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Lst>
  <p:sldSz cy="5143500" cx="9144000"/>
  <p:notesSz cx="6858000" cy="9144000"/>
  <p:embeddedFontLst>
    <p:embeddedFont>
      <p:font typeface="Roboto"/>
      <p:regular r:id="rId36"/>
      <p:bold r:id="rId37"/>
      <p:italic r:id="rId38"/>
      <p:boldItalic r:id="rId3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font" Target="fonts/Roboto-bold.fntdata"/><Relationship Id="rId14" Type="http://schemas.openxmlformats.org/officeDocument/2006/relationships/slide" Target="slides/slide9.xml"/><Relationship Id="rId36" Type="http://schemas.openxmlformats.org/officeDocument/2006/relationships/font" Target="fonts/Roboto-regular.fntdata"/><Relationship Id="rId17" Type="http://schemas.openxmlformats.org/officeDocument/2006/relationships/slide" Target="slides/slide12.xml"/><Relationship Id="rId39" Type="http://schemas.openxmlformats.org/officeDocument/2006/relationships/font" Target="fonts/Roboto-boldItalic.fntdata"/><Relationship Id="rId16" Type="http://schemas.openxmlformats.org/officeDocument/2006/relationships/slide" Target="slides/slide11.xml"/><Relationship Id="rId38" Type="http://schemas.openxmlformats.org/officeDocument/2006/relationships/font" Target="fonts/Roboto-italic.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g3c22eb7141e_1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9" name="Google Shape;119;g3c22eb7141e_1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g3ba2ed29664_0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5" name="Google Shape;125;g3ba2ed29664_0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g3c22eb7141e_1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3" name="Google Shape;133;g3c22eb7141e_1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g3ba2ed29664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9" name="Google Shape;139;g3ba2ed29664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g3bc82659f4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5" name="Google Shape;145;g3bc82659f4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g3ba2ed29664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5" name="Google Shape;165;g3ba2ed29664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g3bc4d6d1a86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1" name="Google Shape;171;g3bc4d6d1a86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g3ba2ed29664_0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8" name="Google Shape;188;g3ba2ed29664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g3bcdfb51649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4" name="Google Shape;194;g3bcdfb51649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g3bcdfb51649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0" name="Google Shape;200;g3bcdfb51649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 name="Shape 57"/>
        <p:cNvGrpSpPr/>
        <p:nvPr/>
      </p:nvGrpSpPr>
      <p:grpSpPr>
        <a:xfrm>
          <a:off x="0" y="0"/>
          <a:ext cx="0" cy="0"/>
          <a:chOff x="0" y="0"/>
          <a:chExt cx="0" cy="0"/>
        </a:xfrm>
      </p:grpSpPr>
      <p:sp>
        <p:nvSpPr>
          <p:cNvPr id="58" name="Google Shape;58;g3ba2ed29664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 name="Google Shape;59;g3ba2ed29664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g3ba2ed29664_0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6" name="Google Shape;206;g3ba2ed29664_0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g3ba2ed29664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7" name="Google Shape;217;g3ba2ed29664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g3ba2ed29664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3" name="Google Shape;223;g3ba2ed29664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g3ba2ed29664_0_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9" name="Google Shape;229;g3ba2ed29664_0_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g3c22eb7141e_1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5" name="Google Shape;235;g3c22eb7141e_1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g3ba2ed29664_0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6" name="Google Shape;246;g3ba2ed29664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g3ba2ed29664_0_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5" name="Google Shape;255;g3ba2ed29664_0_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g3ba2ed29664_0_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1" name="Google Shape;261;g3ba2ed29664_0_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g3bcdfb51649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7" name="Google Shape;267;g3bcdfb5164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g3bcdfb51649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3" name="Google Shape;273;g3bcdfb51649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 name="Shape 67"/>
        <p:cNvGrpSpPr/>
        <p:nvPr/>
      </p:nvGrpSpPr>
      <p:grpSpPr>
        <a:xfrm>
          <a:off x="0" y="0"/>
          <a:ext cx="0" cy="0"/>
          <a:chOff x="0" y="0"/>
          <a:chExt cx="0" cy="0"/>
        </a:xfrm>
      </p:grpSpPr>
      <p:sp>
        <p:nvSpPr>
          <p:cNvPr id="68" name="Google Shape;68;g3ba2ed29664_0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 name="Google Shape;69;g3ba2ed29664_0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g3bcdfb51649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9" name="Google Shape;279;g3bcdfb51649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 name="Shape 75"/>
        <p:cNvGrpSpPr/>
        <p:nvPr/>
      </p:nvGrpSpPr>
      <p:grpSpPr>
        <a:xfrm>
          <a:off x="0" y="0"/>
          <a:ext cx="0" cy="0"/>
          <a:chOff x="0" y="0"/>
          <a:chExt cx="0" cy="0"/>
        </a:xfrm>
      </p:grpSpPr>
      <p:sp>
        <p:nvSpPr>
          <p:cNvPr id="76" name="Google Shape;76;g3ba2ed29664_0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 name="Google Shape;77;g3ba2ed29664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 name="Shape 82"/>
        <p:cNvGrpSpPr/>
        <p:nvPr/>
      </p:nvGrpSpPr>
      <p:grpSpPr>
        <a:xfrm>
          <a:off x="0" y="0"/>
          <a:ext cx="0" cy="0"/>
          <a:chOff x="0" y="0"/>
          <a:chExt cx="0" cy="0"/>
        </a:xfrm>
      </p:grpSpPr>
      <p:sp>
        <p:nvSpPr>
          <p:cNvPr id="83" name="Google Shape;83;g3ba2ed29664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 name="Google Shape;84;g3ba2ed29664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g3c22eb7141e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 name="Google Shape;91;g3c22eb7141e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g3ba2ed29664_0_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 name="Google Shape;97;g3ba2ed29664_0_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g3ba2ed2966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 name="Google Shape;103;g3ba2ed2966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g3ba2ed29664_0_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 name="Google Shape;113;g3ba2ed29664_0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gradFill>
          <a:gsLst>
            <a:gs pos="0">
              <a:srgbClr val="A4C2F4"/>
            </a:gs>
            <a:gs pos="50000">
              <a:srgbClr val="FFF2CC"/>
            </a:gs>
            <a:gs pos="100000">
              <a:srgbClr val="D0E0E3"/>
            </a:gs>
          </a:gsLst>
          <a:lin ang="5400700" scaled="0"/>
        </a:gra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transition spd="med">
    <p:fade/>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7.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5.gi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0.png"/><Relationship Id="rId4" Type="http://schemas.openxmlformats.org/officeDocument/2006/relationships/image" Target="../media/image21.png"/><Relationship Id="rId10" Type="http://schemas.openxmlformats.org/officeDocument/2006/relationships/image" Target="../media/image14.png"/><Relationship Id="rId9" Type="http://schemas.openxmlformats.org/officeDocument/2006/relationships/image" Target="../media/image17.png"/><Relationship Id="rId5" Type="http://schemas.openxmlformats.org/officeDocument/2006/relationships/image" Target="../media/image15.png"/><Relationship Id="rId6" Type="http://schemas.openxmlformats.org/officeDocument/2006/relationships/image" Target="../media/image9.png"/><Relationship Id="rId7" Type="http://schemas.openxmlformats.org/officeDocument/2006/relationships/image" Target="../media/image27.png"/><Relationship Id="rId8" Type="http://schemas.openxmlformats.org/officeDocument/2006/relationships/image" Target="../media/image2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32.png"/><Relationship Id="rId4" Type="http://schemas.openxmlformats.org/officeDocument/2006/relationships/image" Target="../media/image16.png"/><Relationship Id="rId5" Type="http://schemas.openxmlformats.org/officeDocument/2006/relationships/image" Target="../media/image23.png"/><Relationship Id="rId6" Type="http://schemas.openxmlformats.org/officeDocument/2006/relationships/image" Target="../media/image29.png"/><Relationship Id="rId7" Type="http://schemas.openxmlformats.org/officeDocument/2006/relationships/image" Target="../media/image34.png"/><Relationship Id="rId8" Type="http://schemas.openxmlformats.org/officeDocument/2006/relationships/image" Target="../media/image3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13.png"/><Relationship Id="rId4" Type="http://schemas.openxmlformats.org/officeDocument/2006/relationships/image" Target="../media/image11.gif"/><Relationship Id="rId5" Type="http://schemas.openxmlformats.org/officeDocument/2006/relationships/image" Target="../media/image1.gif"/><Relationship Id="rId6" Type="http://schemas.openxmlformats.org/officeDocument/2006/relationships/image" Target="../media/image3.gi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26.png"/><Relationship Id="rId4" Type="http://schemas.openxmlformats.org/officeDocument/2006/relationships/image" Target="../media/image19.png"/><Relationship Id="rId5" Type="http://schemas.openxmlformats.org/officeDocument/2006/relationships/image" Target="../media/image2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24.png"/><Relationship Id="rId4" Type="http://schemas.openxmlformats.org/officeDocument/2006/relationships/image" Target="../media/image30.png"/><Relationship Id="rId5" Type="http://schemas.openxmlformats.org/officeDocument/2006/relationships/image" Target="../media/image11.gi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22.gif"/><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1" Type="http://schemas.openxmlformats.org/officeDocument/2006/relationships/hyperlink" Target="https://powersight.com/what-is-current/" TargetMode="External"/><Relationship Id="rId10" Type="http://schemas.openxmlformats.org/officeDocument/2006/relationships/hyperlink" Target="https://powersight.com/what-is-current/" TargetMode="External"/><Relationship Id="rId13" Type="http://schemas.openxmlformats.org/officeDocument/2006/relationships/hyperlink" Target="https://www.aakash.ac.in/blog/what-is-voltage-definition-uses-and-effects/" TargetMode="External"/><Relationship Id="rId12" Type="http://schemas.openxmlformats.org/officeDocument/2006/relationships/hyperlink" Target="https://enjoybot.com/blogs/lifepo4-battery-news/what-is-electric-current?srsltid=AfmBOopzfGYUUMWHmzX-jqf2_mpA-lpsabhUvUEo-7sajQVcEqOxYlUZ" TargetMode="External"/><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hyperlink" Target="https://www.etsy.com/ca/listing/1507726937/potato-battery-experiment-pdf-download?dd_referrer=https%3A%2F%2Fwww.google.com%2F" TargetMode="External"/><Relationship Id="rId4" Type="http://schemas.openxmlformats.org/officeDocument/2006/relationships/hyperlink" Target="https://www.etsy.com/ca/listing/1507726937/potato-battery-experiment-pdf-download" TargetMode="External"/><Relationship Id="rId9" Type="http://schemas.openxmlformats.org/officeDocument/2006/relationships/hyperlink" Target="https://www.google.com/search?q=potato+electricity&amp;rlz=1C5FPAB_enCA1198&amp;oq=potato+electricity&amp;gs_lcrp=EgZjaHJvbWUyCQgAEEUYORiABDIHCAEQABiABDIHCAIQABiABDIHCAMQABiABDIHCAQQABiABDIHCAUQABiABDIHCAYQABiABDIHCAcQABiABDIHCAgQABiABDIHCAkQABiABNIBCjE1ODgzajBqMTWoAgiwAgHxBWGetLrK9Gde8QVhnrS6yvRnXg&amp;sourceid=chrome&amp;ie=UTF-8&amp;safe=active&amp;ssui=on" TargetMode="External"/><Relationship Id="rId15" Type="http://schemas.openxmlformats.org/officeDocument/2006/relationships/hyperlink" Target="https://www.instructables.com/Potato-Battery-Understanding-Chemical-and-Electric/" TargetMode="External"/><Relationship Id="rId14" Type="http://schemas.openxmlformats.org/officeDocument/2006/relationships/hyperlink" Target="https://www.instructables.com/Potato-Battery-Understanding-Chemical-and-Electric/" TargetMode="External"/><Relationship Id="rId5" Type="http://schemas.openxmlformats.org/officeDocument/2006/relationships/hyperlink" Target="https://www.etsy.com/ca/listing/1507726937/potato-battery-experiment-pdf-download" TargetMode="External"/><Relationship Id="rId6" Type="http://schemas.openxmlformats.org/officeDocument/2006/relationships/hyperlink" Target="https://support.google.com/legal/answer/3463239?hl=en-CA" TargetMode="External"/><Relationship Id="rId7" Type="http://schemas.openxmlformats.org/officeDocument/2006/relationships/hyperlink" Target="https://www.livescience.com/62570-potato-battery-conduct-electricity.html" TargetMode="External"/><Relationship Id="rId8" Type="http://schemas.openxmlformats.org/officeDocument/2006/relationships/hyperlink" Target="https://chatgpt.com/?utm_source=google&amp;utm_medium=paid_search&amp;utm_campaign=GOOG_C_SEM_GBR_Core_CHT_BAU_ACQ_PER_MIX_ALL_NAMER_CA_EN_032525&amp;c_id=22376911868&amp;c_agid=175413814965&amp;c_crid=741707849649&amp;c_kwid=%7Bkeywordid%7D&amp;c_ims=&amp;c_pms=9198479&amp;c_nw=g&amp;c_dvc=c&amp;gad_source=1&amp;gad_campaignid=22376911868&amp;gbraid=0AAAAA-I0E5eWqF8xKvOtgtCANBlO7cflK&amp;gclid=Cj0KCQiA1czLBhDhARIsAIEc7uixqt742yp9fAX9-tdfuWquc0vFePH2XMyxDomVqesSJqLvZbbYHwEaAn1hEALw_wcB"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4.png"/><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1.gif"/><Relationship Id="rId4" Type="http://schemas.openxmlformats.org/officeDocument/2006/relationships/image" Target="../media/image1.gi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txBox="1"/>
          <p:nvPr>
            <p:ph type="ctrTitle"/>
          </p:nvPr>
        </p:nvSpPr>
        <p:spPr>
          <a:xfrm>
            <a:off x="90108" y="-4247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Unusual </a:t>
            </a:r>
            <a:r>
              <a:rPr lang="en"/>
              <a:t>Electricity</a:t>
            </a:r>
            <a:r>
              <a:rPr lang="en"/>
              <a:t> </a:t>
            </a:r>
            <a:endParaRPr/>
          </a:p>
        </p:txBody>
      </p:sp>
      <p:sp>
        <p:nvSpPr>
          <p:cNvPr id="55" name="Google Shape;55;p13"/>
          <p:cNvSpPr txBox="1"/>
          <p:nvPr>
            <p:ph idx="1" type="subTitle"/>
          </p:nvPr>
        </p:nvSpPr>
        <p:spPr>
          <a:xfrm>
            <a:off x="90100" y="184607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t>By Blakely And Nina</a:t>
            </a:r>
            <a:endParaRPr/>
          </a:p>
        </p:txBody>
      </p:sp>
      <p:pic>
        <p:nvPicPr>
          <p:cNvPr descr="Potato spuds (Provided by Getty Images)" id="56" name="Google Shape;56;p13"/>
          <p:cNvPicPr preferRelativeResize="0"/>
          <p:nvPr/>
        </p:nvPicPr>
        <p:blipFill>
          <a:blip r:embed="rId3">
            <a:alphaModFix/>
          </a:blip>
          <a:stretch>
            <a:fillRect/>
          </a:stretch>
        </p:blipFill>
        <p:spPr>
          <a:xfrm>
            <a:off x="2784925" y="2718100"/>
            <a:ext cx="3130952" cy="1658724"/>
          </a:xfrm>
          <a:prstGeom prst="rect">
            <a:avLst/>
          </a:prstGeom>
          <a:noFill/>
          <a:ln>
            <a:noFill/>
          </a:ln>
        </p:spPr>
      </p:pic>
    </p:spTree>
  </p:cSld>
  <p:clrMapOvr>
    <a:masterClrMapping/>
  </p:clrMapOvr>
  <mc:AlternateContent>
    <mc:Choice Requires="p14">
      <p:transition spd="med">
        <p14:flip dir="l"/>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 name="Shape 120"/>
        <p:cNvGrpSpPr/>
        <p:nvPr/>
      </p:nvGrpSpPr>
      <p:grpSpPr>
        <a:xfrm>
          <a:off x="0" y="0"/>
          <a:ext cx="0" cy="0"/>
          <a:chOff x="0" y="0"/>
          <a:chExt cx="0" cy="0"/>
        </a:xfrm>
      </p:grpSpPr>
      <p:sp>
        <p:nvSpPr>
          <p:cNvPr id="121" name="Google Shape;121;p2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What are we changing? ( Manipulated)</a:t>
            </a:r>
            <a:endParaRPr/>
          </a:p>
        </p:txBody>
      </p:sp>
      <p:sp>
        <p:nvSpPr>
          <p:cNvPr id="122" name="Google Shape;122;p22"/>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Each time we will be changing the fruits and vegetables we use, but when were measuring the same fruit multiple times we are sure to use the same brand, type, and size of that fruit. Other than that , we are using the same copper, zinc, volt meter, and basically everything else is the same each time.</a:t>
            </a:r>
            <a:endParaRPr/>
          </a:p>
          <a:p>
            <a:pPr indent="0" lvl="0" marL="0" rtl="0" algn="l">
              <a:spcBef>
                <a:spcPts val="1200"/>
              </a:spcBef>
              <a:spcAft>
                <a:spcPts val="0"/>
              </a:spcAft>
              <a:buNone/>
            </a:pPr>
            <a:r>
              <a:t/>
            </a:r>
            <a:endParaRPr/>
          </a:p>
          <a:p>
            <a:pPr indent="0" lvl="0" marL="0" rtl="0" algn="l">
              <a:spcBef>
                <a:spcPts val="1200"/>
              </a:spcBef>
              <a:spcAft>
                <a:spcPts val="1200"/>
              </a:spcAft>
              <a:buNone/>
            </a:pPr>
            <a:r>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sp>
        <p:nvSpPr>
          <p:cNvPr id="127" name="Google Shape;127;p2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What are we measuring? ( Responding </a:t>
            </a:r>
            <a:r>
              <a:rPr lang="en"/>
              <a:t>control</a:t>
            </a:r>
            <a:r>
              <a:rPr lang="en"/>
              <a:t>)</a:t>
            </a:r>
            <a:endParaRPr/>
          </a:p>
        </p:txBody>
      </p:sp>
      <p:sp>
        <p:nvSpPr>
          <p:cNvPr id="128" name="Google Shape;128;p23"/>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We will be measuring the </a:t>
            </a:r>
            <a:r>
              <a:rPr lang="en"/>
              <a:t>electricity</a:t>
            </a:r>
            <a:r>
              <a:rPr lang="en"/>
              <a:t> and voltage that each fruit produces during our tests and experiments, and then will be ranking them from most voltage to least. We are measuring the </a:t>
            </a:r>
            <a:r>
              <a:rPr lang="en"/>
              <a:t>electricity</a:t>
            </a:r>
            <a:r>
              <a:rPr lang="en"/>
              <a:t> using a simple gadget called a voltage meter, that will tell us how much electricity each fruit produces.</a:t>
            </a:r>
            <a:endParaRPr/>
          </a:p>
          <a:p>
            <a:pPr indent="0" lvl="0" marL="0" rtl="0" algn="l">
              <a:spcBef>
                <a:spcPts val="1200"/>
              </a:spcBef>
              <a:spcAft>
                <a:spcPts val="1200"/>
              </a:spcAft>
              <a:buNone/>
            </a:pPr>
            <a:r>
              <a:rPr lang="en"/>
              <a:t>We are using a simple machine called a volt meter to measure the voltage each fruit produces!</a:t>
            </a:r>
            <a:endParaRPr/>
          </a:p>
        </p:txBody>
      </p:sp>
      <p:pic>
        <p:nvPicPr>
          <p:cNvPr descr="a fluke 115 true rms multimeter displays a digital reading of 0.000 (Provided by Tenor)" id="129" name="Google Shape;129;p23"/>
          <p:cNvPicPr preferRelativeResize="0"/>
          <p:nvPr/>
        </p:nvPicPr>
        <p:blipFill>
          <a:blip r:embed="rId3">
            <a:alphaModFix/>
          </a:blip>
          <a:stretch>
            <a:fillRect/>
          </a:stretch>
        </p:blipFill>
        <p:spPr>
          <a:xfrm>
            <a:off x="2446695" y="2935595"/>
            <a:ext cx="1532725" cy="2002675"/>
          </a:xfrm>
          <a:prstGeom prst="rect">
            <a:avLst/>
          </a:prstGeom>
          <a:noFill/>
          <a:ln>
            <a:noFill/>
          </a:ln>
        </p:spPr>
      </p:pic>
      <p:sp>
        <p:nvSpPr>
          <p:cNvPr id="130" name="Google Shape;130;p23"/>
          <p:cNvSpPr/>
          <p:nvPr/>
        </p:nvSpPr>
        <p:spPr>
          <a:xfrm rot="8850568">
            <a:off x="4174125" y="3128864"/>
            <a:ext cx="886328" cy="572578"/>
          </a:xfrm>
          <a:prstGeom prst="bentArrow">
            <a:avLst>
              <a:gd fmla="val 25000" name="adj1"/>
              <a:gd fmla="val 25000" name="adj2"/>
              <a:gd fmla="val 25000" name="adj3"/>
              <a:gd fmla="val 43750" name="adj4"/>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sp>
        <p:nvSpPr>
          <p:cNvPr id="135" name="Google Shape;135;p2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What are we keeping the same? ( Controls)</a:t>
            </a:r>
            <a:endParaRPr/>
          </a:p>
        </p:txBody>
      </p:sp>
      <p:sp>
        <p:nvSpPr>
          <p:cNvPr id="136" name="Google Shape;136;p2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AutoNum type="arabicPeriod"/>
            </a:pPr>
            <a:r>
              <a:rPr lang="en"/>
              <a:t>Same volt meter each time</a:t>
            </a:r>
            <a:endParaRPr/>
          </a:p>
          <a:p>
            <a:pPr indent="-342900" lvl="0" marL="457200" rtl="0" algn="l">
              <a:spcBef>
                <a:spcPts val="0"/>
              </a:spcBef>
              <a:spcAft>
                <a:spcPts val="0"/>
              </a:spcAft>
              <a:buSzPts val="1800"/>
              <a:buAutoNum type="arabicPeriod"/>
            </a:pPr>
            <a:r>
              <a:rPr lang="en"/>
              <a:t>Same zinc nails </a:t>
            </a:r>
            <a:endParaRPr/>
          </a:p>
          <a:p>
            <a:pPr indent="-342900" lvl="0" marL="457200" rtl="0" algn="l">
              <a:spcBef>
                <a:spcPts val="0"/>
              </a:spcBef>
              <a:spcAft>
                <a:spcPts val="0"/>
              </a:spcAft>
              <a:buSzPts val="1800"/>
              <a:buAutoNum type="arabicPeriod"/>
            </a:pPr>
            <a:r>
              <a:rPr lang="en"/>
              <a:t>Same pennys</a:t>
            </a:r>
            <a:endParaRPr/>
          </a:p>
          <a:p>
            <a:pPr indent="-342900" lvl="0" marL="457200" rtl="0" algn="l">
              <a:spcBef>
                <a:spcPts val="0"/>
              </a:spcBef>
              <a:spcAft>
                <a:spcPts val="0"/>
              </a:spcAft>
              <a:buSzPts val="1800"/>
              <a:buAutoNum type="arabicPeriod"/>
            </a:pPr>
            <a:r>
              <a:rPr lang="en"/>
              <a:t>Exact same procedure </a:t>
            </a:r>
            <a:endParaRPr/>
          </a:p>
          <a:p>
            <a:pPr indent="-342900" lvl="0" marL="457200" rtl="0" algn="l">
              <a:spcBef>
                <a:spcPts val="0"/>
              </a:spcBef>
              <a:spcAft>
                <a:spcPts val="0"/>
              </a:spcAft>
              <a:buSzPts val="1800"/>
              <a:buAutoNum type="arabicPeriod"/>
            </a:pPr>
            <a:r>
              <a:rPr lang="en"/>
              <a:t>Same wire</a:t>
            </a:r>
            <a:endParaRPr/>
          </a:p>
          <a:p>
            <a:pPr indent="0" lvl="0" marL="0" rtl="0" algn="l">
              <a:spcBef>
                <a:spcPts val="1200"/>
              </a:spcBef>
              <a:spcAft>
                <a:spcPts val="0"/>
              </a:spcAft>
              <a:buNone/>
            </a:pPr>
            <a:r>
              <a:t/>
            </a:r>
            <a:endParaRPr/>
          </a:p>
          <a:p>
            <a:pPr indent="0" lvl="0" marL="0" rtl="0" algn="l">
              <a:spcBef>
                <a:spcPts val="1200"/>
              </a:spcBef>
              <a:spcAft>
                <a:spcPts val="0"/>
              </a:spcAft>
              <a:buNone/>
            </a:pPr>
            <a:r>
              <a:rPr lang="en"/>
              <a:t>The only thing we changed was the fruit each time!</a:t>
            </a:r>
            <a:endParaRPr/>
          </a:p>
          <a:p>
            <a:pPr indent="0" lvl="0" marL="0" rtl="0" algn="l">
              <a:spcBef>
                <a:spcPts val="1200"/>
              </a:spcBef>
              <a:spcAft>
                <a:spcPts val="1200"/>
              </a:spcAft>
              <a:buNone/>
            </a:pPr>
            <a:r>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sp>
        <p:nvSpPr>
          <p:cNvPr id="141" name="Google Shape;141;p2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Materials</a:t>
            </a:r>
            <a:endParaRPr/>
          </a:p>
        </p:txBody>
      </p:sp>
      <p:sp>
        <p:nvSpPr>
          <p:cNvPr id="142" name="Google Shape;142;p25"/>
          <p:cNvSpPr txBox="1"/>
          <p:nvPr>
            <p:ph idx="1" type="body"/>
          </p:nvPr>
        </p:nvSpPr>
        <p:spPr>
          <a:xfrm>
            <a:off x="311700" y="1152475"/>
            <a:ext cx="3798600" cy="3903000"/>
          </a:xfrm>
          <a:prstGeom prst="rect">
            <a:avLst/>
          </a:prstGeom>
        </p:spPr>
        <p:txBody>
          <a:bodyPr anchorCtr="0" anchor="t" bIns="91425" lIns="91425" spcFirstLastPara="1" rIns="91425" wrap="square" tIns="91425">
            <a:normAutofit lnSpcReduction="20000"/>
          </a:bodyPr>
          <a:lstStyle/>
          <a:p>
            <a:pPr indent="0" lvl="0" marL="0" rtl="0" algn="l">
              <a:spcBef>
                <a:spcPts val="0"/>
              </a:spcBef>
              <a:spcAft>
                <a:spcPts val="0"/>
              </a:spcAft>
              <a:buNone/>
            </a:pPr>
            <a:r>
              <a:rPr lang="en"/>
              <a:t>Fruits:</a:t>
            </a:r>
            <a:endParaRPr/>
          </a:p>
          <a:p>
            <a:pPr indent="-342900" lvl="0" marL="457200" rtl="0" algn="l">
              <a:spcBef>
                <a:spcPts val="1200"/>
              </a:spcBef>
              <a:spcAft>
                <a:spcPts val="0"/>
              </a:spcAft>
              <a:buSzPts val="1800"/>
              <a:buChar char="●"/>
            </a:pPr>
            <a:r>
              <a:rPr lang="en"/>
              <a:t>2 tomato </a:t>
            </a:r>
            <a:endParaRPr/>
          </a:p>
          <a:p>
            <a:pPr indent="-342900" lvl="0" marL="457200" rtl="0" algn="l">
              <a:spcBef>
                <a:spcPts val="0"/>
              </a:spcBef>
              <a:spcAft>
                <a:spcPts val="0"/>
              </a:spcAft>
              <a:buSzPts val="1800"/>
              <a:buChar char="●"/>
            </a:pPr>
            <a:r>
              <a:rPr lang="en"/>
              <a:t>2 Potato</a:t>
            </a:r>
            <a:endParaRPr/>
          </a:p>
          <a:p>
            <a:pPr indent="-342900" lvl="0" marL="457200" rtl="0" algn="l">
              <a:spcBef>
                <a:spcPts val="0"/>
              </a:spcBef>
              <a:spcAft>
                <a:spcPts val="0"/>
              </a:spcAft>
              <a:buSzPts val="1800"/>
              <a:buChar char="●"/>
            </a:pPr>
            <a:r>
              <a:rPr lang="en"/>
              <a:t>2 Mini potato</a:t>
            </a:r>
            <a:endParaRPr/>
          </a:p>
          <a:p>
            <a:pPr indent="-342900" lvl="0" marL="457200" rtl="0" algn="l">
              <a:spcBef>
                <a:spcPts val="0"/>
              </a:spcBef>
              <a:spcAft>
                <a:spcPts val="0"/>
              </a:spcAft>
              <a:buSzPts val="1800"/>
              <a:buChar char="●"/>
            </a:pPr>
            <a:r>
              <a:rPr lang="en"/>
              <a:t>2 Lemon</a:t>
            </a:r>
            <a:endParaRPr/>
          </a:p>
          <a:p>
            <a:pPr indent="0" lvl="0" marL="457200" rtl="0" algn="l">
              <a:spcBef>
                <a:spcPts val="1200"/>
              </a:spcBef>
              <a:spcAft>
                <a:spcPts val="0"/>
              </a:spcAft>
              <a:buNone/>
            </a:pPr>
            <a:r>
              <a:t/>
            </a:r>
            <a:endParaRPr/>
          </a:p>
          <a:p>
            <a:pPr indent="0" lvl="0" marL="0" rtl="0" algn="l">
              <a:spcBef>
                <a:spcPts val="1200"/>
              </a:spcBef>
              <a:spcAft>
                <a:spcPts val="0"/>
              </a:spcAft>
              <a:buNone/>
            </a:pPr>
            <a:r>
              <a:rPr lang="en"/>
              <a:t>Mechanical:</a:t>
            </a:r>
            <a:endParaRPr/>
          </a:p>
          <a:p>
            <a:pPr indent="-342900" lvl="0" marL="457200" rtl="0" algn="l">
              <a:spcBef>
                <a:spcPts val="1200"/>
              </a:spcBef>
              <a:spcAft>
                <a:spcPts val="0"/>
              </a:spcAft>
              <a:buSzPts val="1800"/>
              <a:buChar char="●"/>
            </a:pPr>
            <a:r>
              <a:rPr lang="en"/>
              <a:t>2 copper coin ( penny)</a:t>
            </a:r>
            <a:endParaRPr/>
          </a:p>
          <a:p>
            <a:pPr indent="-342900" lvl="0" marL="457200" rtl="0" algn="l">
              <a:spcBef>
                <a:spcPts val="0"/>
              </a:spcBef>
              <a:spcAft>
                <a:spcPts val="0"/>
              </a:spcAft>
              <a:buSzPts val="1800"/>
              <a:buChar char="●"/>
            </a:pPr>
            <a:r>
              <a:rPr lang="en"/>
              <a:t>2 </a:t>
            </a:r>
            <a:r>
              <a:rPr lang="en"/>
              <a:t>galvanized</a:t>
            </a:r>
            <a:r>
              <a:rPr lang="en"/>
              <a:t> nail </a:t>
            </a:r>
            <a:endParaRPr/>
          </a:p>
          <a:p>
            <a:pPr indent="-342900" lvl="0" marL="457200" rtl="0" algn="l">
              <a:spcBef>
                <a:spcPts val="0"/>
              </a:spcBef>
              <a:spcAft>
                <a:spcPts val="0"/>
              </a:spcAft>
              <a:buSzPts val="1800"/>
              <a:buChar char="●"/>
            </a:pPr>
            <a:r>
              <a:rPr lang="en"/>
              <a:t>1 Voltage meter</a:t>
            </a:r>
            <a:endParaRPr/>
          </a:p>
          <a:p>
            <a:pPr indent="0" lvl="0" marL="457200" rtl="0" algn="l">
              <a:spcBef>
                <a:spcPts val="1200"/>
              </a:spcBef>
              <a:spcAft>
                <a:spcPts val="1200"/>
              </a:spcAft>
              <a:buNone/>
            </a:pPr>
            <a:r>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pic>
        <p:nvPicPr>
          <p:cNvPr id="147" name="Google Shape;147;p26"/>
          <p:cNvPicPr preferRelativeResize="0"/>
          <p:nvPr/>
        </p:nvPicPr>
        <p:blipFill rotWithShape="1">
          <a:blip r:embed="rId3">
            <a:alphaModFix/>
          </a:blip>
          <a:srcRect b="0" l="49093" r="0" t="0"/>
          <a:stretch/>
        </p:blipFill>
        <p:spPr>
          <a:xfrm>
            <a:off x="0" y="0"/>
            <a:ext cx="2687175" cy="1326600"/>
          </a:xfrm>
          <a:prstGeom prst="rect">
            <a:avLst/>
          </a:prstGeom>
          <a:noFill/>
          <a:ln cap="flat" cmpd="sng" w="38100">
            <a:solidFill>
              <a:schemeClr val="dk1"/>
            </a:solidFill>
            <a:prstDash val="solid"/>
            <a:round/>
            <a:headEnd len="sm" w="sm" type="none"/>
            <a:tailEnd len="sm" w="sm" type="none"/>
          </a:ln>
        </p:spPr>
      </p:pic>
      <p:pic>
        <p:nvPicPr>
          <p:cNvPr id="148" name="Google Shape;148;p26"/>
          <p:cNvPicPr preferRelativeResize="0"/>
          <p:nvPr/>
        </p:nvPicPr>
        <p:blipFill>
          <a:blip r:embed="rId4">
            <a:alphaModFix/>
          </a:blip>
          <a:stretch>
            <a:fillRect/>
          </a:stretch>
        </p:blipFill>
        <p:spPr>
          <a:xfrm>
            <a:off x="3034025" y="83100"/>
            <a:ext cx="2804649" cy="1326600"/>
          </a:xfrm>
          <a:prstGeom prst="rect">
            <a:avLst/>
          </a:prstGeom>
          <a:noFill/>
          <a:ln cap="flat" cmpd="sng" w="38100">
            <a:solidFill>
              <a:schemeClr val="dk1"/>
            </a:solidFill>
            <a:prstDash val="solid"/>
            <a:round/>
            <a:headEnd len="sm" w="sm" type="none"/>
            <a:tailEnd len="sm" w="sm" type="none"/>
          </a:ln>
        </p:spPr>
      </p:pic>
      <p:pic>
        <p:nvPicPr>
          <p:cNvPr id="149" name="Google Shape;149;p26"/>
          <p:cNvPicPr preferRelativeResize="0"/>
          <p:nvPr/>
        </p:nvPicPr>
        <p:blipFill rotWithShape="1">
          <a:blip r:embed="rId5">
            <a:alphaModFix/>
          </a:blip>
          <a:srcRect b="0" l="0" r="-1832" t="0"/>
          <a:stretch/>
        </p:blipFill>
        <p:spPr>
          <a:xfrm>
            <a:off x="6500950" y="0"/>
            <a:ext cx="2643051" cy="1326600"/>
          </a:xfrm>
          <a:prstGeom prst="rect">
            <a:avLst/>
          </a:prstGeom>
          <a:noFill/>
          <a:ln cap="flat" cmpd="sng" w="38100">
            <a:solidFill>
              <a:schemeClr val="dk1"/>
            </a:solidFill>
            <a:prstDash val="solid"/>
            <a:round/>
            <a:headEnd len="sm" w="sm" type="none"/>
            <a:tailEnd len="sm" w="sm" type="none"/>
          </a:ln>
        </p:spPr>
      </p:pic>
      <p:pic>
        <p:nvPicPr>
          <p:cNvPr id="150" name="Google Shape;150;p26"/>
          <p:cNvPicPr preferRelativeResize="0"/>
          <p:nvPr/>
        </p:nvPicPr>
        <p:blipFill>
          <a:blip r:embed="rId6">
            <a:alphaModFix/>
          </a:blip>
          <a:stretch>
            <a:fillRect/>
          </a:stretch>
        </p:blipFill>
        <p:spPr>
          <a:xfrm>
            <a:off x="0" y="1695550"/>
            <a:ext cx="2555324" cy="1257389"/>
          </a:xfrm>
          <a:prstGeom prst="rect">
            <a:avLst/>
          </a:prstGeom>
          <a:noFill/>
          <a:ln cap="flat" cmpd="sng" w="38100">
            <a:solidFill>
              <a:schemeClr val="dk1"/>
            </a:solidFill>
            <a:prstDash val="solid"/>
            <a:round/>
            <a:headEnd len="sm" w="sm" type="none"/>
            <a:tailEnd len="sm" w="sm" type="none"/>
          </a:ln>
        </p:spPr>
      </p:pic>
      <p:pic>
        <p:nvPicPr>
          <p:cNvPr id="151" name="Google Shape;151;p26"/>
          <p:cNvPicPr preferRelativeResize="0"/>
          <p:nvPr/>
        </p:nvPicPr>
        <p:blipFill>
          <a:blip r:embed="rId7">
            <a:alphaModFix/>
          </a:blip>
          <a:stretch>
            <a:fillRect/>
          </a:stretch>
        </p:blipFill>
        <p:spPr>
          <a:xfrm>
            <a:off x="3034025" y="1725288"/>
            <a:ext cx="2555326" cy="1407078"/>
          </a:xfrm>
          <a:prstGeom prst="rect">
            <a:avLst/>
          </a:prstGeom>
          <a:noFill/>
          <a:ln cap="flat" cmpd="sng" w="38100">
            <a:solidFill>
              <a:schemeClr val="dk1"/>
            </a:solidFill>
            <a:prstDash val="solid"/>
            <a:round/>
            <a:headEnd len="sm" w="sm" type="none"/>
            <a:tailEnd len="sm" w="sm" type="none"/>
          </a:ln>
        </p:spPr>
      </p:pic>
      <p:pic>
        <p:nvPicPr>
          <p:cNvPr id="152" name="Google Shape;152;p26"/>
          <p:cNvPicPr preferRelativeResize="0"/>
          <p:nvPr/>
        </p:nvPicPr>
        <p:blipFill>
          <a:blip r:embed="rId8">
            <a:alphaModFix/>
          </a:blip>
          <a:stretch>
            <a:fillRect/>
          </a:stretch>
        </p:blipFill>
        <p:spPr>
          <a:xfrm>
            <a:off x="6352850" y="1708913"/>
            <a:ext cx="2465899" cy="1230675"/>
          </a:xfrm>
          <a:prstGeom prst="rect">
            <a:avLst/>
          </a:prstGeom>
          <a:noFill/>
          <a:ln cap="flat" cmpd="sng" w="38100">
            <a:solidFill>
              <a:schemeClr val="dk1"/>
            </a:solidFill>
            <a:prstDash val="solid"/>
            <a:round/>
            <a:headEnd len="sm" w="sm" type="none"/>
            <a:tailEnd len="sm" w="sm" type="none"/>
          </a:ln>
        </p:spPr>
      </p:pic>
      <p:pic>
        <p:nvPicPr>
          <p:cNvPr id="153" name="Google Shape;153;p26"/>
          <p:cNvPicPr preferRelativeResize="0"/>
          <p:nvPr/>
        </p:nvPicPr>
        <p:blipFill>
          <a:blip r:embed="rId9">
            <a:alphaModFix/>
          </a:blip>
          <a:stretch>
            <a:fillRect/>
          </a:stretch>
        </p:blipFill>
        <p:spPr>
          <a:xfrm>
            <a:off x="60075" y="3447975"/>
            <a:ext cx="3043224" cy="1364925"/>
          </a:xfrm>
          <a:prstGeom prst="rect">
            <a:avLst/>
          </a:prstGeom>
          <a:noFill/>
          <a:ln cap="flat" cmpd="sng" w="38100">
            <a:solidFill>
              <a:schemeClr val="dk1"/>
            </a:solidFill>
            <a:prstDash val="solid"/>
            <a:round/>
            <a:headEnd len="sm" w="sm" type="none"/>
            <a:tailEnd len="sm" w="sm" type="none"/>
          </a:ln>
        </p:spPr>
      </p:pic>
      <p:sp>
        <p:nvSpPr>
          <p:cNvPr id="154" name="Google Shape;154;p26"/>
          <p:cNvSpPr txBox="1"/>
          <p:nvPr/>
        </p:nvSpPr>
        <p:spPr>
          <a:xfrm>
            <a:off x="101600" y="1326600"/>
            <a:ext cx="2022300" cy="369000"/>
          </a:xfrm>
          <a:prstGeom prst="rect">
            <a:avLst/>
          </a:prstGeom>
          <a:solidFill>
            <a:schemeClr val="lt1"/>
          </a:solidFill>
          <a:ln cap="flat" cmpd="sng" w="76200">
            <a:solidFill>
              <a:srgbClr val="FFD266"/>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1500">
                <a:solidFill>
                  <a:schemeClr val="dk1"/>
                </a:solidFill>
              </a:rPr>
              <a:t>Mini potato</a:t>
            </a:r>
            <a:endParaRPr sz="1500">
              <a:solidFill>
                <a:schemeClr val="dk1"/>
              </a:solidFill>
            </a:endParaRPr>
          </a:p>
        </p:txBody>
      </p:sp>
      <p:sp>
        <p:nvSpPr>
          <p:cNvPr id="155" name="Google Shape;155;p26"/>
          <p:cNvSpPr txBox="1"/>
          <p:nvPr/>
        </p:nvSpPr>
        <p:spPr>
          <a:xfrm>
            <a:off x="3331013" y="1409700"/>
            <a:ext cx="1814700" cy="369000"/>
          </a:xfrm>
          <a:prstGeom prst="rect">
            <a:avLst/>
          </a:prstGeom>
          <a:solidFill>
            <a:schemeClr val="lt1"/>
          </a:solidFill>
          <a:ln cap="flat" cmpd="sng" w="76200">
            <a:solidFill>
              <a:srgbClr val="FFD266"/>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1500">
                <a:solidFill>
                  <a:schemeClr val="dk1"/>
                </a:solidFill>
              </a:rPr>
              <a:t>potato</a:t>
            </a:r>
            <a:endParaRPr sz="1500">
              <a:solidFill>
                <a:schemeClr val="dk1"/>
              </a:solidFill>
            </a:endParaRPr>
          </a:p>
        </p:txBody>
      </p:sp>
      <p:sp>
        <p:nvSpPr>
          <p:cNvPr id="156" name="Google Shape;156;p26"/>
          <p:cNvSpPr txBox="1"/>
          <p:nvPr/>
        </p:nvSpPr>
        <p:spPr>
          <a:xfrm>
            <a:off x="6925725" y="1350050"/>
            <a:ext cx="1458900" cy="369000"/>
          </a:xfrm>
          <a:prstGeom prst="rect">
            <a:avLst/>
          </a:prstGeom>
          <a:solidFill>
            <a:schemeClr val="lt1"/>
          </a:solidFill>
          <a:ln cap="flat" cmpd="sng" w="76200">
            <a:solidFill>
              <a:srgbClr val="FFD266"/>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1500">
                <a:solidFill>
                  <a:schemeClr val="dk1"/>
                </a:solidFill>
              </a:rPr>
              <a:t>lemon</a:t>
            </a:r>
            <a:endParaRPr sz="1500">
              <a:solidFill>
                <a:schemeClr val="dk1"/>
              </a:solidFill>
            </a:endParaRPr>
          </a:p>
        </p:txBody>
      </p:sp>
      <p:sp>
        <p:nvSpPr>
          <p:cNvPr id="157" name="Google Shape;157;p26"/>
          <p:cNvSpPr txBox="1"/>
          <p:nvPr/>
        </p:nvSpPr>
        <p:spPr>
          <a:xfrm>
            <a:off x="212400" y="2984525"/>
            <a:ext cx="1985400" cy="428400"/>
          </a:xfrm>
          <a:prstGeom prst="rect">
            <a:avLst/>
          </a:prstGeom>
          <a:solidFill>
            <a:schemeClr val="lt1"/>
          </a:solidFill>
          <a:ln cap="flat" cmpd="sng" w="76200">
            <a:solidFill>
              <a:srgbClr val="FFD266"/>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1"/>
                </a:solidFill>
              </a:rPr>
              <a:t>tomato</a:t>
            </a:r>
            <a:endParaRPr sz="1800">
              <a:solidFill>
                <a:schemeClr val="dk1"/>
              </a:solidFill>
            </a:endParaRPr>
          </a:p>
        </p:txBody>
      </p:sp>
      <p:sp>
        <p:nvSpPr>
          <p:cNvPr id="158" name="Google Shape;158;p26"/>
          <p:cNvSpPr txBox="1"/>
          <p:nvPr/>
        </p:nvSpPr>
        <p:spPr>
          <a:xfrm>
            <a:off x="3388975" y="3132275"/>
            <a:ext cx="1708500" cy="315600"/>
          </a:xfrm>
          <a:prstGeom prst="rect">
            <a:avLst/>
          </a:prstGeom>
          <a:solidFill>
            <a:schemeClr val="lt1"/>
          </a:solidFill>
          <a:ln cap="flat" cmpd="sng" w="76200">
            <a:solidFill>
              <a:srgbClr val="FFD266"/>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1"/>
                </a:solidFill>
              </a:rPr>
              <a:t>penny</a:t>
            </a:r>
            <a:endParaRPr sz="1800">
              <a:solidFill>
                <a:schemeClr val="dk1"/>
              </a:solidFill>
            </a:endParaRPr>
          </a:p>
        </p:txBody>
      </p:sp>
      <p:sp>
        <p:nvSpPr>
          <p:cNvPr id="159" name="Google Shape;159;p26"/>
          <p:cNvSpPr txBox="1"/>
          <p:nvPr/>
        </p:nvSpPr>
        <p:spPr>
          <a:xfrm>
            <a:off x="6777975" y="2984525"/>
            <a:ext cx="1708500" cy="315600"/>
          </a:xfrm>
          <a:prstGeom prst="rect">
            <a:avLst/>
          </a:prstGeom>
          <a:solidFill>
            <a:schemeClr val="lt1"/>
          </a:solidFill>
          <a:ln cap="flat" cmpd="sng" w="76200">
            <a:solidFill>
              <a:srgbClr val="FFD266"/>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1"/>
                </a:solidFill>
              </a:rPr>
              <a:t>wire</a:t>
            </a:r>
            <a:endParaRPr sz="1800">
              <a:solidFill>
                <a:schemeClr val="dk1"/>
              </a:solidFill>
            </a:endParaRPr>
          </a:p>
        </p:txBody>
      </p:sp>
      <p:sp>
        <p:nvSpPr>
          <p:cNvPr id="160" name="Google Shape;160;p26"/>
          <p:cNvSpPr txBox="1"/>
          <p:nvPr/>
        </p:nvSpPr>
        <p:spPr>
          <a:xfrm>
            <a:off x="470950" y="4840625"/>
            <a:ext cx="1985400" cy="315600"/>
          </a:xfrm>
          <a:prstGeom prst="rect">
            <a:avLst/>
          </a:prstGeom>
          <a:solidFill>
            <a:schemeClr val="lt1"/>
          </a:solidFill>
          <a:ln cap="flat" cmpd="sng" w="76200">
            <a:solidFill>
              <a:srgbClr val="FFD266"/>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1"/>
                </a:solidFill>
              </a:rPr>
              <a:t>Voltage meter</a:t>
            </a:r>
            <a:endParaRPr sz="1800">
              <a:solidFill>
                <a:schemeClr val="dk1"/>
              </a:solidFill>
            </a:endParaRPr>
          </a:p>
        </p:txBody>
      </p:sp>
      <p:pic>
        <p:nvPicPr>
          <p:cNvPr id="161" name="Google Shape;161;p26"/>
          <p:cNvPicPr preferRelativeResize="0"/>
          <p:nvPr/>
        </p:nvPicPr>
        <p:blipFill>
          <a:blip r:embed="rId10">
            <a:alphaModFix/>
          </a:blip>
          <a:stretch>
            <a:fillRect/>
          </a:stretch>
        </p:blipFill>
        <p:spPr>
          <a:xfrm>
            <a:off x="3458850" y="3591025"/>
            <a:ext cx="2555325" cy="1323975"/>
          </a:xfrm>
          <a:prstGeom prst="rect">
            <a:avLst/>
          </a:prstGeom>
          <a:noFill/>
          <a:ln cap="flat" cmpd="sng" w="38100">
            <a:solidFill>
              <a:schemeClr val="dk1"/>
            </a:solidFill>
            <a:prstDash val="solid"/>
            <a:round/>
            <a:headEnd len="sm" w="sm" type="none"/>
            <a:tailEnd len="sm" w="sm" type="none"/>
          </a:ln>
        </p:spPr>
      </p:pic>
      <p:sp>
        <p:nvSpPr>
          <p:cNvPr id="162" name="Google Shape;162;p26"/>
          <p:cNvSpPr txBox="1"/>
          <p:nvPr/>
        </p:nvSpPr>
        <p:spPr>
          <a:xfrm>
            <a:off x="6150050" y="4406600"/>
            <a:ext cx="1814700" cy="508500"/>
          </a:xfrm>
          <a:prstGeom prst="rect">
            <a:avLst/>
          </a:prstGeom>
          <a:solidFill>
            <a:schemeClr val="lt1"/>
          </a:solidFill>
          <a:ln cap="flat" cmpd="sng" w="38100">
            <a:solidFill>
              <a:srgbClr val="FFD266"/>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2"/>
                </a:solidFill>
              </a:rPr>
              <a:t>Zinc nail</a:t>
            </a:r>
            <a:endParaRPr sz="1800">
              <a:solidFill>
                <a:schemeClr val="dk2"/>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sp>
        <p:nvSpPr>
          <p:cNvPr id="167" name="Google Shape;167;p2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Procedure</a:t>
            </a:r>
            <a:endParaRPr/>
          </a:p>
        </p:txBody>
      </p:sp>
      <p:sp>
        <p:nvSpPr>
          <p:cNvPr id="168" name="Google Shape;168;p2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fontScale="85000" lnSpcReduction="10000"/>
          </a:bodyPr>
          <a:lstStyle/>
          <a:p>
            <a:pPr indent="0" lvl="0" marL="0" rtl="0" algn="l">
              <a:spcBef>
                <a:spcPts val="0"/>
              </a:spcBef>
              <a:spcAft>
                <a:spcPts val="0"/>
              </a:spcAft>
              <a:buNone/>
            </a:pPr>
            <a:r>
              <a:rPr lang="en"/>
              <a:t>First we set up our experiment by making a hole for the galvanized nail and putting it on both of our fruits. then we put our penny in the fruits. Next we tie our wire around the penny on one of them, and the nail on the other. After that we bring the probes to the nail one of of them and the penny on the other but on the ones that </a:t>
            </a:r>
            <a:r>
              <a:rPr lang="en"/>
              <a:t>DON'T</a:t>
            </a:r>
            <a:r>
              <a:rPr lang="en"/>
              <a:t> have to wire, then our voltage meter shows us how much voltage it made!</a:t>
            </a:r>
            <a:endParaRPr/>
          </a:p>
          <a:p>
            <a:pPr indent="-325755" lvl="0" marL="457200" rtl="0" algn="l">
              <a:spcBef>
                <a:spcPts val="1200"/>
              </a:spcBef>
              <a:spcAft>
                <a:spcPts val="0"/>
              </a:spcAft>
              <a:buSzPct val="100000"/>
              <a:buAutoNum type="arabicPeriod"/>
            </a:pPr>
            <a:r>
              <a:rPr lang="en"/>
              <a:t>We make a hole in both of the fruits </a:t>
            </a:r>
            <a:endParaRPr/>
          </a:p>
          <a:p>
            <a:pPr indent="-325755" lvl="0" marL="457200" rtl="0" algn="l">
              <a:spcBef>
                <a:spcPts val="0"/>
              </a:spcBef>
              <a:spcAft>
                <a:spcPts val="0"/>
              </a:spcAft>
              <a:buSzPct val="100000"/>
              <a:buAutoNum type="arabicPeriod"/>
            </a:pPr>
            <a:r>
              <a:rPr lang="en"/>
              <a:t>We insert our galvanized nails in each of the holes</a:t>
            </a:r>
            <a:endParaRPr/>
          </a:p>
          <a:p>
            <a:pPr indent="-325755" lvl="0" marL="457200" rtl="0" algn="l">
              <a:spcBef>
                <a:spcPts val="0"/>
              </a:spcBef>
              <a:spcAft>
                <a:spcPts val="0"/>
              </a:spcAft>
              <a:buSzPct val="100000"/>
              <a:buAutoNum type="arabicPeriod"/>
            </a:pPr>
            <a:r>
              <a:rPr lang="en"/>
              <a:t>Now we put our </a:t>
            </a:r>
            <a:r>
              <a:rPr lang="en"/>
              <a:t>pennies</a:t>
            </a:r>
            <a:r>
              <a:rPr lang="en"/>
              <a:t> in our fruits ( be careful not to push them in too far! )</a:t>
            </a:r>
            <a:endParaRPr/>
          </a:p>
          <a:p>
            <a:pPr indent="-325755" lvl="0" marL="457200" rtl="0" algn="l">
              <a:spcBef>
                <a:spcPts val="0"/>
              </a:spcBef>
              <a:spcAft>
                <a:spcPts val="0"/>
              </a:spcAft>
              <a:buSzPct val="100000"/>
              <a:buAutoNum type="arabicPeriod"/>
            </a:pPr>
            <a:r>
              <a:rPr lang="en"/>
              <a:t>next we wrap our wires around the penny on one of the fruits and the nail on the other</a:t>
            </a:r>
            <a:endParaRPr/>
          </a:p>
          <a:p>
            <a:pPr indent="-325755" lvl="0" marL="457200" rtl="0" algn="l">
              <a:spcBef>
                <a:spcPts val="0"/>
              </a:spcBef>
              <a:spcAft>
                <a:spcPts val="0"/>
              </a:spcAft>
              <a:buSzPct val="100000"/>
              <a:buAutoNum type="arabicPeriod"/>
            </a:pPr>
            <a:r>
              <a:rPr lang="en"/>
              <a:t>We bring the probes to the nail and penny that do not have wire wrapped around them.</a:t>
            </a:r>
            <a:endParaRPr/>
          </a:p>
          <a:p>
            <a:pPr indent="-325755" lvl="0" marL="457200" rtl="0" algn="l">
              <a:spcBef>
                <a:spcPts val="0"/>
              </a:spcBef>
              <a:spcAft>
                <a:spcPts val="0"/>
              </a:spcAft>
              <a:buSzPct val="100000"/>
              <a:buAutoNum type="arabicPeriod"/>
            </a:pPr>
            <a:r>
              <a:rPr lang="en"/>
              <a:t>Our </a:t>
            </a:r>
            <a:r>
              <a:rPr lang="en"/>
              <a:t>voltmeter</a:t>
            </a:r>
            <a:r>
              <a:rPr lang="en"/>
              <a:t> shows us how much voltage the fruit produced!</a:t>
            </a:r>
            <a:endParaRPr/>
          </a:p>
          <a:p>
            <a:pPr indent="0" lvl="0" marL="0" rtl="0" algn="l">
              <a:spcBef>
                <a:spcPts val="1200"/>
              </a:spcBef>
              <a:spcAft>
                <a:spcPts val="1200"/>
              </a:spcAft>
              <a:buNone/>
            </a:pPr>
            <a:r>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sp>
        <p:nvSpPr>
          <p:cNvPr id="173" name="Google Shape;173;p28"/>
          <p:cNvSpPr txBox="1"/>
          <p:nvPr>
            <p:ph type="title"/>
          </p:nvPr>
        </p:nvSpPr>
        <p:spPr>
          <a:xfrm>
            <a:off x="0" y="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Photos</a:t>
            </a:r>
            <a:endParaRPr/>
          </a:p>
        </p:txBody>
      </p:sp>
      <p:pic>
        <p:nvPicPr>
          <p:cNvPr id="174" name="Google Shape;174;p28"/>
          <p:cNvPicPr preferRelativeResize="0"/>
          <p:nvPr/>
        </p:nvPicPr>
        <p:blipFill>
          <a:blip r:embed="rId3">
            <a:alphaModFix/>
          </a:blip>
          <a:stretch>
            <a:fillRect/>
          </a:stretch>
        </p:blipFill>
        <p:spPr>
          <a:xfrm>
            <a:off x="0" y="518625"/>
            <a:ext cx="2237626" cy="1265450"/>
          </a:xfrm>
          <a:prstGeom prst="rect">
            <a:avLst/>
          </a:prstGeom>
          <a:noFill/>
          <a:ln cap="flat" cmpd="sng" w="38100">
            <a:solidFill>
              <a:schemeClr val="dk1"/>
            </a:solidFill>
            <a:prstDash val="solid"/>
            <a:round/>
            <a:headEnd len="sm" w="sm" type="none"/>
            <a:tailEnd len="sm" w="sm" type="none"/>
          </a:ln>
        </p:spPr>
      </p:pic>
      <p:pic>
        <p:nvPicPr>
          <p:cNvPr id="175" name="Google Shape;175;p28"/>
          <p:cNvPicPr preferRelativeResize="0"/>
          <p:nvPr/>
        </p:nvPicPr>
        <p:blipFill>
          <a:blip r:embed="rId4">
            <a:alphaModFix/>
          </a:blip>
          <a:stretch>
            <a:fillRect/>
          </a:stretch>
        </p:blipFill>
        <p:spPr>
          <a:xfrm>
            <a:off x="2547175" y="518625"/>
            <a:ext cx="2494610" cy="1191575"/>
          </a:xfrm>
          <a:prstGeom prst="rect">
            <a:avLst/>
          </a:prstGeom>
          <a:noFill/>
          <a:ln cap="flat" cmpd="sng" w="38100">
            <a:solidFill>
              <a:schemeClr val="dk1"/>
            </a:solidFill>
            <a:prstDash val="solid"/>
            <a:round/>
            <a:headEnd len="sm" w="sm" type="none"/>
            <a:tailEnd len="sm" w="sm" type="none"/>
          </a:ln>
        </p:spPr>
      </p:pic>
      <p:pic>
        <p:nvPicPr>
          <p:cNvPr id="176" name="Google Shape;176;p28"/>
          <p:cNvPicPr preferRelativeResize="0"/>
          <p:nvPr/>
        </p:nvPicPr>
        <p:blipFill>
          <a:blip r:embed="rId5">
            <a:alphaModFix/>
          </a:blip>
          <a:stretch>
            <a:fillRect/>
          </a:stretch>
        </p:blipFill>
        <p:spPr>
          <a:xfrm>
            <a:off x="5421251" y="479174"/>
            <a:ext cx="2842024" cy="1191575"/>
          </a:xfrm>
          <a:prstGeom prst="rect">
            <a:avLst/>
          </a:prstGeom>
          <a:noFill/>
          <a:ln cap="flat" cmpd="sng" w="38100">
            <a:solidFill>
              <a:schemeClr val="dk1"/>
            </a:solidFill>
            <a:prstDash val="solid"/>
            <a:round/>
            <a:headEnd len="sm" w="sm" type="none"/>
            <a:tailEnd len="sm" w="sm" type="none"/>
          </a:ln>
        </p:spPr>
      </p:pic>
      <p:pic>
        <p:nvPicPr>
          <p:cNvPr id="177" name="Google Shape;177;p28"/>
          <p:cNvPicPr preferRelativeResize="0"/>
          <p:nvPr/>
        </p:nvPicPr>
        <p:blipFill>
          <a:blip r:embed="rId6">
            <a:alphaModFix/>
          </a:blip>
          <a:stretch>
            <a:fillRect/>
          </a:stretch>
        </p:blipFill>
        <p:spPr>
          <a:xfrm>
            <a:off x="25" y="2439700"/>
            <a:ext cx="2180724" cy="1375901"/>
          </a:xfrm>
          <a:prstGeom prst="rect">
            <a:avLst/>
          </a:prstGeom>
          <a:noFill/>
          <a:ln cap="flat" cmpd="sng" w="38100">
            <a:solidFill>
              <a:schemeClr val="dk1"/>
            </a:solidFill>
            <a:prstDash val="solid"/>
            <a:round/>
            <a:headEnd len="sm" w="sm" type="none"/>
            <a:tailEnd len="sm" w="sm" type="none"/>
          </a:ln>
        </p:spPr>
      </p:pic>
      <p:pic>
        <p:nvPicPr>
          <p:cNvPr id="178" name="Google Shape;178;p28"/>
          <p:cNvPicPr preferRelativeResize="0"/>
          <p:nvPr/>
        </p:nvPicPr>
        <p:blipFill>
          <a:blip r:embed="rId7">
            <a:alphaModFix/>
          </a:blip>
          <a:stretch>
            <a:fillRect/>
          </a:stretch>
        </p:blipFill>
        <p:spPr>
          <a:xfrm>
            <a:off x="2390013" y="2387750"/>
            <a:ext cx="3031225" cy="1427847"/>
          </a:xfrm>
          <a:prstGeom prst="rect">
            <a:avLst/>
          </a:prstGeom>
          <a:noFill/>
          <a:ln cap="flat" cmpd="sng" w="38100">
            <a:solidFill>
              <a:schemeClr val="dk1"/>
            </a:solidFill>
            <a:prstDash val="solid"/>
            <a:round/>
            <a:headEnd len="sm" w="sm" type="none"/>
            <a:tailEnd len="sm" w="sm" type="none"/>
          </a:ln>
        </p:spPr>
      </p:pic>
      <p:pic>
        <p:nvPicPr>
          <p:cNvPr id="179" name="Google Shape;179;p28"/>
          <p:cNvPicPr preferRelativeResize="0"/>
          <p:nvPr/>
        </p:nvPicPr>
        <p:blipFill>
          <a:blip r:embed="rId8">
            <a:alphaModFix/>
          </a:blip>
          <a:stretch>
            <a:fillRect/>
          </a:stretch>
        </p:blipFill>
        <p:spPr>
          <a:xfrm>
            <a:off x="5889075" y="2255025"/>
            <a:ext cx="2712750" cy="1874467"/>
          </a:xfrm>
          <a:prstGeom prst="rect">
            <a:avLst/>
          </a:prstGeom>
          <a:noFill/>
          <a:ln cap="flat" cmpd="sng" w="38100">
            <a:solidFill>
              <a:schemeClr val="dk1"/>
            </a:solidFill>
            <a:prstDash val="solid"/>
            <a:round/>
            <a:headEnd len="sm" w="sm" type="none"/>
            <a:tailEnd len="sm" w="sm" type="none"/>
          </a:ln>
        </p:spPr>
      </p:pic>
      <p:sp>
        <p:nvSpPr>
          <p:cNvPr id="180" name="Google Shape;180;p28"/>
          <p:cNvSpPr txBox="1"/>
          <p:nvPr/>
        </p:nvSpPr>
        <p:spPr>
          <a:xfrm>
            <a:off x="83100" y="1867175"/>
            <a:ext cx="1809900" cy="323100"/>
          </a:xfrm>
          <a:prstGeom prst="rect">
            <a:avLst/>
          </a:prstGeom>
          <a:solidFill>
            <a:schemeClr val="lt1"/>
          </a:solidFill>
          <a:ln cap="flat" cmpd="sng" w="76200">
            <a:solidFill>
              <a:srgbClr val="FFD266"/>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2"/>
                </a:solidFill>
              </a:rPr>
              <a:t>Step 1</a:t>
            </a:r>
            <a:endParaRPr sz="1800">
              <a:solidFill>
                <a:schemeClr val="dk2"/>
              </a:solidFill>
            </a:endParaRPr>
          </a:p>
        </p:txBody>
      </p:sp>
      <p:sp>
        <p:nvSpPr>
          <p:cNvPr id="181" name="Google Shape;181;p28"/>
          <p:cNvSpPr txBox="1"/>
          <p:nvPr/>
        </p:nvSpPr>
        <p:spPr>
          <a:xfrm>
            <a:off x="2705650" y="1774825"/>
            <a:ext cx="2336100" cy="323100"/>
          </a:xfrm>
          <a:prstGeom prst="rect">
            <a:avLst/>
          </a:prstGeom>
          <a:solidFill>
            <a:schemeClr val="lt1"/>
          </a:solidFill>
          <a:ln cap="flat" cmpd="sng" w="76200">
            <a:solidFill>
              <a:srgbClr val="FFD266"/>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2"/>
                </a:solidFill>
              </a:rPr>
              <a:t>Step 2</a:t>
            </a:r>
            <a:endParaRPr sz="1800">
              <a:solidFill>
                <a:schemeClr val="dk2"/>
              </a:solidFill>
            </a:endParaRPr>
          </a:p>
        </p:txBody>
      </p:sp>
      <p:sp>
        <p:nvSpPr>
          <p:cNvPr id="182" name="Google Shape;182;p28"/>
          <p:cNvSpPr txBox="1"/>
          <p:nvPr/>
        </p:nvSpPr>
        <p:spPr>
          <a:xfrm>
            <a:off x="5771425" y="1765600"/>
            <a:ext cx="2419500" cy="323100"/>
          </a:xfrm>
          <a:prstGeom prst="rect">
            <a:avLst/>
          </a:prstGeom>
          <a:solidFill>
            <a:schemeClr val="lt1"/>
          </a:solidFill>
          <a:ln cap="flat" cmpd="sng" w="76200">
            <a:solidFill>
              <a:srgbClr val="FFD266"/>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2"/>
                </a:solidFill>
              </a:rPr>
              <a:t>Step 3</a:t>
            </a:r>
            <a:endParaRPr sz="1800">
              <a:solidFill>
                <a:schemeClr val="dk2"/>
              </a:solidFill>
            </a:endParaRPr>
          </a:p>
        </p:txBody>
      </p:sp>
      <p:sp>
        <p:nvSpPr>
          <p:cNvPr id="183" name="Google Shape;183;p28"/>
          <p:cNvSpPr txBox="1"/>
          <p:nvPr/>
        </p:nvSpPr>
        <p:spPr>
          <a:xfrm>
            <a:off x="249325" y="3871025"/>
            <a:ext cx="1680600" cy="351000"/>
          </a:xfrm>
          <a:prstGeom prst="rect">
            <a:avLst/>
          </a:prstGeom>
          <a:solidFill>
            <a:schemeClr val="lt1"/>
          </a:solidFill>
          <a:ln cap="flat" cmpd="sng" w="76200">
            <a:solidFill>
              <a:srgbClr val="FFD266"/>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2"/>
                </a:solidFill>
              </a:rPr>
              <a:t>Step 4</a:t>
            </a:r>
            <a:endParaRPr sz="1800">
              <a:solidFill>
                <a:schemeClr val="dk2"/>
              </a:solidFill>
            </a:endParaRPr>
          </a:p>
        </p:txBody>
      </p:sp>
      <p:sp>
        <p:nvSpPr>
          <p:cNvPr id="184" name="Google Shape;184;p28"/>
          <p:cNvSpPr txBox="1"/>
          <p:nvPr/>
        </p:nvSpPr>
        <p:spPr>
          <a:xfrm>
            <a:off x="2844150" y="3889475"/>
            <a:ext cx="1957800" cy="351000"/>
          </a:xfrm>
          <a:prstGeom prst="rect">
            <a:avLst/>
          </a:prstGeom>
          <a:solidFill>
            <a:schemeClr val="lt1"/>
          </a:solidFill>
          <a:ln cap="flat" cmpd="sng" w="76200">
            <a:solidFill>
              <a:srgbClr val="FFD266"/>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2"/>
                </a:solidFill>
              </a:rPr>
              <a:t>Step 5</a:t>
            </a:r>
            <a:endParaRPr sz="1800">
              <a:solidFill>
                <a:schemeClr val="dk2"/>
              </a:solidFill>
            </a:endParaRPr>
          </a:p>
        </p:txBody>
      </p:sp>
      <p:sp>
        <p:nvSpPr>
          <p:cNvPr id="185" name="Google Shape;185;p28"/>
          <p:cNvSpPr txBox="1"/>
          <p:nvPr/>
        </p:nvSpPr>
        <p:spPr>
          <a:xfrm>
            <a:off x="6371650" y="4212675"/>
            <a:ext cx="1891500" cy="351000"/>
          </a:xfrm>
          <a:prstGeom prst="rect">
            <a:avLst/>
          </a:prstGeom>
          <a:solidFill>
            <a:schemeClr val="lt1"/>
          </a:solidFill>
          <a:ln cap="flat" cmpd="sng" w="76200">
            <a:solidFill>
              <a:srgbClr val="FFD266"/>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2"/>
                </a:solidFill>
              </a:rPr>
              <a:t>Step 6</a:t>
            </a:r>
            <a:endParaRPr sz="1800">
              <a:solidFill>
                <a:schemeClr val="dk2"/>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sp>
        <p:nvSpPr>
          <p:cNvPr id="190" name="Google Shape;190;p2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Results</a:t>
            </a:r>
            <a:endParaRPr/>
          </a:p>
        </p:txBody>
      </p:sp>
      <p:sp>
        <p:nvSpPr>
          <p:cNvPr id="191" name="Google Shape;191;p29"/>
          <p:cNvSpPr txBox="1"/>
          <p:nvPr>
            <p:ph idx="1" type="body"/>
          </p:nvPr>
        </p:nvSpPr>
        <p:spPr>
          <a:xfrm>
            <a:off x="311700" y="1152475"/>
            <a:ext cx="38211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We tested the tomato, potato, mini potato, lemon, and here are the results.</a:t>
            </a:r>
            <a:endParaRPr/>
          </a:p>
          <a:p>
            <a:pPr indent="-342900" lvl="0" marL="457200" rtl="0" algn="l">
              <a:spcBef>
                <a:spcPts val="1200"/>
              </a:spcBef>
              <a:spcAft>
                <a:spcPts val="0"/>
              </a:spcAft>
              <a:buSzPts val="1800"/>
              <a:buAutoNum type="arabicPeriod"/>
            </a:pPr>
            <a:r>
              <a:rPr lang="en"/>
              <a:t>T</a:t>
            </a:r>
            <a:r>
              <a:rPr lang="en"/>
              <a:t>he mini potato - 1.8 volts</a:t>
            </a:r>
            <a:endParaRPr/>
          </a:p>
          <a:p>
            <a:pPr indent="-342900" lvl="0" marL="457200" rtl="0" algn="l">
              <a:spcBef>
                <a:spcPts val="0"/>
              </a:spcBef>
              <a:spcAft>
                <a:spcPts val="0"/>
              </a:spcAft>
              <a:buSzPts val="1800"/>
              <a:buAutoNum type="arabicPeriod"/>
            </a:pPr>
            <a:r>
              <a:rPr lang="en"/>
              <a:t>Normal potato - 1.9 volts</a:t>
            </a:r>
            <a:endParaRPr/>
          </a:p>
          <a:p>
            <a:pPr indent="-342900" lvl="0" marL="457200" rtl="0" algn="l">
              <a:spcBef>
                <a:spcPts val="0"/>
              </a:spcBef>
              <a:spcAft>
                <a:spcPts val="0"/>
              </a:spcAft>
              <a:buSzPts val="1800"/>
              <a:buAutoNum type="arabicPeriod"/>
            </a:pPr>
            <a:r>
              <a:rPr lang="en"/>
              <a:t>Tomato - 1.6 volts</a:t>
            </a:r>
            <a:endParaRPr/>
          </a:p>
          <a:p>
            <a:pPr indent="-342900" lvl="0" marL="457200" rtl="0" algn="l">
              <a:spcBef>
                <a:spcPts val="0"/>
              </a:spcBef>
              <a:spcAft>
                <a:spcPts val="0"/>
              </a:spcAft>
              <a:buSzPts val="1800"/>
              <a:buAutoNum type="arabicPeriod"/>
            </a:pPr>
            <a:r>
              <a:rPr lang="en"/>
              <a:t>Lemon- 1.3 volts</a:t>
            </a:r>
            <a:endParaRPr/>
          </a:p>
          <a:p>
            <a:pPr indent="0" lvl="0" marL="0" rtl="0" algn="l">
              <a:spcBef>
                <a:spcPts val="1200"/>
              </a:spcBef>
              <a:spcAft>
                <a:spcPts val="1200"/>
              </a:spcAft>
              <a:buNone/>
            </a:pPr>
            <a:r>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sp>
        <p:nvSpPr>
          <p:cNvPr id="196" name="Google Shape;196;p3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2nd results</a:t>
            </a:r>
            <a:endParaRPr/>
          </a:p>
        </p:txBody>
      </p:sp>
      <p:sp>
        <p:nvSpPr>
          <p:cNvPr id="197" name="Google Shape;197;p3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AutoNum type="arabicPeriod"/>
            </a:pPr>
            <a:r>
              <a:rPr lang="en"/>
              <a:t>Mini potato 1.7 volts</a:t>
            </a:r>
            <a:endParaRPr/>
          </a:p>
          <a:p>
            <a:pPr indent="-342900" lvl="0" marL="457200" rtl="0" algn="l">
              <a:spcBef>
                <a:spcPts val="0"/>
              </a:spcBef>
              <a:spcAft>
                <a:spcPts val="0"/>
              </a:spcAft>
              <a:buSzPts val="1800"/>
              <a:buAutoNum type="arabicPeriod"/>
            </a:pPr>
            <a:r>
              <a:rPr lang="en"/>
              <a:t>Potato 1.8 volts</a:t>
            </a:r>
            <a:endParaRPr/>
          </a:p>
          <a:p>
            <a:pPr indent="-342900" lvl="0" marL="457200" rtl="0" algn="l">
              <a:spcBef>
                <a:spcPts val="0"/>
              </a:spcBef>
              <a:spcAft>
                <a:spcPts val="0"/>
              </a:spcAft>
              <a:buSzPts val="1800"/>
              <a:buAutoNum type="arabicPeriod"/>
            </a:pPr>
            <a:r>
              <a:rPr lang="en"/>
              <a:t>Lemon 1.4 volts</a:t>
            </a:r>
            <a:endParaRPr/>
          </a:p>
          <a:p>
            <a:pPr indent="-342900" lvl="0" marL="457200" rtl="0" algn="l">
              <a:spcBef>
                <a:spcPts val="0"/>
              </a:spcBef>
              <a:spcAft>
                <a:spcPts val="0"/>
              </a:spcAft>
              <a:buSzPts val="1800"/>
              <a:buAutoNum type="arabicPeriod"/>
            </a:pPr>
            <a:r>
              <a:rPr lang="en"/>
              <a:t>Tomato 1.6 volts</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sp>
        <p:nvSpPr>
          <p:cNvPr id="202" name="Google Shape;202;p3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3rd results</a:t>
            </a:r>
            <a:endParaRPr/>
          </a:p>
        </p:txBody>
      </p:sp>
      <p:sp>
        <p:nvSpPr>
          <p:cNvPr id="203" name="Google Shape;203;p31"/>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AutoNum type="arabicPeriod"/>
            </a:pPr>
            <a:r>
              <a:rPr lang="en"/>
              <a:t>Potato 1.6 volts</a:t>
            </a:r>
            <a:endParaRPr/>
          </a:p>
          <a:p>
            <a:pPr indent="-342900" lvl="0" marL="457200" rtl="0" algn="l">
              <a:spcBef>
                <a:spcPts val="0"/>
              </a:spcBef>
              <a:spcAft>
                <a:spcPts val="0"/>
              </a:spcAft>
              <a:buSzPts val="1800"/>
              <a:buAutoNum type="arabicPeriod"/>
            </a:pPr>
            <a:r>
              <a:rPr lang="en"/>
              <a:t>Lemon 1.4 volts</a:t>
            </a:r>
            <a:endParaRPr/>
          </a:p>
          <a:p>
            <a:pPr indent="-342900" lvl="0" marL="457200" rtl="0" algn="l">
              <a:spcBef>
                <a:spcPts val="0"/>
              </a:spcBef>
              <a:spcAft>
                <a:spcPts val="0"/>
              </a:spcAft>
              <a:buSzPts val="1800"/>
              <a:buAutoNum type="arabicPeriod"/>
            </a:pPr>
            <a:r>
              <a:rPr lang="en"/>
              <a:t>Tomato 1.3 volts</a:t>
            </a:r>
            <a:endParaRPr/>
          </a:p>
          <a:p>
            <a:pPr indent="-342900" lvl="0" marL="457200" rtl="0" algn="l">
              <a:spcBef>
                <a:spcPts val="0"/>
              </a:spcBef>
              <a:spcAft>
                <a:spcPts val="0"/>
              </a:spcAft>
              <a:buSzPts val="1800"/>
              <a:buAutoNum type="arabicPeriod"/>
            </a:pPr>
            <a:r>
              <a:rPr lang="en"/>
              <a:t>mini potato 1.5 volts</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 name="Shape 60"/>
        <p:cNvGrpSpPr/>
        <p:nvPr/>
      </p:nvGrpSpPr>
      <p:grpSpPr>
        <a:xfrm>
          <a:off x="0" y="0"/>
          <a:ext cx="0" cy="0"/>
          <a:chOff x="0" y="0"/>
          <a:chExt cx="0" cy="0"/>
        </a:xfrm>
      </p:grpSpPr>
      <p:sp>
        <p:nvSpPr>
          <p:cNvPr id="61" name="Google Shape;61;p1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u="sng"/>
              <a:t>What are we doing </a:t>
            </a:r>
            <a:endParaRPr u="sng"/>
          </a:p>
        </p:txBody>
      </p:sp>
      <p:sp>
        <p:nvSpPr>
          <p:cNvPr id="62" name="Google Shape;62;p1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We are measuring the amount of voltage a fruit and or </a:t>
            </a:r>
            <a:r>
              <a:rPr lang="en"/>
              <a:t>vegetable</a:t>
            </a:r>
            <a:r>
              <a:rPr lang="en"/>
              <a:t> can </a:t>
            </a:r>
            <a:r>
              <a:rPr lang="en"/>
              <a:t>conduct. Then we compare every single fruit and vegetable and calculate the average voltage for each fruit.</a:t>
            </a:r>
            <a:endParaRPr/>
          </a:p>
          <a:p>
            <a:pPr indent="0" lvl="0" marL="0" rtl="0" algn="l">
              <a:spcBef>
                <a:spcPts val="1200"/>
              </a:spcBef>
              <a:spcAft>
                <a:spcPts val="1200"/>
              </a:spcAft>
              <a:buNone/>
            </a:pPr>
            <a:r>
              <a:rPr lang="en"/>
              <a:t>It will use a simple contraption including a voltage meter penny (copper) nail (zinc) and the fruit or vegetable of choice.</a:t>
            </a:r>
            <a:endParaRPr/>
          </a:p>
        </p:txBody>
      </p:sp>
      <p:pic>
        <p:nvPicPr>
          <p:cNvPr id="63" name="Google Shape;63;p14"/>
          <p:cNvPicPr preferRelativeResize="0"/>
          <p:nvPr/>
        </p:nvPicPr>
        <p:blipFill>
          <a:blip r:embed="rId3">
            <a:alphaModFix/>
          </a:blip>
          <a:stretch>
            <a:fillRect/>
          </a:stretch>
        </p:blipFill>
        <p:spPr>
          <a:xfrm>
            <a:off x="267575" y="3073275"/>
            <a:ext cx="3111850" cy="2070225"/>
          </a:xfrm>
          <a:prstGeom prst="rect">
            <a:avLst/>
          </a:prstGeom>
          <a:noFill/>
          <a:ln>
            <a:noFill/>
          </a:ln>
        </p:spPr>
      </p:pic>
      <p:pic>
        <p:nvPicPr>
          <p:cNvPr descr="a drawing of a potato with a h on its face (Provided by Tenor)" id="64" name="Google Shape;64;p14"/>
          <p:cNvPicPr preferRelativeResize="0"/>
          <p:nvPr/>
        </p:nvPicPr>
        <p:blipFill>
          <a:blip r:embed="rId4">
            <a:alphaModFix/>
          </a:blip>
          <a:stretch>
            <a:fillRect/>
          </a:stretch>
        </p:blipFill>
        <p:spPr>
          <a:xfrm>
            <a:off x="5141292" y="2955850"/>
            <a:ext cx="2247133" cy="1687600"/>
          </a:xfrm>
          <a:prstGeom prst="rect">
            <a:avLst/>
          </a:prstGeom>
          <a:noFill/>
          <a:ln>
            <a:noFill/>
          </a:ln>
        </p:spPr>
      </p:pic>
      <p:pic>
        <p:nvPicPr>
          <p:cNvPr descr="a yellow lemon with a green leaf on a white background (Provided by Tenor)" id="65" name="Google Shape;65;p14"/>
          <p:cNvPicPr preferRelativeResize="0"/>
          <p:nvPr/>
        </p:nvPicPr>
        <p:blipFill>
          <a:blip r:embed="rId5">
            <a:alphaModFix/>
          </a:blip>
          <a:stretch>
            <a:fillRect/>
          </a:stretch>
        </p:blipFill>
        <p:spPr>
          <a:xfrm>
            <a:off x="3437325" y="3455900"/>
            <a:ext cx="1687600" cy="1687600"/>
          </a:xfrm>
          <a:prstGeom prst="rect">
            <a:avLst/>
          </a:prstGeom>
          <a:noFill/>
          <a:ln>
            <a:noFill/>
          </a:ln>
        </p:spPr>
      </p:pic>
      <p:pic>
        <p:nvPicPr>
          <p:cNvPr descr="a tomato with a green stem and leaves on a white background (Provided by Tenor)" id="66" name="Google Shape;66;p14"/>
          <p:cNvPicPr preferRelativeResize="0"/>
          <p:nvPr/>
        </p:nvPicPr>
        <p:blipFill>
          <a:blip r:embed="rId6">
            <a:alphaModFix/>
          </a:blip>
          <a:stretch>
            <a:fillRect/>
          </a:stretch>
        </p:blipFill>
        <p:spPr>
          <a:xfrm>
            <a:off x="7561150" y="3571950"/>
            <a:ext cx="1455500" cy="14555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sp>
        <p:nvSpPr>
          <p:cNvPr id="208" name="Google Shape;208;p3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Results ( charts )</a:t>
            </a:r>
            <a:endParaRPr/>
          </a:p>
        </p:txBody>
      </p:sp>
      <p:pic>
        <p:nvPicPr>
          <p:cNvPr id="209" name="Google Shape;209;p32" title="Chart"/>
          <p:cNvPicPr preferRelativeResize="0"/>
          <p:nvPr/>
        </p:nvPicPr>
        <p:blipFill>
          <a:blip r:embed="rId3">
            <a:alphaModFix/>
          </a:blip>
          <a:stretch>
            <a:fillRect/>
          </a:stretch>
        </p:blipFill>
        <p:spPr>
          <a:xfrm>
            <a:off x="0" y="1492300"/>
            <a:ext cx="2945751" cy="2654275"/>
          </a:xfrm>
          <a:prstGeom prst="rect">
            <a:avLst/>
          </a:prstGeom>
          <a:noFill/>
          <a:ln>
            <a:noFill/>
          </a:ln>
        </p:spPr>
      </p:pic>
      <p:pic>
        <p:nvPicPr>
          <p:cNvPr id="210" name="Google Shape;210;p32" title="Chart"/>
          <p:cNvPicPr preferRelativeResize="0"/>
          <p:nvPr/>
        </p:nvPicPr>
        <p:blipFill>
          <a:blip r:embed="rId4">
            <a:alphaModFix/>
          </a:blip>
          <a:stretch>
            <a:fillRect/>
          </a:stretch>
        </p:blipFill>
        <p:spPr>
          <a:xfrm>
            <a:off x="3137312" y="1501900"/>
            <a:ext cx="3107424" cy="2635076"/>
          </a:xfrm>
          <a:prstGeom prst="rect">
            <a:avLst/>
          </a:prstGeom>
          <a:noFill/>
          <a:ln>
            <a:noFill/>
          </a:ln>
        </p:spPr>
      </p:pic>
      <p:pic>
        <p:nvPicPr>
          <p:cNvPr id="211" name="Google Shape;211;p32" title="Chart"/>
          <p:cNvPicPr preferRelativeResize="0"/>
          <p:nvPr/>
        </p:nvPicPr>
        <p:blipFill>
          <a:blip r:embed="rId5">
            <a:alphaModFix/>
          </a:blip>
          <a:stretch>
            <a:fillRect/>
          </a:stretch>
        </p:blipFill>
        <p:spPr>
          <a:xfrm>
            <a:off x="6436300" y="1501900"/>
            <a:ext cx="2707701" cy="2635076"/>
          </a:xfrm>
          <a:prstGeom prst="rect">
            <a:avLst/>
          </a:prstGeom>
          <a:noFill/>
          <a:ln>
            <a:noFill/>
          </a:ln>
        </p:spPr>
      </p:pic>
      <p:sp>
        <p:nvSpPr>
          <p:cNvPr id="212" name="Google Shape;212;p32"/>
          <p:cNvSpPr txBox="1"/>
          <p:nvPr/>
        </p:nvSpPr>
        <p:spPr>
          <a:xfrm>
            <a:off x="591000" y="4326350"/>
            <a:ext cx="2068500" cy="471000"/>
          </a:xfrm>
          <a:prstGeom prst="rect">
            <a:avLst/>
          </a:prstGeom>
          <a:solidFill>
            <a:schemeClr val="lt1"/>
          </a:solidFill>
          <a:ln cap="flat" cmpd="sng" w="76200">
            <a:solidFill>
              <a:srgbClr val="FFD266"/>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2"/>
                </a:solidFill>
              </a:rPr>
              <a:t>First results</a:t>
            </a:r>
            <a:endParaRPr sz="1800">
              <a:solidFill>
                <a:schemeClr val="dk2"/>
              </a:solidFill>
            </a:endParaRPr>
          </a:p>
        </p:txBody>
      </p:sp>
      <p:sp>
        <p:nvSpPr>
          <p:cNvPr id="213" name="Google Shape;213;p32"/>
          <p:cNvSpPr txBox="1"/>
          <p:nvPr/>
        </p:nvSpPr>
        <p:spPr>
          <a:xfrm>
            <a:off x="3625900" y="4275500"/>
            <a:ext cx="2299500" cy="572700"/>
          </a:xfrm>
          <a:prstGeom prst="rect">
            <a:avLst/>
          </a:prstGeom>
          <a:solidFill>
            <a:schemeClr val="lt1"/>
          </a:solidFill>
          <a:ln cap="flat" cmpd="sng" w="76200">
            <a:solidFill>
              <a:srgbClr val="FFD266"/>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2"/>
                </a:solidFill>
              </a:rPr>
              <a:t>Second results</a:t>
            </a:r>
            <a:endParaRPr sz="1800">
              <a:solidFill>
                <a:schemeClr val="dk2"/>
              </a:solidFill>
            </a:endParaRPr>
          </a:p>
        </p:txBody>
      </p:sp>
      <p:sp>
        <p:nvSpPr>
          <p:cNvPr id="214" name="Google Shape;214;p32"/>
          <p:cNvSpPr txBox="1"/>
          <p:nvPr/>
        </p:nvSpPr>
        <p:spPr>
          <a:xfrm>
            <a:off x="7018075" y="4275500"/>
            <a:ext cx="1643700" cy="572700"/>
          </a:xfrm>
          <a:prstGeom prst="rect">
            <a:avLst/>
          </a:prstGeom>
          <a:solidFill>
            <a:schemeClr val="lt1"/>
          </a:solidFill>
          <a:ln cap="flat" cmpd="sng" w="76200">
            <a:solidFill>
              <a:srgbClr val="FFD266"/>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2"/>
                </a:solidFill>
              </a:rPr>
              <a:t>Third results</a:t>
            </a:r>
            <a:endParaRPr sz="1800">
              <a:solidFill>
                <a:schemeClr val="dk2"/>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 name="Shape 218"/>
        <p:cNvGrpSpPr/>
        <p:nvPr/>
      </p:nvGrpSpPr>
      <p:grpSpPr>
        <a:xfrm>
          <a:off x="0" y="0"/>
          <a:ext cx="0" cy="0"/>
          <a:chOff x="0" y="0"/>
          <a:chExt cx="0" cy="0"/>
        </a:xfrm>
      </p:grpSpPr>
      <p:sp>
        <p:nvSpPr>
          <p:cNvPr id="219" name="Google Shape;219;p3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Analysis</a:t>
            </a:r>
            <a:endParaRPr/>
          </a:p>
        </p:txBody>
      </p:sp>
      <p:sp>
        <p:nvSpPr>
          <p:cNvPr id="220" name="Google Shape;220;p33"/>
          <p:cNvSpPr txBox="1"/>
          <p:nvPr>
            <p:ph idx="1" type="body"/>
          </p:nvPr>
        </p:nvSpPr>
        <p:spPr>
          <a:xfrm>
            <a:off x="311700" y="1170944"/>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Our hypothesis was incorrect. Our </a:t>
            </a:r>
            <a:r>
              <a:rPr lang="en"/>
              <a:t>original</a:t>
            </a:r>
            <a:r>
              <a:rPr lang="en"/>
              <a:t> hypothesis was that the lemon would produce the most because it has the most citric acid. We also thought the mini potato would produce the least because </a:t>
            </a:r>
            <a:r>
              <a:rPr lang="en"/>
              <a:t>it's</a:t>
            </a:r>
            <a:r>
              <a:rPr lang="en"/>
              <a:t> the smallest. The actual results showed the lemon with the least amount of voltage, and the mini potato with the second most! The actual fruit that produced the most voltage was the normal potato, only 0.1 volts ahead of the mini potato! The lowest </a:t>
            </a:r>
            <a:r>
              <a:rPr lang="en"/>
              <a:t>scorer</a:t>
            </a:r>
            <a:r>
              <a:rPr lang="en"/>
              <a:t> was the lemon, which was </a:t>
            </a:r>
            <a:r>
              <a:rPr lang="en"/>
              <a:t>surprising</a:t>
            </a:r>
            <a:r>
              <a:rPr lang="en"/>
              <a:t> because we thought it would have the highest voltage! </a:t>
            </a:r>
            <a:endParaRPr/>
          </a:p>
          <a:p>
            <a:pPr indent="0" lvl="0" marL="0" rtl="0" algn="l">
              <a:spcBef>
                <a:spcPts val="1200"/>
              </a:spcBef>
              <a:spcAft>
                <a:spcPts val="1200"/>
              </a:spcAft>
              <a:buNone/>
            </a:pPr>
            <a:r>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sp>
        <p:nvSpPr>
          <p:cNvPr id="225" name="Google Shape;225;p3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Observations</a:t>
            </a:r>
            <a:endParaRPr/>
          </a:p>
        </p:txBody>
      </p:sp>
      <p:sp>
        <p:nvSpPr>
          <p:cNvPr id="226" name="Google Shape;226;p3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Our </a:t>
            </a:r>
            <a:r>
              <a:rPr lang="en"/>
              <a:t>results</a:t>
            </a:r>
            <a:r>
              <a:rPr lang="en"/>
              <a:t> were that the normal potato had the most voltage with 1.9 volts, almost 2.0 volts! The lemon had the least amount of voltage with 1.3 volts. This was </a:t>
            </a:r>
            <a:r>
              <a:rPr lang="en"/>
              <a:t>surprising</a:t>
            </a:r>
            <a:r>
              <a:rPr lang="en"/>
              <a:t> to us because our hypothesis was that the lemon would have the most </a:t>
            </a:r>
            <a:r>
              <a:rPr lang="en"/>
              <a:t>voltage</a:t>
            </a:r>
            <a:r>
              <a:rPr lang="en"/>
              <a:t> because it has the most citric acid! One </a:t>
            </a:r>
            <a:r>
              <a:rPr lang="en"/>
              <a:t>surprising</a:t>
            </a:r>
            <a:r>
              <a:rPr lang="en"/>
              <a:t> thing we </a:t>
            </a:r>
            <a:r>
              <a:rPr lang="en"/>
              <a:t>observed during our tests was that our mini potato produced only 0.1 volts less than the normal potato, despite the fact that there's a big size difference!  </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 name="Shape 230"/>
        <p:cNvGrpSpPr/>
        <p:nvPr/>
      </p:nvGrpSpPr>
      <p:grpSpPr>
        <a:xfrm>
          <a:off x="0" y="0"/>
          <a:ext cx="0" cy="0"/>
          <a:chOff x="0" y="0"/>
          <a:chExt cx="0" cy="0"/>
        </a:xfrm>
      </p:grpSpPr>
      <p:sp>
        <p:nvSpPr>
          <p:cNvPr id="231" name="Google Shape;231;p3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Conclusion</a:t>
            </a:r>
            <a:endParaRPr/>
          </a:p>
        </p:txBody>
      </p:sp>
      <p:sp>
        <p:nvSpPr>
          <p:cNvPr id="232" name="Google Shape;232;p35"/>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Our hypothesis was proven incorrect, given how during our tests the mini potato always came in second place and the lime almost always came in last. The overall highest voltage producer was the normal potato, coming in first every test. T</a:t>
            </a:r>
            <a:r>
              <a:rPr lang="en"/>
              <a:t>he lemon produced the least amount of voltage in the first and second tests, though the tomato got less in the last ( third) test. So overall, the potato produced the most voltage, and the lemon produced the least voltage.</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 name="Shape 236"/>
        <p:cNvGrpSpPr/>
        <p:nvPr/>
      </p:nvGrpSpPr>
      <p:grpSpPr>
        <a:xfrm>
          <a:off x="0" y="0"/>
          <a:ext cx="0" cy="0"/>
          <a:chOff x="0" y="0"/>
          <a:chExt cx="0" cy="0"/>
        </a:xfrm>
      </p:grpSpPr>
      <p:sp>
        <p:nvSpPr>
          <p:cNvPr id="237" name="Google Shape;237;p3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What could we do differently next time?</a:t>
            </a:r>
            <a:endParaRPr/>
          </a:p>
        </p:txBody>
      </p:sp>
      <p:sp>
        <p:nvSpPr>
          <p:cNvPr id="238" name="Google Shape;238;p3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If we choose to do the same project or a </a:t>
            </a:r>
            <a:r>
              <a:rPr lang="en"/>
              <a:t>similar</a:t>
            </a:r>
            <a:r>
              <a:rPr lang="en"/>
              <a:t> one a </a:t>
            </a:r>
            <a:r>
              <a:rPr lang="en"/>
              <a:t>different</a:t>
            </a:r>
            <a:r>
              <a:rPr lang="en"/>
              <a:t> year, we would probably use different fruits and vegetables, and maybe even things outside of those </a:t>
            </a:r>
            <a:r>
              <a:rPr lang="en"/>
              <a:t>categories</a:t>
            </a:r>
            <a:r>
              <a:rPr lang="en"/>
              <a:t>? We could also test the same fruits, but with different conditions. for example, we could test a potato from one place, then test the same type of potato but from another place! Or we could take 2 </a:t>
            </a:r>
            <a:r>
              <a:rPr lang="en"/>
              <a:t>potatoes, but freeze one?</a:t>
            </a:r>
            <a:endParaRPr/>
          </a:p>
          <a:p>
            <a:pPr indent="0" lvl="0" marL="0" rtl="0" algn="l">
              <a:spcBef>
                <a:spcPts val="1200"/>
              </a:spcBef>
              <a:spcAft>
                <a:spcPts val="1200"/>
              </a:spcAft>
              <a:buNone/>
            </a:pPr>
            <a:r>
              <a:t/>
            </a:r>
            <a:endParaRPr/>
          </a:p>
        </p:txBody>
      </p:sp>
      <p:pic>
        <p:nvPicPr>
          <p:cNvPr id="239" name="Google Shape;239;p36"/>
          <p:cNvPicPr preferRelativeResize="0"/>
          <p:nvPr/>
        </p:nvPicPr>
        <p:blipFill>
          <a:blip r:embed="rId3">
            <a:alphaModFix/>
          </a:blip>
          <a:stretch>
            <a:fillRect/>
          </a:stretch>
        </p:blipFill>
        <p:spPr>
          <a:xfrm>
            <a:off x="554050" y="3575251"/>
            <a:ext cx="3564449" cy="1515750"/>
          </a:xfrm>
          <a:prstGeom prst="rect">
            <a:avLst/>
          </a:prstGeom>
          <a:noFill/>
          <a:ln>
            <a:noFill/>
          </a:ln>
        </p:spPr>
      </p:pic>
      <p:pic>
        <p:nvPicPr>
          <p:cNvPr id="240" name="Google Shape;240;p36"/>
          <p:cNvPicPr preferRelativeResize="0"/>
          <p:nvPr/>
        </p:nvPicPr>
        <p:blipFill>
          <a:blip r:embed="rId4">
            <a:alphaModFix/>
          </a:blip>
          <a:stretch>
            <a:fillRect/>
          </a:stretch>
        </p:blipFill>
        <p:spPr>
          <a:xfrm>
            <a:off x="4624849" y="2904175"/>
            <a:ext cx="3564451" cy="2281629"/>
          </a:xfrm>
          <a:prstGeom prst="rect">
            <a:avLst/>
          </a:prstGeom>
          <a:noFill/>
          <a:ln>
            <a:noFill/>
          </a:ln>
        </p:spPr>
      </p:pic>
      <p:pic>
        <p:nvPicPr>
          <p:cNvPr descr="a drawing of a potato with a h on its face (Provided by Tenor)" id="241" name="Google Shape;241;p36"/>
          <p:cNvPicPr preferRelativeResize="0"/>
          <p:nvPr/>
        </p:nvPicPr>
        <p:blipFill>
          <a:blip r:embed="rId5">
            <a:alphaModFix/>
          </a:blip>
          <a:stretch>
            <a:fillRect/>
          </a:stretch>
        </p:blipFill>
        <p:spPr>
          <a:xfrm>
            <a:off x="4419650" y="2791450"/>
            <a:ext cx="1462550" cy="1098375"/>
          </a:xfrm>
          <a:prstGeom prst="rect">
            <a:avLst/>
          </a:prstGeom>
          <a:noFill/>
          <a:ln>
            <a:noFill/>
          </a:ln>
        </p:spPr>
      </p:pic>
      <p:sp>
        <p:nvSpPr>
          <p:cNvPr id="242" name="Google Shape;242;p36"/>
          <p:cNvSpPr/>
          <p:nvPr/>
        </p:nvSpPr>
        <p:spPr>
          <a:xfrm rot="3774911">
            <a:off x="5573446" y="3259154"/>
            <a:ext cx="1094421" cy="999697"/>
          </a:xfrm>
          <a:prstGeom prst="bentArrow">
            <a:avLst>
              <a:gd fmla="val 25000" name="adj1"/>
              <a:gd fmla="val 25000" name="adj2"/>
              <a:gd fmla="val 25000" name="adj3"/>
              <a:gd fmla="val 43750" name="adj4"/>
            </a:avLst>
          </a:prstGeom>
          <a:solidFill>
            <a:srgbClr val="FFD266"/>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43" name="Google Shape;243;p36"/>
          <p:cNvSpPr/>
          <p:nvPr/>
        </p:nvSpPr>
        <p:spPr>
          <a:xfrm>
            <a:off x="6953425" y="2904175"/>
            <a:ext cx="1098900" cy="1515900"/>
          </a:xfrm>
          <a:prstGeom prst="cloudCallout">
            <a:avLst>
              <a:gd fmla="val -20833" name="adj1"/>
              <a:gd fmla="val 625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3000"/>
              <a:t>?</a:t>
            </a:r>
            <a:endParaRPr sz="3000"/>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sp>
        <p:nvSpPr>
          <p:cNvPr id="248" name="Google Shape;248;p3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Source of Error</a:t>
            </a:r>
            <a:endParaRPr/>
          </a:p>
        </p:txBody>
      </p:sp>
      <p:sp>
        <p:nvSpPr>
          <p:cNvPr id="249" name="Google Shape;249;p3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During our tests we actually had most things go pretty smoothly, but a few thing that went wrong like when we </a:t>
            </a:r>
            <a:r>
              <a:rPr lang="en"/>
              <a:t>first</a:t>
            </a:r>
            <a:r>
              <a:rPr lang="en"/>
              <a:t> started our experiments things were a bit confusing, but then we did a bunch of research and by now we know a bunch about electricity and voltage! Also, during our experiments we accidentally pushed the penny in too much a few times, and then we had to learn how to put them in at the perfect balance of how much the penny should go in.</a:t>
            </a:r>
            <a:endParaRPr/>
          </a:p>
        </p:txBody>
      </p:sp>
      <p:pic>
        <p:nvPicPr>
          <p:cNvPr descr="a potato is shown on a white background with spots on it (Provided by Tenor)" id="250" name="Google Shape;250;p37"/>
          <p:cNvPicPr preferRelativeResize="0"/>
          <p:nvPr/>
        </p:nvPicPr>
        <p:blipFill>
          <a:blip r:embed="rId3">
            <a:alphaModFix/>
          </a:blip>
          <a:stretch>
            <a:fillRect/>
          </a:stretch>
        </p:blipFill>
        <p:spPr>
          <a:xfrm>
            <a:off x="5835425" y="3620646"/>
            <a:ext cx="2400425" cy="1476675"/>
          </a:xfrm>
          <a:prstGeom prst="rect">
            <a:avLst/>
          </a:prstGeom>
          <a:noFill/>
          <a:ln>
            <a:noFill/>
          </a:ln>
        </p:spPr>
      </p:pic>
      <p:pic>
        <p:nvPicPr>
          <p:cNvPr id="251" name="Google Shape;251;p37"/>
          <p:cNvPicPr preferRelativeResize="0"/>
          <p:nvPr/>
        </p:nvPicPr>
        <p:blipFill>
          <a:blip r:embed="rId4">
            <a:alphaModFix/>
          </a:blip>
          <a:stretch>
            <a:fillRect/>
          </a:stretch>
        </p:blipFill>
        <p:spPr>
          <a:xfrm>
            <a:off x="6616276" y="3482002"/>
            <a:ext cx="838726" cy="832225"/>
          </a:xfrm>
          <a:prstGeom prst="rect">
            <a:avLst/>
          </a:prstGeom>
          <a:noFill/>
          <a:ln>
            <a:noFill/>
          </a:ln>
        </p:spPr>
      </p:pic>
      <p:sp>
        <p:nvSpPr>
          <p:cNvPr id="252" name="Google Shape;252;p37"/>
          <p:cNvSpPr/>
          <p:nvPr/>
        </p:nvSpPr>
        <p:spPr>
          <a:xfrm>
            <a:off x="7455000" y="3095200"/>
            <a:ext cx="1158600" cy="572700"/>
          </a:xfrm>
          <a:prstGeom prst="wedgeRectCallout">
            <a:avLst>
              <a:gd fmla="val -20833" name="adj1"/>
              <a:gd fmla="val 625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Penny is in to deep</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 name="Shape 256"/>
        <p:cNvGrpSpPr/>
        <p:nvPr/>
      </p:nvGrpSpPr>
      <p:grpSpPr>
        <a:xfrm>
          <a:off x="0" y="0"/>
          <a:ext cx="0" cy="0"/>
          <a:chOff x="0" y="0"/>
          <a:chExt cx="0" cy="0"/>
        </a:xfrm>
      </p:grpSpPr>
      <p:sp>
        <p:nvSpPr>
          <p:cNvPr id="257" name="Google Shape;257;p3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Acknowledgements</a:t>
            </a:r>
            <a:endParaRPr/>
          </a:p>
        </p:txBody>
      </p:sp>
      <p:sp>
        <p:nvSpPr>
          <p:cNvPr id="258" name="Google Shape;258;p3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Thank you to my dad ( Blakelys dad ) who helped us with a few experiments, and also helped us understand what we were doing!</a:t>
            </a:r>
            <a:endParaRPr/>
          </a:p>
          <a:p>
            <a:pPr indent="0" lvl="0" marL="0" rtl="0" algn="l">
              <a:spcBef>
                <a:spcPts val="1200"/>
              </a:spcBef>
              <a:spcAft>
                <a:spcPts val="1200"/>
              </a:spcAft>
              <a:buNone/>
            </a:pPr>
            <a:r>
              <a:rPr lang="en"/>
              <a:t>Thank you to </a:t>
            </a:r>
            <a:r>
              <a:rPr lang="en"/>
              <a:t>Nina's</a:t>
            </a:r>
            <a:r>
              <a:rPr lang="en"/>
              <a:t> dad, who got us a lot of materials and even let us use his </a:t>
            </a:r>
            <a:r>
              <a:rPr lang="en"/>
              <a:t>volt meter</a:t>
            </a:r>
            <a:r>
              <a:rPr lang="en"/>
              <a:t>.</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 name="Shape 262"/>
        <p:cNvGrpSpPr/>
        <p:nvPr/>
      </p:nvGrpSpPr>
      <p:grpSpPr>
        <a:xfrm>
          <a:off x="0" y="0"/>
          <a:ext cx="0" cy="0"/>
          <a:chOff x="0" y="0"/>
          <a:chExt cx="0" cy="0"/>
        </a:xfrm>
      </p:grpSpPr>
      <p:sp>
        <p:nvSpPr>
          <p:cNvPr id="263" name="Google Shape;263;p3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Sources</a:t>
            </a:r>
            <a:endParaRPr/>
          </a:p>
        </p:txBody>
      </p:sp>
      <p:sp>
        <p:nvSpPr>
          <p:cNvPr id="264" name="Google Shape;264;p39"/>
          <p:cNvSpPr txBox="1"/>
          <p:nvPr>
            <p:ph idx="1" type="body"/>
          </p:nvPr>
        </p:nvSpPr>
        <p:spPr>
          <a:xfrm>
            <a:off x="311700" y="1152475"/>
            <a:ext cx="8520600" cy="3416400"/>
          </a:xfrm>
          <a:prstGeom prst="rect">
            <a:avLst/>
          </a:prstGeom>
        </p:spPr>
        <p:txBody>
          <a:bodyPr anchorCtr="0" anchor="t" bIns="91425" lIns="91425" spcFirstLastPara="1" rIns="91425" wrap="square" tIns="91425">
            <a:normAutofit fontScale="85000" lnSpcReduction="20000"/>
          </a:bodyPr>
          <a:lstStyle/>
          <a:p>
            <a:pPr indent="0" lvl="0" marL="0" rtl="0" algn="l">
              <a:spcBef>
                <a:spcPts val="0"/>
              </a:spcBef>
              <a:spcAft>
                <a:spcPts val="0"/>
              </a:spcAft>
              <a:buClr>
                <a:schemeClr val="dk1"/>
              </a:buClr>
              <a:buSzPct val="100000"/>
              <a:buFont typeface="Arial"/>
              <a:buNone/>
            </a:pPr>
            <a:r>
              <a:rPr lang="en" sz="1100" u="sng">
                <a:solidFill>
                  <a:srgbClr val="1155CC"/>
                </a:solidFill>
                <a:hlinkClick r:id="rId3">
                  <a:extLst>
                    <a:ext uri="{A12FA001-AC4F-418D-AE19-62706E023703}">
                      <ahyp:hlinkClr val="tx"/>
                    </a:ext>
                  </a:extLst>
                </a:hlinkClick>
              </a:rPr>
              <a:t>https://www.etsy.com/ca/listing/1507726937/potato-battery-experiment-pdf-download?dd_referrer=https%3A%2F%2Fwww.google.com%2F</a:t>
            </a:r>
            <a:endParaRPr sz="1100">
              <a:solidFill>
                <a:schemeClr val="dk1"/>
              </a:solidFill>
            </a:endParaRPr>
          </a:p>
          <a:p>
            <a:pPr indent="0" lvl="0" marL="0" rtl="0" algn="l">
              <a:spcBef>
                <a:spcPts val="0"/>
              </a:spcBef>
              <a:spcAft>
                <a:spcPts val="0"/>
              </a:spcAft>
              <a:buClr>
                <a:schemeClr val="dk1"/>
              </a:buClr>
              <a:buSzPct val="100000"/>
              <a:buFont typeface="Arial"/>
              <a:buNone/>
            </a:pPr>
            <a:r>
              <a:t/>
            </a:r>
            <a:endParaRPr sz="1100">
              <a:solidFill>
                <a:schemeClr val="dk1"/>
              </a:solidFill>
            </a:endParaRPr>
          </a:p>
          <a:p>
            <a:pPr indent="0" lvl="0" marL="0" rtl="0" algn="l">
              <a:lnSpc>
                <a:spcPct val="133333"/>
              </a:lnSpc>
              <a:spcBef>
                <a:spcPts val="0"/>
              </a:spcBef>
              <a:spcAft>
                <a:spcPts val="0"/>
              </a:spcAft>
              <a:buClr>
                <a:schemeClr val="dk1"/>
              </a:buClr>
              <a:buSzPct val="81481"/>
              <a:buFont typeface="Arial"/>
              <a:buNone/>
            </a:pPr>
            <a:r>
              <a:rPr lang="en" sz="1350">
                <a:solidFill>
                  <a:schemeClr val="dk1"/>
                </a:solidFill>
                <a:uFill>
                  <a:noFill/>
                </a:uFill>
                <a:hlinkClick r:id="rId4">
                  <a:extLst>
                    <a:ext uri="{A12FA001-AC4F-418D-AE19-62706E023703}">
                      <ahyp:hlinkClr val="tx"/>
                    </a:ext>
                  </a:extLst>
                </a:hlinkClick>
              </a:rPr>
              <a:t>Potato Battery Experiment | PDF Download | Chemistry for ...</a:t>
            </a:r>
            <a:endParaRPr sz="1350">
              <a:solidFill>
                <a:schemeClr val="dk1"/>
              </a:solidFill>
              <a:uFill>
                <a:noFill/>
              </a:uFill>
              <a:hlinkClick r:id="rId5">
                <a:extLst>
                  <a:ext uri="{A12FA001-AC4F-418D-AE19-62706E023703}">
                    <ahyp:hlinkClr val="tx"/>
                  </a:ext>
                </a:extLst>
              </a:hlinkClick>
            </a:endParaRPr>
          </a:p>
          <a:p>
            <a:pPr indent="0" lvl="0" marL="0" rtl="0" algn="l">
              <a:lnSpc>
                <a:spcPct val="133333"/>
              </a:lnSpc>
              <a:spcBef>
                <a:spcPts val="0"/>
              </a:spcBef>
              <a:spcAft>
                <a:spcPts val="0"/>
              </a:spcAft>
              <a:buClr>
                <a:schemeClr val="dk1"/>
              </a:buClr>
              <a:buSzPct val="122222"/>
              <a:buFont typeface="Arial"/>
              <a:buNone/>
            </a:pPr>
            <a:r>
              <a:rPr lang="en" sz="900">
                <a:solidFill>
                  <a:srgbClr val="9AA0A6"/>
                </a:solidFill>
              </a:rPr>
              <a:t>Images may be subject to copyright. </a:t>
            </a:r>
            <a:r>
              <a:rPr lang="en" sz="900">
                <a:solidFill>
                  <a:srgbClr val="9AA0A6"/>
                </a:solidFill>
                <a:uFill>
                  <a:noFill/>
                </a:uFill>
                <a:hlinkClick r:id="rId6">
                  <a:extLst>
                    <a:ext uri="{A12FA001-AC4F-418D-AE19-62706E023703}">
                      <ahyp:hlinkClr val="tx"/>
                    </a:ext>
                  </a:extLst>
                </a:hlinkClick>
              </a:rPr>
              <a:t>Learn More</a:t>
            </a:r>
            <a:endParaRPr sz="900">
              <a:solidFill>
                <a:srgbClr val="9AA0A6"/>
              </a:solidFill>
            </a:endParaRPr>
          </a:p>
          <a:p>
            <a:pPr indent="0" lvl="0" marL="0" rtl="0" algn="l">
              <a:spcBef>
                <a:spcPts val="0"/>
              </a:spcBef>
              <a:spcAft>
                <a:spcPts val="0"/>
              </a:spcAft>
              <a:buNone/>
            </a:pPr>
            <a:r>
              <a:rPr lang="en" sz="1100" u="sng">
                <a:solidFill>
                  <a:srgbClr val="1155CC"/>
                </a:solidFill>
                <a:hlinkClick r:id="rId7">
                  <a:extLst>
                    <a:ext uri="{A12FA001-AC4F-418D-AE19-62706E023703}">
                      <ahyp:hlinkClr val="tx"/>
                    </a:ext>
                  </a:extLst>
                </a:hlinkClick>
              </a:rPr>
              <a:t>https://www.livescience.com/62570-potato-battery-conduct-electricity.html</a:t>
            </a:r>
            <a:endParaRPr sz="1100">
              <a:solidFill>
                <a:schemeClr val="dk1"/>
              </a:solidFill>
            </a:endParaRPr>
          </a:p>
          <a:p>
            <a:pPr indent="0" lvl="0" marL="0" rtl="0" algn="l">
              <a:spcBef>
                <a:spcPts val="0"/>
              </a:spcBef>
              <a:spcAft>
                <a:spcPts val="0"/>
              </a:spcAft>
              <a:buNone/>
            </a:pPr>
            <a:r>
              <a:rPr lang="en" sz="1100" u="sng">
                <a:solidFill>
                  <a:srgbClr val="1155CC"/>
                </a:solidFill>
                <a:hlinkClick r:id="rId8">
                  <a:extLst>
                    <a:ext uri="{A12FA001-AC4F-418D-AE19-62706E023703}">
                      <ahyp:hlinkClr val="tx"/>
                    </a:ext>
                  </a:extLst>
                </a:hlinkClick>
              </a:rPr>
              <a:t>https://chatgpt.com/?utm_source=google&amp;utm_medium=paid_search&amp;utm_campaign=GOOG_C_SEM_GBR_Core_CHT_BAU_ACQ_PER_MIX_ALL_NAMER_CA_EN_032525&amp;c_id=22376911868&amp;c_agid=175413814965&amp;c_crid=741707849649&amp;c_kwid={keywordid}&amp;c_ims=&amp;c_pms=9198479&amp;c_nw=g&amp;c_dvc=c&amp;gad_source=1&amp;gad_campaignid=22376911868&amp;gbraid=0AAAAA-I0E5eWqF8xKvOtgtCANBlO7cflK&amp;gclid=Cj0KCQiA1czLBhDhARIsAIEc7uixqt742yp9fAX9-tdfuWquc0vFePH2XMyxDomVqesSJqLvZbbYHwEaAn1hEALw_wcB</a:t>
            </a:r>
            <a:endParaRPr sz="1100">
              <a:solidFill>
                <a:schemeClr val="dk1"/>
              </a:solidFill>
            </a:endParaRPr>
          </a:p>
          <a:p>
            <a:pPr indent="0" lvl="0" marL="0" rtl="0" algn="l">
              <a:spcBef>
                <a:spcPts val="0"/>
              </a:spcBef>
              <a:spcAft>
                <a:spcPts val="0"/>
              </a:spcAft>
              <a:buNone/>
            </a:pPr>
            <a:r>
              <a:t/>
            </a:r>
            <a:endParaRPr sz="1100">
              <a:solidFill>
                <a:schemeClr val="dk1"/>
              </a:solidFill>
            </a:endParaRPr>
          </a:p>
          <a:p>
            <a:pPr indent="0" lvl="0" marL="0" rtl="0" algn="l">
              <a:lnSpc>
                <a:spcPct val="133333"/>
              </a:lnSpc>
              <a:spcBef>
                <a:spcPts val="0"/>
              </a:spcBef>
              <a:spcAft>
                <a:spcPts val="0"/>
              </a:spcAft>
              <a:buNone/>
            </a:pPr>
            <a:r>
              <a:rPr lang="en" sz="900" u="sng">
                <a:solidFill>
                  <a:schemeClr val="hlink"/>
                </a:solidFill>
                <a:hlinkClick r:id="rId9"/>
              </a:rPr>
              <a:t>https://www.google.com/search?q=potato+electricity&amp;rlz=1C5FPAB_enCA1198&amp;oq=potato+electricity&amp;gs_lcrp=EgZjaHJvbWUyCQgAEEUYORiABDIHCAEQABiABDIHCAIQABiABDIHCAMQABiABDIHCAQQABiABDIHCAUQABiABDIHCAYQABiABDIHCAcQABiABDIHCAgQABiABDIHCAkQABiABNIBCjE1ODgzajBqMTWoAgiwAgHxBWGetLrK9Gde8QVhnrS6yvRnXg&amp;sourceid=chrome&amp;ie=UTF-8&amp;safe=active&amp;ssui=on</a:t>
            </a:r>
            <a:endParaRPr sz="900">
              <a:solidFill>
                <a:srgbClr val="9AA0A6"/>
              </a:solidFill>
            </a:endParaRPr>
          </a:p>
          <a:p>
            <a:pPr indent="0" lvl="0" marL="0" rtl="0" algn="l">
              <a:spcBef>
                <a:spcPts val="0"/>
              </a:spcBef>
              <a:spcAft>
                <a:spcPts val="0"/>
              </a:spcAft>
              <a:buNone/>
            </a:pPr>
            <a:r>
              <a:t/>
            </a:r>
            <a:endParaRPr sz="1100">
              <a:solidFill>
                <a:schemeClr val="dk1"/>
              </a:solidFill>
            </a:endParaRPr>
          </a:p>
          <a:p>
            <a:pPr indent="0" lvl="0" marL="0" rtl="0" algn="l">
              <a:lnSpc>
                <a:spcPct val="133333"/>
              </a:lnSpc>
              <a:spcBef>
                <a:spcPts val="0"/>
              </a:spcBef>
              <a:spcAft>
                <a:spcPts val="0"/>
              </a:spcAft>
              <a:buNone/>
            </a:pPr>
            <a:r>
              <a:rPr lang="en" sz="1350">
                <a:solidFill>
                  <a:srgbClr val="E8EAED"/>
                </a:solidFill>
                <a:highlight>
                  <a:srgbClr val="202124"/>
                </a:highlight>
                <a:uFill>
                  <a:noFill/>
                </a:uFill>
                <a:hlinkClick r:id="rId10">
                  <a:extLst>
                    <a:ext uri="{A12FA001-AC4F-418D-AE19-62706E023703}">
                      <ahyp:hlinkClr val="tx"/>
                    </a:ext>
                  </a:extLst>
                </a:hlinkClick>
              </a:rPr>
              <a:t>What is Current? - PowerSight Blog</a:t>
            </a:r>
            <a:endParaRPr sz="1350">
              <a:solidFill>
                <a:srgbClr val="E8EAED"/>
              </a:solidFill>
              <a:highlight>
                <a:srgbClr val="202124"/>
              </a:highlight>
              <a:uFill>
                <a:noFill/>
              </a:uFill>
              <a:hlinkClick r:id="rId11">
                <a:extLst>
                  <a:ext uri="{A12FA001-AC4F-418D-AE19-62706E023703}">
                    <ahyp:hlinkClr val="tx"/>
                  </a:ext>
                </a:extLst>
              </a:hlinkClick>
            </a:endParaRPr>
          </a:p>
          <a:p>
            <a:pPr indent="0" lvl="0" marL="0" rtl="0" algn="l">
              <a:lnSpc>
                <a:spcPct val="133333"/>
              </a:lnSpc>
              <a:spcBef>
                <a:spcPts val="0"/>
              </a:spcBef>
              <a:spcAft>
                <a:spcPts val="0"/>
              </a:spcAft>
              <a:buClr>
                <a:schemeClr val="dk1"/>
              </a:buClr>
              <a:buSzPct val="81481"/>
              <a:buFont typeface="Arial"/>
              <a:buNone/>
            </a:pPr>
            <a:r>
              <a:rPr lang="en" sz="1350">
                <a:solidFill>
                  <a:schemeClr val="dk1"/>
                </a:solidFill>
                <a:uFill>
                  <a:noFill/>
                </a:uFill>
                <a:hlinkClick r:id="rId12">
                  <a:extLst>
                    <a:ext uri="{A12FA001-AC4F-418D-AE19-62706E023703}">
                      <ahyp:hlinkClr val="tx"/>
                    </a:ext>
                  </a:extLst>
                </a:hlinkClick>
              </a:rPr>
              <a:t>What Is Electric Current? – Enjoybot Official Store</a:t>
            </a:r>
            <a:endParaRPr sz="900">
              <a:solidFill>
                <a:schemeClr val="dk1"/>
              </a:solidFill>
            </a:endParaRPr>
          </a:p>
          <a:p>
            <a:pPr indent="0" lvl="0" marL="0" rtl="0" algn="l">
              <a:lnSpc>
                <a:spcPct val="133333"/>
              </a:lnSpc>
              <a:spcBef>
                <a:spcPts val="0"/>
              </a:spcBef>
              <a:spcAft>
                <a:spcPts val="0"/>
              </a:spcAft>
              <a:buNone/>
            </a:pPr>
            <a:r>
              <a:rPr lang="en" sz="1350">
                <a:solidFill>
                  <a:srgbClr val="E8EAED"/>
                </a:solidFill>
                <a:highlight>
                  <a:srgbClr val="202124"/>
                </a:highlight>
                <a:uFill>
                  <a:noFill/>
                </a:uFill>
                <a:hlinkClick r:id="rId13">
                  <a:extLst>
                    <a:ext uri="{A12FA001-AC4F-418D-AE19-62706E023703}">
                      <ahyp:hlinkClr val="tx"/>
                    </a:ext>
                  </a:extLst>
                </a:hlinkClick>
              </a:rPr>
              <a:t>What is Voltage? - Definition, Uses, and Effects</a:t>
            </a:r>
            <a:endParaRPr/>
          </a:p>
          <a:p>
            <a:pPr indent="0" lvl="0" marL="0" rtl="0" algn="l">
              <a:lnSpc>
                <a:spcPct val="133333"/>
              </a:lnSpc>
              <a:spcBef>
                <a:spcPts val="0"/>
              </a:spcBef>
              <a:spcAft>
                <a:spcPts val="0"/>
              </a:spcAft>
              <a:buNone/>
            </a:pPr>
            <a:r>
              <a:rPr lang="en" sz="1350">
                <a:solidFill>
                  <a:srgbClr val="E8EAED"/>
                </a:solidFill>
                <a:highlight>
                  <a:srgbClr val="202124"/>
                </a:highlight>
                <a:uFill>
                  <a:noFill/>
                </a:uFill>
                <a:hlinkClick r:id="rId14">
                  <a:extLst>
                    <a:ext uri="{A12FA001-AC4F-418D-AE19-62706E023703}">
                      <ahyp:hlinkClr val="tx"/>
                    </a:ext>
                  </a:extLst>
                </a:hlinkClick>
              </a:rPr>
              <a:t>Potato Battery: Understanding Chemical and Electrical Energy : 13 Steps (with Pictures) - Instructables</a:t>
            </a:r>
            <a:endParaRPr/>
          </a:p>
          <a:p>
            <a:pPr indent="0" lvl="0" marL="0" rtl="0" algn="l">
              <a:lnSpc>
                <a:spcPct val="133333"/>
              </a:lnSpc>
              <a:spcBef>
                <a:spcPts val="0"/>
              </a:spcBef>
              <a:spcAft>
                <a:spcPts val="0"/>
              </a:spcAft>
              <a:buNone/>
            </a:pPr>
            <a:r>
              <a:t/>
            </a:r>
            <a:endParaRPr sz="1350">
              <a:solidFill>
                <a:srgbClr val="E8EAED"/>
              </a:solidFill>
              <a:highlight>
                <a:srgbClr val="202124"/>
              </a:highlight>
              <a:uFill>
                <a:noFill/>
              </a:uFill>
              <a:hlinkClick r:id="rId15">
                <a:extLst>
                  <a:ext uri="{A12FA001-AC4F-418D-AE19-62706E023703}">
                    <ahyp:hlinkClr val="tx"/>
                  </a:ext>
                </a:extLst>
              </a:hlinkClick>
            </a:endParaRPr>
          </a:p>
          <a:p>
            <a:pPr indent="0" lvl="0" marL="0" rtl="0" algn="l">
              <a:lnSpc>
                <a:spcPct val="133333"/>
              </a:lnSpc>
              <a:spcBef>
                <a:spcPts val="0"/>
              </a:spcBef>
              <a:spcAft>
                <a:spcPts val="0"/>
              </a:spcAft>
              <a:buClr>
                <a:schemeClr val="dk1"/>
              </a:buClr>
              <a:buSzPct val="61111"/>
              <a:buFont typeface="Arial"/>
              <a:buNone/>
            </a:pPr>
            <a:r>
              <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sp>
        <p:nvSpPr>
          <p:cNvPr id="269" name="Google Shape;269;p4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270" name="Google Shape;270;p4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 name="Shape 274"/>
        <p:cNvGrpSpPr/>
        <p:nvPr/>
      </p:nvGrpSpPr>
      <p:grpSpPr>
        <a:xfrm>
          <a:off x="0" y="0"/>
          <a:ext cx="0" cy="0"/>
          <a:chOff x="0" y="0"/>
          <a:chExt cx="0" cy="0"/>
        </a:xfrm>
      </p:grpSpPr>
      <p:sp>
        <p:nvSpPr>
          <p:cNvPr id="275" name="Google Shape;275;p4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276" name="Google Shape;276;p41"/>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 name="Shape 70"/>
        <p:cNvGrpSpPr/>
        <p:nvPr/>
      </p:nvGrpSpPr>
      <p:grpSpPr>
        <a:xfrm>
          <a:off x="0" y="0"/>
          <a:ext cx="0" cy="0"/>
          <a:chOff x="0" y="0"/>
          <a:chExt cx="0" cy="0"/>
        </a:xfrm>
      </p:grpSpPr>
      <p:sp>
        <p:nvSpPr>
          <p:cNvPr id="71" name="Google Shape;71;p1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What is current?</a:t>
            </a:r>
            <a:endParaRPr/>
          </a:p>
        </p:txBody>
      </p:sp>
      <p:sp>
        <p:nvSpPr>
          <p:cNvPr id="72" name="Google Shape;72;p15"/>
          <p:cNvSpPr txBox="1"/>
          <p:nvPr>
            <p:ph idx="1" type="body"/>
          </p:nvPr>
        </p:nvSpPr>
        <p:spPr>
          <a:xfrm>
            <a:off x="311700" y="1152475"/>
            <a:ext cx="40488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Current is the flow </a:t>
            </a:r>
            <a:r>
              <a:rPr lang="en"/>
              <a:t>electricity</a:t>
            </a:r>
            <a:r>
              <a:rPr lang="en"/>
              <a:t> through the wires. If the voltage is the water pressure, then current would be the flow of water. </a:t>
            </a:r>
            <a:r>
              <a:rPr lang="en"/>
              <a:t>It's</a:t>
            </a:r>
            <a:r>
              <a:rPr lang="en"/>
              <a:t> basically just like if the water from the hose only flowed a little every second, it would have low current. </a:t>
            </a:r>
            <a:endParaRPr/>
          </a:p>
        </p:txBody>
      </p:sp>
      <p:pic>
        <p:nvPicPr>
          <p:cNvPr id="73" name="Google Shape;73;p15"/>
          <p:cNvPicPr preferRelativeResize="0"/>
          <p:nvPr/>
        </p:nvPicPr>
        <p:blipFill>
          <a:blip r:embed="rId3">
            <a:alphaModFix/>
          </a:blip>
          <a:stretch>
            <a:fillRect/>
          </a:stretch>
        </p:blipFill>
        <p:spPr>
          <a:xfrm>
            <a:off x="4748000" y="179075"/>
            <a:ext cx="2972200" cy="2229150"/>
          </a:xfrm>
          <a:prstGeom prst="rect">
            <a:avLst/>
          </a:prstGeom>
          <a:noFill/>
          <a:ln>
            <a:noFill/>
          </a:ln>
        </p:spPr>
      </p:pic>
      <p:pic>
        <p:nvPicPr>
          <p:cNvPr id="74" name="Google Shape;74;p15"/>
          <p:cNvPicPr preferRelativeResize="0"/>
          <p:nvPr/>
        </p:nvPicPr>
        <p:blipFill>
          <a:blip r:embed="rId4">
            <a:alphaModFix/>
          </a:blip>
          <a:stretch>
            <a:fillRect/>
          </a:stretch>
        </p:blipFill>
        <p:spPr>
          <a:xfrm>
            <a:off x="4820150" y="2571750"/>
            <a:ext cx="3369995" cy="184755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sp>
        <p:nvSpPr>
          <p:cNvPr id="281" name="Google Shape;281;p4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282" name="Google Shape;282;p42"/>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 name="Shape 78"/>
        <p:cNvGrpSpPr/>
        <p:nvPr/>
      </p:nvGrpSpPr>
      <p:grpSpPr>
        <a:xfrm>
          <a:off x="0" y="0"/>
          <a:ext cx="0" cy="0"/>
          <a:chOff x="0" y="0"/>
          <a:chExt cx="0" cy="0"/>
        </a:xfrm>
      </p:grpSpPr>
      <p:sp>
        <p:nvSpPr>
          <p:cNvPr id="79" name="Google Shape;79;p1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What is voltage?</a:t>
            </a:r>
            <a:endParaRPr/>
          </a:p>
        </p:txBody>
      </p:sp>
      <p:sp>
        <p:nvSpPr>
          <p:cNvPr id="80" name="Google Shape;80;p16"/>
          <p:cNvSpPr txBox="1"/>
          <p:nvPr>
            <p:ph idx="1" type="body"/>
          </p:nvPr>
        </p:nvSpPr>
        <p:spPr>
          <a:xfrm>
            <a:off x="311700" y="1106300"/>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Voltage is basically the thing that pushes the </a:t>
            </a:r>
            <a:r>
              <a:rPr lang="en"/>
              <a:t>electricity</a:t>
            </a:r>
            <a:r>
              <a:rPr lang="en"/>
              <a:t> forward. If a wire is a hose and the electricity is the water, the voltage is what pushes the water out of the hose, so if our </a:t>
            </a:r>
            <a:r>
              <a:rPr lang="en"/>
              <a:t>hypothesis</a:t>
            </a:r>
            <a:r>
              <a:rPr lang="en"/>
              <a:t> is correct and the lime produces the most electricity, it has the most voltage pushing the </a:t>
            </a:r>
            <a:r>
              <a:rPr lang="en"/>
              <a:t>electricity</a:t>
            </a:r>
            <a:r>
              <a:rPr lang="en"/>
              <a:t> out. There could be a bunch of </a:t>
            </a:r>
            <a:r>
              <a:rPr lang="en"/>
              <a:t>electricity</a:t>
            </a:r>
            <a:r>
              <a:rPr lang="en"/>
              <a:t> there, but with no voltage it will not come.</a:t>
            </a:r>
            <a:endParaRPr/>
          </a:p>
        </p:txBody>
      </p:sp>
      <p:pic>
        <p:nvPicPr>
          <p:cNvPr id="81" name="Google Shape;81;p16"/>
          <p:cNvPicPr preferRelativeResize="0"/>
          <p:nvPr/>
        </p:nvPicPr>
        <p:blipFill>
          <a:blip r:embed="rId3">
            <a:alphaModFix/>
          </a:blip>
          <a:stretch>
            <a:fillRect/>
          </a:stretch>
        </p:blipFill>
        <p:spPr>
          <a:xfrm>
            <a:off x="2497425" y="2881950"/>
            <a:ext cx="3230800" cy="22615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 name="Shape 85"/>
        <p:cNvGrpSpPr/>
        <p:nvPr/>
      </p:nvGrpSpPr>
      <p:grpSpPr>
        <a:xfrm>
          <a:off x="0" y="0"/>
          <a:ext cx="0" cy="0"/>
          <a:chOff x="0" y="0"/>
          <a:chExt cx="0" cy="0"/>
        </a:xfrm>
      </p:grpSpPr>
      <p:sp>
        <p:nvSpPr>
          <p:cNvPr id="86" name="Google Shape;86;p1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Research</a:t>
            </a:r>
            <a:endParaRPr/>
          </a:p>
        </p:txBody>
      </p:sp>
      <p:sp>
        <p:nvSpPr>
          <p:cNvPr id="87" name="Google Shape;87;p1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Our </a:t>
            </a:r>
            <a:r>
              <a:rPr lang="en"/>
              <a:t>hypothesis</a:t>
            </a:r>
            <a:r>
              <a:rPr lang="en"/>
              <a:t> was based on two main </a:t>
            </a:r>
            <a:r>
              <a:rPr lang="en"/>
              <a:t>things: citric acid and size. The more citric acid the fruit has, the more voltage is produced. Size is also a big factor, because the bigger fruits are more likely to have more voltage stored in them. This is why it was surprising to have the lemon only produce 1.3 volts, when it has the most citric acid. Also surprising was that the mini potato only had 0.1 volts less than the normal potato, despite the big size difference. </a:t>
            </a:r>
            <a:endParaRPr/>
          </a:p>
        </p:txBody>
      </p:sp>
      <p:pic>
        <p:nvPicPr>
          <p:cNvPr id="88" name="Google Shape;88;p17"/>
          <p:cNvPicPr preferRelativeResize="0"/>
          <p:nvPr/>
        </p:nvPicPr>
        <p:blipFill>
          <a:blip r:embed="rId3">
            <a:alphaModFix/>
          </a:blip>
          <a:stretch>
            <a:fillRect/>
          </a:stretch>
        </p:blipFill>
        <p:spPr>
          <a:xfrm>
            <a:off x="5698475" y="2895025"/>
            <a:ext cx="2160475" cy="224847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 name="Shape 92"/>
        <p:cNvGrpSpPr/>
        <p:nvPr/>
      </p:nvGrpSpPr>
      <p:grpSpPr>
        <a:xfrm>
          <a:off x="0" y="0"/>
          <a:ext cx="0" cy="0"/>
          <a:chOff x="0" y="0"/>
          <a:chExt cx="0" cy="0"/>
        </a:xfrm>
      </p:grpSpPr>
      <p:sp>
        <p:nvSpPr>
          <p:cNvPr id="93" name="Google Shape;93;p1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Research continued</a:t>
            </a:r>
            <a:endParaRPr/>
          </a:p>
        </p:txBody>
      </p:sp>
      <p:sp>
        <p:nvSpPr>
          <p:cNvPr id="94" name="Google Shape;94;p1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The potato itself </a:t>
            </a:r>
            <a:r>
              <a:rPr lang="en"/>
              <a:t>doesn't</a:t>
            </a:r>
            <a:r>
              <a:rPr lang="en"/>
              <a:t> actually produce the voltage, it just helps the metal create the </a:t>
            </a:r>
            <a:r>
              <a:rPr lang="en"/>
              <a:t>voltage because it has chemicals inside it that allow the the electricity to move between the two metals ( galvanized nail, penny). Inside of the potato there is little particles called ions, and ions help move the electricity move between the metals like a bridge. The zinc, ( galvanized nail ) creates electrons,  and the copper moves the electrons around, and the moving electrons creates electricity! The potatoes juice or citric acid helps move the electrons around, and the bigger the fruit, the more electrons there is. So if we added more potatoes, there would be more voltage! Basically, all the potatoes are like batteries, and the more batteries we have, the more electricity we have!</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sp>
        <p:nvSpPr>
          <p:cNvPr id="99" name="Google Shape;99;p1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Research continued</a:t>
            </a:r>
            <a:endParaRPr/>
          </a:p>
        </p:txBody>
      </p:sp>
      <p:sp>
        <p:nvSpPr>
          <p:cNvPr id="100" name="Google Shape;100;p19"/>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Think of it like a hill, the zinc is at the top of this hill and the copper (penny) is at the bottom, and the electrons want to go down the hill. Then the voltage would be how steep the hill is. The potato ( or whatever fruit were using ) is like a slide that makes it easier for the electrons to travel down the hill. It would be very hard without the potato. Also, just know that the potato </a:t>
            </a:r>
            <a:r>
              <a:rPr lang="en"/>
              <a:t>doesn't</a:t>
            </a:r>
            <a:r>
              <a:rPr lang="en"/>
              <a:t> get used up, because it just helps the electrons.</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 name="Shape 104"/>
        <p:cNvGrpSpPr/>
        <p:nvPr/>
      </p:nvGrpSpPr>
      <p:grpSpPr>
        <a:xfrm>
          <a:off x="0" y="0"/>
          <a:ext cx="0" cy="0"/>
          <a:chOff x="0" y="0"/>
          <a:chExt cx="0" cy="0"/>
        </a:xfrm>
      </p:grpSpPr>
      <p:sp>
        <p:nvSpPr>
          <p:cNvPr id="105" name="Google Shape;105;p2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228600" marR="228600" rtl="0" algn="ctr">
              <a:lnSpc>
                <a:spcPct val="120000"/>
              </a:lnSpc>
              <a:spcBef>
                <a:spcPts val="0"/>
              </a:spcBef>
              <a:spcAft>
                <a:spcPts val="0"/>
              </a:spcAft>
              <a:buClr>
                <a:schemeClr val="dk1"/>
              </a:buClr>
              <a:buSzPct val="31730"/>
              <a:buFont typeface="Arial"/>
              <a:buNone/>
            </a:pPr>
            <a:r>
              <a:rPr lang="en" sz="3466" u="sng"/>
              <a:t>Hypothesis</a:t>
            </a:r>
            <a:endParaRPr sz="3466" u="sng"/>
          </a:p>
          <a:p>
            <a:pPr indent="0" lvl="0" marL="228600" marR="228600" rtl="0" algn="ctr">
              <a:lnSpc>
                <a:spcPct val="120000"/>
              </a:lnSpc>
              <a:spcBef>
                <a:spcPts val="0"/>
              </a:spcBef>
              <a:spcAft>
                <a:spcPts val="0"/>
              </a:spcAft>
              <a:buClr>
                <a:schemeClr val="dk1"/>
              </a:buClr>
              <a:buSzPct val="78571"/>
              <a:buFont typeface="Arial"/>
              <a:buNone/>
            </a:pPr>
            <a:r>
              <a:t/>
            </a:r>
            <a:endParaRPr b="1" sz="1400">
              <a:solidFill>
                <a:srgbClr val="FFFFFF"/>
              </a:solidFill>
              <a:highlight>
                <a:srgbClr val="AA66CC"/>
              </a:highlight>
              <a:latin typeface="Roboto"/>
              <a:ea typeface="Roboto"/>
              <a:cs typeface="Roboto"/>
              <a:sym typeface="Roboto"/>
            </a:endParaRPr>
          </a:p>
          <a:p>
            <a:pPr indent="0" lvl="0" marL="0" rtl="0" algn="l">
              <a:spcBef>
                <a:spcPts val="0"/>
              </a:spcBef>
              <a:spcAft>
                <a:spcPts val="0"/>
              </a:spcAft>
              <a:buNone/>
            </a:pPr>
            <a:r>
              <a:t/>
            </a:r>
            <a:endParaRPr/>
          </a:p>
        </p:txBody>
      </p:sp>
      <p:sp>
        <p:nvSpPr>
          <p:cNvPr id="106" name="Google Shape;106;p20"/>
          <p:cNvSpPr txBox="1"/>
          <p:nvPr>
            <p:ph idx="1" type="body"/>
          </p:nvPr>
        </p:nvSpPr>
        <p:spPr>
          <a:xfrm>
            <a:off x="366650" y="1263900"/>
            <a:ext cx="8520600" cy="38796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For our hypothesis were going to use our knowledge so far to guess 2 things: </a:t>
            </a:r>
            <a:r>
              <a:rPr lang="en"/>
              <a:t>which fruit will produce the most voltage, and which one will produce the the least. We think the lemon will produce the most electricity, because it has lots of citric acid and maybe it will have a bigger reaction. We think our mini potato will produce the very least voltage out of all of them because it is the smallest and has gone through the least.</a:t>
            </a:r>
            <a:endParaRPr/>
          </a:p>
        </p:txBody>
      </p:sp>
      <p:pic>
        <p:nvPicPr>
          <p:cNvPr descr="a drawing of a potato with a h on its face (Provided by Tenor)" id="107" name="Google Shape;107;p20"/>
          <p:cNvPicPr preferRelativeResize="0"/>
          <p:nvPr/>
        </p:nvPicPr>
        <p:blipFill>
          <a:blip r:embed="rId3">
            <a:alphaModFix/>
          </a:blip>
          <a:stretch>
            <a:fillRect/>
          </a:stretch>
        </p:blipFill>
        <p:spPr>
          <a:xfrm>
            <a:off x="-277525" y="2959875"/>
            <a:ext cx="3087075" cy="2318400"/>
          </a:xfrm>
          <a:prstGeom prst="rect">
            <a:avLst/>
          </a:prstGeom>
          <a:noFill/>
          <a:ln>
            <a:noFill/>
          </a:ln>
        </p:spPr>
      </p:pic>
      <p:pic>
        <p:nvPicPr>
          <p:cNvPr descr="a yellow lemon with a green leaf on a white background (Provided by Tenor)" id="108" name="Google Shape;108;p20"/>
          <p:cNvPicPr preferRelativeResize="0"/>
          <p:nvPr/>
        </p:nvPicPr>
        <p:blipFill>
          <a:blip r:embed="rId4">
            <a:alphaModFix/>
          </a:blip>
          <a:stretch>
            <a:fillRect/>
          </a:stretch>
        </p:blipFill>
        <p:spPr>
          <a:xfrm>
            <a:off x="4460150" y="2959875"/>
            <a:ext cx="1947675" cy="1947675"/>
          </a:xfrm>
          <a:prstGeom prst="rect">
            <a:avLst/>
          </a:prstGeom>
          <a:noFill/>
          <a:ln>
            <a:noFill/>
          </a:ln>
        </p:spPr>
      </p:pic>
      <p:sp>
        <p:nvSpPr>
          <p:cNvPr id="109" name="Google Shape;109;p20"/>
          <p:cNvSpPr txBox="1"/>
          <p:nvPr/>
        </p:nvSpPr>
        <p:spPr>
          <a:xfrm>
            <a:off x="2040775" y="3835925"/>
            <a:ext cx="1846800" cy="1209900"/>
          </a:xfrm>
          <a:prstGeom prst="rect">
            <a:avLst/>
          </a:prstGeom>
          <a:solidFill>
            <a:schemeClr val="lt1"/>
          </a:solidFill>
          <a:ln cap="flat" cmpd="sng" w="76200">
            <a:solidFill>
              <a:srgbClr val="FFD266"/>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2"/>
                </a:solidFill>
              </a:rPr>
              <a:t>We think the mini potato will produce the least</a:t>
            </a:r>
            <a:endParaRPr sz="1800">
              <a:solidFill>
                <a:schemeClr val="dk2"/>
              </a:solidFill>
            </a:endParaRPr>
          </a:p>
        </p:txBody>
      </p:sp>
      <p:sp>
        <p:nvSpPr>
          <p:cNvPr id="110" name="Google Shape;110;p20"/>
          <p:cNvSpPr txBox="1"/>
          <p:nvPr/>
        </p:nvSpPr>
        <p:spPr>
          <a:xfrm>
            <a:off x="6648700" y="3863625"/>
            <a:ext cx="2238600" cy="1089600"/>
          </a:xfrm>
          <a:prstGeom prst="rect">
            <a:avLst/>
          </a:prstGeom>
          <a:solidFill>
            <a:schemeClr val="lt1"/>
          </a:solidFill>
          <a:ln cap="flat" cmpd="sng" w="76200">
            <a:solidFill>
              <a:srgbClr val="FFD266"/>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2"/>
                </a:solidFill>
              </a:rPr>
              <a:t>We think the lemon will produce the most </a:t>
            </a:r>
            <a:endParaRPr sz="1800">
              <a:solidFill>
                <a:schemeClr val="dk2"/>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 name="Shape 114"/>
        <p:cNvGrpSpPr/>
        <p:nvPr/>
      </p:nvGrpSpPr>
      <p:grpSpPr>
        <a:xfrm>
          <a:off x="0" y="0"/>
          <a:ext cx="0" cy="0"/>
          <a:chOff x="0" y="0"/>
          <a:chExt cx="0" cy="0"/>
        </a:xfrm>
      </p:grpSpPr>
      <p:sp>
        <p:nvSpPr>
          <p:cNvPr id="115" name="Google Shape;115;p2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Why do we think they all have different </a:t>
            </a:r>
            <a:r>
              <a:rPr lang="en"/>
              <a:t>voltage</a:t>
            </a:r>
            <a:r>
              <a:rPr lang="en"/>
              <a:t>?</a:t>
            </a:r>
            <a:endParaRPr/>
          </a:p>
          <a:p>
            <a:pPr indent="0" lvl="0" marL="0" rtl="0" algn="l">
              <a:spcBef>
                <a:spcPts val="0"/>
              </a:spcBef>
              <a:spcAft>
                <a:spcPts val="0"/>
              </a:spcAft>
              <a:buNone/>
            </a:pPr>
            <a:r>
              <a:t/>
            </a:r>
            <a:endParaRPr/>
          </a:p>
        </p:txBody>
      </p:sp>
      <p:sp>
        <p:nvSpPr>
          <p:cNvPr id="116" name="Google Shape;116;p21"/>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We think the fruits would all have a varying amount of </a:t>
            </a:r>
            <a:r>
              <a:rPr lang="en"/>
              <a:t>voltage</a:t>
            </a:r>
            <a:r>
              <a:rPr lang="en"/>
              <a:t> produced because they all have different amounts of acidity and physical properties, which can affect how much </a:t>
            </a:r>
            <a:r>
              <a:rPr lang="en"/>
              <a:t>voltage</a:t>
            </a:r>
            <a:r>
              <a:rPr lang="en"/>
              <a:t> is produced. The ones </a:t>
            </a:r>
            <a:r>
              <a:rPr lang="en"/>
              <a:t>with more acidity has more charged particles, so it produces the most voltage. Also, size is a big asset, because it gives the electrons more room to move, affecting the current, not the  voltage. We based our hypothesis off of these factors.</a:t>
            </a:r>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