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p:regular r:id="rId36"/>
      <p:bold r:id="rId37"/>
      <p:italic r:id="rId38"/>
      <p:boldItalic r:id="rId39"/>
    </p:embeddedFont>
    <p:embeddedFont>
      <p:font typeface="Lobster"/>
      <p:regular r:id="rId40"/>
    </p:embeddedFont>
    <p:embeddedFont>
      <p:font typeface="Maven Pro"/>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03ECD3-CDCF-47BC-8DCB-D4C333B7940C}">
  <a:tblStyle styleId="{1403ECD3-CDCF-47BC-8DCB-D4C333B7940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bster-regular.fntdata"/><Relationship Id="rId20" Type="http://schemas.openxmlformats.org/officeDocument/2006/relationships/slide" Target="slides/slide14.xml"/><Relationship Id="rId42" Type="http://schemas.openxmlformats.org/officeDocument/2006/relationships/font" Target="fonts/MavenPro-bold.fntdata"/><Relationship Id="rId41" Type="http://schemas.openxmlformats.org/officeDocument/2006/relationships/font" Target="fonts/MavenPro-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bold.fntdata"/><Relationship Id="rId14" Type="http://schemas.openxmlformats.org/officeDocument/2006/relationships/slide" Target="slides/slide8.xml"/><Relationship Id="rId36" Type="http://schemas.openxmlformats.org/officeDocument/2006/relationships/font" Target="fonts/Nunito-regular.fntdata"/><Relationship Id="rId17" Type="http://schemas.openxmlformats.org/officeDocument/2006/relationships/slide" Target="slides/slide11.xml"/><Relationship Id="rId39" Type="http://schemas.openxmlformats.org/officeDocument/2006/relationships/font" Target="fonts/Nunito-boldItalic.fntdata"/><Relationship Id="rId16" Type="http://schemas.openxmlformats.org/officeDocument/2006/relationships/slide" Target="slides/slide10.xml"/><Relationship Id="rId38" Type="http://schemas.openxmlformats.org/officeDocument/2006/relationships/font" Target="fonts/Nuni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mmolfert@educbe.ca" TargetMode="External"/><Relationship Id="rId3" Type="http://schemas.openxmlformats.org/officeDocument/2006/relationships/hyperlink" Target="mailto:amduncan@educbe.ca" TargetMode="External"/><Relationship Id="rId4" Type="http://schemas.openxmlformats.org/officeDocument/2006/relationships/hyperlink" Target="mailto:kknanji@educbe.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a copy of this logbook (File - Make a Copy) and save in your Google Drive.</a:t>
            </a:r>
            <a:endParaRPr/>
          </a:p>
          <a:p>
            <a:pPr indent="0" lvl="0" marL="0" rtl="0" algn="l">
              <a:spcBef>
                <a:spcPts val="0"/>
              </a:spcBef>
              <a:spcAft>
                <a:spcPts val="0"/>
              </a:spcAft>
              <a:buNone/>
            </a:pPr>
            <a:r>
              <a:rPr lang="en"/>
              <a:t>Share it with your Science Fair teachers: </a:t>
            </a:r>
            <a:r>
              <a:rPr lang="en" u="sng">
                <a:solidFill>
                  <a:schemeClr val="hlink"/>
                </a:solidFill>
                <a:hlinkClick r:id="rId2"/>
              </a:rPr>
              <a:t>mmolfert@educbe.ca</a:t>
            </a:r>
            <a:r>
              <a:rPr lang="en"/>
              <a:t> </a:t>
            </a:r>
            <a:r>
              <a:rPr lang="en" u="sng">
                <a:solidFill>
                  <a:schemeClr val="hlink"/>
                </a:solidFill>
                <a:hlinkClick r:id="rId3"/>
              </a:rPr>
              <a:t>amduncan@educbe.ca</a:t>
            </a:r>
            <a:r>
              <a:rPr lang="en"/>
              <a:t> </a:t>
            </a:r>
            <a:r>
              <a:rPr lang="en" u="sng">
                <a:solidFill>
                  <a:schemeClr val="hlink"/>
                </a:solidFill>
                <a:hlinkClick r:id="rId4"/>
              </a:rPr>
              <a:t>kknanji@educbe.ca</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20fd1fa89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20fd1fa89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20fd1fa89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620fd1fa89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20fd1fa89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620fd1fa89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ccc648f77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ccc648f77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620fd1fa89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620fd1fa89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20fd1fa8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620fd1fa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ccc648f77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ccc648f77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20fd1fa89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620fd1fa89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20fd1fa89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620fd1fa89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ccc648f77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ccc648f77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20fd1fa89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20fd1fa89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620fd1fa89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620fd1fa89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20fd1fa89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620fd1fa89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20fd1fa8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20fd1fa8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20fd1fa89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620fd1fa89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620fd1fa89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620fd1fa89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620fd1fa89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620fd1fa89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620fd1fa89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620fd1fa89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620fd1fa89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620fd1fa89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620fd1fa89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620fd1fa89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620fd1fa89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620fd1fa89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20fd1fa8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20fd1fa8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Getting Started - Planning Page 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20fd1fa89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20fd1fa89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20fd1fa89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20fd1fa89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Photos from Google Stock Images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20fd1fa89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20fd1fa89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Referencing Your Sources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20fd1fa89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620fd1fa89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 - Variables and Hypothesis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20fd1fa8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620fd1fa8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D2L - Content - Hypothesis - Variables and Hypothesis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620fd1fa89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620fd1fa89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hashtag/electronics/shorts" TargetMode="External"/><Relationship Id="rId10" Type="http://schemas.openxmlformats.org/officeDocument/2006/relationships/hyperlink" Target="https://www.youtube.com/hashtag/electronics/shorts" TargetMode="External"/><Relationship Id="rId13" Type="http://schemas.openxmlformats.org/officeDocument/2006/relationships/hyperlink" Target="https://www.youtube.com/hashtag/robotics/shorts" TargetMode="External"/><Relationship Id="rId12" Type="http://schemas.openxmlformats.org/officeDocument/2006/relationships/hyperlink" Target="https://www.youtube.com/hashtag/robotics/shorts"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hashtag/lcds/shorts" TargetMode="External"/><Relationship Id="rId4" Type="http://schemas.openxmlformats.org/officeDocument/2006/relationships/hyperlink" Target="https://www.youtube.com/hashtag/lcds/shorts" TargetMode="External"/><Relationship Id="rId9" Type="http://schemas.openxmlformats.org/officeDocument/2006/relationships/hyperlink" Target="https://www.youtube.com/hashtag/lcds/shorts" TargetMode="External"/><Relationship Id="rId15" Type="http://schemas.openxmlformats.org/officeDocument/2006/relationships/hyperlink" Target="https://www.youtube.com/hashtag/stem/shorts" TargetMode="External"/><Relationship Id="rId14" Type="http://schemas.openxmlformats.org/officeDocument/2006/relationships/hyperlink" Target="https://www.youtube.com/hashtag/stem/shorts" TargetMode="External"/><Relationship Id="rId17" Type="http://schemas.openxmlformats.org/officeDocument/2006/relationships/hyperlink" Target="https://www.youtube.com/hashtag/arduino/shorts" TargetMode="External"/><Relationship Id="rId16" Type="http://schemas.openxmlformats.org/officeDocument/2006/relationships/hyperlink" Target="https://www.youtube.com/hashtag/arduino/shorts" TargetMode="External"/><Relationship Id="rId5" Type="http://schemas.openxmlformats.org/officeDocument/2006/relationships/hyperlink" Target="https://www.youtube.com/hashtag/electronics/shorts" TargetMode="External"/><Relationship Id="rId6" Type="http://schemas.openxmlformats.org/officeDocument/2006/relationships/hyperlink" Target="https://www.youtube.com/hashtag/electronics/shorts" TargetMode="External"/><Relationship Id="rId7" Type="http://schemas.openxmlformats.org/officeDocument/2006/relationships/hyperlink" Target="https://www.youtube.com/hashtag/arduino/shorts" TargetMode="External"/><Relationship Id="rId8" Type="http://schemas.openxmlformats.org/officeDocument/2006/relationships/hyperlink" Target="https://www.youtube.com/hashtag/arduino/shor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Science Fair Logbook</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Name: samar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343" name="Google Shape;343;p22"/>
          <p:cNvSpPr txBox="1"/>
          <p:nvPr/>
        </p:nvSpPr>
        <p:spPr>
          <a:xfrm>
            <a:off x="714450" y="1346350"/>
            <a:ext cx="77151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materials will you use for your experiment? </a:t>
            </a:r>
            <a:r>
              <a:rPr lang="en" sz="1800">
                <a:solidFill>
                  <a:schemeClr val="dk2"/>
                </a:solidFill>
                <a:latin typeface="Nunito"/>
                <a:ea typeface="Nunito"/>
                <a:cs typeface="Nunito"/>
                <a:sym typeface="Nunito"/>
              </a:rPr>
              <a:t>Be specific about amounts whenever possible. </a:t>
            </a:r>
            <a:endParaRPr>
              <a:solidFill>
                <a:schemeClr val="dk2"/>
              </a:solidFill>
              <a:latin typeface="Nunito"/>
              <a:ea typeface="Nunito"/>
              <a:cs typeface="Nunito"/>
              <a:sym typeface="Nunito"/>
            </a:endParaRPr>
          </a:p>
        </p:txBody>
      </p:sp>
      <p:sp>
        <p:nvSpPr>
          <p:cNvPr id="344" name="Google Shape;344;p22"/>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Nunito"/>
              <a:buChar char="●"/>
            </a:pPr>
            <a:r>
              <a:rPr lang="en" sz="2000">
                <a:solidFill>
                  <a:schemeClr val="dk2"/>
                </a:solidFill>
                <a:latin typeface="Nunito"/>
                <a:ea typeface="Nunito"/>
                <a:cs typeface="Nunito"/>
                <a:sym typeface="Nunito"/>
              </a:rPr>
              <a:t>Aurduino uno r3 starter kit </a:t>
            </a:r>
            <a:endParaRPr sz="2000">
              <a:solidFill>
                <a:schemeClr val="dk2"/>
              </a:solidFill>
              <a:latin typeface="Nunito"/>
              <a:ea typeface="Nunito"/>
              <a:cs typeface="Nunito"/>
              <a:sym typeface="Nunito"/>
            </a:endParaRPr>
          </a:p>
          <a:p>
            <a:pPr indent="-355600" lvl="0" marL="457200" rtl="0" algn="l">
              <a:spcBef>
                <a:spcPts val="0"/>
              </a:spcBef>
              <a:spcAft>
                <a:spcPts val="0"/>
              </a:spcAft>
              <a:buClr>
                <a:schemeClr val="dk2"/>
              </a:buClr>
              <a:buSzPts val="2000"/>
              <a:buFont typeface="Nunito"/>
              <a:buChar char="●"/>
            </a:pPr>
            <a:r>
              <a:rPr lang="en" sz="2000">
                <a:solidFill>
                  <a:schemeClr val="dk2"/>
                </a:solidFill>
                <a:latin typeface="Nunito"/>
                <a:ea typeface="Nunito"/>
                <a:cs typeface="Nunito"/>
                <a:sym typeface="Nunito"/>
              </a:rPr>
              <a:t>Wires (about 18)</a:t>
            </a:r>
            <a:endParaRPr sz="2000">
              <a:solidFill>
                <a:schemeClr val="dk2"/>
              </a:solidFill>
              <a:latin typeface="Nunito"/>
              <a:ea typeface="Nunito"/>
              <a:cs typeface="Nunito"/>
              <a:sym typeface="Nunito"/>
            </a:endParaRPr>
          </a:p>
          <a:p>
            <a:pPr indent="-355600" lvl="0" marL="457200" rtl="0" algn="l">
              <a:spcBef>
                <a:spcPts val="0"/>
              </a:spcBef>
              <a:spcAft>
                <a:spcPts val="0"/>
              </a:spcAft>
              <a:buClr>
                <a:schemeClr val="dk2"/>
              </a:buClr>
              <a:buSzPts val="2000"/>
              <a:buFont typeface="Nunito"/>
              <a:buChar char="●"/>
            </a:pPr>
            <a:r>
              <a:rPr lang="en" sz="2000">
                <a:solidFill>
                  <a:schemeClr val="dk2"/>
                </a:solidFill>
                <a:latin typeface="Nunito"/>
                <a:ea typeface="Nunito"/>
                <a:cs typeface="Nunito"/>
                <a:sym typeface="Nunito"/>
              </a:rPr>
              <a:t>Sensors </a:t>
            </a:r>
            <a:endParaRPr sz="2000">
              <a:solidFill>
                <a:schemeClr val="dk2"/>
              </a:solidFill>
              <a:latin typeface="Nunito"/>
              <a:ea typeface="Nunito"/>
              <a:cs typeface="Nunito"/>
              <a:sym typeface="Nunito"/>
            </a:endParaRPr>
          </a:p>
          <a:p>
            <a:pPr indent="0" lvl="0" marL="457200" rtl="0" algn="l">
              <a:spcBef>
                <a:spcPts val="0"/>
              </a:spcBef>
              <a:spcAft>
                <a:spcPts val="0"/>
              </a:spcAft>
              <a:buNone/>
            </a:pPr>
            <a:r>
              <a:t/>
            </a:r>
            <a:endParaRPr sz="20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350" name="Google Shape;350;p23"/>
          <p:cNvSpPr txBox="1"/>
          <p:nvPr/>
        </p:nvSpPr>
        <p:spPr>
          <a:xfrm>
            <a:off x="1303800" y="1134600"/>
            <a:ext cx="71259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List the step-by-step procedure you will follow to conduct your experiment. Be as specific as possible and include exact measurements, quantities, times, etc. </a:t>
            </a:r>
            <a:endParaRPr>
              <a:solidFill>
                <a:schemeClr val="dk2"/>
              </a:solidFill>
              <a:latin typeface="Nunito"/>
              <a:ea typeface="Nunito"/>
              <a:cs typeface="Nunito"/>
              <a:sym typeface="Nunito"/>
            </a:endParaRPr>
          </a:p>
        </p:txBody>
      </p:sp>
      <p:sp>
        <p:nvSpPr>
          <p:cNvPr id="351" name="Google Shape;351;p23"/>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First i will make the project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Then i will code the project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Then i will debug the code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Then i will make my model with cardboard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Then i will do my 3 trials </a:t>
            </a:r>
            <a:endParaRPr sz="13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4"/>
          <p:cNvSpPr txBox="1"/>
          <p:nvPr>
            <p:ph type="title"/>
          </p:nvPr>
        </p:nvSpPr>
        <p:spPr>
          <a:xfrm>
            <a:off x="1303800" y="598575"/>
            <a:ext cx="3703500" cy="6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80000"/>
                </a:solidFill>
              </a:rPr>
              <a:t>Experiment:  Trial 1</a:t>
            </a:r>
            <a:endParaRPr>
              <a:solidFill>
                <a:srgbClr val="980000"/>
              </a:solidFill>
            </a:endParaRPr>
          </a:p>
        </p:txBody>
      </p:sp>
      <p:sp>
        <p:nvSpPr>
          <p:cNvPr id="357" name="Google Shape;357;p24"/>
          <p:cNvSpPr txBox="1"/>
          <p:nvPr/>
        </p:nvSpPr>
        <p:spPr>
          <a:xfrm>
            <a:off x="4871200" y="14377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300">
                <a:solidFill>
                  <a:schemeClr val="dk2"/>
                </a:solidFill>
                <a:latin typeface="Nunito"/>
                <a:ea typeface="Nunito"/>
                <a:cs typeface="Nunito"/>
                <a:sym typeface="Nunito"/>
              </a:rPr>
              <a:t>During the first test, the Smart Highway system detected the hazard normally and responded exactly as expected. The LCD displayed the proper alert message without delays.</a:t>
            </a:r>
            <a:endParaRPr b="1" sz="1300">
              <a:solidFill>
                <a:schemeClr val="dk2"/>
              </a:solidFill>
              <a:latin typeface="Nunito"/>
              <a:ea typeface="Nunito"/>
              <a:cs typeface="Nunito"/>
              <a:sym typeface="Nunito"/>
            </a:endParaRPr>
          </a:p>
          <a:p>
            <a:pPr indent="0" lvl="0" marL="0" rtl="0" algn="l">
              <a:spcBef>
                <a:spcPts val="1200"/>
              </a:spcBef>
              <a:spcAft>
                <a:spcPts val="0"/>
              </a:spcAft>
              <a:buNone/>
            </a:pPr>
            <a:r>
              <a:t/>
            </a:r>
            <a:endParaRPr b="1" sz="1300">
              <a:solidFill>
                <a:schemeClr val="dk2"/>
              </a:solidFill>
              <a:latin typeface="Nunito"/>
              <a:ea typeface="Nunito"/>
              <a:cs typeface="Nunito"/>
              <a:sym typeface="Nunito"/>
            </a:endParaRPr>
          </a:p>
        </p:txBody>
      </p:sp>
      <p:sp>
        <p:nvSpPr>
          <p:cNvPr id="358" name="Google Shape;358;p24"/>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59" name="Google Shape;359;p24"/>
          <p:cNvGraphicFramePr/>
          <p:nvPr/>
        </p:nvGraphicFramePr>
        <p:xfrm>
          <a:off x="619700" y="1851775"/>
          <a:ext cx="3000000" cy="3000000"/>
        </p:xfrm>
        <a:graphic>
          <a:graphicData uri="http://schemas.openxmlformats.org/drawingml/2006/table">
            <a:tbl>
              <a:tblPr>
                <a:noFill/>
                <a:tableStyleId>{1403ECD3-CDCF-47BC-8DCB-D4C333B7940C}</a:tableStyleId>
              </a:tblPr>
              <a:tblGrid>
                <a:gridCol w="1800300"/>
                <a:gridCol w="1800300"/>
              </a:tblGrid>
              <a:tr h="381000">
                <a:tc>
                  <a:txBody>
                    <a:bodyPr/>
                    <a:lstStyle/>
                    <a:p>
                      <a:pPr indent="0" lvl="0" marL="0" rtl="0" algn="l">
                        <a:spcBef>
                          <a:spcPts val="0"/>
                        </a:spcBef>
                        <a:spcAft>
                          <a:spcPts val="0"/>
                        </a:spcAft>
                        <a:buNone/>
                      </a:pPr>
                      <a:r>
                        <a:rPr lang="en"/>
                        <a:t>distance</a:t>
                      </a:r>
                      <a:endParaRPr/>
                    </a:p>
                  </a:txBody>
                  <a:tcPr marT="91425" marB="91425" marR="91425" marL="91425"/>
                </a:tc>
                <a:tc>
                  <a:txBody>
                    <a:bodyPr/>
                    <a:lstStyle/>
                    <a:p>
                      <a:pPr indent="0" lvl="0" marL="0" rtl="0" algn="l">
                        <a:spcBef>
                          <a:spcPts val="0"/>
                        </a:spcBef>
                        <a:spcAft>
                          <a:spcPts val="0"/>
                        </a:spcAft>
                        <a:buNone/>
                      </a:pPr>
                      <a:r>
                        <a:rPr lang="en"/>
                        <a:t>Speed (k/mh)</a:t>
                      </a:r>
                      <a:endParaRPr/>
                    </a:p>
                  </a:txBody>
                  <a:tcPr marT="91425" marB="91425" marR="91425" marL="91425"/>
                </a:tc>
              </a:tr>
              <a:tr h="206775">
                <a:tc>
                  <a:txBody>
                    <a:bodyPr/>
                    <a:lstStyle/>
                    <a:p>
                      <a:pPr indent="0" lvl="0" marL="0" rtl="0" algn="l">
                        <a:spcBef>
                          <a:spcPts val="0"/>
                        </a:spcBef>
                        <a:spcAft>
                          <a:spcPts val="0"/>
                        </a:spcAft>
                        <a:buNone/>
                      </a:pPr>
                      <a:r>
                        <a:rPr lang="en"/>
                        <a:t>5 cm </a:t>
                      </a:r>
                      <a:endParaRPr/>
                    </a:p>
                  </a:txBody>
                  <a:tcPr marT="91425" marB="91425" marR="91425" marL="91425"/>
                </a:tc>
                <a:tc>
                  <a:txBody>
                    <a:bodyPr/>
                    <a:lstStyle/>
                    <a:p>
                      <a:pPr indent="0" lvl="0" marL="0" rtl="0" algn="l">
                        <a:spcBef>
                          <a:spcPts val="0"/>
                        </a:spcBef>
                        <a:spcAft>
                          <a:spcPts val="0"/>
                        </a:spcAft>
                        <a:buNone/>
                      </a:pPr>
                      <a:r>
                        <a:rPr lang="en"/>
                        <a:t>100 k/mh</a:t>
                      </a:r>
                      <a:endParaRPr/>
                    </a:p>
                  </a:txBody>
                  <a:tcPr marT="91425" marB="91425" marR="91425" marL="91425"/>
                </a:tc>
              </a:tr>
              <a:tr h="381000">
                <a:tc>
                  <a:txBody>
                    <a:bodyPr/>
                    <a:lstStyle/>
                    <a:p>
                      <a:pPr indent="0" lvl="0" marL="0" rtl="0" algn="l">
                        <a:spcBef>
                          <a:spcPts val="0"/>
                        </a:spcBef>
                        <a:spcAft>
                          <a:spcPts val="0"/>
                        </a:spcAft>
                        <a:buNone/>
                      </a:pPr>
                      <a:r>
                        <a:rPr lang="en"/>
                        <a:t>20 cm</a:t>
                      </a:r>
                      <a:endParaRPr/>
                    </a:p>
                  </a:txBody>
                  <a:tcPr marT="91425" marB="91425" marR="91425" marL="91425"/>
                </a:tc>
                <a:tc>
                  <a:txBody>
                    <a:bodyPr/>
                    <a:lstStyle/>
                    <a:p>
                      <a:pPr indent="0" lvl="0" marL="0" rtl="0" algn="l">
                        <a:spcBef>
                          <a:spcPts val="0"/>
                        </a:spcBef>
                        <a:spcAft>
                          <a:spcPts val="0"/>
                        </a:spcAft>
                        <a:buNone/>
                      </a:pPr>
                      <a:r>
                        <a:rPr lang="en"/>
                        <a:t>75 k/mh</a:t>
                      </a:r>
                      <a:endParaRPr/>
                    </a:p>
                  </a:txBody>
                  <a:tcPr marT="91425" marB="91425" marR="91425" marL="91425"/>
                </a:tc>
              </a:tr>
              <a:tr h="381000">
                <a:tc>
                  <a:txBody>
                    <a:bodyPr/>
                    <a:lstStyle/>
                    <a:p>
                      <a:pPr indent="0" lvl="0" marL="0" rtl="0" algn="l">
                        <a:spcBef>
                          <a:spcPts val="0"/>
                        </a:spcBef>
                        <a:spcAft>
                          <a:spcPts val="0"/>
                        </a:spcAft>
                        <a:buNone/>
                      </a:pPr>
                      <a:r>
                        <a:rPr lang="en"/>
                        <a:t>33 cm </a:t>
                      </a:r>
                      <a:endParaRPr/>
                    </a:p>
                  </a:txBody>
                  <a:tcPr marT="91425" marB="91425" marR="91425" marL="91425"/>
                </a:tc>
                <a:tc>
                  <a:txBody>
                    <a:bodyPr/>
                    <a:lstStyle/>
                    <a:p>
                      <a:pPr indent="0" lvl="0" marL="0" rtl="0" algn="l">
                        <a:spcBef>
                          <a:spcPts val="0"/>
                        </a:spcBef>
                        <a:spcAft>
                          <a:spcPts val="0"/>
                        </a:spcAft>
                        <a:buNone/>
                      </a:pPr>
                      <a:r>
                        <a:rPr lang="en"/>
                        <a:t>40 k/mh</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60" name="Google Shape;360;p24"/>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Trial 1 </a:t>
            </a:r>
            <a:endParaRPr/>
          </a:p>
        </p:txBody>
      </p:sp>
      <p:sp>
        <p:nvSpPr>
          <p:cNvPr id="366" name="Google Shape;366;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7" name="Google Shape;367;p25" title="Chart"/>
          <p:cNvPicPr preferRelativeResize="0"/>
          <p:nvPr/>
        </p:nvPicPr>
        <p:blipFill>
          <a:blip r:embed="rId3">
            <a:alphaModFix/>
          </a:blip>
          <a:stretch>
            <a:fillRect/>
          </a:stretch>
        </p:blipFill>
        <p:spPr>
          <a:xfrm>
            <a:off x="2307026" y="1990050"/>
            <a:ext cx="4371249" cy="2702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80000"/>
                </a:solidFill>
              </a:rPr>
              <a:t>Experiment:  Trial 1</a:t>
            </a:r>
            <a:endParaRPr>
              <a:solidFill>
                <a:srgbClr val="980000"/>
              </a:solidFill>
            </a:endParaRPr>
          </a:p>
          <a:p>
            <a:pPr indent="0" lvl="0" marL="0" rtl="0" algn="l">
              <a:spcBef>
                <a:spcPts val="0"/>
              </a:spcBef>
              <a:spcAft>
                <a:spcPts val="0"/>
              </a:spcAft>
              <a:buNone/>
            </a:pPr>
            <a:r>
              <a:t/>
            </a:r>
            <a:endParaRPr/>
          </a:p>
        </p:txBody>
      </p:sp>
      <p:sp>
        <p:nvSpPr>
          <p:cNvPr id="373" name="Google Shape;373;p26"/>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a:t>
            </a:r>
            <a:r>
              <a:rPr b="1" lang="en" sz="1800">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80000"/>
                </a:solidFill>
              </a:rPr>
              <a:t>Experiment:  Trial 2</a:t>
            </a:r>
            <a:endParaRPr>
              <a:solidFill>
                <a:srgbClr val="980000"/>
              </a:solidFill>
            </a:endParaRPr>
          </a:p>
          <a:p>
            <a:pPr indent="0" lvl="0" marL="0" rtl="0" algn="l">
              <a:spcBef>
                <a:spcPts val="0"/>
              </a:spcBef>
              <a:spcAft>
                <a:spcPts val="0"/>
              </a:spcAft>
              <a:buNone/>
            </a:pPr>
            <a:r>
              <a:t/>
            </a:r>
            <a:endParaRPr/>
          </a:p>
        </p:txBody>
      </p:sp>
      <p:sp>
        <p:nvSpPr>
          <p:cNvPr id="379" name="Google Shape;379;p27"/>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a:t>
            </a:r>
            <a:endParaRPr b="1"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b="1" lang="en" sz="1300">
                <a:solidFill>
                  <a:schemeClr val="dk2"/>
                </a:solidFill>
                <a:latin typeface="Nunito"/>
                <a:ea typeface="Nunito"/>
                <a:cs typeface="Nunito"/>
                <a:sym typeface="Nunito"/>
              </a:rPr>
              <a:t>In the second trial, the system still reacted to the hazard, but the sensor took a moment longer to trigger.  The LCD updated with the warning message, showing that the system can still function even with small timing differences.</a:t>
            </a:r>
            <a:endParaRPr b="1" sz="1300">
              <a:solidFill>
                <a:schemeClr val="dk2"/>
              </a:solidFill>
              <a:latin typeface="Nunito"/>
              <a:ea typeface="Nunito"/>
              <a:cs typeface="Nunito"/>
              <a:sym typeface="Nunito"/>
            </a:endParaRPr>
          </a:p>
          <a:p>
            <a:pPr indent="0" lvl="0" marL="0" rtl="0" algn="l">
              <a:spcBef>
                <a:spcPts val="1200"/>
              </a:spcBef>
              <a:spcAft>
                <a:spcPts val="0"/>
              </a:spcAft>
              <a:buNone/>
            </a:pP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
        <p:nvSpPr>
          <p:cNvPr id="380" name="Google Shape;380;p27"/>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81" name="Google Shape;381;p27"/>
          <p:cNvGraphicFramePr/>
          <p:nvPr/>
        </p:nvGraphicFramePr>
        <p:xfrm>
          <a:off x="619700" y="1851775"/>
          <a:ext cx="3000000" cy="3000000"/>
        </p:xfrm>
        <a:graphic>
          <a:graphicData uri="http://schemas.openxmlformats.org/drawingml/2006/table">
            <a:tbl>
              <a:tblPr>
                <a:noFill/>
                <a:tableStyleId>{1403ECD3-CDCF-47BC-8DCB-D4C333B7940C}</a:tableStyleId>
              </a:tblPr>
              <a:tblGrid>
                <a:gridCol w="1800300"/>
                <a:gridCol w="1800300"/>
              </a:tblGrid>
              <a:tr h="381000">
                <a:tc>
                  <a:txBody>
                    <a:bodyPr/>
                    <a:lstStyle/>
                    <a:p>
                      <a:pPr indent="0" lvl="0" marL="0" rtl="0" algn="l">
                        <a:spcBef>
                          <a:spcPts val="0"/>
                        </a:spcBef>
                        <a:spcAft>
                          <a:spcPts val="0"/>
                        </a:spcAft>
                        <a:buNone/>
                      </a:pPr>
                      <a:r>
                        <a:rPr lang="en"/>
                        <a:t>distance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Speed (k/mh)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10 cm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95 k/mh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30 cm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83 k/mh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50 cm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30 k/mh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82" name="Google Shape;382;p27"/>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Trial 2</a:t>
            </a:r>
            <a:endParaRPr/>
          </a:p>
        </p:txBody>
      </p:sp>
      <p:sp>
        <p:nvSpPr>
          <p:cNvPr id="388" name="Google Shape;388;p2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9" name="Google Shape;389;p28" title="Chart"/>
          <p:cNvPicPr preferRelativeResize="0"/>
          <p:nvPr/>
        </p:nvPicPr>
        <p:blipFill>
          <a:blip r:embed="rId3">
            <a:alphaModFix/>
          </a:blip>
          <a:stretch>
            <a:fillRect/>
          </a:stretch>
        </p:blipFill>
        <p:spPr>
          <a:xfrm>
            <a:off x="2349942" y="1990050"/>
            <a:ext cx="4444125" cy="2747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80000"/>
                </a:solidFill>
              </a:rPr>
              <a:t>Experiment:  Trial 2</a:t>
            </a:r>
            <a:endParaRPr>
              <a:solidFill>
                <a:srgbClr val="980000"/>
              </a:solidFill>
            </a:endParaRPr>
          </a:p>
          <a:p>
            <a:pPr indent="0" lvl="0" marL="0" rtl="0" algn="l">
              <a:spcBef>
                <a:spcPts val="0"/>
              </a:spcBef>
              <a:spcAft>
                <a:spcPts val="0"/>
              </a:spcAft>
              <a:buNone/>
            </a:pPr>
            <a:r>
              <a:t/>
            </a:r>
            <a:endParaRPr/>
          </a:p>
        </p:txBody>
      </p:sp>
      <p:sp>
        <p:nvSpPr>
          <p:cNvPr id="395" name="Google Shape;395;p29"/>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80000"/>
                </a:solidFill>
              </a:rPr>
              <a:t>Experiment:  Trial 3</a:t>
            </a:r>
            <a:endParaRPr>
              <a:solidFill>
                <a:srgbClr val="98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30"/>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During the final trial, the system responded quickly again, almost identical to Trial 1. LCD activated in the right order, confirming that the Smart Highway setup is consistent and reliable across multiple tests.</a:t>
            </a:r>
            <a:endParaRPr b="1" sz="1300">
              <a:solidFill>
                <a:schemeClr val="dk2"/>
              </a:solidFill>
              <a:latin typeface="Nunito"/>
              <a:ea typeface="Nunito"/>
              <a:cs typeface="Nunito"/>
              <a:sym typeface="Nunito"/>
            </a:endParaRPr>
          </a:p>
        </p:txBody>
      </p:sp>
      <p:sp>
        <p:nvSpPr>
          <p:cNvPr id="402" name="Google Shape;402;p30"/>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403" name="Google Shape;403;p30"/>
          <p:cNvGraphicFramePr/>
          <p:nvPr/>
        </p:nvGraphicFramePr>
        <p:xfrm>
          <a:off x="619700" y="1851775"/>
          <a:ext cx="3000000" cy="3000000"/>
        </p:xfrm>
        <a:graphic>
          <a:graphicData uri="http://schemas.openxmlformats.org/drawingml/2006/table">
            <a:tbl>
              <a:tblPr>
                <a:noFill/>
                <a:tableStyleId>{1403ECD3-CDCF-47BC-8DCB-D4C333B7940C}</a:tableStyleId>
              </a:tblPr>
              <a:tblGrid>
                <a:gridCol w="1800300"/>
                <a:gridCol w="1800300"/>
              </a:tblGrid>
              <a:tr h="381000">
                <a:tc>
                  <a:txBody>
                    <a:bodyPr/>
                    <a:lstStyle/>
                    <a:p>
                      <a:pPr indent="0" lvl="0" marL="0" rtl="0" algn="l">
                        <a:spcBef>
                          <a:spcPts val="0"/>
                        </a:spcBef>
                        <a:spcAft>
                          <a:spcPts val="0"/>
                        </a:spcAft>
                        <a:buNone/>
                      </a:pPr>
                      <a:r>
                        <a:rPr lang="en"/>
                        <a:t>distance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Speed (k/mh)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20 cm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75 </a:t>
                      </a:r>
                      <a:r>
                        <a:rPr lang="en"/>
                        <a:t>km 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60  cm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40 </a:t>
                      </a:r>
                      <a:r>
                        <a:rPr lang="en"/>
                        <a:t>km 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80 cm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60 </a:t>
                      </a:r>
                      <a:r>
                        <a:rPr lang="en"/>
                        <a:t>km 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404" name="Google Shape;404;p30"/>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Trial 3</a:t>
            </a:r>
            <a:endParaRPr/>
          </a:p>
        </p:txBody>
      </p:sp>
      <p:sp>
        <p:nvSpPr>
          <p:cNvPr id="410" name="Google Shape;410;p3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1" name="Google Shape;411;p31" title="Chart"/>
          <p:cNvPicPr preferRelativeResize="0"/>
          <p:nvPr/>
        </p:nvPicPr>
        <p:blipFill>
          <a:blip r:embed="rId3">
            <a:alphaModFix/>
          </a:blip>
          <a:stretch>
            <a:fillRect/>
          </a:stretch>
        </p:blipFill>
        <p:spPr>
          <a:xfrm>
            <a:off x="2648636" y="2071575"/>
            <a:ext cx="3846726" cy="237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65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 </a:t>
            </a:r>
            <a:endParaRPr/>
          </a:p>
        </p:txBody>
      </p:sp>
      <p:sp>
        <p:nvSpPr>
          <p:cNvPr id="284" name="Google Shape;284;p14"/>
          <p:cNvSpPr txBox="1"/>
          <p:nvPr>
            <p:ph idx="1" type="body"/>
          </p:nvPr>
        </p:nvSpPr>
        <p:spPr>
          <a:xfrm>
            <a:off x="1303800" y="1255625"/>
            <a:ext cx="7030500" cy="8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the topic you chose. Why did you choose this topic? What do you hope to find out?</a:t>
            </a:r>
            <a:endParaRPr/>
          </a:p>
        </p:txBody>
      </p:sp>
      <p:sp>
        <p:nvSpPr>
          <p:cNvPr id="285" name="Google Shape;285;p14"/>
          <p:cNvSpPr txBox="1"/>
          <p:nvPr/>
        </p:nvSpPr>
        <p:spPr>
          <a:xfrm>
            <a:off x="1391775" y="1891000"/>
            <a:ext cx="6837900" cy="2798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Lobster"/>
                <a:ea typeface="Lobster"/>
                <a:cs typeface="Lobster"/>
                <a:sym typeface="Lobster"/>
              </a:rPr>
              <a:t>I chose a highway crash detection system using an arduino uno r3 starter kit </a:t>
            </a:r>
            <a:endParaRPr sz="1600">
              <a:solidFill>
                <a:schemeClr val="dk2"/>
              </a:solidFill>
              <a:latin typeface="Lobster"/>
              <a:ea typeface="Lobster"/>
              <a:cs typeface="Lobster"/>
              <a:sym typeface="Lobster"/>
            </a:endParaRPr>
          </a:p>
          <a:p>
            <a:pPr indent="0" lvl="0" marL="0" rtl="0" algn="l">
              <a:spcBef>
                <a:spcPts val="0"/>
              </a:spcBef>
              <a:spcAft>
                <a:spcPts val="0"/>
              </a:spcAft>
              <a:buNone/>
            </a:pPr>
            <a:r>
              <a:t/>
            </a:r>
            <a:endParaRPr sz="1600">
              <a:solidFill>
                <a:schemeClr val="dk2"/>
              </a:solidFill>
              <a:latin typeface="Lobster"/>
              <a:ea typeface="Lobster"/>
              <a:cs typeface="Lobster"/>
              <a:sym typeface="Lobster"/>
            </a:endParaRPr>
          </a:p>
          <a:p>
            <a:pPr indent="0" lvl="0" marL="0" rtl="0" algn="l">
              <a:spcBef>
                <a:spcPts val="0"/>
              </a:spcBef>
              <a:spcAft>
                <a:spcPts val="0"/>
              </a:spcAft>
              <a:buNone/>
            </a:pPr>
            <a:r>
              <a:t/>
            </a:r>
            <a:endParaRPr sz="1600">
              <a:solidFill>
                <a:schemeClr val="dk2"/>
              </a:solidFill>
              <a:latin typeface="Lobster"/>
              <a:ea typeface="Lobster"/>
              <a:cs typeface="Lobster"/>
              <a:sym typeface="Lobster"/>
            </a:endParaRPr>
          </a:p>
          <a:p>
            <a:pPr indent="0" lvl="0" marL="0" rtl="0" algn="l">
              <a:spcBef>
                <a:spcPts val="0"/>
              </a:spcBef>
              <a:spcAft>
                <a:spcPts val="0"/>
              </a:spcAft>
              <a:buNone/>
            </a:pPr>
            <a:r>
              <a:rPr lang="en" sz="1600">
                <a:solidFill>
                  <a:schemeClr val="dk2"/>
                </a:solidFill>
                <a:latin typeface="Lobster"/>
                <a:ea typeface="Lobster"/>
                <a:cs typeface="Lobster"/>
                <a:sym typeface="Lobster"/>
              </a:rPr>
              <a:t>I chose this project because lots of car crashes in the summer and winter happen and i want to fix that by making a crash detection system with an arduino uno r3 starter kit </a:t>
            </a:r>
            <a:endParaRPr sz="1600">
              <a:solidFill>
                <a:schemeClr val="dk2"/>
              </a:solidFill>
              <a:latin typeface="Lobster"/>
              <a:ea typeface="Lobster"/>
              <a:cs typeface="Lobster"/>
              <a:sym typeface="Lobster"/>
            </a:endParaRPr>
          </a:p>
          <a:p>
            <a:pPr indent="0" lvl="0" marL="0" rtl="0" algn="l">
              <a:spcBef>
                <a:spcPts val="0"/>
              </a:spcBef>
              <a:spcAft>
                <a:spcPts val="0"/>
              </a:spcAft>
              <a:buNone/>
            </a:pPr>
            <a:r>
              <a:t/>
            </a:r>
            <a:endParaRPr sz="1600">
              <a:solidFill>
                <a:schemeClr val="dk2"/>
              </a:solidFill>
              <a:latin typeface="Lobster"/>
              <a:ea typeface="Lobster"/>
              <a:cs typeface="Lobster"/>
              <a:sym typeface="Lobster"/>
            </a:endParaRPr>
          </a:p>
          <a:p>
            <a:pPr indent="0" lvl="0" marL="0" rtl="0" algn="l">
              <a:spcBef>
                <a:spcPts val="0"/>
              </a:spcBef>
              <a:spcAft>
                <a:spcPts val="0"/>
              </a:spcAft>
              <a:buNone/>
            </a:pPr>
            <a:r>
              <a:rPr lang="en" sz="1600">
                <a:solidFill>
                  <a:schemeClr val="dk2"/>
                </a:solidFill>
                <a:latin typeface="Lobster"/>
                <a:ea typeface="Lobster"/>
                <a:cs typeface="Lobster"/>
                <a:sym typeface="Lobster"/>
              </a:rPr>
              <a:t>I hope to find that this project does not crash and i hope to find that it actually works.</a:t>
            </a:r>
            <a:endParaRPr sz="1600">
              <a:solidFill>
                <a:schemeClr val="dk2"/>
              </a:solidFill>
              <a:latin typeface="Lobster"/>
              <a:ea typeface="Lobster"/>
              <a:cs typeface="Lobster"/>
              <a:sym typeface="Lobs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80000"/>
                </a:solidFill>
              </a:rPr>
              <a:t>Experiment:  Trial 3</a:t>
            </a:r>
            <a:endParaRPr>
              <a:solidFill>
                <a:srgbClr val="980000"/>
              </a:solidFill>
            </a:endParaRPr>
          </a:p>
          <a:p>
            <a:pPr indent="0" lvl="0" marL="0" rtl="0" algn="l">
              <a:spcBef>
                <a:spcPts val="0"/>
              </a:spcBef>
              <a:spcAft>
                <a:spcPts val="0"/>
              </a:spcAft>
              <a:buNone/>
            </a:pPr>
            <a:r>
              <a:t/>
            </a:r>
            <a:endParaRPr/>
          </a:p>
        </p:txBody>
      </p:sp>
      <p:sp>
        <p:nvSpPr>
          <p:cNvPr id="417" name="Google Shape;417;p32"/>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3"/>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Put your data </a:t>
            </a:r>
            <a:r>
              <a:rPr b="1" lang="en" sz="1800">
                <a:solidFill>
                  <a:schemeClr val="dk2"/>
                </a:solidFill>
                <a:latin typeface="Nunito"/>
                <a:ea typeface="Nunito"/>
                <a:cs typeface="Nunito"/>
                <a:sym typeface="Nunito"/>
              </a:rPr>
              <a:t>together into a chart.</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Example:     (you can change the chart)</a:t>
            </a:r>
            <a:endParaRPr sz="1800">
              <a:solidFill>
                <a:schemeClr val="dk2"/>
              </a:solidFill>
              <a:latin typeface="Nunito"/>
              <a:ea typeface="Nunito"/>
              <a:cs typeface="Nunito"/>
              <a:sym typeface="Nunito"/>
            </a:endParaRPr>
          </a:p>
        </p:txBody>
      </p:sp>
      <p:graphicFrame>
        <p:nvGraphicFramePr>
          <p:cNvPr id="423" name="Google Shape;423;p33"/>
          <p:cNvGraphicFramePr/>
          <p:nvPr/>
        </p:nvGraphicFramePr>
        <p:xfrm>
          <a:off x="801225" y="2384600"/>
          <a:ext cx="3000000" cy="3000000"/>
        </p:xfrm>
        <a:graphic>
          <a:graphicData uri="http://schemas.openxmlformats.org/drawingml/2006/table">
            <a:tbl>
              <a:tblPr>
                <a:noFill/>
                <a:tableStyleId>{1403ECD3-CDCF-47BC-8DCB-D4C333B7940C}</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sensors</a:t>
                      </a:r>
                      <a:endParaRPr/>
                    </a:p>
                  </a:txBody>
                  <a:tcPr marT="91425" marB="91425" marR="91425" marL="91425"/>
                </a:tc>
                <a:tc>
                  <a:txBody>
                    <a:bodyPr/>
                    <a:lstStyle/>
                    <a:p>
                      <a:pPr indent="0" lvl="0" marL="0" rtl="0" algn="l">
                        <a:spcBef>
                          <a:spcPts val="0"/>
                        </a:spcBef>
                        <a:spcAft>
                          <a:spcPts val="0"/>
                        </a:spcAft>
                        <a:buNone/>
                      </a:pPr>
                      <a:r>
                        <a:rPr lang="en"/>
                        <a:t>LCD</a:t>
                      </a:r>
                      <a:endParaRPr/>
                    </a:p>
                  </a:txBody>
                  <a:tcPr marT="91425" marB="91425" marR="91425" marL="91425"/>
                </a:tc>
                <a:tc>
                  <a:txBody>
                    <a:bodyPr/>
                    <a:lstStyle/>
                    <a:p>
                      <a:pPr indent="0" lvl="0" marL="0" rtl="0" algn="l">
                        <a:spcBef>
                          <a:spcPts val="0"/>
                        </a:spcBef>
                        <a:spcAft>
                          <a:spcPts val="0"/>
                        </a:spcAft>
                        <a:buNone/>
                      </a:pPr>
                      <a:r>
                        <a:rPr lang="en"/>
                        <a:t>Signal speed</a:t>
                      </a:r>
                      <a:endParaRPr/>
                    </a:p>
                  </a:txBody>
                  <a:tcPr marT="91425" marB="91425" marR="91425" marL="91425"/>
                </a:tc>
              </a:tr>
              <a:tr h="381000">
                <a:tc>
                  <a:txBody>
                    <a:bodyPr/>
                    <a:lstStyle/>
                    <a:p>
                      <a:pPr indent="0" lvl="0" marL="0" rtl="0" algn="l">
                        <a:spcBef>
                          <a:spcPts val="0"/>
                        </a:spcBef>
                        <a:spcAft>
                          <a:spcPts val="0"/>
                        </a:spcAft>
                        <a:buNone/>
                      </a:pPr>
                      <a:r>
                        <a:rPr lang="en"/>
                        <a:t>Trial 1</a:t>
                      </a:r>
                      <a:endParaRPr/>
                    </a:p>
                  </a:txBody>
                  <a:tcPr marT="91425" marB="91425" marR="91425" marL="91425"/>
                </a:tc>
                <a:tc>
                  <a:txBody>
                    <a:bodyPr/>
                    <a:lstStyle/>
                    <a:p>
                      <a:pPr indent="0" lvl="0" marL="0" rtl="0" algn="l">
                        <a:spcBef>
                          <a:spcPts val="0"/>
                        </a:spcBef>
                        <a:spcAft>
                          <a:spcPts val="0"/>
                        </a:spcAft>
                        <a:buNone/>
                      </a:pPr>
                      <a:r>
                        <a:rPr lang="en"/>
                        <a:t>worked</a:t>
                      </a:r>
                      <a:endParaRPr/>
                    </a:p>
                  </a:txBody>
                  <a:tcPr marT="91425" marB="91425" marR="91425" marL="91425"/>
                </a:tc>
                <a:tc>
                  <a:txBody>
                    <a:bodyPr/>
                    <a:lstStyle/>
                    <a:p>
                      <a:pPr indent="0" lvl="0" marL="0" rtl="0" algn="l">
                        <a:spcBef>
                          <a:spcPts val="0"/>
                        </a:spcBef>
                        <a:spcAft>
                          <a:spcPts val="0"/>
                        </a:spcAft>
                        <a:buNone/>
                      </a:pPr>
                      <a:r>
                        <a:rPr lang="en"/>
                        <a:t>Displayed corectly</a:t>
                      </a:r>
                      <a:endParaRPr/>
                    </a:p>
                  </a:txBody>
                  <a:tcPr marT="91425" marB="91425" marR="91425" marL="91425"/>
                </a:tc>
                <a:tc>
                  <a:txBody>
                    <a:bodyPr/>
                    <a:lstStyle/>
                    <a:p>
                      <a:pPr indent="0" lvl="0" marL="0" rtl="0" algn="l">
                        <a:spcBef>
                          <a:spcPts val="0"/>
                        </a:spcBef>
                        <a:spcAft>
                          <a:spcPts val="0"/>
                        </a:spcAft>
                        <a:buNone/>
                      </a:pPr>
                      <a:r>
                        <a:rPr lang="en"/>
                        <a:t>fast</a:t>
                      </a:r>
                      <a:endParaRPr/>
                    </a:p>
                  </a:txBody>
                  <a:tcPr marT="91425" marB="91425" marR="91425" marL="91425"/>
                </a:tc>
              </a:tr>
              <a:tr h="381000">
                <a:tc>
                  <a:txBody>
                    <a:bodyPr/>
                    <a:lstStyle/>
                    <a:p>
                      <a:pPr indent="0" lvl="0" marL="0" rtl="0" algn="l">
                        <a:spcBef>
                          <a:spcPts val="0"/>
                        </a:spcBef>
                        <a:spcAft>
                          <a:spcPts val="0"/>
                        </a:spcAft>
                        <a:buNone/>
                      </a:pPr>
                      <a:r>
                        <a:rPr lang="en"/>
                        <a:t>Trial 2</a:t>
                      </a:r>
                      <a:endParaRPr/>
                    </a:p>
                  </a:txBody>
                  <a:tcPr marT="91425" marB="91425" marR="91425" marL="91425"/>
                </a:tc>
                <a:tc>
                  <a:txBody>
                    <a:bodyPr/>
                    <a:lstStyle/>
                    <a:p>
                      <a:pPr indent="0" lvl="0" marL="0" rtl="0" algn="l">
                        <a:spcBef>
                          <a:spcPts val="0"/>
                        </a:spcBef>
                        <a:spcAft>
                          <a:spcPts val="0"/>
                        </a:spcAft>
                        <a:buNone/>
                      </a:pPr>
                      <a:r>
                        <a:rPr lang="en"/>
                        <a:t>Worked </a:t>
                      </a:r>
                      <a:endParaRPr/>
                    </a:p>
                  </a:txBody>
                  <a:tcPr marT="91425" marB="91425" marR="91425" marL="91425"/>
                </a:tc>
                <a:tc>
                  <a:txBody>
                    <a:bodyPr/>
                    <a:lstStyle/>
                    <a:p>
                      <a:pPr indent="0" lvl="0" marL="0" rtl="0" algn="l">
                        <a:spcBef>
                          <a:spcPts val="0"/>
                        </a:spcBef>
                        <a:spcAft>
                          <a:spcPts val="0"/>
                        </a:spcAft>
                        <a:buNone/>
                      </a:pPr>
                      <a:r>
                        <a:rPr lang="en"/>
                        <a:t>Displayed correctly</a:t>
                      </a:r>
                      <a:endParaRPr/>
                    </a:p>
                  </a:txBody>
                  <a:tcPr marT="91425" marB="91425" marR="91425" marL="91425"/>
                </a:tc>
                <a:tc>
                  <a:txBody>
                    <a:bodyPr/>
                    <a:lstStyle/>
                    <a:p>
                      <a:pPr indent="0" lvl="0" marL="0" rtl="0" algn="l">
                        <a:spcBef>
                          <a:spcPts val="0"/>
                        </a:spcBef>
                        <a:spcAft>
                          <a:spcPts val="0"/>
                        </a:spcAft>
                        <a:buNone/>
                      </a:pPr>
                      <a:r>
                        <a:rPr lang="en"/>
                        <a:t>Kind of glitchy</a:t>
                      </a:r>
                      <a:endParaRPr/>
                    </a:p>
                  </a:txBody>
                  <a:tcPr marT="91425" marB="91425" marR="91425" marL="91425"/>
                </a:tc>
              </a:tr>
              <a:tr h="381000">
                <a:tc>
                  <a:txBody>
                    <a:bodyPr/>
                    <a:lstStyle/>
                    <a:p>
                      <a:pPr indent="0" lvl="0" marL="0" rtl="0" algn="l">
                        <a:spcBef>
                          <a:spcPts val="0"/>
                        </a:spcBef>
                        <a:spcAft>
                          <a:spcPts val="0"/>
                        </a:spcAft>
                        <a:buNone/>
                      </a:pPr>
                      <a:r>
                        <a:rPr lang="en"/>
                        <a:t>Trial 3</a:t>
                      </a:r>
                      <a:endParaRPr/>
                    </a:p>
                  </a:txBody>
                  <a:tcPr marT="91425" marB="91425" marR="91425" marL="91425"/>
                </a:tc>
                <a:tc>
                  <a:txBody>
                    <a:bodyPr/>
                    <a:lstStyle/>
                    <a:p>
                      <a:pPr indent="0" lvl="0" marL="0" rtl="0" algn="l">
                        <a:spcBef>
                          <a:spcPts val="0"/>
                        </a:spcBef>
                        <a:spcAft>
                          <a:spcPts val="0"/>
                        </a:spcAft>
                        <a:buNone/>
                      </a:pPr>
                      <a:r>
                        <a:rPr lang="en"/>
                        <a:t>worked</a:t>
                      </a:r>
                      <a:endParaRPr/>
                    </a:p>
                  </a:txBody>
                  <a:tcPr marT="91425" marB="91425" marR="91425" marL="91425"/>
                </a:tc>
                <a:tc>
                  <a:txBody>
                    <a:bodyPr/>
                    <a:lstStyle/>
                    <a:p>
                      <a:pPr indent="0" lvl="0" marL="0" rtl="0" algn="l">
                        <a:spcBef>
                          <a:spcPts val="0"/>
                        </a:spcBef>
                        <a:spcAft>
                          <a:spcPts val="0"/>
                        </a:spcAft>
                        <a:buNone/>
                      </a:pPr>
                      <a:r>
                        <a:rPr lang="en"/>
                        <a:t>Displayed corectly</a:t>
                      </a:r>
                      <a:endParaRPr/>
                    </a:p>
                  </a:txBody>
                  <a:tcPr marT="91425" marB="91425" marR="91425" marL="91425"/>
                </a:tc>
                <a:tc>
                  <a:txBody>
                    <a:bodyPr/>
                    <a:lstStyle/>
                    <a:p>
                      <a:pPr indent="0" lvl="0" marL="0" rtl="0" algn="l">
                        <a:spcBef>
                          <a:spcPts val="0"/>
                        </a:spcBef>
                        <a:spcAft>
                          <a:spcPts val="0"/>
                        </a:spcAft>
                        <a:buNone/>
                      </a:pPr>
                      <a:r>
                        <a:rPr lang="en"/>
                        <a:t>fast</a:t>
                      </a:r>
                      <a:endParaRPr/>
                    </a:p>
                  </a:txBody>
                  <a:tcPr marT="91425" marB="91425" marR="91425" marL="91425"/>
                </a:tc>
              </a:tr>
            </a:tbl>
          </a:graphicData>
        </a:graphic>
      </p:graphicFrame>
      <p:pic>
        <p:nvPicPr>
          <p:cNvPr id="424" name="Google Shape;424;p33" title="Create a clean pie c.png"/>
          <p:cNvPicPr preferRelativeResize="0"/>
          <p:nvPr/>
        </p:nvPicPr>
        <p:blipFill>
          <a:blip r:embed="rId3">
            <a:alphaModFix/>
          </a:blip>
          <a:stretch>
            <a:fillRect/>
          </a:stretch>
        </p:blipFill>
        <p:spPr>
          <a:xfrm>
            <a:off x="4712350" y="0"/>
            <a:ext cx="3475826" cy="231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Analyze</a:t>
            </a:r>
            <a:endParaRPr b="0"/>
          </a:p>
        </p:txBody>
      </p:sp>
      <p:sp>
        <p:nvSpPr>
          <p:cNvPr id="430" name="Google Shape;430;p34"/>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Look at your data and observations. Look for patterns and trends. Explain what happened in your experiment and what you found out: </a:t>
            </a:r>
            <a:endParaRPr>
              <a:solidFill>
                <a:schemeClr val="dk2"/>
              </a:solidFill>
              <a:latin typeface="Nunito"/>
              <a:ea typeface="Nunito"/>
              <a:cs typeface="Nunito"/>
              <a:sym typeface="Nunito"/>
            </a:endParaRPr>
          </a:p>
        </p:txBody>
      </p:sp>
      <p:sp>
        <p:nvSpPr>
          <p:cNvPr id="431" name="Google Shape;431;p34"/>
          <p:cNvSpPr txBox="1"/>
          <p:nvPr/>
        </p:nvSpPr>
        <p:spPr>
          <a:xfrm>
            <a:off x="711025" y="2087650"/>
            <a:ext cx="8017800" cy="2678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The Smart Highway system successfully detected the hazard and responded correctly, showing a clear warning on the display each time, with only a small delay during one of the tests but still functioning as intended.</a:t>
            </a:r>
            <a:endParaRPr sz="1300">
              <a:solidFill>
                <a:schemeClr val="dk2"/>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80000"/>
                </a:solidFill>
              </a:rPr>
              <a:t>Results: </a:t>
            </a:r>
            <a:r>
              <a:rPr b="0" lang="en">
                <a:solidFill>
                  <a:srgbClr val="980000"/>
                </a:solidFill>
              </a:rPr>
              <a:t>Graph</a:t>
            </a:r>
            <a:endParaRPr b="0">
              <a:solidFill>
                <a:srgbClr val="980000"/>
              </a:solidFill>
            </a:endParaRPr>
          </a:p>
        </p:txBody>
      </p:sp>
      <p:sp>
        <p:nvSpPr>
          <p:cNvPr id="437" name="Google Shape;437;p35"/>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Graph your data for a visual display of your results.</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Use Google Sheets or another  website and copy the graph onto this slide, or draw by hand and upload a photo.</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Ask your Science Fair teachers for help if you need it!</a:t>
            </a:r>
            <a:endParaRPr sz="1800">
              <a:solidFill>
                <a:schemeClr val="dk2"/>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6"/>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b="0"/>
          </a:p>
        </p:txBody>
      </p:sp>
      <p:sp>
        <p:nvSpPr>
          <p:cNvPr id="443" name="Google Shape;443;p36"/>
          <p:cNvSpPr txBox="1"/>
          <p:nvPr/>
        </p:nvSpPr>
        <p:spPr>
          <a:xfrm>
            <a:off x="1045850" y="13615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a:t>
            </a:r>
            <a:r>
              <a:rPr b="1" lang="en" sz="1300">
                <a:solidFill>
                  <a:schemeClr val="dk2"/>
                </a:solidFill>
                <a:latin typeface="Nunito"/>
                <a:ea typeface="Nunito"/>
                <a:cs typeface="Nunito"/>
                <a:sym typeface="Nunito"/>
              </a:rPr>
              <a:t>question</a:t>
            </a:r>
            <a:r>
              <a:rPr b="1" lang="en" sz="1300">
                <a:solidFill>
                  <a:schemeClr val="dk2"/>
                </a:solidFill>
                <a:latin typeface="Nunito"/>
                <a:ea typeface="Nunito"/>
                <a:cs typeface="Nunito"/>
                <a:sym typeface="Nunito"/>
              </a:rPr>
              <a:t> was:</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How does changing the speed limit on a highway affect the cars crashing</a:t>
            </a:r>
            <a:endParaRPr b="1" sz="1300">
              <a:solidFill>
                <a:schemeClr val="dk2"/>
              </a:solidFill>
              <a:latin typeface="Nunito"/>
              <a:ea typeface="Nunito"/>
              <a:cs typeface="Nunito"/>
              <a:sym typeface="Nunito"/>
            </a:endParaRPr>
          </a:p>
        </p:txBody>
      </p:sp>
      <p:sp>
        <p:nvSpPr>
          <p:cNvPr id="444" name="Google Shape;444;p36"/>
          <p:cNvSpPr txBox="1"/>
          <p:nvPr/>
        </p:nvSpPr>
        <p:spPr>
          <a:xfrm>
            <a:off x="1119475" y="2497600"/>
            <a:ext cx="7352400" cy="997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The answer to my question is: </a:t>
            </a:r>
            <a:endParaRPr b="1" sz="13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1100"/>
              <a:t>Changing the speed limit on a highway affects car crashes by influencing </a:t>
            </a:r>
            <a:r>
              <a:rPr b="1" lang="en" sz="1100"/>
              <a:t>how much time drivers have to react</a:t>
            </a:r>
            <a:r>
              <a:rPr lang="en" sz="1100"/>
              <a:t>, </a:t>
            </a:r>
            <a:r>
              <a:rPr b="1" lang="en" sz="1100"/>
              <a:t>how much control they have</a:t>
            </a:r>
            <a:r>
              <a:rPr lang="en" sz="1100"/>
              <a:t>, and </a:t>
            </a:r>
            <a:r>
              <a:rPr b="1" lang="en" sz="1100"/>
              <a:t>how severe a crash becomes</a:t>
            </a:r>
            <a:r>
              <a:rPr lang="en" sz="1100"/>
              <a:t>. Higher speeds less reaction time and more crash force, while lower speeds give drivers more time to avoid accidents.</a:t>
            </a:r>
            <a:endParaRPr sz="1100"/>
          </a:p>
          <a:p>
            <a:pPr indent="0" lvl="0" marL="0" rtl="0" algn="l">
              <a:spcBef>
                <a:spcPts val="1200"/>
              </a:spcBef>
              <a:spcAft>
                <a:spcPts val="0"/>
              </a:spcAft>
              <a:buNone/>
            </a:pPr>
            <a:r>
              <a:t/>
            </a:r>
            <a:endParaRPr b="1" sz="1300">
              <a:solidFill>
                <a:schemeClr val="dk2"/>
              </a:solidFill>
              <a:latin typeface="Nunito"/>
              <a:ea typeface="Nunito"/>
              <a:cs typeface="Nunito"/>
              <a:sym typeface="Nunito"/>
            </a:endParaRPr>
          </a:p>
        </p:txBody>
      </p:sp>
      <p:sp>
        <p:nvSpPr>
          <p:cNvPr id="445" name="Google Shape;445;p36"/>
          <p:cNvSpPr txBox="1"/>
          <p:nvPr/>
        </p:nvSpPr>
        <p:spPr>
          <a:xfrm>
            <a:off x="1119475" y="3495100"/>
            <a:ext cx="7352400" cy="14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correct</a:t>
            </a:r>
            <a:r>
              <a:rPr b="1" lang="en" sz="1300">
                <a:solidFill>
                  <a:schemeClr val="dk2"/>
                </a:solidFill>
                <a:latin typeface="Nunito"/>
                <a:ea typeface="Nunito"/>
                <a:cs typeface="Nunito"/>
                <a:sym typeface="Nunito"/>
              </a:rPr>
              <a:t> because: changing the speed limit does affect how likely cars are to crash. When the speed is higher, drivers have less time to react to hazards, which increases the chance of an accident. Lower speeds give drivers more control and more time to respond, making crashes less likely. This matches both real‑world traffic behavior and the results shown in my Smart Highway experiment.</a:t>
            </a:r>
            <a:endParaRPr b="1" sz="1300">
              <a:solidFill>
                <a:schemeClr val="dk2"/>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7"/>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80000"/>
                </a:solidFill>
              </a:rPr>
              <a:t>Applications</a:t>
            </a:r>
            <a:endParaRPr b="0">
              <a:solidFill>
                <a:srgbClr val="980000"/>
              </a:solidFill>
            </a:endParaRPr>
          </a:p>
        </p:txBody>
      </p:sp>
      <p:sp>
        <p:nvSpPr>
          <p:cNvPr id="451" name="Google Shape;451;p37"/>
          <p:cNvSpPr txBox="1"/>
          <p:nvPr/>
        </p:nvSpPr>
        <p:spPr>
          <a:xfrm>
            <a:off x="1119475" y="12853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In what ways  are your findings useful?</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Who could benefit from your results and how? </a:t>
            </a:r>
            <a:endParaRPr b="1" sz="1300">
              <a:solidFill>
                <a:schemeClr val="dk2"/>
              </a:solidFill>
              <a:latin typeface="Nunito"/>
              <a:ea typeface="Nunito"/>
              <a:cs typeface="Nunito"/>
              <a:sym typeface="Nunito"/>
            </a:endParaRPr>
          </a:p>
        </p:txBody>
      </p:sp>
      <p:sp>
        <p:nvSpPr>
          <p:cNvPr id="452" name="Google Shape;452;p37"/>
          <p:cNvSpPr txBox="1"/>
          <p:nvPr/>
        </p:nvSpPr>
        <p:spPr>
          <a:xfrm>
            <a:off x="1119475" y="1936375"/>
            <a:ext cx="73524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My findings are useful because i show how a highway system can react to dangers on its own using sensors. The results help explain how changing speed limits or giving warnings can make driving safer. People like drivers, road workers, and engineers could benefit this because this idea could reduce accidents and help roads respond faster to hazards.</a:t>
            </a:r>
            <a:endParaRPr sz="1300">
              <a:solidFill>
                <a:schemeClr val="dk2"/>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80000"/>
                </a:solidFill>
              </a:rPr>
              <a:t>Sources of Error</a:t>
            </a:r>
            <a:endParaRPr b="0">
              <a:solidFill>
                <a:srgbClr val="980000"/>
              </a:solidFill>
            </a:endParaRPr>
          </a:p>
        </p:txBody>
      </p:sp>
      <p:sp>
        <p:nvSpPr>
          <p:cNvPr id="458" name="Google Shape;458;p38"/>
          <p:cNvSpPr txBox="1"/>
          <p:nvPr/>
        </p:nvSpPr>
        <p:spPr>
          <a:xfrm>
            <a:off x="816900" y="1361500"/>
            <a:ext cx="81843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Do you think your results were reliable?  Were there any other factors or conditions that could have affected the results of your experiment in unexpected ways?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What could have affected your results, that would need to be controlled differently if you were to repeat the experiment? </a:t>
            </a:r>
            <a:endParaRPr b="1" sz="1300">
              <a:solidFill>
                <a:schemeClr val="dk2"/>
              </a:solidFill>
              <a:latin typeface="Nunito"/>
              <a:ea typeface="Nunito"/>
              <a:cs typeface="Nunito"/>
              <a:sym typeface="Nunito"/>
            </a:endParaRPr>
          </a:p>
        </p:txBody>
      </p:sp>
      <p:sp>
        <p:nvSpPr>
          <p:cNvPr id="459" name="Google Shape;459;p38"/>
          <p:cNvSpPr txBox="1"/>
          <p:nvPr/>
        </p:nvSpPr>
        <p:spPr>
          <a:xfrm>
            <a:off x="1119475" y="2299450"/>
            <a:ext cx="7352400" cy="2329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During my experiment, a few things could have affected my results. The sensors almost always reacted the exact same way just little differences , and even small changes in how I placed objects could make the readings different. Some wires on the breadboard might have moved a little, which can change how well the system works. The Arduino can also have tiny delays when checking each sensor, which can make the timing slightly different in each trial. These small errors mean my results were mostly reliable, but repeating the experiment with everything set up the same way each time would make the results even better.</a:t>
            </a:r>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460" name="Google Shape;460;p3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9"/>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66" name="Google Shape;466;p39"/>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If you were to conduct this experiment again, what would you do differently?</a:t>
            </a:r>
            <a:endParaRPr b="1" sz="1300">
              <a:solidFill>
                <a:schemeClr val="dk2"/>
              </a:solidFill>
              <a:latin typeface="Nunito"/>
              <a:ea typeface="Nunito"/>
              <a:cs typeface="Nunito"/>
              <a:sym typeface="Nunito"/>
            </a:endParaRPr>
          </a:p>
        </p:txBody>
      </p:sp>
      <p:sp>
        <p:nvSpPr>
          <p:cNvPr id="467" name="Google Shape;467;p39"/>
          <p:cNvSpPr txBox="1"/>
          <p:nvPr/>
        </p:nvSpPr>
        <p:spPr>
          <a:xfrm>
            <a:off x="1119475" y="1815350"/>
            <a:ext cx="7352400" cy="2813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If i did this experiment again, i could try a few simple changes to make it even better. i could test more “speed limits” to see how the system reacts at different levels, not just one or two. I could also move the sensor to a new spot to check if it still picks up the hazard the same way. Another thing i could do is run more trials so you have more results to compare. These changes would help me learn more about how your Smart Highway works and how i can make it safer and stronger.</a:t>
            </a:r>
            <a:endParaRPr sz="1300">
              <a:solidFill>
                <a:schemeClr val="dk2"/>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0"/>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73" name="Google Shape;473;p40"/>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Because of the results of this experiment, I wonder…</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Describe further experiments that could be </a:t>
            </a:r>
            <a:r>
              <a:rPr b="1" lang="en" sz="1300">
                <a:solidFill>
                  <a:schemeClr val="dk2"/>
                </a:solidFill>
                <a:latin typeface="Nunito"/>
                <a:ea typeface="Nunito"/>
                <a:cs typeface="Nunito"/>
                <a:sym typeface="Nunito"/>
              </a:rPr>
              <a:t>conducted</a:t>
            </a:r>
            <a:r>
              <a:rPr b="1" lang="en" sz="1300">
                <a:solidFill>
                  <a:schemeClr val="dk2"/>
                </a:solidFill>
                <a:latin typeface="Nunito"/>
                <a:ea typeface="Nunito"/>
                <a:cs typeface="Nunito"/>
                <a:sym typeface="Nunito"/>
              </a:rPr>
              <a:t> to further investigate and understand your topic: </a:t>
            </a:r>
            <a:endParaRPr b="1" sz="1300">
              <a:solidFill>
                <a:schemeClr val="dk2"/>
              </a:solidFill>
              <a:latin typeface="Nunito"/>
              <a:ea typeface="Nunito"/>
              <a:cs typeface="Nunito"/>
              <a:sym typeface="Nunito"/>
            </a:endParaRPr>
          </a:p>
        </p:txBody>
      </p:sp>
      <p:sp>
        <p:nvSpPr>
          <p:cNvPr id="474" name="Google Shape;474;p40"/>
          <p:cNvSpPr txBox="1"/>
          <p:nvPr/>
        </p:nvSpPr>
        <p:spPr>
          <a:xfrm>
            <a:off x="1119475" y="2208700"/>
            <a:ext cx="7352400" cy="2420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 wonder if there are any better </a:t>
            </a:r>
            <a:r>
              <a:rPr lang="en" sz="1300">
                <a:solidFill>
                  <a:schemeClr val="dk2"/>
                </a:solidFill>
                <a:latin typeface="Nunito"/>
                <a:ea typeface="Nunito"/>
                <a:cs typeface="Nunito"/>
                <a:sym typeface="Nunito"/>
              </a:rPr>
              <a:t>ultrasonic</a:t>
            </a:r>
            <a:r>
              <a:rPr lang="en" sz="1300">
                <a:solidFill>
                  <a:schemeClr val="dk2"/>
                </a:solidFill>
                <a:latin typeface="Nunito"/>
                <a:ea typeface="Nunito"/>
                <a:cs typeface="Nunito"/>
                <a:sym typeface="Nunito"/>
              </a:rPr>
              <a:t> sensors in the world to detect further </a:t>
            </a:r>
            <a:r>
              <a:rPr lang="en" sz="1300">
                <a:solidFill>
                  <a:schemeClr val="dk2"/>
                </a:solidFill>
                <a:latin typeface="Nunito"/>
                <a:ea typeface="Nunito"/>
                <a:cs typeface="Nunito"/>
                <a:sym typeface="Nunito"/>
              </a:rPr>
              <a:t>distances</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41"/>
          <p:cNvPicPr preferRelativeResize="0"/>
          <p:nvPr/>
        </p:nvPicPr>
        <p:blipFill>
          <a:blip r:embed="rId3">
            <a:alphaModFix/>
          </a:blip>
          <a:stretch>
            <a:fillRect/>
          </a:stretch>
        </p:blipFill>
        <p:spPr>
          <a:xfrm>
            <a:off x="2983575" y="2178425"/>
            <a:ext cx="2965075" cy="2965075"/>
          </a:xfrm>
          <a:prstGeom prst="rect">
            <a:avLst/>
          </a:prstGeom>
          <a:noFill/>
          <a:ln>
            <a:noFill/>
          </a:ln>
        </p:spPr>
      </p:pic>
      <p:sp>
        <p:nvSpPr>
          <p:cNvPr id="480" name="Google Shape;480;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CONGRATULATIONS!!</a:t>
            </a:r>
            <a:endParaRPr/>
          </a:p>
        </p:txBody>
      </p:sp>
      <p:sp>
        <p:nvSpPr>
          <p:cNvPr id="481" name="Google Shape;481;p41"/>
          <p:cNvSpPr txBox="1"/>
          <p:nvPr>
            <p:ph idx="1" type="body"/>
          </p:nvPr>
        </p:nvSpPr>
        <p:spPr>
          <a:xfrm>
            <a:off x="1303800" y="1609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a:t>
            </a:r>
            <a:r>
              <a:rPr lang="en"/>
              <a:t> have completed your experiment! </a:t>
            </a:r>
            <a:endParaRPr/>
          </a:p>
          <a:p>
            <a:pPr indent="0" lvl="0" marL="0" rtl="0" algn="l">
              <a:spcBef>
                <a:spcPts val="1200"/>
              </a:spcBef>
              <a:spcAft>
                <a:spcPts val="0"/>
              </a:spcAft>
              <a:buNone/>
            </a:pPr>
            <a:r>
              <a:rPr lang="en"/>
              <a:t>Make sure that you enter information from this logbook into the CYSF Digital platform.</a:t>
            </a:r>
            <a:endParaRPr/>
          </a:p>
          <a:p>
            <a:pPr indent="0" lvl="0" marL="0" rtl="0" algn="l">
              <a:spcBef>
                <a:spcPts val="1200"/>
              </a:spcBef>
              <a:spcAft>
                <a:spcPts val="0"/>
              </a:spcAft>
              <a:buNone/>
            </a:pPr>
            <a:r>
              <a:rPr lang="en"/>
              <a:t>You are now ready to create your trifold display and practice your presentation.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Testable Question</a:t>
            </a:r>
            <a:endParaRPr/>
          </a:p>
        </p:txBody>
      </p:sp>
      <p:sp>
        <p:nvSpPr>
          <p:cNvPr id="291" name="Google Shape;291;p15"/>
          <p:cNvSpPr txBox="1"/>
          <p:nvPr>
            <p:ph idx="1" type="body"/>
          </p:nvPr>
        </p:nvSpPr>
        <p:spPr>
          <a:xfrm>
            <a:off x="1303800" y="1300950"/>
            <a:ext cx="70305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How does _________ affect _________?</a:t>
            </a:r>
            <a:endParaRPr sz="1400"/>
          </a:p>
          <a:p>
            <a:pPr indent="0" lvl="0" marL="0" rtl="0" algn="l">
              <a:spcBef>
                <a:spcPts val="1200"/>
              </a:spcBef>
              <a:spcAft>
                <a:spcPts val="0"/>
              </a:spcAft>
              <a:buNone/>
            </a:pPr>
            <a:r>
              <a:rPr lang="en" sz="1400"/>
              <a:t>What is the effect of _______ on __________?</a:t>
            </a:r>
            <a:endParaRPr sz="1400"/>
          </a:p>
          <a:p>
            <a:pPr indent="0" lvl="0" marL="0" rtl="0" algn="l">
              <a:spcBef>
                <a:spcPts val="1200"/>
              </a:spcBef>
              <a:spcAft>
                <a:spcPts val="1200"/>
              </a:spcAft>
              <a:buNone/>
            </a:pPr>
            <a:r>
              <a:rPr lang="en" sz="1400"/>
              <a:t>Which __________ is/does/makes/etc _______________?</a:t>
            </a:r>
            <a:endParaRPr sz="1400"/>
          </a:p>
        </p:txBody>
      </p:sp>
      <p:sp>
        <p:nvSpPr>
          <p:cNvPr id="292" name="Google Shape;292;p15"/>
          <p:cNvSpPr txBox="1"/>
          <p:nvPr/>
        </p:nvSpPr>
        <p:spPr>
          <a:xfrm>
            <a:off x="1391775" y="2571750"/>
            <a:ext cx="6837900" cy="2118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How does changing the speed limit on a </a:t>
            </a:r>
            <a:r>
              <a:rPr lang="en" sz="1300">
                <a:solidFill>
                  <a:schemeClr val="dk2"/>
                </a:solidFill>
                <a:latin typeface="Nunito"/>
                <a:ea typeface="Nunito"/>
                <a:cs typeface="Nunito"/>
                <a:sym typeface="Nunito"/>
              </a:rPr>
              <a:t>highway affect the cars crashing</a:t>
            </a:r>
            <a:endParaRPr sz="13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298" name="Google Shape;298;p16"/>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questions/information do you need to find out about your topic? What is some important vocabulary?</a:t>
            </a:r>
            <a:endParaRPr/>
          </a:p>
        </p:txBody>
      </p:sp>
      <p:sp>
        <p:nvSpPr>
          <p:cNvPr id="299" name="Google Shape;299;p16"/>
          <p:cNvSpPr txBox="1"/>
          <p:nvPr/>
        </p:nvSpPr>
        <p:spPr>
          <a:xfrm>
            <a:off x="1391775" y="1996900"/>
            <a:ext cx="68379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obster"/>
                <a:ea typeface="Lobster"/>
                <a:cs typeface="Lobster"/>
                <a:sym typeface="Lobster"/>
              </a:rPr>
              <a:t>My </a:t>
            </a:r>
            <a:r>
              <a:rPr lang="en" sz="1800">
                <a:solidFill>
                  <a:schemeClr val="dk2"/>
                </a:solidFill>
                <a:latin typeface="Lobster"/>
                <a:ea typeface="Lobster"/>
                <a:cs typeface="Lobster"/>
                <a:sym typeface="Lobster"/>
              </a:rPr>
              <a:t>background</a:t>
            </a:r>
            <a:r>
              <a:rPr lang="en" sz="1800">
                <a:solidFill>
                  <a:schemeClr val="dk2"/>
                </a:solidFill>
                <a:latin typeface="Lobster"/>
                <a:ea typeface="Lobster"/>
                <a:cs typeface="Lobster"/>
                <a:sym typeface="Lobster"/>
              </a:rPr>
              <a:t> info came from me doing lots of research while </a:t>
            </a:r>
            <a:r>
              <a:rPr lang="en" sz="1800">
                <a:solidFill>
                  <a:schemeClr val="dk2"/>
                </a:solidFill>
                <a:latin typeface="Lobster"/>
                <a:ea typeface="Lobster"/>
                <a:cs typeface="Lobster"/>
                <a:sym typeface="Lobster"/>
              </a:rPr>
              <a:t>building</a:t>
            </a:r>
            <a:r>
              <a:rPr lang="en" sz="1800">
                <a:solidFill>
                  <a:schemeClr val="dk2"/>
                </a:solidFill>
                <a:latin typeface="Lobster"/>
                <a:ea typeface="Lobster"/>
                <a:cs typeface="Lobster"/>
                <a:sym typeface="Lobster"/>
              </a:rPr>
              <a:t> other projects like a dino game a lock and many others and now im using my knowledge for coding kits in this project</a:t>
            </a:r>
            <a:endParaRPr sz="1800">
              <a:solidFill>
                <a:schemeClr val="dk2"/>
              </a:solidFill>
              <a:latin typeface="Lobster"/>
              <a:ea typeface="Lobster"/>
              <a:cs typeface="Lobster"/>
              <a:sym typeface="Lobs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305" name="Google Shape;305;p17"/>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your topic and write about </a:t>
            </a:r>
            <a:r>
              <a:rPr lang="en"/>
              <a:t>what</a:t>
            </a:r>
            <a:r>
              <a:rPr lang="en"/>
              <a:t> you find out IN YOUR OWN WORDS.  Add slides as necessary.  Make sure to note your sources of information on the Sources page. </a:t>
            </a:r>
            <a:endParaRPr/>
          </a:p>
        </p:txBody>
      </p:sp>
      <p:sp>
        <p:nvSpPr>
          <p:cNvPr id="306" name="Google Shape;306;p17"/>
          <p:cNvSpPr txBox="1"/>
          <p:nvPr/>
        </p:nvSpPr>
        <p:spPr>
          <a:xfrm>
            <a:off x="711025" y="1846175"/>
            <a:ext cx="8017800" cy="2919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307" name="Google Shape;307;p17"/>
          <p:cNvSpPr txBox="1"/>
          <p:nvPr/>
        </p:nvSpPr>
        <p:spPr>
          <a:xfrm>
            <a:off x="780350" y="1904275"/>
            <a:ext cx="3000000" cy="17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100"/>
              <a:t>I researched how </a:t>
            </a:r>
            <a:r>
              <a:rPr b="1" lang="en" sz="1100"/>
              <a:t>Smart Highways</a:t>
            </a:r>
            <a:r>
              <a:rPr lang="en" sz="1100"/>
              <a:t> work and how technology can make roads safer. I wanted to understand how sensors, signals, and automatic systems can detect hazards and warn drivers before accidents happen. I also looked at how engineers use electronics, like the Arduino, to build small‑scale versions of these systems.</a:t>
            </a:r>
            <a:endParaRPr sz="1100"/>
          </a:p>
        </p:txBody>
      </p:sp>
      <p:pic>
        <p:nvPicPr>
          <p:cNvPr descr="File:Multi vehicle accident - M4 Motorway, Sydney, NSW (8076208846 ..." id="308" name="Google Shape;308;p17"/>
          <p:cNvPicPr preferRelativeResize="0"/>
          <p:nvPr/>
        </p:nvPicPr>
        <p:blipFill>
          <a:blip r:embed="rId3">
            <a:alphaModFix/>
          </a:blip>
          <a:stretch>
            <a:fillRect/>
          </a:stretch>
        </p:blipFill>
        <p:spPr>
          <a:xfrm>
            <a:off x="3780350" y="1904275"/>
            <a:ext cx="1854528" cy="1390901"/>
          </a:xfrm>
          <a:prstGeom prst="rect">
            <a:avLst/>
          </a:prstGeom>
          <a:noFill/>
          <a:ln>
            <a:noFill/>
          </a:ln>
        </p:spPr>
      </p:pic>
      <p:pic>
        <p:nvPicPr>
          <p:cNvPr descr="File:Driving Cars in a Traffic Jam.jpg - Wikimedia Commons" id="309" name="Google Shape;309;p17"/>
          <p:cNvPicPr preferRelativeResize="0"/>
          <p:nvPr/>
        </p:nvPicPr>
        <p:blipFill>
          <a:blip r:embed="rId4">
            <a:alphaModFix/>
          </a:blip>
          <a:stretch>
            <a:fillRect/>
          </a:stretch>
        </p:blipFill>
        <p:spPr>
          <a:xfrm>
            <a:off x="5634875" y="1892988"/>
            <a:ext cx="2141123" cy="1413475"/>
          </a:xfrm>
          <a:prstGeom prst="rect">
            <a:avLst/>
          </a:prstGeom>
          <a:noFill/>
          <a:ln>
            <a:noFill/>
          </a:ln>
        </p:spPr>
      </p:pic>
      <p:pic>
        <p:nvPicPr>
          <p:cNvPr descr="File:Arduino Uno 005.jpg - Wikimedia Commons" id="310" name="Google Shape;310;p17"/>
          <p:cNvPicPr preferRelativeResize="0"/>
          <p:nvPr/>
        </p:nvPicPr>
        <p:blipFill>
          <a:blip r:embed="rId5">
            <a:alphaModFix/>
          </a:blip>
          <a:stretch>
            <a:fillRect/>
          </a:stretch>
        </p:blipFill>
        <p:spPr>
          <a:xfrm>
            <a:off x="4223170" y="3306474"/>
            <a:ext cx="2273700" cy="1515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Information</a:t>
            </a:r>
            <a:endParaRPr/>
          </a:p>
        </p:txBody>
      </p:sp>
      <p:sp>
        <p:nvSpPr>
          <p:cNvPr id="316" name="Google Shape;316;p18"/>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Note all sources used - websites, books, experts, etc.   ( *Google is not a website, follow links to find the page information.) Add slides as needed.</a:t>
            </a:r>
            <a:endParaRPr/>
          </a:p>
        </p:txBody>
      </p:sp>
      <p:graphicFrame>
        <p:nvGraphicFramePr>
          <p:cNvPr id="317" name="Google Shape;317;p18"/>
          <p:cNvGraphicFramePr/>
          <p:nvPr/>
        </p:nvGraphicFramePr>
        <p:xfrm>
          <a:off x="642375" y="2175550"/>
          <a:ext cx="3000000" cy="3000000"/>
        </p:xfrm>
        <a:graphic>
          <a:graphicData uri="http://schemas.openxmlformats.org/drawingml/2006/table">
            <a:tbl>
              <a:tblPr>
                <a:noFill/>
                <a:tableStyleId>{1403ECD3-CDCF-47BC-8DCB-D4C333B7940C}</a:tableStyleId>
              </a:tblPr>
              <a:tblGrid>
                <a:gridCol w="1658800"/>
                <a:gridCol w="1437450"/>
                <a:gridCol w="4126250"/>
                <a:gridCol w="1022500"/>
              </a:tblGrid>
              <a:tr h="381000">
                <a:tc>
                  <a:txBody>
                    <a:bodyPr/>
                    <a:lstStyle/>
                    <a:p>
                      <a:pPr indent="0" lvl="0" marL="0" rtl="0" algn="l">
                        <a:spcBef>
                          <a:spcPts val="0"/>
                        </a:spcBef>
                        <a:spcAft>
                          <a:spcPts val="0"/>
                        </a:spcAft>
                        <a:buNone/>
                      </a:pPr>
                      <a:r>
                        <a:rPr lang="en"/>
                        <a:t>Title</a:t>
                      </a:r>
                      <a:endParaRPr/>
                    </a:p>
                  </a:txBody>
                  <a:tcPr marT="91425" marB="91425" marR="91425" marL="91425"/>
                </a:tc>
                <a:tc>
                  <a:txBody>
                    <a:bodyPr/>
                    <a:lstStyle/>
                    <a:p>
                      <a:pPr indent="0" lvl="0" marL="0" rtl="0" algn="l">
                        <a:spcBef>
                          <a:spcPts val="0"/>
                        </a:spcBef>
                        <a:spcAft>
                          <a:spcPts val="0"/>
                        </a:spcAft>
                        <a:buNone/>
                      </a:pPr>
                      <a:r>
                        <a:rPr lang="en"/>
                        <a:t>Author</a:t>
                      </a:r>
                      <a:endParaRPr/>
                    </a:p>
                  </a:txBody>
                  <a:tcPr marT="91425" marB="91425" marR="91425" marL="91425"/>
                </a:tc>
                <a:tc>
                  <a:txBody>
                    <a:bodyPr/>
                    <a:lstStyle/>
                    <a:p>
                      <a:pPr indent="0" lvl="0" marL="0" rtl="0" algn="l">
                        <a:spcBef>
                          <a:spcPts val="0"/>
                        </a:spcBef>
                        <a:spcAft>
                          <a:spcPts val="0"/>
                        </a:spcAft>
                        <a:buNone/>
                      </a:pPr>
                      <a:r>
                        <a:rPr lang="en"/>
                        <a:t>Information (web link, publisher, etc)</a:t>
                      </a:r>
                      <a:endParaRPr/>
                    </a:p>
                  </a:txBody>
                  <a:tcPr marT="91425" marB="91425" marR="91425" marL="91425"/>
                </a:tc>
                <a:tc>
                  <a:txBody>
                    <a:bodyPr/>
                    <a:lstStyle/>
                    <a:p>
                      <a:pPr indent="0" lvl="0" marL="0" rtl="0" algn="l">
                        <a:spcBef>
                          <a:spcPts val="0"/>
                        </a:spcBef>
                        <a:spcAft>
                          <a:spcPts val="0"/>
                        </a:spcAft>
                        <a:buNone/>
                      </a:pPr>
                      <a:r>
                        <a:rPr lang="en"/>
                        <a:t>Year</a:t>
                      </a:r>
                      <a:endParaRPr/>
                    </a:p>
                  </a:txBody>
                  <a:tcPr marT="91425" marB="91425" marR="91425" marL="91425"/>
                </a:tc>
              </a:tr>
              <a:tr h="381000">
                <a:tc>
                  <a:txBody>
                    <a:bodyPr/>
                    <a:lstStyle/>
                    <a:p>
                      <a:pPr indent="0" lvl="0" marL="0" rtl="0" algn="l">
                        <a:lnSpc>
                          <a:spcPct val="115000"/>
                        </a:lnSpc>
                        <a:spcBef>
                          <a:spcPts val="1800"/>
                        </a:spcBef>
                        <a:spcAft>
                          <a:spcPts val="0"/>
                        </a:spcAft>
                        <a:buNone/>
                      </a:pPr>
                      <a:r>
                        <a:rPr b="1" lang="en" sz="1700"/>
                        <a:t>How Do LCDs Work?</a:t>
                      </a:r>
                      <a:r>
                        <a:rPr b="1" lang="en" sz="1700">
                          <a:uFill>
                            <a:noFill/>
                          </a:uFill>
                          <a:hlinkClick r:id="rId3"/>
                        </a:rPr>
                        <a:t> </a:t>
                      </a:r>
                      <a:r>
                        <a:rPr b="1" lang="en" sz="1700" u="sng">
                          <a:solidFill>
                            <a:schemeClr val="hlink"/>
                          </a:solidFill>
                          <a:hlinkClick r:id="rId4"/>
                        </a:rPr>
                        <a:t>#LCDs</a:t>
                      </a:r>
                      <a:r>
                        <a:rPr b="1" lang="en" sz="1700">
                          <a:uFill>
                            <a:noFill/>
                          </a:uFill>
                          <a:hlinkClick r:id="rId5"/>
                        </a:rPr>
                        <a:t> </a:t>
                      </a:r>
                      <a:r>
                        <a:rPr b="1" lang="en" sz="1700" u="sng">
                          <a:solidFill>
                            <a:schemeClr val="hlink"/>
                          </a:solidFill>
                          <a:hlinkClick r:id="rId6"/>
                        </a:rPr>
                        <a:t>#electronics</a:t>
                      </a:r>
                      <a:r>
                        <a:rPr b="1" lang="en" sz="1700">
                          <a:uFill>
                            <a:noFill/>
                          </a:uFill>
                          <a:hlinkClick r:id="rId7"/>
                        </a:rPr>
                        <a:t> </a:t>
                      </a:r>
                      <a:r>
                        <a:rPr b="1" lang="en" sz="1700" u="sng">
                          <a:solidFill>
                            <a:schemeClr val="hlink"/>
                          </a:solidFill>
                          <a:hlinkClick r:id="rId8"/>
                        </a:rPr>
                        <a:t>#arduino</a:t>
                      </a:r>
                      <a:endParaRPr b="1" sz="1700" u="sng">
                        <a:solidFill>
                          <a:schemeClr val="hlink"/>
                        </a:solidFill>
                      </a:endParaRPr>
                    </a:p>
                    <a:p>
                      <a:pPr indent="0" lvl="0" marL="0" rtl="0" algn="l">
                        <a:spcBef>
                          <a:spcPts val="40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robonyx</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9"/>
                        </a:rPr>
                        <a:t>https://www.youtube.com/hashtag/lcds/shorts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1100"/>
                        <a:t>You NEED to Know How Ultrasonic Sensors Work!</a:t>
                      </a:r>
                      <a:r>
                        <a:rPr lang="en" sz="1100">
                          <a:uFill>
                            <a:noFill/>
                          </a:uFill>
                          <a:hlinkClick r:id="rId10"/>
                        </a:rPr>
                        <a:t> </a:t>
                      </a:r>
                      <a:r>
                        <a:rPr lang="en" sz="1100" u="sng">
                          <a:solidFill>
                            <a:schemeClr val="hlink"/>
                          </a:solidFill>
                          <a:hlinkClick r:id="rId11"/>
                        </a:rPr>
                        <a:t>#electronics</a:t>
                      </a:r>
                      <a:r>
                        <a:rPr lang="en" sz="1100">
                          <a:uFill>
                            <a:noFill/>
                          </a:uFill>
                          <a:hlinkClick r:id="rId12"/>
                        </a:rPr>
                        <a:t> </a:t>
                      </a:r>
                      <a:r>
                        <a:rPr lang="en" sz="1100" u="sng">
                          <a:solidFill>
                            <a:schemeClr val="hlink"/>
                          </a:solidFill>
                          <a:hlinkClick r:id="rId13"/>
                        </a:rPr>
                        <a:t>#robotics</a:t>
                      </a:r>
                      <a:r>
                        <a:rPr lang="en" sz="1100">
                          <a:uFill>
                            <a:noFill/>
                          </a:uFill>
                          <a:hlinkClick r:id="rId14"/>
                        </a:rPr>
                        <a:t> </a:t>
                      </a:r>
                      <a:r>
                        <a:rPr lang="en" sz="1100" u="sng">
                          <a:solidFill>
                            <a:schemeClr val="hlink"/>
                          </a:solidFill>
                          <a:hlinkClick r:id="rId15"/>
                        </a:rPr>
                        <a:t>#STEM</a:t>
                      </a:r>
                      <a:r>
                        <a:rPr lang="en" sz="1100">
                          <a:uFill>
                            <a:noFill/>
                          </a:uFill>
                          <a:hlinkClick r:id="rId16"/>
                        </a:rPr>
                        <a:t> </a:t>
                      </a:r>
                      <a:r>
                        <a:rPr lang="en" sz="1100" u="sng">
                          <a:solidFill>
                            <a:schemeClr val="hlink"/>
                          </a:solidFill>
                          <a:hlinkClick r:id="rId17"/>
                        </a:rPr>
                        <a:t>#arduino</a:t>
                      </a:r>
                      <a:endParaRPr sz="1100" u="sng">
                        <a:solidFill>
                          <a:schemeClr val="hlink"/>
                        </a:solidFill>
                      </a:endParaRPr>
                    </a:p>
                    <a:p>
                      <a:pPr indent="0" lvl="0" marL="0" rtl="0" algn="l">
                        <a:spcBef>
                          <a:spcPts val="120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robonyx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23" name="Google Shape;323;p19"/>
          <p:cNvSpPr txBox="1"/>
          <p:nvPr/>
        </p:nvSpPr>
        <p:spPr>
          <a:xfrm>
            <a:off x="711025" y="1391750"/>
            <a:ext cx="3861000" cy="2254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Manipulated / Independent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ONE thing that you will test/change: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I will test how far away the cars it can sense</a:t>
            </a:r>
            <a:endParaRPr sz="1600">
              <a:solidFill>
                <a:schemeClr val="dk2"/>
              </a:solidFill>
              <a:latin typeface="Nunito"/>
              <a:ea typeface="Nunito"/>
              <a:cs typeface="Nunito"/>
              <a:sym typeface="Nunito"/>
            </a:endParaRPr>
          </a:p>
        </p:txBody>
      </p:sp>
      <p:sp>
        <p:nvSpPr>
          <p:cNvPr id="324" name="Google Shape;324;p19"/>
          <p:cNvSpPr txBox="1"/>
          <p:nvPr/>
        </p:nvSpPr>
        <p:spPr>
          <a:xfrm>
            <a:off x="5052725" y="1391750"/>
            <a:ext cx="3651000" cy="3418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Responding</a:t>
            </a:r>
            <a:r>
              <a:rPr b="1" lang="en" sz="1800">
                <a:solidFill>
                  <a:schemeClr val="dk2"/>
                </a:solidFill>
                <a:latin typeface="Nunito"/>
                <a:ea typeface="Nunito"/>
                <a:cs typeface="Nunito"/>
                <a:sym typeface="Nunito"/>
              </a:rPr>
              <a:t> / 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The thing I think will change or be affected: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The speed limit will reduce depending on the harshness on the crash</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will you measure it? </a:t>
            </a:r>
            <a:r>
              <a:rPr lang="en" sz="1600">
                <a:solidFill>
                  <a:schemeClr val="dk2"/>
                </a:solidFill>
                <a:latin typeface="Nunito"/>
                <a:ea typeface="Nunito"/>
                <a:cs typeface="Nunito"/>
                <a:sym typeface="Nunito"/>
              </a:rPr>
              <a: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It will display it on the lcd</a:t>
            </a:r>
            <a:endParaRPr sz="16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30" name="Google Shape;330;p20"/>
          <p:cNvSpPr txBox="1"/>
          <p:nvPr/>
        </p:nvSpPr>
        <p:spPr>
          <a:xfrm>
            <a:off x="711025" y="1391750"/>
            <a:ext cx="7715100" cy="3494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chemeClr val="dk2"/>
                </a:solidFill>
                <a:latin typeface="Nunito"/>
                <a:ea typeface="Nunito"/>
                <a:cs typeface="Nunito"/>
                <a:sym typeface="Nunito"/>
              </a:rPr>
            </a:br>
            <a:r>
              <a:rPr b="1" lang="en" sz="1800">
                <a:solidFill>
                  <a:schemeClr val="dk2"/>
                </a:solidFill>
                <a:latin typeface="Nunito"/>
                <a:ea typeface="Nunito"/>
                <a:cs typeface="Nunito"/>
                <a:sym typeface="Nunito"/>
              </a:rPr>
              <a:t>Controlled</a:t>
            </a:r>
            <a:r>
              <a:rPr b="1" lang="en" sz="1800">
                <a:solidFill>
                  <a:schemeClr val="dk2"/>
                </a:solidFill>
                <a:latin typeface="Nunito"/>
                <a:ea typeface="Nunito"/>
                <a:cs typeface="Nunito"/>
                <a:sym typeface="Nunito"/>
              </a:rPr>
              <a:t> Variables</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Things we have to be very careful to keep the same every time we test so that they do not affect the results/outcome of the experiment: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Lobster"/>
              <a:buChar char="●"/>
            </a:pPr>
            <a:r>
              <a:rPr lang="en" sz="1900">
                <a:solidFill>
                  <a:schemeClr val="dk2"/>
                </a:solidFill>
                <a:latin typeface="Lobster"/>
                <a:ea typeface="Lobster"/>
                <a:cs typeface="Lobster"/>
                <a:sym typeface="Lobster"/>
              </a:rPr>
              <a:t>I will be using the same arduino uno r3 starter kit the wires , power source, lcd (a screen), sensors , water sensor and potentiometer (to adjust brightness on lcd).</a:t>
            </a:r>
            <a:endParaRPr sz="1900">
              <a:solidFill>
                <a:schemeClr val="dk2"/>
              </a:solidFill>
              <a:latin typeface="Lobster"/>
              <a:ea typeface="Lobster"/>
              <a:cs typeface="Lobster"/>
              <a:sym typeface="Lobster"/>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1"/>
          <p:cNvSpPr txBox="1"/>
          <p:nvPr>
            <p:ph type="title"/>
          </p:nvPr>
        </p:nvSpPr>
        <p:spPr>
          <a:xfrm>
            <a:off x="1208100" y="2643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336" name="Google Shape;336;p21"/>
          <p:cNvSpPr txBox="1"/>
          <p:nvPr/>
        </p:nvSpPr>
        <p:spPr>
          <a:xfrm>
            <a:off x="714450" y="1346350"/>
            <a:ext cx="7715100" cy="16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Nunito"/>
                <a:ea typeface="Nunito"/>
                <a:cs typeface="Nunito"/>
                <a:sym typeface="Nunito"/>
              </a:rPr>
              <a:t>Your prediction, or what you think will happen:</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rPr b="1" lang="en" sz="1200">
                <a:solidFill>
                  <a:schemeClr val="dk2"/>
                </a:solidFill>
                <a:latin typeface="Nunito"/>
                <a:ea typeface="Nunito"/>
                <a:cs typeface="Nunito"/>
                <a:sym typeface="Nunito"/>
              </a:rPr>
              <a:t>If the crash sensor detects a sudden impact or force change</a:t>
            </a:r>
            <a:br>
              <a:rPr b="1" lang="en" sz="1200">
                <a:solidFill>
                  <a:schemeClr val="dk2"/>
                </a:solidFill>
                <a:latin typeface="Nunito"/>
                <a:ea typeface="Nunito"/>
                <a:cs typeface="Nunito"/>
                <a:sym typeface="Nunito"/>
              </a:rPr>
            </a:br>
            <a:endParaRPr b="1" sz="1200">
              <a:solidFill>
                <a:schemeClr val="dk2"/>
              </a:solidFill>
              <a:latin typeface="Nunito"/>
              <a:ea typeface="Nunito"/>
              <a:cs typeface="Nunito"/>
              <a:sym typeface="Nunito"/>
            </a:endParaRPr>
          </a:p>
          <a:p>
            <a:pPr indent="0" lvl="0" marL="0" rtl="0" algn="l">
              <a:spcBef>
                <a:spcPts val="0"/>
              </a:spcBef>
              <a:spcAft>
                <a:spcPts val="0"/>
              </a:spcAft>
              <a:buNone/>
            </a:pPr>
            <a:r>
              <a:rPr b="1" lang="en" sz="1200">
                <a:solidFill>
                  <a:schemeClr val="dk2"/>
                </a:solidFill>
                <a:latin typeface="Nunito"/>
                <a:ea typeface="Nunito"/>
                <a:cs typeface="Nunito"/>
                <a:sym typeface="Nunito"/>
              </a:rPr>
              <a:t>then  the system will activate the alert the lcd to lower speed limit</a:t>
            </a:r>
            <a:br>
              <a:rPr b="1" lang="en" sz="1800">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because __________________.</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a:t>
            </a:r>
            <a:r>
              <a:rPr lang="en" sz="1800">
                <a:solidFill>
                  <a:schemeClr val="dk2"/>
                </a:solidFill>
                <a:latin typeface="Nunito"/>
                <a:ea typeface="Nunito"/>
                <a:cs typeface="Nunito"/>
                <a:sym typeface="Nunito"/>
              </a:rPr>
              <a:t>(I do/change this…)          (I think this will happen)       (Why? )</a:t>
            </a:r>
            <a:endParaRPr sz="1800">
              <a:solidFill>
                <a:schemeClr val="dk2"/>
              </a:solidFill>
              <a:latin typeface="Nunito"/>
              <a:ea typeface="Nunito"/>
              <a:cs typeface="Nunito"/>
              <a:sym typeface="Nunito"/>
            </a:endParaRPr>
          </a:p>
          <a:p>
            <a:pPr indent="457200" lvl="0" marL="1371600" rtl="0" algn="l">
              <a:spcBef>
                <a:spcPts val="0"/>
              </a:spcBef>
              <a:spcAft>
                <a:spcPts val="0"/>
              </a:spcAft>
              <a:buNone/>
            </a:pPr>
            <a:r>
              <a:rPr lang="en">
                <a:solidFill>
                  <a:schemeClr val="dk2"/>
                </a:solidFill>
                <a:latin typeface="Nunito"/>
                <a:ea typeface="Nunito"/>
                <a:cs typeface="Nunito"/>
                <a:sym typeface="Nunito"/>
              </a:rPr>
              <a:t>*use info from your research or background knowledge to help explain)</a:t>
            </a:r>
            <a:endParaRPr>
              <a:solidFill>
                <a:schemeClr val="dk2"/>
              </a:solidFill>
              <a:latin typeface="Nunito"/>
              <a:ea typeface="Nunito"/>
              <a:cs typeface="Nunito"/>
              <a:sym typeface="Nunito"/>
            </a:endParaRPr>
          </a:p>
        </p:txBody>
      </p:sp>
      <p:sp>
        <p:nvSpPr>
          <p:cNvPr id="337" name="Google Shape;337;p21"/>
          <p:cNvSpPr txBox="1"/>
          <p:nvPr/>
        </p:nvSpPr>
        <p:spPr>
          <a:xfrm>
            <a:off x="1795000" y="2571750"/>
            <a:ext cx="8017800" cy="18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Nunito"/>
                <a:ea typeface="Nunito"/>
                <a:cs typeface="Nunito"/>
                <a:sym typeface="Nunito"/>
              </a:rPr>
              <a:t>the sensor is designed to recognize rapid changes in acceleration that indicate a collision.</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t/>
            </a:r>
            <a:endParaRPr b="1" sz="1200">
              <a:solidFill>
                <a:schemeClr val="dk2"/>
              </a:solidFill>
              <a:latin typeface="Nunito"/>
              <a:ea typeface="Nunito"/>
              <a:cs typeface="Nunito"/>
              <a:sym typeface="Nunito"/>
            </a:endParaRPr>
          </a:p>
          <a:p>
            <a:pPr indent="0" lvl="0" marL="0" rtl="0" algn="l">
              <a:spcBef>
                <a:spcPts val="0"/>
              </a:spcBef>
              <a:spcAft>
                <a:spcPts val="0"/>
              </a:spcAft>
              <a:buNone/>
            </a:pPr>
            <a:r>
              <a:rPr b="1" lang="en" sz="1200">
                <a:solidFill>
                  <a:schemeClr val="dk2"/>
                </a:solidFill>
                <a:latin typeface="Nunito"/>
                <a:ea typeface="Nunito"/>
                <a:cs typeface="Nunito"/>
                <a:sym typeface="Nunito"/>
              </a:rPr>
              <a:t>I think if i move my toy cars closer and further away the sensor will react to it and send a signal to the LCD to lower or increase the speed limit</a:t>
            </a:r>
            <a:endParaRPr b="1" sz="12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