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3" r:id="rId3"/>
    <p:sldId id="258" r:id="rId4"/>
    <p:sldId id="274" r:id="rId5"/>
    <p:sldId id="272" r:id="rId6"/>
    <p:sldId id="275" r:id="rId7"/>
    <p:sldId id="292" r:id="rId8"/>
    <p:sldId id="276" r:id="rId9"/>
    <p:sldId id="278" r:id="rId10"/>
    <p:sldId id="291" r:id="rId11"/>
    <p:sldId id="285" r:id="rId12"/>
    <p:sldId id="277" r:id="rId13"/>
    <p:sldId id="286" r:id="rId14"/>
    <p:sldId id="288" r:id="rId15"/>
    <p:sldId id="287" r:id="rId16"/>
    <p:sldId id="289" r:id="rId17"/>
    <p:sldId id="279" r:id="rId18"/>
    <p:sldId id="280" r:id="rId19"/>
    <p:sldId id="281" r:id="rId20"/>
    <p:sldId id="282" r:id="rId21"/>
    <p:sldId id="290" r:id="rId22"/>
    <p:sldId id="283" r:id="rId23"/>
    <p:sldId id="26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ADBE9-8B22-4ABF-A41E-4DF01F7B218E}" v="81" dt="2021-03-07T19:32:18.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81" d="100"/>
          <a:sy n="81"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latin typeface="Arial Black" panose="020B0A04020102020204" pitchFamily="34" charset="0"/>
              </a:rPr>
              <a:t>Average Ratings of</a:t>
            </a:r>
            <a:r>
              <a:rPr lang="en-US" sz="1800" baseline="0" dirty="0">
                <a:latin typeface="Arial Black" panose="020B0A04020102020204" pitchFamily="34" charset="0"/>
              </a:rPr>
              <a:t> </a:t>
            </a:r>
            <a:r>
              <a:rPr lang="en-US" sz="1800" baseline="0" dirty="0" err="1">
                <a:latin typeface="Arial Black" panose="020B0A04020102020204" pitchFamily="34" charset="0"/>
              </a:rPr>
              <a:t>Flavours</a:t>
            </a:r>
            <a:r>
              <a:rPr lang="en-US" sz="1800" baseline="0" dirty="0">
                <a:latin typeface="Arial Black" panose="020B0A04020102020204" pitchFamily="34" charset="0"/>
              </a:rPr>
              <a:t> By Age (17 adults, 7 children)</a:t>
            </a:r>
            <a:endParaRPr lang="en-US" sz="1800" dirty="0">
              <a:latin typeface="Arial Black" panose="020B0A04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Sheet1!$A$6</c:f>
              <c:strCache>
                <c:ptCount val="1"/>
                <c:pt idx="0">
                  <c:v>Adult</c:v>
                </c:pt>
              </c:strCache>
            </c:strRef>
          </c:tx>
          <c:spPr>
            <a:solidFill>
              <a:srgbClr val="FFFF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Sheet1!$B$5:$F$5</c:f>
              <c:strCache>
                <c:ptCount val="5"/>
                <c:pt idx="0">
                  <c:v>Lemon</c:v>
                </c:pt>
                <c:pt idx="1">
                  <c:v>Chocolate</c:v>
                </c:pt>
                <c:pt idx="2">
                  <c:v>Mango</c:v>
                </c:pt>
                <c:pt idx="3">
                  <c:v>Bubblegum</c:v>
                </c:pt>
                <c:pt idx="4">
                  <c:v>Strawberry</c:v>
                </c:pt>
              </c:strCache>
            </c:strRef>
          </c:cat>
          <c:val>
            <c:numRef>
              <c:f>Sheet1!$B$6:$F$6</c:f>
              <c:numCache>
                <c:formatCode>General</c:formatCode>
                <c:ptCount val="5"/>
                <c:pt idx="0">
                  <c:v>5.6</c:v>
                </c:pt>
                <c:pt idx="1">
                  <c:v>6</c:v>
                </c:pt>
                <c:pt idx="2">
                  <c:v>2.8</c:v>
                </c:pt>
                <c:pt idx="3">
                  <c:v>3.1</c:v>
                </c:pt>
                <c:pt idx="4">
                  <c:v>4.5999999999999996</c:v>
                </c:pt>
              </c:numCache>
            </c:numRef>
          </c:val>
          <c:extLst>
            <c:ext xmlns:c16="http://schemas.microsoft.com/office/drawing/2014/chart" uri="{C3380CC4-5D6E-409C-BE32-E72D297353CC}">
              <c16:uniqueId val="{00000000-CE0B-4394-A811-D22687E7865B}"/>
            </c:ext>
          </c:extLst>
        </c:ser>
        <c:ser>
          <c:idx val="1"/>
          <c:order val="1"/>
          <c:tx>
            <c:strRef>
              <c:f>Sheet1!$A$7</c:f>
              <c:strCache>
                <c:ptCount val="1"/>
                <c:pt idx="0">
                  <c:v>Child</c:v>
                </c:pt>
              </c:strCache>
            </c:strRef>
          </c:tx>
          <c:spPr>
            <a:solidFill>
              <a:srgbClr val="002060"/>
            </a:solidFill>
            <a:ln>
              <a:noFill/>
            </a:ln>
            <a:effectLst/>
            <a:sp3d/>
          </c:spPr>
          <c:invertIfNegative val="0"/>
          <c:dLbls>
            <c:dLbl>
              <c:idx val="1"/>
              <c:showLegendKey val="0"/>
              <c:showVal val="1"/>
              <c:showCatName val="0"/>
              <c:showSerName val="0"/>
              <c:showPercent val="0"/>
              <c:showBubbleSize val="0"/>
              <c:extLst>
                <c:ext xmlns:c15="http://schemas.microsoft.com/office/drawing/2012/chart" uri="{CE6537A1-D6FC-4f65-9D91-7224C49458BB}">
                  <c15:layout>
                    <c:manualLayout>
                      <c:w val="4.1413407232386762E-2"/>
                      <c:h val="7.6198656861261024E-2"/>
                    </c:manualLayout>
                  </c15:layout>
                </c:ext>
                <c:ext xmlns:c16="http://schemas.microsoft.com/office/drawing/2014/chart" uri="{C3380CC4-5D6E-409C-BE32-E72D297353CC}">
                  <c16:uniqueId val="{00000004-CE0B-4394-A811-D22687E7865B}"/>
                </c:ext>
              </c:extLst>
            </c:dLbl>
            <c:dLbl>
              <c:idx val="2"/>
              <c:showLegendKey val="0"/>
              <c:showVal val="1"/>
              <c:showCatName val="0"/>
              <c:showSerName val="0"/>
              <c:showPercent val="0"/>
              <c:showBubbleSize val="0"/>
              <c:extLst>
                <c:ext xmlns:c15="http://schemas.microsoft.com/office/drawing/2012/chart" uri="{CE6537A1-D6FC-4f65-9D91-7224C49458BB}">
                  <c15:layout>
                    <c:manualLayout>
                      <c:w val="4.1413407232386762E-2"/>
                      <c:h val="7.6198656861261024E-2"/>
                    </c:manualLayout>
                  </c15:layout>
                </c:ext>
                <c:ext xmlns:c16="http://schemas.microsoft.com/office/drawing/2014/chart" uri="{C3380CC4-5D6E-409C-BE32-E72D297353CC}">
                  <c16:uniqueId val="{00000003-CE0B-4394-A811-D22687E7865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Sheet1!$B$5:$F$5</c:f>
              <c:strCache>
                <c:ptCount val="5"/>
                <c:pt idx="0">
                  <c:v>Lemon</c:v>
                </c:pt>
                <c:pt idx="1">
                  <c:v>Chocolate</c:v>
                </c:pt>
                <c:pt idx="2">
                  <c:v>Mango</c:v>
                </c:pt>
                <c:pt idx="3">
                  <c:v>Bubblegum</c:v>
                </c:pt>
                <c:pt idx="4">
                  <c:v>Strawberry</c:v>
                </c:pt>
              </c:strCache>
            </c:strRef>
          </c:cat>
          <c:val>
            <c:numRef>
              <c:f>Sheet1!$B$7:$F$7</c:f>
              <c:numCache>
                <c:formatCode>General</c:formatCode>
                <c:ptCount val="5"/>
                <c:pt idx="0">
                  <c:v>6.6</c:v>
                </c:pt>
                <c:pt idx="1">
                  <c:v>7.4</c:v>
                </c:pt>
                <c:pt idx="2">
                  <c:v>4.4000000000000004</c:v>
                </c:pt>
                <c:pt idx="3">
                  <c:v>2.9</c:v>
                </c:pt>
                <c:pt idx="4">
                  <c:v>5.6</c:v>
                </c:pt>
              </c:numCache>
            </c:numRef>
          </c:val>
          <c:extLst>
            <c:ext xmlns:c16="http://schemas.microsoft.com/office/drawing/2014/chart" uri="{C3380CC4-5D6E-409C-BE32-E72D297353CC}">
              <c16:uniqueId val="{00000001-CE0B-4394-A811-D22687E7865B}"/>
            </c:ext>
          </c:extLst>
        </c:ser>
        <c:dLbls>
          <c:showLegendKey val="0"/>
          <c:showVal val="0"/>
          <c:showCatName val="0"/>
          <c:showSerName val="0"/>
          <c:showPercent val="0"/>
          <c:showBubbleSize val="0"/>
        </c:dLbls>
        <c:gapWidth val="150"/>
        <c:shape val="box"/>
        <c:axId val="542633784"/>
        <c:axId val="542629624"/>
        <c:axId val="0"/>
      </c:bar3DChart>
      <c:catAx>
        <c:axId val="542633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542629624"/>
        <c:crosses val="autoZero"/>
        <c:auto val="1"/>
        <c:lblAlgn val="ctr"/>
        <c:lblOffset val="100"/>
        <c:noMultiLvlLbl val="0"/>
      </c:catAx>
      <c:valAx>
        <c:axId val="542629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542633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Black" panose="020B0A04020102020204" pitchFamily="34" charset="0"/>
                <a:ea typeface="+mn-ea"/>
                <a:cs typeface="+mn-cs"/>
              </a:defRPr>
            </a:pPr>
            <a:r>
              <a:rPr lang="en-US" sz="1900" baseline="0" dirty="0">
                <a:latin typeface="Arial Black" panose="020B0A04020102020204" pitchFamily="34" charset="0"/>
              </a:rPr>
              <a:t>Average Ratings of </a:t>
            </a:r>
            <a:r>
              <a:rPr lang="en-US" sz="1900" baseline="0" dirty="0" err="1">
                <a:latin typeface="Arial Black" panose="020B0A04020102020204" pitchFamily="34" charset="0"/>
              </a:rPr>
              <a:t>Flavours</a:t>
            </a:r>
            <a:r>
              <a:rPr lang="en-US" sz="1900" baseline="0" dirty="0">
                <a:latin typeface="Arial Black" panose="020B0A04020102020204" pitchFamily="34" charset="0"/>
              </a:rPr>
              <a:t> by Gender (14 Female, 10 Male)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Sheet1!$A$6</c:f>
              <c:strCache>
                <c:ptCount val="1"/>
                <c:pt idx="0">
                  <c:v>Female</c:v>
                </c:pt>
              </c:strCache>
            </c:strRef>
          </c:tx>
          <c:spPr>
            <a:solidFill>
              <a:srgbClr val="FFFF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Sheet1!$B$5:$F$5</c:f>
              <c:strCache>
                <c:ptCount val="5"/>
                <c:pt idx="0">
                  <c:v>Lemon</c:v>
                </c:pt>
                <c:pt idx="1">
                  <c:v>Chocolate</c:v>
                </c:pt>
                <c:pt idx="2">
                  <c:v>Mango</c:v>
                </c:pt>
                <c:pt idx="3">
                  <c:v>Bubblegum</c:v>
                </c:pt>
                <c:pt idx="4">
                  <c:v>Strawberry</c:v>
                </c:pt>
              </c:strCache>
            </c:strRef>
          </c:cat>
          <c:val>
            <c:numRef>
              <c:f>Sheet1!$B$6:$F$6</c:f>
              <c:numCache>
                <c:formatCode>General</c:formatCode>
                <c:ptCount val="5"/>
                <c:pt idx="0">
                  <c:v>4.7</c:v>
                </c:pt>
                <c:pt idx="1">
                  <c:v>5.4</c:v>
                </c:pt>
                <c:pt idx="2">
                  <c:v>2.2000000000000002</c:v>
                </c:pt>
                <c:pt idx="3">
                  <c:v>3</c:v>
                </c:pt>
                <c:pt idx="4">
                  <c:v>4.5</c:v>
                </c:pt>
              </c:numCache>
            </c:numRef>
          </c:val>
          <c:extLst>
            <c:ext xmlns:c16="http://schemas.microsoft.com/office/drawing/2014/chart" uri="{C3380CC4-5D6E-409C-BE32-E72D297353CC}">
              <c16:uniqueId val="{00000000-A44E-4EC8-8E38-A994875552DB}"/>
            </c:ext>
          </c:extLst>
        </c:ser>
        <c:ser>
          <c:idx val="1"/>
          <c:order val="1"/>
          <c:tx>
            <c:strRef>
              <c:f>Sheet1!$A$7</c:f>
              <c:strCache>
                <c:ptCount val="1"/>
                <c:pt idx="0">
                  <c:v>Male</c:v>
                </c:pt>
              </c:strCache>
            </c:strRef>
          </c:tx>
          <c:spPr>
            <a:solidFill>
              <a:srgbClr val="00206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Sheet1!$B$5:$F$5</c:f>
              <c:strCache>
                <c:ptCount val="5"/>
                <c:pt idx="0">
                  <c:v>Lemon</c:v>
                </c:pt>
                <c:pt idx="1">
                  <c:v>Chocolate</c:v>
                </c:pt>
                <c:pt idx="2">
                  <c:v>Mango</c:v>
                </c:pt>
                <c:pt idx="3">
                  <c:v>Bubblegum</c:v>
                </c:pt>
                <c:pt idx="4">
                  <c:v>Strawberry</c:v>
                </c:pt>
              </c:strCache>
            </c:strRef>
          </c:cat>
          <c:val>
            <c:numRef>
              <c:f>Sheet1!$B$7:$F$7</c:f>
              <c:numCache>
                <c:formatCode>General</c:formatCode>
                <c:ptCount val="5"/>
                <c:pt idx="0">
                  <c:v>7.6</c:v>
                </c:pt>
                <c:pt idx="1">
                  <c:v>7.9</c:v>
                </c:pt>
                <c:pt idx="2">
                  <c:v>4.8</c:v>
                </c:pt>
                <c:pt idx="3">
                  <c:v>3.1</c:v>
                </c:pt>
                <c:pt idx="4">
                  <c:v>5.4</c:v>
                </c:pt>
              </c:numCache>
            </c:numRef>
          </c:val>
          <c:extLst>
            <c:ext xmlns:c16="http://schemas.microsoft.com/office/drawing/2014/chart" uri="{C3380CC4-5D6E-409C-BE32-E72D297353CC}">
              <c16:uniqueId val="{00000001-A44E-4EC8-8E38-A994875552DB}"/>
            </c:ext>
          </c:extLst>
        </c:ser>
        <c:dLbls>
          <c:showLegendKey val="0"/>
          <c:showVal val="0"/>
          <c:showCatName val="0"/>
          <c:showSerName val="0"/>
          <c:showPercent val="0"/>
          <c:showBubbleSize val="0"/>
        </c:dLbls>
        <c:gapWidth val="150"/>
        <c:shape val="box"/>
        <c:axId val="479801168"/>
        <c:axId val="479801808"/>
        <c:axId val="0"/>
      </c:bar3DChart>
      <c:catAx>
        <c:axId val="479801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479801808"/>
        <c:crosses val="autoZero"/>
        <c:auto val="1"/>
        <c:lblAlgn val="ctr"/>
        <c:lblOffset val="100"/>
        <c:noMultiLvlLbl val="0"/>
      </c:catAx>
      <c:valAx>
        <c:axId val="47980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47980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3/17/2021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442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136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3926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9742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4751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5330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37482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248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7372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259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7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2546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1015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57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530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817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739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3/17/2021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847851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b="1" dirty="0">
                <a:latin typeface="Arial Black"/>
                <a:cs typeface="Calibri Light"/>
              </a:rPr>
              <a:t>Medicine </a:t>
            </a:r>
            <a:r>
              <a:rPr lang="en-CA" sz="5400" b="1" dirty="0">
                <a:latin typeface="Arial Black"/>
                <a:cs typeface="Calibri Light"/>
              </a:rPr>
              <a:t>Flavours Preferred by</a:t>
            </a:r>
            <a:br>
              <a:rPr lang="en-CA" sz="5400" b="1" dirty="0">
                <a:latin typeface="Arial Black"/>
                <a:cs typeface="Calibri Light"/>
              </a:rPr>
            </a:br>
            <a:r>
              <a:rPr lang="en-CA" sz="5400" b="1" dirty="0">
                <a:latin typeface="Arial Black"/>
                <a:cs typeface="Calibri Light"/>
              </a:rPr>
              <a:t>Gender &amp; Age</a:t>
            </a:r>
            <a:endParaRPr lang="en-US" sz="5400" dirty="0">
              <a:cs typeface="Calibri Light" panose="020F0302020204030204"/>
            </a:endParaRPr>
          </a:p>
        </p:txBody>
      </p:sp>
      <p:sp>
        <p:nvSpPr>
          <p:cNvPr id="3" name="Subtitle 2"/>
          <p:cNvSpPr>
            <a:spLocks noGrp="1"/>
          </p:cNvSpPr>
          <p:nvPr>
            <p:ph type="subTitle" idx="1"/>
          </p:nvPr>
        </p:nvSpPr>
        <p:spPr/>
        <p:txBody>
          <a:bodyPr vert="horz" lIns="91440" tIns="45720" rIns="91440" bIns="45720" rtlCol="0" anchor="t">
            <a:normAutofit/>
          </a:bodyPr>
          <a:lstStyle/>
          <a:p>
            <a:r>
              <a:rPr lang="en-CA" dirty="0">
                <a:cs typeface="Calibri"/>
              </a:rPr>
              <a:t>Z</a:t>
            </a:r>
            <a:r>
              <a:rPr lang="en-US" dirty="0">
                <a:cs typeface="Calibri"/>
              </a:rPr>
              <a:t>ack Rajesky</a:t>
            </a:r>
          </a:p>
          <a:p>
            <a:r>
              <a:rPr lang="en-US" dirty="0">
                <a:cs typeface="Calibri"/>
              </a:rPr>
              <a:t>Halpern </a:t>
            </a:r>
            <a:r>
              <a:rPr lang="en-US" dirty="0" err="1">
                <a:cs typeface="Calibri"/>
              </a:rPr>
              <a:t>Akiva</a:t>
            </a:r>
            <a:r>
              <a:rPr lang="en-US" dirty="0">
                <a:cs typeface="Calibri"/>
              </a:rPr>
              <a:t> Academy</a:t>
            </a:r>
          </a:p>
          <a:p>
            <a:r>
              <a:rPr lang="en-US" dirty="0">
                <a:cs typeface="Calibri"/>
              </a:rPr>
              <a:t>Grade 6</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a:bodyPr>
          <a:lstStyle/>
          <a:p>
            <a:r>
              <a:rPr lang="en-CA" sz="6600" b="1" dirty="0">
                <a:latin typeface="Arial Black"/>
                <a:cs typeface="Calibri Light"/>
              </a:rPr>
              <a:t>M</a:t>
            </a:r>
            <a:r>
              <a:rPr lang="en-US" sz="6600" b="1" dirty="0" err="1">
                <a:latin typeface="Arial Black"/>
                <a:cs typeface="Calibri Light"/>
              </a:rPr>
              <a:t>aterials</a:t>
            </a:r>
            <a:r>
              <a:rPr lang="en-US" sz="6600" b="1" dirty="0">
                <a:latin typeface="Arial Black"/>
                <a:cs typeface="Calibri Light"/>
              </a:rPr>
              <a:t> / Apparatus</a:t>
            </a:r>
            <a:endParaRPr lang="en-US" sz="6600" b="1" dirty="0">
              <a:latin typeface="Arial Black"/>
            </a:endParaRPr>
          </a:p>
        </p:txBody>
      </p:sp>
      <p:pic>
        <p:nvPicPr>
          <p:cNvPr id="9" name="Picture 8" descr="A group of bottles on a table&#10;&#10;Description automatically generated with low confidence">
            <a:extLst>
              <a:ext uri="{FF2B5EF4-FFF2-40B4-BE49-F238E27FC236}">
                <a16:creationId xmlns:a16="http://schemas.microsoft.com/office/drawing/2014/main" id="{D1C5B1A6-E979-4AFC-A610-525C513C40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469" y="2274279"/>
            <a:ext cx="2085730" cy="4290646"/>
          </a:xfrm>
          <a:prstGeom prst="rect">
            <a:avLst/>
          </a:prstGeom>
        </p:spPr>
      </p:pic>
      <p:pic>
        <p:nvPicPr>
          <p:cNvPr id="11" name="Picture 10" descr="A picture containing indoor, cup, vessel, jar&#10;&#10;Description automatically generated">
            <a:extLst>
              <a:ext uri="{FF2B5EF4-FFF2-40B4-BE49-F238E27FC236}">
                <a16:creationId xmlns:a16="http://schemas.microsoft.com/office/drawing/2014/main" id="{DF48F1FB-DB57-4067-AC6C-D46FEFE77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995" y="2973685"/>
            <a:ext cx="5395965" cy="2623039"/>
          </a:xfrm>
          <a:prstGeom prst="rect">
            <a:avLst/>
          </a:prstGeom>
        </p:spPr>
      </p:pic>
    </p:spTree>
    <p:extLst>
      <p:ext uri="{BB962C8B-B14F-4D97-AF65-F5344CB8AC3E}">
        <p14:creationId xmlns:p14="http://schemas.microsoft.com/office/powerpoint/2010/main" val="357518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fontScale="90000"/>
          </a:bodyPr>
          <a:lstStyle/>
          <a:p>
            <a:r>
              <a:rPr lang="en-CA" sz="6600" b="1" dirty="0">
                <a:latin typeface="Arial Black"/>
                <a:cs typeface="Calibri Light"/>
              </a:rPr>
              <a:t>Qualitative Observations</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a:bodyPr>
          <a:lstStyle/>
          <a:p>
            <a:r>
              <a:rPr lang="en-CA" dirty="0">
                <a:latin typeface="Arial Black"/>
              </a:rPr>
              <a:t>Some flavours are darker than others</a:t>
            </a:r>
          </a:p>
          <a:p>
            <a:r>
              <a:rPr lang="en-CA" dirty="0">
                <a:latin typeface="Arial Black"/>
              </a:rPr>
              <a:t>All flavours smell different</a:t>
            </a:r>
          </a:p>
          <a:p>
            <a:r>
              <a:rPr lang="en-CA" dirty="0">
                <a:latin typeface="Arial Black"/>
              </a:rPr>
              <a:t>Everyone that tried the flavours had a different reaction </a:t>
            </a:r>
          </a:p>
        </p:txBody>
      </p:sp>
    </p:spTree>
    <p:extLst>
      <p:ext uri="{BB962C8B-B14F-4D97-AF65-F5344CB8AC3E}">
        <p14:creationId xmlns:p14="http://schemas.microsoft.com/office/powerpoint/2010/main" val="1537382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a:bodyPr>
          <a:lstStyle/>
          <a:p>
            <a:r>
              <a:rPr lang="en-US" sz="6600" b="1" dirty="0">
                <a:latin typeface="Arial Black"/>
                <a:cs typeface="Calibri Light"/>
              </a:rPr>
              <a:t>Raw Data</a:t>
            </a:r>
            <a:endParaRPr lang="en-US" sz="6600" b="1" dirty="0">
              <a:latin typeface="Arial Black"/>
            </a:endParaRPr>
          </a:p>
        </p:txBody>
      </p:sp>
      <p:graphicFrame>
        <p:nvGraphicFramePr>
          <p:cNvPr id="4" name="Table 4">
            <a:extLst>
              <a:ext uri="{FF2B5EF4-FFF2-40B4-BE49-F238E27FC236}">
                <a16:creationId xmlns:a16="http://schemas.microsoft.com/office/drawing/2014/main" id="{00772F35-0499-4C60-A12D-3EFE2FBD53E6}"/>
              </a:ext>
            </a:extLst>
          </p:cNvPr>
          <p:cNvGraphicFramePr>
            <a:graphicFrameLocks noGrp="1"/>
          </p:cNvGraphicFramePr>
          <p:nvPr>
            <p:ph idx="1"/>
            <p:extLst>
              <p:ext uri="{D42A27DB-BD31-4B8C-83A1-F6EECF244321}">
                <p14:modId xmlns:p14="http://schemas.microsoft.com/office/powerpoint/2010/main" val="400651993"/>
              </p:ext>
            </p:extLst>
          </p:nvPr>
        </p:nvGraphicFramePr>
        <p:xfrm>
          <a:off x="1484312" y="2037080"/>
          <a:ext cx="10167216" cy="4589712"/>
        </p:xfrm>
        <a:graphic>
          <a:graphicData uri="http://schemas.openxmlformats.org/drawingml/2006/table">
            <a:tbl>
              <a:tblPr firstRow="1" bandRow="1">
                <a:tableStyleId>{5C22544A-7EE6-4342-B048-85BDC9FD1C3A}</a:tableStyleId>
              </a:tblPr>
              <a:tblGrid>
                <a:gridCol w="1270902">
                  <a:extLst>
                    <a:ext uri="{9D8B030D-6E8A-4147-A177-3AD203B41FA5}">
                      <a16:colId xmlns:a16="http://schemas.microsoft.com/office/drawing/2014/main" val="1110553589"/>
                    </a:ext>
                  </a:extLst>
                </a:gridCol>
                <a:gridCol w="1270902">
                  <a:extLst>
                    <a:ext uri="{9D8B030D-6E8A-4147-A177-3AD203B41FA5}">
                      <a16:colId xmlns:a16="http://schemas.microsoft.com/office/drawing/2014/main" val="381515424"/>
                    </a:ext>
                  </a:extLst>
                </a:gridCol>
                <a:gridCol w="1270902">
                  <a:extLst>
                    <a:ext uri="{9D8B030D-6E8A-4147-A177-3AD203B41FA5}">
                      <a16:colId xmlns:a16="http://schemas.microsoft.com/office/drawing/2014/main" val="3369974862"/>
                    </a:ext>
                  </a:extLst>
                </a:gridCol>
                <a:gridCol w="1226330">
                  <a:extLst>
                    <a:ext uri="{9D8B030D-6E8A-4147-A177-3AD203B41FA5}">
                      <a16:colId xmlns:a16="http://schemas.microsoft.com/office/drawing/2014/main" val="1949746300"/>
                    </a:ext>
                  </a:extLst>
                </a:gridCol>
                <a:gridCol w="1234912">
                  <a:extLst>
                    <a:ext uri="{9D8B030D-6E8A-4147-A177-3AD203B41FA5}">
                      <a16:colId xmlns:a16="http://schemas.microsoft.com/office/drawing/2014/main" val="2580675146"/>
                    </a:ext>
                  </a:extLst>
                </a:gridCol>
                <a:gridCol w="1225484">
                  <a:extLst>
                    <a:ext uri="{9D8B030D-6E8A-4147-A177-3AD203B41FA5}">
                      <a16:colId xmlns:a16="http://schemas.microsoft.com/office/drawing/2014/main" val="3069326650"/>
                    </a:ext>
                  </a:extLst>
                </a:gridCol>
                <a:gridCol w="1329180">
                  <a:extLst>
                    <a:ext uri="{9D8B030D-6E8A-4147-A177-3AD203B41FA5}">
                      <a16:colId xmlns:a16="http://schemas.microsoft.com/office/drawing/2014/main" val="3142030670"/>
                    </a:ext>
                  </a:extLst>
                </a:gridCol>
                <a:gridCol w="1338604">
                  <a:extLst>
                    <a:ext uri="{9D8B030D-6E8A-4147-A177-3AD203B41FA5}">
                      <a16:colId xmlns:a16="http://schemas.microsoft.com/office/drawing/2014/main" val="1971773296"/>
                    </a:ext>
                  </a:extLst>
                </a:gridCol>
              </a:tblGrid>
              <a:tr h="339296">
                <a:tc>
                  <a:txBody>
                    <a:bodyPr/>
                    <a:lstStyle/>
                    <a:p>
                      <a:pPr algn="ctr"/>
                      <a:r>
                        <a:rPr lang="en-CA" sz="1400" dirty="0">
                          <a:latin typeface="Arial Black" panose="020B0A04020102020204" pitchFamily="34" charset="0"/>
                        </a:rPr>
                        <a:t>Person #</a:t>
                      </a:r>
                      <a:endParaRPr lang="en-US" sz="1400" dirty="0">
                        <a:latin typeface="Arial Black" panose="020B0A04020102020204" pitchFamily="34" charset="0"/>
                      </a:endParaRPr>
                    </a:p>
                  </a:txBody>
                  <a:tcPr/>
                </a:tc>
                <a:tc>
                  <a:txBody>
                    <a:bodyPr/>
                    <a:lstStyle/>
                    <a:p>
                      <a:pPr algn="ctr"/>
                      <a:r>
                        <a:rPr lang="en-CA" sz="1400" dirty="0">
                          <a:latin typeface="Arial Black" panose="020B0A04020102020204" pitchFamily="34" charset="0"/>
                        </a:rPr>
                        <a:t>Adult / Child</a:t>
                      </a:r>
                      <a:endParaRPr lang="en-US" sz="1400" dirty="0">
                        <a:latin typeface="Arial Black" panose="020B0A04020102020204" pitchFamily="34" charset="0"/>
                      </a:endParaRPr>
                    </a:p>
                  </a:txBody>
                  <a:tcPr/>
                </a:tc>
                <a:tc>
                  <a:txBody>
                    <a:bodyPr/>
                    <a:lstStyle/>
                    <a:p>
                      <a:pPr algn="ctr"/>
                      <a:r>
                        <a:rPr lang="en-CA" sz="1400" dirty="0">
                          <a:latin typeface="Arial Black" panose="020B0A04020102020204" pitchFamily="34" charset="0"/>
                        </a:rPr>
                        <a:t>Gender</a:t>
                      </a:r>
                      <a:endParaRPr lang="en-US" sz="1400" dirty="0">
                        <a:latin typeface="Arial Black" panose="020B0A04020102020204" pitchFamily="34" charset="0"/>
                      </a:endParaRPr>
                    </a:p>
                  </a:txBody>
                  <a:tcPr/>
                </a:tc>
                <a:tc>
                  <a:txBody>
                    <a:bodyPr/>
                    <a:lstStyle/>
                    <a:p>
                      <a:pPr algn="ctr"/>
                      <a:r>
                        <a:rPr lang="en-CA" sz="1400" dirty="0">
                          <a:latin typeface="Arial Black" panose="020B0A04020102020204" pitchFamily="34" charset="0"/>
                        </a:rPr>
                        <a:t>Lemon</a:t>
                      </a:r>
                      <a:endParaRPr lang="en-US" sz="1400" dirty="0">
                        <a:latin typeface="Arial Black" panose="020B0A04020102020204" pitchFamily="34" charset="0"/>
                      </a:endParaRPr>
                    </a:p>
                  </a:txBody>
                  <a:tcPr/>
                </a:tc>
                <a:tc>
                  <a:txBody>
                    <a:bodyPr/>
                    <a:lstStyle/>
                    <a:p>
                      <a:pPr algn="ctr"/>
                      <a:r>
                        <a:rPr lang="en-CA" sz="1400" dirty="0">
                          <a:latin typeface="Arial Black" panose="020B0A04020102020204" pitchFamily="34" charset="0"/>
                        </a:rPr>
                        <a:t>Chocolate</a:t>
                      </a:r>
                      <a:endParaRPr lang="en-US" sz="1400" dirty="0">
                        <a:latin typeface="Arial Black" panose="020B0A04020102020204" pitchFamily="34" charset="0"/>
                      </a:endParaRPr>
                    </a:p>
                  </a:txBody>
                  <a:tcPr/>
                </a:tc>
                <a:tc>
                  <a:txBody>
                    <a:bodyPr/>
                    <a:lstStyle/>
                    <a:p>
                      <a:pPr algn="ctr"/>
                      <a:r>
                        <a:rPr lang="en-CA" sz="1400" dirty="0">
                          <a:latin typeface="Arial Black" panose="020B0A04020102020204" pitchFamily="34" charset="0"/>
                        </a:rPr>
                        <a:t>Mango</a:t>
                      </a:r>
                      <a:endParaRPr lang="en-US" sz="1400" dirty="0">
                        <a:latin typeface="Arial Black" panose="020B0A04020102020204" pitchFamily="34" charset="0"/>
                      </a:endParaRPr>
                    </a:p>
                  </a:txBody>
                  <a:tcPr/>
                </a:tc>
                <a:tc>
                  <a:txBody>
                    <a:bodyPr/>
                    <a:lstStyle/>
                    <a:p>
                      <a:pPr algn="ctr"/>
                      <a:r>
                        <a:rPr lang="en-CA" sz="1400" dirty="0" err="1">
                          <a:latin typeface="Arial Black" panose="020B0A04020102020204" pitchFamily="34" charset="0"/>
                        </a:rPr>
                        <a:t>Bubblegum</a:t>
                      </a:r>
                      <a:endParaRPr lang="en-US" sz="1400" dirty="0">
                        <a:latin typeface="Arial Black" panose="020B0A04020102020204" pitchFamily="34" charset="0"/>
                      </a:endParaRPr>
                    </a:p>
                  </a:txBody>
                  <a:tcPr/>
                </a:tc>
                <a:tc>
                  <a:txBody>
                    <a:bodyPr/>
                    <a:lstStyle/>
                    <a:p>
                      <a:pPr algn="ctr"/>
                      <a:r>
                        <a:rPr lang="en-CA" sz="1400" dirty="0">
                          <a:latin typeface="Arial Black" panose="020B0A04020102020204" pitchFamily="34" charset="0"/>
                        </a:rPr>
                        <a:t>Strawberry</a:t>
                      </a:r>
                      <a:endParaRPr lang="en-US" sz="1400" dirty="0">
                        <a:latin typeface="Arial Black" panose="020B0A04020102020204" pitchFamily="34" charset="0"/>
                      </a:endParaRPr>
                    </a:p>
                  </a:txBody>
                  <a:tcPr/>
                </a:tc>
                <a:extLst>
                  <a:ext uri="{0D108BD9-81ED-4DB2-BD59-A6C34878D82A}">
                    <a16:rowId xmlns:a16="http://schemas.microsoft.com/office/drawing/2014/main" val="4173457952"/>
                  </a:ext>
                </a:extLst>
              </a:tr>
              <a:tr h="339296">
                <a:tc>
                  <a:txBody>
                    <a:bodyPr/>
                    <a:lstStyle/>
                    <a:p>
                      <a:pPr algn="ctr"/>
                      <a:r>
                        <a:rPr lang="en-CA" sz="1400" dirty="0">
                          <a:latin typeface="Arial Black" panose="020B0A04020102020204" pitchFamily="34" charset="0"/>
                        </a:rPr>
                        <a:t>1</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M</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7</a:t>
                      </a:r>
                    </a:p>
                  </a:txBody>
                  <a:tcPr/>
                </a:tc>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7</a:t>
                      </a:r>
                    </a:p>
                  </a:txBody>
                  <a:tcPr/>
                </a:tc>
                <a:tc>
                  <a:txBody>
                    <a:bodyPr/>
                    <a:lstStyle/>
                    <a:p>
                      <a:pPr algn="ctr"/>
                      <a:r>
                        <a:rPr lang="en-US" sz="1400" dirty="0">
                          <a:latin typeface="Arial Black" panose="020B0A04020102020204" pitchFamily="34" charset="0"/>
                        </a:rPr>
                        <a:t>2</a:t>
                      </a:r>
                    </a:p>
                  </a:txBody>
                  <a:tcPr/>
                </a:tc>
                <a:extLst>
                  <a:ext uri="{0D108BD9-81ED-4DB2-BD59-A6C34878D82A}">
                    <a16:rowId xmlns:a16="http://schemas.microsoft.com/office/drawing/2014/main" val="2793556024"/>
                  </a:ext>
                </a:extLst>
              </a:tr>
              <a:tr h="339296">
                <a:tc>
                  <a:txBody>
                    <a:bodyPr/>
                    <a:lstStyle/>
                    <a:p>
                      <a:pPr algn="ctr"/>
                      <a:r>
                        <a:rPr lang="en-CA" sz="1400" dirty="0">
                          <a:latin typeface="Arial Black" panose="020B0A04020102020204" pitchFamily="34" charset="0"/>
                        </a:rPr>
                        <a:t>2</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C</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3</a:t>
                      </a:r>
                    </a:p>
                  </a:txBody>
                  <a:tcPr/>
                </a:tc>
                <a:tc>
                  <a:txBody>
                    <a:bodyPr/>
                    <a:lstStyle/>
                    <a:p>
                      <a:pPr algn="ctr"/>
                      <a:r>
                        <a:rPr lang="en-US" sz="1400" dirty="0">
                          <a:latin typeface="Arial Black" panose="020B0A04020102020204" pitchFamily="34" charset="0"/>
                        </a:rPr>
                        <a:t>2</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9</a:t>
                      </a:r>
                    </a:p>
                  </a:txBody>
                  <a:tcPr/>
                </a:tc>
                <a:tc>
                  <a:txBody>
                    <a:bodyPr/>
                    <a:lstStyle/>
                    <a:p>
                      <a:pPr algn="ctr"/>
                      <a:r>
                        <a:rPr lang="en-US" sz="1400" dirty="0">
                          <a:latin typeface="Arial Black" panose="020B0A04020102020204" pitchFamily="34" charset="0"/>
                        </a:rPr>
                        <a:t>7</a:t>
                      </a:r>
                    </a:p>
                  </a:txBody>
                  <a:tcPr/>
                </a:tc>
                <a:extLst>
                  <a:ext uri="{0D108BD9-81ED-4DB2-BD59-A6C34878D82A}">
                    <a16:rowId xmlns:a16="http://schemas.microsoft.com/office/drawing/2014/main" val="1007679079"/>
                  </a:ext>
                </a:extLst>
              </a:tr>
              <a:tr h="339296">
                <a:tc>
                  <a:txBody>
                    <a:bodyPr/>
                    <a:lstStyle/>
                    <a:p>
                      <a:pPr algn="ctr"/>
                      <a:r>
                        <a:rPr lang="en-CA" sz="1400" dirty="0">
                          <a:latin typeface="Arial Black" panose="020B0A04020102020204" pitchFamily="34" charset="0"/>
                        </a:rPr>
                        <a:t>3</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8</a:t>
                      </a:r>
                    </a:p>
                  </a:txBody>
                  <a:tcPr/>
                </a:tc>
                <a:tc>
                  <a:txBody>
                    <a:bodyPr/>
                    <a:lstStyle/>
                    <a:p>
                      <a:pPr algn="ctr"/>
                      <a:r>
                        <a:rPr lang="en-US" sz="1400" dirty="0">
                          <a:latin typeface="Arial Black" panose="020B0A04020102020204" pitchFamily="34" charset="0"/>
                        </a:rPr>
                        <a:t>3</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4</a:t>
                      </a:r>
                    </a:p>
                  </a:txBody>
                  <a:tcPr/>
                </a:tc>
                <a:extLst>
                  <a:ext uri="{0D108BD9-81ED-4DB2-BD59-A6C34878D82A}">
                    <a16:rowId xmlns:a16="http://schemas.microsoft.com/office/drawing/2014/main" val="22681860"/>
                  </a:ext>
                </a:extLst>
              </a:tr>
              <a:tr h="339296">
                <a:tc>
                  <a:txBody>
                    <a:bodyPr/>
                    <a:lstStyle/>
                    <a:p>
                      <a:pPr algn="ctr"/>
                      <a:r>
                        <a:rPr lang="en-CA" sz="1400" dirty="0">
                          <a:latin typeface="Arial Black" panose="020B0A04020102020204" pitchFamily="34" charset="0"/>
                        </a:rPr>
                        <a:t>4</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M</a:t>
                      </a:r>
                    </a:p>
                  </a:txBody>
                  <a:tcPr/>
                </a:tc>
                <a:tc>
                  <a:txBody>
                    <a:bodyPr/>
                    <a:lstStyle/>
                    <a:p>
                      <a:pPr algn="ctr"/>
                      <a:r>
                        <a:rPr lang="en-US" sz="1400" dirty="0">
                          <a:latin typeface="Arial Black" panose="020B0A04020102020204" pitchFamily="34" charset="0"/>
                        </a:rPr>
                        <a:t>8</a:t>
                      </a:r>
                    </a:p>
                  </a:txBody>
                  <a:tcPr/>
                </a:tc>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5</a:t>
                      </a:r>
                    </a:p>
                  </a:txBody>
                  <a:tcPr/>
                </a:tc>
                <a:tc>
                  <a:txBody>
                    <a:bodyPr/>
                    <a:lstStyle/>
                    <a:p>
                      <a:pPr algn="ctr"/>
                      <a:r>
                        <a:rPr lang="en-US" sz="1400" dirty="0">
                          <a:latin typeface="Arial Black" panose="020B0A04020102020204" pitchFamily="34" charset="0"/>
                        </a:rPr>
                        <a:t>2</a:t>
                      </a:r>
                    </a:p>
                  </a:txBody>
                  <a:tcPr/>
                </a:tc>
                <a:tc>
                  <a:txBody>
                    <a:bodyPr/>
                    <a:lstStyle/>
                    <a:p>
                      <a:pPr algn="ctr"/>
                      <a:r>
                        <a:rPr lang="en-US" sz="1400" dirty="0">
                          <a:latin typeface="Arial Black" panose="020B0A04020102020204" pitchFamily="34" charset="0"/>
                        </a:rPr>
                        <a:t>7</a:t>
                      </a:r>
                    </a:p>
                  </a:txBody>
                  <a:tcPr/>
                </a:tc>
                <a:extLst>
                  <a:ext uri="{0D108BD9-81ED-4DB2-BD59-A6C34878D82A}">
                    <a16:rowId xmlns:a16="http://schemas.microsoft.com/office/drawing/2014/main" val="2611553334"/>
                  </a:ext>
                </a:extLst>
              </a:tr>
              <a:tr h="339296">
                <a:tc>
                  <a:txBody>
                    <a:bodyPr/>
                    <a:lstStyle/>
                    <a:p>
                      <a:pPr algn="ctr"/>
                      <a:r>
                        <a:rPr lang="en-CA" sz="1400" dirty="0">
                          <a:latin typeface="Arial Black" panose="020B0A04020102020204" pitchFamily="34" charset="0"/>
                        </a:rPr>
                        <a:t>5</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C</a:t>
                      </a:r>
                    </a:p>
                  </a:txBody>
                  <a:tcPr/>
                </a:tc>
                <a:tc>
                  <a:txBody>
                    <a:bodyPr/>
                    <a:lstStyle/>
                    <a:p>
                      <a:pPr algn="ctr"/>
                      <a:r>
                        <a:rPr lang="en-US" sz="1400" dirty="0">
                          <a:latin typeface="Arial Black" panose="020B0A04020102020204" pitchFamily="34" charset="0"/>
                        </a:rPr>
                        <a:t>M</a:t>
                      </a:r>
                    </a:p>
                  </a:txBody>
                  <a:tcPr/>
                </a:tc>
                <a:tc>
                  <a:txBody>
                    <a:bodyPr/>
                    <a:lstStyle/>
                    <a:p>
                      <a:pPr algn="ctr"/>
                      <a:r>
                        <a:rPr lang="en-US" sz="1400" dirty="0">
                          <a:latin typeface="Arial Black" panose="020B0A04020102020204" pitchFamily="34" charset="0"/>
                        </a:rPr>
                        <a:t>10</a:t>
                      </a:r>
                    </a:p>
                  </a:txBody>
                  <a:tcPr/>
                </a:tc>
                <a:tc>
                  <a:txBody>
                    <a:bodyPr/>
                    <a:lstStyle/>
                    <a:p>
                      <a:pPr algn="ctr"/>
                      <a:r>
                        <a:rPr lang="en-US" sz="1400" dirty="0">
                          <a:latin typeface="Arial Black" panose="020B0A04020102020204" pitchFamily="34" charset="0"/>
                        </a:rPr>
                        <a:t>9</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1</a:t>
                      </a:r>
                    </a:p>
                  </a:txBody>
                  <a:tcPr/>
                </a:tc>
                <a:extLst>
                  <a:ext uri="{0D108BD9-81ED-4DB2-BD59-A6C34878D82A}">
                    <a16:rowId xmlns:a16="http://schemas.microsoft.com/office/drawing/2014/main" val="3141429829"/>
                  </a:ext>
                </a:extLst>
              </a:tr>
              <a:tr h="339296">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8</a:t>
                      </a:r>
                    </a:p>
                  </a:txBody>
                  <a:tcPr/>
                </a:tc>
                <a:tc>
                  <a:txBody>
                    <a:bodyPr/>
                    <a:lstStyle/>
                    <a:p>
                      <a:pPr algn="ctr"/>
                      <a:r>
                        <a:rPr lang="en-US" sz="1400" dirty="0">
                          <a:latin typeface="Arial Black" panose="020B0A04020102020204" pitchFamily="34" charset="0"/>
                        </a:rPr>
                        <a:t>9</a:t>
                      </a:r>
                    </a:p>
                  </a:txBody>
                  <a:tcPr/>
                </a:tc>
                <a:tc>
                  <a:txBody>
                    <a:bodyPr/>
                    <a:lstStyle/>
                    <a:p>
                      <a:pPr algn="ctr"/>
                      <a:r>
                        <a:rPr lang="en-US" sz="1400" dirty="0">
                          <a:latin typeface="Arial Black" panose="020B0A04020102020204" pitchFamily="34" charset="0"/>
                        </a:rPr>
                        <a:t>4</a:t>
                      </a:r>
                    </a:p>
                  </a:txBody>
                  <a:tcPr/>
                </a:tc>
                <a:tc>
                  <a:txBody>
                    <a:bodyPr/>
                    <a:lstStyle/>
                    <a:p>
                      <a:pPr algn="ctr"/>
                      <a:r>
                        <a:rPr lang="en-US" sz="1400" dirty="0">
                          <a:latin typeface="Arial Black" panose="020B0A04020102020204" pitchFamily="34" charset="0"/>
                        </a:rPr>
                        <a:t>4</a:t>
                      </a:r>
                    </a:p>
                  </a:txBody>
                  <a:tcPr/>
                </a:tc>
                <a:tc>
                  <a:txBody>
                    <a:bodyPr/>
                    <a:lstStyle/>
                    <a:p>
                      <a:pPr algn="ctr"/>
                      <a:r>
                        <a:rPr lang="en-US" sz="1400" dirty="0">
                          <a:latin typeface="Arial Black" panose="020B0A04020102020204" pitchFamily="34" charset="0"/>
                        </a:rPr>
                        <a:t>8</a:t>
                      </a:r>
                    </a:p>
                  </a:txBody>
                  <a:tcPr/>
                </a:tc>
                <a:extLst>
                  <a:ext uri="{0D108BD9-81ED-4DB2-BD59-A6C34878D82A}">
                    <a16:rowId xmlns:a16="http://schemas.microsoft.com/office/drawing/2014/main" val="1297769640"/>
                  </a:ext>
                </a:extLst>
              </a:tr>
              <a:tr h="339296">
                <a:tc>
                  <a:txBody>
                    <a:bodyPr/>
                    <a:lstStyle/>
                    <a:p>
                      <a:pPr algn="ctr"/>
                      <a:r>
                        <a:rPr lang="en-US" sz="1400" dirty="0">
                          <a:latin typeface="Arial Black" panose="020B0A04020102020204" pitchFamily="34" charset="0"/>
                        </a:rPr>
                        <a:t>7</a:t>
                      </a: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7</a:t>
                      </a:r>
                    </a:p>
                  </a:txBody>
                  <a:tcPr/>
                </a:tc>
                <a:tc>
                  <a:txBody>
                    <a:bodyPr/>
                    <a:lstStyle/>
                    <a:p>
                      <a:pPr algn="ctr"/>
                      <a:r>
                        <a:rPr lang="en-US" sz="1400" dirty="0">
                          <a:latin typeface="Arial Black" panose="020B0A04020102020204" pitchFamily="34" charset="0"/>
                        </a:rPr>
                        <a:t>7</a:t>
                      </a:r>
                    </a:p>
                  </a:txBody>
                  <a:tcPr/>
                </a:tc>
                <a:tc>
                  <a:txBody>
                    <a:bodyPr/>
                    <a:lstStyle/>
                    <a:p>
                      <a:pPr algn="ctr"/>
                      <a:r>
                        <a:rPr lang="en-US" sz="1400" dirty="0">
                          <a:latin typeface="Arial Black" panose="020B0A04020102020204" pitchFamily="34" charset="0"/>
                        </a:rPr>
                        <a:t>2</a:t>
                      </a:r>
                    </a:p>
                  </a:txBody>
                  <a:tcPr/>
                </a:tc>
                <a:tc>
                  <a:txBody>
                    <a:bodyPr/>
                    <a:lstStyle/>
                    <a:p>
                      <a:pPr algn="ctr"/>
                      <a:r>
                        <a:rPr lang="en-US" sz="1400" dirty="0">
                          <a:latin typeface="Arial Black" panose="020B0A04020102020204" pitchFamily="34" charset="0"/>
                        </a:rPr>
                        <a:t>9</a:t>
                      </a:r>
                    </a:p>
                  </a:txBody>
                  <a:tcPr/>
                </a:tc>
                <a:tc>
                  <a:txBody>
                    <a:bodyPr/>
                    <a:lstStyle/>
                    <a:p>
                      <a:pPr algn="ctr"/>
                      <a:r>
                        <a:rPr lang="en-US" sz="1400" dirty="0">
                          <a:latin typeface="Arial Black" panose="020B0A04020102020204" pitchFamily="34" charset="0"/>
                        </a:rPr>
                        <a:t>3</a:t>
                      </a:r>
                    </a:p>
                  </a:txBody>
                  <a:tcPr/>
                </a:tc>
                <a:extLst>
                  <a:ext uri="{0D108BD9-81ED-4DB2-BD59-A6C34878D82A}">
                    <a16:rowId xmlns:a16="http://schemas.microsoft.com/office/drawing/2014/main" val="493309422"/>
                  </a:ext>
                </a:extLst>
              </a:tr>
              <a:tr h="339296">
                <a:tc>
                  <a:txBody>
                    <a:bodyPr/>
                    <a:lstStyle/>
                    <a:p>
                      <a:pPr algn="ctr"/>
                      <a:r>
                        <a:rPr lang="en-US" sz="1400" dirty="0">
                          <a:latin typeface="Arial Black" panose="020B0A04020102020204" pitchFamily="34" charset="0"/>
                        </a:rPr>
                        <a:t>8</a:t>
                      </a: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9</a:t>
                      </a:r>
                    </a:p>
                  </a:txBody>
                  <a:tcPr/>
                </a:tc>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2</a:t>
                      </a:r>
                    </a:p>
                  </a:txBody>
                  <a:tcPr/>
                </a:tc>
                <a:extLst>
                  <a:ext uri="{0D108BD9-81ED-4DB2-BD59-A6C34878D82A}">
                    <a16:rowId xmlns:a16="http://schemas.microsoft.com/office/drawing/2014/main" val="2629214516"/>
                  </a:ext>
                </a:extLst>
              </a:tr>
              <a:tr h="339296">
                <a:tc>
                  <a:txBody>
                    <a:bodyPr/>
                    <a:lstStyle/>
                    <a:p>
                      <a:pPr algn="ctr"/>
                      <a:r>
                        <a:rPr lang="en-CA" sz="1400" dirty="0">
                          <a:latin typeface="Arial Black" panose="020B0A04020102020204" pitchFamily="34" charset="0"/>
                        </a:rPr>
                        <a:t>9</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3</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4</a:t>
                      </a:r>
                    </a:p>
                  </a:txBody>
                  <a:tcPr/>
                </a:tc>
                <a:extLst>
                  <a:ext uri="{0D108BD9-81ED-4DB2-BD59-A6C34878D82A}">
                    <a16:rowId xmlns:a16="http://schemas.microsoft.com/office/drawing/2014/main" val="2204001301"/>
                  </a:ext>
                </a:extLst>
              </a:tr>
              <a:tr h="339296">
                <a:tc>
                  <a:txBody>
                    <a:bodyPr/>
                    <a:lstStyle/>
                    <a:p>
                      <a:pPr algn="ctr"/>
                      <a:r>
                        <a:rPr lang="en-CA" sz="1400" dirty="0">
                          <a:latin typeface="Arial Black" panose="020B0A04020102020204" pitchFamily="34" charset="0"/>
                        </a:rPr>
                        <a:t>10</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7</a:t>
                      </a:r>
                    </a:p>
                  </a:txBody>
                  <a:tcPr/>
                </a:tc>
                <a:tc>
                  <a:txBody>
                    <a:bodyPr/>
                    <a:lstStyle/>
                    <a:p>
                      <a:pPr algn="ctr"/>
                      <a:r>
                        <a:rPr lang="en-US" sz="1400" dirty="0">
                          <a:latin typeface="Arial Black" panose="020B0A04020102020204" pitchFamily="34" charset="0"/>
                        </a:rPr>
                        <a:t>3</a:t>
                      </a:r>
                    </a:p>
                  </a:txBody>
                  <a:tcPr/>
                </a:tc>
                <a:tc>
                  <a:txBody>
                    <a:bodyPr/>
                    <a:lstStyle/>
                    <a:p>
                      <a:pPr algn="ctr"/>
                      <a:r>
                        <a:rPr lang="en-US" sz="1400" dirty="0">
                          <a:latin typeface="Arial Black" panose="020B0A04020102020204" pitchFamily="34" charset="0"/>
                        </a:rPr>
                        <a:t>2</a:t>
                      </a:r>
                    </a:p>
                  </a:txBody>
                  <a:tcPr/>
                </a:tc>
                <a:tc>
                  <a:txBody>
                    <a:bodyPr/>
                    <a:lstStyle/>
                    <a:p>
                      <a:pPr algn="ctr"/>
                      <a:r>
                        <a:rPr lang="en-US" sz="1400" dirty="0">
                          <a:latin typeface="Arial Black" panose="020B0A04020102020204" pitchFamily="34" charset="0"/>
                        </a:rPr>
                        <a:t>3</a:t>
                      </a:r>
                    </a:p>
                  </a:txBody>
                  <a:tcPr/>
                </a:tc>
                <a:tc>
                  <a:txBody>
                    <a:bodyPr/>
                    <a:lstStyle/>
                    <a:p>
                      <a:pPr algn="ctr"/>
                      <a:r>
                        <a:rPr lang="en-US" sz="1400" dirty="0">
                          <a:latin typeface="Arial Black" panose="020B0A04020102020204" pitchFamily="34" charset="0"/>
                        </a:rPr>
                        <a:t>4</a:t>
                      </a:r>
                    </a:p>
                  </a:txBody>
                  <a:tcPr/>
                </a:tc>
                <a:extLst>
                  <a:ext uri="{0D108BD9-81ED-4DB2-BD59-A6C34878D82A}">
                    <a16:rowId xmlns:a16="http://schemas.microsoft.com/office/drawing/2014/main" val="139851841"/>
                  </a:ext>
                </a:extLst>
              </a:tr>
              <a:tr h="339296">
                <a:tc>
                  <a:txBody>
                    <a:bodyPr/>
                    <a:lstStyle/>
                    <a:p>
                      <a:pPr algn="ctr"/>
                      <a:r>
                        <a:rPr lang="en-CA" sz="1400" dirty="0">
                          <a:latin typeface="Arial Black" panose="020B0A04020102020204" pitchFamily="34" charset="0"/>
                        </a:rPr>
                        <a:t>11</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1</a:t>
                      </a:r>
                    </a:p>
                  </a:txBody>
                  <a:tcPr/>
                </a:tc>
                <a:extLst>
                  <a:ext uri="{0D108BD9-81ED-4DB2-BD59-A6C34878D82A}">
                    <a16:rowId xmlns:a16="http://schemas.microsoft.com/office/drawing/2014/main" val="3773027260"/>
                  </a:ext>
                </a:extLst>
              </a:tr>
              <a:tr h="339296">
                <a:tc>
                  <a:txBody>
                    <a:bodyPr/>
                    <a:lstStyle/>
                    <a:p>
                      <a:pPr algn="ctr"/>
                      <a:r>
                        <a:rPr lang="en-CA" sz="1400" dirty="0">
                          <a:latin typeface="Arial Black" panose="020B0A04020102020204" pitchFamily="34" charset="0"/>
                        </a:rPr>
                        <a:t>12</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M</a:t>
                      </a:r>
                    </a:p>
                  </a:txBody>
                  <a:tcPr/>
                </a:tc>
                <a:tc>
                  <a:txBody>
                    <a:bodyPr/>
                    <a:lstStyle/>
                    <a:p>
                      <a:pPr algn="ctr"/>
                      <a:r>
                        <a:rPr lang="en-US" sz="1400" dirty="0">
                          <a:latin typeface="Arial Black" panose="020B0A04020102020204" pitchFamily="34" charset="0"/>
                        </a:rPr>
                        <a:t>10</a:t>
                      </a:r>
                    </a:p>
                  </a:txBody>
                  <a:tcPr/>
                </a:tc>
                <a:tc>
                  <a:txBody>
                    <a:bodyPr/>
                    <a:lstStyle/>
                    <a:p>
                      <a:pPr algn="ctr"/>
                      <a:r>
                        <a:rPr lang="en-US" sz="1400" dirty="0">
                          <a:latin typeface="Arial Black" panose="020B0A04020102020204" pitchFamily="34" charset="0"/>
                        </a:rPr>
                        <a:t>7</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6</a:t>
                      </a:r>
                    </a:p>
                  </a:txBody>
                  <a:tcPr/>
                </a:tc>
                <a:extLst>
                  <a:ext uri="{0D108BD9-81ED-4DB2-BD59-A6C34878D82A}">
                    <a16:rowId xmlns:a16="http://schemas.microsoft.com/office/drawing/2014/main" val="4005684773"/>
                  </a:ext>
                </a:extLst>
              </a:tr>
            </a:tbl>
          </a:graphicData>
        </a:graphic>
      </p:graphicFrame>
    </p:spTree>
    <p:extLst>
      <p:ext uri="{BB962C8B-B14F-4D97-AF65-F5344CB8AC3E}">
        <p14:creationId xmlns:p14="http://schemas.microsoft.com/office/powerpoint/2010/main" val="75828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a:bodyPr>
          <a:lstStyle/>
          <a:p>
            <a:r>
              <a:rPr lang="en-US" sz="6600" b="1" dirty="0">
                <a:latin typeface="Arial Black"/>
                <a:cs typeface="Calibri Light"/>
              </a:rPr>
              <a:t>Raw Data</a:t>
            </a:r>
            <a:endParaRPr lang="en-US" sz="6600" b="1" dirty="0">
              <a:latin typeface="Arial Black"/>
            </a:endParaRPr>
          </a:p>
        </p:txBody>
      </p:sp>
      <p:graphicFrame>
        <p:nvGraphicFramePr>
          <p:cNvPr id="4" name="Table 4">
            <a:extLst>
              <a:ext uri="{FF2B5EF4-FFF2-40B4-BE49-F238E27FC236}">
                <a16:creationId xmlns:a16="http://schemas.microsoft.com/office/drawing/2014/main" id="{00772F35-0499-4C60-A12D-3EFE2FBD53E6}"/>
              </a:ext>
            </a:extLst>
          </p:cNvPr>
          <p:cNvGraphicFramePr>
            <a:graphicFrameLocks noGrp="1"/>
          </p:cNvGraphicFramePr>
          <p:nvPr>
            <p:ph idx="1"/>
            <p:extLst>
              <p:ext uri="{D42A27DB-BD31-4B8C-83A1-F6EECF244321}">
                <p14:modId xmlns:p14="http://schemas.microsoft.com/office/powerpoint/2010/main" val="1475428421"/>
              </p:ext>
            </p:extLst>
          </p:nvPr>
        </p:nvGraphicFramePr>
        <p:xfrm>
          <a:off x="1484312" y="2037080"/>
          <a:ext cx="10167216" cy="4589712"/>
        </p:xfrm>
        <a:graphic>
          <a:graphicData uri="http://schemas.openxmlformats.org/drawingml/2006/table">
            <a:tbl>
              <a:tblPr firstRow="1" bandRow="1">
                <a:tableStyleId>{5C22544A-7EE6-4342-B048-85BDC9FD1C3A}</a:tableStyleId>
              </a:tblPr>
              <a:tblGrid>
                <a:gridCol w="1270902">
                  <a:extLst>
                    <a:ext uri="{9D8B030D-6E8A-4147-A177-3AD203B41FA5}">
                      <a16:colId xmlns:a16="http://schemas.microsoft.com/office/drawing/2014/main" val="1110553589"/>
                    </a:ext>
                  </a:extLst>
                </a:gridCol>
                <a:gridCol w="1270902">
                  <a:extLst>
                    <a:ext uri="{9D8B030D-6E8A-4147-A177-3AD203B41FA5}">
                      <a16:colId xmlns:a16="http://schemas.microsoft.com/office/drawing/2014/main" val="381515424"/>
                    </a:ext>
                  </a:extLst>
                </a:gridCol>
                <a:gridCol w="1270902">
                  <a:extLst>
                    <a:ext uri="{9D8B030D-6E8A-4147-A177-3AD203B41FA5}">
                      <a16:colId xmlns:a16="http://schemas.microsoft.com/office/drawing/2014/main" val="3369974862"/>
                    </a:ext>
                  </a:extLst>
                </a:gridCol>
                <a:gridCol w="1270902">
                  <a:extLst>
                    <a:ext uri="{9D8B030D-6E8A-4147-A177-3AD203B41FA5}">
                      <a16:colId xmlns:a16="http://schemas.microsoft.com/office/drawing/2014/main" val="1949746300"/>
                    </a:ext>
                  </a:extLst>
                </a:gridCol>
                <a:gridCol w="1270902">
                  <a:extLst>
                    <a:ext uri="{9D8B030D-6E8A-4147-A177-3AD203B41FA5}">
                      <a16:colId xmlns:a16="http://schemas.microsoft.com/office/drawing/2014/main" val="2580675146"/>
                    </a:ext>
                  </a:extLst>
                </a:gridCol>
                <a:gridCol w="1173203">
                  <a:extLst>
                    <a:ext uri="{9D8B030D-6E8A-4147-A177-3AD203B41FA5}">
                      <a16:colId xmlns:a16="http://schemas.microsoft.com/office/drawing/2014/main" val="3069326650"/>
                    </a:ext>
                  </a:extLst>
                </a:gridCol>
                <a:gridCol w="1310326">
                  <a:extLst>
                    <a:ext uri="{9D8B030D-6E8A-4147-A177-3AD203B41FA5}">
                      <a16:colId xmlns:a16="http://schemas.microsoft.com/office/drawing/2014/main" val="3142030670"/>
                    </a:ext>
                  </a:extLst>
                </a:gridCol>
                <a:gridCol w="1329177">
                  <a:extLst>
                    <a:ext uri="{9D8B030D-6E8A-4147-A177-3AD203B41FA5}">
                      <a16:colId xmlns:a16="http://schemas.microsoft.com/office/drawing/2014/main" val="1971773296"/>
                    </a:ext>
                  </a:extLst>
                </a:gridCol>
              </a:tblGrid>
              <a:tr h="339296">
                <a:tc>
                  <a:txBody>
                    <a:bodyPr/>
                    <a:lstStyle/>
                    <a:p>
                      <a:pPr algn="ctr"/>
                      <a:r>
                        <a:rPr lang="en-CA" sz="1400" dirty="0">
                          <a:latin typeface="Arial Black" panose="020B0A04020102020204" pitchFamily="34" charset="0"/>
                        </a:rPr>
                        <a:t>Person #</a:t>
                      </a:r>
                      <a:endParaRPr lang="en-US" sz="1400" dirty="0">
                        <a:latin typeface="Arial Black" panose="020B0A04020102020204" pitchFamily="34" charset="0"/>
                      </a:endParaRPr>
                    </a:p>
                  </a:txBody>
                  <a:tcPr/>
                </a:tc>
                <a:tc>
                  <a:txBody>
                    <a:bodyPr/>
                    <a:lstStyle/>
                    <a:p>
                      <a:pPr algn="ctr"/>
                      <a:r>
                        <a:rPr lang="en-CA" sz="1400" dirty="0">
                          <a:latin typeface="Arial Black" panose="020B0A04020102020204" pitchFamily="34" charset="0"/>
                        </a:rPr>
                        <a:t>Adult / Child</a:t>
                      </a:r>
                      <a:endParaRPr lang="en-US" sz="1400" dirty="0">
                        <a:latin typeface="Arial Black" panose="020B0A04020102020204" pitchFamily="34" charset="0"/>
                      </a:endParaRPr>
                    </a:p>
                  </a:txBody>
                  <a:tcPr/>
                </a:tc>
                <a:tc>
                  <a:txBody>
                    <a:bodyPr/>
                    <a:lstStyle/>
                    <a:p>
                      <a:pPr algn="ctr"/>
                      <a:r>
                        <a:rPr lang="en-CA" sz="1400" dirty="0">
                          <a:latin typeface="Arial Black" panose="020B0A04020102020204" pitchFamily="34" charset="0"/>
                        </a:rPr>
                        <a:t>Gender</a:t>
                      </a:r>
                      <a:endParaRPr lang="en-US" sz="1400" dirty="0">
                        <a:latin typeface="Arial Black" panose="020B0A04020102020204" pitchFamily="34" charset="0"/>
                      </a:endParaRPr>
                    </a:p>
                  </a:txBody>
                  <a:tcPr/>
                </a:tc>
                <a:tc>
                  <a:txBody>
                    <a:bodyPr/>
                    <a:lstStyle/>
                    <a:p>
                      <a:pPr algn="ctr"/>
                      <a:r>
                        <a:rPr lang="en-CA" sz="1400" dirty="0">
                          <a:latin typeface="Arial Black" panose="020B0A04020102020204" pitchFamily="34" charset="0"/>
                        </a:rPr>
                        <a:t>Lemon</a:t>
                      </a:r>
                      <a:endParaRPr lang="en-US" sz="1400" dirty="0">
                        <a:latin typeface="Arial Black" panose="020B0A04020102020204" pitchFamily="34" charset="0"/>
                      </a:endParaRPr>
                    </a:p>
                  </a:txBody>
                  <a:tcPr/>
                </a:tc>
                <a:tc>
                  <a:txBody>
                    <a:bodyPr/>
                    <a:lstStyle/>
                    <a:p>
                      <a:pPr algn="ctr"/>
                      <a:r>
                        <a:rPr lang="en-CA" sz="1400" dirty="0">
                          <a:latin typeface="Arial Black" panose="020B0A04020102020204" pitchFamily="34" charset="0"/>
                        </a:rPr>
                        <a:t>Chocolate</a:t>
                      </a:r>
                      <a:endParaRPr lang="en-US" sz="1400" dirty="0">
                        <a:latin typeface="Arial Black" panose="020B0A04020102020204" pitchFamily="34" charset="0"/>
                      </a:endParaRPr>
                    </a:p>
                  </a:txBody>
                  <a:tcPr/>
                </a:tc>
                <a:tc>
                  <a:txBody>
                    <a:bodyPr/>
                    <a:lstStyle/>
                    <a:p>
                      <a:pPr algn="ctr"/>
                      <a:r>
                        <a:rPr lang="en-CA" sz="1400" dirty="0">
                          <a:latin typeface="Arial Black" panose="020B0A04020102020204" pitchFamily="34" charset="0"/>
                        </a:rPr>
                        <a:t>Mango</a:t>
                      </a:r>
                      <a:endParaRPr lang="en-US" sz="1400" dirty="0">
                        <a:latin typeface="Arial Black" panose="020B0A04020102020204" pitchFamily="34" charset="0"/>
                      </a:endParaRPr>
                    </a:p>
                  </a:txBody>
                  <a:tcPr/>
                </a:tc>
                <a:tc>
                  <a:txBody>
                    <a:bodyPr/>
                    <a:lstStyle/>
                    <a:p>
                      <a:pPr algn="ctr"/>
                      <a:r>
                        <a:rPr lang="en-CA" sz="1400" dirty="0" err="1">
                          <a:latin typeface="Arial Black" panose="020B0A04020102020204" pitchFamily="34" charset="0"/>
                        </a:rPr>
                        <a:t>Bubblegum</a:t>
                      </a:r>
                      <a:endParaRPr lang="en-US" sz="1400" dirty="0">
                        <a:latin typeface="Arial Black" panose="020B0A04020102020204" pitchFamily="34" charset="0"/>
                      </a:endParaRPr>
                    </a:p>
                  </a:txBody>
                  <a:tcPr/>
                </a:tc>
                <a:tc>
                  <a:txBody>
                    <a:bodyPr/>
                    <a:lstStyle/>
                    <a:p>
                      <a:pPr algn="ctr"/>
                      <a:r>
                        <a:rPr lang="en-CA" sz="1400" dirty="0">
                          <a:latin typeface="Arial Black" panose="020B0A04020102020204" pitchFamily="34" charset="0"/>
                        </a:rPr>
                        <a:t>Strawberry</a:t>
                      </a:r>
                      <a:endParaRPr lang="en-US" sz="1400" dirty="0">
                        <a:latin typeface="Arial Black" panose="020B0A04020102020204" pitchFamily="34" charset="0"/>
                      </a:endParaRPr>
                    </a:p>
                  </a:txBody>
                  <a:tcPr/>
                </a:tc>
                <a:extLst>
                  <a:ext uri="{0D108BD9-81ED-4DB2-BD59-A6C34878D82A}">
                    <a16:rowId xmlns:a16="http://schemas.microsoft.com/office/drawing/2014/main" val="4173457952"/>
                  </a:ext>
                </a:extLst>
              </a:tr>
              <a:tr h="339296">
                <a:tc>
                  <a:txBody>
                    <a:bodyPr/>
                    <a:lstStyle/>
                    <a:p>
                      <a:pPr algn="ctr"/>
                      <a:r>
                        <a:rPr lang="en-CA" sz="1400" dirty="0">
                          <a:latin typeface="Arial Black" panose="020B0A04020102020204" pitchFamily="34" charset="0"/>
                        </a:rPr>
                        <a:t>13</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C</a:t>
                      </a:r>
                    </a:p>
                  </a:txBody>
                  <a:tcPr/>
                </a:tc>
                <a:tc>
                  <a:txBody>
                    <a:bodyPr/>
                    <a:lstStyle/>
                    <a:p>
                      <a:pPr algn="ctr"/>
                      <a:r>
                        <a:rPr lang="en-US" sz="1400" dirty="0">
                          <a:latin typeface="Arial Black" panose="020B0A04020102020204" pitchFamily="34" charset="0"/>
                        </a:rPr>
                        <a:t>M</a:t>
                      </a:r>
                    </a:p>
                  </a:txBody>
                  <a:tcPr/>
                </a:tc>
                <a:tc>
                  <a:txBody>
                    <a:bodyPr/>
                    <a:lstStyle/>
                    <a:p>
                      <a:pPr algn="ctr"/>
                      <a:r>
                        <a:rPr lang="en-US" sz="1400" dirty="0">
                          <a:latin typeface="Arial Black" panose="020B0A04020102020204" pitchFamily="34" charset="0"/>
                        </a:rPr>
                        <a:t>10</a:t>
                      </a:r>
                    </a:p>
                  </a:txBody>
                  <a:tcPr/>
                </a:tc>
                <a:tc>
                  <a:txBody>
                    <a:bodyPr/>
                    <a:lstStyle/>
                    <a:p>
                      <a:pPr algn="ctr"/>
                      <a:r>
                        <a:rPr lang="en-US" sz="1400" dirty="0">
                          <a:latin typeface="Arial Black" panose="020B0A04020102020204" pitchFamily="34" charset="0"/>
                        </a:rPr>
                        <a:t>10</a:t>
                      </a:r>
                    </a:p>
                  </a:txBody>
                  <a:tcPr/>
                </a:tc>
                <a:tc>
                  <a:txBody>
                    <a:bodyPr/>
                    <a:lstStyle/>
                    <a:p>
                      <a:pPr algn="ctr"/>
                      <a:r>
                        <a:rPr lang="en-US" sz="1400" dirty="0">
                          <a:latin typeface="Arial Black" panose="020B0A04020102020204" pitchFamily="34" charset="0"/>
                        </a:rPr>
                        <a:t>8</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10</a:t>
                      </a:r>
                    </a:p>
                  </a:txBody>
                  <a:tcPr/>
                </a:tc>
                <a:extLst>
                  <a:ext uri="{0D108BD9-81ED-4DB2-BD59-A6C34878D82A}">
                    <a16:rowId xmlns:a16="http://schemas.microsoft.com/office/drawing/2014/main" val="2793556024"/>
                  </a:ext>
                </a:extLst>
              </a:tr>
              <a:tr h="339296">
                <a:tc>
                  <a:txBody>
                    <a:bodyPr/>
                    <a:lstStyle/>
                    <a:p>
                      <a:pPr algn="ctr"/>
                      <a:r>
                        <a:rPr lang="en-CA" sz="1400" dirty="0">
                          <a:latin typeface="Arial Black" panose="020B0A04020102020204" pitchFamily="34" charset="0"/>
                        </a:rPr>
                        <a:t>14</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C</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2</a:t>
                      </a:r>
                    </a:p>
                  </a:txBody>
                  <a:tcPr/>
                </a:tc>
                <a:tc>
                  <a:txBody>
                    <a:bodyPr/>
                    <a:lstStyle/>
                    <a:p>
                      <a:pPr algn="ctr"/>
                      <a:r>
                        <a:rPr lang="en-US" sz="1400" dirty="0">
                          <a:latin typeface="Arial Black" panose="020B0A04020102020204" pitchFamily="34" charset="0"/>
                        </a:rPr>
                        <a:t>8</a:t>
                      </a:r>
                    </a:p>
                  </a:txBody>
                  <a:tcPr/>
                </a:tc>
                <a:tc>
                  <a:txBody>
                    <a:bodyPr/>
                    <a:lstStyle/>
                    <a:p>
                      <a:pPr algn="ctr"/>
                      <a:r>
                        <a:rPr lang="en-US" sz="1400" dirty="0">
                          <a:latin typeface="Arial Black" panose="020B0A04020102020204" pitchFamily="34" charset="0"/>
                        </a:rPr>
                        <a:t>2</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4</a:t>
                      </a:r>
                    </a:p>
                  </a:txBody>
                  <a:tcPr/>
                </a:tc>
                <a:extLst>
                  <a:ext uri="{0D108BD9-81ED-4DB2-BD59-A6C34878D82A}">
                    <a16:rowId xmlns:a16="http://schemas.microsoft.com/office/drawing/2014/main" val="1007679079"/>
                  </a:ext>
                </a:extLst>
              </a:tr>
              <a:tr h="339296">
                <a:tc>
                  <a:txBody>
                    <a:bodyPr/>
                    <a:lstStyle/>
                    <a:p>
                      <a:pPr algn="ctr"/>
                      <a:r>
                        <a:rPr lang="en-CA" sz="1400" dirty="0">
                          <a:latin typeface="Arial Black" panose="020B0A04020102020204" pitchFamily="34" charset="0"/>
                        </a:rPr>
                        <a:t>15</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M</a:t>
                      </a:r>
                    </a:p>
                  </a:txBody>
                  <a:tcPr/>
                </a:tc>
                <a:tc>
                  <a:txBody>
                    <a:bodyPr/>
                    <a:lstStyle/>
                    <a:p>
                      <a:pPr algn="ctr"/>
                      <a:r>
                        <a:rPr lang="en-US" sz="1400" dirty="0">
                          <a:latin typeface="Arial Black" panose="020B0A04020102020204" pitchFamily="34" charset="0"/>
                        </a:rPr>
                        <a:t>9</a:t>
                      </a:r>
                    </a:p>
                  </a:txBody>
                  <a:tcPr/>
                </a:tc>
                <a:tc>
                  <a:txBody>
                    <a:bodyPr/>
                    <a:lstStyle/>
                    <a:p>
                      <a:pPr algn="ctr"/>
                      <a:r>
                        <a:rPr lang="en-US" sz="1400" dirty="0">
                          <a:latin typeface="Arial Black" panose="020B0A04020102020204" pitchFamily="34" charset="0"/>
                        </a:rPr>
                        <a:t>10</a:t>
                      </a:r>
                    </a:p>
                  </a:txBody>
                  <a:tcPr/>
                </a:tc>
                <a:tc>
                  <a:txBody>
                    <a:bodyPr/>
                    <a:lstStyle/>
                    <a:p>
                      <a:pPr algn="ctr"/>
                      <a:r>
                        <a:rPr lang="en-US" sz="1400" dirty="0">
                          <a:latin typeface="Arial Black" panose="020B0A04020102020204" pitchFamily="34" charset="0"/>
                        </a:rPr>
                        <a:t>2</a:t>
                      </a:r>
                    </a:p>
                  </a:txBody>
                  <a:tcPr/>
                </a:tc>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5</a:t>
                      </a:r>
                    </a:p>
                  </a:txBody>
                  <a:tcPr/>
                </a:tc>
                <a:extLst>
                  <a:ext uri="{0D108BD9-81ED-4DB2-BD59-A6C34878D82A}">
                    <a16:rowId xmlns:a16="http://schemas.microsoft.com/office/drawing/2014/main" val="22681860"/>
                  </a:ext>
                </a:extLst>
              </a:tr>
              <a:tr h="339296">
                <a:tc>
                  <a:txBody>
                    <a:bodyPr/>
                    <a:lstStyle/>
                    <a:p>
                      <a:pPr algn="ctr"/>
                      <a:r>
                        <a:rPr lang="en-CA" sz="1400" dirty="0">
                          <a:latin typeface="Arial Black" panose="020B0A04020102020204" pitchFamily="34" charset="0"/>
                        </a:rPr>
                        <a:t>16</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C</a:t>
                      </a:r>
                    </a:p>
                  </a:txBody>
                  <a:tcPr/>
                </a:tc>
                <a:tc>
                  <a:txBody>
                    <a:bodyPr/>
                    <a:lstStyle/>
                    <a:p>
                      <a:pPr algn="ctr"/>
                      <a:r>
                        <a:rPr lang="en-US" sz="1400" dirty="0">
                          <a:latin typeface="Arial Black" panose="020B0A04020102020204" pitchFamily="34" charset="0"/>
                        </a:rPr>
                        <a:t>M</a:t>
                      </a:r>
                    </a:p>
                  </a:txBody>
                  <a:tcPr/>
                </a:tc>
                <a:tc>
                  <a:txBody>
                    <a:bodyPr/>
                    <a:lstStyle/>
                    <a:p>
                      <a:pPr algn="ctr"/>
                      <a:r>
                        <a:rPr lang="en-US" sz="1400" dirty="0">
                          <a:latin typeface="Arial Black" panose="020B0A04020102020204" pitchFamily="34" charset="0"/>
                        </a:rPr>
                        <a:t>10</a:t>
                      </a:r>
                    </a:p>
                  </a:txBody>
                  <a:tcPr/>
                </a:tc>
                <a:tc>
                  <a:txBody>
                    <a:bodyPr/>
                    <a:lstStyle/>
                    <a:p>
                      <a:pPr algn="ctr"/>
                      <a:r>
                        <a:rPr lang="en-US" sz="1400" dirty="0">
                          <a:latin typeface="Arial Black" panose="020B0A04020102020204" pitchFamily="34" charset="0"/>
                        </a:rPr>
                        <a:t>7</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1</a:t>
                      </a:r>
                    </a:p>
                  </a:txBody>
                  <a:tcPr/>
                </a:tc>
                <a:extLst>
                  <a:ext uri="{0D108BD9-81ED-4DB2-BD59-A6C34878D82A}">
                    <a16:rowId xmlns:a16="http://schemas.microsoft.com/office/drawing/2014/main" val="2611553334"/>
                  </a:ext>
                </a:extLst>
              </a:tr>
              <a:tr h="339296">
                <a:tc>
                  <a:txBody>
                    <a:bodyPr/>
                    <a:lstStyle/>
                    <a:p>
                      <a:pPr algn="ctr"/>
                      <a:r>
                        <a:rPr lang="en-CA" sz="1400" dirty="0">
                          <a:latin typeface="Arial Black" panose="020B0A04020102020204" pitchFamily="34" charset="0"/>
                        </a:rPr>
                        <a:t>17</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2</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2</a:t>
                      </a:r>
                    </a:p>
                  </a:txBody>
                  <a:tcPr/>
                </a:tc>
                <a:tc>
                  <a:txBody>
                    <a:bodyPr/>
                    <a:lstStyle/>
                    <a:p>
                      <a:pPr algn="ctr"/>
                      <a:r>
                        <a:rPr lang="en-US" sz="1400" dirty="0">
                          <a:latin typeface="Arial Black" panose="020B0A04020102020204" pitchFamily="34" charset="0"/>
                        </a:rPr>
                        <a:t>1</a:t>
                      </a:r>
                    </a:p>
                  </a:txBody>
                  <a:tcPr/>
                </a:tc>
                <a:extLst>
                  <a:ext uri="{0D108BD9-81ED-4DB2-BD59-A6C34878D82A}">
                    <a16:rowId xmlns:a16="http://schemas.microsoft.com/office/drawing/2014/main" val="3141429829"/>
                  </a:ext>
                </a:extLst>
              </a:tr>
              <a:tr h="339296">
                <a:tc>
                  <a:txBody>
                    <a:bodyPr/>
                    <a:lstStyle/>
                    <a:p>
                      <a:pPr algn="ctr"/>
                      <a:r>
                        <a:rPr lang="en-US" sz="1400" dirty="0">
                          <a:latin typeface="Arial Black" panose="020B0A04020102020204" pitchFamily="34" charset="0"/>
                        </a:rPr>
                        <a:t>18</a:t>
                      </a: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4</a:t>
                      </a:r>
                    </a:p>
                  </a:txBody>
                  <a:tcPr/>
                </a:tc>
                <a:tc>
                  <a:txBody>
                    <a:bodyPr/>
                    <a:lstStyle/>
                    <a:p>
                      <a:pPr algn="ctr"/>
                      <a:r>
                        <a:rPr lang="en-US" sz="1400" dirty="0">
                          <a:latin typeface="Arial Black" panose="020B0A04020102020204" pitchFamily="34" charset="0"/>
                        </a:rPr>
                        <a:t>5</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2</a:t>
                      </a:r>
                    </a:p>
                  </a:txBody>
                  <a:tcPr/>
                </a:tc>
                <a:tc>
                  <a:txBody>
                    <a:bodyPr/>
                    <a:lstStyle/>
                    <a:p>
                      <a:pPr algn="ctr"/>
                      <a:r>
                        <a:rPr lang="en-US" sz="1400" dirty="0">
                          <a:latin typeface="Arial Black" panose="020B0A04020102020204" pitchFamily="34" charset="0"/>
                        </a:rPr>
                        <a:t>6</a:t>
                      </a:r>
                    </a:p>
                  </a:txBody>
                  <a:tcPr/>
                </a:tc>
                <a:extLst>
                  <a:ext uri="{0D108BD9-81ED-4DB2-BD59-A6C34878D82A}">
                    <a16:rowId xmlns:a16="http://schemas.microsoft.com/office/drawing/2014/main" val="1297769640"/>
                  </a:ext>
                </a:extLst>
              </a:tr>
              <a:tr h="339296">
                <a:tc>
                  <a:txBody>
                    <a:bodyPr/>
                    <a:lstStyle/>
                    <a:p>
                      <a:pPr algn="ctr"/>
                      <a:r>
                        <a:rPr lang="en-US" sz="1400" dirty="0">
                          <a:latin typeface="Arial Black" panose="020B0A04020102020204" pitchFamily="34" charset="0"/>
                        </a:rPr>
                        <a:t>19</a:t>
                      </a:r>
                    </a:p>
                  </a:txBody>
                  <a:tcPr/>
                </a:tc>
                <a:tc>
                  <a:txBody>
                    <a:bodyPr/>
                    <a:lstStyle/>
                    <a:p>
                      <a:pPr algn="ctr"/>
                      <a:r>
                        <a:rPr lang="en-US" sz="1400" dirty="0">
                          <a:latin typeface="Arial Black" panose="020B0A04020102020204" pitchFamily="34" charset="0"/>
                        </a:rPr>
                        <a:t>C</a:t>
                      </a:r>
                    </a:p>
                  </a:txBody>
                  <a:tcPr/>
                </a:tc>
                <a:tc>
                  <a:txBody>
                    <a:bodyPr/>
                    <a:lstStyle/>
                    <a:p>
                      <a:pPr algn="ctr"/>
                      <a:r>
                        <a:rPr lang="en-US" sz="1400" dirty="0">
                          <a:latin typeface="Arial Black" panose="020B0A04020102020204" pitchFamily="34" charset="0"/>
                        </a:rPr>
                        <a:t>M</a:t>
                      </a:r>
                    </a:p>
                  </a:txBody>
                  <a:tcPr/>
                </a:tc>
                <a:tc>
                  <a:txBody>
                    <a:bodyPr/>
                    <a:lstStyle/>
                    <a:p>
                      <a:pPr algn="ctr"/>
                      <a:r>
                        <a:rPr lang="en-US" sz="1400" dirty="0">
                          <a:latin typeface="Arial Black" panose="020B0A04020102020204" pitchFamily="34" charset="0"/>
                        </a:rPr>
                        <a:t>10</a:t>
                      </a:r>
                    </a:p>
                  </a:txBody>
                  <a:tcPr/>
                </a:tc>
                <a:tc>
                  <a:txBody>
                    <a:bodyPr/>
                    <a:lstStyle/>
                    <a:p>
                      <a:pPr algn="ctr"/>
                      <a:r>
                        <a:rPr lang="en-US" sz="1400" dirty="0">
                          <a:latin typeface="Arial Black" panose="020B0A04020102020204" pitchFamily="34" charset="0"/>
                        </a:rPr>
                        <a:t>10</a:t>
                      </a:r>
                    </a:p>
                  </a:txBody>
                  <a:tcPr/>
                </a:tc>
                <a:tc>
                  <a:txBody>
                    <a:bodyPr/>
                    <a:lstStyle/>
                    <a:p>
                      <a:pPr algn="ctr"/>
                      <a:r>
                        <a:rPr lang="en-US" sz="1400" dirty="0">
                          <a:latin typeface="Arial Black" panose="020B0A04020102020204" pitchFamily="34" charset="0"/>
                        </a:rPr>
                        <a:t>10</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10</a:t>
                      </a:r>
                    </a:p>
                  </a:txBody>
                  <a:tcPr/>
                </a:tc>
                <a:extLst>
                  <a:ext uri="{0D108BD9-81ED-4DB2-BD59-A6C34878D82A}">
                    <a16:rowId xmlns:a16="http://schemas.microsoft.com/office/drawing/2014/main" val="493309422"/>
                  </a:ext>
                </a:extLst>
              </a:tr>
              <a:tr h="339296">
                <a:tc>
                  <a:txBody>
                    <a:bodyPr/>
                    <a:lstStyle/>
                    <a:p>
                      <a:pPr algn="ctr"/>
                      <a:r>
                        <a:rPr lang="en-US" sz="1400" dirty="0">
                          <a:latin typeface="Arial Black" panose="020B0A04020102020204" pitchFamily="34" charset="0"/>
                        </a:rPr>
                        <a:t>20</a:t>
                      </a: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5</a:t>
                      </a:r>
                    </a:p>
                  </a:txBody>
                  <a:tcPr/>
                </a:tc>
                <a:tc>
                  <a:txBody>
                    <a:bodyPr/>
                    <a:lstStyle/>
                    <a:p>
                      <a:pPr algn="ctr"/>
                      <a:r>
                        <a:rPr lang="en-US" sz="1400" dirty="0">
                          <a:latin typeface="Arial Black" panose="020B0A04020102020204" pitchFamily="34" charset="0"/>
                        </a:rPr>
                        <a:t>8</a:t>
                      </a:r>
                    </a:p>
                  </a:txBody>
                  <a:tcPr/>
                </a:tc>
                <a:tc>
                  <a:txBody>
                    <a:bodyPr/>
                    <a:lstStyle/>
                    <a:p>
                      <a:pPr algn="ctr"/>
                      <a:r>
                        <a:rPr lang="en-US" sz="1400" dirty="0">
                          <a:latin typeface="Arial Black" panose="020B0A04020102020204" pitchFamily="34" charset="0"/>
                        </a:rPr>
                        <a:t>4</a:t>
                      </a:r>
                    </a:p>
                  </a:txBody>
                  <a:tcPr/>
                </a:tc>
                <a:tc>
                  <a:txBody>
                    <a:bodyPr/>
                    <a:lstStyle/>
                    <a:p>
                      <a:pPr algn="ctr"/>
                      <a:r>
                        <a:rPr lang="en-US" sz="1400" dirty="0">
                          <a:latin typeface="Arial Black" panose="020B0A04020102020204" pitchFamily="34" charset="0"/>
                        </a:rPr>
                        <a:t>5</a:t>
                      </a:r>
                    </a:p>
                  </a:txBody>
                  <a:tcPr/>
                </a:tc>
                <a:tc>
                  <a:txBody>
                    <a:bodyPr/>
                    <a:lstStyle/>
                    <a:p>
                      <a:pPr algn="ctr"/>
                      <a:r>
                        <a:rPr lang="en-US" sz="1400" dirty="0">
                          <a:latin typeface="Arial Black" panose="020B0A04020102020204" pitchFamily="34" charset="0"/>
                        </a:rPr>
                        <a:t>7</a:t>
                      </a:r>
                    </a:p>
                  </a:txBody>
                  <a:tcPr/>
                </a:tc>
                <a:extLst>
                  <a:ext uri="{0D108BD9-81ED-4DB2-BD59-A6C34878D82A}">
                    <a16:rowId xmlns:a16="http://schemas.microsoft.com/office/drawing/2014/main" val="2629214516"/>
                  </a:ext>
                </a:extLst>
              </a:tr>
              <a:tr h="339296">
                <a:tc>
                  <a:txBody>
                    <a:bodyPr/>
                    <a:lstStyle/>
                    <a:p>
                      <a:pPr algn="ctr"/>
                      <a:r>
                        <a:rPr lang="en-CA" sz="1400" dirty="0">
                          <a:latin typeface="Arial Black" panose="020B0A04020102020204" pitchFamily="34" charset="0"/>
                        </a:rPr>
                        <a:t>21</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M</a:t>
                      </a:r>
                    </a:p>
                  </a:txBody>
                  <a:tcPr/>
                </a:tc>
                <a:tc>
                  <a:txBody>
                    <a:bodyPr/>
                    <a:lstStyle/>
                    <a:p>
                      <a:pPr algn="ctr"/>
                      <a:r>
                        <a:rPr lang="en-US" sz="1400" dirty="0">
                          <a:latin typeface="Arial Black" panose="020B0A04020102020204" pitchFamily="34" charset="0"/>
                        </a:rPr>
                        <a:t>7</a:t>
                      </a:r>
                    </a:p>
                  </a:txBody>
                  <a:tcPr/>
                </a:tc>
                <a:tc>
                  <a:txBody>
                    <a:bodyPr/>
                    <a:lstStyle/>
                    <a:p>
                      <a:pPr algn="ctr"/>
                      <a:r>
                        <a:rPr lang="en-US" sz="1400" dirty="0">
                          <a:latin typeface="Arial Black" panose="020B0A04020102020204" pitchFamily="34" charset="0"/>
                        </a:rPr>
                        <a:t>7</a:t>
                      </a:r>
                    </a:p>
                  </a:txBody>
                  <a:tcPr/>
                </a:tc>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5</a:t>
                      </a:r>
                    </a:p>
                  </a:txBody>
                  <a:tcPr/>
                </a:tc>
                <a:tc>
                  <a:txBody>
                    <a:bodyPr/>
                    <a:lstStyle/>
                    <a:p>
                      <a:pPr algn="ctr"/>
                      <a:r>
                        <a:rPr lang="en-US" sz="1400" dirty="0">
                          <a:latin typeface="Arial Black" panose="020B0A04020102020204" pitchFamily="34" charset="0"/>
                        </a:rPr>
                        <a:t>6</a:t>
                      </a:r>
                    </a:p>
                  </a:txBody>
                  <a:tcPr/>
                </a:tc>
                <a:extLst>
                  <a:ext uri="{0D108BD9-81ED-4DB2-BD59-A6C34878D82A}">
                    <a16:rowId xmlns:a16="http://schemas.microsoft.com/office/drawing/2014/main" val="2204001301"/>
                  </a:ext>
                </a:extLst>
              </a:tr>
              <a:tr h="339296">
                <a:tc>
                  <a:txBody>
                    <a:bodyPr/>
                    <a:lstStyle/>
                    <a:p>
                      <a:pPr algn="ctr"/>
                      <a:r>
                        <a:rPr lang="en-CA" sz="1400" dirty="0">
                          <a:latin typeface="Arial Black" panose="020B0A04020102020204" pitchFamily="34" charset="0"/>
                        </a:rPr>
                        <a:t>22</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7</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6</a:t>
                      </a:r>
                    </a:p>
                  </a:txBody>
                  <a:tcPr/>
                </a:tc>
                <a:extLst>
                  <a:ext uri="{0D108BD9-81ED-4DB2-BD59-A6C34878D82A}">
                    <a16:rowId xmlns:a16="http://schemas.microsoft.com/office/drawing/2014/main" val="139851841"/>
                  </a:ext>
                </a:extLst>
              </a:tr>
              <a:tr h="339296">
                <a:tc>
                  <a:txBody>
                    <a:bodyPr/>
                    <a:lstStyle/>
                    <a:p>
                      <a:pPr algn="ctr"/>
                      <a:r>
                        <a:rPr lang="en-CA" sz="1400" dirty="0">
                          <a:latin typeface="Arial Black" panose="020B0A04020102020204" pitchFamily="34" charset="0"/>
                        </a:rPr>
                        <a:t>23</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C</a:t>
                      </a:r>
                    </a:p>
                  </a:txBody>
                  <a:tcPr/>
                </a:tc>
                <a:tc>
                  <a:txBody>
                    <a:bodyPr/>
                    <a:lstStyle/>
                    <a:p>
                      <a:pPr algn="ctr"/>
                      <a:r>
                        <a:rPr lang="en-US" sz="1400" dirty="0">
                          <a:latin typeface="Arial Black" panose="020B0A04020102020204" pitchFamily="34" charset="0"/>
                        </a:rPr>
                        <a:t>M</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8</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6</a:t>
                      </a:r>
                    </a:p>
                  </a:txBody>
                  <a:tcPr/>
                </a:tc>
                <a:extLst>
                  <a:ext uri="{0D108BD9-81ED-4DB2-BD59-A6C34878D82A}">
                    <a16:rowId xmlns:a16="http://schemas.microsoft.com/office/drawing/2014/main" val="3773027260"/>
                  </a:ext>
                </a:extLst>
              </a:tr>
              <a:tr h="339296">
                <a:tc>
                  <a:txBody>
                    <a:bodyPr/>
                    <a:lstStyle/>
                    <a:p>
                      <a:pPr algn="ctr"/>
                      <a:r>
                        <a:rPr lang="en-CA" sz="1400" dirty="0">
                          <a:latin typeface="Arial Black" panose="020B0A04020102020204" pitchFamily="34" charset="0"/>
                        </a:rPr>
                        <a:t>24</a:t>
                      </a:r>
                      <a:endParaRPr lang="en-US" sz="1400" dirty="0">
                        <a:latin typeface="Arial Black" panose="020B0A04020102020204" pitchFamily="34" charset="0"/>
                      </a:endParaRPr>
                    </a:p>
                  </a:txBody>
                  <a:tcPr/>
                </a:tc>
                <a:tc>
                  <a:txBody>
                    <a:bodyPr/>
                    <a:lstStyle/>
                    <a:p>
                      <a:pPr algn="ctr"/>
                      <a:r>
                        <a:rPr lang="en-US" sz="1400" dirty="0">
                          <a:latin typeface="Arial Black" panose="020B0A04020102020204" pitchFamily="34" charset="0"/>
                        </a:rPr>
                        <a:t>A</a:t>
                      </a:r>
                    </a:p>
                  </a:txBody>
                  <a:tcPr/>
                </a:tc>
                <a:tc>
                  <a:txBody>
                    <a:bodyPr/>
                    <a:lstStyle/>
                    <a:p>
                      <a:pPr algn="ctr"/>
                      <a:r>
                        <a:rPr lang="en-US" sz="1400" dirty="0">
                          <a:latin typeface="Arial Black" panose="020B0A04020102020204" pitchFamily="34" charset="0"/>
                        </a:rPr>
                        <a:t>F</a:t>
                      </a:r>
                    </a:p>
                  </a:txBody>
                  <a:tcPr/>
                </a:tc>
                <a:tc>
                  <a:txBody>
                    <a:bodyPr/>
                    <a:lstStyle/>
                    <a:p>
                      <a:pPr algn="ctr"/>
                      <a:r>
                        <a:rPr lang="en-US" sz="1400" dirty="0">
                          <a:latin typeface="Arial Black" panose="020B0A04020102020204" pitchFamily="34" charset="0"/>
                        </a:rPr>
                        <a:t>1</a:t>
                      </a:r>
                    </a:p>
                  </a:txBody>
                  <a:tcPr/>
                </a:tc>
                <a:tc>
                  <a:txBody>
                    <a:bodyPr/>
                    <a:lstStyle/>
                    <a:p>
                      <a:pPr algn="ctr"/>
                      <a:r>
                        <a:rPr lang="en-US" sz="1400" dirty="0">
                          <a:latin typeface="Arial Black" panose="020B0A04020102020204" pitchFamily="34" charset="0"/>
                        </a:rPr>
                        <a:t>6</a:t>
                      </a:r>
                    </a:p>
                  </a:txBody>
                  <a:tcPr/>
                </a:tc>
                <a:tc>
                  <a:txBody>
                    <a:bodyPr/>
                    <a:lstStyle/>
                    <a:p>
                      <a:pPr algn="ctr"/>
                      <a:r>
                        <a:rPr lang="en-US" sz="1400" dirty="0">
                          <a:latin typeface="Arial Black" panose="020B0A04020102020204" pitchFamily="34" charset="0"/>
                        </a:rPr>
                        <a:t>2</a:t>
                      </a:r>
                    </a:p>
                  </a:txBody>
                  <a:tcPr/>
                </a:tc>
                <a:tc>
                  <a:txBody>
                    <a:bodyPr/>
                    <a:lstStyle/>
                    <a:p>
                      <a:pPr algn="ctr"/>
                      <a:r>
                        <a:rPr lang="en-US" sz="1400" dirty="0">
                          <a:latin typeface="Arial Black" panose="020B0A04020102020204" pitchFamily="34" charset="0"/>
                        </a:rPr>
                        <a:t>2</a:t>
                      </a:r>
                    </a:p>
                  </a:txBody>
                  <a:tcPr/>
                </a:tc>
                <a:tc>
                  <a:txBody>
                    <a:bodyPr/>
                    <a:lstStyle/>
                    <a:p>
                      <a:pPr algn="ctr"/>
                      <a:r>
                        <a:rPr lang="en-US" sz="1400" dirty="0">
                          <a:latin typeface="Arial Black" panose="020B0A04020102020204" pitchFamily="34" charset="0"/>
                        </a:rPr>
                        <a:t>6</a:t>
                      </a:r>
                    </a:p>
                  </a:txBody>
                  <a:tcPr/>
                </a:tc>
                <a:extLst>
                  <a:ext uri="{0D108BD9-81ED-4DB2-BD59-A6C34878D82A}">
                    <a16:rowId xmlns:a16="http://schemas.microsoft.com/office/drawing/2014/main" val="4005684773"/>
                  </a:ext>
                </a:extLst>
              </a:tr>
            </a:tbl>
          </a:graphicData>
        </a:graphic>
      </p:graphicFrame>
    </p:spTree>
    <p:extLst>
      <p:ext uri="{BB962C8B-B14F-4D97-AF65-F5344CB8AC3E}">
        <p14:creationId xmlns:p14="http://schemas.microsoft.com/office/powerpoint/2010/main" val="623380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a:bodyPr>
          <a:lstStyle/>
          <a:p>
            <a:r>
              <a:rPr lang="en-CA" sz="5400" b="1" dirty="0">
                <a:latin typeface="Arial Black"/>
                <a:cs typeface="Calibri Light"/>
              </a:rPr>
              <a:t>Quantitative Observations</a:t>
            </a:r>
            <a:endParaRPr lang="en-US" sz="5400" b="1" dirty="0">
              <a:latin typeface="Arial Black"/>
            </a:endParaRPr>
          </a:p>
        </p:txBody>
      </p:sp>
      <p:graphicFrame>
        <p:nvGraphicFramePr>
          <p:cNvPr id="4" name="Content Placeholder 3">
            <a:extLst>
              <a:ext uri="{FF2B5EF4-FFF2-40B4-BE49-F238E27FC236}">
                <a16:creationId xmlns:a16="http://schemas.microsoft.com/office/drawing/2014/main" id="{DE302F60-F21C-410B-82F3-D12B73670C85}"/>
              </a:ext>
            </a:extLst>
          </p:cNvPr>
          <p:cNvGraphicFramePr>
            <a:graphicFrameLocks noGrp="1"/>
          </p:cNvGraphicFramePr>
          <p:nvPr>
            <p:ph idx="1"/>
            <p:extLst>
              <p:ext uri="{D42A27DB-BD31-4B8C-83A1-F6EECF244321}">
                <p14:modId xmlns:p14="http://schemas.microsoft.com/office/powerpoint/2010/main" val="70592997"/>
              </p:ext>
            </p:extLst>
          </p:nvPr>
        </p:nvGraphicFramePr>
        <p:xfrm>
          <a:off x="1484312" y="2099821"/>
          <a:ext cx="10018712" cy="4672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810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a:bodyPr>
          <a:lstStyle/>
          <a:p>
            <a:r>
              <a:rPr lang="en-CA" sz="5400" b="1" dirty="0">
                <a:latin typeface="Arial Black"/>
                <a:cs typeface="Calibri Light"/>
              </a:rPr>
              <a:t>Quantitative Observations</a:t>
            </a:r>
            <a:endParaRPr lang="en-US" sz="5400" b="1" dirty="0">
              <a:latin typeface="Arial Black"/>
            </a:endParaRPr>
          </a:p>
        </p:txBody>
      </p:sp>
      <p:graphicFrame>
        <p:nvGraphicFramePr>
          <p:cNvPr id="5" name="Chart 4">
            <a:extLst>
              <a:ext uri="{FF2B5EF4-FFF2-40B4-BE49-F238E27FC236}">
                <a16:creationId xmlns:a16="http://schemas.microsoft.com/office/drawing/2014/main" id="{383D87D7-27CB-4805-BA90-BAA1E80FD833}"/>
              </a:ext>
            </a:extLst>
          </p:cNvPr>
          <p:cNvGraphicFramePr>
            <a:graphicFrameLocks/>
          </p:cNvGraphicFramePr>
          <p:nvPr>
            <p:extLst>
              <p:ext uri="{D42A27DB-BD31-4B8C-83A1-F6EECF244321}">
                <p14:modId xmlns:p14="http://schemas.microsoft.com/office/powerpoint/2010/main" val="1499448917"/>
              </p:ext>
            </p:extLst>
          </p:nvPr>
        </p:nvGraphicFramePr>
        <p:xfrm>
          <a:off x="1484311" y="2057400"/>
          <a:ext cx="10402889"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215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a:bodyPr>
          <a:lstStyle/>
          <a:p>
            <a:r>
              <a:rPr lang="en-CA" sz="6600" b="1" dirty="0">
                <a:latin typeface="Arial Black"/>
                <a:cs typeface="Calibri Light"/>
              </a:rPr>
              <a:t>Results</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fontScale="85000" lnSpcReduction="20000"/>
          </a:bodyPr>
          <a:lstStyle/>
          <a:p>
            <a:r>
              <a:rPr lang="en-CA" dirty="0">
                <a:latin typeface="Arial Black"/>
              </a:rPr>
              <a:t>There was no difference in adult and children on their favorite flavour</a:t>
            </a:r>
          </a:p>
          <a:p>
            <a:r>
              <a:rPr lang="en-CA" dirty="0">
                <a:latin typeface="Arial Black"/>
              </a:rPr>
              <a:t>There was no difference in a male or female on their favorite flavour</a:t>
            </a:r>
          </a:p>
          <a:p>
            <a:r>
              <a:rPr lang="en-CA" dirty="0">
                <a:latin typeface="Arial Black"/>
              </a:rPr>
              <a:t>Chocolate was the favorite flavour for adults, children, male, and female</a:t>
            </a:r>
          </a:p>
          <a:p>
            <a:r>
              <a:rPr lang="en-CA" dirty="0">
                <a:latin typeface="Arial Black"/>
              </a:rPr>
              <a:t>There is a difference for adults least favorite flavor than a child.  Adults least favorite is mango and child it is </a:t>
            </a:r>
            <a:r>
              <a:rPr lang="en-CA" dirty="0" err="1">
                <a:latin typeface="Arial Black"/>
              </a:rPr>
              <a:t>bubblegum</a:t>
            </a:r>
            <a:endParaRPr lang="en-CA" dirty="0">
              <a:latin typeface="Arial Black"/>
            </a:endParaRPr>
          </a:p>
          <a:p>
            <a:r>
              <a:rPr lang="en-CA" dirty="0">
                <a:latin typeface="Arial Black"/>
              </a:rPr>
              <a:t>There is a difference for gender least favorite flavor.  Female least favorite is mango and male it is </a:t>
            </a:r>
            <a:r>
              <a:rPr lang="en-CA" dirty="0" err="1">
                <a:latin typeface="Arial Black"/>
              </a:rPr>
              <a:t>bubblegum</a:t>
            </a:r>
            <a:endParaRPr lang="en-CA" dirty="0">
              <a:latin typeface="Arial Black"/>
            </a:endParaRPr>
          </a:p>
          <a:p>
            <a:pPr marL="0" indent="0">
              <a:buNone/>
            </a:pPr>
            <a:endParaRPr lang="en-CA" dirty="0">
              <a:latin typeface="Arial Black"/>
            </a:endParaRPr>
          </a:p>
          <a:p>
            <a:endParaRPr lang="en-CA" dirty="0">
              <a:latin typeface="Arial Black"/>
            </a:endParaRPr>
          </a:p>
          <a:p>
            <a:endParaRPr lang="en-CA" dirty="0">
              <a:latin typeface="Arial Black"/>
            </a:endParaRPr>
          </a:p>
          <a:p>
            <a:endParaRPr lang="en-CA" dirty="0">
              <a:latin typeface="Arial Black"/>
            </a:endParaRPr>
          </a:p>
        </p:txBody>
      </p:sp>
    </p:spTree>
    <p:extLst>
      <p:ext uri="{BB962C8B-B14F-4D97-AF65-F5344CB8AC3E}">
        <p14:creationId xmlns:p14="http://schemas.microsoft.com/office/powerpoint/2010/main" val="128694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a:xfrm>
            <a:off x="1672845" y="280448"/>
            <a:ext cx="10018713" cy="1752599"/>
          </a:xfrm>
        </p:spPr>
        <p:txBody>
          <a:bodyPr>
            <a:normAutofit/>
          </a:bodyPr>
          <a:lstStyle/>
          <a:p>
            <a:r>
              <a:rPr lang="en-CA" sz="6600" b="1" dirty="0">
                <a:latin typeface="Arial Black"/>
                <a:cs typeface="Calibri Light"/>
              </a:rPr>
              <a:t>Sources of Error</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a:bodyPr>
          <a:lstStyle/>
          <a:p>
            <a:r>
              <a:rPr lang="en-CA" dirty="0">
                <a:latin typeface="Arial Black"/>
              </a:rPr>
              <a:t>Flavours were tested in different orders for each person</a:t>
            </a:r>
          </a:p>
          <a:p>
            <a:r>
              <a:rPr lang="en-CA" dirty="0">
                <a:latin typeface="Arial Black"/>
              </a:rPr>
              <a:t>We mixed the flavours in water instead of usual liquids for medicine</a:t>
            </a:r>
          </a:p>
          <a:p>
            <a:r>
              <a:rPr lang="en-CA" dirty="0">
                <a:latin typeface="Arial Black"/>
              </a:rPr>
              <a:t>We didn’t use actual medicine</a:t>
            </a:r>
          </a:p>
          <a:p>
            <a:r>
              <a:rPr lang="en-CA" dirty="0">
                <a:latin typeface="Arial Black"/>
              </a:rPr>
              <a:t>Some flavours are stronger than others</a:t>
            </a:r>
          </a:p>
        </p:txBody>
      </p:sp>
    </p:spTree>
    <p:extLst>
      <p:ext uri="{BB962C8B-B14F-4D97-AF65-F5344CB8AC3E}">
        <p14:creationId xmlns:p14="http://schemas.microsoft.com/office/powerpoint/2010/main" val="162057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a:xfrm>
            <a:off x="1484309" y="685800"/>
            <a:ext cx="10018713" cy="1752599"/>
          </a:xfrm>
        </p:spPr>
        <p:txBody>
          <a:bodyPr>
            <a:normAutofit/>
          </a:bodyPr>
          <a:lstStyle/>
          <a:p>
            <a:r>
              <a:rPr lang="en-CA" sz="6600" b="1" dirty="0">
                <a:latin typeface="Arial Black"/>
                <a:cs typeface="Calibri Light"/>
              </a:rPr>
              <a:t>Improvements</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a:bodyPr>
          <a:lstStyle/>
          <a:p>
            <a:r>
              <a:rPr lang="en-CA" dirty="0">
                <a:latin typeface="Arial Black"/>
              </a:rPr>
              <a:t>Use what we would usually use for liquids for medicines </a:t>
            </a:r>
          </a:p>
          <a:p>
            <a:r>
              <a:rPr lang="en-CA" dirty="0">
                <a:latin typeface="Arial Black"/>
              </a:rPr>
              <a:t>Test the flavours in actual medicines</a:t>
            </a:r>
          </a:p>
          <a:p>
            <a:r>
              <a:rPr lang="en-CA" dirty="0">
                <a:latin typeface="Arial Black"/>
              </a:rPr>
              <a:t>For the stronger flavours use less of them</a:t>
            </a:r>
          </a:p>
          <a:p>
            <a:r>
              <a:rPr lang="en-CA" dirty="0">
                <a:latin typeface="Arial Black"/>
              </a:rPr>
              <a:t>Test more people</a:t>
            </a:r>
          </a:p>
        </p:txBody>
      </p:sp>
    </p:spTree>
    <p:extLst>
      <p:ext uri="{BB962C8B-B14F-4D97-AF65-F5344CB8AC3E}">
        <p14:creationId xmlns:p14="http://schemas.microsoft.com/office/powerpoint/2010/main" val="270729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a:xfrm>
            <a:off x="1484309" y="685800"/>
            <a:ext cx="10018713" cy="1752599"/>
          </a:xfrm>
        </p:spPr>
        <p:txBody>
          <a:bodyPr>
            <a:normAutofit fontScale="90000"/>
          </a:bodyPr>
          <a:lstStyle/>
          <a:p>
            <a:r>
              <a:rPr lang="en-CA" sz="6600" b="1" dirty="0">
                <a:latin typeface="Arial Black"/>
                <a:cs typeface="Calibri Light"/>
              </a:rPr>
              <a:t>Extensions / Future Research</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a:bodyPr>
          <a:lstStyle/>
          <a:p>
            <a:r>
              <a:rPr lang="en-CA" dirty="0">
                <a:latin typeface="Arial Black"/>
              </a:rPr>
              <a:t>Test the flavours in more age groups</a:t>
            </a:r>
          </a:p>
          <a:p>
            <a:r>
              <a:rPr lang="en-CA" dirty="0">
                <a:latin typeface="Arial Black"/>
              </a:rPr>
              <a:t>Test the flavours in different liquids (oral mix, simple syrup)</a:t>
            </a:r>
          </a:p>
          <a:p>
            <a:r>
              <a:rPr lang="en-CA" dirty="0">
                <a:latin typeface="Arial Black"/>
              </a:rPr>
              <a:t>Test the flavours in different real medicines</a:t>
            </a:r>
          </a:p>
          <a:p>
            <a:r>
              <a:rPr lang="en-CA" dirty="0">
                <a:latin typeface="Arial Black"/>
              </a:rPr>
              <a:t>Test other flavours</a:t>
            </a:r>
          </a:p>
          <a:p>
            <a:endParaRPr lang="en-CA" dirty="0">
              <a:latin typeface="Arial Black"/>
            </a:endParaRPr>
          </a:p>
        </p:txBody>
      </p:sp>
    </p:spTree>
    <p:extLst>
      <p:ext uri="{BB962C8B-B14F-4D97-AF65-F5344CB8AC3E}">
        <p14:creationId xmlns:p14="http://schemas.microsoft.com/office/powerpoint/2010/main" val="105293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a:bodyPr>
          <a:lstStyle/>
          <a:p>
            <a:r>
              <a:rPr lang="en-CA" sz="6600" b="1" dirty="0">
                <a:latin typeface="Arial Black"/>
                <a:cs typeface="Calibri Light"/>
              </a:rPr>
              <a:t>Abstract</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a:bodyPr>
          <a:lstStyle/>
          <a:p>
            <a:r>
              <a:rPr lang="en-US" sz="2400" dirty="0">
                <a:latin typeface="Arial Black" panose="020B0A04020102020204" pitchFamily="34" charset="0"/>
                <a:ea typeface="+mn-lt"/>
                <a:cs typeface="+mn-lt"/>
              </a:rPr>
              <a:t>My project is to figure out if boys or girls like different </a:t>
            </a:r>
            <a:r>
              <a:rPr lang="en-US" sz="2400" dirty="0" err="1">
                <a:latin typeface="Arial Black" panose="020B0A04020102020204" pitchFamily="34" charset="0"/>
                <a:ea typeface="+mn-lt"/>
                <a:cs typeface="+mn-lt"/>
              </a:rPr>
              <a:t>flavours</a:t>
            </a:r>
            <a:r>
              <a:rPr lang="en-US" sz="2400" dirty="0">
                <a:latin typeface="Arial Black" panose="020B0A04020102020204" pitchFamily="34" charset="0"/>
                <a:ea typeface="+mn-lt"/>
                <a:cs typeface="+mn-lt"/>
              </a:rPr>
              <a:t> for their medications, and if there is a difference between adults and kids </a:t>
            </a:r>
          </a:p>
          <a:p>
            <a:r>
              <a:rPr lang="en-US" dirty="0">
                <a:latin typeface="Arial Black" panose="020B0A04020102020204" pitchFamily="34" charset="0"/>
                <a:ea typeface="+mn-lt"/>
                <a:cs typeface="+mn-lt"/>
              </a:rPr>
              <a:t>We are using 5 </a:t>
            </a:r>
            <a:r>
              <a:rPr lang="en-US" dirty="0" err="1">
                <a:latin typeface="Arial Black" panose="020B0A04020102020204" pitchFamily="34" charset="0"/>
                <a:ea typeface="+mn-lt"/>
                <a:cs typeface="+mn-lt"/>
              </a:rPr>
              <a:t>flavours</a:t>
            </a:r>
            <a:r>
              <a:rPr lang="en-US" dirty="0">
                <a:latin typeface="Arial Black" panose="020B0A04020102020204" pitchFamily="34" charset="0"/>
                <a:ea typeface="+mn-lt"/>
                <a:cs typeface="+mn-lt"/>
              </a:rPr>
              <a:t> and then people rate them</a:t>
            </a:r>
          </a:p>
          <a:p>
            <a:r>
              <a:rPr lang="en-US" dirty="0">
                <a:latin typeface="Arial Black" panose="020B0A04020102020204" pitchFamily="34" charset="0"/>
                <a:ea typeface="+mn-lt"/>
                <a:cs typeface="+mn-lt"/>
              </a:rPr>
              <a:t>This will help ensure that everyone takes their medicine</a:t>
            </a:r>
            <a:endParaRPr lang="en-US" dirty="0">
              <a:latin typeface="Arial Black" panose="020B0A04020102020204" pitchFamily="34" charset="0"/>
            </a:endParaRPr>
          </a:p>
          <a:p>
            <a:endParaRPr lang="en-US" dirty="0">
              <a:latin typeface="Arial Black"/>
            </a:endParaRPr>
          </a:p>
        </p:txBody>
      </p:sp>
    </p:spTree>
    <p:extLst>
      <p:ext uri="{BB962C8B-B14F-4D97-AF65-F5344CB8AC3E}">
        <p14:creationId xmlns:p14="http://schemas.microsoft.com/office/powerpoint/2010/main" val="283242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a:xfrm>
            <a:off x="1484309" y="685800"/>
            <a:ext cx="10018713" cy="1752599"/>
          </a:xfrm>
        </p:spPr>
        <p:txBody>
          <a:bodyPr>
            <a:normAutofit fontScale="90000"/>
          </a:bodyPr>
          <a:lstStyle/>
          <a:p>
            <a:r>
              <a:rPr lang="en-CA" sz="6600" b="1" dirty="0">
                <a:latin typeface="Arial Black"/>
                <a:cs typeface="Calibri Light"/>
              </a:rPr>
              <a:t>Practical Applications</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a:bodyPr>
          <a:lstStyle/>
          <a:p>
            <a:r>
              <a:rPr lang="en-CA" dirty="0">
                <a:latin typeface="Arial Black"/>
              </a:rPr>
              <a:t>When people ask which medicine flavour we recommend we will know from this experiment based on their age and gender</a:t>
            </a:r>
          </a:p>
          <a:p>
            <a:r>
              <a:rPr lang="en-CA" dirty="0">
                <a:latin typeface="Arial Black"/>
              </a:rPr>
              <a:t>We will increase the number of people that take their medicines</a:t>
            </a:r>
          </a:p>
          <a:p>
            <a:endParaRPr lang="en-CA" dirty="0">
              <a:latin typeface="Arial Black"/>
            </a:endParaRPr>
          </a:p>
        </p:txBody>
      </p:sp>
    </p:spTree>
    <p:extLst>
      <p:ext uri="{BB962C8B-B14F-4D97-AF65-F5344CB8AC3E}">
        <p14:creationId xmlns:p14="http://schemas.microsoft.com/office/powerpoint/2010/main" val="410756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a:xfrm>
            <a:off x="1484309" y="685800"/>
            <a:ext cx="10018713" cy="1752599"/>
          </a:xfrm>
        </p:spPr>
        <p:txBody>
          <a:bodyPr>
            <a:normAutofit/>
          </a:bodyPr>
          <a:lstStyle/>
          <a:p>
            <a:r>
              <a:rPr lang="en-CA" sz="6600" b="1" dirty="0">
                <a:latin typeface="Arial Black"/>
                <a:cs typeface="Calibri Light"/>
              </a:rPr>
              <a:t>Conclusion</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a:bodyPr>
          <a:lstStyle/>
          <a:p>
            <a:r>
              <a:rPr lang="en-CA" dirty="0">
                <a:latin typeface="Arial Black"/>
              </a:rPr>
              <a:t>Part of my hypothesis is correct because adults and children both liked chocolate the best, and there is no difference between males and females favorite flavour</a:t>
            </a:r>
          </a:p>
        </p:txBody>
      </p:sp>
    </p:spTree>
    <p:extLst>
      <p:ext uri="{BB962C8B-B14F-4D97-AF65-F5344CB8AC3E}">
        <p14:creationId xmlns:p14="http://schemas.microsoft.com/office/powerpoint/2010/main" val="2526893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a:xfrm>
            <a:off x="1484309" y="685800"/>
            <a:ext cx="10018713" cy="1752599"/>
          </a:xfrm>
        </p:spPr>
        <p:txBody>
          <a:bodyPr>
            <a:normAutofit/>
          </a:bodyPr>
          <a:lstStyle/>
          <a:p>
            <a:r>
              <a:rPr lang="en-CA" sz="6600" b="1" dirty="0">
                <a:latin typeface="Arial Black"/>
                <a:cs typeface="Calibri Light"/>
              </a:rPr>
              <a:t>Letter of Authority</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lnSpcReduction="10000"/>
          </a:bodyPr>
          <a:lstStyle/>
          <a:p>
            <a:r>
              <a:rPr lang="en-CA" dirty="0">
                <a:solidFill>
                  <a:srgbClr val="313131"/>
                </a:solidFill>
                <a:latin typeface="-apple-system"/>
              </a:rPr>
              <a:t>“Medicine </a:t>
            </a:r>
            <a:r>
              <a:rPr lang="en-CA" b="0" i="0" u="none" strike="noStrike" dirty="0">
                <a:solidFill>
                  <a:srgbClr val="313131"/>
                </a:solidFill>
                <a:effectLst/>
                <a:latin typeface="-apple-system"/>
              </a:rPr>
              <a:t>Flavours Preferred by Gender and Age" is a well-developed and methodical experiment that has a relevant application in retail pharmacy practice today. The data collected and conclusions derived could be a useful tool to help improve liquid medication compliance, especially in children who may otherwise refuse therapy.”</a:t>
            </a:r>
            <a:br>
              <a:rPr lang="en-CA" b="0" i="0" u="none" strike="noStrike" dirty="0">
                <a:solidFill>
                  <a:srgbClr val="313131"/>
                </a:solidFill>
                <a:effectLst/>
                <a:latin typeface="-apple-system"/>
              </a:rPr>
            </a:br>
            <a:endParaRPr lang="en-CA" b="0" i="0" u="none" strike="noStrike" dirty="0">
              <a:solidFill>
                <a:srgbClr val="313131"/>
              </a:solidFill>
              <a:effectLst/>
              <a:latin typeface="-apple-system"/>
            </a:endParaRPr>
          </a:p>
          <a:p>
            <a:r>
              <a:rPr lang="en-CA" b="0" i="0" u="none" strike="noStrike" dirty="0">
                <a:solidFill>
                  <a:srgbClr val="313131"/>
                </a:solidFill>
                <a:effectLst/>
                <a:latin typeface="-apple-system"/>
              </a:rPr>
              <a:t>Hollie Gamble B.Sc. (Pharm)</a:t>
            </a:r>
            <a:br>
              <a:rPr lang="en-CA" dirty="0"/>
            </a:br>
            <a:r>
              <a:rPr lang="en-CA" b="0" i="0" u="none" strike="noStrike" dirty="0">
                <a:solidFill>
                  <a:srgbClr val="313131"/>
                </a:solidFill>
                <a:effectLst/>
                <a:latin typeface="-apple-system"/>
              </a:rPr>
              <a:t>Copperfield Pharmasave</a:t>
            </a:r>
          </a:p>
          <a:p>
            <a:endParaRPr lang="en-CA" dirty="0">
              <a:latin typeface="Arial Black"/>
            </a:endParaRPr>
          </a:p>
          <a:p>
            <a:endParaRPr lang="en-CA" dirty="0">
              <a:latin typeface="Arial Black"/>
            </a:endParaRPr>
          </a:p>
        </p:txBody>
      </p:sp>
    </p:spTree>
    <p:extLst>
      <p:ext uri="{BB962C8B-B14F-4D97-AF65-F5344CB8AC3E}">
        <p14:creationId xmlns:p14="http://schemas.microsoft.com/office/powerpoint/2010/main" val="1369701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BA05-304B-E44B-81B2-2E79569C9CFA}"/>
              </a:ext>
            </a:extLst>
          </p:cNvPr>
          <p:cNvSpPr>
            <a:spLocks noGrp="1"/>
          </p:cNvSpPr>
          <p:nvPr>
            <p:ph type="title"/>
          </p:nvPr>
        </p:nvSpPr>
        <p:spPr/>
        <p:txBody>
          <a:bodyPr/>
          <a:lstStyle/>
          <a:p>
            <a:r>
              <a:rPr lang="en-CA" dirty="0"/>
              <a:t>Bibliography </a:t>
            </a:r>
            <a:endParaRPr lang="en-US" dirty="0"/>
          </a:p>
        </p:txBody>
      </p:sp>
      <p:sp>
        <p:nvSpPr>
          <p:cNvPr id="3" name="Content Placeholder 2">
            <a:extLst>
              <a:ext uri="{FF2B5EF4-FFF2-40B4-BE49-F238E27FC236}">
                <a16:creationId xmlns:a16="http://schemas.microsoft.com/office/drawing/2014/main" id="{84DC7DF4-A91A-1F4C-9E3C-F1BEA0A96D20}"/>
              </a:ext>
            </a:extLst>
          </p:cNvPr>
          <p:cNvSpPr>
            <a:spLocks noGrp="1"/>
          </p:cNvSpPr>
          <p:nvPr>
            <p:ph idx="1"/>
          </p:nvPr>
        </p:nvSpPr>
        <p:spPr/>
        <p:txBody>
          <a:bodyPr vert="horz" lIns="91440" tIns="45720" rIns="91440" bIns="45720" rtlCol="0" anchor="t">
            <a:normAutofit/>
          </a:bodyPr>
          <a:lstStyle/>
          <a:p>
            <a:r>
              <a:rPr lang="en-US" dirty="0">
                <a:hlinkClick r:id="rId2"/>
              </a:rPr>
              <a:t>https://www.</a:t>
            </a:r>
            <a:r>
              <a:rPr lang="en-CA" dirty="0">
                <a:hlinkClick r:id="rId2"/>
              </a:rPr>
              <a:t>breakthroughs</a:t>
            </a:r>
            <a:r>
              <a:rPr lang="en-US" dirty="0">
                <a:hlinkClick r:id="rId2"/>
              </a:rPr>
              <a:t>.com/advancing-medical-research/why-flavor-matters-drug-design-especially-kids</a:t>
            </a:r>
            <a:endParaRPr lang="en-US" dirty="0"/>
          </a:p>
          <a:p>
            <a:r>
              <a:rPr lang="en-US" dirty="0">
                <a:hlinkClick r:id="rId3"/>
              </a:rPr>
              <a:t>https://www.flavorx.com/</a:t>
            </a:r>
            <a:endParaRPr lang="en-US" dirty="0"/>
          </a:p>
          <a:p>
            <a:r>
              <a:rPr lang="en-US" dirty="0">
                <a:hlinkClick r:id="rId4"/>
              </a:rPr>
              <a:t>https://howtoadult.com/difference-between-taste-buds-adults-kids-27362.html</a:t>
            </a:r>
            <a:r>
              <a:rPr lang="en-US" dirty="0"/>
              <a:t> </a:t>
            </a:r>
          </a:p>
        </p:txBody>
      </p:sp>
    </p:spTree>
    <p:extLst>
      <p:ext uri="{BB962C8B-B14F-4D97-AF65-F5344CB8AC3E}">
        <p14:creationId xmlns:p14="http://schemas.microsoft.com/office/powerpoint/2010/main" val="116221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a:bodyPr>
          <a:lstStyle/>
          <a:p>
            <a:r>
              <a:rPr lang="en-CA" sz="6600" b="1" dirty="0">
                <a:latin typeface="Arial Black"/>
                <a:cs typeface="Calibri Light"/>
              </a:rPr>
              <a:t>Testable </a:t>
            </a:r>
            <a:r>
              <a:rPr lang="en-US" sz="6600" b="1" dirty="0">
                <a:latin typeface="Arial Black"/>
                <a:cs typeface="Calibri Light"/>
              </a:rPr>
              <a:t>Question</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a:bodyPr>
          <a:lstStyle/>
          <a:p>
            <a:r>
              <a:rPr lang="en-US" b="1" dirty="0">
                <a:latin typeface="Arial Black"/>
                <a:cs typeface="Calibri Light"/>
              </a:rPr>
              <a:t>W</a:t>
            </a:r>
            <a:r>
              <a:rPr lang="en-US" sz="2400" b="1" dirty="0">
                <a:latin typeface="Arial Black"/>
                <a:cs typeface="Calibri Light"/>
              </a:rPr>
              <a:t>hich </a:t>
            </a:r>
            <a:r>
              <a:rPr lang="en-CA" sz="2400" b="1" dirty="0">
                <a:latin typeface="Arial Black"/>
                <a:cs typeface="Calibri Light"/>
              </a:rPr>
              <a:t>medicine</a:t>
            </a:r>
            <a:r>
              <a:rPr lang="en-US" sz="2400" b="1" dirty="0">
                <a:latin typeface="Arial Black"/>
                <a:cs typeface="Calibri Light"/>
              </a:rPr>
              <a:t> </a:t>
            </a:r>
            <a:r>
              <a:rPr lang="en-US" sz="2400" b="1" dirty="0" err="1">
                <a:latin typeface="Arial Black"/>
                <a:cs typeface="Calibri Light"/>
              </a:rPr>
              <a:t>flavour</a:t>
            </a:r>
            <a:r>
              <a:rPr lang="en-US" sz="2400" b="1" dirty="0">
                <a:latin typeface="Arial Black"/>
                <a:cs typeface="Calibri Light"/>
              </a:rPr>
              <a:t> tastes the best depending on gender and </a:t>
            </a:r>
            <a:r>
              <a:rPr lang="en-CA" sz="2400" b="1" dirty="0">
                <a:latin typeface="Arial Black"/>
                <a:cs typeface="Calibri Light"/>
              </a:rPr>
              <a:t>age</a:t>
            </a:r>
            <a:r>
              <a:rPr lang="en-US" sz="2400" b="1" dirty="0">
                <a:latin typeface="Arial Black"/>
                <a:cs typeface="Calibri Light"/>
              </a:rPr>
              <a:t>? </a:t>
            </a:r>
            <a:endParaRPr lang="en-US" dirty="0">
              <a:latin typeface="Arial Black"/>
            </a:endParaRPr>
          </a:p>
        </p:txBody>
      </p:sp>
    </p:spTree>
    <p:extLst>
      <p:ext uri="{BB962C8B-B14F-4D97-AF65-F5344CB8AC3E}">
        <p14:creationId xmlns:p14="http://schemas.microsoft.com/office/powerpoint/2010/main" val="414056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fontScale="90000"/>
          </a:bodyPr>
          <a:lstStyle/>
          <a:p>
            <a:r>
              <a:rPr lang="en-CA" sz="6600" b="1" dirty="0">
                <a:latin typeface="Arial Black"/>
                <a:cs typeface="Calibri Light"/>
              </a:rPr>
              <a:t>Background Research</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a:xfrm>
            <a:off x="1484311" y="2438399"/>
            <a:ext cx="10018713" cy="3124201"/>
          </a:xfrm>
        </p:spPr>
        <p:txBody>
          <a:bodyPr vert="horz" lIns="91440" tIns="45720" rIns="91440" bIns="45720" rtlCol="0" anchor="t">
            <a:noAutofit/>
          </a:bodyPr>
          <a:lstStyle/>
          <a:p>
            <a:r>
              <a:rPr lang="en-CA" sz="2100" b="1" dirty="0">
                <a:latin typeface="Arial Black" panose="020B0A04020102020204" pitchFamily="34" charset="0"/>
                <a:ea typeface="PMingLiU-ExtB"/>
                <a:cs typeface="Calibri"/>
              </a:rPr>
              <a:t>Researchers have studied (in 2013) that 90% of children that don’t take their medications is due to them not tasting good</a:t>
            </a:r>
          </a:p>
          <a:p>
            <a:r>
              <a:rPr lang="en-CA" sz="2100" b="1" dirty="0">
                <a:latin typeface="Arial Black" panose="020B0A04020102020204" pitchFamily="34" charset="0"/>
                <a:ea typeface="PMingLiU-ExtB"/>
                <a:cs typeface="Calibri"/>
              </a:rPr>
              <a:t>The study also showed children are more sensitive than adults when it comes in flavours</a:t>
            </a:r>
          </a:p>
          <a:p>
            <a:r>
              <a:rPr lang="en-CA" sz="2100" b="1" dirty="0" err="1">
                <a:latin typeface="Arial Black" panose="020B0A04020102020204" pitchFamily="34" charset="0"/>
                <a:ea typeface="PMingLiU-ExtB"/>
                <a:cs typeface="Calibri"/>
              </a:rPr>
              <a:t>FlavoRx</a:t>
            </a:r>
            <a:r>
              <a:rPr lang="en-CA" sz="2100" b="1" dirty="0">
                <a:latin typeface="Arial Black" panose="020B0A04020102020204" pitchFamily="34" charset="0"/>
                <a:ea typeface="PMingLiU-ExtB"/>
                <a:cs typeface="Calibri"/>
              </a:rPr>
              <a:t> is a company that sells medicine flavours to many pharmacies worldwide.  They have 13 different flavours</a:t>
            </a:r>
          </a:p>
          <a:p>
            <a:r>
              <a:rPr lang="en-CA" sz="2100" b="1" dirty="0" err="1">
                <a:latin typeface="Arial Black" panose="020B0A04020102020204" pitchFamily="34" charset="0"/>
                <a:ea typeface="PMingLiU-ExtB"/>
                <a:cs typeface="Calibri"/>
              </a:rPr>
              <a:t>FlavoRx</a:t>
            </a:r>
            <a:r>
              <a:rPr lang="en-CA" sz="2100" b="1" dirty="0">
                <a:latin typeface="Arial Black" panose="020B0A04020102020204" pitchFamily="34" charset="0"/>
                <a:ea typeface="PMingLiU-ExtB"/>
                <a:cs typeface="Calibri"/>
              </a:rPr>
              <a:t> flavours have been used over 150 million times</a:t>
            </a:r>
          </a:p>
          <a:p>
            <a:r>
              <a:rPr lang="en-CA" sz="2100" b="1" dirty="0">
                <a:latin typeface="Arial Black" panose="020B0A04020102020204" pitchFamily="34" charset="0"/>
                <a:ea typeface="PMingLiU-ExtB"/>
                <a:cs typeface="Calibri"/>
              </a:rPr>
              <a:t>40% of adults have trouble swallowing pills </a:t>
            </a:r>
          </a:p>
          <a:p>
            <a:r>
              <a:rPr lang="en-CA" sz="2100" b="1" dirty="0">
                <a:latin typeface="Arial Black" panose="020B0A04020102020204" pitchFamily="34" charset="0"/>
                <a:ea typeface="PMingLiU-ExtB"/>
                <a:cs typeface="Calibri"/>
              </a:rPr>
              <a:t>Children have 10,000 taste buds, but adults have only 5,000.  That’s why food taste different to kids</a:t>
            </a:r>
          </a:p>
          <a:p>
            <a:endParaRPr lang="en-CA" sz="2100" b="1" dirty="0">
              <a:latin typeface="Arial Black" panose="020B0A04020102020204" pitchFamily="34" charset="0"/>
              <a:ea typeface="PMingLiU-ExtB"/>
              <a:cs typeface="Calibri"/>
            </a:endParaRPr>
          </a:p>
          <a:p>
            <a:endParaRPr lang="en-US" sz="2100" b="1" dirty="0">
              <a:latin typeface="Arial Black" panose="020B0A04020102020204" pitchFamily="34" charset="0"/>
              <a:ea typeface="PMingLiU-ExtB"/>
              <a:cs typeface="Calibri"/>
            </a:endParaRPr>
          </a:p>
          <a:p>
            <a:endParaRPr lang="en-US" sz="2100" dirty="0">
              <a:latin typeface="Arial Black"/>
            </a:endParaRPr>
          </a:p>
        </p:txBody>
      </p:sp>
    </p:spTree>
    <p:extLst>
      <p:ext uri="{BB962C8B-B14F-4D97-AF65-F5344CB8AC3E}">
        <p14:creationId xmlns:p14="http://schemas.microsoft.com/office/powerpoint/2010/main" val="316433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a:bodyPr>
          <a:lstStyle/>
          <a:p>
            <a:r>
              <a:rPr lang="en-US" sz="6600" b="1">
                <a:latin typeface="Arial Black"/>
                <a:cs typeface="Calibri Light"/>
              </a:rPr>
              <a:t>Hypothesis</a:t>
            </a:r>
            <a:endParaRPr lang="en-US" sz="6600" b="1">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lnSpcReduction="10000"/>
          </a:bodyPr>
          <a:lstStyle/>
          <a:p>
            <a:r>
              <a:rPr lang="en-CA" dirty="0">
                <a:latin typeface="Arial Black"/>
              </a:rPr>
              <a:t>Kids and adults are going to like different flavors because their taste buds are different.  Kids are going to like chocolate the best because it’s the sweetest.  Adults are going to like lemon the best because it isn’t sweet.</a:t>
            </a:r>
          </a:p>
          <a:p>
            <a:r>
              <a:rPr lang="en-CA" dirty="0">
                <a:latin typeface="Arial Black"/>
              </a:rPr>
              <a:t>Males and females will like the same thing in each age group because there was no research that I could find showing that they would have different taste buds</a:t>
            </a:r>
            <a:endParaRPr lang="en-US" dirty="0">
              <a:latin typeface="Arial Black"/>
            </a:endParaRPr>
          </a:p>
        </p:txBody>
      </p:sp>
    </p:spTree>
    <p:extLst>
      <p:ext uri="{BB962C8B-B14F-4D97-AF65-F5344CB8AC3E}">
        <p14:creationId xmlns:p14="http://schemas.microsoft.com/office/powerpoint/2010/main" val="396408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indoor&#10;&#10;Description automatically generated">
            <a:extLst>
              <a:ext uri="{FF2B5EF4-FFF2-40B4-BE49-F238E27FC236}">
                <a16:creationId xmlns:a16="http://schemas.microsoft.com/office/drawing/2014/main" id="{FE1081B7-096C-4D2E-9D68-9995A40B7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4716" y="4419602"/>
            <a:ext cx="4551903" cy="2212731"/>
          </a:xfrm>
          <a:prstGeom prst="rect">
            <a:avLst/>
          </a:prstGeom>
        </p:spPr>
      </p:pic>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a:bodyPr>
          <a:lstStyle/>
          <a:p>
            <a:r>
              <a:rPr lang="en-US" sz="6600" b="1" dirty="0">
                <a:latin typeface="Arial Black"/>
                <a:cs typeface="Calibri Light"/>
              </a:rPr>
              <a:t>Procedure</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fontScale="25000" lnSpcReduction="20000"/>
          </a:bodyPr>
          <a:lstStyle/>
          <a:p>
            <a:pPr marL="457200" indent="-457200">
              <a:buFont typeface="+mj-lt"/>
              <a:buAutoNum type="arabicPeriod"/>
            </a:pPr>
            <a:r>
              <a:rPr lang="en-CA" sz="7200" dirty="0">
                <a:latin typeface="Arial Black" panose="020B0A04020102020204" pitchFamily="34" charset="0"/>
              </a:rPr>
              <a:t>Measure 30ml of each medicine flavour (lemon, chocolate, </a:t>
            </a:r>
            <a:r>
              <a:rPr lang="en-CA" sz="7200" dirty="0" err="1">
                <a:latin typeface="Arial Black" panose="020B0A04020102020204" pitchFamily="34" charset="0"/>
              </a:rPr>
              <a:t>bubblegum</a:t>
            </a:r>
            <a:r>
              <a:rPr lang="en-CA" sz="7200" dirty="0">
                <a:latin typeface="Arial Black" panose="020B0A04020102020204" pitchFamily="34" charset="0"/>
              </a:rPr>
              <a:t>, strawberry, and mango) and put them in 400ml of water</a:t>
            </a:r>
          </a:p>
          <a:p>
            <a:pPr marL="457200" indent="-457200">
              <a:buFont typeface="+mj-lt"/>
              <a:buAutoNum type="arabicPeriod"/>
            </a:pPr>
            <a:r>
              <a:rPr lang="en-CA" sz="7200" dirty="0">
                <a:latin typeface="Arial Black" panose="020B0A04020102020204" pitchFamily="34" charset="0"/>
              </a:rPr>
              <a:t>Mix together in a plastic bottle</a:t>
            </a:r>
          </a:p>
          <a:p>
            <a:pPr marL="457200" indent="-457200">
              <a:buFont typeface="+mj-lt"/>
              <a:buAutoNum type="arabicPeriod"/>
            </a:pPr>
            <a:r>
              <a:rPr lang="en-CA" sz="7200" dirty="0">
                <a:latin typeface="Arial Black" panose="020B0A04020102020204" pitchFamily="34" charset="0"/>
              </a:rPr>
              <a:t>Ask a person if they would like to participate in the experiment, and if they say yes then tell them to try each flavoured water</a:t>
            </a:r>
          </a:p>
          <a:p>
            <a:pPr marL="457200" indent="-457200">
              <a:buFont typeface="+mj-lt"/>
              <a:buAutoNum type="arabicPeriod"/>
            </a:pPr>
            <a:r>
              <a:rPr lang="en-CA" sz="7200" dirty="0">
                <a:latin typeface="Arial Black" panose="020B0A04020102020204" pitchFamily="34" charset="0"/>
              </a:rPr>
              <a:t>Pour a small amount of each water in</a:t>
            </a:r>
            <a:br>
              <a:rPr lang="en-CA" sz="7200" dirty="0">
                <a:latin typeface="Arial Black" panose="020B0A04020102020204" pitchFamily="34" charset="0"/>
              </a:rPr>
            </a:br>
            <a:r>
              <a:rPr lang="en-CA" sz="7200" dirty="0">
                <a:latin typeface="Arial Black" panose="020B0A04020102020204" pitchFamily="34" charset="0"/>
              </a:rPr>
              <a:t>a medicine cup for them to try </a:t>
            </a:r>
          </a:p>
          <a:p>
            <a:pPr marL="457200" indent="-457200">
              <a:buFont typeface="+mj-lt"/>
              <a:buAutoNum type="arabicPeriod"/>
            </a:pPr>
            <a:r>
              <a:rPr lang="en-CA" sz="7200" dirty="0">
                <a:latin typeface="Arial Black" panose="020B0A04020102020204" pitchFamily="34" charset="0"/>
              </a:rPr>
              <a:t>Ask the person if they are 18 or older </a:t>
            </a:r>
            <a:br>
              <a:rPr lang="en-CA" sz="7200" dirty="0">
                <a:latin typeface="Arial Black" panose="020B0A04020102020204" pitchFamily="34" charset="0"/>
              </a:rPr>
            </a:br>
            <a:r>
              <a:rPr lang="en-CA" sz="7200" dirty="0">
                <a:latin typeface="Arial Black" panose="020B0A04020102020204" pitchFamily="34" charset="0"/>
              </a:rPr>
              <a:t>or under 18, and record if they are</a:t>
            </a:r>
            <a:br>
              <a:rPr lang="en-CA" sz="7200" dirty="0">
                <a:latin typeface="Arial Black" panose="020B0A04020102020204" pitchFamily="34" charset="0"/>
              </a:rPr>
            </a:br>
            <a:r>
              <a:rPr lang="en-CA" sz="7200" dirty="0">
                <a:latin typeface="Arial Black" panose="020B0A04020102020204" pitchFamily="34" charset="0"/>
              </a:rPr>
              <a:t>male of female</a:t>
            </a:r>
          </a:p>
          <a:p>
            <a:pPr marL="457200" indent="-457200">
              <a:buFont typeface="+mj-lt"/>
              <a:buAutoNum type="arabicPeriod"/>
            </a:pPr>
            <a:r>
              <a:rPr lang="en-CA" sz="7200" dirty="0">
                <a:latin typeface="Arial Black" panose="020B0A04020102020204" pitchFamily="34" charset="0"/>
              </a:rPr>
              <a:t>Then tell they person to rate the</a:t>
            </a:r>
            <a:br>
              <a:rPr lang="en-CA" sz="7200" dirty="0">
                <a:latin typeface="Arial Black" panose="020B0A04020102020204" pitchFamily="34" charset="0"/>
              </a:rPr>
            </a:br>
            <a:r>
              <a:rPr lang="en-CA" sz="7200" dirty="0">
                <a:latin typeface="Arial Black" panose="020B0A04020102020204" pitchFamily="34" charset="0"/>
              </a:rPr>
              <a:t>flavours from 1 to 10, 1 being horrible</a:t>
            </a:r>
            <a:br>
              <a:rPr lang="en-CA" sz="7200" dirty="0">
                <a:latin typeface="Arial Black" panose="020B0A04020102020204" pitchFamily="34" charset="0"/>
              </a:rPr>
            </a:br>
            <a:r>
              <a:rPr lang="en-CA" sz="7200" dirty="0">
                <a:latin typeface="Arial Black" panose="020B0A04020102020204" pitchFamily="34" charset="0"/>
              </a:rPr>
              <a:t>and 10 being the best.</a:t>
            </a:r>
            <a:br>
              <a:rPr lang="en-CA" sz="7200" dirty="0">
                <a:latin typeface="Arial Black" panose="020B0A04020102020204" pitchFamily="34" charset="0"/>
              </a:rPr>
            </a:br>
            <a:r>
              <a:rPr lang="en-CA" sz="7200" dirty="0">
                <a:latin typeface="Arial Black" panose="020B0A04020102020204" pitchFamily="34" charset="0"/>
              </a:rPr>
              <a:t>Record each answer</a:t>
            </a:r>
          </a:p>
          <a:p>
            <a:pPr marL="0" indent="0">
              <a:buNone/>
            </a:pPr>
            <a:endParaRPr lang="en-CA" dirty="0"/>
          </a:p>
          <a:p>
            <a:endParaRPr lang="en-CA" dirty="0"/>
          </a:p>
          <a:p>
            <a:endParaRPr lang="en-US" dirty="0">
              <a:latin typeface="Arial Black"/>
            </a:endParaRPr>
          </a:p>
        </p:txBody>
      </p:sp>
    </p:spTree>
    <p:extLst>
      <p:ext uri="{BB962C8B-B14F-4D97-AF65-F5344CB8AC3E}">
        <p14:creationId xmlns:p14="http://schemas.microsoft.com/office/powerpoint/2010/main" val="420169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person, indoor, shop&#10;&#10;Description automatically generated">
            <a:extLst>
              <a:ext uri="{FF2B5EF4-FFF2-40B4-BE49-F238E27FC236}">
                <a16:creationId xmlns:a16="http://schemas.microsoft.com/office/drawing/2014/main" id="{8CE35797-6503-4C18-9260-8F19620083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317" y="279818"/>
            <a:ext cx="6882929" cy="3345869"/>
          </a:xfrm>
          <a:prstGeom prst="rect">
            <a:avLst/>
          </a:prstGeom>
        </p:spPr>
      </p:pic>
      <p:pic>
        <p:nvPicPr>
          <p:cNvPr id="10" name="Picture 9" descr="A picture containing text, indoor, floor, person&#10;&#10;Description automatically generated">
            <a:extLst>
              <a:ext uri="{FF2B5EF4-FFF2-40B4-BE49-F238E27FC236}">
                <a16:creationId xmlns:a16="http://schemas.microsoft.com/office/drawing/2014/main" id="{6B63E73F-982B-4A3A-8542-F74F14ADCD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5094" y="3429000"/>
            <a:ext cx="6772589" cy="3292231"/>
          </a:xfrm>
          <a:prstGeom prst="rect">
            <a:avLst/>
          </a:prstGeom>
        </p:spPr>
      </p:pic>
    </p:spTree>
    <p:extLst>
      <p:ext uri="{BB962C8B-B14F-4D97-AF65-F5344CB8AC3E}">
        <p14:creationId xmlns:p14="http://schemas.microsoft.com/office/powerpoint/2010/main" val="154230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a:bodyPr>
          <a:lstStyle/>
          <a:p>
            <a:r>
              <a:rPr lang="en-US" sz="6600" b="1" dirty="0">
                <a:latin typeface="Arial Black"/>
                <a:cs typeface="Calibri Light"/>
              </a:rPr>
              <a:t>Variables</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a:xfrm>
            <a:off x="1484310" y="2666999"/>
            <a:ext cx="10018713" cy="4007178"/>
          </a:xfrm>
        </p:spPr>
        <p:txBody>
          <a:bodyPr vert="horz" lIns="91440" tIns="45720" rIns="91440" bIns="45720" rtlCol="0" anchor="t">
            <a:normAutofit fontScale="47500" lnSpcReduction="20000"/>
          </a:bodyPr>
          <a:lstStyle/>
          <a:p>
            <a:r>
              <a:rPr lang="en-CA" sz="5100" dirty="0">
                <a:latin typeface="Arial Black"/>
              </a:rPr>
              <a:t>Manipulated Variables:</a:t>
            </a:r>
          </a:p>
          <a:p>
            <a:pPr lvl="1"/>
            <a:r>
              <a:rPr lang="en-CA" sz="4500" dirty="0">
                <a:latin typeface="Arial Black"/>
              </a:rPr>
              <a:t>Flavour used</a:t>
            </a:r>
          </a:p>
          <a:p>
            <a:pPr lvl="1"/>
            <a:r>
              <a:rPr lang="en-CA" sz="4500" dirty="0">
                <a:latin typeface="Arial Black"/>
              </a:rPr>
              <a:t>Gender &amp; Age of tester</a:t>
            </a:r>
          </a:p>
          <a:p>
            <a:r>
              <a:rPr lang="en-CA" sz="5100" dirty="0">
                <a:latin typeface="Arial Black"/>
              </a:rPr>
              <a:t>Responding Variable:</a:t>
            </a:r>
          </a:p>
          <a:p>
            <a:pPr lvl="1"/>
            <a:r>
              <a:rPr lang="en-CA" sz="4500" dirty="0">
                <a:latin typeface="Arial Black"/>
              </a:rPr>
              <a:t>The taste rating of the tester</a:t>
            </a:r>
          </a:p>
          <a:p>
            <a:r>
              <a:rPr lang="en-CA" sz="5000" dirty="0">
                <a:latin typeface="Arial Black"/>
              </a:rPr>
              <a:t>Controlled Variables:</a:t>
            </a:r>
          </a:p>
          <a:p>
            <a:pPr lvl="1"/>
            <a:r>
              <a:rPr lang="en-CA" sz="4400" dirty="0">
                <a:latin typeface="Arial Black"/>
              </a:rPr>
              <a:t>The same proportion flavour to water</a:t>
            </a:r>
          </a:p>
          <a:p>
            <a:pPr lvl="1"/>
            <a:r>
              <a:rPr lang="en-CA" sz="4400" dirty="0">
                <a:latin typeface="Arial Black"/>
              </a:rPr>
              <a:t>Same container for each type of water</a:t>
            </a:r>
          </a:p>
          <a:p>
            <a:pPr lvl="1"/>
            <a:r>
              <a:rPr lang="en-CA" sz="4400" dirty="0">
                <a:latin typeface="Arial Black"/>
              </a:rPr>
              <a:t>Explain the rating system to everyone</a:t>
            </a:r>
          </a:p>
          <a:p>
            <a:pPr lvl="1"/>
            <a:endParaRPr lang="en-US" dirty="0">
              <a:latin typeface="Arial Black"/>
            </a:endParaRPr>
          </a:p>
        </p:txBody>
      </p:sp>
    </p:spTree>
    <p:extLst>
      <p:ext uri="{BB962C8B-B14F-4D97-AF65-F5344CB8AC3E}">
        <p14:creationId xmlns:p14="http://schemas.microsoft.com/office/powerpoint/2010/main" val="264511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75F-F8AE-4B3D-ACC7-03859EA93A21}"/>
              </a:ext>
            </a:extLst>
          </p:cNvPr>
          <p:cNvSpPr>
            <a:spLocks noGrp="1"/>
          </p:cNvSpPr>
          <p:nvPr>
            <p:ph type="title"/>
          </p:nvPr>
        </p:nvSpPr>
        <p:spPr/>
        <p:txBody>
          <a:bodyPr>
            <a:normAutofit/>
          </a:bodyPr>
          <a:lstStyle/>
          <a:p>
            <a:r>
              <a:rPr lang="en-CA" sz="6600" b="1" dirty="0">
                <a:latin typeface="Arial Black"/>
                <a:cs typeface="Calibri Light"/>
              </a:rPr>
              <a:t>M</a:t>
            </a:r>
            <a:r>
              <a:rPr lang="en-US" sz="6600" b="1" dirty="0" err="1">
                <a:latin typeface="Arial Black"/>
                <a:cs typeface="Calibri Light"/>
              </a:rPr>
              <a:t>aterials</a:t>
            </a:r>
            <a:r>
              <a:rPr lang="en-US" sz="6600" b="1" dirty="0">
                <a:latin typeface="Arial Black"/>
                <a:cs typeface="Calibri Light"/>
              </a:rPr>
              <a:t> / Apparatus</a:t>
            </a:r>
            <a:endParaRPr lang="en-US" sz="6600" b="1" dirty="0">
              <a:latin typeface="Arial Black"/>
            </a:endParaRPr>
          </a:p>
        </p:txBody>
      </p:sp>
      <p:sp>
        <p:nvSpPr>
          <p:cNvPr id="3" name="Content Placeholder 2">
            <a:extLst>
              <a:ext uri="{FF2B5EF4-FFF2-40B4-BE49-F238E27FC236}">
                <a16:creationId xmlns:a16="http://schemas.microsoft.com/office/drawing/2014/main" id="{69FF8216-C4C7-4FF6-8ED9-E43638FB46D4}"/>
              </a:ext>
            </a:extLst>
          </p:cNvPr>
          <p:cNvSpPr>
            <a:spLocks noGrp="1"/>
          </p:cNvSpPr>
          <p:nvPr>
            <p:ph idx="1"/>
          </p:nvPr>
        </p:nvSpPr>
        <p:spPr/>
        <p:txBody>
          <a:bodyPr vert="horz" lIns="91440" tIns="45720" rIns="91440" bIns="45720" rtlCol="0" anchor="t">
            <a:normAutofit fontScale="92500" lnSpcReduction="20000"/>
          </a:bodyPr>
          <a:lstStyle/>
          <a:p>
            <a:r>
              <a:rPr lang="en-CA" dirty="0">
                <a:latin typeface="Arial Black"/>
              </a:rPr>
              <a:t>Water</a:t>
            </a:r>
          </a:p>
          <a:p>
            <a:r>
              <a:rPr lang="en-CA" dirty="0">
                <a:latin typeface="Arial Black"/>
              </a:rPr>
              <a:t>5 Flavours (Chocolate, Strawberry, Lemon, </a:t>
            </a:r>
            <a:r>
              <a:rPr lang="en-CA" dirty="0" err="1">
                <a:latin typeface="Arial Black"/>
              </a:rPr>
              <a:t>Bubblegum</a:t>
            </a:r>
            <a:r>
              <a:rPr lang="en-CA" dirty="0">
                <a:latin typeface="Arial Black"/>
              </a:rPr>
              <a:t>, Mango)</a:t>
            </a:r>
            <a:endParaRPr lang="en-US" dirty="0">
              <a:latin typeface="Arial Black"/>
            </a:endParaRPr>
          </a:p>
          <a:p>
            <a:r>
              <a:rPr lang="en-US" dirty="0">
                <a:latin typeface="Arial Black"/>
              </a:rPr>
              <a:t>5 plastic bottles</a:t>
            </a:r>
          </a:p>
          <a:p>
            <a:r>
              <a:rPr lang="en-US" dirty="0">
                <a:latin typeface="Arial Black"/>
              </a:rPr>
              <a:t>Beaker to measure water</a:t>
            </a:r>
          </a:p>
          <a:p>
            <a:r>
              <a:rPr lang="en-US" dirty="0">
                <a:latin typeface="Arial Black"/>
              </a:rPr>
              <a:t>Medicine cups</a:t>
            </a:r>
          </a:p>
          <a:p>
            <a:r>
              <a:rPr lang="en-US" dirty="0">
                <a:latin typeface="Arial Black"/>
              </a:rPr>
              <a:t>Syringe to measure </a:t>
            </a:r>
            <a:r>
              <a:rPr lang="en-US" dirty="0" err="1">
                <a:latin typeface="Arial Black"/>
              </a:rPr>
              <a:t>flavours</a:t>
            </a:r>
            <a:endParaRPr lang="en-US" dirty="0">
              <a:latin typeface="Arial Black"/>
            </a:endParaRPr>
          </a:p>
          <a:p>
            <a:r>
              <a:rPr lang="en-US" dirty="0">
                <a:latin typeface="Arial Black"/>
              </a:rPr>
              <a:t>Masks and gloves (COVID safety)</a:t>
            </a:r>
            <a:endParaRPr lang="en-CA" dirty="0">
              <a:latin typeface="Arial Black"/>
            </a:endParaRPr>
          </a:p>
        </p:txBody>
      </p:sp>
    </p:spTree>
    <p:extLst>
      <p:ext uri="{BB962C8B-B14F-4D97-AF65-F5344CB8AC3E}">
        <p14:creationId xmlns:p14="http://schemas.microsoft.com/office/powerpoint/2010/main" val="26397083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TM03457496[[fn=Parallax]]</Template>
  <TotalTime>476</TotalTime>
  <Words>1061</Words>
  <Application>Microsoft Office PowerPoint</Application>
  <PresentationFormat>Widescreen</PresentationFormat>
  <Paragraphs>301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-apple-system</vt:lpstr>
      <vt:lpstr>Arial</vt:lpstr>
      <vt:lpstr>Arial Black</vt:lpstr>
      <vt:lpstr>Corbel</vt:lpstr>
      <vt:lpstr>Parallax</vt:lpstr>
      <vt:lpstr>Medicine Flavours Preferred by Gender &amp; Age</vt:lpstr>
      <vt:lpstr>Abstract</vt:lpstr>
      <vt:lpstr>Testable Question</vt:lpstr>
      <vt:lpstr>Background Research</vt:lpstr>
      <vt:lpstr>Hypothesis</vt:lpstr>
      <vt:lpstr>Procedure</vt:lpstr>
      <vt:lpstr>PowerPoint Presentation</vt:lpstr>
      <vt:lpstr>Variables</vt:lpstr>
      <vt:lpstr>Materials / Apparatus</vt:lpstr>
      <vt:lpstr>Materials / Apparatus</vt:lpstr>
      <vt:lpstr>Qualitative Observations</vt:lpstr>
      <vt:lpstr>Raw Data</vt:lpstr>
      <vt:lpstr>Raw Data</vt:lpstr>
      <vt:lpstr>Quantitative Observations</vt:lpstr>
      <vt:lpstr>Quantitative Observations</vt:lpstr>
      <vt:lpstr>Results</vt:lpstr>
      <vt:lpstr>Sources of Error</vt:lpstr>
      <vt:lpstr>Improvements</vt:lpstr>
      <vt:lpstr>Extensions / Future Research</vt:lpstr>
      <vt:lpstr>Practical Applications</vt:lpstr>
      <vt:lpstr>Conclusion</vt:lpstr>
      <vt:lpstr>Letter of Authority</vt:lpstr>
      <vt:lpstr>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Rajesky</dc:creator>
  <cp:lastModifiedBy>Zack Rajesky</cp:lastModifiedBy>
  <cp:revision>8</cp:revision>
  <dcterms:created xsi:type="dcterms:W3CDTF">2020-10-16T14:27:05Z</dcterms:created>
  <dcterms:modified xsi:type="dcterms:W3CDTF">2021-03-18T02:01:12Z</dcterms:modified>
</cp:coreProperties>
</file>