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256" r:id="rId2"/>
    <p:sldId id="261" r:id="rId3"/>
    <p:sldId id="257" r:id="rId4"/>
    <p:sldId id="272" r:id="rId5"/>
    <p:sldId id="259" r:id="rId6"/>
    <p:sldId id="260" r:id="rId7"/>
    <p:sldId id="262" r:id="rId8"/>
    <p:sldId id="263" r:id="rId9"/>
    <p:sldId id="264" r:id="rId10"/>
    <p:sldId id="265" r:id="rId11"/>
    <p:sldId id="266" r:id="rId12"/>
    <p:sldId id="267" r:id="rId13"/>
    <p:sldId id="268" r:id="rId14"/>
    <p:sldId id="273" r:id="rId15"/>
    <p:sldId id="274" r:id="rId16"/>
    <p:sldId id="275" r:id="rId17"/>
    <p:sldId id="271" r:id="rId18"/>
  </p:sldIdLst>
  <p:sldSz cx="18288000" cy="10287000"/>
  <p:notesSz cx="6858000" cy="9144000"/>
  <p:embeddedFontLst>
    <p:embeddedFont>
      <p:font typeface="Book Antiqua" panose="02040602050305030304" pitchFamily="18" charset="0"/>
      <p:regular r:id="rId20"/>
      <p:bold r:id="rId21"/>
      <p:italic r:id="rId22"/>
      <p:boldItalic r:id="rId23"/>
    </p:embeddedFont>
    <p:embeddedFont>
      <p:font typeface="EB Garamond" pitchFamily="2" charset="0"/>
      <p:regular r:id="rId24"/>
      <p:bold r:id="rId25"/>
      <p:italic r:id="rId26"/>
      <p:boldItalic r:id="rId27"/>
    </p:embeddedFont>
    <p:embeddedFont>
      <p:font typeface="The Youngest Serif" pitchFamily="2" charset="77"/>
      <p:regular r:id="rId28"/>
    </p:embeddedFont>
    <p:embeddedFont>
      <p:font typeface="TT Commons Pro" panose="020B0103030102020204" pitchFamily="34" charset="77"/>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1A38"/>
    <a:srgbClr val="9F3E3B"/>
    <a:srgbClr val="E5CAC9"/>
    <a:srgbClr val="ECD8D8"/>
    <a:srgbClr val="CCDD68"/>
    <a:srgbClr val="9F3F3C"/>
    <a:srgbClr val="BCCB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D45837-C355-4CBE-B806-3A1395DCF27E}" type="datetimeFigureOut">
              <a:rPr lang="en-CA" smtClean="0"/>
              <a:t>2026-03-04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983944-A5E3-4B78-98A2-F93474C51CB4}" type="slidenum">
              <a:rPr lang="en-CA" smtClean="0"/>
              <a:t>‹#›</a:t>
            </a:fld>
            <a:endParaRPr lang="en-CA"/>
          </a:p>
        </p:txBody>
      </p:sp>
    </p:spTree>
    <p:extLst>
      <p:ext uri="{BB962C8B-B14F-4D97-AF65-F5344CB8AC3E}">
        <p14:creationId xmlns:p14="http://schemas.microsoft.com/office/powerpoint/2010/main" val="3798421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F983944-A5E3-4B78-98A2-F93474C51CB4}" type="slidenum">
              <a:rPr lang="en-CA" smtClean="0"/>
              <a:t>11</a:t>
            </a:fld>
            <a:endParaRPr lang="en-CA"/>
          </a:p>
        </p:txBody>
      </p:sp>
    </p:spTree>
    <p:extLst>
      <p:ext uri="{BB962C8B-B14F-4D97-AF65-F5344CB8AC3E}">
        <p14:creationId xmlns:p14="http://schemas.microsoft.com/office/powerpoint/2010/main" val="2318471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3/4/26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3/4/26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3/4/26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3/4/26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1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10.sv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svg"/><Relationship Id="rId7" Type="http://schemas.openxmlformats.org/officeDocument/2006/relationships/image" Target="../media/image29.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31.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hyperlink" Target="%20Pmc.ncbi.nlm.nih.gov/article/PMC6107466%20%20" TargetMode="External"/><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hyperlink" Target="NULL" TargetMode="External"/><Relationship Id="rId5" Type="http://schemas.openxmlformats.org/officeDocument/2006/relationships/hyperlink" Target="https://pmc.ncbi.nlm.nih.gov/articles/PMC11121322/#B1-healthcare-12-00972" TargetMode="External"/><Relationship Id="rId4" Type="http://schemas.openxmlformats.org/officeDocument/2006/relationships/hyperlink" Target="https://pmc.ncbi.nlm.nih.gov/articles/PMC12237364/#:~:text=Global%20burden%20of%20total%20cardiovascular,com/MD/P34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CE9"/>
        </a:solidFill>
        <a:effectLst/>
      </p:bgPr>
    </p:bg>
    <p:spTree>
      <p:nvGrpSpPr>
        <p:cNvPr id="1" name=""/>
        <p:cNvGrpSpPr/>
        <p:nvPr/>
      </p:nvGrpSpPr>
      <p:grpSpPr>
        <a:xfrm>
          <a:off x="0" y="0"/>
          <a:ext cx="0" cy="0"/>
          <a:chOff x="0" y="0"/>
          <a:chExt cx="0" cy="0"/>
        </a:xfrm>
      </p:grpSpPr>
      <p:sp>
        <p:nvSpPr>
          <p:cNvPr id="2" name="AutoShape 2"/>
          <p:cNvSpPr/>
          <p:nvPr/>
        </p:nvSpPr>
        <p:spPr>
          <a:xfrm>
            <a:off x="1028700" y="8502342"/>
            <a:ext cx="16230600" cy="0"/>
          </a:xfrm>
          <a:prstGeom prst="line">
            <a:avLst/>
          </a:prstGeom>
          <a:ln w="19050" cap="flat">
            <a:solidFill>
              <a:srgbClr val="000000"/>
            </a:solidFill>
            <a:prstDash val="solid"/>
            <a:headEnd type="none" w="sm" len="sm"/>
            <a:tailEnd type="none" w="sm" len="sm"/>
          </a:ln>
        </p:spPr>
        <p:txBody>
          <a:bodyPr/>
          <a:lstStyle/>
          <a:p>
            <a:endParaRPr lang="en-CA"/>
          </a:p>
        </p:txBody>
      </p:sp>
      <p:sp>
        <p:nvSpPr>
          <p:cNvPr id="3" name="Freeform 3"/>
          <p:cNvSpPr/>
          <p:nvPr/>
        </p:nvSpPr>
        <p:spPr>
          <a:xfrm>
            <a:off x="9005831" y="171398"/>
            <a:ext cx="8301315" cy="9131447"/>
          </a:xfrm>
          <a:custGeom>
            <a:avLst/>
            <a:gdLst/>
            <a:ahLst/>
            <a:cxnLst/>
            <a:rect l="l" t="t" r="r" b="b"/>
            <a:pathLst>
              <a:path w="8301315" h="9131447">
                <a:moveTo>
                  <a:pt x="0" y="0"/>
                </a:moveTo>
                <a:lnTo>
                  <a:pt x="8301315" y="0"/>
                </a:lnTo>
                <a:lnTo>
                  <a:pt x="8301315" y="9131448"/>
                </a:lnTo>
                <a:lnTo>
                  <a:pt x="0" y="9131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rot="423662">
            <a:off x="805659" y="5251507"/>
            <a:ext cx="4978895" cy="706098"/>
          </a:xfrm>
          <a:custGeom>
            <a:avLst/>
            <a:gdLst/>
            <a:ahLst/>
            <a:cxnLst/>
            <a:rect l="l" t="t" r="r" b="b"/>
            <a:pathLst>
              <a:path w="4978895" h="706098">
                <a:moveTo>
                  <a:pt x="0" y="0"/>
                </a:moveTo>
                <a:lnTo>
                  <a:pt x="4978895" y="0"/>
                </a:lnTo>
                <a:lnTo>
                  <a:pt x="4978895" y="706098"/>
                </a:lnTo>
                <a:lnTo>
                  <a:pt x="0" y="7060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6" name="TextBox 6"/>
          <p:cNvSpPr txBox="1"/>
          <p:nvPr/>
        </p:nvSpPr>
        <p:spPr>
          <a:xfrm>
            <a:off x="1028700" y="8782050"/>
            <a:ext cx="11862976" cy="487313"/>
          </a:xfrm>
          <a:prstGeom prst="rect">
            <a:avLst/>
          </a:prstGeom>
        </p:spPr>
        <p:txBody>
          <a:bodyPr lIns="0" tIns="0" rIns="0" bIns="0" rtlCol="0" anchor="t">
            <a:spAutoFit/>
          </a:bodyPr>
          <a:lstStyle/>
          <a:p>
            <a:pPr marL="0" lvl="0" indent="0" algn="l">
              <a:lnSpc>
                <a:spcPts val="3840"/>
              </a:lnSpc>
              <a:spcBef>
                <a:spcPct val="0"/>
              </a:spcBef>
            </a:pPr>
            <a:r>
              <a:rPr lang="en-CA" sz="3200" u="none" strike="noStrike" dirty="0">
                <a:solidFill>
                  <a:srgbClr val="000000"/>
                </a:solidFill>
                <a:latin typeface="TT Commons Pro"/>
                <a:ea typeface="TT Commons Pro"/>
                <a:cs typeface="TT Commons Pro"/>
                <a:sym typeface="TT Commons Pro"/>
              </a:rPr>
              <a:t>Perpetuated myocardial infarction diagnosis in women</a:t>
            </a:r>
            <a:endParaRPr lang="en-US" sz="3200" u="none" strike="noStrike" dirty="0">
              <a:solidFill>
                <a:srgbClr val="000000"/>
              </a:solidFill>
              <a:latin typeface="TT Commons Pro"/>
              <a:ea typeface="TT Commons Pro"/>
              <a:cs typeface="TT Commons Pro"/>
              <a:sym typeface="TT Commons Pro"/>
            </a:endParaRPr>
          </a:p>
        </p:txBody>
      </p:sp>
      <p:sp>
        <p:nvSpPr>
          <p:cNvPr id="7" name="TextBox 7"/>
          <p:cNvSpPr txBox="1"/>
          <p:nvPr/>
        </p:nvSpPr>
        <p:spPr>
          <a:xfrm>
            <a:off x="1056273" y="904875"/>
            <a:ext cx="6058925" cy="4515595"/>
          </a:xfrm>
          <a:prstGeom prst="rect">
            <a:avLst/>
          </a:prstGeom>
        </p:spPr>
        <p:txBody>
          <a:bodyPr lIns="0" tIns="0" rIns="0" bIns="0" rtlCol="0" anchor="t">
            <a:spAutoFit/>
          </a:bodyPr>
          <a:lstStyle/>
          <a:p>
            <a:pPr algn="l">
              <a:lnSpc>
                <a:spcPts val="18105"/>
              </a:lnSpc>
            </a:pPr>
            <a:r>
              <a:rPr lang="en-US" sz="14035">
                <a:solidFill>
                  <a:srgbClr val="000000"/>
                </a:solidFill>
                <a:latin typeface="The Youngest Serif"/>
                <a:ea typeface="The Youngest Serif"/>
                <a:cs typeface="The Youngest Serif"/>
                <a:sym typeface="The Youngest Serif"/>
              </a:rPr>
              <a:t>Cardia</a:t>
            </a:r>
          </a:p>
          <a:p>
            <a:pPr marL="0" lvl="0" indent="0" algn="l">
              <a:lnSpc>
                <a:spcPts val="18105"/>
              </a:lnSpc>
            </a:pPr>
            <a:r>
              <a:rPr lang="en-US" sz="14035" u="none" strike="noStrike">
                <a:solidFill>
                  <a:srgbClr val="000000"/>
                </a:solidFill>
                <a:latin typeface="The Youngest Serif"/>
                <a:ea typeface="The Youngest Serif"/>
                <a:cs typeface="The Youngest Serif"/>
                <a:sym typeface="The Youngest Serif"/>
              </a:rPr>
              <a:t>Femme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91609" y="69284"/>
            <a:ext cx="17704782" cy="9931441"/>
            <a:chOff x="0" y="-57150"/>
            <a:chExt cx="4662988" cy="2615688"/>
          </a:xfrm>
        </p:grpSpPr>
        <p:sp>
          <p:nvSpPr>
            <p:cNvPr id="3" name="Freeform 3"/>
            <p:cNvSpPr/>
            <p:nvPr/>
          </p:nvSpPr>
          <p:spPr>
            <a:xfrm>
              <a:off x="0" y="0"/>
              <a:ext cx="4662988" cy="2558538"/>
            </a:xfrm>
            <a:custGeom>
              <a:avLst/>
              <a:gdLst/>
              <a:ahLst/>
              <a:cxnLst/>
              <a:rect l="l" t="t" r="r" b="b"/>
              <a:pathLst>
                <a:path w="4662988" h="2558538">
                  <a:moveTo>
                    <a:pt x="26237" y="0"/>
                  </a:moveTo>
                  <a:lnTo>
                    <a:pt x="4636751" y="0"/>
                  </a:lnTo>
                  <a:cubicBezTo>
                    <a:pt x="4651241" y="0"/>
                    <a:pt x="4662988" y="11747"/>
                    <a:pt x="4662988" y="26237"/>
                  </a:cubicBezTo>
                  <a:lnTo>
                    <a:pt x="4662988" y="2532301"/>
                  </a:lnTo>
                  <a:cubicBezTo>
                    <a:pt x="4662988" y="2546792"/>
                    <a:pt x="4651241" y="2558538"/>
                    <a:pt x="4636751" y="2558538"/>
                  </a:cubicBezTo>
                  <a:lnTo>
                    <a:pt x="26237" y="2558538"/>
                  </a:lnTo>
                  <a:cubicBezTo>
                    <a:pt x="11747" y="2558538"/>
                    <a:pt x="0" y="2546792"/>
                    <a:pt x="0" y="2532301"/>
                  </a:cubicBezTo>
                  <a:lnTo>
                    <a:pt x="0" y="26237"/>
                  </a:lnTo>
                  <a:cubicBezTo>
                    <a:pt x="0" y="11747"/>
                    <a:pt x="11747" y="0"/>
                    <a:pt x="26237" y="0"/>
                  </a:cubicBezTo>
                  <a:close/>
                </a:path>
              </a:pathLst>
            </a:custGeom>
            <a:solidFill>
              <a:srgbClr val="FFFCE9"/>
            </a:solidFill>
          </p:spPr>
          <p:txBody>
            <a:bodyPr/>
            <a:lstStyle/>
            <a:p>
              <a:endParaRPr lang="en-CA"/>
            </a:p>
          </p:txBody>
        </p:sp>
        <p:sp>
          <p:nvSpPr>
            <p:cNvPr id="4" name="TextBox 4"/>
            <p:cNvSpPr txBox="1"/>
            <p:nvPr/>
          </p:nvSpPr>
          <p:spPr>
            <a:xfrm>
              <a:off x="0" y="-57150"/>
              <a:ext cx="4662988" cy="2615688"/>
            </a:xfrm>
            <a:prstGeom prst="rect">
              <a:avLst/>
            </a:prstGeom>
          </p:spPr>
          <p:txBody>
            <a:bodyPr lIns="50800" tIns="50800" rIns="50800" bIns="50800" rtlCol="0" anchor="ctr"/>
            <a:lstStyle/>
            <a:p>
              <a:pPr algn="ctr">
                <a:lnSpc>
                  <a:spcPts val="3359"/>
                </a:lnSpc>
              </a:pPr>
              <a:endParaRPr/>
            </a:p>
          </p:txBody>
        </p:sp>
      </p:grpSp>
      <p:sp>
        <p:nvSpPr>
          <p:cNvPr id="12" name="TextBox 12"/>
          <p:cNvSpPr txBox="1"/>
          <p:nvPr/>
        </p:nvSpPr>
        <p:spPr>
          <a:xfrm>
            <a:off x="637422" y="691743"/>
            <a:ext cx="12321282" cy="1303883"/>
          </a:xfrm>
          <a:prstGeom prst="rect">
            <a:avLst/>
          </a:prstGeom>
        </p:spPr>
        <p:txBody>
          <a:bodyPr wrap="square" lIns="0" tIns="0" rIns="0" bIns="0" rtlCol="0" anchor="t">
            <a:spAutoFit/>
          </a:bodyPr>
          <a:lstStyle/>
          <a:p>
            <a:pPr marL="0" lvl="0" indent="0" algn="l">
              <a:lnSpc>
                <a:spcPts val="10559"/>
              </a:lnSpc>
              <a:spcBef>
                <a:spcPct val="0"/>
              </a:spcBef>
            </a:pPr>
            <a:r>
              <a:rPr lang="en-CA" sz="8799">
                <a:solidFill>
                  <a:srgbClr val="000000"/>
                </a:solidFill>
                <a:latin typeface="The Youngest Serif"/>
                <a:ea typeface="The Youngest Serif"/>
                <a:cs typeface="The Youngest Serif"/>
                <a:sym typeface="The Youngest Serif"/>
              </a:rPr>
              <a:t>Instructions </a:t>
            </a:r>
            <a:endParaRPr lang="en-US" sz="8799" u="none" strike="noStrike">
              <a:solidFill>
                <a:srgbClr val="000000"/>
              </a:solidFill>
              <a:latin typeface="The Youngest Serif"/>
              <a:ea typeface="The Youngest Serif"/>
              <a:cs typeface="The Youngest Serif"/>
              <a:sym typeface="The Youngest Serif"/>
            </a:endParaRPr>
          </a:p>
        </p:txBody>
      </p:sp>
      <p:sp>
        <p:nvSpPr>
          <p:cNvPr id="14" name="TextBox 13">
            <a:extLst>
              <a:ext uri="{FF2B5EF4-FFF2-40B4-BE49-F238E27FC236}">
                <a16:creationId xmlns:a16="http://schemas.microsoft.com/office/drawing/2014/main" id="{557DAEB5-4647-9D7D-7E6B-E0715151E3F7}"/>
              </a:ext>
            </a:extLst>
          </p:cNvPr>
          <p:cNvSpPr txBox="1"/>
          <p:nvPr/>
        </p:nvSpPr>
        <p:spPr>
          <a:xfrm>
            <a:off x="435029" y="1781758"/>
            <a:ext cx="16977548" cy="8725466"/>
          </a:xfrm>
          <a:prstGeom prst="rect">
            <a:avLst/>
          </a:prstGeom>
          <a:noFill/>
        </p:spPr>
        <p:txBody>
          <a:bodyPr wrap="square" rtlCol="0">
            <a:spAutoFit/>
          </a:bodyPr>
          <a:lstStyle/>
          <a:p>
            <a:pPr rtl="0"/>
            <a:r>
              <a:rPr lang="en-CA" sz="1700" b="0" i="0" u="none" strike="noStrike">
                <a:effectLst/>
                <a:latin typeface="Book Antiqua" panose="02040602050305030304" pitchFamily="18" charset="0"/>
              </a:rPr>
              <a:t>Step 1: Buy all materials listed from page fifteen to sixteen it will be exhibited with diagrams with in those pages  </a:t>
            </a:r>
            <a:endParaRPr lang="en-CA" sz="1700">
              <a:effectLst/>
            </a:endParaRPr>
          </a:p>
          <a:p>
            <a:br>
              <a:rPr lang="en-CA" sz="1700"/>
            </a:br>
            <a:endParaRPr lang="en-CA" sz="1700"/>
          </a:p>
          <a:p>
            <a:pPr rtl="0"/>
            <a:r>
              <a:rPr lang="en-CA" sz="1700" b="0" i="0" u="none" strike="noStrike">
                <a:effectLst/>
                <a:latin typeface="EB Garamond" pitchFamily="2" charset="0"/>
              </a:rPr>
              <a:t>Step 2:</a:t>
            </a:r>
            <a:endParaRPr lang="en-CA" sz="1700">
              <a:effectLst/>
            </a:endParaRPr>
          </a:p>
          <a:p>
            <a:pPr rtl="0"/>
            <a:r>
              <a:rPr lang="en-CA" sz="1700" b="0" i="0" u="none" strike="noStrike">
                <a:effectLst/>
                <a:latin typeface="EB Garamond" pitchFamily="2" charset="0"/>
              </a:rPr>
              <a:t>Next design the micro channel structure that could be exhibited through the usage of autoCAD software. ( materials for this includes </a:t>
            </a:r>
            <a:r>
              <a:rPr lang="en-CA" sz="1700" b="0" i="0" u="none" strike="noStrike" err="1">
                <a:effectLst/>
                <a:latin typeface="EB Garamond" pitchFamily="2" charset="0"/>
              </a:rPr>
              <a:t>microfluidic</a:t>
            </a:r>
            <a:r>
              <a:rPr lang="en-CA" sz="1700" b="0" i="0" u="none" strike="noStrike">
                <a:effectLst/>
                <a:latin typeface="EB Garamond" pitchFamily="2" charset="0"/>
              </a:rPr>
              <a:t> flow channel , R tube  and 3D printed sampler inlet). </a:t>
            </a:r>
            <a:endParaRPr lang="en-CA" sz="1700">
              <a:effectLst/>
            </a:endParaRPr>
          </a:p>
          <a:p>
            <a:pPr rtl="0"/>
            <a:r>
              <a:rPr lang="en-CA" sz="1700" b="0" i="0" u="none" strike="noStrike">
                <a:effectLst/>
                <a:latin typeface="EB Garamond" pitchFamily="2" charset="0"/>
              </a:rPr>
              <a:t>Dimensions are a key aspect so refer to these dimensions while using autoCAD. (</a:t>
            </a:r>
            <a:r>
              <a:rPr lang="en-CA" sz="1700" b="0" i="0" u="none" strike="noStrike" err="1">
                <a:effectLst/>
                <a:latin typeface="EB Garamond" pitchFamily="2" charset="0"/>
              </a:rPr>
              <a:t>Microfluidic</a:t>
            </a:r>
            <a:r>
              <a:rPr lang="en-CA" sz="1700" b="0" i="0" u="none" strike="noStrike">
                <a:effectLst/>
                <a:latin typeface="EB Garamond" pitchFamily="2" charset="0"/>
              </a:rPr>
              <a:t>  channel width: 17mm , </a:t>
            </a:r>
            <a:r>
              <a:rPr lang="en-CA" sz="1700" b="0" i="0" u="none" strike="noStrike" err="1">
                <a:effectLst/>
                <a:latin typeface="EB Garamond" pitchFamily="2" charset="0"/>
              </a:rPr>
              <a:t>microfluidic</a:t>
            </a:r>
            <a:r>
              <a:rPr lang="en-CA" sz="1700" b="0" i="0" u="none" strike="noStrike">
                <a:effectLst/>
                <a:latin typeface="EB Garamond" pitchFamily="2" charset="0"/>
              </a:rPr>
              <a:t> channel height : 1.45 microns. R tube 0.3 microns for filter, 0.8 mm tubing diameter. EBC sampler inlet 0.8mm inner diameter).</a:t>
            </a:r>
            <a:endParaRPr lang="en-CA" sz="1700">
              <a:effectLst/>
            </a:endParaRPr>
          </a:p>
          <a:p>
            <a:br>
              <a:rPr lang="en-CA" sz="1700"/>
            </a:br>
            <a:endParaRPr lang="en-CA" sz="1700"/>
          </a:p>
          <a:p>
            <a:pPr rtl="0"/>
            <a:r>
              <a:rPr lang="en-CA" sz="1700" b="0" i="0" u="none" strike="noStrike">
                <a:effectLst/>
                <a:latin typeface="EB Garamond" pitchFamily="2" charset="0"/>
              </a:rPr>
              <a:t>Step 3</a:t>
            </a:r>
            <a:endParaRPr lang="en-CA" sz="1700">
              <a:effectLst/>
            </a:endParaRPr>
          </a:p>
          <a:p>
            <a:pPr rtl="0"/>
            <a:r>
              <a:rPr lang="en-CA" sz="1700" b="0" i="0" u="none" strike="noStrike">
                <a:effectLst/>
                <a:latin typeface="EB Garamond" pitchFamily="2" charset="0"/>
              </a:rPr>
              <a:t>Create the PDMS device layer</a:t>
            </a:r>
            <a:endParaRPr lang="en-CA" sz="1700">
              <a:effectLst/>
            </a:endParaRPr>
          </a:p>
          <a:p>
            <a:pPr rtl="0"/>
            <a:r>
              <a:rPr lang="en-CA" sz="1700" b="0" i="0" u="none" strike="noStrike">
                <a:effectLst/>
                <a:latin typeface="EB Garamond" pitchFamily="2" charset="0"/>
              </a:rPr>
              <a:t>Prepare the </a:t>
            </a:r>
            <a:r>
              <a:rPr lang="en-CA" sz="1700" b="0" i="0" u="none" strike="noStrike" err="1">
                <a:effectLst/>
                <a:latin typeface="EB Garamond" pitchFamily="2" charset="0"/>
              </a:rPr>
              <a:t>polydimethylsiloxane</a:t>
            </a:r>
            <a:r>
              <a:rPr lang="en-CA" sz="1700" b="0" i="0" u="none" strike="noStrike">
                <a:effectLst/>
                <a:latin typeface="EB Garamond" pitchFamily="2" charset="0"/>
              </a:rPr>
              <a:t>  mixture by combining the base curing agent within a bowl with a 10 : 1 ratio. Pour the PDMS into the 3D printed mold and put it into the oven at an elevated temperature of 115 degrees Celsius for an hour. Remove the PDMS layer from the mold this will act as the channel structure layer.</a:t>
            </a:r>
            <a:endParaRPr lang="en-CA" sz="1700">
              <a:effectLst/>
            </a:endParaRPr>
          </a:p>
          <a:p>
            <a:br>
              <a:rPr lang="en-CA" sz="1700"/>
            </a:br>
            <a:endParaRPr lang="en-CA" sz="1700"/>
          </a:p>
          <a:p>
            <a:pPr rtl="0"/>
            <a:r>
              <a:rPr lang="en-CA" sz="1700" b="0" i="0" u="none" strike="noStrike">
                <a:effectLst/>
                <a:latin typeface="EB Garamond" pitchFamily="2" charset="0"/>
              </a:rPr>
              <a:t>Step 4</a:t>
            </a:r>
            <a:endParaRPr lang="en-CA" sz="1700">
              <a:effectLst/>
            </a:endParaRPr>
          </a:p>
          <a:p>
            <a:pPr rtl="0"/>
            <a:r>
              <a:rPr lang="en-CA" sz="1700" b="0" i="0" u="none" strike="noStrike">
                <a:effectLst/>
                <a:latin typeface="EB Garamond" pitchFamily="2" charset="0"/>
              </a:rPr>
              <a:t>Lactic acid and Adenosine Triphosphate electrode pre treatment </a:t>
            </a:r>
            <a:endParaRPr lang="en-CA" sz="1700">
              <a:effectLst/>
            </a:endParaRPr>
          </a:p>
          <a:p>
            <a:pPr rtl="0"/>
            <a:r>
              <a:rPr lang="en-CA" sz="1700" b="0" i="0" u="none" strike="noStrike">
                <a:effectLst/>
                <a:latin typeface="EB Garamond" pitchFamily="2" charset="0"/>
              </a:rPr>
              <a:t>Rinse the bare electrode with deionized water and then absolute ethanol to remove impurities . Dry the electrodes by implementing them into the oven at a low heat (60 degrees Celsius). Due to this project requiring a glassy carbon electrode, polishing is necessary, by polishing it using alumina slurries of varying grades ( 1.0 , 0.3 and 0.05 microns ) before rinsing and drying.</a:t>
            </a:r>
            <a:endParaRPr lang="en-CA" sz="1700">
              <a:effectLst/>
            </a:endParaRPr>
          </a:p>
          <a:p>
            <a:br>
              <a:rPr lang="en-CA" sz="1700"/>
            </a:br>
            <a:endParaRPr lang="en-CA" sz="1700"/>
          </a:p>
          <a:p>
            <a:pPr rtl="0"/>
            <a:r>
              <a:rPr lang="en-CA" sz="1700" b="0" i="0" u="none" strike="noStrike">
                <a:effectLst/>
                <a:latin typeface="EB Garamond" pitchFamily="2" charset="0"/>
              </a:rPr>
              <a:t>Step 5</a:t>
            </a:r>
            <a:endParaRPr lang="en-CA" sz="1700">
              <a:effectLst/>
            </a:endParaRPr>
          </a:p>
          <a:p>
            <a:pPr rtl="0"/>
            <a:r>
              <a:rPr lang="en-CA" sz="1700" b="0" i="0" u="none" strike="noStrike">
                <a:effectLst/>
                <a:latin typeface="EB Garamond" pitchFamily="2" charset="0"/>
              </a:rPr>
              <a:t>Embed the conductive materials with the inclusion of the PLA   polymer with a high weight percentage (e.g., 20-40% or more) of a conductive filler like graphite powder ( this is used to to create functional interfaces for electrokinetic  manipulation and sensing ).</a:t>
            </a:r>
            <a:endParaRPr lang="en-CA" sz="1700">
              <a:effectLst/>
            </a:endParaRPr>
          </a:p>
          <a:p>
            <a:br>
              <a:rPr lang="en-CA" sz="1700"/>
            </a:br>
            <a:endParaRPr lang="en-CA" sz="1700"/>
          </a:p>
          <a:p>
            <a:pPr rtl="0"/>
            <a:r>
              <a:rPr lang="en-CA" sz="1700" b="0" i="0" u="none" strike="noStrike">
                <a:effectLst/>
                <a:latin typeface="EB Garamond" pitchFamily="2" charset="0"/>
              </a:rPr>
              <a:t>Step 6</a:t>
            </a:r>
            <a:endParaRPr lang="en-CA" sz="1700">
              <a:effectLst/>
            </a:endParaRPr>
          </a:p>
          <a:p>
            <a:pPr rtl="0"/>
            <a:r>
              <a:rPr lang="en-CA" sz="1700" b="0" i="0" u="none" strike="noStrike">
                <a:effectLst/>
                <a:latin typeface="EB Garamond" pitchFamily="2" charset="0"/>
              </a:rPr>
              <a:t>Integrate connection through ID resistor </a:t>
            </a:r>
            <a:endParaRPr lang="en-CA" sz="1700">
              <a:effectLst/>
            </a:endParaRPr>
          </a:p>
          <a:p>
            <a:pPr rtl="0"/>
            <a:r>
              <a:rPr lang="en-CA" sz="1700" b="0" i="0" u="none" strike="noStrike">
                <a:effectLst/>
                <a:latin typeface="EB Garamond" pitchFamily="2" charset="0"/>
              </a:rPr>
              <a:t>Locate the two  terminals  or pads on the id resistor and connect one terminal  of the ID resistor to the working electrode input.( counter electrode to reference electrode ). The second ID resistor terminal gets connected to the reference electrode. This is used as the reference electrodes working electrode.</a:t>
            </a:r>
            <a:endParaRPr lang="en-CA" sz="1700">
              <a:effectLst/>
            </a:endParaRPr>
          </a:p>
          <a:p>
            <a:br>
              <a:rPr lang="en-CA" sz="1700"/>
            </a:br>
            <a:br>
              <a:rPr lang="en-CA" sz="1700"/>
            </a:br>
            <a:endParaRPr lang="en-US" sz="1700"/>
          </a:p>
        </p:txBody>
      </p:sp>
      <p:sp>
        <p:nvSpPr>
          <p:cNvPr id="17" name="TextBox 7">
            <a:extLst>
              <a:ext uri="{FF2B5EF4-FFF2-40B4-BE49-F238E27FC236}">
                <a16:creationId xmlns:a16="http://schemas.microsoft.com/office/drawing/2014/main" id="{F5BEF569-0694-22DB-22EC-8764EC8F952C}"/>
              </a:ext>
            </a:extLst>
          </p:cNvPr>
          <p:cNvSpPr txBox="1"/>
          <p:nvPr/>
        </p:nvSpPr>
        <p:spPr>
          <a:xfrm>
            <a:off x="17167188" y="9236212"/>
            <a:ext cx="921588" cy="812796"/>
          </a:xfrm>
          <a:prstGeom prst="rect">
            <a:avLst/>
          </a:prstGeom>
        </p:spPr>
        <p:txBody>
          <a:bodyPr lIns="0" tIns="0" rIns="0" bIns="0" rtlCol="0" anchor="t">
            <a:spAutoFit/>
          </a:bodyPr>
          <a:lstStyle/>
          <a:p>
            <a:pPr marL="0" lvl="0" indent="0" algn="ctr">
              <a:lnSpc>
                <a:spcPts val="6410"/>
              </a:lnSpc>
              <a:spcBef>
                <a:spcPct val="0"/>
              </a:spcBef>
            </a:pPr>
            <a:r>
              <a:rPr lang="en-US" sz="5342">
                <a:solidFill>
                  <a:srgbClr val="FFFFFF"/>
                </a:solidFill>
                <a:latin typeface="The Youngest Serif"/>
                <a:ea typeface="The Youngest Serif"/>
                <a:cs typeface="The Youngest Serif"/>
                <a:sym typeface="The Youngest Serif"/>
              </a:rPr>
              <a:t>10</a:t>
            </a:r>
          </a:p>
        </p:txBody>
      </p:sp>
      <p:sp>
        <p:nvSpPr>
          <p:cNvPr id="19" name="TextBox 18">
            <a:extLst>
              <a:ext uri="{FF2B5EF4-FFF2-40B4-BE49-F238E27FC236}">
                <a16:creationId xmlns:a16="http://schemas.microsoft.com/office/drawing/2014/main" id="{5DFAD806-7529-8E1E-C4CB-5C12637BF29D}"/>
              </a:ext>
            </a:extLst>
          </p:cNvPr>
          <p:cNvSpPr txBox="1"/>
          <p:nvPr/>
        </p:nvSpPr>
        <p:spPr>
          <a:xfrm>
            <a:off x="8333509" y="4315691"/>
            <a:ext cx="1828800" cy="1828800"/>
          </a:xfrm>
          <a:prstGeom prst="rect">
            <a:avLst/>
          </a:prstGeom>
          <a:noFill/>
        </p:spPr>
        <p:txBody>
          <a:bodyPr wrap="square" rtlCol="0">
            <a:spAutoFit/>
          </a:bodyPr>
          <a:lstStyle/>
          <a:p>
            <a:pPr algn="l"/>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91609" y="286275"/>
            <a:ext cx="17704782" cy="9714450"/>
            <a:chOff x="0" y="0"/>
            <a:chExt cx="4662988" cy="2558538"/>
          </a:xfrm>
        </p:grpSpPr>
        <p:sp>
          <p:nvSpPr>
            <p:cNvPr id="3" name="Freeform 3"/>
            <p:cNvSpPr/>
            <p:nvPr/>
          </p:nvSpPr>
          <p:spPr>
            <a:xfrm>
              <a:off x="0" y="0"/>
              <a:ext cx="4662988" cy="2558538"/>
            </a:xfrm>
            <a:custGeom>
              <a:avLst/>
              <a:gdLst/>
              <a:ahLst/>
              <a:cxnLst/>
              <a:rect l="l" t="t" r="r" b="b"/>
              <a:pathLst>
                <a:path w="4662988" h="2558538">
                  <a:moveTo>
                    <a:pt x="26237" y="0"/>
                  </a:moveTo>
                  <a:lnTo>
                    <a:pt x="4636751" y="0"/>
                  </a:lnTo>
                  <a:cubicBezTo>
                    <a:pt x="4651241" y="0"/>
                    <a:pt x="4662988" y="11747"/>
                    <a:pt x="4662988" y="26237"/>
                  </a:cubicBezTo>
                  <a:lnTo>
                    <a:pt x="4662988" y="2532301"/>
                  </a:lnTo>
                  <a:cubicBezTo>
                    <a:pt x="4662988" y="2546792"/>
                    <a:pt x="4651241" y="2558538"/>
                    <a:pt x="4636751" y="2558538"/>
                  </a:cubicBezTo>
                  <a:lnTo>
                    <a:pt x="26237" y="2558538"/>
                  </a:lnTo>
                  <a:cubicBezTo>
                    <a:pt x="11747" y="2558538"/>
                    <a:pt x="0" y="2546792"/>
                    <a:pt x="0" y="2532301"/>
                  </a:cubicBezTo>
                  <a:lnTo>
                    <a:pt x="0" y="26237"/>
                  </a:lnTo>
                  <a:cubicBezTo>
                    <a:pt x="0" y="11747"/>
                    <a:pt x="11747" y="0"/>
                    <a:pt x="26237" y="0"/>
                  </a:cubicBezTo>
                  <a:close/>
                </a:path>
              </a:pathLst>
            </a:custGeom>
            <a:solidFill>
              <a:srgbClr val="FFFCE9"/>
            </a:solidFill>
          </p:spPr>
          <p:txBody>
            <a:bodyPr>
              <a:normAutofit/>
            </a:bodyPr>
            <a:lstStyle/>
            <a:p>
              <a:endParaRPr lang="en-CA"/>
            </a:p>
          </p:txBody>
        </p:sp>
        <p:sp>
          <p:nvSpPr>
            <p:cNvPr id="4" name="TextBox 4"/>
            <p:cNvSpPr txBox="1"/>
            <p:nvPr/>
          </p:nvSpPr>
          <p:spPr>
            <a:xfrm>
              <a:off x="0" y="-57150"/>
              <a:ext cx="4662988" cy="2615688"/>
            </a:xfrm>
            <a:prstGeom prst="rect">
              <a:avLst/>
            </a:prstGeom>
          </p:spPr>
          <p:txBody>
            <a:bodyPr lIns="50800" tIns="50800" rIns="50800" bIns="50800" rtlCol="0" anchor="ctr">
              <a:normAutofit/>
            </a:bodyPr>
            <a:lstStyle/>
            <a:p>
              <a:pPr algn="ctr">
                <a:lnSpc>
                  <a:spcPts val="3359"/>
                </a:lnSpc>
              </a:pPr>
              <a:endParaRPr/>
            </a:p>
          </p:txBody>
        </p:sp>
      </p:grpSp>
      <p:grpSp>
        <p:nvGrpSpPr>
          <p:cNvPr id="13" name="Group 12">
            <a:extLst>
              <a:ext uri="{FF2B5EF4-FFF2-40B4-BE49-F238E27FC236}">
                <a16:creationId xmlns:a16="http://schemas.microsoft.com/office/drawing/2014/main" id="{BBC60DB2-37D4-CE24-E8F1-F5456ECEADD6}"/>
              </a:ext>
            </a:extLst>
          </p:cNvPr>
          <p:cNvGrpSpPr/>
          <p:nvPr/>
        </p:nvGrpSpPr>
        <p:grpSpPr>
          <a:xfrm>
            <a:off x="12379244" y="237992"/>
            <a:ext cx="5663340" cy="4516469"/>
            <a:chOff x="10540189" y="1309256"/>
            <a:chExt cx="9116737" cy="7238311"/>
          </a:xfrm>
        </p:grpSpPr>
        <p:sp>
          <p:nvSpPr>
            <p:cNvPr id="9" name="Freeform 9"/>
            <p:cNvSpPr/>
            <p:nvPr/>
          </p:nvSpPr>
          <p:spPr>
            <a:xfrm>
              <a:off x="12747109" y="1309256"/>
              <a:ext cx="6199196" cy="6421012"/>
            </a:xfrm>
            <a:custGeom>
              <a:avLst/>
              <a:gdLst/>
              <a:ahLst/>
              <a:cxnLst/>
              <a:rect l="l" t="t" r="r" b="b"/>
              <a:pathLst>
                <a:path w="6199195" h="6421012">
                  <a:moveTo>
                    <a:pt x="0" y="0"/>
                  </a:moveTo>
                  <a:lnTo>
                    <a:pt x="6199195" y="0"/>
                  </a:lnTo>
                  <a:lnTo>
                    <a:pt x="6199195" y="6421012"/>
                  </a:lnTo>
                  <a:lnTo>
                    <a:pt x="0" y="64210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normAutofit/>
            </a:bodyPr>
            <a:lstStyle/>
            <a:p>
              <a:endParaRPr lang="en-CA"/>
            </a:p>
          </p:txBody>
        </p:sp>
        <p:sp>
          <p:nvSpPr>
            <p:cNvPr id="10" name="Freeform 10"/>
            <p:cNvSpPr/>
            <p:nvPr/>
          </p:nvSpPr>
          <p:spPr>
            <a:xfrm>
              <a:off x="10540189" y="1502818"/>
              <a:ext cx="9116737" cy="7044749"/>
            </a:xfrm>
            <a:custGeom>
              <a:avLst/>
              <a:gdLst/>
              <a:ahLst/>
              <a:cxnLst/>
              <a:rect l="l" t="t" r="r" b="b"/>
              <a:pathLst>
                <a:path w="9116737" h="7044751">
                  <a:moveTo>
                    <a:pt x="0" y="0"/>
                  </a:moveTo>
                  <a:lnTo>
                    <a:pt x="9116737" y="0"/>
                  </a:lnTo>
                  <a:lnTo>
                    <a:pt x="9116737" y="7044751"/>
                  </a:lnTo>
                  <a:lnTo>
                    <a:pt x="0" y="704475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normAutofit/>
            </a:bodyPr>
            <a:lstStyle/>
            <a:p>
              <a:endParaRPr lang="en-CA"/>
            </a:p>
          </p:txBody>
        </p:sp>
      </p:grpSp>
      <p:sp>
        <p:nvSpPr>
          <p:cNvPr id="11" name="TextBox 11"/>
          <p:cNvSpPr txBox="1"/>
          <p:nvPr/>
        </p:nvSpPr>
        <p:spPr>
          <a:xfrm>
            <a:off x="395314" y="387329"/>
            <a:ext cx="8951471" cy="1333500"/>
          </a:xfrm>
          <a:prstGeom prst="rect">
            <a:avLst/>
          </a:prstGeom>
        </p:spPr>
        <p:txBody>
          <a:bodyPr lIns="0" tIns="0" rIns="0" bIns="0" rtlCol="0" anchor="t">
            <a:spAutoFit/>
          </a:bodyPr>
          <a:lstStyle/>
          <a:p>
            <a:pPr marL="0" lvl="0" indent="0" algn="l">
              <a:lnSpc>
                <a:spcPts val="10559"/>
              </a:lnSpc>
              <a:spcBef>
                <a:spcPct val="0"/>
              </a:spcBef>
            </a:pPr>
            <a:r>
              <a:rPr lang="en-US" sz="8799" u="none" strike="noStrike">
                <a:solidFill>
                  <a:srgbClr val="000000"/>
                </a:solidFill>
                <a:latin typeface="The Youngest Serif"/>
                <a:ea typeface="The Youngest Serif"/>
                <a:cs typeface="The Youngest Serif"/>
                <a:sym typeface="The Youngest Serif"/>
              </a:rPr>
              <a:t>Method</a:t>
            </a:r>
          </a:p>
        </p:txBody>
      </p:sp>
      <p:sp>
        <p:nvSpPr>
          <p:cNvPr id="12" name="TextBox 12"/>
          <p:cNvSpPr txBox="1"/>
          <p:nvPr/>
        </p:nvSpPr>
        <p:spPr>
          <a:xfrm>
            <a:off x="435019" y="4992453"/>
            <a:ext cx="17422824" cy="5703216"/>
          </a:xfrm>
          <a:prstGeom prst="rect">
            <a:avLst/>
          </a:prstGeom>
        </p:spPr>
        <p:txBody>
          <a:bodyPr wrap="square" lIns="0" tIns="0" rIns="0" bIns="0" rtlCol="0" anchor="t">
            <a:normAutofit/>
          </a:bodyPr>
          <a:lstStyle/>
          <a:p>
            <a:pPr algn="just" fontAlgn="base"/>
            <a:r>
              <a:rPr lang="en-CA" sz="2400">
                <a:latin typeface="Book Antiqua" panose="02040602050305030304" pitchFamily="18" charset="0"/>
              </a:rPr>
              <a:t>The mechanism works through the usage of Adenosine triphosphate and lactic acid working electrodes which . The ATP electrodes combine high specificity biological recognition elements (aptamers or enzymes) with electrochemical transduction methods (such as </a:t>
            </a:r>
            <a:r>
              <a:rPr lang="en-CA" sz="2400" err="1">
                <a:latin typeface="Book Antiqua" panose="02040602050305030304" pitchFamily="18" charset="0"/>
              </a:rPr>
              <a:t>voltammetery</a:t>
            </a:r>
            <a:r>
              <a:rPr lang="en-CA" sz="2400">
                <a:latin typeface="Book Antiqua" panose="02040602050305030304" pitchFamily="18" charset="0"/>
              </a:rPr>
              <a:t> or impedance spectroscopy) to generate a measurable electrical signal. I am also using lactic acid electrodes which proceeds by using electrochemical techniques to detect the concentration of lactate in biological fluids . I am using Exhaled breath condensate. My sensors operate by the conversion of lactate into a differentiated chemical species, which then undergoes an oxidation or reduction reaction at the electrode surface to generate a measurable electrical current. The ID resistors for lactic acid electrodes identify the specific electrode type or batch to the analyzer, ensuring the device applies the correct calibration settings. Simultaneously, the colour component refers to a chemical reaction often involving lactate oxidase where the sensor physically changes color (such as green to blue) based on the lactic acid concentration, allowing an efficient result for Myocardial infarction detection in women when women experience elevated lactic acid. The ATP detection through an ID resistor works through the usage of integrated ID (identification) resistors to detect ATP by converting biological binding events into measurable electrical signals (voltage or current changes)This ensures the ID resistor identify the specific type and calibration of </a:t>
            </a:r>
            <a:r>
              <a:rPr lang="en-CA" sz="2400" err="1">
                <a:latin typeface="Book Antiqua" panose="02040602050305030304" pitchFamily="18" charset="0"/>
              </a:rPr>
              <a:t>of</a:t>
            </a:r>
            <a:r>
              <a:rPr lang="en-CA" sz="2400">
                <a:latin typeface="Book Antiqua" panose="02040602050305030304" pitchFamily="18" charset="0"/>
              </a:rPr>
              <a:t> the electrode, while the electrode itself changes its electrical characteristics in proportion to the concentration of ATP in a sample. </a:t>
            </a:r>
            <a:r>
              <a:rPr lang="en-US" sz="2400">
                <a:latin typeface="Book Antiqua" panose="02040602050305030304" pitchFamily="18" charset="0"/>
              </a:rPr>
              <a:t>​</a:t>
            </a:r>
            <a:endParaRPr lang="en-US"/>
          </a:p>
        </p:txBody>
      </p:sp>
      <p:sp>
        <p:nvSpPr>
          <p:cNvPr id="16" name="TextBox 15">
            <a:extLst>
              <a:ext uri="{FF2B5EF4-FFF2-40B4-BE49-F238E27FC236}">
                <a16:creationId xmlns:a16="http://schemas.microsoft.com/office/drawing/2014/main" id="{FC16D043-AC93-7313-9E1C-60E5A587E6A7}"/>
              </a:ext>
            </a:extLst>
          </p:cNvPr>
          <p:cNvSpPr txBox="1"/>
          <p:nvPr/>
        </p:nvSpPr>
        <p:spPr>
          <a:xfrm>
            <a:off x="369856" y="1576133"/>
            <a:ext cx="12041472" cy="3416320"/>
          </a:xfrm>
          <a:prstGeom prst="rect">
            <a:avLst/>
          </a:prstGeom>
          <a:noFill/>
        </p:spPr>
        <p:txBody>
          <a:bodyPr wrap="square">
            <a:spAutoFit/>
          </a:bodyPr>
          <a:lstStyle/>
          <a:p>
            <a:pPr algn="just"/>
            <a:r>
              <a:rPr lang="en-CA" sz="2400">
                <a:latin typeface="Book Antiqua" panose="02040602050305030304" pitchFamily="18" charset="0"/>
              </a:rPr>
              <a:t>I will be addressing these implications that correlate with female myocardial infarctions by the creation of a breathalyzer which relies on the detection of biomarkers with the usage of exhaled breath condensate. For specificity the bio markers that are detected are adenosine triphosphate and lactic acid. This system is predicated on the theory that the metabolic disturbances that occurs when a female experiences cardiac events that can be quantified through the detection of exhaled biomarkers, through a measurable decrease in ATP levels and a corresponding elevation in lactate concentrations serve as early-stage physiological indicators of myocardial infarctions. This is due to them being prominent biomarkers in myocardial infarctions in women. </a:t>
            </a:r>
            <a:endParaRPr lang="en-CA"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5601" y="-7859354"/>
            <a:ext cx="20286774" cy="17839106"/>
            <a:chOff x="-680031" y="-57150"/>
            <a:chExt cx="5343019" cy="4698365"/>
          </a:xfrm>
        </p:grpSpPr>
        <p:sp>
          <p:nvSpPr>
            <p:cNvPr id="3" name="Freeform 3"/>
            <p:cNvSpPr/>
            <p:nvPr/>
          </p:nvSpPr>
          <p:spPr>
            <a:xfrm>
              <a:off x="-680031" y="2082677"/>
              <a:ext cx="4662988" cy="2558538"/>
            </a:xfrm>
            <a:custGeom>
              <a:avLst/>
              <a:gdLst/>
              <a:ahLst/>
              <a:cxnLst/>
              <a:rect l="l" t="t" r="r" b="b"/>
              <a:pathLst>
                <a:path w="4662988" h="2558538">
                  <a:moveTo>
                    <a:pt x="26237" y="0"/>
                  </a:moveTo>
                  <a:lnTo>
                    <a:pt x="4636751" y="0"/>
                  </a:lnTo>
                  <a:cubicBezTo>
                    <a:pt x="4651241" y="0"/>
                    <a:pt x="4662988" y="11747"/>
                    <a:pt x="4662988" y="26237"/>
                  </a:cubicBezTo>
                  <a:lnTo>
                    <a:pt x="4662988" y="2532301"/>
                  </a:lnTo>
                  <a:cubicBezTo>
                    <a:pt x="4662988" y="2546792"/>
                    <a:pt x="4651241" y="2558538"/>
                    <a:pt x="4636751" y="2558538"/>
                  </a:cubicBezTo>
                  <a:lnTo>
                    <a:pt x="26237" y="2558538"/>
                  </a:lnTo>
                  <a:cubicBezTo>
                    <a:pt x="11747" y="2558538"/>
                    <a:pt x="0" y="2546792"/>
                    <a:pt x="0" y="2532301"/>
                  </a:cubicBezTo>
                  <a:lnTo>
                    <a:pt x="0" y="26237"/>
                  </a:lnTo>
                  <a:cubicBezTo>
                    <a:pt x="0" y="11747"/>
                    <a:pt x="11747" y="0"/>
                    <a:pt x="26237" y="0"/>
                  </a:cubicBezTo>
                  <a:close/>
                </a:path>
              </a:pathLst>
            </a:custGeom>
            <a:solidFill>
              <a:srgbClr val="FFFCE9"/>
            </a:solidFill>
          </p:spPr>
          <p:txBody>
            <a:bodyPr/>
            <a:lstStyle/>
            <a:p>
              <a:endParaRPr lang="en-CA"/>
            </a:p>
          </p:txBody>
        </p:sp>
        <p:sp>
          <p:nvSpPr>
            <p:cNvPr id="4" name="TextBox 4"/>
            <p:cNvSpPr txBox="1"/>
            <p:nvPr/>
          </p:nvSpPr>
          <p:spPr>
            <a:xfrm>
              <a:off x="0" y="-57150"/>
              <a:ext cx="4662988" cy="2615688"/>
            </a:xfrm>
            <a:prstGeom prst="rect">
              <a:avLst/>
            </a:prstGeom>
          </p:spPr>
          <p:txBody>
            <a:bodyPr lIns="50800" tIns="50800" rIns="50800" bIns="50800" rtlCol="0" anchor="ctr"/>
            <a:lstStyle/>
            <a:p>
              <a:pPr algn="ctr">
                <a:lnSpc>
                  <a:spcPts val="3359"/>
                </a:lnSpc>
              </a:pPr>
              <a:endParaRPr/>
            </a:p>
          </p:txBody>
        </p:sp>
      </p:grpSp>
      <p:sp>
        <p:nvSpPr>
          <p:cNvPr id="40" name="Freeform 8">
            <a:extLst>
              <a:ext uri="{FF2B5EF4-FFF2-40B4-BE49-F238E27FC236}">
                <a16:creationId xmlns:a16="http://schemas.microsoft.com/office/drawing/2014/main" id="{C9909A4B-38D6-89C8-D7A9-F42CBF823677}"/>
              </a:ext>
            </a:extLst>
          </p:cNvPr>
          <p:cNvSpPr/>
          <p:nvPr/>
        </p:nvSpPr>
        <p:spPr>
          <a:xfrm>
            <a:off x="973419" y="1743178"/>
            <a:ext cx="6841904" cy="7086718"/>
          </a:xfrm>
          <a:custGeom>
            <a:avLst/>
            <a:gdLst/>
            <a:ahLst/>
            <a:cxnLst/>
            <a:rect l="l" t="t" r="r" b="b"/>
            <a:pathLst>
              <a:path w="6841904" h="7086718">
                <a:moveTo>
                  <a:pt x="0" y="0"/>
                </a:moveTo>
                <a:lnTo>
                  <a:pt x="6841904" y="0"/>
                </a:lnTo>
                <a:lnTo>
                  <a:pt x="6841904" y="7086718"/>
                </a:lnTo>
                <a:lnTo>
                  <a:pt x="0" y="7086718"/>
                </a:lnTo>
                <a:lnTo>
                  <a:pt x="0" y="0"/>
                </a:lnTo>
                <a:close/>
              </a:path>
            </a:pathLst>
          </a:custGeom>
          <a:blipFill>
            <a:blip r:embed="rId2">
              <a:duotone>
                <a:schemeClr val="accent2">
                  <a:shade val="45000"/>
                  <a:satMod val="135000"/>
                </a:schemeClr>
                <a:prstClr val="white"/>
              </a:duotone>
              <a:extLst>
                <a:ext uri="{96DAC541-7B7A-43D3-8B79-37D633B846F1}">
                  <asvg:svgBlip xmlns:asvg="http://schemas.microsoft.com/office/drawing/2016/SVG/main" r:embed="rId3"/>
                </a:ext>
              </a:extLst>
            </a:blip>
            <a:stretch>
              <a:fillRect/>
            </a:stretch>
          </a:blipFill>
        </p:spPr>
        <p:txBody>
          <a:bodyPr/>
          <a:lstStyle/>
          <a:p>
            <a:endParaRPr lang="en-CA"/>
          </a:p>
        </p:txBody>
      </p:sp>
      <p:grpSp>
        <p:nvGrpSpPr>
          <p:cNvPr id="5" name="Group 5"/>
          <p:cNvGrpSpPr/>
          <p:nvPr/>
        </p:nvGrpSpPr>
        <p:grpSpPr>
          <a:xfrm>
            <a:off x="16967962" y="9005364"/>
            <a:ext cx="1320038" cy="1281636"/>
            <a:chOff x="0" y="0"/>
            <a:chExt cx="1760050" cy="1708849"/>
          </a:xfrm>
        </p:grpSpPr>
        <p:sp>
          <p:nvSpPr>
            <p:cNvPr id="6" name="Freeform 6"/>
            <p:cNvSpPr/>
            <p:nvPr/>
          </p:nvSpPr>
          <p:spPr>
            <a:xfrm>
              <a:off x="0" y="0"/>
              <a:ext cx="1760050" cy="1708849"/>
            </a:xfrm>
            <a:custGeom>
              <a:avLst/>
              <a:gdLst/>
              <a:ahLst/>
              <a:cxnLst/>
              <a:rect l="l" t="t" r="r" b="b"/>
              <a:pathLst>
                <a:path w="1760050" h="1708849">
                  <a:moveTo>
                    <a:pt x="0" y="0"/>
                  </a:moveTo>
                  <a:lnTo>
                    <a:pt x="1760050" y="0"/>
                  </a:lnTo>
                  <a:lnTo>
                    <a:pt x="1760050" y="1708849"/>
                  </a:lnTo>
                  <a:lnTo>
                    <a:pt x="0" y="170884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7" name="TextBox 7"/>
            <p:cNvSpPr txBox="1"/>
            <p:nvPr/>
          </p:nvSpPr>
          <p:spPr>
            <a:xfrm>
              <a:off x="265634" y="307797"/>
              <a:ext cx="1228783" cy="1083729"/>
            </a:xfrm>
            <a:prstGeom prst="rect">
              <a:avLst/>
            </a:prstGeom>
          </p:spPr>
          <p:txBody>
            <a:bodyPr lIns="0" tIns="0" rIns="0" bIns="0" rtlCol="0" anchor="t">
              <a:spAutoFit/>
            </a:bodyPr>
            <a:lstStyle/>
            <a:p>
              <a:pPr marL="0" lvl="0" indent="0" algn="ctr">
                <a:lnSpc>
                  <a:spcPts val="6410"/>
                </a:lnSpc>
                <a:spcBef>
                  <a:spcPct val="0"/>
                </a:spcBef>
              </a:pPr>
              <a:r>
                <a:rPr lang="en-US" sz="5342">
                  <a:solidFill>
                    <a:srgbClr val="FFFFFF"/>
                  </a:solidFill>
                  <a:latin typeface="The Youngest Serif"/>
                  <a:ea typeface="The Youngest Serif"/>
                  <a:cs typeface="The Youngest Serif"/>
                  <a:sym typeface="The Youngest Serif"/>
                </a:rPr>
                <a:t>12</a:t>
              </a:r>
            </a:p>
          </p:txBody>
        </p:sp>
      </p:grpSp>
      <p:sp>
        <p:nvSpPr>
          <p:cNvPr id="8" name="Freeform 8"/>
          <p:cNvSpPr/>
          <p:nvPr/>
        </p:nvSpPr>
        <p:spPr>
          <a:xfrm>
            <a:off x="10600835" y="1708775"/>
            <a:ext cx="6841904" cy="7086718"/>
          </a:xfrm>
          <a:custGeom>
            <a:avLst/>
            <a:gdLst/>
            <a:ahLst/>
            <a:cxnLst/>
            <a:rect l="l" t="t" r="r" b="b"/>
            <a:pathLst>
              <a:path w="6841904" h="7086718">
                <a:moveTo>
                  <a:pt x="0" y="0"/>
                </a:moveTo>
                <a:lnTo>
                  <a:pt x="6841904" y="0"/>
                </a:lnTo>
                <a:lnTo>
                  <a:pt x="6841904" y="7086718"/>
                </a:lnTo>
                <a:lnTo>
                  <a:pt x="0" y="70867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10" name="TextBox 10"/>
          <p:cNvSpPr txBox="1"/>
          <p:nvPr/>
        </p:nvSpPr>
        <p:spPr>
          <a:xfrm>
            <a:off x="367500" y="215941"/>
            <a:ext cx="8776500" cy="1303883"/>
          </a:xfrm>
          <a:prstGeom prst="rect">
            <a:avLst/>
          </a:prstGeom>
        </p:spPr>
        <p:txBody>
          <a:bodyPr wrap="square" lIns="0" tIns="0" rIns="0" bIns="0" rtlCol="0" anchor="t">
            <a:spAutoFit/>
          </a:bodyPr>
          <a:lstStyle/>
          <a:p>
            <a:pPr marL="0" lvl="0" indent="0" algn="l">
              <a:lnSpc>
                <a:spcPts val="10559"/>
              </a:lnSpc>
              <a:spcBef>
                <a:spcPct val="0"/>
              </a:spcBef>
            </a:pPr>
            <a:r>
              <a:rPr lang="en-US" sz="8799">
                <a:solidFill>
                  <a:srgbClr val="000000"/>
                </a:solidFill>
                <a:latin typeface="The Youngest Serif"/>
                <a:ea typeface="The Youngest Serif"/>
                <a:cs typeface="The Youngest Serif"/>
                <a:sym typeface="The Youngest Serif"/>
              </a:rPr>
              <a:t>Symptom</a:t>
            </a:r>
            <a:r>
              <a:rPr lang="en-US" sz="8799" u="none" strike="noStrike">
                <a:solidFill>
                  <a:srgbClr val="000000"/>
                </a:solidFill>
                <a:latin typeface="The Youngest Serif"/>
                <a:ea typeface="The Youngest Serif"/>
                <a:cs typeface="The Youngest Serif"/>
                <a:sym typeface="The Youngest Serif"/>
              </a:rPr>
              <a:t> check</a:t>
            </a:r>
          </a:p>
        </p:txBody>
      </p:sp>
      <p:sp>
        <p:nvSpPr>
          <p:cNvPr id="17" name="TextBox 16">
            <a:extLst>
              <a:ext uri="{FF2B5EF4-FFF2-40B4-BE49-F238E27FC236}">
                <a16:creationId xmlns:a16="http://schemas.microsoft.com/office/drawing/2014/main" id="{2A103098-6282-A9FF-720E-418DE9AB596E}"/>
              </a:ext>
            </a:extLst>
          </p:cNvPr>
          <p:cNvSpPr txBox="1"/>
          <p:nvPr/>
        </p:nvSpPr>
        <p:spPr>
          <a:xfrm>
            <a:off x="11730375" y="7373859"/>
            <a:ext cx="4103183" cy="369332"/>
          </a:xfrm>
          <a:prstGeom prst="rect">
            <a:avLst/>
          </a:prstGeom>
          <a:solidFill>
            <a:srgbClr val="CCDD68"/>
          </a:solidFill>
        </p:spPr>
        <p:txBody>
          <a:bodyPr wrap="square" rtlCol="0">
            <a:spAutoFit/>
          </a:bodyPr>
          <a:lstStyle/>
          <a:p>
            <a:endParaRPr lang="en-CA"/>
          </a:p>
        </p:txBody>
      </p:sp>
      <p:pic>
        <p:nvPicPr>
          <p:cNvPr id="30" name="Picture 9">
            <a:extLst>
              <a:ext uri="{FF2B5EF4-FFF2-40B4-BE49-F238E27FC236}">
                <a16:creationId xmlns:a16="http://schemas.microsoft.com/office/drawing/2014/main" id="{4F0A363D-4771-A415-0207-07673F0BA49C}"/>
              </a:ext>
            </a:extLst>
          </p:cNvPr>
          <p:cNvPicPr>
            <a:picLocks noChangeAspect="1"/>
          </p:cNvPicPr>
          <p:nvPr/>
        </p:nvPicPr>
        <p:blipFill>
          <a:blip r:embed="rId6">
            <a:duotone>
              <a:schemeClr val="accent2">
                <a:shade val="45000"/>
                <a:satMod val="135000"/>
              </a:schemeClr>
              <a:prstClr val="white"/>
            </a:duotone>
          </a:blip>
          <a:stretch>
            <a:fillRect/>
          </a:stretch>
        </p:blipFill>
        <p:spPr>
          <a:xfrm>
            <a:off x="667136" y="1943950"/>
            <a:ext cx="7466926" cy="6685173"/>
          </a:xfrm>
          <a:prstGeom prst="rect">
            <a:avLst/>
          </a:prstGeom>
        </p:spPr>
      </p:pic>
      <p:grpSp>
        <p:nvGrpSpPr>
          <p:cNvPr id="32" name="Group 31">
            <a:extLst>
              <a:ext uri="{FF2B5EF4-FFF2-40B4-BE49-F238E27FC236}">
                <a16:creationId xmlns:a16="http://schemas.microsoft.com/office/drawing/2014/main" id="{62884B8C-D695-3408-BC92-BA94FE9D675F}"/>
              </a:ext>
            </a:extLst>
          </p:cNvPr>
          <p:cNvGrpSpPr/>
          <p:nvPr/>
        </p:nvGrpSpPr>
        <p:grpSpPr>
          <a:xfrm>
            <a:off x="10288356" y="2009265"/>
            <a:ext cx="7466926" cy="6685173"/>
            <a:chOff x="10104885" y="1695450"/>
            <a:chExt cx="7466926" cy="6685173"/>
          </a:xfrm>
        </p:grpSpPr>
        <p:pic>
          <p:nvPicPr>
            <p:cNvPr id="33" name="Picture 9">
              <a:extLst>
                <a:ext uri="{FF2B5EF4-FFF2-40B4-BE49-F238E27FC236}">
                  <a16:creationId xmlns:a16="http://schemas.microsoft.com/office/drawing/2014/main" id="{94EC2D74-92B5-3BCB-31E8-65311EF9E5B3}"/>
                </a:ext>
              </a:extLst>
            </p:cNvPr>
            <p:cNvPicPr>
              <a:picLocks noChangeAspect="1"/>
            </p:cNvPicPr>
            <p:nvPr/>
          </p:nvPicPr>
          <p:blipFill>
            <a:blip r:embed="rId6"/>
            <a:stretch>
              <a:fillRect/>
            </a:stretch>
          </p:blipFill>
          <p:spPr>
            <a:xfrm>
              <a:off x="10104885" y="1695450"/>
              <a:ext cx="7466926" cy="6685173"/>
            </a:xfrm>
            <a:prstGeom prst="rect">
              <a:avLst/>
            </a:prstGeom>
          </p:spPr>
        </p:pic>
        <p:grpSp>
          <p:nvGrpSpPr>
            <p:cNvPr id="34" name="Group 33">
              <a:extLst>
                <a:ext uri="{FF2B5EF4-FFF2-40B4-BE49-F238E27FC236}">
                  <a16:creationId xmlns:a16="http://schemas.microsoft.com/office/drawing/2014/main" id="{B98707B5-2D9F-808B-15E5-919E00646780}"/>
                </a:ext>
              </a:extLst>
            </p:cNvPr>
            <p:cNvGrpSpPr/>
            <p:nvPr/>
          </p:nvGrpSpPr>
          <p:grpSpPr>
            <a:xfrm>
              <a:off x="11192962" y="2854633"/>
              <a:ext cx="5360353" cy="4265260"/>
              <a:chOff x="11192962" y="2854633"/>
              <a:chExt cx="5360353" cy="4265260"/>
            </a:xfrm>
          </p:grpSpPr>
          <p:sp>
            <p:nvSpPr>
              <p:cNvPr id="35" name="TextBox 34">
                <a:extLst>
                  <a:ext uri="{FF2B5EF4-FFF2-40B4-BE49-F238E27FC236}">
                    <a16:creationId xmlns:a16="http://schemas.microsoft.com/office/drawing/2014/main" id="{5ECBCC28-4444-2CED-78FC-62B2B4D7216B}"/>
                  </a:ext>
                </a:extLst>
              </p:cNvPr>
              <p:cNvSpPr txBox="1"/>
              <p:nvPr/>
            </p:nvSpPr>
            <p:spPr>
              <a:xfrm>
                <a:off x="11192964" y="2854633"/>
                <a:ext cx="3180763" cy="461665"/>
              </a:xfrm>
              <a:prstGeom prst="rect">
                <a:avLst/>
              </a:prstGeom>
              <a:solidFill>
                <a:srgbClr val="BCCB5F"/>
              </a:solidFill>
            </p:spPr>
            <p:txBody>
              <a:bodyPr wrap="square" rtlCol="0">
                <a:spAutoFit/>
              </a:bodyPr>
              <a:lstStyle/>
              <a:p>
                <a:r>
                  <a:rPr lang="en-US" sz="2400">
                    <a:solidFill>
                      <a:schemeClr val="accent3">
                        <a:lumMod val="50000"/>
                      </a:schemeClr>
                    </a:solidFill>
                    <a:latin typeface="Book Antiqua" panose="02040602050305030304" pitchFamily="18" charset="0"/>
                  </a:rPr>
                  <a:t>Pain in the left arm</a:t>
                </a:r>
                <a:endParaRPr lang="en-CA" sz="2400">
                  <a:solidFill>
                    <a:schemeClr val="accent3">
                      <a:lumMod val="50000"/>
                    </a:schemeClr>
                  </a:solidFill>
                  <a:latin typeface="Book Antiqua" panose="02040602050305030304" pitchFamily="18" charset="0"/>
                </a:endParaRPr>
              </a:p>
            </p:txBody>
          </p:sp>
          <p:sp>
            <p:nvSpPr>
              <p:cNvPr id="36" name="TextBox 35">
                <a:extLst>
                  <a:ext uri="{FF2B5EF4-FFF2-40B4-BE49-F238E27FC236}">
                    <a16:creationId xmlns:a16="http://schemas.microsoft.com/office/drawing/2014/main" id="{624C0782-EF18-39DB-623C-05E4F5BEAD3E}"/>
                  </a:ext>
                </a:extLst>
              </p:cNvPr>
              <p:cNvSpPr txBox="1"/>
              <p:nvPr/>
            </p:nvSpPr>
            <p:spPr>
              <a:xfrm>
                <a:off x="11192963" y="3761797"/>
                <a:ext cx="4500869" cy="461665"/>
              </a:xfrm>
              <a:prstGeom prst="rect">
                <a:avLst/>
              </a:prstGeom>
              <a:solidFill>
                <a:srgbClr val="BCCB5F"/>
              </a:solidFill>
            </p:spPr>
            <p:txBody>
              <a:bodyPr wrap="square" rtlCol="0">
                <a:spAutoFit/>
              </a:bodyPr>
              <a:lstStyle/>
              <a:p>
                <a:r>
                  <a:rPr lang="en-US" sz="2400">
                    <a:solidFill>
                      <a:schemeClr val="accent3">
                        <a:lumMod val="50000"/>
                      </a:schemeClr>
                    </a:solidFill>
                    <a:latin typeface="Book Antiqua" panose="02040602050305030304" pitchFamily="18" charset="0"/>
                  </a:rPr>
                  <a:t>Chest discomfort (angina</a:t>
                </a:r>
                <a:r>
                  <a:rPr lang="en-US"/>
                  <a:t>)</a:t>
                </a:r>
                <a:endParaRPr lang="en-CA"/>
              </a:p>
            </p:txBody>
          </p:sp>
          <p:sp>
            <p:nvSpPr>
              <p:cNvPr id="37" name="TextBox 36">
                <a:extLst>
                  <a:ext uri="{FF2B5EF4-FFF2-40B4-BE49-F238E27FC236}">
                    <a16:creationId xmlns:a16="http://schemas.microsoft.com/office/drawing/2014/main" id="{E0B5CEC8-923B-3233-D640-79380E3BC16E}"/>
                  </a:ext>
                </a:extLst>
              </p:cNvPr>
              <p:cNvSpPr txBox="1"/>
              <p:nvPr/>
            </p:nvSpPr>
            <p:spPr>
              <a:xfrm>
                <a:off x="11192962" y="4725626"/>
                <a:ext cx="5360353" cy="461665"/>
              </a:xfrm>
              <a:prstGeom prst="rect">
                <a:avLst/>
              </a:prstGeom>
              <a:solidFill>
                <a:srgbClr val="BCCB5F"/>
              </a:solidFill>
            </p:spPr>
            <p:txBody>
              <a:bodyPr wrap="square" rtlCol="0">
                <a:spAutoFit/>
              </a:bodyPr>
              <a:lstStyle/>
              <a:p>
                <a:r>
                  <a:rPr lang="en-US" sz="2400">
                    <a:solidFill>
                      <a:schemeClr val="accent3">
                        <a:lumMod val="50000"/>
                      </a:schemeClr>
                    </a:solidFill>
                    <a:latin typeface="Book Antiqua" panose="02040602050305030304" pitchFamily="18" charset="0"/>
                  </a:rPr>
                  <a:t>Shortness of breath and cold sweats</a:t>
                </a:r>
                <a:endParaRPr lang="en-CA" sz="2400">
                  <a:solidFill>
                    <a:schemeClr val="accent3">
                      <a:lumMod val="50000"/>
                    </a:schemeClr>
                  </a:solidFill>
                  <a:latin typeface="Book Antiqua" panose="02040602050305030304" pitchFamily="18" charset="0"/>
                </a:endParaRPr>
              </a:p>
            </p:txBody>
          </p:sp>
          <p:sp>
            <p:nvSpPr>
              <p:cNvPr id="38" name="TextBox 37">
                <a:extLst>
                  <a:ext uri="{FF2B5EF4-FFF2-40B4-BE49-F238E27FC236}">
                    <a16:creationId xmlns:a16="http://schemas.microsoft.com/office/drawing/2014/main" id="{20F17E99-C58F-61BD-A8E7-1D1B4136CC5B}"/>
                  </a:ext>
                </a:extLst>
              </p:cNvPr>
              <p:cNvSpPr txBox="1"/>
              <p:nvPr/>
            </p:nvSpPr>
            <p:spPr>
              <a:xfrm>
                <a:off x="11192963" y="5698373"/>
                <a:ext cx="3180763" cy="461665"/>
              </a:xfrm>
              <a:prstGeom prst="rect">
                <a:avLst/>
              </a:prstGeom>
              <a:solidFill>
                <a:srgbClr val="BCCB5F"/>
              </a:solidFill>
            </p:spPr>
            <p:txBody>
              <a:bodyPr wrap="square" rtlCol="0">
                <a:spAutoFit/>
              </a:bodyPr>
              <a:lstStyle/>
              <a:p>
                <a:r>
                  <a:rPr lang="en-US" sz="2400">
                    <a:solidFill>
                      <a:schemeClr val="accent3">
                        <a:lumMod val="50000"/>
                      </a:schemeClr>
                    </a:solidFill>
                    <a:latin typeface="Book Antiqua" panose="02040602050305030304" pitchFamily="18" charset="0"/>
                  </a:rPr>
                  <a:t>Nausea and vomiting </a:t>
                </a:r>
                <a:endParaRPr lang="en-CA" sz="2400">
                  <a:solidFill>
                    <a:schemeClr val="accent3">
                      <a:lumMod val="50000"/>
                    </a:schemeClr>
                  </a:solidFill>
                  <a:latin typeface="Book Antiqua" panose="02040602050305030304" pitchFamily="18" charset="0"/>
                </a:endParaRPr>
              </a:p>
            </p:txBody>
          </p:sp>
          <p:sp>
            <p:nvSpPr>
              <p:cNvPr id="39" name="TextBox 38">
                <a:extLst>
                  <a:ext uri="{FF2B5EF4-FFF2-40B4-BE49-F238E27FC236}">
                    <a16:creationId xmlns:a16="http://schemas.microsoft.com/office/drawing/2014/main" id="{7290775E-04B1-3096-D7F2-D4BE6EB1C1E7}"/>
                  </a:ext>
                </a:extLst>
              </p:cNvPr>
              <p:cNvSpPr txBox="1"/>
              <p:nvPr/>
            </p:nvSpPr>
            <p:spPr>
              <a:xfrm>
                <a:off x="12763088" y="6750561"/>
                <a:ext cx="3180763" cy="369332"/>
              </a:xfrm>
              <a:prstGeom prst="rect">
                <a:avLst/>
              </a:prstGeom>
              <a:solidFill>
                <a:srgbClr val="0F1A38"/>
              </a:solidFill>
            </p:spPr>
            <p:txBody>
              <a:bodyPr wrap="square" rtlCol="0">
                <a:spAutoFit/>
              </a:bodyPr>
              <a:lstStyle/>
              <a:p>
                <a:r>
                  <a:rPr lang="en-US">
                    <a:solidFill>
                      <a:srgbClr val="CCDD68"/>
                    </a:solidFill>
                  </a:rPr>
                  <a:t>“TYPICAL” SYMPTOMS</a:t>
                </a:r>
                <a:endParaRPr lang="en-CA">
                  <a:solidFill>
                    <a:srgbClr val="CCDD68"/>
                  </a:solidFill>
                </a:endParaRPr>
              </a:p>
            </p:txBody>
          </p:sp>
        </p:grpSp>
      </p:grpSp>
      <p:sp>
        <p:nvSpPr>
          <p:cNvPr id="41" name="TextBox 40">
            <a:extLst>
              <a:ext uri="{FF2B5EF4-FFF2-40B4-BE49-F238E27FC236}">
                <a16:creationId xmlns:a16="http://schemas.microsoft.com/office/drawing/2014/main" id="{18F21F88-D178-1AE2-6AED-E378E5D9EE22}"/>
              </a:ext>
            </a:extLst>
          </p:cNvPr>
          <p:cNvSpPr txBox="1"/>
          <p:nvPr/>
        </p:nvSpPr>
        <p:spPr>
          <a:xfrm>
            <a:off x="1703610" y="3034471"/>
            <a:ext cx="3298371" cy="461665"/>
          </a:xfrm>
          <a:prstGeom prst="rect">
            <a:avLst/>
          </a:prstGeom>
          <a:solidFill>
            <a:srgbClr val="E5CAC9"/>
          </a:solidFill>
        </p:spPr>
        <p:txBody>
          <a:bodyPr wrap="square" rtlCol="0">
            <a:spAutoFit/>
          </a:bodyPr>
          <a:lstStyle/>
          <a:p>
            <a:r>
              <a:rPr lang="en-US" sz="2400">
                <a:solidFill>
                  <a:srgbClr val="9F3F3C"/>
                </a:solidFill>
                <a:latin typeface="Book Antiqua" panose="02040602050305030304" pitchFamily="18" charset="0"/>
              </a:rPr>
              <a:t>Fatigue</a:t>
            </a:r>
            <a:endParaRPr lang="en-CA">
              <a:solidFill>
                <a:srgbClr val="9F3F3C"/>
              </a:solidFill>
            </a:endParaRPr>
          </a:p>
        </p:txBody>
      </p:sp>
      <p:sp>
        <p:nvSpPr>
          <p:cNvPr id="43" name="TextBox 42">
            <a:extLst>
              <a:ext uri="{FF2B5EF4-FFF2-40B4-BE49-F238E27FC236}">
                <a16:creationId xmlns:a16="http://schemas.microsoft.com/office/drawing/2014/main" id="{9EA7472A-CB41-D34E-A3AA-A4137C5623BC}"/>
              </a:ext>
            </a:extLst>
          </p:cNvPr>
          <p:cNvSpPr txBox="1"/>
          <p:nvPr/>
        </p:nvSpPr>
        <p:spPr>
          <a:xfrm>
            <a:off x="1703611" y="4022278"/>
            <a:ext cx="3298371" cy="461665"/>
          </a:xfrm>
          <a:prstGeom prst="rect">
            <a:avLst/>
          </a:prstGeom>
          <a:solidFill>
            <a:srgbClr val="E5CAC9"/>
          </a:solidFill>
        </p:spPr>
        <p:txBody>
          <a:bodyPr wrap="square" rtlCol="0">
            <a:spAutoFit/>
          </a:bodyPr>
          <a:lstStyle/>
          <a:p>
            <a:r>
              <a:rPr lang="en-US" sz="2400">
                <a:solidFill>
                  <a:srgbClr val="9F3F3C"/>
                </a:solidFill>
                <a:latin typeface="Book Antiqua" panose="02040602050305030304" pitchFamily="18" charset="0"/>
              </a:rPr>
              <a:t>Sleep disturbance</a:t>
            </a:r>
            <a:endParaRPr lang="en-CA" sz="2400">
              <a:solidFill>
                <a:srgbClr val="9F3F3C"/>
              </a:solidFill>
              <a:latin typeface="Book Antiqua" panose="02040602050305030304" pitchFamily="18" charset="0"/>
            </a:endParaRPr>
          </a:p>
        </p:txBody>
      </p:sp>
      <p:sp>
        <p:nvSpPr>
          <p:cNvPr id="45" name="TextBox 44">
            <a:extLst>
              <a:ext uri="{FF2B5EF4-FFF2-40B4-BE49-F238E27FC236}">
                <a16:creationId xmlns:a16="http://schemas.microsoft.com/office/drawing/2014/main" id="{EAD8DC23-4BBC-2595-0205-822FBBDED839}"/>
              </a:ext>
            </a:extLst>
          </p:cNvPr>
          <p:cNvSpPr txBox="1"/>
          <p:nvPr/>
        </p:nvSpPr>
        <p:spPr>
          <a:xfrm>
            <a:off x="1781658" y="5030855"/>
            <a:ext cx="3298371" cy="461665"/>
          </a:xfrm>
          <a:prstGeom prst="rect">
            <a:avLst/>
          </a:prstGeom>
          <a:solidFill>
            <a:srgbClr val="E5CAC9"/>
          </a:solidFill>
        </p:spPr>
        <p:txBody>
          <a:bodyPr wrap="square" rtlCol="0">
            <a:spAutoFit/>
          </a:bodyPr>
          <a:lstStyle/>
          <a:p>
            <a:r>
              <a:rPr lang="en-US" sz="2400">
                <a:solidFill>
                  <a:srgbClr val="9F3F3C"/>
                </a:solidFill>
                <a:latin typeface="Book Antiqua" panose="02040602050305030304" pitchFamily="18" charset="0"/>
              </a:rPr>
              <a:t>Anxiety</a:t>
            </a:r>
            <a:endParaRPr lang="en-CA" sz="2400">
              <a:solidFill>
                <a:srgbClr val="9F3F3C"/>
              </a:solidFill>
              <a:latin typeface="Book Antiqua" panose="02040602050305030304" pitchFamily="18" charset="0"/>
            </a:endParaRPr>
          </a:p>
        </p:txBody>
      </p:sp>
      <p:sp>
        <p:nvSpPr>
          <p:cNvPr id="46" name="TextBox 45">
            <a:extLst>
              <a:ext uri="{FF2B5EF4-FFF2-40B4-BE49-F238E27FC236}">
                <a16:creationId xmlns:a16="http://schemas.microsoft.com/office/drawing/2014/main" id="{B219131B-47CF-7791-BDF4-B9D877BBB5F0}"/>
              </a:ext>
            </a:extLst>
          </p:cNvPr>
          <p:cNvSpPr txBox="1"/>
          <p:nvPr/>
        </p:nvSpPr>
        <p:spPr>
          <a:xfrm>
            <a:off x="1754439" y="5999687"/>
            <a:ext cx="3298371" cy="461665"/>
          </a:xfrm>
          <a:prstGeom prst="rect">
            <a:avLst/>
          </a:prstGeom>
          <a:solidFill>
            <a:srgbClr val="E5CAC9"/>
          </a:solidFill>
        </p:spPr>
        <p:txBody>
          <a:bodyPr wrap="square" rtlCol="0">
            <a:spAutoFit/>
          </a:bodyPr>
          <a:lstStyle/>
          <a:p>
            <a:r>
              <a:rPr lang="en-US" sz="2400">
                <a:solidFill>
                  <a:srgbClr val="9F3F3C"/>
                </a:solidFill>
                <a:latin typeface="Book Antiqua" panose="02040602050305030304" pitchFamily="18" charset="0"/>
              </a:rPr>
              <a:t>Abdominal</a:t>
            </a:r>
            <a:r>
              <a:rPr lang="en-US">
                <a:solidFill>
                  <a:srgbClr val="9F3F3C"/>
                </a:solidFill>
              </a:rPr>
              <a:t> </a:t>
            </a:r>
            <a:r>
              <a:rPr lang="en-US" sz="2400">
                <a:solidFill>
                  <a:srgbClr val="9F3F3C"/>
                </a:solidFill>
                <a:latin typeface="Book Antiqua" panose="02040602050305030304" pitchFamily="18" charset="0"/>
              </a:rPr>
              <a:t>Pressure</a:t>
            </a:r>
            <a:endParaRPr lang="en-CA" sz="2400">
              <a:solidFill>
                <a:srgbClr val="9F3F3C"/>
              </a:solidFill>
              <a:latin typeface="Book Antiqua" panose="02040602050305030304" pitchFamily="18" charset="0"/>
            </a:endParaRPr>
          </a:p>
        </p:txBody>
      </p:sp>
      <p:sp>
        <p:nvSpPr>
          <p:cNvPr id="47" name="TextBox 46">
            <a:extLst>
              <a:ext uri="{FF2B5EF4-FFF2-40B4-BE49-F238E27FC236}">
                <a16:creationId xmlns:a16="http://schemas.microsoft.com/office/drawing/2014/main" id="{DEFB24D9-504D-81A5-EDA6-57207867ACB7}"/>
              </a:ext>
            </a:extLst>
          </p:cNvPr>
          <p:cNvSpPr txBox="1"/>
          <p:nvPr/>
        </p:nvSpPr>
        <p:spPr>
          <a:xfrm>
            <a:off x="3235283" y="7008264"/>
            <a:ext cx="2545414" cy="369332"/>
          </a:xfrm>
          <a:prstGeom prst="rect">
            <a:avLst/>
          </a:prstGeom>
          <a:solidFill>
            <a:srgbClr val="9F3E3B"/>
          </a:solidFill>
        </p:spPr>
        <p:txBody>
          <a:bodyPr wrap="square" rtlCol="0">
            <a:spAutoFit/>
          </a:bodyPr>
          <a:lstStyle/>
          <a:p>
            <a:r>
              <a:rPr lang="en-US">
                <a:solidFill>
                  <a:srgbClr val="ECD8D8"/>
                </a:solidFill>
              </a:rPr>
              <a:t>“ATYPICAL” SYMPTOMS</a:t>
            </a:r>
            <a:endParaRPr lang="en-CA">
              <a:solidFill>
                <a:srgbClr val="ECD8D8"/>
              </a:solidFill>
            </a:endParaRPr>
          </a:p>
        </p:txBody>
      </p:sp>
      <p:sp>
        <p:nvSpPr>
          <p:cNvPr id="48" name="Rectangle 47">
            <a:extLst>
              <a:ext uri="{FF2B5EF4-FFF2-40B4-BE49-F238E27FC236}">
                <a16:creationId xmlns:a16="http://schemas.microsoft.com/office/drawing/2014/main" id="{84D290C7-C657-C59C-D87E-716C6E0E2ED5}"/>
              </a:ext>
            </a:extLst>
          </p:cNvPr>
          <p:cNvSpPr/>
          <p:nvPr/>
        </p:nvSpPr>
        <p:spPr>
          <a:xfrm>
            <a:off x="2645229" y="7576457"/>
            <a:ext cx="3673928" cy="400639"/>
          </a:xfrm>
          <a:prstGeom prst="rect">
            <a:avLst/>
          </a:prstGeom>
          <a:solidFill>
            <a:srgbClr val="ECD8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Rectangle 48">
            <a:extLst>
              <a:ext uri="{FF2B5EF4-FFF2-40B4-BE49-F238E27FC236}">
                <a16:creationId xmlns:a16="http://schemas.microsoft.com/office/drawing/2014/main" id="{ED6B6B02-02DC-0F36-7683-7084C66C7AD7}"/>
              </a:ext>
            </a:extLst>
          </p:cNvPr>
          <p:cNvSpPr/>
          <p:nvPr/>
        </p:nvSpPr>
        <p:spPr>
          <a:xfrm>
            <a:off x="12213771" y="7743191"/>
            <a:ext cx="3913551" cy="369332"/>
          </a:xfrm>
          <a:prstGeom prst="rect">
            <a:avLst/>
          </a:prstGeom>
          <a:solidFill>
            <a:srgbClr val="CCDD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Not Equal 49">
            <a:extLst>
              <a:ext uri="{FF2B5EF4-FFF2-40B4-BE49-F238E27FC236}">
                <a16:creationId xmlns:a16="http://schemas.microsoft.com/office/drawing/2014/main" id="{4C4450F5-7695-B6D7-90B4-40BFCC840AE2}"/>
              </a:ext>
            </a:extLst>
          </p:cNvPr>
          <p:cNvSpPr/>
          <p:nvPr/>
        </p:nvSpPr>
        <p:spPr>
          <a:xfrm>
            <a:off x="8134062" y="4718957"/>
            <a:ext cx="2338617" cy="1303883"/>
          </a:xfrm>
          <a:prstGeom prst="mathNotEqual">
            <a:avLst/>
          </a:prstGeom>
          <a:gradFill>
            <a:gsLst>
              <a:gs pos="0">
                <a:srgbClr val="CCDD68"/>
              </a:gs>
              <a:gs pos="74000">
                <a:srgbClr val="ECD8D8"/>
              </a:gs>
              <a:gs pos="83000">
                <a:srgbClr val="E5CAC9"/>
              </a:gs>
              <a:gs pos="100000">
                <a:srgbClr val="9F3E3B"/>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6275" y="286275"/>
            <a:ext cx="17704782" cy="9714450"/>
            <a:chOff x="0" y="0"/>
            <a:chExt cx="4662988" cy="2558538"/>
          </a:xfrm>
        </p:grpSpPr>
        <p:sp>
          <p:nvSpPr>
            <p:cNvPr id="3" name="Freeform 3"/>
            <p:cNvSpPr/>
            <p:nvPr/>
          </p:nvSpPr>
          <p:spPr>
            <a:xfrm>
              <a:off x="0" y="0"/>
              <a:ext cx="4662988" cy="2558538"/>
            </a:xfrm>
            <a:custGeom>
              <a:avLst/>
              <a:gdLst/>
              <a:ahLst/>
              <a:cxnLst/>
              <a:rect l="l" t="t" r="r" b="b"/>
              <a:pathLst>
                <a:path w="4662988" h="2558538">
                  <a:moveTo>
                    <a:pt x="26237" y="0"/>
                  </a:moveTo>
                  <a:lnTo>
                    <a:pt x="4636751" y="0"/>
                  </a:lnTo>
                  <a:cubicBezTo>
                    <a:pt x="4651241" y="0"/>
                    <a:pt x="4662988" y="11747"/>
                    <a:pt x="4662988" y="26237"/>
                  </a:cubicBezTo>
                  <a:lnTo>
                    <a:pt x="4662988" y="2532301"/>
                  </a:lnTo>
                  <a:cubicBezTo>
                    <a:pt x="4662988" y="2546792"/>
                    <a:pt x="4651241" y="2558538"/>
                    <a:pt x="4636751" y="2558538"/>
                  </a:cubicBezTo>
                  <a:lnTo>
                    <a:pt x="26237" y="2558538"/>
                  </a:lnTo>
                  <a:cubicBezTo>
                    <a:pt x="11747" y="2558538"/>
                    <a:pt x="0" y="2546792"/>
                    <a:pt x="0" y="2532301"/>
                  </a:cubicBezTo>
                  <a:lnTo>
                    <a:pt x="0" y="26237"/>
                  </a:lnTo>
                  <a:cubicBezTo>
                    <a:pt x="0" y="11747"/>
                    <a:pt x="11747" y="0"/>
                    <a:pt x="26237" y="0"/>
                  </a:cubicBezTo>
                  <a:close/>
                </a:path>
              </a:pathLst>
            </a:custGeom>
            <a:solidFill>
              <a:srgbClr val="FFFCE9"/>
            </a:solidFill>
          </p:spPr>
          <p:txBody>
            <a:bodyPr/>
            <a:lstStyle/>
            <a:p>
              <a:endParaRPr lang="en-CA"/>
            </a:p>
          </p:txBody>
        </p:sp>
        <p:sp>
          <p:nvSpPr>
            <p:cNvPr id="4" name="TextBox 4"/>
            <p:cNvSpPr txBox="1"/>
            <p:nvPr/>
          </p:nvSpPr>
          <p:spPr>
            <a:xfrm>
              <a:off x="0" y="-57150"/>
              <a:ext cx="4662988" cy="2615688"/>
            </a:xfrm>
            <a:prstGeom prst="rect">
              <a:avLst/>
            </a:prstGeom>
          </p:spPr>
          <p:txBody>
            <a:bodyPr lIns="50800" tIns="50800" rIns="50800" bIns="50800" rtlCol="0" anchor="ctr"/>
            <a:lstStyle/>
            <a:p>
              <a:pPr algn="ctr">
                <a:lnSpc>
                  <a:spcPts val="3359"/>
                </a:lnSpc>
              </a:pPr>
              <a:endParaRPr/>
            </a:p>
          </p:txBody>
        </p:sp>
      </p:grpSp>
      <p:sp>
        <p:nvSpPr>
          <p:cNvPr id="5" name="Freeform 5"/>
          <p:cNvSpPr/>
          <p:nvPr/>
        </p:nvSpPr>
        <p:spPr>
          <a:xfrm>
            <a:off x="12646026" y="-216991"/>
            <a:ext cx="5345031" cy="5268267"/>
          </a:xfrm>
          <a:custGeom>
            <a:avLst/>
            <a:gdLst/>
            <a:ahLst/>
            <a:cxnLst/>
            <a:rect l="l" t="t" r="r" b="b"/>
            <a:pathLst>
              <a:path w="7703922" h="7479808">
                <a:moveTo>
                  <a:pt x="0" y="0"/>
                </a:moveTo>
                <a:lnTo>
                  <a:pt x="7703921" y="0"/>
                </a:lnTo>
                <a:lnTo>
                  <a:pt x="7703921" y="7479807"/>
                </a:lnTo>
                <a:lnTo>
                  <a:pt x="0" y="74798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grpSp>
        <p:nvGrpSpPr>
          <p:cNvPr id="6" name="Group 6"/>
          <p:cNvGrpSpPr/>
          <p:nvPr/>
        </p:nvGrpSpPr>
        <p:grpSpPr>
          <a:xfrm>
            <a:off x="16967962" y="9005364"/>
            <a:ext cx="1320038" cy="1281636"/>
            <a:chOff x="0" y="0"/>
            <a:chExt cx="1760050" cy="1708849"/>
          </a:xfrm>
        </p:grpSpPr>
        <p:sp>
          <p:nvSpPr>
            <p:cNvPr id="7" name="Freeform 7"/>
            <p:cNvSpPr/>
            <p:nvPr/>
          </p:nvSpPr>
          <p:spPr>
            <a:xfrm>
              <a:off x="0" y="0"/>
              <a:ext cx="1760050" cy="1708849"/>
            </a:xfrm>
            <a:custGeom>
              <a:avLst/>
              <a:gdLst/>
              <a:ahLst/>
              <a:cxnLst/>
              <a:rect l="l" t="t" r="r" b="b"/>
              <a:pathLst>
                <a:path w="1760050" h="1708849">
                  <a:moveTo>
                    <a:pt x="0" y="0"/>
                  </a:moveTo>
                  <a:lnTo>
                    <a:pt x="1760050" y="0"/>
                  </a:lnTo>
                  <a:lnTo>
                    <a:pt x="1760050" y="1708849"/>
                  </a:lnTo>
                  <a:lnTo>
                    <a:pt x="0" y="170884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8" name="TextBox 8"/>
            <p:cNvSpPr txBox="1"/>
            <p:nvPr/>
          </p:nvSpPr>
          <p:spPr>
            <a:xfrm>
              <a:off x="265634" y="307797"/>
              <a:ext cx="1228783" cy="1083729"/>
            </a:xfrm>
            <a:prstGeom prst="rect">
              <a:avLst/>
            </a:prstGeom>
          </p:spPr>
          <p:txBody>
            <a:bodyPr lIns="0" tIns="0" rIns="0" bIns="0" rtlCol="0" anchor="t">
              <a:spAutoFit/>
            </a:bodyPr>
            <a:lstStyle/>
            <a:p>
              <a:pPr marL="0" lvl="0" indent="0" algn="ctr">
                <a:lnSpc>
                  <a:spcPts val="6410"/>
                </a:lnSpc>
                <a:spcBef>
                  <a:spcPct val="0"/>
                </a:spcBef>
              </a:pPr>
              <a:r>
                <a:rPr lang="en-US" sz="5342">
                  <a:solidFill>
                    <a:srgbClr val="FFFFFF"/>
                  </a:solidFill>
                  <a:latin typeface="The Youngest Serif"/>
                  <a:ea typeface="The Youngest Serif"/>
                  <a:cs typeface="The Youngest Serif"/>
                  <a:sym typeface="The Youngest Serif"/>
                </a:rPr>
                <a:t>13</a:t>
              </a:r>
            </a:p>
          </p:txBody>
        </p:sp>
      </p:grpSp>
      <p:sp>
        <p:nvSpPr>
          <p:cNvPr id="10" name="Freeform 10"/>
          <p:cNvSpPr/>
          <p:nvPr/>
        </p:nvSpPr>
        <p:spPr>
          <a:xfrm rot="-1834655">
            <a:off x="15022831" y="1587057"/>
            <a:ext cx="3091569" cy="3279060"/>
          </a:xfrm>
          <a:custGeom>
            <a:avLst/>
            <a:gdLst/>
            <a:ahLst/>
            <a:cxnLst/>
            <a:rect l="l" t="t" r="r" b="b"/>
            <a:pathLst>
              <a:path w="4452312" h="5527701">
                <a:moveTo>
                  <a:pt x="0" y="0"/>
                </a:moveTo>
                <a:lnTo>
                  <a:pt x="4452312" y="0"/>
                </a:lnTo>
                <a:lnTo>
                  <a:pt x="4452312" y="5527702"/>
                </a:lnTo>
                <a:lnTo>
                  <a:pt x="0" y="552770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11" name="Freeform 11"/>
          <p:cNvSpPr/>
          <p:nvPr/>
        </p:nvSpPr>
        <p:spPr>
          <a:xfrm rot="2455242">
            <a:off x="11743706" y="366808"/>
            <a:ext cx="2564166" cy="4042628"/>
          </a:xfrm>
          <a:custGeom>
            <a:avLst/>
            <a:gdLst/>
            <a:ahLst/>
            <a:cxnLst/>
            <a:rect l="l" t="t" r="r" b="b"/>
            <a:pathLst>
              <a:path w="3278803" h="5706778">
                <a:moveTo>
                  <a:pt x="0" y="0"/>
                </a:moveTo>
                <a:lnTo>
                  <a:pt x="3278803" y="0"/>
                </a:lnTo>
                <a:lnTo>
                  <a:pt x="3278803" y="5706778"/>
                </a:lnTo>
                <a:lnTo>
                  <a:pt x="0" y="570677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12" name="TextBox 12"/>
          <p:cNvSpPr txBox="1"/>
          <p:nvPr/>
        </p:nvSpPr>
        <p:spPr>
          <a:xfrm>
            <a:off x="657488" y="286275"/>
            <a:ext cx="13375049" cy="1303883"/>
          </a:xfrm>
          <a:prstGeom prst="rect">
            <a:avLst/>
          </a:prstGeom>
        </p:spPr>
        <p:txBody>
          <a:bodyPr wrap="square" lIns="0" tIns="0" rIns="0" bIns="0" rtlCol="0" anchor="t">
            <a:spAutoFit/>
          </a:bodyPr>
          <a:lstStyle/>
          <a:p>
            <a:pPr marL="0" lvl="0" indent="0" algn="l">
              <a:lnSpc>
                <a:spcPts val="10559"/>
              </a:lnSpc>
              <a:spcBef>
                <a:spcPct val="0"/>
              </a:spcBef>
            </a:pPr>
            <a:r>
              <a:rPr lang="en-CA" sz="8100">
                <a:solidFill>
                  <a:srgbClr val="000000"/>
                </a:solidFill>
                <a:latin typeface="The Youngest Serif"/>
                <a:ea typeface="The Youngest Serif"/>
                <a:cs typeface="The Youngest Serif"/>
                <a:sym typeface="The Youngest Serif"/>
              </a:rPr>
              <a:t>Conversing with an expert</a:t>
            </a:r>
            <a:endParaRPr lang="en-US" sz="8100" u="none" strike="noStrike">
              <a:solidFill>
                <a:srgbClr val="000000"/>
              </a:solidFill>
              <a:latin typeface="The Youngest Serif"/>
              <a:ea typeface="The Youngest Serif"/>
              <a:cs typeface="The Youngest Serif"/>
              <a:sym typeface="The Youngest Serif"/>
            </a:endParaRPr>
          </a:p>
        </p:txBody>
      </p:sp>
      <p:sp>
        <p:nvSpPr>
          <p:cNvPr id="19" name="TextBox 18">
            <a:extLst>
              <a:ext uri="{FF2B5EF4-FFF2-40B4-BE49-F238E27FC236}">
                <a16:creationId xmlns:a16="http://schemas.microsoft.com/office/drawing/2014/main" id="{42B6F887-2EBB-95FA-3915-97D3FCFB02FB}"/>
              </a:ext>
            </a:extLst>
          </p:cNvPr>
          <p:cNvSpPr txBox="1"/>
          <p:nvPr/>
        </p:nvSpPr>
        <p:spPr>
          <a:xfrm>
            <a:off x="8234303" y="3706988"/>
            <a:ext cx="1828800" cy="1828800"/>
          </a:xfrm>
          <a:prstGeom prst="rect">
            <a:avLst/>
          </a:prstGeom>
          <a:noFill/>
        </p:spPr>
        <p:txBody>
          <a:bodyPr wrap="square" rtlCol="0">
            <a:spAutoFit/>
          </a:bodyPr>
          <a:lstStyle/>
          <a:p>
            <a:pPr algn="l"/>
            <a:endParaRPr lang="en-US"/>
          </a:p>
        </p:txBody>
      </p:sp>
      <p:sp>
        <p:nvSpPr>
          <p:cNvPr id="20" name="TextBox 19">
            <a:extLst>
              <a:ext uri="{FF2B5EF4-FFF2-40B4-BE49-F238E27FC236}">
                <a16:creationId xmlns:a16="http://schemas.microsoft.com/office/drawing/2014/main" id="{EF8118F3-3A8A-4AD5-49DF-9FF8C17546E6}"/>
              </a:ext>
            </a:extLst>
          </p:cNvPr>
          <p:cNvSpPr txBox="1"/>
          <p:nvPr/>
        </p:nvSpPr>
        <p:spPr>
          <a:xfrm>
            <a:off x="296943" y="1948543"/>
            <a:ext cx="17028438" cy="7755969"/>
          </a:xfrm>
          <a:prstGeom prst="rect">
            <a:avLst/>
          </a:prstGeom>
          <a:noFill/>
          <a:ln w="3175">
            <a:noFill/>
          </a:ln>
        </p:spPr>
        <p:txBody>
          <a:bodyPr wrap="square" rtlCol="0">
            <a:spAutoFit/>
          </a:bodyPr>
          <a:lstStyle/>
          <a:p>
            <a:r>
              <a:rPr lang="en-CA" sz="3200" b="0" i="0" u="none" strike="noStrike">
                <a:effectLst/>
                <a:latin typeface="Book Antiqua" panose="02040602050305030304" pitchFamily="18" charset="0"/>
              </a:rPr>
              <a:t>Recently I conversed  with Dr. Di </a:t>
            </a:r>
            <a:r>
              <a:rPr lang="en-CA" sz="3200" b="0" i="0" u="none" strike="noStrike" err="1">
                <a:effectLst/>
                <a:latin typeface="Book Antiqua" panose="02040602050305030304" pitchFamily="18" charset="0"/>
              </a:rPr>
              <a:t>Martino</a:t>
            </a:r>
            <a:r>
              <a:rPr lang="en-CA" sz="3200" b="0" i="0" u="none" strike="noStrike">
                <a:effectLst/>
                <a:latin typeface="Book Antiqua" panose="02040602050305030304" pitchFamily="18" charset="0"/>
              </a:rPr>
              <a:t>, who is currently</a:t>
            </a:r>
          </a:p>
          <a:p>
            <a:r>
              <a:rPr lang="en-CA" sz="3200" b="0" i="0" u="none" strike="noStrike">
                <a:effectLst/>
                <a:latin typeface="Book Antiqua" panose="02040602050305030304" pitchFamily="18" charset="0"/>
              </a:rPr>
              <a:t> situated at the University of Calgary and is a civil engineer</a:t>
            </a:r>
          </a:p>
          <a:p>
            <a:r>
              <a:rPr lang="en-CA" sz="3200" b="0" i="0" u="none" strike="noStrike">
                <a:effectLst/>
                <a:latin typeface="Book Antiqua" panose="02040602050305030304" pitchFamily="18" charset="0"/>
              </a:rPr>
              <a:t> specializing in cardiac research and possess   extensive </a:t>
            </a:r>
          </a:p>
          <a:p>
            <a:r>
              <a:rPr lang="en-CA" sz="3200" b="0" i="0" u="none" strike="noStrike">
                <a:effectLst/>
                <a:latin typeface="Book Antiqua" panose="02040602050305030304" pitchFamily="18" charset="0"/>
              </a:rPr>
              <a:t>knowledge in this field. During our discussion, she shared a </a:t>
            </a:r>
          </a:p>
          <a:p>
            <a:r>
              <a:rPr lang="en-CA" sz="3200" b="0" i="0" u="none" strike="noStrike">
                <a:effectLst/>
                <a:latin typeface="Book Antiqua" panose="02040602050305030304" pitchFamily="18" charset="0"/>
              </a:rPr>
              <a:t>multitude of  ideas that aided me with in my project. She</a:t>
            </a:r>
          </a:p>
          <a:p>
            <a:r>
              <a:rPr lang="en-CA" sz="3200" b="0" i="0" u="none" strike="noStrike">
                <a:effectLst/>
                <a:latin typeface="Book Antiqua" panose="02040602050305030304" pitchFamily="18" charset="0"/>
              </a:rPr>
              <a:t> emphasized that prior to  attempting to design a solution, it is a necessity </a:t>
            </a:r>
          </a:p>
          <a:p>
            <a:r>
              <a:rPr lang="en-CA" sz="3200" b="0" i="0" u="none" strike="noStrike">
                <a:effectLst/>
                <a:latin typeface="Book Antiqua" panose="02040602050305030304" pitchFamily="18" charset="0"/>
              </a:rPr>
              <a:t> to clearly define the problem being addressed. In other words, before selecting materials or components for my mechanism, I need to  identify its prominent  purpose and determine how it differentiates from existing solutions. She also mentioned the potentially using  gel, which I found intriguing, and encouraged me to think critically about how the materials I choose for example my usage of ATP and lactic acid electrodes. I was fixated on achieving the correct minuscule size. But then she advised me that at this stage my goal is to curate a functional model. . She told me that the initial design should be as simplistic  as possible to allow for effective testing of the mechanism, and that finer details and refinements are a later on problem.</a:t>
            </a:r>
            <a:endParaRPr lang="en-CA" sz="3200">
              <a:effectLst/>
              <a:latin typeface="Book Antiqua" panose="02040602050305030304" pitchFamily="18" charset="0"/>
            </a:endParaRPr>
          </a:p>
          <a:p>
            <a:pPr algn="l"/>
            <a:endParaRPr lang="en-US">
              <a:latin typeface="Book Antiqua" panose="0204060205030503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6275" y="286275"/>
            <a:ext cx="17704782" cy="9714450"/>
            <a:chOff x="0" y="0"/>
            <a:chExt cx="4662988" cy="2558538"/>
          </a:xfrm>
        </p:grpSpPr>
        <p:sp>
          <p:nvSpPr>
            <p:cNvPr id="3" name="Freeform 3"/>
            <p:cNvSpPr/>
            <p:nvPr/>
          </p:nvSpPr>
          <p:spPr>
            <a:xfrm>
              <a:off x="0" y="0"/>
              <a:ext cx="4662988" cy="2558538"/>
            </a:xfrm>
            <a:custGeom>
              <a:avLst/>
              <a:gdLst/>
              <a:ahLst/>
              <a:cxnLst/>
              <a:rect l="l" t="t" r="r" b="b"/>
              <a:pathLst>
                <a:path w="4662988" h="2558538">
                  <a:moveTo>
                    <a:pt x="26237" y="0"/>
                  </a:moveTo>
                  <a:lnTo>
                    <a:pt x="4636751" y="0"/>
                  </a:lnTo>
                  <a:cubicBezTo>
                    <a:pt x="4651241" y="0"/>
                    <a:pt x="4662988" y="11747"/>
                    <a:pt x="4662988" y="26237"/>
                  </a:cubicBezTo>
                  <a:lnTo>
                    <a:pt x="4662988" y="2532301"/>
                  </a:lnTo>
                  <a:cubicBezTo>
                    <a:pt x="4662988" y="2546792"/>
                    <a:pt x="4651241" y="2558538"/>
                    <a:pt x="4636751" y="2558538"/>
                  </a:cubicBezTo>
                  <a:lnTo>
                    <a:pt x="26237" y="2558538"/>
                  </a:lnTo>
                  <a:cubicBezTo>
                    <a:pt x="11747" y="2558538"/>
                    <a:pt x="0" y="2546792"/>
                    <a:pt x="0" y="2532301"/>
                  </a:cubicBezTo>
                  <a:lnTo>
                    <a:pt x="0" y="26237"/>
                  </a:lnTo>
                  <a:cubicBezTo>
                    <a:pt x="0" y="11747"/>
                    <a:pt x="11747" y="0"/>
                    <a:pt x="26237" y="0"/>
                  </a:cubicBezTo>
                  <a:close/>
                </a:path>
              </a:pathLst>
            </a:custGeom>
            <a:solidFill>
              <a:srgbClr val="FFFCE9"/>
            </a:solidFill>
          </p:spPr>
          <p:txBody>
            <a:bodyPr/>
            <a:lstStyle/>
            <a:p>
              <a:endParaRPr lang="en-CA"/>
            </a:p>
          </p:txBody>
        </p:sp>
        <p:sp>
          <p:nvSpPr>
            <p:cNvPr id="4" name="TextBox 4"/>
            <p:cNvSpPr txBox="1"/>
            <p:nvPr/>
          </p:nvSpPr>
          <p:spPr>
            <a:xfrm>
              <a:off x="0" y="-57150"/>
              <a:ext cx="4662988" cy="2615688"/>
            </a:xfrm>
            <a:prstGeom prst="rect">
              <a:avLst/>
            </a:prstGeom>
          </p:spPr>
          <p:txBody>
            <a:bodyPr lIns="50800" tIns="50800" rIns="50800" bIns="50800" rtlCol="0" anchor="ctr"/>
            <a:lstStyle/>
            <a:p>
              <a:pPr algn="ctr">
                <a:lnSpc>
                  <a:spcPts val="3359"/>
                </a:lnSpc>
              </a:pPr>
              <a:endParaRPr/>
            </a:p>
          </p:txBody>
        </p:sp>
      </p:grpSp>
      <p:sp>
        <p:nvSpPr>
          <p:cNvPr id="12" name="TextBox 12"/>
          <p:cNvSpPr txBox="1"/>
          <p:nvPr/>
        </p:nvSpPr>
        <p:spPr>
          <a:xfrm>
            <a:off x="657488" y="286275"/>
            <a:ext cx="13375049" cy="1303883"/>
          </a:xfrm>
          <a:prstGeom prst="rect">
            <a:avLst/>
          </a:prstGeom>
        </p:spPr>
        <p:txBody>
          <a:bodyPr wrap="square" lIns="0" tIns="0" rIns="0" bIns="0" rtlCol="0" anchor="t">
            <a:spAutoFit/>
          </a:bodyPr>
          <a:lstStyle/>
          <a:p>
            <a:pPr marL="0" lvl="0" indent="0" algn="l">
              <a:lnSpc>
                <a:spcPts val="10559"/>
              </a:lnSpc>
              <a:spcBef>
                <a:spcPct val="0"/>
              </a:spcBef>
            </a:pPr>
            <a:r>
              <a:rPr lang="en-CA" sz="8100" u="none" strike="noStrike">
                <a:solidFill>
                  <a:srgbClr val="000000"/>
                </a:solidFill>
                <a:latin typeface="The Youngest Serif"/>
                <a:ea typeface="The Youngest Serif"/>
                <a:cs typeface="The Youngest Serif"/>
                <a:sym typeface="The Youngest Serif"/>
              </a:rPr>
              <a:t>Application to world</a:t>
            </a:r>
            <a:endParaRPr lang="en-US" sz="8100" u="none" strike="noStrike">
              <a:solidFill>
                <a:srgbClr val="000000"/>
              </a:solidFill>
              <a:latin typeface="The Youngest Serif"/>
              <a:ea typeface="The Youngest Serif"/>
              <a:cs typeface="The Youngest Serif"/>
              <a:sym typeface="The Youngest Serif"/>
            </a:endParaRPr>
          </a:p>
        </p:txBody>
      </p:sp>
      <p:sp>
        <p:nvSpPr>
          <p:cNvPr id="19" name="TextBox 18">
            <a:extLst>
              <a:ext uri="{FF2B5EF4-FFF2-40B4-BE49-F238E27FC236}">
                <a16:creationId xmlns:a16="http://schemas.microsoft.com/office/drawing/2014/main" id="{42B6F887-2EBB-95FA-3915-97D3FCFB02FB}"/>
              </a:ext>
            </a:extLst>
          </p:cNvPr>
          <p:cNvSpPr txBox="1"/>
          <p:nvPr/>
        </p:nvSpPr>
        <p:spPr>
          <a:xfrm>
            <a:off x="8234303" y="3706988"/>
            <a:ext cx="1828800" cy="1828800"/>
          </a:xfrm>
          <a:prstGeom prst="rect">
            <a:avLst/>
          </a:prstGeom>
          <a:noFill/>
        </p:spPr>
        <p:txBody>
          <a:bodyPr wrap="square" rtlCol="0">
            <a:spAutoFit/>
          </a:bodyPr>
          <a:lstStyle/>
          <a:p>
            <a:pPr algn="l"/>
            <a:endParaRPr lang="en-US"/>
          </a:p>
        </p:txBody>
      </p:sp>
      <p:sp>
        <p:nvSpPr>
          <p:cNvPr id="9" name="TextBox 8">
            <a:extLst>
              <a:ext uri="{FF2B5EF4-FFF2-40B4-BE49-F238E27FC236}">
                <a16:creationId xmlns:a16="http://schemas.microsoft.com/office/drawing/2014/main" id="{7E5A1001-9126-8C1C-3DDA-88C98A686686}"/>
              </a:ext>
            </a:extLst>
          </p:cNvPr>
          <p:cNvSpPr txBox="1"/>
          <p:nvPr/>
        </p:nvSpPr>
        <p:spPr>
          <a:xfrm>
            <a:off x="657488" y="1917457"/>
            <a:ext cx="16485692" cy="7755969"/>
          </a:xfrm>
          <a:prstGeom prst="rect">
            <a:avLst/>
          </a:prstGeom>
          <a:noFill/>
        </p:spPr>
        <p:txBody>
          <a:bodyPr wrap="square" rtlCol="0">
            <a:spAutoFit/>
          </a:bodyPr>
          <a:lstStyle/>
          <a:p>
            <a:pPr rtl="0"/>
            <a:r>
              <a:rPr lang="en-CA" sz="3200" b="0" i="0" u="none" strike="noStrike">
                <a:effectLst/>
                <a:latin typeface="Book Antiqua" panose="02040602050305030304" pitchFamily="18" charset="0"/>
              </a:rPr>
              <a:t>I believe that the application of this mechanism to the real world is significant due to the prevalence of what are called atypical symptoms in  women with myocardial infarctions. This could be  profoundly helpful to those who have no prior knowledge of myocardial infarction and may help save the 50% who aren’t aware that they are having a myocardial infarctions. As priorly mentioned, women are less likely to go under extensive observation when when exerting signs of myocardial infarction they are often told by  medical professionals that their potential coagulation or clotting of there blood with in there circulatory system  or evident symptoms are just a sign of menopause or that they’re just exasperated, and if it was  me, I would also believe my Medical professional. But by implementing this into their house, the simplistic mechanism could be a life or death saver. This mechanism is  innovative, due to it redefining myocardial infarction testing through exhaled breath condensate instead of a High-Sensitivity Cardiac Troponin Blood Test.</a:t>
            </a:r>
            <a:endParaRPr lang="en-CA" sz="3200">
              <a:effectLst/>
              <a:latin typeface="Book Antiqua" panose="02040602050305030304" pitchFamily="18" charset="0"/>
            </a:endParaRPr>
          </a:p>
          <a:p>
            <a:pPr rtl="0"/>
            <a:r>
              <a:rPr lang="en-CA" sz="3200" b="0" i="0" u="none" strike="noStrike">
                <a:effectLst/>
                <a:latin typeface="Book Antiqua" panose="02040602050305030304" pitchFamily="18" charset="0"/>
              </a:rPr>
              <a:t>In an actual setting, this mechanism could be implemented as a modular system adaptable for home use, community health distribution, </a:t>
            </a:r>
            <a:endParaRPr lang="en-CA" sz="3200">
              <a:effectLst/>
              <a:latin typeface="Book Antiqua" panose="02040602050305030304" pitchFamily="18" charset="0"/>
            </a:endParaRPr>
          </a:p>
          <a:p>
            <a:pPr algn="l"/>
            <a:endParaRPr lang="en-US"/>
          </a:p>
        </p:txBody>
      </p:sp>
    </p:spTree>
    <p:extLst>
      <p:ext uri="{BB962C8B-B14F-4D97-AF65-F5344CB8AC3E}">
        <p14:creationId xmlns:p14="http://schemas.microsoft.com/office/powerpoint/2010/main" val="3539060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6275" y="286275"/>
            <a:ext cx="17704782" cy="9714450"/>
            <a:chOff x="0" y="0"/>
            <a:chExt cx="4662988" cy="2558538"/>
          </a:xfrm>
        </p:grpSpPr>
        <p:sp>
          <p:nvSpPr>
            <p:cNvPr id="3" name="Freeform 3"/>
            <p:cNvSpPr/>
            <p:nvPr/>
          </p:nvSpPr>
          <p:spPr>
            <a:xfrm>
              <a:off x="0" y="0"/>
              <a:ext cx="4662988" cy="2558538"/>
            </a:xfrm>
            <a:custGeom>
              <a:avLst/>
              <a:gdLst/>
              <a:ahLst/>
              <a:cxnLst/>
              <a:rect l="l" t="t" r="r" b="b"/>
              <a:pathLst>
                <a:path w="4662988" h="2558538">
                  <a:moveTo>
                    <a:pt x="26237" y="0"/>
                  </a:moveTo>
                  <a:lnTo>
                    <a:pt x="4636751" y="0"/>
                  </a:lnTo>
                  <a:cubicBezTo>
                    <a:pt x="4651241" y="0"/>
                    <a:pt x="4662988" y="11747"/>
                    <a:pt x="4662988" y="26237"/>
                  </a:cubicBezTo>
                  <a:lnTo>
                    <a:pt x="4662988" y="2532301"/>
                  </a:lnTo>
                  <a:cubicBezTo>
                    <a:pt x="4662988" y="2546792"/>
                    <a:pt x="4651241" y="2558538"/>
                    <a:pt x="4636751" y="2558538"/>
                  </a:cubicBezTo>
                  <a:lnTo>
                    <a:pt x="26237" y="2558538"/>
                  </a:lnTo>
                  <a:cubicBezTo>
                    <a:pt x="11747" y="2558538"/>
                    <a:pt x="0" y="2546792"/>
                    <a:pt x="0" y="2532301"/>
                  </a:cubicBezTo>
                  <a:lnTo>
                    <a:pt x="0" y="26237"/>
                  </a:lnTo>
                  <a:cubicBezTo>
                    <a:pt x="0" y="11747"/>
                    <a:pt x="11747" y="0"/>
                    <a:pt x="26237" y="0"/>
                  </a:cubicBezTo>
                  <a:close/>
                </a:path>
              </a:pathLst>
            </a:custGeom>
            <a:solidFill>
              <a:srgbClr val="FFFCE9"/>
            </a:solidFill>
          </p:spPr>
          <p:txBody>
            <a:bodyPr/>
            <a:lstStyle/>
            <a:p>
              <a:endParaRPr lang="en-CA"/>
            </a:p>
          </p:txBody>
        </p:sp>
        <p:sp>
          <p:nvSpPr>
            <p:cNvPr id="4" name="TextBox 4"/>
            <p:cNvSpPr txBox="1"/>
            <p:nvPr/>
          </p:nvSpPr>
          <p:spPr>
            <a:xfrm>
              <a:off x="0" y="-57150"/>
              <a:ext cx="4662988" cy="2615688"/>
            </a:xfrm>
            <a:prstGeom prst="rect">
              <a:avLst/>
            </a:prstGeom>
          </p:spPr>
          <p:txBody>
            <a:bodyPr lIns="50800" tIns="50800" rIns="50800" bIns="50800" rtlCol="0" anchor="ctr"/>
            <a:lstStyle/>
            <a:p>
              <a:pPr algn="ctr">
                <a:lnSpc>
                  <a:spcPts val="3359"/>
                </a:lnSpc>
              </a:pPr>
              <a:endParaRPr/>
            </a:p>
          </p:txBody>
        </p:sp>
      </p:grpSp>
      <p:sp>
        <p:nvSpPr>
          <p:cNvPr id="12" name="TextBox 12"/>
          <p:cNvSpPr txBox="1"/>
          <p:nvPr/>
        </p:nvSpPr>
        <p:spPr>
          <a:xfrm>
            <a:off x="657488" y="286275"/>
            <a:ext cx="13375049" cy="1303883"/>
          </a:xfrm>
          <a:prstGeom prst="rect">
            <a:avLst/>
          </a:prstGeom>
        </p:spPr>
        <p:txBody>
          <a:bodyPr wrap="square" lIns="0" tIns="0" rIns="0" bIns="0" rtlCol="0" anchor="t">
            <a:spAutoFit/>
          </a:bodyPr>
          <a:lstStyle/>
          <a:p>
            <a:pPr marL="0" lvl="0" indent="0" algn="l">
              <a:lnSpc>
                <a:spcPts val="10559"/>
              </a:lnSpc>
              <a:spcBef>
                <a:spcPct val="0"/>
              </a:spcBef>
            </a:pPr>
            <a:r>
              <a:rPr lang="en-CA" sz="8100">
                <a:solidFill>
                  <a:srgbClr val="000000"/>
                </a:solidFill>
                <a:latin typeface="The Youngest Serif"/>
                <a:ea typeface="The Youngest Serif"/>
                <a:cs typeface="The Youngest Serif"/>
                <a:sym typeface="The Youngest Serif"/>
              </a:rPr>
              <a:t>Electrodes</a:t>
            </a:r>
            <a:endParaRPr lang="en-US" sz="8100" u="none" strike="noStrike">
              <a:solidFill>
                <a:srgbClr val="000000"/>
              </a:solidFill>
              <a:latin typeface="The Youngest Serif"/>
              <a:ea typeface="The Youngest Serif"/>
              <a:cs typeface="The Youngest Serif"/>
              <a:sym typeface="The Youngest Serif"/>
            </a:endParaRPr>
          </a:p>
        </p:txBody>
      </p:sp>
      <p:sp>
        <p:nvSpPr>
          <p:cNvPr id="19" name="TextBox 18">
            <a:extLst>
              <a:ext uri="{FF2B5EF4-FFF2-40B4-BE49-F238E27FC236}">
                <a16:creationId xmlns:a16="http://schemas.microsoft.com/office/drawing/2014/main" id="{42B6F887-2EBB-95FA-3915-97D3FCFB02FB}"/>
              </a:ext>
            </a:extLst>
          </p:cNvPr>
          <p:cNvSpPr txBox="1"/>
          <p:nvPr/>
        </p:nvSpPr>
        <p:spPr>
          <a:xfrm>
            <a:off x="8234303" y="3706988"/>
            <a:ext cx="1828800" cy="1828800"/>
          </a:xfrm>
          <a:prstGeom prst="rect">
            <a:avLst/>
          </a:prstGeom>
          <a:noFill/>
        </p:spPr>
        <p:txBody>
          <a:bodyPr wrap="square" rtlCol="0">
            <a:spAutoFit/>
          </a:bodyPr>
          <a:lstStyle/>
          <a:p>
            <a:pPr algn="l"/>
            <a:endParaRPr lang="en-US"/>
          </a:p>
        </p:txBody>
      </p:sp>
      <p:sp>
        <p:nvSpPr>
          <p:cNvPr id="9" name="TextBox 8">
            <a:extLst>
              <a:ext uri="{FF2B5EF4-FFF2-40B4-BE49-F238E27FC236}">
                <a16:creationId xmlns:a16="http://schemas.microsoft.com/office/drawing/2014/main" id="{7E5A1001-9126-8C1C-3DDA-88C98A686686}"/>
              </a:ext>
            </a:extLst>
          </p:cNvPr>
          <p:cNvSpPr txBox="1"/>
          <p:nvPr/>
        </p:nvSpPr>
        <p:spPr>
          <a:xfrm>
            <a:off x="657488" y="1917457"/>
            <a:ext cx="16485692" cy="8402300"/>
          </a:xfrm>
          <a:prstGeom prst="rect">
            <a:avLst/>
          </a:prstGeom>
          <a:noFill/>
        </p:spPr>
        <p:txBody>
          <a:bodyPr wrap="square" rtlCol="0">
            <a:spAutoFit/>
          </a:bodyPr>
          <a:lstStyle/>
          <a:p>
            <a:pPr rtl="0"/>
            <a:r>
              <a:rPr lang="en-CA" sz="3600" b="0" i="0" u="none" strike="noStrike">
                <a:effectLst/>
                <a:latin typeface="Book Antiqua" panose="02040602050305030304" pitchFamily="18" charset="0"/>
              </a:rPr>
              <a:t>Researchers have developed integrated systems</a:t>
            </a:r>
          </a:p>
          <a:p>
            <a:pPr rtl="0"/>
            <a:r>
              <a:rPr lang="en-CA" sz="3600" b="0" i="0" u="none" strike="noStrike">
                <a:effectLst/>
                <a:latin typeface="Book Antiqua" panose="02040602050305030304" pitchFamily="18" charset="0"/>
              </a:rPr>
              <a:t> and specific electrodes which are used to </a:t>
            </a:r>
          </a:p>
          <a:p>
            <a:pPr rtl="0"/>
            <a:r>
              <a:rPr lang="en-CA" sz="3600" b="0" i="0" u="none" strike="noStrike">
                <a:effectLst/>
                <a:latin typeface="Book Antiqua" panose="02040602050305030304" pitchFamily="18" charset="0"/>
              </a:rPr>
              <a:t>measure ATP in lactic levels often </a:t>
            </a:r>
          </a:p>
          <a:p>
            <a:pPr rtl="0"/>
            <a:r>
              <a:rPr lang="en-CA" sz="3600" b="0" i="0" u="none" strike="noStrike">
                <a:effectLst/>
                <a:latin typeface="Book Antiqua" panose="02040602050305030304" pitchFamily="18" charset="0"/>
              </a:rPr>
              <a:t>simultaneously. They typically use an</a:t>
            </a:r>
          </a:p>
          <a:p>
            <a:pPr rtl="0"/>
            <a:r>
              <a:rPr lang="en-CA" sz="3600" b="0" i="0" u="none" strike="noStrike">
                <a:effectLst/>
                <a:latin typeface="Book Antiqua" panose="02040602050305030304" pitchFamily="18" charset="0"/>
              </a:rPr>
              <a:t> enzyme based electrometric method.</a:t>
            </a:r>
          </a:p>
          <a:p>
            <a:pPr rtl="0"/>
            <a:r>
              <a:rPr lang="en-CA" sz="3600" b="0" i="0" u="none" strike="noStrike">
                <a:effectLst/>
                <a:latin typeface="Book Antiqua" panose="02040602050305030304" pitchFamily="18" charset="0"/>
              </a:rPr>
              <a:t> Enzymatic reactions to specific enzymes</a:t>
            </a:r>
          </a:p>
          <a:p>
            <a:pPr rtl="0"/>
            <a:r>
              <a:rPr lang="en-CA" sz="3600" b="0" i="0" u="none" strike="noStrike">
                <a:effectLst/>
                <a:latin typeface="Book Antiqua" panose="02040602050305030304" pitchFamily="18" charset="0"/>
              </a:rPr>
              <a:t> are integrated within the electrode surface.</a:t>
            </a:r>
          </a:p>
          <a:p>
            <a:pPr rtl="0"/>
            <a:r>
              <a:rPr lang="en-CA" sz="3600" b="0" i="0" u="none" strike="noStrike">
                <a:effectLst/>
                <a:latin typeface="Book Antiqua" panose="02040602050305030304" pitchFamily="18" charset="0"/>
              </a:rPr>
              <a:t> For lactate an enzyme called lactate </a:t>
            </a:r>
          </a:p>
          <a:p>
            <a:pPr rtl="0"/>
            <a:r>
              <a:rPr lang="en-CA" sz="3600" b="0" i="0" u="none" strike="noStrike">
                <a:effectLst/>
                <a:latin typeface="Book Antiqua" panose="02040602050305030304" pitchFamily="18" charset="0"/>
              </a:rPr>
              <a:t>oxidase is commonly used. This enzyme </a:t>
            </a:r>
          </a:p>
          <a:p>
            <a:pPr rtl="0"/>
            <a:r>
              <a:rPr lang="en-CA" sz="3600" b="0" i="0" u="none" strike="noStrike">
                <a:effectLst/>
                <a:latin typeface="Book Antiqua" panose="02040602050305030304" pitchFamily="18" charset="0"/>
              </a:rPr>
              <a:t>breaks down lactate and produces hydrogen </a:t>
            </a:r>
          </a:p>
          <a:p>
            <a:pPr rtl="0"/>
            <a:r>
              <a:rPr lang="en-CA" sz="3600" b="0" i="0" u="none" strike="noStrike">
                <a:effectLst/>
                <a:latin typeface="Book Antiqua" panose="02040602050305030304" pitchFamily="18" charset="0"/>
              </a:rPr>
              <a:t>peroxide. For ATP a Multiplex enzyme system </a:t>
            </a:r>
          </a:p>
          <a:p>
            <a:pPr rtl="0"/>
            <a:r>
              <a:rPr lang="en-CA" sz="3600" b="0" i="0" u="none" strike="noStrike">
                <a:effectLst/>
                <a:latin typeface="Book Antiqua" panose="02040602050305030304" pitchFamily="18" charset="0"/>
              </a:rPr>
              <a:t>involving adenylate kinase, pyruvate kinase and pyruvate oxidase </a:t>
            </a:r>
          </a:p>
          <a:p>
            <a:pPr rtl="0"/>
            <a:r>
              <a:rPr lang="en-CA" sz="3600">
                <a:latin typeface="Book Antiqua" panose="02040602050305030304" pitchFamily="18" charset="0"/>
              </a:rPr>
              <a:t>Is </a:t>
            </a:r>
            <a:r>
              <a:rPr lang="en-CA" sz="3600" b="0" i="0" u="none" strike="noStrike">
                <a:effectLst/>
                <a:latin typeface="Book Antiqua" panose="02040602050305030304" pitchFamily="18" charset="0"/>
              </a:rPr>
              <a:t>often employed which also produces H₂O₂ . </a:t>
            </a:r>
            <a:endParaRPr lang="en-CA" sz="3600">
              <a:effectLst/>
              <a:latin typeface="Book Antiqua" panose="02040602050305030304" pitchFamily="18" charset="0"/>
            </a:endParaRPr>
          </a:p>
          <a:p>
            <a:br>
              <a:rPr lang="en-CA" sz="3600">
                <a:latin typeface="Book Antiqua" panose="02040602050305030304" pitchFamily="18" charset="0"/>
              </a:rPr>
            </a:br>
            <a:endParaRPr lang="en-US" sz="3600">
              <a:latin typeface="Book Antiqua" panose="02040602050305030304" pitchFamily="18" charset="0"/>
            </a:endParaRPr>
          </a:p>
        </p:txBody>
      </p:sp>
      <p:sp>
        <p:nvSpPr>
          <p:cNvPr id="6" name="Freeform 3">
            <a:extLst>
              <a:ext uri="{FF2B5EF4-FFF2-40B4-BE49-F238E27FC236}">
                <a16:creationId xmlns:a16="http://schemas.microsoft.com/office/drawing/2014/main" id="{C32F4DC2-3060-653F-E776-7A27F619E895}"/>
              </a:ext>
            </a:extLst>
          </p:cNvPr>
          <p:cNvSpPr/>
          <p:nvPr/>
        </p:nvSpPr>
        <p:spPr>
          <a:xfrm>
            <a:off x="10088514" y="126529"/>
            <a:ext cx="7888045" cy="8402300"/>
          </a:xfrm>
          <a:custGeom>
            <a:avLst/>
            <a:gdLst/>
            <a:ahLst/>
            <a:cxnLst/>
            <a:rect l="l" t="t" r="r" b="b"/>
            <a:pathLst>
              <a:path w="8301315" h="9131447">
                <a:moveTo>
                  <a:pt x="0" y="0"/>
                </a:moveTo>
                <a:lnTo>
                  <a:pt x="8301315" y="0"/>
                </a:lnTo>
                <a:lnTo>
                  <a:pt x="8301315" y="9131448"/>
                </a:lnTo>
                <a:lnTo>
                  <a:pt x="0" y="9131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extLst>
      <p:ext uri="{BB962C8B-B14F-4D97-AF65-F5344CB8AC3E}">
        <p14:creationId xmlns:p14="http://schemas.microsoft.com/office/powerpoint/2010/main" val="68098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6275" y="286275"/>
            <a:ext cx="17704782" cy="9714450"/>
            <a:chOff x="0" y="0"/>
            <a:chExt cx="4662988" cy="2558538"/>
          </a:xfrm>
        </p:grpSpPr>
        <p:sp>
          <p:nvSpPr>
            <p:cNvPr id="3" name="Freeform 3"/>
            <p:cNvSpPr/>
            <p:nvPr/>
          </p:nvSpPr>
          <p:spPr>
            <a:xfrm>
              <a:off x="0" y="0"/>
              <a:ext cx="4662988" cy="2558538"/>
            </a:xfrm>
            <a:custGeom>
              <a:avLst/>
              <a:gdLst/>
              <a:ahLst/>
              <a:cxnLst/>
              <a:rect l="l" t="t" r="r" b="b"/>
              <a:pathLst>
                <a:path w="4662988" h="2558538">
                  <a:moveTo>
                    <a:pt x="26237" y="0"/>
                  </a:moveTo>
                  <a:lnTo>
                    <a:pt x="4636751" y="0"/>
                  </a:lnTo>
                  <a:cubicBezTo>
                    <a:pt x="4651241" y="0"/>
                    <a:pt x="4662988" y="11747"/>
                    <a:pt x="4662988" y="26237"/>
                  </a:cubicBezTo>
                  <a:lnTo>
                    <a:pt x="4662988" y="2532301"/>
                  </a:lnTo>
                  <a:cubicBezTo>
                    <a:pt x="4662988" y="2546792"/>
                    <a:pt x="4651241" y="2558538"/>
                    <a:pt x="4636751" y="2558538"/>
                  </a:cubicBezTo>
                  <a:lnTo>
                    <a:pt x="26237" y="2558538"/>
                  </a:lnTo>
                  <a:cubicBezTo>
                    <a:pt x="11747" y="2558538"/>
                    <a:pt x="0" y="2546792"/>
                    <a:pt x="0" y="2532301"/>
                  </a:cubicBezTo>
                  <a:lnTo>
                    <a:pt x="0" y="26237"/>
                  </a:lnTo>
                  <a:cubicBezTo>
                    <a:pt x="0" y="11747"/>
                    <a:pt x="11747" y="0"/>
                    <a:pt x="26237" y="0"/>
                  </a:cubicBezTo>
                  <a:close/>
                </a:path>
              </a:pathLst>
            </a:custGeom>
            <a:solidFill>
              <a:srgbClr val="FFFCE9"/>
            </a:solidFill>
          </p:spPr>
          <p:txBody>
            <a:bodyPr/>
            <a:lstStyle/>
            <a:p>
              <a:endParaRPr lang="en-CA"/>
            </a:p>
          </p:txBody>
        </p:sp>
        <p:sp>
          <p:nvSpPr>
            <p:cNvPr id="4" name="TextBox 4"/>
            <p:cNvSpPr txBox="1"/>
            <p:nvPr/>
          </p:nvSpPr>
          <p:spPr>
            <a:xfrm>
              <a:off x="0" y="-57150"/>
              <a:ext cx="4662988" cy="2615688"/>
            </a:xfrm>
            <a:prstGeom prst="rect">
              <a:avLst/>
            </a:prstGeom>
          </p:spPr>
          <p:txBody>
            <a:bodyPr lIns="50800" tIns="50800" rIns="50800" bIns="50800" rtlCol="0" anchor="ctr"/>
            <a:lstStyle/>
            <a:p>
              <a:pPr algn="ctr">
                <a:lnSpc>
                  <a:spcPts val="3359"/>
                </a:lnSpc>
              </a:pPr>
              <a:endParaRPr/>
            </a:p>
          </p:txBody>
        </p:sp>
      </p:grpSp>
      <p:sp>
        <p:nvSpPr>
          <p:cNvPr id="12" name="TextBox 12"/>
          <p:cNvSpPr txBox="1"/>
          <p:nvPr/>
        </p:nvSpPr>
        <p:spPr>
          <a:xfrm>
            <a:off x="657487" y="286275"/>
            <a:ext cx="17333569" cy="1148776"/>
          </a:xfrm>
          <a:prstGeom prst="rect">
            <a:avLst/>
          </a:prstGeom>
        </p:spPr>
        <p:txBody>
          <a:bodyPr wrap="square" lIns="0" tIns="0" rIns="0" bIns="0" rtlCol="0" anchor="t">
            <a:spAutoFit/>
          </a:bodyPr>
          <a:lstStyle/>
          <a:p>
            <a:pPr marL="0" lvl="0" indent="0" algn="l">
              <a:lnSpc>
                <a:spcPts val="10559"/>
              </a:lnSpc>
              <a:spcBef>
                <a:spcPct val="0"/>
              </a:spcBef>
            </a:pPr>
            <a:r>
              <a:rPr lang="en-CA" sz="4000">
                <a:solidFill>
                  <a:srgbClr val="000000"/>
                </a:solidFill>
                <a:latin typeface="The Youngest Serif"/>
                <a:ea typeface="The Youngest Serif"/>
                <a:cs typeface="The Youngest Serif"/>
                <a:sym typeface="The Youngest Serif"/>
              </a:rPr>
              <a:t>Others doing similar things and how they differentiate from my mechanism</a:t>
            </a:r>
            <a:endParaRPr lang="en-US" sz="4000" u="none" strike="noStrike">
              <a:solidFill>
                <a:srgbClr val="000000"/>
              </a:solidFill>
              <a:latin typeface="The Youngest Serif"/>
              <a:ea typeface="The Youngest Serif"/>
              <a:cs typeface="The Youngest Serif"/>
              <a:sym typeface="The Youngest Serif"/>
            </a:endParaRPr>
          </a:p>
        </p:txBody>
      </p:sp>
      <p:sp>
        <p:nvSpPr>
          <p:cNvPr id="19" name="TextBox 18">
            <a:extLst>
              <a:ext uri="{FF2B5EF4-FFF2-40B4-BE49-F238E27FC236}">
                <a16:creationId xmlns:a16="http://schemas.microsoft.com/office/drawing/2014/main" id="{42B6F887-2EBB-95FA-3915-97D3FCFB02FB}"/>
              </a:ext>
            </a:extLst>
          </p:cNvPr>
          <p:cNvSpPr txBox="1"/>
          <p:nvPr/>
        </p:nvSpPr>
        <p:spPr>
          <a:xfrm>
            <a:off x="8234303" y="3706988"/>
            <a:ext cx="1828800" cy="1828800"/>
          </a:xfrm>
          <a:prstGeom prst="rect">
            <a:avLst/>
          </a:prstGeom>
          <a:noFill/>
        </p:spPr>
        <p:txBody>
          <a:bodyPr wrap="square" rtlCol="0">
            <a:spAutoFit/>
          </a:bodyPr>
          <a:lstStyle/>
          <a:p>
            <a:pPr algn="l"/>
            <a:endParaRPr lang="en-US"/>
          </a:p>
        </p:txBody>
      </p:sp>
      <p:sp>
        <p:nvSpPr>
          <p:cNvPr id="9" name="TextBox 8">
            <a:extLst>
              <a:ext uri="{FF2B5EF4-FFF2-40B4-BE49-F238E27FC236}">
                <a16:creationId xmlns:a16="http://schemas.microsoft.com/office/drawing/2014/main" id="{7E5A1001-9126-8C1C-3DDA-88C98A686686}"/>
              </a:ext>
            </a:extLst>
          </p:cNvPr>
          <p:cNvSpPr txBox="1"/>
          <p:nvPr/>
        </p:nvSpPr>
        <p:spPr>
          <a:xfrm>
            <a:off x="657488" y="1917457"/>
            <a:ext cx="16485692" cy="7263527"/>
          </a:xfrm>
          <a:prstGeom prst="rect">
            <a:avLst/>
          </a:prstGeom>
          <a:noFill/>
        </p:spPr>
        <p:txBody>
          <a:bodyPr wrap="square" rtlCol="0">
            <a:spAutoFit/>
          </a:bodyPr>
          <a:lstStyle/>
          <a:p>
            <a:pPr rtl="0"/>
            <a:r>
              <a:rPr lang="en-CA" sz="2800">
                <a:latin typeface="Book Antiqua" panose="02040602050305030304" pitchFamily="18" charset="0"/>
              </a:rPr>
              <a:t>A </a:t>
            </a:r>
            <a:r>
              <a:rPr lang="en-CA" sz="2800" b="0" i="0" u="none" strike="noStrike">
                <a:effectLst/>
                <a:latin typeface="Book Antiqua" panose="02040602050305030304" pitchFamily="18" charset="0"/>
              </a:rPr>
              <a:t>proposed sensor for sequentially detecting ATP and lactic levels in blood. This is performed through a continuation of an chemical reactions. The ATP and lactate are converted to hydrogen peroxide displayed as H₂O₂. The breakdown of H₂O₂ to water causes the sensor chip to generate a signal that is detected by the sensor. The Way my mechanism differentiates from this is due to the blood usage, and the simplicity of it is not evident as well. I use a electrodes well within this one they aren’t using a electrode they’re using a chemical reaction that needs to be controlled and contained within a specialized environment. Well, mine is based off efficiency and detection there’s is based off of an amount of tests that need to be put into a situation that requires freezing that  may not be able to be implicated within the time of a females myocardial infarction.</a:t>
            </a:r>
            <a:endParaRPr lang="en-CA" sz="2800">
              <a:effectLst/>
              <a:latin typeface="Book Antiqua" panose="02040602050305030304" pitchFamily="18" charset="0"/>
            </a:endParaRPr>
          </a:p>
          <a:p>
            <a:pPr rtl="0"/>
            <a:r>
              <a:rPr lang="en-CA" sz="2800" b="0" i="0" u="none" strike="noStrike">
                <a:effectLst/>
                <a:latin typeface="Book Antiqua" panose="02040602050305030304" pitchFamily="18" charset="0"/>
              </a:rPr>
              <a:t>ATP-MPI  is a ATP-MPI requires hospital intervention to stress the heart, or blood based </a:t>
            </a:r>
            <a:r>
              <a:rPr lang="en-CA" sz="2800" b="0" i="0" u="none" strike="noStrike" err="1">
                <a:effectLst/>
                <a:latin typeface="Book Antiqua" panose="02040602050305030304" pitchFamily="18" charset="0"/>
              </a:rPr>
              <a:t>aptasensors</a:t>
            </a:r>
            <a:r>
              <a:rPr lang="en-CA" sz="2800" b="0" i="0" u="none" strike="noStrike">
                <a:effectLst/>
                <a:latin typeface="Book Antiqua" panose="02040602050305030304" pitchFamily="18" charset="0"/>
              </a:rPr>
              <a:t> that wait for late-stage protein leaks, </a:t>
            </a:r>
            <a:endParaRPr lang="en-CA" sz="2800">
              <a:effectLst/>
              <a:latin typeface="Book Antiqua" panose="02040602050305030304" pitchFamily="18" charset="0"/>
            </a:endParaRPr>
          </a:p>
          <a:p>
            <a:pPr rtl="0"/>
            <a:r>
              <a:rPr lang="en-CA" sz="2800" b="0" i="0" u="none" strike="noStrike">
                <a:effectLst/>
                <a:latin typeface="Book Antiqua" panose="02040602050305030304" pitchFamily="18" charset="0"/>
              </a:rPr>
              <a:t>Unlike my device which provides an efficient readout of ATP depletion and lactic acid elevation. This is more efficient for women because it identifies the specific metabolic shifts of female-pattern </a:t>
            </a:r>
            <a:r>
              <a:rPr lang="en-CA" sz="2800" b="0" i="0" u="none" strike="noStrike" err="1">
                <a:effectLst/>
                <a:latin typeface="Book Antiqua" panose="02040602050305030304" pitchFamily="18" charset="0"/>
              </a:rPr>
              <a:t>ischemia</a:t>
            </a:r>
            <a:r>
              <a:rPr lang="en-CA" sz="2800" b="0" i="0" u="none" strike="noStrike">
                <a:effectLst/>
                <a:latin typeface="Book Antiqua" panose="02040602050305030304" pitchFamily="18" charset="0"/>
              </a:rPr>
              <a:t> within a sufficient amount o f time to receive hospital intervention . By using ID-resistor calibration and a colorimetric interface, my sensor offers a efficient diagnoses ,while the ATP-MPI using doctor facilitation for the  usage of blood based </a:t>
            </a:r>
            <a:r>
              <a:rPr lang="en-CA" sz="2800" b="0" i="0" u="none" strike="noStrike" err="1">
                <a:effectLst/>
                <a:latin typeface="Book Antiqua" panose="02040602050305030304" pitchFamily="18" charset="0"/>
              </a:rPr>
              <a:t>aptasensors</a:t>
            </a:r>
            <a:r>
              <a:rPr lang="en-CA" sz="2800" b="0" i="0" u="none" strike="noStrike">
                <a:effectLst/>
                <a:latin typeface="Book Antiqua" panose="02040602050305030304" pitchFamily="18" charset="0"/>
              </a:rPr>
              <a:t> my relies on it simplicity and efficient result</a:t>
            </a:r>
            <a:endParaRPr lang="en-CA" sz="2800">
              <a:effectLst/>
              <a:latin typeface="Book Antiqua" panose="02040602050305030304" pitchFamily="18" charset="0"/>
            </a:endParaRPr>
          </a:p>
          <a:p>
            <a:pPr rtl="0"/>
            <a:endParaRPr lang="en-US"/>
          </a:p>
        </p:txBody>
      </p:sp>
    </p:spTree>
    <p:extLst>
      <p:ext uri="{BB962C8B-B14F-4D97-AF65-F5344CB8AC3E}">
        <p14:creationId xmlns:p14="http://schemas.microsoft.com/office/powerpoint/2010/main" val="773793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CE9"/>
        </a:solidFill>
        <a:effectLst/>
      </p:bgPr>
    </p:bg>
    <p:spTree>
      <p:nvGrpSpPr>
        <p:cNvPr id="1" name=""/>
        <p:cNvGrpSpPr/>
        <p:nvPr/>
      </p:nvGrpSpPr>
      <p:grpSpPr>
        <a:xfrm>
          <a:off x="0" y="0"/>
          <a:ext cx="0" cy="0"/>
          <a:chOff x="0" y="0"/>
          <a:chExt cx="0" cy="0"/>
        </a:xfrm>
      </p:grpSpPr>
      <p:sp>
        <p:nvSpPr>
          <p:cNvPr id="2" name="Freeform 2"/>
          <p:cNvSpPr/>
          <p:nvPr/>
        </p:nvSpPr>
        <p:spPr>
          <a:xfrm>
            <a:off x="592979" y="2332583"/>
            <a:ext cx="17695021" cy="7133488"/>
          </a:xfrm>
          <a:custGeom>
            <a:avLst/>
            <a:gdLst/>
            <a:ahLst/>
            <a:cxnLst/>
            <a:rect l="l" t="t" r="r" b="b"/>
            <a:pathLst>
              <a:path w="9024282" h="9347185">
                <a:moveTo>
                  <a:pt x="0" y="0"/>
                </a:moveTo>
                <a:lnTo>
                  <a:pt x="9024283" y="0"/>
                </a:lnTo>
                <a:lnTo>
                  <a:pt x="9024283" y="9347185"/>
                </a:lnTo>
                <a:lnTo>
                  <a:pt x="0" y="934718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dirty="0"/>
          </a:p>
        </p:txBody>
      </p:sp>
      <p:sp>
        <p:nvSpPr>
          <p:cNvPr id="4" name="TextBox 4"/>
          <p:cNvSpPr txBox="1"/>
          <p:nvPr/>
        </p:nvSpPr>
        <p:spPr>
          <a:xfrm>
            <a:off x="1028700" y="1028700"/>
            <a:ext cx="5059131" cy="1303883"/>
          </a:xfrm>
          <a:prstGeom prst="rect">
            <a:avLst/>
          </a:prstGeom>
        </p:spPr>
        <p:txBody>
          <a:bodyPr lIns="0" tIns="0" rIns="0" bIns="0" rtlCol="0" anchor="t">
            <a:spAutoFit/>
          </a:bodyPr>
          <a:lstStyle/>
          <a:p>
            <a:pPr marL="0" lvl="0" indent="0" algn="l">
              <a:lnSpc>
                <a:spcPts val="10559"/>
              </a:lnSpc>
              <a:spcBef>
                <a:spcPct val="0"/>
              </a:spcBef>
            </a:pPr>
            <a:r>
              <a:rPr lang="en-CA" sz="8799">
                <a:solidFill>
                  <a:srgbClr val="000000"/>
                </a:solidFill>
                <a:latin typeface="The Youngest Serif"/>
                <a:ea typeface="The Youngest Serif"/>
                <a:cs typeface="The Youngest Serif"/>
                <a:sym typeface="The Youngest Serif"/>
              </a:rPr>
              <a:t>Citations</a:t>
            </a:r>
            <a:endParaRPr lang="en-US" sz="8799" u="none" strike="noStrike">
              <a:solidFill>
                <a:srgbClr val="000000"/>
              </a:solidFill>
              <a:latin typeface="The Youngest Serif"/>
              <a:ea typeface="The Youngest Serif"/>
              <a:cs typeface="The Youngest Serif"/>
              <a:sym typeface="The Youngest Serif"/>
            </a:endParaRPr>
          </a:p>
        </p:txBody>
      </p:sp>
      <p:sp>
        <p:nvSpPr>
          <p:cNvPr id="6" name="TextBox 5">
            <a:extLst>
              <a:ext uri="{FF2B5EF4-FFF2-40B4-BE49-F238E27FC236}">
                <a16:creationId xmlns:a16="http://schemas.microsoft.com/office/drawing/2014/main" id="{2C592A32-0E8A-563A-8089-6729F2960453}"/>
              </a:ext>
            </a:extLst>
          </p:cNvPr>
          <p:cNvSpPr txBox="1"/>
          <p:nvPr/>
        </p:nvSpPr>
        <p:spPr>
          <a:xfrm>
            <a:off x="1535801" y="3239988"/>
            <a:ext cx="15961977" cy="5539978"/>
          </a:xfrm>
          <a:prstGeom prst="rect">
            <a:avLst/>
          </a:prstGeom>
          <a:noFill/>
        </p:spPr>
        <p:txBody>
          <a:bodyPr wrap="square" rtlCol="0">
            <a:spAutoFit/>
          </a:bodyPr>
          <a:lstStyle/>
          <a:p>
            <a:pPr algn="l"/>
            <a:r>
              <a:rPr lang="en-US" sz="2400" dirty="0">
                <a:hlinkClick r:id="rId4"/>
              </a:rPr>
              <a:t>https://</a:t>
            </a:r>
            <a:r>
              <a:rPr lang="en-US" sz="2400" dirty="0" err="1">
                <a:hlinkClick r:id="rId4"/>
              </a:rPr>
              <a:t>pmc.ncbi.nlm.nih.gov</a:t>
            </a:r>
            <a:r>
              <a:rPr lang="en-US" sz="2400" dirty="0">
                <a:hlinkClick r:id="rId4"/>
              </a:rPr>
              <a:t>/articles/PMC12237364/#:~:text=Global%20burden%20of%20total%</a:t>
            </a:r>
            <a:r>
              <a:rPr lang="en-US" sz="2400" dirty="0" err="1">
                <a:hlinkClick r:id="rId4"/>
              </a:rPr>
              <a:t>20cardiovascular,com</a:t>
            </a:r>
            <a:r>
              <a:rPr lang="en-US" sz="2400" dirty="0">
                <a:hlinkClick r:id="rId4"/>
              </a:rPr>
              <a:t>/MD/P340</a:t>
            </a:r>
            <a:endParaRPr lang="en-CA" sz="2400" dirty="0"/>
          </a:p>
          <a:p>
            <a:pPr algn="l"/>
            <a:r>
              <a:rPr lang="en-CA" sz="2400" dirty="0">
                <a:hlinkClick r:id="rId5"/>
              </a:rPr>
              <a:t>https://</a:t>
            </a:r>
            <a:r>
              <a:rPr lang="en-CA" sz="2400" dirty="0" err="1">
                <a:hlinkClick r:id="rId5"/>
              </a:rPr>
              <a:t>pmc.ncbi.nlm.nih.gov</a:t>
            </a:r>
            <a:r>
              <a:rPr lang="en-CA" sz="2400" dirty="0">
                <a:hlinkClick r:id="rId5"/>
              </a:rPr>
              <a:t>/articles/PMC11121322/#B1-healthcare-12-00972</a:t>
            </a:r>
            <a:endParaRPr lang="en-CA" sz="2400" dirty="0"/>
          </a:p>
          <a:p>
            <a:pPr algn="l"/>
            <a:r>
              <a:rPr lang="en-CA" sz="2400" dirty="0">
                <a:hlinkClick r:id="rId6" invalidUrl="https://"/>
              </a:rPr>
              <a:t>https://</a:t>
            </a:r>
            <a:r>
              <a:rPr lang="en-CA" sz="2400" dirty="0" err="1">
                <a:hlinkClick r:id="rId5"/>
              </a:rPr>
              <a:t>www.goldbio.com</a:t>
            </a:r>
            <a:endParaRPr lang="en-CA" sz="2400" dirty="0">
              <a:hlinkClick r:id="rId5"/>
            </a:endParaRPr>
          </a:p>
          <a:p>
            <a:pPr algn="l"/>
            <a:r>
              <a:rPr lang="en-CA" sz="2400" dirty="0" err="1">
                <a:hlinkClick r:id="rId5"/>
              </a:rPr>
              <a:t>Sciencedirect.com</a:t>
            </a:r>
            <a:r>
              <a:rPr lang="en-CA" sz="2400" dirty="0">
                <a:hlinkClick r:id="rId5"/>
              </a:rPr>
              <a:t>/science/</a:t>
            </a:r>
            <a:r>
              <a:rPr lang="en-CA" sz="2400" dirty="0" err="1">
                <a:hlinkClick r:id="rId5"/>
              </a:rPr>
              <a:t>articlelabslp</a:t>
            </a:r>
            <a:r>
              <a:rPr lang="en-CA" sz="2400" dirty="0">
                <a:hlinkClick r:id="rId5"/>
              </a:rPr>
              <a:t>:/500362010001</a:t>
            </a:r>
            <a:endParaRPr lang="en-CA" sz="2400" dirty="0">
              <a:hlinkClick r:id="rId7"/>
            </a:endParaRPr>
          </a:p>
          <a:p>
            <a:pPr algn="l"/>
            <a:r>
              <a:rPr lang="en-CA" sz="2400" dirty="0" err="1">
                <a:hlinkClick r:id="rId7"/>
              </a:rPr>
              <a:t>Pmc.ncbi.nlm.nih.gov</a:t>
            </a:r>
            <a:r>
              <a:rPr lang="en-CA" sz="2400" dirty="0">
                <a:hlinkClick r:id="rId7"/>
              </a:rPr>
              <a:t>/article/PMC6107466</a:t>
            </a:r>
          </a:p>
          <a:p>
            <a:pPr algn="l"/>
            <a:r>
              <a:rPr lang="en-CA" sz="2400" dirty="0">
                <a:hlinkClick r:id="rId7"/>
              </a:rPr>
              <a:t>Https://</a:t>
            </a:r>
            <a:r>
              <a:rPr lang="en-CA" sz="2400" dirty="0" err="1">
                <a:hlinkClick r:id="rId7"/>
              </a:rPr>
              <a:t>pubmed.ncbi.nlm.nih.gov</a:t>
            </a:r>
            <a:r>
              <a:rPr lang="en-CA" sz="2400" dirty="0">
                <a:hlinkClick r:id="rId7"/>
              </a:rPr>
              <a:t>/3743392/</a:t>
            </a:r>
          </a:p>
          <a:p>
            <a:pPr algn="l"/>
            <a:r>
              <a:rPr lang="en-CA" sz="2400" dirty="0">
                <a:hlinkClick r:id="rId7"/>
              </a:rPr>
              <a:t>Https://</a:t>
            </a:r>
            <a:r>
              <a:rPr lang="en-CA" sz="2400" dirty="0" err="1">
                <a:hlinkClick r:id="rId7"/>
              </a:rPr>
              <a:t>pmc.ncbi.nlm.nih.gov</a:t>
            </a:r>
            <a:r>
              <a:rPr lang="en-CA" sz="2400" dirty="0">
                <a:hlinkClick r:id="rId7"/>
              </a:rPr>
              <a:t>/PMC6107466</a:t>
            </a:r>
          </a:p>
          <a:p>
            <a:pPr algn="l"/>
            <a:r>
              <a:rPr lang="en-CA" sz="2400" dirty="0">
                <a:hlinkClick r:id="rId7"/>
              </a:rPr>
              <a:t>Https://</a:t>
            </a:r>
            <a:r>
              <a:rPr lang="en-CA" sz="2400" dirty="0" err="1">
                <a:hlinkClick r:id="rId7"/>
              </a:rPr>
              <a:t>www.ottawahearts.ca</a:t>
            </a:r>
            <a:r>
              <a:rPr lang="en-CA" sz="2400" dirty="0">
                <a:hlinkClick r:id="rId7"/>
              </a:rPr>
              <a:t>&gt;thebest&gt;news&gt;nownewresearch-</a:t>
            </a:r>
            <a:r>
              <a:rPr lang="en-CA" sz="2400" dirty="0" err="1">
                <a:hlinkClick r:id="rId7"/>
              </a:rPr>
              <a:t>protectinghearts</a:t>
            </a:r>
            <a:r>
              <a:rPr lang="en-CA" sz="2400" dirty="0">
                <a:hlinkClick r:id="rId7"/>
              </a:rPr>
              <a:t> </a:t>
            </a:r>
            <a:r>
              <a:rPr lang="en-CA" sz="2400" dirty="0" err="1">
                <a:hlinkClick r:id="rId7"/>
              </a:rPr>
              <a:t>amidshiftingclimate</a:t>
            </a:r>
            <a:endParaRPr lang="en-CA" sz="2400" dirty="0">
              <a:hlinkClick r:id="rId7"/>
            </a:endParaRPr>
          </a:p>
          <a:p>
            <a:pPr algn="l"/>
            <a:r>
              <a:rPr lang="en-CA" sz="2400" dirty="0" err="1">
                <a:hlinkClick r:id="rId7"/>
              </a:rPr>
              <a:t>Researchgatenet</a:t>
            </a:r>
            <a:r>
              <a:rPr lang="en-CA" sz="2400" dirty="0">
                <a:hlinkClick r:id="rId7"/>
              </a:rPr>
              <a:t>/figure/</a:t>
            </a:r>
            <a:r>
              <a:rPr lang="en-CA" sz="2400" dirty="0" err="1">
                <a:hlinkClick r:id="rId7"/>
              </a:rPr>
              <a:t>EBCfromairwaylining</a:t>
            </a:r>
            <a:endParaRPr lang="en-CA" sz="2400" dirty="0">
              <a:hlinkClick r:id="rId7"/>
            </a:endParaRPr>
          </a:p>
          <a:p>
            <a:pPr algn="l"/>
            <a:r>
              <a:rPr lang="en-CA" sz="2400" dirty="0">
                <a:hlinkClick r:id="rId7"/>
              </a:rPr>
              <a:t>Https://</a:t>
            </a:r>
            <a:r>
              <a:rPr lang="en-CA" sz="2400" dirty="0" err="1">
                <a:hlinkClick r:id="rId7"/>
              </a:rPr>
              <a:t>www.abcam.com</a:t>
            </a:r>
            <a:r>
              <a:rPr lang="en-CA" sz="2400" dirty="0">
                <a:hlinkClick r:id="rId7"/>
              </a:rPr>
              <a:t>/en-us/products/assay-kits/ab83355</a:t>
            </a:r>
          </a:p>
          <a:p>
            <a:pPr algn="l"/>
            <a:r>
              <a:rPr lang="en-CA" sz="2400" dirty="0">
                <a:hlinkClick r:id="rId7"/>
              </a:rPr>
              <a:t>https://</a:t>
            </a:r>
            <a:r>
              <a:rPr lang="en-CA" sz="2400" dirty="0" err="1">
                <a:hlinkClick r:id="rId7"/>
              </a:rPr>
              <a:t>www.sigmaaldrich.com</a:t>
            </a:r>
            <a:r>
              <a:rPr lang="en-CA" sz="2400" dirty="0">
                <a:hlinkClick r:id="rId7"/>
              </a:rPr>
              <a:t>/</a:t>
            </a:r>
            <a:r>
              <a:rPr lang="en-CA" sz="2400" dirty="0" err="1">
                <a:hlinkClick r:id="rId7"/>
              </a:rPr>
              <a:t>deepweb</a:t>
            </a:r>
            <a:r>
              <a:rPr lang="en-CA" sz="2400" dirty="0">
                <a:hlinkClick r:id="rId7"/>
              </a:rPr>
              <a:t>/assets/</a:t>
            </a:r>
            <a:r>
              <a:rPr lang="en-CA" sz="2400" dirty="0" err="1">
                <a:hlinkClick r:id="rId7"/>
              </a:rPr>
              <a:t>productdocumnent</a:t>
            </a:r>
            <a:r>
              <a:rPr lang="en-CA" sz="2400" dirty="0">
                <a:hlinkClick r:id="rId7"/>
              </a:rPr>
              <a:t>/262/439/</a:t>
            </a:r>
            <a:r>
              <a:rPr lang="en-CA" sz="2400" dirty="0" err="1">
                <a:hlinkClick r:id="rId7"/>
              </a:rPr>
              <a:t>mak</a:t>
            </a:r>
            <a:r>
              <a:rPr lang="en-CA" sz="2400" dirty="0">
                <a:hlinkClick r:id="rId7"/>
              </a:rPr>
              <a:t>/</a:t>
            </a:r>
            <a:r>
              <a:rPr lang="en-CA" sz="2400" dirty="0" err="1">
                <a:hlinkClick r:id="rId7"/>
              </a:rPr>
              <a:t>90bul.polf</a:t>
            </a:r>
            <a:endParaRPr lang="en-CA" sz="2400" dirty="0">
              <a:hlinkClick r:id="rId7"/>
            </a:endParaRPr>
          </a:p>
          <a:p>
            <a:pPr algn="l"/>
            <a:r>
              <a:rPr lang="en-CA" sz="2400" dirty="0" err="1">
                <a:hlinkClick r:id="rId7"/>
              </a:rPr>
              <a:t>Researchgate.net</a:t>
            </a:r>
            <a:r>
              <a:rPr lang="en-CA" sz="2400" dirty="0">
                <a:hlinkClick r:id="rId7"/>
              </a:rPr>
              <a:t>/figure/TOP-micronit-FLC503-flow-</a:t>
            </a:r>
            <a:r>
              <a:rPr lang="en-CA" sz="2400" dirty="0" err="1">
                <a:hlinkClick r:id="rId7"/>
              </a:rPr>
              <a:t>channel-microfluidic</a:t>
            </a:r>
            <a:r>
              <a:rPr lang="en-CA" sz="2400" dirty="0">
                <a:hlinkClick r:id="rId7"/>
              </a:rPr>
              <a:t>-chip-with-1-32inch-0.8mm-outside-fig2-351971310</a:t>
            </a:r>
          </a:p>
          <a:p>
            <a:pPr algn="l"/>
            <a:endParaRPr lang="en-CA" sz="2400" dirty="0"/>
          </a:p>
          <a:p>
            <a:pPr algn="l"/>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91609" y="286275"/>
            <a:ext cx="17704782" cy="9714450"/>
            <a:chOff x="0" y="0"/>
            <a:chExt cx="4662988" cy="2558538"/>
          </a:xfrm>
        </p:grpSpPr>
        <p:sp>
          <p:nvSpPr>
            <p:cNvPr id="3" name="Freeform 3"/>
            <p:cNvSpPr/>
            <p:nvPr/>
          </p:nvSpPr>
          <p:spPr>
            <a:xfrm>
              <a:off x="0" y="0"/>
              <a:ext cx="4662988" cy="2558538"/>
            </a:xfrm>
            <a:custGeom>
              <a:avLst/>
              <a:gdLst/>
              <a:ahLst/>
              <a:cxnLst/>
              <a:rect l="l" t="t" r="r" b="b"/>
              <a:pathLst>
                <a:path w="4662988" h="2558538">
                  <a:moveTo>
                    <a:pt x="26237" y="0"/>
                  </a:moveTo>
                  <a:lnTo>
                    <a:pt x="4636751" y="0"/>
                  </a:lnTo>
                  <a:cubicBezTo>
                    <a:pt x="4651241" y="0"/>
                    <a:pt x="4662988" y="11747"/>
                    <a:pt x="4662988" y="26237"/>
                  </a:cubicBezTo>
                  <a:lnTo>
                    <a:pt x="4662988" y="2532301"/>
                  </a:lnTo>
                  <a:cubicBezTo>
                    <a:pt x="4662988" y="2546792"/>
                    <a:pt x="4651241" y="2558538"/>
                    <a:pt x="4636751" y="2558538"/>
                  </a:cubicBezTo>
                  <a:lnTo>
                    <a:pt x="26237" y="2558538"/>
                  </a:lnTo>
                  <a:cubicBezTo>
                    <a:pt x="11747" y="2558538"/>
                    <a:pt x="0" y="2546792"/>
                    <a:pt x="0" y="2532301"/>
                  </a:cubicBezTo>
                  <a:lnTo>
                    <a:pt x="0" y="26237"/>
                  </a:lnTo>
                  <a:cubicBezTo>
                    <a:pt x="0" y="11747"/>
                    <a:pt x="11747" y="0"/>
                    <a:pt x="26237" y="0"/>
                  </a:cubicBezTo>
                  <a:close/>
                </a:path>
              </a:pathLst>
            </a:custGeom>
            <a:solidFill>
              <a:srgbClr val="FFFCE9"/>
            </a:solidFill>
          </p:spPr>
          <p:txBody>
            <a:bodyPr/>
            <a:lstStyle/>
            <a:p>
              <a:endParaRPr lang="en-US"/>
            </a:p>
          </p:txBody>
        </p:sp>
        <p:sp>
          <p:nvSpPr>
            <p:cNvPr id="4" name="TextBox 4"/>
            <p:cNvSpPr txBox="1"/>
            <p:nvPr/>
          </p:nvSpPr>
          <p:spPr>
            <a:xfrm>
              <a:off x="0" y="-57150"/>
              <a:ext cx="4662988" cy="2615688"/>
            </a:xfrm>
            <a:prstGeom prst="rect">
              <a:avLst/>
            </a:prstGeom>
          </p:spPr>
          <p:txBody>
            <a:bodyPr lIns="50800" tIns="50800" rIns="50800" bIns="50800" rtlCol="0" anchor="ctr"/>
            <a:lstStyle/>
            <a:p>
              <a:pPr algn="ctr">
                <a:lnSpc>
                  <a:spcPts val="3359"/>
                </a:lnSpc>
              </a:pPr>
              <a:endParaRPr/>
            </a:p>
          </p:txBody>
        </p:sp>
      </p:grpSp>
      <p:sp>
        <p:nvSpPr>
          <p:cNvPr id="6" name="Freeform 6"/>
          <p:cNvSpPr/>
          <p:nvPr/>
        </p:nvSpPr>
        <p:spPr>
          <a:xfrm>
            <a:off x="11060105" y="1191370"/>
            <a:ext cx="6199195" cy="6421012"/>
          </a:xfrm>
          <a:custGeom>
            <a:avLst/>
            <a:gdLst/>
            <a:ahLst/>
            <a:cxnLst/>
            <a:rect l="l" t="t" r="r" b="b"/>
            <a:pathLst>
              <a:path w="6199195" h="6421012">
                <a:moveTo>
                  <a:pt x="0" y="0"/>
                </a:moveTo>
                <a:lnTo>
                  <a:pt x="6199195" y="0"/>
                </a:lnTo>
                <a:lnTo>
                  <a:pt x="6199195" y="6421012"/>
                </a:lnTo>
                <a:lnTo>
                  <a:pt x="0" y="64210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7" name="Freeform 7"/>
          <p:cNvSpPr/>
          <p:nvPr/>
        </p:nvSpPr>
        <p:spPr>
          <a:xfrm>
            <a:off x="10671791" y="1402687"/>
            <a:ext cx="6795512" cy="8055630"/>
          </a:xfrm>
          <a:custGeom>
            <a:avLst/>
            <a:gdLst/>
            <a:ahLst/>
            <a:cxnLst/>
            <a:rect l="l" t="t" r="r" b="b"/>
            <a:pathLst>
              <a:path w="7082418" h="8081598">
                <a:moveTo>
                  <a:pt x="0" y="0"/>
                </a:moveTo>
                <a:lnTo>
                  <a:pt x="7082419" y="0"/>
                </a:lnTo>
                <a:lnTo>
                  <a:pt x="7082419" y="8081598"/>
                </a:lnTo>
                <a:lnTo>
                  <a:pt x="0" y="80815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grpSp>
        <p:nvGrpSpPr>
          <p:cNvPr id="8" name="Group 8"/>
          <p:cNvGrpSpPr/>
          <p:nvPr/>
        </p:nvGrpSpPr>
        <p:grpSpPr>
          <a:xfrm>
            <a:off x="16967962" y="9005364"/>
            <a:ext cx="1320038" cy="1281636"/>
            <a:chOff x="0" y="0"/>
            <a:chExt cx="1760050" cy="1708849"/>
          </a:xfrm>
        </p:grpSpPr>
        <p:sp>
          <p:nvSpPr>
            <p:cNvPr id="9" name="Freeform 9"/>
            <p:cNvSpPr/>
            <p:nvPr/>
          </p:nvSpPr>
          <p:spPr>
            <a:xfrm>
              <a:off x="0" y="0"/>
              <a:ext cx="1760050" cy="1708849"/>
            </a:xfrm>
            <a:custGeom>
              <a:avLst/>
              <a:gdLst/>
              <a:ahLst/>
              <a:cxnLst/>
              <a:rect l="l" t="t" r="r" b="b"/>
              <a:pathLst>
                <a:path w="1760050" h="1708849">
                  <a:moveTo>
                    <a:pt x="0" y="0"/>
                  </a:moveTo>
                  <a:lnTo>
                    <a:pt x="1760050" y="0"/>
                  </a:lnTo>
                  <a:lnTo>
                    <a:pt x="1760050" y="1708849"/>
                  </a:lnTo>
                  <a:lnTo>
                    <a:pt x="0" y="170884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10" name="TextBox 10"/>
            <p:cNvSpPr txBox="1"/>
            <p:nvPr/>
          </p:nvSpPr>
          <p:spPr>
            <a:xfrm>
              <a:off x="265634" y="307797"/>
              <a:ext cx="1228783" cy="1083729"/>
            </a:xfrm>
            <a:prstGeom prst="rect">
              <a:avLst/>
            </a:prstGeom>
          </p:spPr>
          <p:txBody>
            <a:bodyPr lIns="0" tIns="0" rIns="0" bIns="0" rtlCol="0" anchor="t">
              <a:spAutoFit/>
            </a:bodyPr>
            <a:lstStyle/>
            <a:p>
              <a:pPr marL="0" lvl="0" indent="0" algn="ctr">
                <a:lnSpc>
                  <a:spcPts val="6410"/>
                </a:lnSpc>
                <a:spcBef>
                  <a:spcPct val="0"/>
                </a:spcBef>
              </a:pPr>
              <a:r>
                <a:rPr lang="en-US" sz="5342">
                  <a:solidFill>
                    <a:srgbClr val="FFFFFF"/>
                  </a:solidFill>
                  <a:latin typeface="The Youngest Serif"/>
                  <a:ea typeface="The Youngest Serif"/>
                  <a:cs typeface="The Youngest Serif"/>
                  <a:sym typeface="The Youngest Serif"/>
                </a:rPr>
                <a:t>06</a:t>
              </a:r>
            </a:p>
          </p:txBody>
        </p:sp>
      </p:grpSp>
      <p:sp>
        <p:nvSpPr>
          <p:cNvPr id="11" name="TextBox 11"/>
          <p:cNvSpPr txBox="1"/>
          <p:nvPr/>
        </p:nvSpPr>
        <p:spPr>
          <a:xfrm>
            <a:off x="697831" y="376758"/>
            <a:ext cx="8949963" cy="1303883"/>
          </a:xfrm>
          <a:prstGeom prst="rect">
            <a:avLst/>
          </a:prstGeom>
        </p:spPr>
        <p:txBody>
          <a:bodyPr lIns="0" tIns="0" rIns="0" bIns="0" rtlCol="0" anchor="t">
            <a:spAutoFit/>
          </a:bodyPr>
          <a:lstStyle/>
          <a:p>
            <a:pPr marL="0" lvl="0" indent="0" algn="l">
              <a:lnSpc>
                <a:spcPts val="10559"/>
              </a:lnSpc>
              <a:spcBef>
                <a:spcPct val="0"/>
              </a:spcBef>
            </a:pPr>
            <a:r>
              <a:rPr lang="en-CA" sz="8799">
                <a:solidFill>
                  <a:srgbClr val="000000"/>
                </a:solidFill>
                <a:latin typeface="The Youngest Serif"/>
                <a:ea typeface="The Youngest Serif"/>
                <a:cs typeface="The Youngest Serif"/>
                <a:sym typeface="The Youngest Serif"/>
              </a:rPr>
              <a:t>Problem</a:t>
            </a:r>
            <a:endParaRPr lang="en-US" sz="8799">
              <a:solidFill>
                <a:srgbClr val="000000"/>
              </a:solidFill>
              <a:latin typeface="The Youngest Serif"/>
              <a:ea typeface="The Youngest Serif"/>
              <a:cs typeface="The Youngest Serif"/>
              <a:sym typeface="The Youngest Serif"/>
            </a:endParaRPr>
          </a:p>
        </p:txBody>
      </p:sp>
      <p:sp>
        <p:nvSpPr>
          <p:cNvPr id="12" name="TextBox 12"/>
          <p:cNvSpPr txBox="1"/>
          <p:nvPr/>
        </p:nvSpPr>
        <p:spPr>
          <a:xfrm>
            <a:off x="780318" y="1920636"/>
            <a:ext cx="8949963" cy="496290"/>
          </a:xfrm>
          <a:prstGeom prst="rect">
            <a:avLst/>
          </a:prstGeom>
        </p:spPr>
        <p:txBody>
          <a:bodyPr wrap="square" lIns="0" tIns="0" rIns="0" bIns="0" rtlCol="0" anchor="t">
            <a:spAutoFit/>
          </a:bodyPr>
          <a:lstStyle/>
          <a:p>
            <a:pPr algn="l">
              <a:lnSpc>
                <a:spcPts val="4200"/>
              </a:lnSpc>
            </a:pPr>
            <a:endParaRPr lang="en-CA" sz="3000">
              <a:solidFill>
                <a:srgbClr val="000000"/>
              </a:solidFill>
              <a:latin typeface="TT Commons Pro"/>
              <a:ea typeface="TT Commons Pro"/>
              <a:cs typeface="TT Commons Pro"/>
              <a:sym typeface="TT Commons Pro"/>
            </a:endParaRPr>
          </a:p>
        </p:txBody>
      </p:sp>
      <p:sp>
        <p:nvSpPr>
          <p:cNvPr id="16" name="TextBox 15">
            <a:extLst>
              <a:ext uri="{FF2B5EF4-FFF2-40B4-BE49-F238E27FC236}">
                <a16:creationId xmlns:a16="http://schemas.microsoft.com/office/drawing/2014/main" id="{F35CD162-BB91-5521-E1DA-30F4EF82A227}"/>
              </a:ext>
            </a:extLst>
          </p:cNvPr>
          <p:cNvSpPr txBox="1"/>
          <p:nvPr/>
        </p:nvSpPr>
        <p:spPr>
          <a:xfrm>
            <a:off x="561954" y="1507639"/>
            <a:ext cx="9221716" cy="8710077"/>
          </a:xfrm>
          <a:prstGeom prst="rect">
            <a:avLst/>
          </a:prstGeom>
          <a:noFill/>
          <a:ln>
            <a:noFill/>
          </a:ln>
        </p:spPr>
        <p:txBody>
          <a:bodyPr wrap="square">
            <a:spAutoFit/>
          </a:bodyPr>
          <a:lstStyle/>
          <a:p>
            <a:r>
              <a:rPr lang="en-CA" sz="2800" b="0" i="0" u="none" strike="noStrike">
                <a:effectLst/>
                <a:latin typeface="EB Garamond" pitchFamily="2" charset="0"/>
              </a:rPr>
              <a:t>8.94 million women in North America  contribute to the mortality rates of myocardial infarction deaths every singular year . And 35 % female mortalities are due to myocardial infarctions.Half of those women aren’t aware they are experiencing a myocardial infarctions. This is due to the misconception of the usage of male myocardial infarction symptoms which are transmitted for female diagnoses. The sex bias is ever evolving and research is not being perpetuated on female myocardial infarctions. The constriction of the arteries and plaque build up is a main cause of myocardial infarction and yes both men and women share such characteristics during a myocardial infarction but this does not mean that there are no differential components of exertion of heart attack symptoms with in men and women. Women suffering from a myocardial infarction often appear asymptomatic or with atypical symptoms however this is due to the symptoms not mirroring the prevalent referenced symptoms that have been exhibited by men. It is a necessity for atypical symptoms to become typical within myocardial infarctions . But to help perpetuate the act of efficient hospital intervention feasible efficient detection is a requirement.</a:t>
            </a:r>
            <a:endParaRPr lang="en-US" sz="2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6275" y="286275"/>
            <a:ext cx="17704782" cy="9714450"/>
            <a:chOff x="0" y="0"/>
            <a:chExt cx="4662988" cy="2558538"/>
          </a:xfrm>
        </p:grpSpPr>
        <p:sp>
          <p:nvSpPr>
            <p:cNvPr id="3" name="Freeform 3"/>
            <p:cNvSpPr/>
            <p:nvPr/>
          </p:nvSpPr>
          <p:spPr>
            <a:xfrm>
              <a:off x="0" y="0"/>
              <a:ext cx="4662988" cy="2558538"/>
            </a:xfrm>
            <a:custGeom>
              <a:avLst/>
              <a:gdLst/>
              <a:ahLst/>
              <a:cxnLst/>
              <a:rect l="l" t="t" r="r" b="b"/>
              <a:pathLst>
                <a:path w="4662988" h="2558538">
                  <a:moveTo>
                    <a:pt x="26237" y="0"/>
                  </a:moveTo>
                  <a:lnTo>
                    <a:pt x="4636751" y="0"/>
                  </a:lnTo>
                  <a:cubicBezTo>
                    <a:pt x="4651241" y="0"/>
                    <a:pt x="4662988" y="11747"/>
                    <a:pt x="4662988" y="26237"/>
                  </a:cubicBezTo>
                  <a:lnTo>
                    <a:pt x="4662988" y="2532301"/>
                  </a:lnTo>
                  <a:cubicBezTo>
                    <a:pt x="4662988" y="2546792"/>
                    <a:pt x="4651241" y="2558538"/>
                    <a:pt x="4636751" y="2558538"/>
                  </a:cubicBezTo>
                  <a:lnTo>
                    <a:pt x="26237" y="2558538"/>
                  </a:lnTo>
                  <a:cubicBezTo>
                    <a:pt x="11747" y="2558538"/>
                    <a:pt x="0" y="2546792"/>
                    <a:pt x="0" y="2532301"/>
                  </a:cubicBezTo>
                  <a:lnTo>
                    <a:pt x="0" y="26237"/>
                  </a:lnTo>
                  <a:cubicBezTo>
                    <a:pt x="0" y="11747"/>
                    <a:pt x="11747" y="0"/>
                    <a:pt x="26237" y="0"/>
                  </a:cubicBezTo>
                  <a:close/>
                </a:path>
              </a:pathLst>
            </a:custGeom>
            <a:solidFill>
              <a:srgbClr val="FFFCE9"/>
            </a:solidFill>
          </p:spPr>
          <p:txBody>
            <a:bodyPr/>
            <a:lstStyle/>
            <a:p>
              <a:endParaRPr lang="en-CA"/>
            </a:p>
          </p:txBody>
        </p:sp>
        <p:sp>
          <p:nvSpPr>
            <p:cNvPr id="4" name="TextBox 4"/>
            <p:cNvSpPr txBox="1"/>
            <p:nvPr/>
          </p:nvSpPr>
          <p:spPr>
            <a:xfrm>
              <a:off x="0" y="-57150"/>
              <a:ext cx="4662988" cy="2615688"/>
            </a:xfrm>
            <a:prstGeom prst="rect">
              <a:avLst/>
            </a:prstGeom>
          </p:spPr>
          <p:txBody>
            <a:bodyPr lIns="50800" tIns="50800" rIns="50800" bIns="50800" rtlCol="0" anchor="ctr"/>
            <a:lstStyle/>
            <a:p>
              <a:pPr algn="ctr">
                <a:lnSpc>
                  <a:spcPts val="3359"/>
                </a:lnSpc>
              </a:pPr>
              <a:endParaRPr/>
            </a:p>
          </p:txBody>
        </p:sp>
      </p:grpSp>
      <p:sp>
        <p:nvSpPr>
          <p:cNvPr id="31" name="TextBox 31"/>
          <p:cNvSpPr txBox="1"/>
          <p:nvPr/>
        </p:nvSpPr>
        <p:spPr>
          <a:xfrm>
            <a:off x="267747" y="506959"/>
            <a:ext cx="5204740" cy="1333500"/>
          </a:xfrm>
          <a:prstGeom prst="rect">
            <a:avLst/>
          </a:prstGeom>
        </p:spPr>
        <p:txBody>
          <a:bodyPr lIns="0" tIns="0" rIns="0" bIns="0" rtlCol="0" anchor="t">
            <a:spAutoFit/>
          </a:bodyPr>
          <a:lstStyle/>
          <a:p>
            <a:pPr marL="0" lvl="0" indent="0" algn="ctr">
              <a:lnSpc>
                <a:spcPts val="10559"/>
              </a:lnSpc>
              <a:spcBef>
                <a:spcPct val="0"/>
              </a:spcBef>
            </a:pPr>
            <a:r>
              <a:rPr lang="en-CA" sz="8799">
                <a:solidFill>
                  <a:srgbClr val="000000"/>
                </a:solidFill>
                <a:latin typeface="The Youngest Serif"/>
                <a:ea typeface="The Youngest Serif"/>
                <a:cs typeface="The Youngest Serif"/>
                <a:sym typeface="The Youngest Serif"/>
              </a:rPr>
              <a:t>Question</a:t>
            </a:r>
            <a:endParaRPr lang="en-US" sz="8799">
              <a:solidFill>
                <a:srgbClr val="000000"/>
              </a:solidFill>
              <a:latin typeface="The Youngest Serif"/>
              <a:ea typeface="The Youngest Serif"/>
              <a:cs typeface="The Youngest Serif"/>
              <a:sym typeface="The Youngest Serif"/>
            </a:endParaRPr>
          </a:p>
        </p:txBody>
      </p:sp>
      <p:sp>
        <p:nvSpPr>
          <p:cNvPr id="40" name="Freeform 9">
            <a:extLst>
              <a:ext uri="{FF2B5EF4-FFF2-40B4-BE49-F238E27FC236}">
                <a16:creationId xmlns:a16="http://schemas.microsoft.com/office/drawing/2014/main" id="{DF303A48-D0FC-71B3-9AE5-33B5AC690797}"/>
              </a:ext>
            </a:extLst>
          </p:cNvPr>
          <p:cNvSpPr/>
          <p:nvPr/>
        </p:nvSpPr>
        <p:spPr>
          <a:xfrm>
            <a:off x="12242644" y="714977"/>
            <a:ext cx="5251286" cy="8181891"/>
          </a:xfrm>
          <a:custGeom>
            <a:avLst/>
            <a:gdLst/>
            <a:ahLst/>
            <a:cxnLst/>
            <a:rect l="l" t="t" r="r" b="b"/>
            <a:pathLst>
              <a:path w="5251286" h="8181891">
                <a:moveTo>
                  <a:pt x="0" y="0"/>
                </a:moveTo>
                <a:lnTo>
                  <a:pt x="5251286" y="0"/>
                </a:lnTo>
                <a:lnTo>
                  <a:pt x="5251286" y="8181891"/>
                </a:lnTo>
                <a:lnTo>
                  <a:pt x="0" y="81818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44" name="Freeform 10">
            <a:extLst>
              <a:ext uri="{FF2B5EF4-FFF2-40B4-BE49-F238E27FC236}">
                <a16:creationId xmlns:a16="http://schemas.microsoft.com/office/drawing/2014/main" id="{63EA951D-8355-D748-874E-912DBDAE89B4}"/>
              </a:ext>
            </a:extLst>
          </p:cNvPr>
          <p:cNvSpPr/>
          <p:nvPr/>
        </p:nvSpPr>
        <p:spPr>
          <a:xfrm>
            <a:off x="11892027" y="287490"/>
            <a:ext cx="5748411" cy="9033218"/>
          </a:xfrm>
          <a:custGeom>
            <a:avLst/>
            <a:gdLst/>
            <a:ahLst/>
            <a:cxnLst/>
            <a:rect l="l" t="t" r="r" b="b"/>
            <a:pathLst>
              <a:path w="5748411" h="9033218">
                <a:moveTo>
                  <a:pt x="0" y="0"/>
                </a:moveTo>
                <a:lnTo>
                  <a:pt x="5748411" y="0"/>
                </a:lnTo>
                <a:lnTo>
                  <a:pt x="5748411" y="9033218"/>
                </a:lnTo>
                <a:lnTo>
                  <a:pt x="0" y="90332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TextBox 8">
            <a:extLst>
              <a:ext uri="{FF2B5EF4-FFF2-40B4-BE49-F238E27FC236}">
                <a16:creationId xmlns:a16="http://schemas.microsoft.com/office/drawing/2014/main" id="{D00E2D0B-3240-082C-B605-830736966823}"/>
              </a:ext>
            </a:extLst>
          </p:cNvPr>
          <p:cNvSpPr txBox="1"/>
          <p:nvPr/>
        </p:nvSpPr>
        <p:spPr>
          <a:xfrm>
            <a:off x="611767" y="2057450"/>
            <a:ext cx="9721439" cy="3970318"/>
          </a:xfrm>
          <a:prstGeom prst="rect">
            <a:avLst/>
          </a:prstGeom>
          <a:noFill/>
        </p:spPr>
        <p:txBody>
          <a:bodyPr wrap="square">
            <a:spAutoFit/>
          </a:bodyPr>
          <a:lstStyle/>
          <a:p>
            <a:pPr algn="just"/>
            <a:r>
              <a:rPr lang="en-CA" sz="3600" b="0" i="0" u="none" strike="noStrike">
                <a:effectLst/>
                <a:latin typeface="Book Antiqua" panose="02040602050305030304" pitchFamily="18" charset="0"/>
              </a:rPr>
              <a:t>Can a respiratory biosensor designed for premature signs of a women’s myocardial infarction through measuring Adenosine </a:t>
            </a:r>
            <a:r>
              <a:rPr lang="en-CA" sz="3600" b="0" i="0" u="none" strike="noStrike" err="1">
                <a:effectLst/>
                <a:latin typeface="Book Antiqua" panose="02040602050305030304" pitchFamily="18" charset="0"/>
              </a:rPr>
              <a:t>Triphophosphate</a:t>
            </a:r>
            <a:r>
              <a:rPr lang="en-CA" sz="3600" b="0" i="0" u="none" strike="noStrike">
                <a:effectLst/>
                <a:latin typeface="Book Antiqua" panose="02040602050305030304" pitchFamily="18" charset="0"/>
              </a:rPr>
              <a:t> levels, and lactic acid biomarkers using Exhaled Breath Condensate detection enable efficient hospital intervention and reduce mortality rates among women?</a:t>
            </a:r>
            <a:endParaRPr lang="en-CA" sz="3600">
              <a:latin typeface="Book Antiqua" panose="02040602050305030304" pitchFamily="18" charset="0"/>
            </a:endParaRPr>
          </a:p>
        </p:txBody>
      </p:sp>
      <p:sp>
        <p:nvSpPr>
          <p:cNvPr id="11" name="TextBox 10">
            <a:extLst>
              <a:ext uri="{FF2B5EF4-FFF2-40B4-BE49-F238E27FC236}">
                <a16:creationId xmlns:a16="http://schemas.microsoft.com/office/drawing/2014/main" id="{12324A59-E2BA-3065-DF47-091635EDE8F3}"/>
              </a:ext>
            </a:extLst>
          </p:cNvPr>
          <p:cNvSpPr txBox="1"/>
          <p:nvPr/>
        </p:nvSpPr>
        <p:spPr>
          <a:xfrm>
            <a:off x="632677" y="6373890"/>
            <a:ext cx="9232230" cy="2246769"/>
          </a:xfrm>
          <a:prstGeom prst="rect">
            <a:avLst/>
          </a:prstGeom>
          <a:noFill/>
        </p:spPr>
        <p:txBody>
          <a:bodyPr wrap="square">
            <a:spAutoFit/>
          </a:bodyPr>
          <a:lstStyle/>
          <a:p>
            <a:r>
              <a:rPr lang="en-US" sz="2800" b="1" i="0">
                <a:solidFill>
                  <a:srgbClr val="1F1F1F"/>
                </a:solidFill>
                <a:effectLst/>
                <a:latin typeface="Book Antiqua" panose="02040602050305030304" pitchFamily="18" charset="0"/>
              </a:rPr>
              <a:t>Myocardial Infarction</a:t>
            </a:r>
          </a:p>
          <a:p>
            <a:endParaRPr lang="en-US" sz="2800">
              <a:solidFill>
                <a:srgbClr val="1F1F1F"/>
              </a:solidFill>
              <a:latin typeface="Book Antiqua" panose="02040602050305030304" pitchFamily="18" charset="0"/>
            </a:endParaRPr>
          </a:p>
          <a:p>
            <a:pPr algn="just"/>
            <a:r>
              <a:rPr lang="en-US" sz="2800">
                <a:solidFill>
                  <a:srgbClr val="1F1F1F"/>
                </a:solidFill>
                <a:latin typeface="Book Antiqua" panose="02040602050305030304" pitchFamily="18" charset="0"/>
              </a:rPr>
              <a:t>A</a:t>
            </a:r>
            <a:r>
              <a:rPr lang="en-US" sz="2800" b="0" i="0">
                <a:solidFill>
                  <a:srgbClr val="1F1F1F"/>
                </a:solidFill>
                <a:effectLst/>
                <a:latin typeface="Book Antiqua" panose="02040602050305030304" pitchFamily="18" charset="0"/>
              </a:rPr>
              <a:t> condition caused by the decreased or complete cessation of blood flow to a portion of the myocardium; commonly referred to as a heart attack. </a:t>
            </a:r>
            <a:endParaRPr lang="en-CA" sz="2800">
              <a:latin typeface="Book Antiqua" panose="0204060205030503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6275" y="286275"/>
            <a:ext cx="17704782" cy="9714450"/>
            <a:chOff x="0" y="0"/>
            <a:chExt cx="4662988" cy="2558538"/>
          </a:xfrm>
        </p:grpSpPr>
        <p:sp>
          <p:nvSpPr>
            <p:cNvPr id="3" name="Freeform 3"/>
            <p:cNvSpPr/>
            <p:nvPr/>
          </p:nvSpPr>
          <p:spPr>
            <a:xfrm>
              <a:off x="0" y="0"/>
              <a:ext cx="4662988" cy="2558538"/>
            </a:xfrm>
            <a:custGeom>
              <a:avLst/>
              <a:gdLst/>
              <a:ahLst/>
              <a:cxnLst/>
              <a:rect l="l" t="t" r="r" b="b"/>
              <a:pathLst>
                <a:path w="4662988" h="2558538">
                  <a:moveTo>
                    <a:pt x="26237" y="0"/>
                  </a:moveTo>
                  <a:lnTo>
                    <a:pt x="4636751" y="0"/>
                  </a:lnTo>
                  <a:cubicBezTo>
                    <a:pt x="4651241" y="0"/>
                    <a:pt x="4662988" y="11747"/>
                    <a:pt x="4662988" y="26237"/>
                  </a:cubicBezTo>
                  <a:lnTo>
                    <a:pt x="4662988" y="2532301"/>
                  </a:lnTo>
                  <a:cubicBezTo>
                    <a:pt x="4662988" y="2546792"/>
                    <a:pt x="4651241" y="2558538"/>
                    <a:pt x="4636751" y="2558538"/>
                  </a:cubicBezTo>
                  <a:lnTo>
                    <a:pt x="26237" y="2558538"/>
                  </a:lnTo>
                  <a:cubicBezTo>
                    <a:pt x="11747" y="2558538"/>
                    <a:pt x="0" y="2546792"/>
                    <a:pt x="0" y="2532301"/>
                  </a:cubicBezTo>
                  <a:lnTo>
                    <a:pt x="0" y="26237"/>
                  </a:lnTo>
                  <a:cubicBezTo>
                    <a:pt x="0" y="11747"/>
                    <a:pt x="11747" y="0"/>
                    <a:pt x="26237" y="0"/>
                  </a:cubicBezTo>
                  <a:close/>
                </a:path>
              </a:pathLst>
            </a:custGeom>
            <a:solidFill>
              <a:srgbClr val="FFFCE9"/>
            </a:solidFill>
          </p:spPr>
          <p:txBody>
            <a:bodyPr/>
            <a:lstStyle/>
            <a:p>
              <a:endParaRPr lang="en-CA"/>
            </a:p>
          </p:txBody>
        </p:sp>
        <p:sp>
          <p:nvSpPr>
            <p:cNvPr id="4" name="TextBox 4"/>
            <p:cNvSpPr txBox="1"/>
            <p:nvPr/>
          </p:nvSpPr>
          <p:spPr>
            <a:xfrm>
              <a:off x="0" y="-57150"/>
              <a:ext cx="4662988" cy="2615688"/>
            </a:xfrm>
            <a:prstGeom prst="rect">
              <a:avLst/>
            </a:prstGeom>
          </p:spPr>
          <p:txBody>
            <a:bodyPr lIns="50800" tIns="50800" rIns="50800" bIns="50800" rtlCol="0" anchor="ctr"/>
            <a:lstStyle/>
            <a:p>
              <a:pPr algn="ctr">
                <a:lnSpc>
                  <a:spcPts val="3359"/>
                </a:lnSpc>
              </a:pPr>
              <a:endParaRPr/>
            </a:p>
          </p:txBody>
        </p:sp>
      </p:grpSp>
      <p:sp>
        <p:nvSpPr>
          <p:cNvPr id="31" name="TextBox 31"/>
          <p:cNvSpPr txBox="1"/>
          <p:nvPr/>
        </p:nvSpPr>
        <p:spPr>
          <a:xfrm>
            <a:off x="-1247044" y="286275"/>
            <a:ext cx="8876253" cy="1303883"/>
          </a:xfrm>
          <a:prstGeom prst="rect">
            <a:avLst/>
          </a:prstGeom>
        </p:spPr>
        <p:txBody>
          <a:bodyPr wrap="square" lIns="0" tIns="0" rIns="0" bIns="0" rtlCol="0" anchor="t">
            <a:spAutoFit/>
          </a:bodyPr>
          <a:lstStyle/>
          <a:p>
            <a:pPr marL="0" lvl="0" indent="0" algn="ctr">
              <a:lnSpc>
                <a:spcPts val="10559"/>
              </a:lnSpc>
              <a:spcBef>
                <a:spcPct val="0"/>
              </a:spcBef>
            </a:pPr>
            <a:r>
              <a:rPr lang="en-CA" sz="8799">
                <a:solidFill>
                  <a:srgbClr val="000000"/>
                </a:solidFill>
                <a:latin typeface="The Youngest Serif"/>
                <a:ea typeface="The Youngest Serif"/>
                <a:cs typeface="The Youngest Serif"/>
                <a:sym typeface="The Youngest Serif"/>
              </a:rPr>
              <a:t>Hypothesis</a:t>
            </a:r>
            <a:endParaRPr lang="en-US" sz="8799">
              <a:solidFill>
                <a:srgbClr val="000000"/>
              </a:solidFill>
              <a:latin typeface="The Youngest Serif"/>
              <a:ea typeface="The Youngest Serif"/>
              <a:cs typeface="The Youngest Serif"/>
              <a:sym typeface="The Youngest Serif"/>
            </a:endParaRPr>
          </a:p>
        </p:txBody>
      </p:sp>
      <p:sp>
        <p:nvSpPr>
          <p:cNvPr id="40" name="Freeform 9">
            <a:extLst>
              <a:ext uri="{FF2B5EF4-FFF2-40B4-BE49-F238E27FC236}">
                <a16:creationId xmlns:a16="http://schemas.microsoft.com/office/drawing/2014/main" id="{DF303A48-D0FC-71B3-9AE5-33B5AC690797}"/>
              </a:ext>
            </a:extLst>
          </p:cNvPr>
          <p:cNvSpPr/>
          <p:nvPr/>
        </p:nvSpPr>
        <p:spPr>
          <a:xfrm>
            <a:off x="12242644" y="714977"/>
            <a:ext cx="5251286" cy="8181891"/>
          </a:xfrm>
          <a:custGeom>
            <a:avLst/>
            <a:gdLst/>
            <a:ahLst/>
            <a:cxnLst/>
            <a:rect l="l" t="t" r="r" b="b"/>
            <a:pathLst>
              <a:path w="5251286" h="8181891">
                <a:moveTo>
                  <a:pt x="0" y="0"/>
                </a:moveTo>
                <a:lnTo>
                  <a:pt x="5251286" y="0"/>
                </a:lnTo>
                <a:lnTo>
                  <a:pt x="5251286" y="8181891"/>
                </a:lnTo>
                <a:lnTo>
                  <a:pt x="0" y="81818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44" name="Freeform 10">
            <a:extLst>
              <a:ext uri="{FF2B5EF4-FFF2-40B4-BE49-F238E27FC236}">
                <a16:creationId xmlns:a16="http://schemas.microsoft.com/office/drawing/2014/main" id="{63EA951D-8355-D748-874E-912DBDAE89B4}"/>
              </a:ext>
            </a:extLst>
          </p:cNvPr>
          <p:cNvSpPr/>
          <p:nvPr/>
        </p:nvSpPr>
        <p:spPr>
          <a:xfrm>
            <a:off x="11892027" y="287490"/>
            <a:ext cx="5748411" cy="9033218"/>
          </a:xfrm>
          <a:custGeom>
            <a:avLst/>
            <a:gdLst/>
            <a:ahLst/>
            <a:cxnLst/>
            <a:rect l="l" t="t" r="r" b="b"/>
            <a:pathLst>
              <a:path w="5748411" h="9033218">
                <a:moveTo>
                  <a:pt x="0" y="0"/>
                </a:moveTo>
                <a:lnTo>
                  <a:pt x="5748411" y="0"/>
                </a:lnTo>
                <a:lnTo>
                  <a:pt x="5748411" y="9033218"/>
                </a:lnTo>
                <a:lnTo>
                  <a:pt x="0" y="90332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TextBox 8">
            <a:extLst>
              <a:ext uri="{FF2B5EF4-FFF2-40B4-BE49-F238E27FC236}">
                <a16:creationId xmlns:a16="http://schemas.microsoft.com/office/drawing/2014/main" id="{D00E2D0B-3240-082C-B605-830736966823}"/>
              </a:ext>
            </a:extLst>
          </p:cNvPr>
          <p:cNvSpPr txBox="1"/>
          <p:nvPr/>
        </p:nvSpPr>
        <p:spPr>
          <a:xfrm>
            <a:off x="611767" y="2057450"/>
            <a:ext cx="9721439" cy="3970318"/>
          </a:xfrm>
          <a:prstGeom prst="rect">
            <a:avLst/>
          </a:prstGeom>
          <a:noFill/>
        </p:spPr>
        <p:txBody>
          <a:bodyPr wrap="square">
            <a:spAutoFit/>
          </a:bodyPr>
          <a:lstStyle/>
          <a:p>
            <a:pPr algn="just"/>
            <a:r>
              <a:rPr lang="en-CA" sz="3600" b="0" i="0" u="none" strike="noStrike">
                <a:effectLst/>
                <a:latin typeface="Book Antiqua" panose="02040602050305030304" pitchFamily="18" charset="0"/>
              </a:rPr>
              <a:t>I hypothesize that the identification of the bio markers Adenosine Triphosphate and lactate acid within Exhaled Breath Condensate will provide a efficient , non-invasive diagnostic tool for the identification of myocardial infarction in women exhibiting  atypical symptoms during a myocardial event. </a:t>
            </a:r>
            <a:endParaRPr lang="en-CA" sz="3600">
              <a:latin typeface="Book Antiqua" panose="02040602050305030304" pitchFamily="18" charset="0"/>
            </a:endParaRPr>
          </a:p>
        </p:txBody>
      </p:sp>
    </p:spTree>
    <p:extLst>
      <p:ext uri="{BB962C8B-B14F-4D97-AF65-F5344CB8AC3E}">
        <p14:creationId xmlns:p14="http://schemas.microsoft.com/office/powerpoint/2010/main" val="2403641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6275" y="286275"/>
            <a:ext cx="17704782" cy="9714450"/>
            <a:chOff x="0" y="0"/>
            <a:chExt cx="4662988" cy="2558538"/>
          </a:xfrm>
        </p:grpSpPr>
        <p:sp>
          <p:nvSpPr>
            <p:cNvPr id="3" name="Freeform 3"/>
            <p:cNvSpPr/>
            <p:nvPr/>
          </p:nvSpPr>
          <p:spPr>
            <a:xfrm>
              <a:off x="0" y="0"/>
              <a:ext cx="4662988" cy="2558538"/>
            </a:xfrm>
            <a:custGeom>
              <a:avLst/>
              <a:gdLst/>
              <a:ahLst/>
              <a:cxnLst/>
              <a:rect l="l" t="t" r="r" b="b"/>
              <a:pathLst>
                <a:path w="4662988" h="2558538">
                  <a:moveTo>
                    <a:pt x="26237" y="0"/>
                  </a:moveTo>
                  <a:lnTo>
                    <a:pt x="4636751" y="0"/>
                  </a:lnTo>
                  <a:cubicBezTo>
                    <a:pt x="4651241" y="0"/>
                    <a:pt x="4662988" y="11747"/>
                    <a:pt x="4662988" y="26237"/>
                  </a:cubicBezTo>
                  <a:lnTo>
                    <a:pt x="4662988" y="2532301"/>
                  </a:lnTo>
                  <a:cubicBezTo>
                    <a:pt x="4662988" y="2546792"/>
                    <a:pt x="4651241" y="2558538"/>
                    <a:pt x="4636751" y="2558538"/>
                  </a:cubicBezTo>
                  <a:lnTo>
                    <a:pt x="26237" y="2558538"/>
                  </a:lnTo>
                  <a:cubicBezTo>
                    <a:pt x="11747" y="2558538"/>
                    <a:pt x="0" y="2546792"/>
                    <a:pt x="0" y="2532301"/>
                  </a:cubicBezTo>
                  <a:lnTo>
                    <a:pt x="0" y="26237"/>
                  </a:lnTo>
                  <a:cubicBezTo>
                    <a:pt x="0" y="11747"/>
                    <a:pt x="11747" y="0"/>
                    <a:pt x="26237" y="0"/>
                  </a:cubicBezTo>
                  <a:close/>
                </a:path>
              </a:pathLst>
            </a:custGeom>
            <a:solidFill>
              <a:srgbClr val="FFFCE9"/>
            </a:solidFill>
          </p:spPr>
          <p:txBody>
            <a:bodyPr/>
            <a:lstStyle/>
            <a:p>
              <a:endParaRPr lang="en-US" dirty="0"/>
            </a:p>
          </p:txBody>
        </p:sp>
        <p:sp>
          <p:nvSpPr>
            <p:cNvPr id="4" name="TextBox 4"/>
            <p:cNvSpPr txBox="1"/>
            <p:nvPr/>
          </p:nvSpPr>
          <p:spPr>
            <a:xfrm>
              <a:off x="0" y="-57150"/>
              <a:ext cx="4662988" cy="2615688"/>
            </a:xfrm>
            <a:prstGeom prst="rect">
              <a:avLst/>
            </a:prstGeom>
          </p:spPr>
          <p:txBody>
            <a:bodyPr lIns="50800" tIns="50800" rIns="50800" bIns="50800" rtlCol="0" anchor="ctr"/>
            <a:lstStyle/>
            <a:p>
              <a:pPr algn="ctr">
                <a:lnSpc>
                  <a:spcPts val="3359"/>
                </a:lnSpc>
              </a:pPr>
              <a:endParaRPr/>
            </a:p>
          </p:txBody>
        </p:sp>
      </p:grpSp>
      <p:sp>
        <p:nvSpPr>
          <p:cNvPr id="6" name="TextBox 6"/>
          <p:cNvSpPr txBox="1"/>
          <p:nvPr/>
        </p:nvSpPr>
        <p:spPr>
          <a:xfrm>
            <a:off x="859699" y="1028700"/>
            <a:ext cx="5431869" cy="1303883"/>
          </a:xfrm>
          <a:prstGeom prst="rect">
            <a:avLst/>
          </a:prstGeom>
        </p:spPr>
        <p:txBody>
          <a:bodyPr lIns="0" tIns="0" rIns="0" bIns="0" rtlCol="0" anchor="t">
            <a:spAutoFit/>
          </a:bodyPr>
          <a:lstStyle/>
          <a:p>
            <a:pPr marL="0" lvl="0" indent="0" algn="l">
              <a:lnSpc>
                <a:spcPts val="10559"/>
              </a:lnSpc>
              <a:spcBef>
                <a:spcPct val="0"/>
              </a:spcBef>
            </a:pPr>
            <a:endParaRPr lang="en-US" sz="8799" u="none" strike="noStrike">
              <a:solidFill>
                <a:srgbClr val="000000"/>
              </a:solidFill>
              <a:latin typeface="The Youngest Serif"/>
              <a:ea typeface="The Youngest Serif"/>
              <a:cs typeface="The Youngest Serif"/>
              <a:sym typeface="The Youngest Serif"/>
            </a:endParaRPr>
          </a:p>
        </p:txBody>
      </p:sp>
      <p:sp>
        <p:nvSpPr>
          <p:cNvPr id="11" name="TextBox 11"/>
          <p:cNvSpPr txBox="1"/>
          <p:nvPr/>
        </p:nvSpPr>
        <p:spPr>
          <a:xfrm>
            <a:off x="17167188" y="9236212"/>
            <a:ext cx="921588" cy="812796"/>
          </a:xfrm>
          <a:prstGeom prst="rect">
            <a:avLst/>
          </a:prstGeom>
        </p:spPr>
        <p:txBody>
          <a:bodyPr lIns="0" tIns="0" rIns="0" bIns="0" rtlCol="0" anchor="t">
            <a:spAutoFit/>
          </a:bodyPr>
          <a:lstStyle/>
          <a:p>
            <a:pPr marL="0" lvl="0" indent="0" algn="ctr">
              <a:lnSpc>
                <a:spcPts val="6410"/>
              </a:lnSpc>
              <a:spcBef>
                <a:spcPct val="0"/>
              </a:spcBef>
            </a:pPr>
            <a:endParaRPr lang="en-US" sz="5300">
              <a:solidFill>
                <a:srgbClr val="FFFFFF"/>
              </a:solidFill>
              <a:latin typeface="The Youngest Serif"/>
              <a:ea typeface="The Youngest Serif"/>
              <a:cs typeface="The Youngest Serif"/>
            </a:endParaRPr>
          </a:p>
        </p:txBody>
      </p:sp>
      <p:sp>
        <p:nvSpPr>
          <p:cNvPr id="13" name="TextBox 12">
            <a:extLst>
              <a:ext uri="{FF2B5EF4-FFF2-40B4-BE49-F238E27FC236}">
                <a16:creationId xmlns:a16="http://schemas.microsoft.com/office/drawing/2014/main" id="{4FF06D13-4753-7C37-8D5B-114C8D82CC19}"/>
              </a:ext>
            </a:extLst>
          </p:cNvPr>
          <p:cNvSpPr txBox="1"/>
          <p:nvPr/>
        </p:nvSpPr>
        <p:spPr>
          <a:xfrm>
            <a:off x="532225" y="1399957"/>
            <a:ext cx="17212882" cy="9025419"/>
          </a:xfrm>
          <a:prstGeom prst="rect">
            <a:avLst/>
          </a:prstGeom>
          <a:noFill/>
        </p:spPr>
        <p:txBody>
          <a:bodyPr wrap="square" lIns="91440" tIns="45720" rIns="91440" bIns="45720" anchor="t">
            <a:spAutoFit/>
          </a:bodyPr>
          <a:lstStyle/>
          <a:p>
            <a:pPr marL="285750" indent="-285750">
              <a:buFont typeface="Arial"/>
              <a:buChar char="•"/>
            </a:pPr>
            <a:r>
              <a:rPr lang="en-CA" sz="2000">
                <a:latin typeface="Book Antiqua"/>
              </a:rPr>
              <a:t>Follow the instructions exhibited above to design, and test my breath-analysis mechanism and all necessary components. This includes ensuring the functionality of your version of the mechanism is feasible and non detrimental to participants.</a:t>
            </a:r>
            <a:endParaRPr lang="en-US" sz="2000">
              <a:latin typeface="Book Antiqua"/>
            </a:endParaRPr>
          </a:p>
          <a:p>
            <a:pPr marL="285750" indent="-285750">
              <a:buFont typeface="Arial"/>
              <a:buChar char="•"/>
            </a:pPr>
            <a:br>
              <a:rPr lang="en-US" sz="2000">
                <a:latin typeface="Book Antiqua"/>
              </a:rPr>
            </a:br>
            <a:r>
              <a:rPr lang="en-CA" sz="2000">
                <a:latin typeface="Book Antiqua"/>
              </a:rPr>
              <a:t>Once recruiting individuals it is a necessity that bias is not implicated( no contortion of test due to the fact you are aware of prior medical conditions which are not prevalent).The tests should be conducted ethically, ensuring that participation is entirely voluntary and free from pressure or coercion.</a:t>
            </a:r>
          </a:p>
          <a:p>
            <a:pPr marL="285750" indent="-285750">
              <a:buFont typeface="Arial"/>
              <a:buChar char="•"/>
            </a:pPr>
            <a:br>
              <a:rPr lang="en-US" sz="2000">
                <a:latin typeface="Book Antiqua"/>
              </a:rPr>
            </a:br>
            <a:r>
              <a:rPr lang="en-CA" sz="2000">
                <a:latin typeface="Book Antiqua"/>
              </a:rPr>
              <a:t>Clearly convey to potential participants any foreseeable impediments, inconveniences, or minimal risks associated with the study. Emphasize the simplicity of the tests and any possible minimal impediments.</a:t>
            </a:r>
          </a:p>
          <a:p>
            <a:pPr marL="285750" indent="-285750">
              <a:buFont typeface="Arial"/>
              <a:buChar char="•"/>
            </a:pPr>
            <a:br>
              <a:rPr lang="en-US" sz="2000">
                <a:latin typeface="Book Antiqua"/>
              </a:rPr>
            </a:br>
            <a:r>
              <a:rPr lang="en-CA" sz="2000">
                <a:latin typeface="Book Antiqua"/>
              </a:rPr>
              <a:t>Curate a consent and information form that explicitly outlines what participants are required to do, as well as what they are not obligated to do. Also note in your consent form of how extortion of information will not occur and how anonymity will be </a:t>
            </a:r>
            <a:br>
              <a:rPr lang="en-CA" sz="2000">
                <a:latin typeface="Book Antiqua" panose="02040602050305030304" pitchFamily="18" charset="0"/>
              </a:rPr>
            </a:br>
            <a:br>
              <a:rPr lang="en-CA" sz="2000">
                <a:latin typeface="Book Antiqua" panose="02040602050305030304" pitchFamily="18" charset="0"/>
              </a:rPr>
            </a:br>
            <a:endParaRPr lang="en-CA" sz="2000">
              <a:latin typeface="Book Antiqua" panose="02040602050305030304" pitchFamily="18" charset="0"/>
            </a:endParaRPr>
          </a:p>
          <a:p>
            <a:pPr marL="285750" indent="-285750">
              <a:buFont typeface="Arial"/>
              <a:buChar char="•"/>
            </a:pPr>
            <a:r>
              <a:rPr lang="en-CA" sz="2000">
                <a:latin typeface="Book Antiqua"/>
              </a:rPr>
              <a:t>curate an email that specifies in the perpetuation for future diagnoses and the premise of the project and how it correlates with myocardial infarction diagnoses and efficient hospital intervention. As well implements the scientific aspect of it and what components are involved. </a:t>
            </a:r>
          </a:p>
          <a:p>
            <a:pPr marL="285750" indent="-285750">
              <a:buFont typeface="Arial"/>
              <a:buChar char="•"/>
            </a:pPr>
            <a:br>
              <a:rPr lang="en-US" sz="2000">
                <a:latin typeface="Book Antiqua"/>
              </a:rPr>
            </a:br>
            <a:r>
              <a:rPr lang="en-CA" sz="2000">
                <a:latin typeface="Book Antiqua"/>
              </a:rPr>
              <a:t>When a participant arrives at the designated testing location, ensure the space is clean, quiet, and sufficiently spacious. This is particularly important to help alleviate any anxiety or discomfort participants may experience before or during the procedure.</a:t>
            </a:r>
          </a:p>
          <a:p>
            <a:pPr marL="285750" indent="-285750">
              <a:buFont typeface="Arial"/>
              <a:buChar char="•"/>
            </a:pPr>
            <a:r>
              <a:rPr lang="en-CA" sz="2000">
                <a:latin typeface="Book Antiqua"/>
              </a:rPr>
              <a:t>.</a:t>
            </a:r>
            <a:br>
              <a:rPr lang="en-CA" sz="2000">
                <a:latin typeface="Book Antiqua" panose="02040602050305030304" pitchFamily="18" charset="0"/>
              </a:rPr>
            </a:br>
            <a:r>
              <a:rPr lang="en-CA" sz="2000">
                <a:latin typeface="Book Antiqua"/>
              </a:rPr>
              <a:t>Before beginning the test, clearly explain each step of the process. Inform the participant that they will be asked to breathe into a tube, describe how long the procedure will take, and explain when results are expected to appear. Reiterate that the test is experimental and that results are not guaranteed to be fully accurate or diagnostic.</a:t>
            </a:r>
          </a:p>
          <a:p>
            <a:pPr marL="285750" indent="-285750">
              <a:buFont typeface="Arial"/>
              <a:buChar char="•"/>
            </a:pPr>
            <a:br>
              <a:rPr lang="en-US" sz="2000">
                <a:latin typeface="Book Antiqua"/>
              </a:rPr>
            </a:br>
            <a:r>
              <a:rPr lang="en-CA" sz="2000">
                <a:latin typeface="Book Antiqua"/>
              </a:rPr>
              <a:t>Instruct the participant to exhale into the tube as directed in order to collect the exhaled breath condensate. </a:t>
            </a:r>
          </a:p>
          <a:p>
            <a:pPr marL="285750" indent="-285750">
              <a:buFont typeface="Arial"/>
              <a:buChar char="•"/>
            </a:pPr>
            <a:br>
              <a:rPr lang="en-US"/>
            </a:br>
            <a:r>
              <a:rPr lang="en-CA" sz="2000">
                <a:latin typeface="Book Antiqua"/>
              </a:rPr>
              <a:t>After the breath sample has been collected, inform the participant that results will take approximately 15 minutes to process. During the duration of time allow the participant to remain seated . Once the process is complete, test results will be shared explicitly.</a:t>
            </a:r>
          </a:p>
          <a:p>
            <a:pPr>
              <a:lnSpc>
                <a:spcPct val="114999"/>
              </a:lnSpc>
            </a:pPr>
            <a:br>
              <a:rPr lang="en-US"/>
            </a:br>
            <a:endParaRPr lang="en-US" sz="2000">
              <a:latin typeface="Book Antiqua"/>
            </a:endParaRPr>
          </a:p>
        </p:txBody>
      </p:sp>
      <p:sp>
        <p:nvSpPr>
          <p:cNvPr id="15" name="TextBox 31">
            <a:extLst>
              <a:ext uri="{FF2B5EF4-FFF2-40B4-BE49-F238E27FC236}">
                <a16:creationId xmlns:a16="http://schemas.microsoft.com/office/drawing/2014/main" id="{7EEE5D3A-96CD-CCCC-29A6-6B6F14D5138F}"/>
              </a:ext>
            </a:extLst>
          </p:cNvPr>
          <p:cNvSpPr txBox="1"/>
          <p:nvPr/>
        </p:nvSpPr>
        <p:spPr>
          <a:xfrm>
            <a:off x="-292960" y="268263"/>
            <a:ext cx="7737185" cy="1303883"/>
          </a:xfrm>
          <a:prstGeom prst="rect">
            <a:avLst/>
          </a:prstGeom>
        </p:spPr>
        <p:txBody>
          <a:bodyPr wrap="square" lIns="0" tIns="0" rIns="0" bIns="0" rtlCol="0" anchor="t">
            <a:spAutoFit/>
          </a:bodyPr>
          <a:lstStyle/>
          <a:p>
            <a:pPr marL="0" lvl="0" indent="0" algn="ctr">
              <a:lnSpc>
                <a:spcPts val="10559"/>
              </a:lnSpc>
              <a:spcBef>
                <a:spcPct val="0"/>
              </a:spcBef>
            </a:pPr>
            <a:r>
              <a:rPr lang="en-CA" sz="8799" dirty="0">
                <a:solidFill>
                  <a:srgbClr val="000000"/>
                </a:solidFill>
                <a:latin typeface="The Youngest Serif"/>
                <a:ea typeface="The Youngest Serif"/>
                <a:cs typeface="The Youngest Serif"/>
                <a:sym typeface="The Youngest Serif"/>
              </a:rPr>
              <a:t>Instructions</a:t>
            </a:r>
            <a:endParaRPr lang="en-US" sz="8799" dirty="0">
              <a:solidFill>
                <a:srgbClr val="000000"/>
              </a:solidFill>
              <a:latin typeface="The Youngest Serif"/>
              <a:ea typeface="The Youngest Serif"/>
              <a:cs typeface="The Youngest Serif"/>
              <a:sym typeface="The Youngest Serif"/>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6275" y="286275"/>
            <a:ext cx="17704782" cy="9714450"/>
            <a:chOff x="0" y="0"/>
            <a:chExt cx="4662988" cy="2558538"/>
          </a:xfrm>
        </p:grpSpPr>
        <p:sp>
          <p:nvSpPr>
            <p:cNvPr id="3" name="Freeform 3"/>
            <p:cNvSpPr/>
            <p:nvPr/>
          </p:nvSpPr>
          <p:spPr>
            <a:xfrm>
              <a:off x="0" y="0"/>
              <a:ext cx="4662988" cy="2558538"/>
            </a:xfrm>
            <a:custGeom>
              <a:avLst/>
              <a:gdLst/>
              <a:ahLst/>
              <a:cxnLst/>
              <a:rect l="l" t="t" r="r" b="b"/>
              <a:pathLst>
                <a:path w="4662988" h="2558538">
                  <a:moveTo>
                    <a:pt x="26237" y="0"/>
                  </a:moveTo>
                  <a:lnTo>
                    <a:pt x="4636751" y="0"/>
                  </a:lnTo>
                  <a:cubicBezTo>
                    <a:pt x="4651241" y="0"/>
                    <a:pt x="4662988" y="11747"/>
                    <a:pt x="4662988" y="26237"/>
                  </a:cubicBezTo>
                  <a:lnTo>
                    <a:pt x="4662988" y="2532301"/>
                  </a:lnTo>
                  <a:cubicBezTo>
                    <a:pt x="4662988" y="2546792"/>
                    <a:pt x="4651241" y="2558538"/>
                    <a:pt x="4636751" y="2558538"/>
                  </a:cubicBezTo>
                  <a:lnTo>
                    <a:pt x="26237" y="2558538"/>
                  </a:lnTo>
                  <a:cubicBezTo>
                    <a:pt x="11747" y="2558538"/>
                    <a:pt x="0" y="2546792"/>
                    <a:pt x="0" y="2532301"/>
                  </a:cubicBezTo>
                  <a:lnTo>
                    <a:pt x="0" y="26237"/>
                  </a:lnTo>
                  <a:cubicBezTo>
                    <a:pt x="0" y="11747"/>
                    <a:pt x="11747" y="0"/>
                    <a:pt x="26237" y="0"/>
                  </a:cubicBezTo>
                  <a:close/>
                </a:path>
              </a:pathLst>
            </a:custGeom>
            <a:solidFill>
              <a:srgbClr val="FFFCE9"/>
            </a:solidFill>
          </p:spPr>
          <p:txBody>
            <a:bodyPr/>
            <a:lstStyle/>
            <a:p>
              <a:endParaRPr lang="en-CA"/>
            </a:p>
          </p:txBody>
        </p:sp>
        <p:sp>
          <p:nvSpPr>
            <p:cNvPr id="4" name="TextBox 4"/>
            <p:cNvSpPr txBox="1"/>
            <p:nvPr/>
          </p:nvSpPr>
          <p:spPr>
            <a:xfrm>
              <a:off x="0" y="-57150"/>
              <a:ext cx="4662988" cy="2615688"/>
            </a:xfrm>
            <a:prstGeom prst="rect">
              <a:avLst/>
            </a:prstGeom>
          </p:spPr>
          <p:txBody>
            <a:bodyPr lIns="50800" tIns="50800" rIns="50800" bIns="50800" rtlCol="0" anchor="ctr"/>
            <a:lstStyle/>
            <a:p>
              <a:pPr algn="ctr">
                <a:lnSpc>
                  <a:spcPts val="3359"/>
                </a:lnSpc>
              </a:pPr>
              <a:endParaRPr/>
            </a:p>
          </p:txBody>
        </p:sp>
      </p:grpSp>
      <p:sp>
        <p:nvSpPr>
          <p:cNvPr id="20" name="TextBox 20"/>
          <p:cNvSpPr txBox="1"/>
          <p:nvPr/>
        </p:nvSpPr>
        <p:spPr>
          <a:xfrm>
            <a:off x="-10669" y="433449"/>
            <a:ext cx="18001725" cy="1232773"/>
          </a:xfrm>
          <a:prstGeom prst="rect">
            <a:avLst/>
          </a:prstGeom>
        </p:spPr>
        <p:txBody>
          <a:bodyPr wrap="square" lIns="0" tIns="0" rIns="0" bIns="0" rtlCol="0" anchor="t">
            <a:spAutoFit/>
          </a:bodyPr>
          <a:lstStyle/>
          <a:p>
            <a:pPr marL="0" lvl="0" indent="0" algn="ctr">
              <a:lnSpc>
                <a:spcPts val="10559"/>
              </a:lnSpc>
              <a:spcBef>
                <a:spcPct val="0"/>
              </a:spcBef>
            </a:pPr>
            <a:r>
              <a:rPr lang="en-CA" sz="6600">
                <a:solidFill>
                  <a:srgbClr val="000000"/>
                </a:solidFill>
                <a:latin typeface="The Youngest Serif"/>
                <a:ea typeface="The Youngest Serif"/>
                <a:cs typeface="The Youngest Serif"/>
                <a:sym typeface="The Youngest Serif"/>
              </a:rPr>
              <a:t>Women’s myocardial infarction bio markers</a:t>
            </a:r>
            <a:endParaRPr lang="en-US" sz="6600" u="none" strike="noStrike">
              <a:solidFill>
                <a:srgbClr val="000000"/>
              </a:solidFill>
              <a:latin typeface="The Youngest Serif"/>
              <a:ea typeface="The Youngest Serif"/>
              <a:cs typeface="The Youngest Serif"/>
              <a:sym typeface="The Youngest Serif"/>
            </a:endParaRPr>
          </a:p>
        </p:txBody>
      </p:sp>
      <p:sp>
        <p:nvSpPr>
          <p:cNvPr id="6" name="TextBox 5">
            <a:extLst>
              <a:ext uri="{FF2B5EF4-FFF2-40B4-BE49-F238E27FC236}">
                <a16:creationId xmlns:a16="http://schemas.microsoft.com/office/drawing/2014/main" id="{17C15662-E1E7-2DF9-956B-C4541011BCDB}"/>
              </a:ext>
            </a:extLst>
          </p:cNvPr>
          <p:cNvSpPr txBox="1"/>
          <p:nvPr/>
        </p:nvSpPr>
        <p:spPr>
          <a:xfrm>
            <a:off x="931053" y="2030387"/>
            <a:ext cx="16415225" cy="7294305"/>
          </a:xfrm>
          <a:prstGeom prst="rect">
            <a:avLst/>
          </a:prstGeom>
          <a:noFill/>
        </p:spPr>
        <p:txBody>
          <a:bodyPr wrap="square">
            <a:spAutoFit/>
          </a:bodyPr>
          <a:lstStyle/>
          <a:p>
            <a:pPr algn="just"/>
            <a:r>
              <a:rPr lang="en" sz="3600">
                <a:latin typeface="EB Garamond"/>
                <a:ea typeface="EB Garamond"/>
                <a:cs typeface="EB Garamond"/>
                <a:sym typeface="EB Garamond"/>
              </a:rPr>
              <a:t>ATP is compromised during a woman’s myocardial infarction due to the rapid decline in cellular energy. The depletion of oxygen during the infarction causes a rapid decline in the production of ATP. High lactic acid is a critical sign of insufficient oxygen supply to the tissues and can cause tissue hypoxia. Tissue hypoxia is caused by inadequate blood flow and hypo-perfusion. This forces cells into inefficient anaerobic metabolism to produce energy. The ischemic heart muscle, as well as other organs under stress produce excess lactic acid. Due to the fact that liver and kidneys are the primary clearing organ of lactic acid. The kidneys and liver are impaired due to severe stress which causes excess lactate. EBC has bio markers such as oxidative stress markers, NT pro BNPL and inflammatory markers, which help exhibit signs of myocardial infarction diagnosis immediately. As tissue is damaged, oxidative stress is developed during the myocardial infarction in women. Byproducts of the process contain ethane, and eight–isoprostane will increase shortly after a tissue injury and can be detected in EBC.</a:t>
            </a:r>
            <a:endParaRPr lang="en-US" sz="36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6275" y="286275"/>
            <a:ext cx="17704782" cy="9714450"/>
            <a:chOff x="0" y="0"/>
            <a:chExt cx="4662988" cy="2558538"/>
          </a:xfrm>
        </p:grpSpPr>
        <p:sp>
          <p:nvSpPr>
            <p:cNvPr id="3" name="Freeform 3"/>
            <p:cNvSpPr/>
            <p:nvPr/>
          </p:nvSpPr>
          <p:spPr>
            <a:xfrm>
              <a:off x="0" y="0"/>
              <a:ext cx="4662988" cy="2558538"/>
            </a:xfrm>
            <a:custGeom>
              <a:avLst/>
              <a:gdLst/>
              <a:ahLst/>
              <a:cxnLst/>
              <a:rect l="l" t="t" r="r" b="b"/>
              <a:pathLst>
                <a:path w="4662988" h="2558538">
                  <a:moveTo>
                    <a:pt x="26237" y="0"/>
                  </a:moveTo>
                  <a:lnTo>
                    <a:pt x="4636751" y="0"/>
                  </a:lnTo>
                  <a:cubicBezTo>
                    <a:pt x="4651241" y="0"/>
                    <a:pt x="4662988" y="11747"/>
                    <a:pt x="4662988" y="26237"/>
                  </a:cubicBezTo>
                  <a:lnTo>
                    <a:pt x="4662988" y="2532301"/>
                  </a:lnTo>
                  <a:cubicBezTo>
                    <a:pt x="4662988" y="2546792"/>
                    <a:pt x="4651241" y="2558538"/>
                    <a:pt x="4636751" y="2558538"/>
                  </a:cubicBezTo>
                  <a:lnTo>
                    <a:pt x="26237" y="2558538"/>
                  </a:lnTo>
                  <a:cubicBezTo>
                    <a:pt x="11747" y="2558538"/>
                    <a:pt x="0" y="2546792"/>
                    <a:pt x="0" y="2532301"/>
                  </a:cubicBezTo>
                  <a:lnTo>
                    <a:pt x="0" y="26237"/>
                  </a:lnTo>
                  <a:cubicBezTo>
                    <a:pt x="0" y="11747"/>
                    <a:pt x="11747" y="0"/>
                    <a:pt x="26237" y="0"/>
                  </a:cubicBezTo>
                  <a:close/>
                </a:path>
              </a:pathLst>
            </a:custGeom>
            <a:solidFill>
              <a:srgbClr val="FFFCE9"/>
            </a:solidFill>
          </p:spPr>
          <p:txBody>
            <a:bodyPr/>
            <a:lstStyle/>
            <a:p>
              <a:endParaRPr lang="en-US"/>
            </a:p>
          </p:txBody>
        </p:sp>
        <p:sp>
          <p:nvSpPr>
            <p:cNvPr id="4" name="TextBox 4"/>
            <p:cNvSpPr txBox="1"/>
            <p:nvPr/>
          </p:nvSpPr>
          <p:spPr>
            <a:xfrm>
              <a:off x="0" y="-57150"/>
              <a:ext cx="4662988" cy="2615688"/>
            </a:xfrm>
            <a:prstGeom prst="rect">
              <a:avLst/>
            </a:prstGeom>
          </p:spPr>
          <p:txBody>
            <a:bodyPr lIns="50800" tIns="50800" rIns="50800" bIns="50800" rtlCol="0" anchor="ctr"/>
            <a:lstStyle/>
            <a:p>
              <a:pPr algn="ctr">
                <a:lnSpc>
                  <a:spcPts val="3359"/>
                </a:lnSpc>
              </a:pPr>
              <a:endParaRPr lang="en-CA"/>
            </a:p>
          </p:txBody>
        </p:sp>
      </p:grpSp>
      <p:sp>
        <p:nvSpPr>
          <p:cNvPr id="12" name="TextBox 12"/>
          <p:cNvSpPr txBox="1"/>
          <p:nvPr/>
        </p:nvSpPr>
        <p:spPr>
          <a:xfrm>
            <a:off x="485338" y="286275"/>
            <a:ext cx="17505719" cy="1303883"/>
          </a:xfrm>
          <a:prstGeom prst="rect">
            <a:avLst/>
          </a:prstGeom>
        </p:spPr>
        <p:txBody>
          <a:bodyPr wrap="square" lIns="0" tIns="0" rIns="0" bIns="0" rtlCol="0" anchor="t">
            <a:spAutoFit/>
          </a:bodyPr>
          <a:lstStyle/>
          <a:p>
            <a:pPr marL="0" lvl="0" indent="0" algn="l">
              <a:lnSpc>
                <a:spcPts val="10559"/>
              </a:lnSpc>
              <a:spcBef>
                <a:spcPct val="0"/>
              </a:spcBef>
            </a:pPr>
            <a:r>
              <a:rPr lang="en-CA" sz="8799">
                <a:solidFill>
                  <a:srgbClr val="000000"/>
                </a:solidFill>
                <a:latin typeface="The Youngest Serif"/>
                <a:ea typeface="The Youngest Serif"/>
                <a:cs typeface="The Youngest Serif"/>
                <a:sym typeface="The Youngest Serif"/>
              </a:rPr>
              <a:t>Research</a:t>
            </a:r>
            <a:endParaRPr lang="en-US" sz="8799" u="none" strike="noStrike">
              <a:solidFill>
                <a:srgbClr val="000000"/>
              </a:solidFill>
              <a:latin typeface="The Youngest Serif"/>
              <a:ea typeface="The Youngest Serif"/>
              <a:cs typeface="The Youngest Serif"/>
              <a:sym typeface="The Youngest Serif"/>
            </a:endParaRPr>
          </a:p>
        </p:txBody>
      </p:sp>
      <p:sp>
        <p:nvSpPr>
          <p:cNvPr id="5" name="TextBox 4">
            <a:extLst>
              <a:ext uri="{FF2B5EF4-FFF2-40B4-BE49-F238E27FC236}">
                <a16:creationId xmlns:a16="http://schemas.microsoft.com/office/drawing/2014/main" id="{EE65EEBC-BCBF-1B1A-A02B-693764F5E490}"/>
              </a:ext>
            </a:extLst>
          </p:cNvPr>
          <p:cNvSpPr txBox="1"/>
          <p:nvPr/>
        </p:nvSpPr>
        <p:spPr>
          <a:xfrm>
            <a:off x="296943" y="1590158"/>
            <a:ext cx="17991057" cy="9233297"/>
          </a:xfrm>
          <a:prstGeom prst="rect">
            <a:avLst/>
          </a:prstGeom>
          <a:noFill/>
          <a:ln>
            <a:noFill/>
          </a:ln>
        </p:spPr>
        <p:txBody>
          <a:bodyPr wrap="square" rtlCol="0">
            <a:spAutoFit/>
          </a:bodyPr>
          <a:lstStyle/>
          <a:p>
            <a:pPr rtl="0"/>
            <a:r>
              <a:rPr lang="en-CA" sz="2600" b="0" i="0" u="none" strike="noStrike" dirty="0">
                <a:effectLst/>
                <a:latin typeface="Book Antiqua" panose="02040602050305030304" pitchFamily="18" charset="0"/>
              </a:rPr>
              <a:t>When suffering </a:t>
            </a:r>
            <a:endParaRPr lang="en-CA" sz="2600" dirty="0">
              <a:effectLst/>
              <a:latin typeface="Book Antiqua" panose="02040602050305030304" pitchFamily="18" charset="0"/>
            </a:endParaRPr>
          </a:p>
          <a:p>
            <a:pPr rtl="0"/>
            <a:r>
              <a:rPr lang="en-CA" sz="2600" b="0" i="0" u="none" strike="noStrike" dirty="0">
                <a:effectLst/>
                <a:latin typeface="Book Antiqua" panose="02040602050305030304" pitchFamily="18" charset="0"/>
              </a:rPr>
              <a:t>from myocardial infarction women are less likely to undergo extensive evaluation of cardiac symptoms due to sex bias that correlates with the fact that women appear asymptomatic when measured by male standard frame of reference. This appeases the myth of sex neutral potential symptoms.electrocardiogram stress testing has lowered specificity in comparison to men. Due to the fact that women usually are less likely to have optimal heart rate responses and in the words of the article cited “they are susceptible to </a:t>
            </a:r>
            <a:r>
              <a:rPr lang="en-CA" sz="2600" b="0" i="0" u="none" strike="noStrike" dirty="0" err="1">
                <a:effectLst/>
                <a:latin typeface="Book Antiqua" panose="02040602050305030304" pitchFamily="18" charset="0"/>
              </a:rPr>
              <a:t>repolarization</a:t>
            </a:r>
            <a:r>
              <a:rPr lang="en-CA" sz="2600" b="0" i="0" u="none" strike="noStrike" dirty="0">
                <a:effectLst/>
                <a:latin typeface="Book Antiqua" panose="02040602050305030304" pitchFamily="18" charset="0"/>
              </a:rPr>
              <a:t> abnormalities“. (Percutaneous trans luminal coronary angioplasty of coronary bypass surgery.) odds of undergoing angiography were 28% and 15% higher for men in Massachusetts and Maryland.(95% confidence interval for the ratios, 1.22 -- 1.35 and 1.08 to 1.22). </a:t>
            </a:r>
            <a:endParaRPr lang="en-CA" sz="2600" dirty="0">
              <a:effectLst/>
              <a:latin typeface="Book Antiqua" panose="02040602050305030304" pitchFamily="18" charset="0"/>
            </a:endParaRPr>
          </a:p>
          <a:p>
            <a:pPr rtl="0"/>
            <a:r>
              <a:rPr lang="en-CA" sz="2600" b="0" i="0" u="none" strike="noStrike" dirty="0">
                <a:effectLst/>
                <a:latin typeface="Book Antiqua" panose="02040602050305030304" pitchFamily="18" charset="0"/>
              </a:rPr>
              <a:t>Women’s myocardial infarction is influenced by biological factors most prevalent after menopause, which can contribute to the likelihood of coronary vascular disease . As well preeclampsia from pregnancy complications induce heart attacks later in life.</a:t>
            </a:r>
            <a:endParaRPr lang="en-CA" sz="2600" dirty="0">
              <a:effectLst/>
              <a:latin typeface="Book Antiqua" panose="02040602050305030304" pitchFamily="18" charset="0"/>
            </a:endParaRPr>
          </a:p>
          <a:p>
            <a:pPr rtl="0"/>
            <a:r>
              <a:rPr lang="en-CA" sz="2600" b="0" i="0" u="none" strike="noStrike" dirty="0">
                <a:effectLst/>
                <a:latin typeface="Book Antiqua" panose="02040602050305030304" pitchFamily="18" charset="0"/>
              </a:rPr>
              <a:t>When suffering from myocardial infarction are less likely to undergo extensive evaluation of cardiac symptoms due to sex bias that correlates with the fact that women appear asymptomatic when measured by male standard frame of reference. This appeases the myth of sex neutral potential symptoms.electrocardiogram stress testing has lowered specificity in comparison to men. Due to the fact that women usually are less likely to have optimal heart rate responses and in the words of the article cited “they are susceptible to </a:t>
            </a:r>
            <a:r>
              <a:rPr lang="en-CA" sz="2600" b="0" i="0" u="none" strike="noStrike" dirty="0" err="1">
                <a:effectLst/>
                <a:latin typeface="Book Antiqua" panose="02040602050305030304" pitchFamily="18" charset="0"/>
              </a:rPr>
              <a:t>repolarization</a:t>
            </a:r>
            <a:r>
              <a:rPr lang="en-CA" sz="2600" b="0" i="0" u="none" strike="noStrike" dirty="0">
                <a:effectLst/>
                <a:latin typeface="Book Antiqua" panose="02040602050305030304" pitchFamily="18" charset="0"/>
              </a:rPr>
              <a:t> abnormalities“. (Percutaneous </a:t>
            </a:r>
            <a:r>
              <a:rPr lang="en-CA" sz="2600" b="0" i="0" u="none" strike="noStrike" dirty="0" err="1">
                <a:effectLst/>
                <a:latin typeface="Book Antiqua" panose="02040602050305030304" pitchFamily="18" charset="0"/>
              </a:rPr>
              <a:t>transluminal</a:t>
            </a:r>
            <a:r>
              <a:rPr lang="en-CA" sz="2600" b="0" i="0" u="none" strike="noStrike" dirty="0">
                <a:effectLst/>
                <a:latin typeface="Book Antiqua" panose="02040602050305030304" pitchFamily="18" charset="0"/>
              </a:rPr>
              <a:t> coronary angioplasty of coronary bypass surgery.) odds of undergoing angiography were 28% and 15% higher for men in Massachusetts and Maryland.(95% confidence interval for the ratios, 1.22 -- 1.35 and 1.08 to 1.22). </a:t>
            </a:r>
            <a:endParaRPr lang="en-CA" sz="2600" dirty="0">
              <a:effectLst/>
              <a:latin typeface="Book Antiqua" panose="02040602050305030304" pitchFamily="18" charset="0"/>
            </a:endParaRPr>
          </a:p>
          <a:p>
            <a:pPr rtl="0"/>
            <a:r>
              <a:rPr lang="en-CA" sz="2600" b="0" i="0" u="none" strike="noStrike" dirty="0">
                <a:effectLst/>
                <a:latin typeface="Book Antiqua" panose="02040602050305030304" pitchFamily="18" charset="0"/>
              </a:rPr>
              <a:t>Women’s myocardial infarction is influenced by biological factors most prevalent after menopause, which can contribute to the likelihood of coronary vascular disease . As well preeclampsia from pregnancy complications induce heart attacks later in life</a:t>
            </a:r>
            <a:endParaRPr lang="en-CA" sz="2600" dirty="0">
              <a:effectLst/>
              <a:latin typeface="Book Antiqua" panose="02040602050305030304" pitchFamily="18" charset="0"/>
            </a:endParaRPr>
          </a:p>
          <a:p>
            <a:pPr algn="l"/>
            <a:endParaRPr lang="en-US" sz="2600" dirty="0">
              <a:latin typeface="Book Antiqua" panose="0204060205030503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6275" y="286275"/>
            <a:ext cx="17704782" cy="9714450"/>
            <a:chOff x="0" y="0"/>
            <a:chExt cx="4662988" cy="2558538"/>
          </a:xfrm>
        </p:grpSpPr>
        <p:sp>
          <p:nvSpPr>
            <p:cNvPr id="3" name="Freeform 3"/>
            <p:cNvSpPr/>
            <p:nvPr/>
          </p:nvSpPr>
          <p:spPr>
            <a:xfrm>
              <a:off x="0" y="0"/>
              <a:ext cx="4662988" cy="2558538"/>
            </a:xfrm>
            <a:custGeom>
              <a:avLst/>
              <a:gdLst/>
              <a:ahLst/>
              <a:cxnLst/>
              <a:rect l="l" t="t" r="r" b="b"/>
              <a:pathLst>
                <a:path w="4662988" h="2558538">
                  <a:moveTo>
                    <a:pt x="26237" y="0"/>
                  </a:moveTo>
                  <a:lnTo>
                    <a:pt x="4636751" y="0"/>
                  </a:lnTo>
                  <a:cubicBezTo>
                    <a:pt x="4651241" y="0"/>
                    <a:pt x="4662988" y="11747"/>
                    <a:pt x="4662988" y="26237"/>
                  </a:cubicBezTo>
                  <a:lnTo>
                    <a:pt x="4662988" y="2532301"/>
                  </a:lnTo>
                  <a:cubicBezTo>
                    <a:pt x="4662988" y="2546792"/>
                    <a:pt x="4651241" y="2558538"/>
                    <a:pt x="4636751" y="2558538"/>
                  </a:cubicBezTo>
                  <a:lnTo>
                    <a:pt x="26237" y="2558538"/>
                  </a:lnTo>
                  <a:cubicBezTo>
                    <a:pt x="11747" y="2558538"/>
                    <a:pt x="0" y="2546792"/>
                    <a:pt x="0" y="2532301"/>
                  </a:cubicBezTo>
                  <a:lnTo>
                    <a:pt x="0" y="26237"/>
                  </a:lnTo>
                  <a:cubicBezTo>
                    <a:pt x="0" y="11747"/>
                    <a:pt x="11747" y="0"/>
                    <a:pt x="26237" y="0"/>
                  </a:cubicBezTo>
                  <a:close/>
                </a:path>
              </a:pathLst>
            </a:custGeom>
            <a:solidFill>
              <a:srgbClr val="FFFCE9"/>
            </a:solidFill>
          </p:spPr>
          <p:txBody>
            <a:bodyPr/>
            <a:lstStyle/>
            <a:p>
              <a:endParaRPr lang="en-CA"/>
            </a:p>
          </p:txBody>
        </p:sp>
        <p:sp>
          <p:nvSpPr>
            <p:cNvPr id="4" name="TextBox 4"/>
            <p:cNvSpPr txBox="1"/>
            <p:nvPr/>
          </p:nvSpPr>
          <p:spPr>
            <a:xfrm>
              <a:off x="0" y="-57150"/>
              <a:ext cx="4662988" cy="2615688"/>
            </a:xfrm>
            <a:prstGeom prst="rect">
              <a:avLst/>
            </a:prstGeom>
          </p:spPr>
          <p:txBody>
            <a:bodyPr lIns="50800" tIns="50800" rIns="50800" bIns="50800" rtlCol="0" anchor="ctr"/>
            <a:lstStyle/>
            <a:p>
              <a:pPr algn="ctr">
                <a:lnSpc>
                  <a:spcPts val="3359"/>
                </a:lnSpc>
              </a:pPr>
              <a:endParaRPr/>
            </a:p>
          </p:txBody>
        </p:sp>
      </p:grpSp>
      <p:sp>
        <p:nvSpPr>
          <p:cNvPr id="11" name="TextBox 11"/>
          <p:cNvSpPr txBox="1"/>
          <p:nvPr/>
        </p:nvSpPr>
        <p:spPr>
          <a:xfrm>
            <a:off x="405107" y="286275"/>
            <a:ext cx="17467118" cy="1268361"/>
          </a:xfrm>
          <a:prstGeom prst="rect">
            <a:avLst/>
          </a:prstGeom>
        </p:spPr>
        <p:txBody>
          <a:bodyPr wrap="square" lIns="0" tIns="0" rIns="0" bIns="0" rtlCol="0" anchor="t">
            <a:spAutoFit/>
          </a:bodyPr>
          <a:lstStyle/>
          <a:p>
            <a:pPr marL="0" lvl="0" indent="0" algn="l">
              <a:lnSpc>
                <a:spcPts val="10559"/>
              </a:lnSpc>
              <a:spcBef>
                <a:spcPct val="0"/>
              </a:spcBef>
            </a:pPr>
            <a:r>
              <a:rPr lang="en-CA" sz="7700">
                <a:solidFill>
                  <a:srgbClr val="000000"/>
                </a:solidFill>
                <a:latin typeface="The Youngest Serif"/>
                <a:ea typeface="The Youngest Serif"/>
                <a:cs typeface="The Youngest Serif"/>
                <a:sym typeface="The Youngest Serif"/>
              </a:rPr>
              <a:t>Efficiency of EBC versus other detection</a:t>
            </a:r>
            <a:endParaRPr lang="en-US" sz="7700">
              <a:solidFill>
                <a:srgbClr val="000000"/>
              </a:solidFill>
              <a:latin typeface="The Youngest Serif"/>
              <a:ea typeface="The Youngest Serif"/>
              <a:cs typeface="The Youngest Serif"/>
              <a:sym typeface="The Youngest Serif"/>
            </a:endParaRPr>
          </a:p>
        </p:txBody>
      </p:sp>
      <p:sp>
        <p:nvSpPr>
          <p:cNvPr id="13" name="TextBox 12">
            <a:extLst>
              <a:ext uri="{FF2B5EF4-FFF2-40B4-BE49-F238E27FC236}">
                <a16:creationId xmlns:a16="http://schemas.microsoft.com/office/drawing/2014/main" id="{E0A66CDE-6DFD-529A-E51B-898ED12F170D}"/>
              </a:ext>
            </a:extLst>
          </p:cNvPr>
          <p:cNvSpPr txBox="1"/>
          <p:nvPr/>
        </p:nvSpPr>
        <p:spPr>
          <a:xfrm>
            <a:off x="472542" y="1638085"/>
            <a:ext cx="16495420" cy="8279190"/>
          </a:xfrm>
          <a:prstGeom prst="rect">
            <a:avLst/>
          </a:prstGeom>
          <a:noFill/>
        </p:spPr>
        <p:txBody>
          <a:bodyPr wrap="square" rtlCol="0">
            <a:spAutoFit/>
          </a:bodyPr>
          <a:lstStyle/>
          <a:p>
            <a:pPr rtl="0"/>
            <a:r>
              <a:rPr lang="en-CA" sz="2800" b="0" i="0" u="none" strike="noStrike">
                <a:solidFill>
                  <a:schemeClr val="bg1">
                    <a:lumMod val="10000"/>
                  </a:schemeClr>
                </a:solidFill>
                <a:effectLst/>
                <a:latin typeface="Book Antiqua" panose="02040602050305030304" pitchFamily="18" charset="0"/>
              </a:rPr>
              <a:t>In comparison to ECG and blood test, EBC is a non-invasive method that could potentially be feasible for future diagnostics. Currently, blood tests and ECGs are the validated clinically used methods. Blood tests, such as troponin blood tests, offer the highest specificity for confirming cardiac damage. ECGs record the immediate electrical events that take place in the heart. Research suggests that EBC analysis could identify a wide array of markers that are associated with heart disease and inflammation. Some reflected systemic changes in cardiac disease in women, and others are specific to the heart. Through volatile organic compounds and lipid biomarker analysis, it is possible to identify processes like lipid peroxidation and oxidative stress associated with cardiovascular disease. Inflammatory markers tend to have higher levels of inflammatory markers like high sensitivity C-reactive protein (hsCRP) and lipoprotein-associated phospholipase A2 (Lp-PLA2) in comparison to men. Some of the most unique markers that are potential EBC biomarkers include interleukins, tumor necrosis factor, cardiac damage markers, and atherosclerosis. These provide specific markers such as oxidative stress (F2-isoprostanes), Lp-PLA2, and hsCRP. 8-iso prostaglandin F2</a:t>
            </a:r>
            <a:r>
              <a:rPr lang="el-GR" sz="2800" b="0" i="0" u="none" strike="noStrike">
                <a:solidFill>
                  <a:schemeClr val="bg1">
                    <a:lumMod val="10000"/>
                  </a:schemeClr>
                </a:solidFill>
                <a:effectLst/>
                <a:latin typeface="Book Antiqua" panose="02040602050305030304" pitchFamily="18" charset="0"/>
              </a:rPr>
              <a:t>α (8-</a:t>
            </a:r>
            <a:r>
              <a:rPr lang="en-CA" sz="2800" b="0" i="0" u="none" strike="noStrike">
                <a:solidFill>
                  <a:schemeClr val="bg1">
                    <a:lumMod val="10000"/>
                  </a:schemeClr>
                </a:solidFill>
                <a:effectLst/>
                <a:latin typeface="Book Antiqua" panose="02040602050305030304" pitchFamily="18" charset="0"/>
              </a:rPr>
              <a:t>iso PGF2</a:t>
            </a:r>
            <a:r>
              <a:rPr lang="el-GR" sz="2800" b="0" i="0" u="none" strike="noStrike">
                <a:solidFill>
                  <a:schemeClr val="bg1">
                    <a:lumMod val="10000"/>
                  </a:schemeClr>
                </a:solidFill>
                <a:effectLst/>
                <a:latin typeface="Book Antiqua" panose="02040602050305030304" pitchFamily="18" charset="0"/>
              </a:rPr>
              <a:t>α) </a:t>
            </a:r>
            <a:r>
              <a:rPr lang="en-CA" sz="2800" b="0" i="0" u="none" strike="noStrike">
                <a:solidFill>
                  <a:schemeClr val="bg1">
                    <a:lumMod val="10000"/>
                  </a:schemeClr>
                </a:solidFill>
                <a:effectLst/>
                <a:latin typeface="Book Antiqua" panose="02040602050305030304" pitchFamily="18" charset="0"/>
              </a:rPr>
              <a:t>is another biomarker used in EBC. Another quintessential fat metabolism metabolic biomarker. When changes can lead to the cardiac distress. Thus, biomarker production levels in EBC in women are strongly correlated with body composition such as BMI , waist circumference and body fat. This appeases to the sex specific differences and metabolic Biomarkers. As well, there are cardiac stress markers that can be measured through natriuretic peptides which are markers of cardiac stretch. These are generally higher at baseline in women than in men while markers of myocyte injuries  are lower.</a:t>
            </a:r>
            <a:endParaRPr lang="en-CA" sz="2800">
              <a:solidFill>
                <a:schemeClr val="bg1">
                  <a:lumMod val="10000"/>
                </a:schemeClr>
              </a:solidFill>
              <a:effectLst/>
              <a:latin typeface="Book Antiqua" panose="0204060205030503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6275" y="286275"/>
            <a:ext cx="17704782" cy="9714450"/>
            <a:chOff x="0" y="0"/>
            <a:chExt cx="4662988" cy="2558538"/>
          </a:xfrm>
        </p:grpSpPr>
        <p:sp>
          <p:nvSpPr>
            <p:cNvPr id="3" name="Freeform 3"/>
            <p:cNvSpPr/>
            <p:nvPr/>
          </p:nvSpPr>
          <p:spPr>
            <a:xfrm>
              <a:off x="0" y="0"/>
              <a:ext cx="4662988" cy="2558538"/>
            </a:xfrm>
            <a:custGeom>
              <a:avLst/>
              <a:gdLst/>
              <a:ahLst/>
              <a:cxnLst/>
              <a:rect l="l" t="t" r="r" b="b"/>
              <a:pathLst>
                <a:path w="4662988" h="2558538">
                  <a:moveTo>
                    <a:pt x="26237" y="0"/>
                  </a:moveTo>
                  <a:lnTo>
                    <a:pt x="4636751" y="0"/>
                  </a:lnTo>
                  <a:cubicBezTo>
                    <a:pt x="4651241" y="0"/>
                    <a:pt x="4662988" y="11747"/>
                    <a:pt x="4662988" y="26237"/>
                  </a:cubicBezTo>
                  <a:lnTo>
                    <a:pt x="4662988" y="2532301"/>
                  </a:lnTo>
                  <a:cubicBezTo>
                    <a:pt x="4662988" y="2546792"/>
                    <a:pt x="4651241" y="2558538"/>
                    <a:pt x="4636751" y="2558538"/>
                  </a:cubicBezTo>
                  <a:lnTo>
                    <a:pt x="26237" y="2558538"/>
                  </a:lnTo>
                  <a:cubicBezTo>
                    <a:pt x="11747" y="2558538"/>
                    <a:pt x="0" y="2546792"/>
                    <a:pt x="0" y="2532301"/>
                  </a:cubicBezTo>
                  <a:lnTo>
                    <a:pt x="0" y="26237"/>
                  </a:lnTo>
                  <a:cubicBezTo>
                    <a:pt x="0" y="11747"/>
                    <a:pt x="11747" y="0"/>
                    <a:pt x="26237" y="0"/>
                  </a:cubicBezTo>
                  <a:close/>
                </a:path>
              </a:pathLst>
            </a:custGeom>
            <a:solidFill>
              <a:srgbClr val="FFFCE9"/>
            </a:solidFill>
          </p:spPr>
          <p:txBody>
            <a:bodyPr/>
            <a:lstStyle/>
            <a:p>
              <a:endParaRPr lang="en-CA"/>
            </a:p>
          </p:txBody>
        </p:sp>
        <p:sp>
          <p:nvSpPr>
            <p:cNvPr id="4" name="TextBox 4"/>
            <p:cNvSpPr txBox="1"/>
            <p:nvPr/>
          </p:nvSpPr>
          <p:spPr>
            <a:xfrm>
              <a:off x="0" y="-57150"/>
              <a:ext cx="4662988" cy="2615688"/>
            </a:xfrm>
            <a:prstGeom prst="rect">
              <a:avLst/>
            </a:prstGeom>
          </p:spPr>
          <p:txBody>
            <a:bodyPr lIns="50800" tIns="50800" rIns="50800" bIns="50800" rtlCol="0" anchor="ctr"/>
            <a:lstStyle/>
            <a:p>
              <a:pPr algn="ctr">
                <a:lnSpc>
                  <a:spcPts val="3359"/>
                </a:lnSpc>
              </a:pPr>
              <a:endParaRPr/>
            </a:p>
          </p:txBody>
        </p:sp>
      </p:grpSp>
      <p:sp>
        <p:nvSpPr>
          <p:cNvPr id="7" name="TextBox 7"/>
          <p:cNvSpPr txBox="1"/>
          <p:nvPr/>
        </p:nvSpPr>
        <p:spPr>
          <a:xfrm>
            <a:off x="17167188" y="9236212"/>
            <a:ext cx="921588" cy="820738"/>
          </a:xfrm>
          <a:prstGeom prst="rect">
            <a:avLst/>
          </a:prstGeom>
        </p:spPr>
        <p:txBody>
          <a:bodyPr lIns="0" tIns="0" rIns="0" bIns="0" rtlCol="0" anchor="t">
            <a:spAutoFit/>
          </a:bodyPr>
          <a:lstStyle/>
          <a:p>
            <a:pPr marL="0" lvl="0" indent="0" algn="ctr">
              <a:lnSpc>
                <a:spcPts val="6410"/>
              </a:lnSpc>
              <a:spcBef>
                <a:spcPct val="0"/>
              </a:spcBef>
            </a:pPr>
            <a:endParaRPr lang="en-US" sz="5342">
              <a:solidFill>
                <a:srgbClr val="FFFFFF"/>
              </a:solidFill>
              <a:latin typeface="The Youngest Serif"/>
              <a:ea typeface="The Youngest Serif"/>
              <a:cs typeface="The Youngest Serif"/>
              <a:sym typeface="The Youngest Serif"/>
            </a:endParaRPr>
          </a:p>
        </p:txBody>
      </p:sp>
      <p:sp>
        <p:nvSpPr>
          <p:cNvPr id="8" name="Freeform 8"/>
          <p:cNvSpPr/>
          <p:nvPr/>
        </p:nvSpPr>
        <p:spPr>
          <a:xfrm>
            <a:off x="441517" y="2040321"/>
            <a:ext cx="7703922" cy="7479808"/>
          </a:xfrm>
          <a:custGeom>
            <a:avLst/>
            <a:gdLst/>
            <a:ahLst/>
            <a:cxnLst/>
            <a:rect l="l" t="t" r="r" b="b"/>
            <a:pathLst>
              <a:path w="7703922" h="7479808">
                <a:moveTo>
                  <a:pt x="0" y="0"/>
                </a:moveTo>
                <a:lnTo>
                  <a:pt x="7703922" y="0"/>
                </a:lnTo>
                <a:lnTo>
                  <a:pt x="7703922" y="7479808"/>
                </a:lnTo>
                <a:lnTo>
                  <a:pt x="0" y="74798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9" name="Freeform 9"/>
          <p:cNvSpPr/>
          <p:nvPr/>
        </p:nvSpPr>
        <p:spPr>
          <a:xfrm>
            <a:off x="779089" y="2949468"/>
            <a:ext cx="8594689" cy="5953775"/>
          </a:xfrm>
          <a:custGeom>
            <a:avLst/>
            <a:gdLst/>
            <a:ahLst/>
            <a:cxnLst/>
            <a:rect l="l" t="t" r="r" b="b"/>
            <a:pathLst>
              <a:path w="8594689" h="5953775">
                <a:moveTo>
                  <a:pt x="0" y="0"/>
                </a:moveTo>
                <a:lnTo>
                  <a:pt x="8594689" y="0"/>
                </a:lnTo>
                <a:lnTo>
                  <a:pt x="8594689" y="5953776"/>
                </a:lnTo>
                <a:lnTo>
                  <a:pt x="0" y="59537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11" name="AutoShape 11"/>
          <p:cNvSpPr/>
          <p:nvPr/>
        </p:nvSpPr>
        <p:spPr>
          <a:xfrm>
            <a:off x="10982391" y="9051330"/>
            <a:ext cx="5924595" cy="0"/>
          </a:xfrm>
          <a:prstGeom prst="line">
            <a:avLst/>
          </a:prstGeom>
          <a:ln w="19050" cap="flat">
            <a:solidFill>
              <a:srgbClr val="000000"/>
            </a:solidFill>
            <a:prstDash val="solid"/>
            <a:headEnd type="none" w="sm" len="sm"/>
            <a:tailEnd type="none" w="sm" len="sm"/>
          </a:ln>
        </p:spPr>
        <p:txBody>
          <a:bodyPr/>
          <a:lstStyle/>
          <a:p>
            <a:endParaRPr lang="en-CA"/>
          </a:p>
        </p:txBody>
      </p:sp>
      <p:sp>
        <p:nvSpPr>
          <p:cNvPr id="21" name="TextBox 21"/>
          <p:cNvSpPr txBox="1"/>
          <p:nvPr/>
        </p:nvSpPr>
        <p:spPr>
          <a:xfrm>
            <a:off x="1028700" y="1028700"/>
            <a:ext cx="6766518" cy="1303883"/>
          </a:xfrm>
          <a:prstGeom prst="rect">
            <a:avLst/>
          </a:prstGeom>
        </p:spPr>
        <p:txBody>
          <a:bodyPr lIns="0" tIns="0" rIns="0" bIns="0" rtlCol="0" anchor="t">
            <a:spAutoFit/>
          </a:bodyPr>
          <a:lstStyle/>
          <a:p>
            <a:pPr marL="0" lvl="0" indent="0" algn="l">
              <a:lnSpc>
                <a:spcPts val="10559"/>
              </a:lnSpc>
              <a:spcBef>
                <a:spcPct val="0"/>
              </a:spcBef>
            </a:pPr>
            <a:r>
              <a:rPr lang="en-US" sz="8799">
                <a:solidFill>
                  <a:srgbClr val="000000"/>
                </a:solidFill>
                <a:latin typeface="The Youngest Serif"/>
                <a:ea typeface="The Youngest Serif"/>
                <a:cs typeface="The Youngest Serif"/>
                <a:sym typeface="The Youngest Serif"/>
              </a:rPr>
              <a:t>Materials</a:t>
            </a:r>
            <a:endParaRPr lang="en-US" sz="8799" u="none" strike="noStrike">
              <a:solidFill>
                <a:srgbClr val="000000"/>
              </a:solidFill>
              <a:latin typeface="The Youngest Serif"/>
              <a:ea typeface="The Youngest Serif"/>
              <a:cs typeface="The Youngest Serif"/>
              <a:sym typeface="The Youngest Serif"/>
            </a:endParaRPr>
          </a:p>
        </p:txBody>
      </p:sp>
      <p:grpSp>
        <p:nvGrpSpPr>
          <p:cNvPr id="24" name="Group 23">
            <a:extLst>
              <a:ext uri="{FF2B5EF4-FFF2-40B4-BE49-F238E27FC236}">
                <a16:creationId xmlns:a16="http://schemas.microsoft.com/office/drawing/2014/main" id="{37ECC4A6-7889-842B-1901-EAA5404CC648}"/>
              </a:ext>
            </a:extLst>
          </p:cNvPr>
          <p:cNvGrpSpPr/>
          <p:nvPr/>
        </p:nvGrpSpPr>
        <p:grpSpPr>
          <a:xfrm>
            <a:off x="10287135" y="1481244"/>
            <a:ext cx="7221776" cy="7573556"/>
            <a:chOff x="10287135" y="2332583"/>
            <a:chExt cx="7221776" cy="7573556"/>
          </a:xfrm>
        </p:grpSpPr>
        <p:sp>
          <p:nvSpPr>
            <p:cNvPr id="10" name="AutoShape 10"/>
            <p:cNvSpPr/>
            <p:nvPr/>
          </p:nvSpPr>
          <p:spPr>
            <a:xfrm>
              <a:off x="10801648" y="2332583"/>
              <a:ext cx="5924595" cy="0"/>
            </a:xfrm>
            <a:prstGeom prst="line">
              <a:avLst/>
            </a:prstGeom>
            <a:ln w="19050" cap="flat">
              <a:solidFill>
                <a:srgbClr val="000000"/>
              </a:solidFill>
              <a:prstDash val="solid"/>
              <a:headEnd type="none" w="sm" len="sm"/>
              <a:tailEnd type="none" w="sm" len="sm"/>
            </a:ln>
          </p:spPr>
          <p:txBody>
            <a:bodyPr/>
            <a:lstStyle/>
            <a:p>
              <a:endParaRPr lang="en-CA"/>
            </a:p>
          </p:txBody>
        </p:sp>
        <p:sp>
          <p:nvSpPr>
            <p:cNvPr id="23" name="TextBox 22">
              <a:extLst>
                <a:ext uri="{FF2B5EF4-FFF2-40B4-BE49-F238E27FC236}">
                  <a16:creationId xmlns:a16="http://schemas.microsoft.com/office/drawing/2014/main" id="{6D522B77-2E1C-F7F1-DA3B-BC274E56CDEC}"/>
                </a:ext>
              </a:extLst>
            </p:cNvPr>
            <p:cNvSpPr txBox="1"/>
            <p:nvPr/>
          </p:nvSpPr>
          <p:spPr>
            <a:xfrm>
              <a:off x="10287135" y="2427169"/>
              <a:ext cx="7221776" cy="7478970"/>
            </a:xfrm>
            <a:prstGeom prst="rect">
              <a:avLst/>
            </a:prstGeom>
            <a:noFill/>
          </p:spPr>
          <p:txBody>
            <a:bodyPr wrap="square">
              <a:spAutoFit/>
            </a:bodyPr>
            <a:lstStyle/>
            <a:p>
              <a:pPr marL="812810" lvl="0" indent="-575741" algn="l" rtl="0">
                <a:lnSpc>
                  <a:spcPct val="100000"/>
                </a:lnSpc>
                <a:spcBef>
                  <a:spcPts val="0"/>
                </a:spcBef>
                <a:spcAft>
                  <a:spcPts val="0"/>
                </a:spcAft>
                <a:buClr>
                  <a:schemeClr val="dk1"/>
                </a:buClr>
                <a:buSzPts val="1500"/>
                <a:buFont typeface="EB Garamond"/>
                <a:buChar char="●"/>
              </a:pPr>
              <a:r>
                <a:rPr lang="en-CA" sz="3200">
                  <a:solidFill>
                    <a:schemeClr val="bg1">
                      <a:lumMod val="10000"/>
                    </a:schemeClr>
                  </a:solidFill>
                  <a:latin typeface="Book Antiqua" panose="02040602050305030304" pitchFamily="18" charset="0"/>
                  <a:ea typeface="EB Garamond"/>
                  <a:cs typeface="EB Garamond"/>
                  <a:sym typeface="EB Garamond"/>
                </a:rPr>
                <a:t>Oxidase/hexokinase electrode</a:t>
              </a:r>
            </a:p>
            <a:p>
              <a:pPr marL="812810" lvl="0" indent="-575741" algn="l" rtl="0">
                <a:lnSpc>
                  <a:spcPct val="100000"/>
                </a:lnSpc>
                <a:spcBef>
                  <a:spcPts val="0"/>
                </a:spcBef>
                <a:spcAft>
                  <a:spcPts val="0"/>
                </a:spcAft>
                <a:buClr>
                  <a:schemeClr val="dk1"/>
                </a:buClr>
                <a:buSzPts val="1500"/>
                <a:buFont typeface="EB Garamond"/>
                <a:buChar char="●"/>
              </a:pPr>
              <a:r>
                <a:rPr lang="en-CA" sz="3200">
                  <a:solidFill>
                    <a:schemeClr val="bg1">
                      <a:lumMod val="10000"/>
                    </a:schemeClr>
                  </a:solidFill>
                  <a:latin typeface="Book Antiqua" panose="02040602050305030304" pitchFamily="18" charset="0"/>
                  <a:ea typeface="EB Garamond"/>
                  <a:cs typeface="EB Garamond"/>
                  <a:sym typeface="EB Garamond"/>
                </a:rPr>
                <a:t>Vishal dale 3W wire wound metal resistors </a:t>
              </a:r>
              <a:r>
                <a:rPr lang="en-CA" sz="3200" err="1">
                  <a:solidFill>
                    <a:schemeClr val="bg1">
                      <a:lumMod val="10000"/>
                    </a:schemeClr>
                  </a:solidFill>
                  <a:latin typeface="Book Antiqua" panose="02040602050305030304" pitchFamily="18" charset="0"/>
                  <a:ea typeface="EB Garamond"/>
                  <a:cs typeface="EB Garamond"/>
                  <a:sym typeface="EB Garamond"/>
                </a:rPr>
                <a:t>Hifi</a:t>
              </a:r>
              <a:r>
                <a:rPr lang="en-CA" sz="3200">
                  <a:solidFill>
                    <a:schemeClr val="bg1">
                      <a:lumMod val="10000"/>
                    </a:schemeClr>
                  </a:solidFill>
                  <a:latin typeface="Book Antiqua" panose="02040602050305030304" pitchFamily="18" charset="0"/>
                  <a:ea typeface="EB Garamond"/>
                  <a:cs typeface="EB Garamond"/>
                  <a:sym typeface="EB Garamond"/>
                </a:rPr>
                <a:t> </a:t>
              </a:r>
            </a:p>
            <a:p>
              <a:pPr marL="812810" lvl="0" indent="-575741" algn="l" rtl="0">
                <a:lnSpc>
                  <a:spcPct val="100000"/>
                </a:lnSpc>
                <a:spcBef>
                  <a:spcPts val="0"/>
                </a:spcBef>
                <a:spcAft>
                  <a:spcPts val="0"/>
                </a:spcAft>
                <a:buClr>
                  <a:schemeClr val="dk1"/>
                </a:buClr>
                <a:buSzPts val="1500"/>
                <a:buFont typeface="EB Garamond"/>
                <a:buChar char="●"/>
              </a:pPr>
              <a:r>
                <a:rPr lang="en-CA" sz="3200">
                  <a:solidFill>
                    <a:schemeClr val="bg1">
                      <a:lumMod val="10000"/>
                    </a:schemeClr>
                  </a:solidFill>
                  <a:latin typeface="Book Antiqua" panose="02040602050305030304" pitchFamily="18" charset="0"/>
                  <a:ea typeface="EB Garamond"/>
                  <a:cs typeface="EB Garamond"/>
                  <a:sym typeface="EB Garamond"/>
                </a:rPr>
                <a:t>Micro fluidic flow channel</a:t>
              </a:r>
            </a:p>
            <a:p>
              <a:pPr marL="812810" lvl="0" indent="-575741" algn="l" rtl="0">
                <a:lnSpc>
                  <a:spcPct val="100000"/>
                </a:lnSpc>
                <a:spcBef>
                  <a:spcPts val="0"/>
                </a:spcBef>
                <a:spcAft>
                  <a:spcPts val="0"/>
                </a:spcAft>
                <a:buClr>
                  <a:schemeClr val="dk1"/>
                </a:buClr>
                <a:buSzPts val="1500"/>
                <a:buFont typeface="EB Garamond"/>
                <a:buChar char="●"/>
              </a:pPr>
              <a:r>
                <a:rPr lang="en-CA" sz="3200">
                  <a:solidFill>
                    <a:schemeClr val="bg1">
                      <a:lumMod val="10000"/>
                    </a:schemeClr>
                  </a:solidFill>
                  <a:latin typeface="Book Antiqua" panose="02040602050305030304" pitchFamily="18" charset="0"/>
                  <a:ea typeface="EB Garamond"/>
                  <a:cs typeface="EB Garamond"/>
                  <a:sym typeface="EB Garamond"/>
                </a:rPr>
                <a:t>Graphite counter electrode</a:t>
              </a:r>
            </a:p>
            <a:p>
              <a:pPr marL="812810" lvl="0" indent="-575741" algn="l" rtl="0">
                <a:lnSpc>
                  <a:spcPct val="100000"/>
                </a:lnSpc>
                <a:spcBef>
                  <a:spcPts val="0"/>
                </a:spcBef>
                <a:spcAft>
                  <a:spcPts val="0"/>
                </a:spcAft>
                <a:buClr>
                  <a:schemeClr val="dk1"/>
                </a:buClr>
                <a:buSzPts val="1500"/>
                <a:buFont typeface="EB Garamond"/>
                <a:buChar char="●"/>
              </a:pPr>
              <a:r>
                <a:rPr lang="en-CA" sz="3200">
                  <a:solidFill>
                    <a:schemeClr val="bg1">
                      <a:lumMod val="10000"/>
                    </a:schemeClr>
                  </a:solidFill>
                  <a:latin typeface="Book Antiqua" panose="02040602050305030304" pitchFamily="18" charset="0"/>
                  <a:ea typeface="EB Garamond"/>
                  <a:cs typeface="EB Garamond"/>
                  <a:sym typeface="EB Garamond"/>
                </a:rPr>
                <a:t>Hydrophobic coating</a:t>
              </a:r>
            </a:p>
            <a:p>
              <a:pPr marL="812810" lvl="0" indent="-575741" algn="l" rtl="0">
                <a:lnSpc>
                  <a:spcPct val="100000"/>
                </a:lnSpc>
                <a:spcBef>
                  <a:spcPts val="0"/>
                </a:spcBef>
                <a:spcAft>
                  <a:spcPts val="0"/>
                </a:spcAft>
                <a:buClr>
                  <a:schemeClr val="dk1"/>
                </a:buClr>
                <a:buSzPts val="1500"/>
                <a:buFont typeface="EB Garamond"/>
                <a:buChar char="●"/>
              </a:pPr>
              <a:r>
                <a:rPr lang="en-CA" sz="3200">
                  <a:solidFill>
                    <a:schemeClr val="bg1">
                      <a:lumMod val="10000"/>
                    </a:schemeClr>
                  </a:solidFill>
                  <a:latin typeface="Book Antiqua" panose="02040602050305030304" pitchFamily="18" charset="0"/>
                  <a:ea typeface="EB Garamond"/>
                  <a:cs typeface="EB Garamond"/>
                  <a:sym typeface="EB Garamond"/>
                </a:rPr>
                <a:t>R tube EBC collection device</a:t>
              </a:r>
            </a:p>
            <a:p>
              <a:pPr marL="812810" lvl="0" indent="-575741" algn="l" rtl="0">
                <a:lnSpc>
                  <a:spcPct val="100000"/>
                </a:lnSpc>
                <a:spcBef>
                  <a:spcPts val="0"/>
                </a:spcBef>
                <a:spcAft>
                  <a:spcPts val="0"/>
                </a:spcAft>
                <a:buClr>
                  <a:schemeClr val="dk1"/>
                </a:buClr>
                <a:buSzPts val="1500"/>
                <a:buFont typeface="EB Garamond"/>
                <a:buChar char="●"/>
              </a:pPr>
              <a:r>
                <a:rPr lang="en-CA" sz="3200">
                  <a:solidFill>
                    <a:schemeClr val="bg1">
                      <a:lumMod val="10000"/>
                    </a:schemeClr>
                  </a:solidFill>
                  <a:latin typeface="Book Antiqua" panose="02040602050305030304" pitchFamily="18" charset="0"/>
                  <a:ea typeface="EB Garamond"/>
                  <a:cs typeface="EB Garamond"/>
                  <a:sym typeface="EB Garamond"/>
                </a:rPr>
                <a:t>ID resistor</a:t>
              </a:r>
            </a:p>
            <a:p>
              <a:pPr marL="812810" lvl="0" indent="-575741" algn="l" rtl="0">
                <a:lnSpc>
                  <a:spcPct val="100000"/>
                </a:lnSpc>
                <a:spcBef>
                  <a:spcPts val="0"/>
                </a:spcBef>
                <a:spcAft>
                  <a:spcPts val="0"/>
                </a:spcAft>
                <a:buClr>
                  <a:schemeClr val="dk1"/>
                </a:buClr>
                <a:buSzPts val="1500"/>
                <a:buFont typeface="EB Garamond"/>
                <a:buChar char="●"/>
              </a:pPr>
              <a:r>
                <a:rPr lang="en-CA" sz="3200">
                  <a:solidFill>
                    <a:schemeClr val="bg1">
                      <a:lumMod val="10000"/>
                    </a:schemeClr>
                  </a:solidFill>
                  <a:latin typeface="Book Antiqua" panose="02040602050305030304" pitchFamily="18" charset="0"/>
                  <a:ea typeface="EB Garamond"/>
                  <a:cs typeface="EB Garamond"/>
                  <a:sym typeface="EB Garamond"/>
                </a:rPr>
                <a:t>Custom 3D printed exhaled breath condensate sampler inlet</a:t>
              </a:r>
            </a:p>
            <a:p>
              <a:pPr marL="812810" lvl="0" indent="-575741" algn="l" rtl="0">
                <a:lnSpc>
                  <a:spcPct val="100000"/>
                </a:lnSpc>
                <a:spcBef>
                  <a:spcPts val="0"/>
                </a:spcBef>
                <a:spcAft>
                  <a:spcPts val="0"/>
                </a:spcAft>
                <a:buClr>
                  <a:schemeClr val="dk1"/>
                </a:buClr>
                <a:buSzPts val="1500"/>
                <a:buFont typeface="EB Garamond"/>
                <a:buChar char="●"/>
              </a:pPr>
              <a:r>
                <a:rPr lang="en-CA" sz="3200">
                  <a:solidFill>
                    <a:schemeClr val="bg1">
                      <a:lumMod val="10000"/>
                    </a:schemeClr>
                  </a:solidFill>
                  <a:latin typeface="Book Antiqua" panose="02040602050305030304" pitchFamily="18" charset="0"/>
                  <a:ea typeface="EB Garamond"/>
                  <a:cs typeface="EB Garamond"/>
                  <a:sym typeface="EB Garamond"/>
                </a:rPr>
                <a:t>Output connectors for handheld meter</a:t>
              </a:r>
            </a:p>
            <a:p>
              <a:pPr marL="812810" lvl="0" indent="-575741" algn="l" rtl="0">
                <a:lnSpc>
                  <a:spcPct val="100000"/>
                </a:lnSpc>
                <a:spcBef>
                  <a:spcPts val="0"/>
                </a:spcBef>
                <a:spcAft>
                  <a:spcPts val="0"/>
                </a:spcAft>
                <a:buClr>
                  <a:schemeClr val="dk1"/>
                </a:buClr>
                <a:buSzPts val="1500"/>
                <a:buFont typeface="EB Garamond"/>
                <a:buChar char="●"/>
              </a:pPr>
              <a:r>
                <a:rPr lang="en-CA" sz="3200">
                  <a:solidFill>
                    <a:schemeClr val="bg1">
                      <a:lumMod val="10000"/>
                    </a:schemeClr>
                  </a:solidFill>
                  <a:latin typeface="Book Antiqua" panose="02040602050305030304" pitchFamily="18" charset="0"/>
                  <a:ea typeface="EB Garamond"/>
                  <a:cs typeface="EB Garamond"/>
                  <a:sym typeface="EB Garamond"/>
                </a:rPr>
                <a:t>Small glassy carbon rod electrode</a:t>
              </a:r>
            </a:p>
            <a:p>
              <a:pPr marL="812810" lvl="0" indent="-575741" algn="l" rtl="0">
                <a:lnSpc>
                  <a:spcPct val="100000"/>
                </a:lnSpc>
                <a:spcBef>
                  <a:spcPts val="0"/>
                </a:spcBef>
                <a:spcAft>
                  <a:spcPts val="0"/>
                </a:spcAft>
                <a:buClr>
                  <a:schemeClr val="dk1"/>
                </a:buClr>
                <a:buSzPts val="1500"/>
                <a:buFont typeface="EB Garamond"/>
                <a:buChar char="●"/>
              </a:pPr>
              <a:r>
                <a:rPr lang="en-CA" sz="3200">
                  <a:solidFill>
                    <a:schemeClr val="bg1">
                      <a:lumMod val="10000"/>
                    </a:schemeClr>
                  </a:solidFill>
                  <a:latin typeface="Book Antiqua" panose="02040602050305030304" pitchFamily="18" charset="0"/>
                  <a:ea typeface="EB Garamond"/>
                  <a:cs typeface="EB Garamond"/>
                  <a:sym typeface="EB Garamond"/>
                </a:rPr>
                <a:t>EBC condensate collection tube </a:t>
              </a:r>
            </a:p>
            <a:p>
              <a:pPr marL="812810" lvl="0" indent="-575741" algn="l" rtl="0">
                <a:lnSpc>
                  <a:spcPct val="100000"/>
                </a:lnSpc>
                <a:spcBef>
                  <a:spcPts val="0"/>
                </a:spcBef>
                <a:spcAft>
                  <a:spcPts val="0"/>
                </a:spcAft>
                <a:buClr>
                  <a:schemeClr val="dk1"/>
                </a:buClr>
                <a:buSzPts val="1500"/>
                <a:buFont typeface="EB Garamond"/>
                <a:buChar char="●"/>
              </a:pPr>
              <a:r>
                <a:rPr lang="en-CA" sz="3200">
                  <a:solidFill>
                    <a:schemeClr val="bg1">
                      <a:lumMod val="10000"/>
                    </a:schemeClr>
                  </a:solidFill>
                  <a:latin typeface="Book Antiqua" panose="02040602050305030304" pitchFamily="18" charset="0"/>
                  <a:ea typeface="EB Garamond"/>
                  <a:cs typeface="EB Garamond"/>
                  <a:sym typeface="EB Garamond"/>
                </a:rPr>
                <a:t>Polydimethylsiloxane</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17</Slides>
  <Notes>1</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Types of Heart Diseases Slides</dc:title>
  <cp:lastModifiedBy>Josie Daskal</cp:lastModifiedBy>
  <cp:revision>4</cp:revision>
  <dcterms:created xsi:type="dcterms:W3CDTF">2006-08-16T00:00:00Z</dcterms:created>
  <dcterms:modified xsi:type="dcterms:W3CDTF">2026-03-05T06:05:18Z</dcterms:modified>
  <dc:identifier>DAG_weNdAxo</dc:identifier>
</cp:coreProperties>
</file>