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Kalam"/>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Kalam-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Kalam-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0b189e07a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0b189e07a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091f2f33e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1091f2f33e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f6719b89be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f6719b89be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1091f2f33e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1091f2f33e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0d330c06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0d330c06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091f2f33e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1091f2f33e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098604e8e8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098604e8e8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1091f2f33e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1091f2f33e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0b189e07a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0b189e07a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f6719b89be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f6719b89be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091f2f33e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1091f2f33e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098604e8e8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098604e8e8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098604e8e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098604e8e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Tada</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1091f2f33e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1091f2f33e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0e9903ac0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0e9903ac0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f6719b89be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f6719b89be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1091f2f33e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1091f2f33e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f6719b89be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f6719b89be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f6719b89be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f6719b89be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1091f2f33e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1091f2f33e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0fd1e345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0fd1e345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f6719b89b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f6719b89b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f6719b89be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f6719b89be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0ea6f7202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0ea6f7202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1091f2f33e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1091f2f33e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0ea6f7202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0ea6f7202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1091f2f33e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1091f2f33e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098604e8e8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098604e8e8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098604e8e8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098604e8e8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0da2a0b2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0da2a0b2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da2a0b27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da2a0b27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b189e07a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b189e07a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mc:AlternateContent>
    <mc:Choice Requires="p14">
      <p:transition spd="slow" p14:dur="14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en.wikipedia.org/wiki/Flui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hyperlink" Target="https://image.shutterstock.com/image-vector/realistic-3d-blue-drone-quadcopter-260nw-1406190089.jpg" TargetMode="External"/><Relationship Id="rId6" Type="http://schemas.openxmlformats.org/officeDocument/2006/relationships/hyperlink" Target="https://img.gkbcdn.com/s3/p/2015-05-15/w609-10-pathfinder-2-4-5channel-rc-6-rotor-copter-drone-3d-eversion-auto-return-aircraft-with-2-0mp-camera---blue-1571981307951.jp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1" Type="http://schemas.openxmlformats.org/officeDocument/2006/relationships/hyperlink" Target="https://www.nasa.gov/sites/default/files/atoms/files/foam_wing_k-12.pdf" TargetMode="External"/><Relationship Id="rId10" Type="http://schemas.openxmlformats.org/officeDocument/2006/relationships/hyperlink" Target="https://www.sciencebuddies.org/science-fair-projects/science-fair/writing-a-bibliography-examples-of-apa-mla-styles#howtowriteabibliography" TargetMode="External"/><Relationship Id="rId13" Type="http://schemas.openxmlformats.org/officeDocument/2006/relationships/hyperlink" Target="https://d346xxcyottdqx.cloudfront.net/wp-content/uploads/2020/08/ContributionRenewable-magazine-e1612945820532.jpg" TargetMode="External"/><Relationship Id="rId12" Type="http://schemas.openxmlformats.org/officeDocument/2006/relationships/hyperlink" Target="https://www.teachpe.com/biomechanics/fluid-mechanics/bernoulli-principle" TargetMode="External"/><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en.wikipedia.org/wiki/Aerodynamic_force" TargetMode="External"/><Relationship Id="rId4" Type="http://schemas.openxmlformats.org/officeDocument/2006/relationships/hyperlink" Target="https://en.wikipedia.org/wiki/Unmanned_aerial_vehicle" TargetMode="External"/><Relationship Id="rId9" Type="http://schemas.openxmlformats.org/officeDocument/2006/relationships/hyperlink" Target="https://www.youtube.com/watch?v=XvMdL1PncEQ" TargetMode="External"/><Relationship Id="rId14" Type="http://schemas.openxmlformats.org/officeDocument/2006/relationships/hyperlink" Target="https://www.lifewire.com/how-to-add-bullet-points-to-google-slides-presentations-4584364#:~:text=Open%20a%20Google%20Slides%20presentation,bullet%20list%20in%20Google%20Slides" TargetMode="External"/><Relationship Id="rId5" Type="http://schemas.openxmlformats.org/officeDocument/2006/relationships/hyperlink" Target="https://aviation.stackexchange.com/questions/9787/is-there-a-benefit-to-having-the-motors-for-a-multi-rotor-copter-on-the-top-vs-t" TargetMode="External"/><Relationship Id="rId6" Type="http://schemas.openxmlformats.org/officeDocument/2006/relationships/hyperlink" Target="https://aviation.stackexchange.com/questions/9787/is-there-a-benefit-to-having-the-motors-for-a-multi-rotor-copter-on-the-top-vs-t/9792" TargetMode="External"/><Relationship Id="rId7" Type="http://schemas.openxmlformats.org/officeDocument/2006/relationships/hyperlink" Target="https://www.youtube.com/watch?v=N_XneaFmOmU" TargetMode="External"/><Relationship Id="rId8" Type="http://schemas.openxmlformats.org/officeDocument/2006/relationships/hyperlink" Target="https://www.sciencedirect.com/science/article/abs/pii/S0376042116301348"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9650" y="764500"/>
            <a:ext cx="9029100" cy="2571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9800">
                <a:solidFill>
                  <a:srgbClr val="000000"/>
                </a:solidFill>
                <a:latin typeface="Kalam"/>
                <a:ea typeface="Kalam"/>
                <a:cs typeface="Kalam"/>
                <a:sym typeface="Kalam"/>
              </a:rPr>
              <a:t>Propelling into the future!</a:t>
            </a:r>
            <a:r>
              <a:rPr b="1" lang="en" sz="8500">
                <a:solidFill>
                  <a:srgbClr val="000000"/>
                </a:solidFill>
                <a:highlight>
                  <a:srgbClr val="FFFFFF"/>
                </a:highlight>
                <a:latin typeface="Kalam"/>
                <a:ea typeface="Kalam"/>
                <a:cs typeface="Kalam"/>
                <a:sym typeface="Kalam"/>
              </a:rPr>
              <a:t> </a:t>
            </a:r>
            <a:endParaRPr b="1" sz="8500">
              <a:solidFill>
                <a:srgbClr val="000000"/>
              </a:solidFill>
              <a:highlight>
                <a:srgbClr val="FFFFFF"/>
              </a:highlight>
              <a:latin typeface="Kalam"/>
              <a:ea typeface="Kalam"/>
              <a:cs typeface="Kalam"/>
              <a:sym typeface="Kalam"/>
            </a:endParaRPr>
          </a:p>
        </p:txBody>
      </p:sp>
      <p:sp>
        <p:nvSpPr>
          <p:cNvPr id="55" name="Google Shape;55;p13"/>
          <p:cNvSpPr txBox="1"/>
          <p:nvPr>
            <p:ph idx="1" type="subTitle"/>
          </p:nvPr>
        </p:nvSpPr>
        <p:spPr>
          <a:xfrm>
            <a:off x="1903400" y="4014225"/>
            <a:ext cx="5241600" cy="121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300">
                <a:solidFill>
                  <a:srgbClr val="000000"/>
                </a:solidFill>
                <a:latin typeface="Kalam"/>
                <a:ea typeface="Kalam"/>
                <a:cs typeface="Kalam"/>
                <a:sym typeface="Kalam"/>
              </a:rPr>
              <a:t>By Phoenix Chen</a:t>
            </a:r>
            <a:endParaRPr b="1" sz="4300">
              <a:solidFill>
                <a:srgbClr val="000000"/>
              </a:solidFill>
              <a:latin typeface="Kalam"/>
              <a:ea typeface="Kalam"/>
              <a:cs typeface="Kalam"/>
              <a:sym typeface="Kala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nvSpPr>
        <p:spPr>
          <a:xfrm>
            <a:off x="349000" y="575700"/>
            <a:ext cx="8637300" cy="10566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en" sz="4261">
                <a:solidFill>
                  <a:srgbClr val="000000"/>
                </a:solidFill>
                <a:latin typeface="Kalam"/>
                <a:ea typeface="Kalam"/>
                <a:cs typeface="Kalam"/>
                <a:sym typeface="Kalam"/>
              </a:rPr>
              <a:t>What is Bernoulli's principle?</a:t>
            </a:r>
            <a:endParaRPr b="1" sz="4261">
              <a:solidFill>
                <a:srgbClr val="000000"/>
              </a:solidFill>
              <a:latin typeface="Kalam"/>
              <a:ea typeface="Kalam"/>
              <a:cs typeface="Kalam"/>
              <a:sym typeface="Kalam"/>
            </a:endParaRPr>
          </a:p>
          <a:p>
            <a:pPr indent="0" lvl="0" marL="0" rtl="0" algn="l">
              <a:lnSpc>
                <a:spcPct val="80000"/>
              </a:lnSpc>
              <a:spcBef>
                <a:spcPts val="0"/>
              </a:spcBef>
              <a:spcAft>
                <a:spcPts val="0"/>
              </a:spcAft>
              <a:buNone/>
            </a:pPr>
            <a:r>
              <a:t/>
            </a:r>
            <a:endParaRPr b="1" sz="3300">
              <a:solidFill>
                <a:srgbClr val="000000"/>
              </a:solidFill>
              <a:latin typeface="Kalam"/>
              <a:ea typeface="Kalam"/>
              <a:cs typeface="Kalam"/>
              <a:sym typeface="Kalam"/>
            </a:endParaRPr>
          </a:p>
        </p:txBody>
      </p:sp>
      <p:sp>
        <p:nvSpPr>
          <p:cNvPr id="118" name="Google Shape;118;p22"/>
          <p:cNvSpPr txBox="1"/>
          <p:nvPr/>
        </p:nvSpPr>
        <p:spPr>
          <a:xfrm>
            <a:off x="57450" y="2050025"/>
            <a:ext cx="9029100" cy="4061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2900">
                <a:solidFill>
                  <a:srgbClr val="000000"/>
                </a:solidFill>
                <a:latin typeface="Kalam"/>
                <a:ea typeface="Kalam"/>
                <a:cs typeface="Kalam"/>
                <a:sym typeface="Kalam"/>
              </a:rPr>
              <a:t>Bernoulli's principle is an increase in the speed of </a:t>
            </a:r>
            <a:r>
              <a:rPr lang="en" sz="2900">
                <a:latin typeface="Kalam"/>
                <a:ea typeface="Kalam"/>
                <a:cs typeface="Kalam"/>
                <a:sym typeface="Kalam"/>
              </a:rPr>
              <a:t>the air</a:t>
            </a:r>
            <a:r>
              <a:rPr lang="en" sz="2900">
                <a:solidFill>
                  <a:srgbClr val="000000"/>
                </a:solidFill>
                <a:latin typeface="Kalam"/>
                <a:ea typeface="Kalam"/>
                <a:cs typeface="Kalam"/>
                <a:sym typeface="Kalam"/>
              </a:rPr>
              <a:t> that o</a:t>
            </a:r>
            <a:r>
              <a:rPr lang="en" sz="2900">
                <a:latin typeface="Kalam"/>
                <a:ea typeface="Kalam"/>
                <a:cs typeface="Kalam"/>
                <a:sym typeface="Kalam"/>
              </a:rPr>
              <a:t>c</a:t>
            </a:r>
            <a:r>
              <a:rPr lang="en" sz="2900">
                <a:solidFill>
                  <a:srgbClr val="000000"/>
                </a:solidFill>
                <a:latin typeface="Kalam"/>
                <a:ea typeface="Kalam"/>
                <a:cs typeface="Kalam"/>
                <a:sym typeface="Kalam"/>
              </a:rPr>
              <a:t>curs simultaneously with a decrease in static pressure or a decrease in the </a:t>
            </a:r>
            <a:r>
              <a:rPr lang="en" sz="2900">
                <a:solidFill>
                  <a:srgbClr val="000000"/>
                </a:solidFill>
                <a:uFill>
                  <a:noFill/>
                </a:uFill>
                <a:latin typeface="Kalam"/>
                <a:ea typeface="Kalam"/>
                <a:cs typeface="Kalam"/>
                <a:sym typeface="Kalam"/>
                <a:hlinkClick r:id="rId3">
                  <a:extLst>
                    <a:ext uri="{A12FA001-AC4F-418D-AE19-62706E023703}">
                      <ahyp:hlinkClr val="tx"/>
                    </a:ext>
                  </a:extLst>
                </a:hlinkClick>
              </a:rPr>
              <a:t>fluid</a:t>
            </a:r>
            <a:r>
              <a:rPr lang="en" sz="2900">
                <a:solidFill>
                  <a:srgbClr val="000000"/>
                </a:solidFill>
                <a:latin typeface="Kalam"/>
                <a:ea typeface="Kalam"/>
                <a:cs typeface="Kalam"/>
                <a:sym typeface="Kalam"/>
              </a:rPr>
              <a:t>'s potential energy.</a:t>
            </a:r>
            <a:endParaRPr sz="2900">
              <a:solidFill>
                <a:srgbClr val="000000"/>
              </a:solidFill>
              <a:latin typeface="Kalam"/>
              <a:ea typeface="Kalam"/>
              <a:cs typeface="Kalam"/>
              <a:sym typeface="Kala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ctrTitle"/>
          </p:nvPr>
        </p:nvSpPr>
        <p:spPr>
          <a:xfrm>
            <a:off x="0" y="1545450"/>
            <a:ext cx="91440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12377">
                <a:solidFill>
                  <a:srgbClr val="000000"/>
                </a:solidFill>
                <a:latin typeface="Kalam"/>
                <a:ea typeface="Kalam"/>
                <a:cs typeface="Kalam"/>
                <a:sym typeface="Kalam"/>
              </a:rPr>
              <a:t>Variables</a:t>
            </a:r>
            <a:endParaRPr b="1" sz="12377">
              <a:solidFill>
                <a:srgbClr val="000000"/>
              </a:solidFill>
              <a:latin typeface="Kalam"/>
              <a:ea typeface="Kalam"/>
              <a:cs typeface="Kalam"/>
              <a:sym typeface="Kala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idx="1" type="body"/>
          </p:nvPr>
        </p:nvSpPr>
        <p:spPr>
          <a:xfrm>
            <a:off x="0" y="172200"/>
            <a:ext cx="4275600" cy="49713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3100">
                <a:solidFill>
                  <a:schemeClr val="dk1"/>
                </a:solidFill>
                <a:latin typeface="Kalam"/>
                <a:ea typeface="Kalam"/>
                <a:cs typeface="Kalam"/>
                <a:sym typeface="Kalam"/>
              </a:rPr>
              <a:t>Manipulated: </a:t>
            </a:r>
            <a:r>
              <a:rPr lang="en" sz="3100">
                <a:solidFill>
                  <a:schemeClr val="dk1"/>
                </a:solidFill>
                <a:latin typeface="Kalam"/>
                <a:ea typeface="Kalam"/>
                <a:cs typeface="Kalam"/>
                <a:sym typeface="Kalam"/>
              </a:rPr>
              <a:t>2 motors and rotors, 4 motors and rotors and 3 motors and rotors.</a:t>
            </a:r>
            <a:endParaRPr sz="3100">
              <a:solidFill>
                <a:schemeClr val="dk1"/>
              </a:solidFill>
              <a:latin typeface="Kalam"/>
              <a:ea typeface="Kalam"/>
              <a:cs typeface="Kalam"/>
              <a:sym typeface="Kalam"/>
            </a:endParaRPr>
          </a:p>
          <a:p>
            <a:pPr indent="0" lvl="0" marL="0" rtl="0" algn="l">
              <a:spcBef>
                <a:spcPts val="1200"/>
              </a:spcBef>
              <a:spcAft>
                <a:spcPts val="1200"/>
              </a:spcAft>
              <a:buClr>
                <a:schemeClr val="dk1"/>
              </a:buClr>
              <a:buSzPts val="1100"/>
              <a:buFont typeface="Arial"/>
              <a:buNone/>
            </a:pPr>
            <a:r>
              <a:rPr b="1" lang="en" sz="3100">
                <a:solidFill>
                  <a:schemeClr val="dk1"/>
                </a:solidFill>
                <a:latin typeface="Kalam"/>
                <a:ea typeface="Kalam"/>
                <a:cs typeface="Kalam"/>
                <a:sym typeface="Kalam"/>
              </a:rPr>
              <a:t>Responding: </a:t>
            </a:r>
            <a:r>
              <a:rPr lang="en" sz="3100">
                <a:solidFill>
                  <a:schemeClr val="dk1"/>
                </a:solidFill>
                <a:latin typeface="Kalam"/>
                <a:ea typeface="Kalam"/>
                <a:cs typeface="Kalam"/>
                <a:sym typeface="Kalam"/>
              </a:rPr>
              <a:t>The agility of drone.</a:t>
            </a:r>
            <a:endParaRPr sz="3500">
              <a:latin typeface="Kalam"/>
              <a:ea typeface="Kalam"/>
              <a:cs typeface="Kalam"/>
              <a:sym typeface="Kalam"/>
            </a:endParaRPr>
          </a:p>
        </p:txBody>
      </p:sp>
      <p:sp>
        <p:nvSpPr>
          <p:cNvPr id="129" name="Google Shape;129;p24"/>
          <p:cNvSpPr txBox="1"/>
          <p:nvPr/>
        </p:nvSpPr>
        <p:spPr>
          <a:xfrm>
            <a:off x="4406725" y="-100"/>
            <a:ext cx="4660800" cy="514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sz="3100">
                <a:solidFill>
                  <a:schemeClr val="dk1"/>
                </a:solidFill>
                <a:latin typeface="Kalam"/>
                <a:ea typeface="Kalam"/>
                <a:cs typeface="Kalam"/>
                <a:sym typeface="Kalam"/>
              </a:rPr>
              <a:t>Controlled: </a:t>
            </a:r>
            <a:endParaRPr b="1" sz="3100">
              <a:solidFill>
                <a:schemeClr val="dk1"/>
              </a:solidFill>
              <a:latin typeface="Kalam"/>
              <a:ea typeface="Kalam"/>
              <a:cs typeface="Kalam"/>
              <a:sym typeface="Kalam"/>
            </a:endParaRPr>
          </a:p>
          <a:p>
            <a:pPr indent="-425450" lvl="0" marL="457200" rtl="0" algn="l">
              <a:lnSpc>
                <a:spcPct val="115000"/>
              </a:lnSpc>
              <a:spcBef>
                <a:spcPts val="1200"/>
              </a:spcBef>
              <a:spcAft>
                <a:spcPts val="0"/>
              </a:spcAft>
              <a:buClr>
                <a:schemeClr val="dk1"/>
              </a:buClr>
              <a:buSzPts val="3100"/>
              <a:buFont typeface="Kalam"/>
              <a:buChar char="●"/>
            </a:pPr>
            <a:r>
              <a:rPr lang="en" sz="3100">
                <a:solidFill>
                  <a:schemeClr val="dk1"/>
                </a:solidFill>
                <a:latin typeface="Kalam"/>
                <a:ea typeface="Kalam"/>
                <a:cs typeface="Kalam"/>
                <a:sym typeface="Kalam"/>
              </a:rPr>
              <a:t>drone</a:t>
            </a:r>
            <a:endParaRPr sz="3100">
              <a:solidFill>
                <a:schemeClr val="dk1"/>
              </a:solidFill>
              <a:latin typeface="Kalam"/>
              <a:ea typeface="Kalam"/>
              <a:cs typeface="Kalam"/>
              <a:sym typeface="Kalam"/>
            </a:endParaRPr>
          </a:p>
          <a:p>
            <a:pPr indent="-425450" lvl="0" marL="457200" rtl="0" algn="l">
              <a:lnSpc>
                <a:spcPct val="115000"/>
              </a:lnSpc>
              <a:spcBef>
                <a:spcPts val="0"/>
              </a:spcBef>
              <a:spcAft>
                <a:spcPts val="0"/>
              </a:spcAft>
              <a:buClr>
                <a:schemeClr val="dk1"/>
              </a:buClr>
              <a:buSzPts val="3100"/>
              <a:buFont typeface="Kalam"/>
              <a:buChar char="●"/>
            </a:pPr>
            <a:r>
              <a:rPr lang="en" sz="3100">
                <a:solidFill>
                  <a:schemeClr val="dk1"/>
                </a:solidFill>
                <a:latin typeface="Kalam"/>
                <a:ea typeface="Kalam"/>
                <a:cs typeface="Kalam"/>
                <a:sym typeface="Kalam"/>
              </a:rPr>
              <a:t>Fully charged batteries </a:t>
            </a:r>
            <a:endParaRPr sz="3100">
              <a:solidFill>
                <a:schemeClr val="dk1"/>
              </a:solidFill>
              <a:latin typeface="Kalam"/>
              <a:ea typeface="Kalam"/>
              <a:cs typeface="Kalam"/>
              <a:sym typeface="Kalam"/>
            </a:endParaRPr>
          </a:p>
          <a:p>
            <a:pPr indent="-425450" lvl="0" marL="457200" rtl="0" algn="l">
              <a:lnSpc>
                <a:spcPct val="115000"/>
              </a:lnSpc>
              <a:spcBef>
                <a:spcPts val="0"/>
              </a:spcBef>
              <a:spcAft>
                <a:spcPts val="0"/>
              </a:spcAft>
              <a:buClr>
                <a:schemeClr val="dk1"/>
              </a:buClr>
              <a:buSzPts val="3100"/>
              <a:buFont typeface="Kalam"/>
              <a:buChar char="●"/>
            </a:pPr>
            <a:r>
              <a:rPr lang="en" sz="3100">
                <a:solidFill>
                  <a:schemeClr val="dk1"/>
                </a:solidFill>
                <a:latin typeface="Kalam"/>
                <a:ea typeface="Kalam"/>
                <a:cs typeface="Kalam"/>
                <a:sym typeface="Kalam"/>
              </a:rPr>
              <a:t>toy train track length </a:t>
            </a:r>
            <a:endParaRPr sz="3100">
              <a:solidFill>
                <a:schemeClr val="dk1"/>
              </a:solidFill>
              <a:latin typeface="Kalam"/>
              <a:ea typeface="Kalam"/>
              <a:cs typeface="Kalam"/>
              <a:sym typeface="Kalam"/>
            </a:endParaRPr>
          </a:p>
          <a:p>
            <a:pPr indent="-425450" lvl="0" marL="457200" rtl="0" algn="l">
              <a:lnSpc>
                <a:spcPct val="115000"/>
              </a:lnSpc>
              <a:spcBef>
                <a:spcPts val="0"/>
              </a:spcBef>
              <a:spcAft>
                <a:spcPts val="0"/>
              </a:spcAft>
              <a:buClr>
                <a:schemeClr val="dk1"/>
              </a:buClr>
              <a:buSzPts val="3100"/>
              <a:buFont typeface="Kalam"/>
              <a:buChar char="●"/>
            </a:pPr>
            <a:r>
              <a:rPr lang="en" sz="3100">
                <a:solidFill>
                  <a:schemeClr val="dk1"/>
                </a:solidFill>
                <a:latin typeface="Kalam"/>
                <a:ea typeface="Kalam"/>
                <a:cs typeface="Kalam"/>
                <a:sym typeface="Kalam"/>
              </a:rPr>
              <a:t>living room </a:t>
            </a:r>
            <a:endParaRPr sz="3100">
              <a:solidFill>
                <a:schemeClr val="dk1"/>
              </a:solidFill>
              <a:latin typeface="Kalam"/>
              <a:ea typeface="Kalam"/>
              <a:cs typeface="Kalam"/>
              <a:sym typeface="Kalam"/>
            </a:endParaRPr>
          </a:p>
          <a:p>
            <a:pPr indent="-425450" lvl="0" marL="457200" rtl="0" algn="l">
              <a:lnSpc>
                <a:spcPct val="115000"/>
              </a:lnSpc>
              <a:spcBef>
                <a:spcPts val="0"/>
              </a:spcBef>
              <a:spcAft>
                <a:spcPts val="0"/>
              </a:spcAft>
              <a:buClr>
                <a:schemeClr val="dk1"/>
              </a:buClr>
              <a:buSzPts val="3100"/>
              <a:buFont typeface="Kalam"/>
              <a:buChar char="●"/>
            </a:pPr>
            <a:r>
              <a:rPr lang="en" sz="3100">
                <a:solidFill>
                  <a:schemeClr val="dk1"/>
                </a:solidFill>
                <a:latin typeface="Kalam"/>
                <a:ea typeface="Kalam"/>
                <a:cs typeface="Kalam"/>
                <a:sym typeface="Kalam"/>
              </a:rPr>
              <a:t>Timer</a:t>
            </a:r>
            <a:endParaRPr sz="3100">
              <a:solidFill>
                <a:schemeClr val="dk1"/>
              </a:solidFill>
              <a:latin typeface="Kalam"/>
              <a:ea typeface="Kalam"/>
              <a:cs typeface="Kalam"/>
              <a:sym typeface="Kalam"/>
            </a:endParaRPr>
          </a:p>
          <a:p>
            <a:pPr indent="-425450" lvl="0" marL="457200" rtl="0" algn="l">
              <a:lnSpc>
                <a:spcPct val="115000"/>
              </a:lnSpc>
              <a:spcBef>
                <a:spcPts val="0"/>
              </a:spcBef>
              <a:spcAft>
                <a:spcPts val="0"/>
              </a:spcAft>
              <a:buClr>
                <a:schemeClr val="dk1"/>
              </a:buClr>
              <a:buSzPts val="3100"/>
              <a:buFont typeface="Kalam"/>
              <a:buChar char="●"/>
            </a:pPr>
            <a:r>
              <a:rPr lang="en" sz="3100">
                <a:solidFill>
                  <a:schemeClr val="dk1"/>
                </a:solidFill>
                <a:latin typeface="Kalam"/>
                <a:ea typeface="Kalam"/>
                <a:cs typeface="Kalam"/>
                <a:sym typeface="Kalam"/>
              </a:rPr>
              <a:t>Controller</a:t>
            </a:r>
            <a:endParaRPr sz="3100">
              <a:solidFill>
                <a:schemeClr val="dk1"/>
              </a:solidFill>
              <a:latin typeface="Kalam"/>
              <a:ea typeface="Kalam"/>
              <a:cs typeface="Kalam"/>
              <a:sym typeface="Kalam"/>
            </a:endParaRPr>
          </a:p>
          <a:p>
            <a:pPr indent="-425450" lvl="0" marL="457200" rtl="0" algn="l">
              <a:lnSpc>
                <a:spcPct val="115000"/>
              </a:lnSpc>
              <a:spcBef>
                <a:spcPts val="0"/>
              </a:spcBef>
              <a:spcAft>
                <a:spcPts val="0"/>
              </a:spcAft>
              <a:buClr>
                <a:schemeClr val="dk1"/>
              </a:buClr>
              <a:buSzPts val="3100"/>
              <a:buFont typeface="Kalam"/>
              <a:buChar char="●"/>
            </a:pPr>
            <a:r>
              <a:rPr lang="en" sz="3100">
                <a:solidFill>
                  <a:schemeClr val="dk1"/>
                </a:solidFill>
                <a:latin typeface="Kalam"/>
                <a:ea typeface="Kalam"/>
                <a:cs typeface="Kalam"/>
                <a:sym typeface="Kalam"/>
              </a:rPr>
              <a:t>Size/type of rotor</a:t>
            </a:r>
            <a:endParaRPr sz="3100">
              <a:solidFill>
                <a:schemeClr val="dk1"/>
              </a:solidFill>
              <a:latin typeface="Kalam"/>
              <a:ea typeface="Kalam"/>
              <a:cs typeface="Kalam"/>
              <a:sym typeface="Kalam"/>
            </a:endParaRPr>
          </a:p>
          <a:p>
            <a:pPr indent="-425450" lvl="0" marL="457200" rtl="0" algn="l">
              <a:lnSpc>
                <a:spcPct val="115000"/>
              </a:lnSpc>
              <a:spcBef>
                <a:spcPts val="0"/>
              </a:spcBef>
              <a:spcAft>
                <a:spcPts val="0"/>
              </a:spcAft>
              <a:buClr>
                <a:schemeClr val="dk1"/>
              </a:buClr>
              <a:buSzPts val="3100"/>
              <a:buFont typeface="Kalam"/>
              <a:buChar char="●"/>
            </a:pPr>
            <a:r>
              <a:rPr lang="en" sz="3100">
                <a:solidFill>
                  <a:schemeClr val="dk1"/>
                </a:solidFill>
                <a:latin typeface="Kalam"/>
                <a:ea typeface="Kalam"/>
                <a:cs typeface="Kalam"/>
                <a:sym typeface="Kalam"/>
              </a:rPr>
              <a:t>Size/type of motor </a:t>
            </a:r>
            <a:endParaRPr sz="3100">
              <a:solidFill>
                <a:schemeClr val="dk1"/>
              </a:solidFill>
              <a:latin typeface="Kalam"/>
              <a:ea typeface="Kalam"/>
              <a:cs typeface="Kalam"/>
              <a:sym typeface="Kala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ph type="ctrTitle"/>
          </p:nvPr>
        </p:nvSpPr>
        <p:spPr>
          <a:xfrm>
            <a:off x="311708" y="15454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11100">
                <a:solidFill>
                  <a:srgbClr val="000000"/>
                </a:solidFill>
                <a:latin typeface="Kalam"/>
                <a:ea typeface="Kalam"/>
                <a:cs typeface="Kalam"/>
                <a:sym typeface="Kalam"/>
              </a:rPr>
              <a:t>Materials</a:t>
            </a:r>
            <a:endParaRPr sz="6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idx="1" type="body"/>
          </p:nvPr>
        </p:nvSpPr>
        <p:spPr>
          <a:xfrm>
            <a:off x="0" y="-125"/>
            <a:ext cx="5435700" cy="51435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rgbClr val="000000"/>
              </a:buClr>
              <a:buSzPts val="2800"/>
              <a:buFont typeface="Kalam"/>
              <a:buChar char="●"/>
            </a:pPr>
            <a:r>
              <a:rPr lang="en" sz="2800">
                <a:solidFill>
                  <a:srgbClr val="000000"/>
                </a:solidFill>
                <a:latin typeface="Kalam"/>
                <a:ea typeface="Kalam"/>
                <a:cs typeface="Kalam"/>
                <a:sym typeface="Kalam"/>
              </a:rPr>
              <a:t>Drone</a:t>
            </a:r>
            <a:endParaRPr sz="2800">
              <a:solidFill>
                <a:srgbClr val="000000"/>
              </a:solidFill>
              <a:latin typeface="Kalam"/>
              <a:ea typeface="Kalam"/>
              <a:cs typeface="Kalam"/>
              <a:sym typeface="Kalam"/>
            </a:endParaRPr>
          </a:p>
          <a:p>
            <a:pPr indent="-406400" lvl="0" marL="457200" rtl="0" algn="l">
              <a:spcBef>
                <a:spcPts val="0"/>
              </a:spcBef>
              <a:spcAft>
                <a:spcPts val="0"/>
              </a:spcAft>
              <a:buClr>
                <a:srgbClr val="000000"/>
              </a:buClr>
              <a:buSzPts val="2800"/>
              <a:buFont typeface="Kalam"/>
              <a:buChar char="●"/>
            </a:pPr>
            <a:r>
              <a:rPr lang="en" sz="2800">
                <a:solidFill>
                  <a:srgbClr val="000000"/>
                </a:solidFill>
                <a:latin typeface="Kalam"/>
                <a:ea typeface="Kalam"/>
                <a:cs typeface="Kalam"/>
                <a:sym typeface="Kalam"/>
              </a:rPr>
              <a:t>3 </a:t>
            </a:r>
            <a:r>
              <a:rPr lang="en" sz="2800">
                <a:solidFill>
                  <a:srgbClr val="000000"/>
                </a:solidFill>
                <a:latin typeface="Kalam"/>
                <a:ea typeface="Kalam"/>
                <a:cs typeface="Kalam"/>
                <a:sym typeface="Kalam"/>
              </a:rPr>
              <a:t>rechargeable</a:t>
            </a:r>
            <a:r>
              <a:rPr lang="en" sz="2800">
                <a:solidFill>
                  <a:srgbClr val="000000"/>
                </a:solidFill>
                <a:latin typeface="Kalam"/>
                <a:ea typeface="Kalam"/>
                <a:cs typeface="Kalam"/>
                <a:sym typeface="Kalam"/>
              </a:rPr>
              <a:t> batteries that go with the drone</a:t>
            </a:r>
            <a:endParaRPr sz="2800">
              <a:solidFill>
                <a:srgbClr val="000000"/>
              </a:solidFill>
              <a:latin typeface="Kalam"/>
              <a:ea typeface="Kalam"/>
              <a:cs typeface="Kalam"/>
              <a:sym typeface="Kalam"/>
            </a:endParaRPr>
          </a:p>
          <a:p>
            <a:pPr indent="-406400" lvl="0" marL="457200" rtl="0" algn="l">
              <a:spcBef>
                <a:spcPts val="0"/>
              </a:spcBef>
              <a:spcAft>
                <a:spcPts val="0"/>
              </a:spcAft>
              <a:buClr>
                <a:srgbClr val="000000"/>
              </a:buClr>
              <a:buSzPts val="2800"/>
              <a:buFont typeface="Kalam"/>
              <a:buChar char="●"/>
            </a:pPr>
            <a:r>
              <a:rPr lang="en" sz="2800">
                <a:solidFill>
                  <a:srgbClr val="000000"/>
                </a:solidFill>
                <a:latin typeface="Kalam"/>
                <a:ea typeface="Kalam"/>
                <a:cs typeface="Kalam"/>
                <a:sym typeface="Kalam"/>
              </a:rPr>
              <a:t>Remote controls</a:t>
            </a:r>
            <a:endParaRPr sz="2800">
              <a:solidFill>
                <a:srgbClr val="000000"/>
              </a:solidFill>
              <a:latin typeface="Kalam"/>
              <a:ea typeface="Kalam"/>
              <a:cs typeface="Kalam"/>
              <a:sym typeface="Kalam"/>
            </a:endParaRPr>
          </a:p>
          <a:p>
            <a:pPr indent="-406400" lvl="0" marL="457200" rtl="0" algn="l">
              <a:spcBef>
                <a:spcPts val="0"/>
              </a:spcBef>
              <a:spcAft>
                <a:spcPts val="0"/>
              </a:spcAft>
              <a:buClr>
                <a:srgbClr val="000000"/>
              </a:buClr>
              <a:buSzPts val="2800"/>
              <a:buFont typeface="Kalam"/>
              <a:buChar char="●"/>
            </a:pPr>
            <a:r>
              <a:rPr lang="en" sz="2800">
                <a:solidFill>
                  <a:srgbClr val="000000"/>
                </a:solidFill>
                <a:latin typeface="Kalam"/>
                <a:ea typeface="Kalam"/>
                <a:cs typeface="Kalam"/>
                <a:sym typeface="Kalam"/>
              </a:rPr>
              <a:t>Toy train tracks</a:t>
            </a:r>
            <a:endParaRPr sz="2800">
              <a:solidFill>
                <a:srgbClr val="000000"/>
              </a:solidFill>
              <a:latin typeface="Kalam"/>
              <a:ea typeface="Kalam"/>
              <a:cs typeface="Kalam"/>
              <a:sym typeface="Kalam"/>
            </a:endParaRPr>
          </a:p>
          <a:p>
            <a:pPr indent="-406400" lvl="0" marL="457200" rtl="0" algn="l">
              <a:spcBef>
                <a:spcPts val="0"/>
              </a:spcBef>
              <a:spcAft>
                <a:spcPts val="0"/>
              </a:spcAft>
              <a:buClr>
                <a:srgbClr val="000000"/>
              </a:buClr>
              <a:buSzPts val="2800"/>
              <a:buFont typeface="Kalam"/>
              <a:buChar char="●"/>
            </a:pPr>
            <a:r>
              <a:rPr lang="en" sz="2800">
                <a:solidFill>
                  <a:srgbClr val="000000"/>
                </a:solidFill>
                <a:latin typeface="Kalam"/>
                <a:ea typeface="Kalam"/>
                <a:cs typeface="Kalam"/>
                <a:sym typeface="Kalam"/>
              </a:rPr>
              <a:t>A computer to charge the batteries</a:t>
            </a:r>
            <a:endParaRPr sz="2800">
              <a:solidFill>
                <a:srgbClr val="000000"/>
              </a:solidFill>
              <a:latin typeface="Kalam"/>
              <a:ea typeface="Kalam"/>
              <a:cs typeface="Kalam"/>
              <a:sym typeface="Kalam"/>
            </a:endParaRPr>
          </a:p>
          <a:p>
            <a:pPr indent="-406400" lvl="0" marL="457200" rtl="0" algn="l">
              <a:spcBef>
                <a:spcPts val="0"/>
              </a:spcBef>
              <a:spcAft>
                <a:spcPts val="0"/>
              </a:spcAft>
              <a:buClr>
                <a:srgbClr val="000000"/>
              </a:buClr>
              <a:buSzPts val="2800"/>
              <a:buFont typeface="Kalam"/>
              <a:buChar char="●"/>
            </a:pPr>
            <a:r>
              <a:rPr lang="en" sz="2800">
                <a:solidFill>
                  <a:srgbClr val="000000"/>
                </a:solidFill>
                <a:latin typeface="Kalam"/>
                <a:ea typeface="Kalam"/>
                <a:cs typeface="Kalam"/>
                <a:sym typeface="Kalam"/>
              </a:rPr>
              <a:t>A cleared space to fly drone in </a:t>
            </a:r>
            <a:endParaRPr sz="2800">
              <a:solidFill>
                <a:srgbClr val="000000"/>
              </a:solidFill>
              <a:latin typeface="Kalam"/>
              <a:ea typeface="Kalam"/>
              <a:cs typeface="Kalam"/>
              <a:sym typeface="Kalam"/>
            </a:endParaRPr>
          </a:p>
          <a:p>
            <a:pPr indent="-406400" lvl="0" marL="457200" rtl="0" algn="l">
              <a:spcBef>
                <a:spcPts val="0"/>
              </a:spcBef>
              <a:spcAft>
                <a:spcPts val="0"/>
              </a:spcAft>
              <a:buClr>
                <a:srgbClr val="000000"/>
              </a:buClr>
              <a:buSzPts val="2800"/>
              <a:buFont typeface="Kalam"/>
              <a:buChar char="●"/>
            </a:pPr>
            <a:r>
              <a:rPr lang="en" sz="2800">
                <a:solidFill>
                  <a:srgbClr val="000000"/>
                </a:solidFill>
                <a:latin typeface="Kalam"/>
                <a:ea typeface="Kalam"/>
                <a:cs typeface="Kalam"/>
                <a:sym typeface="Kalam"/>
              </a:rPr>
              <a:t>4 rotors</a:t>
            </a:r>
            <a:endParaRPr sz="2800">
              <a:solidFill>
                <a:srgbClr val="000000"/>
              </a:solidFill>
              <a:latin typeface="Kalam"/>
              <a:ea typeface="Kalam"/>
              <a:cs typeface="Kalam"/>
              <a:sym typeface="Kalam"/>
            </a:endParaRPr>
          </a:p>
          <a:p>
            <a:pPr indent="-406400" lvl="0" marL="457200" rtl="0" algn="l">
              <a:spcBef>
                <a:spcPts val="0"/>
              </a:spcBef>
              <a:spcAft>
                <a:spcPts val="0"/>
              </a:spcAft>
              <a:buClr>
                <a:srgbClr val="000000"/>
              </a:buClr>
              <a:buSzPts val="2800"/>
              <a:buFont typeface="Kalam"/>
              <a:buChar char="●"/>
            </a:pPr>
            <a:r>
              <a:rPr lang="en" sz="2800">
                <a:solidFill>
                  <a:srgbClr val="000000"/>
                </a:solidFill>
                <a:latin typeface="Kalam"/>
                <a:ea typeface="Kalam"/>
                <a:cs typeface="Kalam"/>
                <a:sym typeface="Kalam"/>
              </a:rPr>
              <a:t>4 motors</a:t>
            </a:r>
            <a:endParaRPr sz="2800">
              <a:solidFill>
                <a:srgbClr val="000000"/>
              </a:solidFill>
              <a:latin typeface="Kalam"/>
              <a:ea typeface="Kalam"/>
              <a:cs typeface="Kalam"/>
              <a:sym typeface="Kalam"/>
            </a:endParaRPr>
          </a:p>
        </p:txBody>
      </p:sp>
      <p:pic>
        <p:nvPicPr>
          <p:cNvPr id="140" name="Google Shape;140;p26"/>
          <p:cNvPicPr preferRelativeResize="0"/>
          <p:nvPr/>
        </p:nvPicPr>
        <p:blipFill rotWithShape="1">
          <a:blip r:embed="rId3">
            <a:alphaModFix/>
          </a:blip>
          <a:srcRect b="0" l="0" r="6907" t="3325"/>
          <a:stretch/>
        </p:blipFill>
        <p:spPr>
          <a:xfrm>
            <a:off x="5435700" y="0"/>
            <a:ext cx="3756124" cy="29252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ctrTitle"/>
          </p:nvPr>
        </p:nvSpPr>
        <p:spPr>
          <a:xfrm>
            <a:off x="311708" y="1545450"/>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12377">
                <a:solidFill>
                  <a:srgbClr val="000000"/>
                </a:solidFill>
                <a:latin typeface="Kalam"/>
                <a:ea typeface="Kalam"/>
                <a:cs typeface="Kalam"/>
                <a:sym typeface="Kalam"/>
              </a:rPr>
              <a:t>Procedure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idx="1" type="body"/>
          </p:nvPr>
        </p:nvSpPr>
        <p:spPr>
          <a:xfrm>
            <a:off x="76525" y="210425"/>
            <a:ext cx="6810600" cy="5181900"/>
          </a:xfrm>
          <a:prstGeom prst="rect">
            <a:avLst/>
          </a:prstGeom>
        </p:spPr>
        <p:txBody>
          <a:bodyPr anchorCtr="0" anchor="t" bIns="91425" lIns="91425" spcFirstLastPara="1" rIns="91425" wrap="square" tIns="91425">
            <a:noAutofit/>
          </a:bodyPr>
          <a:lstStyle/>
          <a:p>
            <a:pPr indent="-374650" lvl="0" marL="457200" rtl="0" algn="l">
              <a:lnSpc>
                <a:spcPct val="95000"/>
              </a:lnSpc>
              <a:spcBef>
                <a:spcPts val="0"/>
              </a:spcBef>
              <a:spcAft>
                <a:spcPts val="0"/>
              </a:spcAft>
              <a:buClr>
                <a:schemeClr val="dk1"/>
              </a:buClr>
              <a:buSzPts val="2300"/>
              <a:buFont typeface="Kalam"/>
              <a:buAutoNum type="arabicPeriod"/>
            </a:pPr>
            <a:r>
              <a:rPr lang="en" sz="2300">
                <a:solidFill>
                  <a:schemeClr val="dk1"/>
                </a:solidFill>
                <a:latin typeface="Kalam"/>
                <a:ea typeface="Kalam"/>
                <a:cs typeface="Kalam"/>
                <a:sym typeface="Kalam"/>
              </a:rPr>
              <a:t>Gather materials </a:t>
            </a:r>
            <a:endParaRPr sz="2300">
              <a:solidFill>
                <a:schemeClr val="dk1"/>
              </a:solidFill>
              <a:latin typeface="Kalam"/>
              <a:ea typeface="Kalam"/>
              <a:cs typeface="Kalam"/>
              <a:sym typeface="Kalam"/>
            </a:endParaRPr>
          </a:p>
          <a:p>
            <a:pPr indent="-374650" lvl="0" marL="457200" rtl="0" algn="l">
              <a:lnSpc>
                <a:spcPct val="95000"/>
              </a:lnSpc>
              <a:spcBef>
                <a:spcPts val="0"/>
              </a:spcBef>
              <a:spcAft>
                <a:spcPts val="0"/>
              </a:spcAft>
              <a:buClr>
                <a:schemeClr val="dk1"/>
              </a:buClr>
              <a:buSzPts val="2300"/>
              <a:buFont typeface="Kalam"/>
              <a:buAutoNum type="arabicPeriod"/>
            </a:pPr>
            <a:r>
              <a:rPr lang="en" sz="2300">
                <a:solidFill>
                  <a:schemeClr val="dk1"/>
                </a:solidFill>
                <a:latin typeface="Kalam"/>
                <a:ea typeface="Kalam"/>
                <a:cs typeface="Kalam"/>
                <a:sym typeface="Kalam"/>
              </a:rPr>
              <a:t>Charge drone batteries</a:t>
            </a:r>
            <a:endParaRPr sz="2300">
              <a:solidFill>
                <a:schemeClr val="dk1"/>
              </a:solidFill>
              <a:latin typeface="Kalam"/>
              <a:ea typeface="Kalam"/>
              <a:cs typeface="Kalam"/>
              <a:sym typeface="Kalam"/>
            </a:endParaRPr>
          </a:p>
          <a:p>
            <a:pPr indent="-374650" lvl="0" marL="457200" rtl="0" algn="l">
              <a:lnSpc>
                <a:spcPct val="95000"/>
              </a:lnSpc>
              <a:spcBef>
                <a:spcPts val="0"/>
              </a:spcBef>
              <a:spcAft>
                <a:spcPts val="0"/>
              </a:spcAft>
              <a:buClr>
                <a:schemeClr val="dk1"/>
              </a:buClr>
              <a:buSzPts val="2300"/>
              <a:buFont typeface="Kalam"/>
              <a:buAutoNum type="arabicPeriod"/>
            </a:pPr>
            <a:r>
              <a:rPr lang="en" sz="2300">
                <a:solidFill>
                  <a:schemeClr val="dk1"/>
                </a:solidFill>
                <a:latin typeface="Kalam"/>
                <a:ea typeface="Kalam"/>
                <a:cs typeface="Kalam"/>
                <a:sym typeface="Kalam"/>
              </a:rPr>
              <a:t>Place toy train tracks in a straight line</a:t>
            </a:r>
            <a:endParaRPr sz="2300">
              <a:solidFill>
                <a:schemeClr val="dk1"/>
              </a:solidFill>
              <a:latin typeface="Kalam"/>
              <a:ea typeface="Kalam"/>
              <a:cs typeface="Kalam"/>
              <a:sym typeface="Kalam"/>
            </a:endParaRPr>
          </a:p>
          <a:p>
            <a:pPr indent="-374650" lvl="0" marL="457200" rtl="0" algn="l">
              <a:lnSpc>
                <a:spcPct val="95000"/>
              </a:lnSpc>
              <a:spcBef>
                <a:spcPts val="0"/>
              </a:spcBef>
              <a:spcAft>
                <a:spcPts val="0"/>
              </a:spcAft>
              <a:buClr>
                <a:schemeClr val="dk1"/>
              </a:buClr>
              <a:buSzPts val="2300"/>
              <a:buFont typeface="Kalam"/>
              <a:buAutoNum type="arabicPeriod"/>
            </a:pPr>
            <a:r>
              <a:rPr lang="en" sz="2300">
                <a:solidFill>
                  <a:schemeClr val="dk1"/>
                </a:solidFill>
                <a:latin typeface="Kalam"/>
                <a:ea typeface="Kalam"/>
                <a:cs typeface="Kalam"/>
                <a:sym typeface="Kalam"/>
              </a:rPr>
              <a:t>Use controller to lift drone into air</a:t>
            </a:r>
            <a:endParaRPr sz="2300">
              <a:solidFill>
                <a:schemeClr val="dk1"/>
              </a:solidFill>
              <a:latin typeface="Kalam"/>
              <a:ea typeface="Kalam"/>
              <a:cs typeface="Kalam"/>
              <a:sym typeface="Kalam"/>
            </a:endParaRPr>
          </a:p>
          <a:p>
            <a:pPr indent="-374650" lvl="0" marL="457200" rtl="0" algn="l">
              <a:lnSpc>
                <a:spcPct val="95000"/>
              </a:lnSpc>
              <a:spcBef>
                <a:spcPts val="0"/>
              </a:spcBef>
              <a:spcAft>
                <a:spcPts val="0"/>
              </a:spcAft>
              <a:buClr>
                <a:schemeClr val="dk1"/>
              </a:buClr>
              <a:buSzPts val="2300"/>
              <a:buFont typeface="Kalam"/>
              <a:buAutoNum type="arabicPeriod"/>
            </a:pPr>
            <a:r>
              <a:rPr lang="en" sz="2300">
                <a:solidFill>
                  <a:schemeClr val="dk1"/>
                </a:solidFill>
                <a:latin typeface="Kalam"/>
                <a:ea typeface="Kalam"/>
                <a:cs typeface="Kalam"/>
                <a:sym typeface="Kalam"/>
              </a:rPr>
              <a:t>Fly drone low above the line you made (4 rotors)</a:t>
            </a:r>
            <a:endParaRPr sz="2300">
              <a:solidFill>
                <a:schemeClr val="dk1"/>
              </a:solidFill>
              <a:latin typeface="Kalam"/>
              <a:ea typeface="Kalam"/>
              <a:cs typeface="Kalam"/>
              <a:sym typeface="Kalam"/>
            </a:endParaRPr>
          </a:p>
          <a:p>
            <a:pPr indent="-374650" lvl="0" marL="457200" rtl="0" algn="l">
              <a:lnSpc>
                <a:spcPct val="95000"/>
              </a:lnSpc>
              <a:spcBef>
                <a:spcPts val="0"/>
              </a:spcBef>
              <a:spcAft>
                <a:spcPts val="0"/>
              </a:spcAft>
              <a:buClr>
                <a:schemeClr val="dk1"/>
              </a:buClr>
              <a:buSzPts val="2300"/>
              <a:buFont typeface="Kalam"/>
              <a:buAutoNum type="arabicPeriod"/>
            </a:pPr>
            <a:r>
              <a:rPr lang="en" sz="2300">
                <a:solidFill>
                  <a:schemeClr val="dk1"/>
                </a:solidFill>
                <a:latin typeface="Kalam"/>
                <a:ea typeface="Kalam"/>
                <a:cs typeface="Kalam"/>
                <a:sym typeface="Kalam"/>
              </a:rPr>
              <a:t>Record</a:t>
            </a:r>
            <a:endParaRPr sz="2300">
              <a:solidFill>
                <a:schemeClr val="dk1"/>
              </a:solidFill>
              <a:latin typeface="Kalam"/>
              <a:ea typeface="Kalam"/>
              <a:cs typeface="Kalam"/>
              <a:sym typeface="Kalam"/>
            </a:endParaRPr>
          </a:p>
          <a:p>
            <a:pPr indent="-374650" lvl="0" marL="457200" rtl="0" algn="l">
              <a:lnSpc>
                <a:spcPct val="95000"/>
              </a:lnSpc>
              <a:spcBef>
                <a:spcPts val="0"/>
              </a:spcBef>
              <a:spcAft>
                <a:spcPts val="0"/>
              </a:spcAft>
              <a:buClr>
                <a:schemeClr val="dk1"/>
              </a:buClr>
              <a:buSzPts val="2300"/>
              <a:buFont typeface="Kalam"/>
              <a:buAutoNum type="arabicPeriod"/>
            </a:pPr>
            <a:r>
              <a:rPr lang="en" sz="2300">
                <a:solidFill>
                  <a:schemeClr val="dk1"/>
                </a:solidFill>
                <a:latin typeface="Kalam"/>
                <a:ea typeface="Kalam"/>
                <a:cs typeface="Kalam"/>
                <a:sym typeface="Kalam"/>
              </a:rPr>
              <a:t>Flip the drone</a:t>
            </a:r>
            <a:endParaRPr sz="2300">
              <a:solidFill>
                <a:schemeClr val="dk1"/>
              </a:solidFill>
              <a:latin typeface="Kalam"/>
              <a:ea typeface="Kalam"/>
              <a:cs typeface="Kalam"/>
              <a:sym typeface="Kalam"/>
            </a:endParaRPr>
          </a:p>
          <a:p>
            <a:pPr indent="-374650" lvl="0" marL="457200" rtl="0" algn="l">
              <a:lnSpc>
                <a:spcPct val="95000"/>
              </a:lnSpc>
              <a:spcBef>
                <a:spcPts val="0"/>
              </a:spcBef>
              <a:spcAft>
                <a:spcPts val="0"/>
              </a:spcAft>
              <a:buClr>
                <a:schemeClr val="dk1"/>
              </a:buClr>
              <a:buSzPts val="2300"/>
              <a:buFont typeface="Kalam"/>
              <a:buAutoNum type="arabicPeriod"/>
            </a:pPr>
            <a:r>
              <a:rPr lang="en" sz="2300">
                <a:solidFill>
                  <a:schemeClr val="dk1"/>
                </a:solidFill>
                <a:latin typeface="Kalam"/>
                <a:ea typeface="Kalam"/>
                <a:cs typeface="Kalam"/>
                <a:sym typeface="Kalam"/>
              </a:rPr>
              <a:t>Record</a:t>
            </a:r>
            <a:endParaRPr sz="2300">
              <a:solidFill>
                <a:schemeClr val="dk1"/>
              </a:solidFill>
              <a:latin typeface="Kalam"/>
              <a:ea typeface="Kalam"/>
              <a:cs typeface="Kalam"/>
              <a:sym typeface="Kalam"/>
            </a:endParaRPr>
          </a:p>
          <a:p>
            <a:pPr indent="-374650" lvl="0" marL="457200" rtl="0" algn="l">
              <a:lnSpc>
                <a:spcPct val="95000"/>
              </a:lnSpc>
              <a:spcBef>
                <a:spcPts val="0"/>
              </a:spcBef>
              <a:spcAft>
                <a:spcPts val="0"/>
              </a:spcAft>
              <a:buClr>
                <a:schemeClr val="dk1"/>
              </a:buClr>
              <a:buSzPts val="2300"/>
              <a:buFont typeface="Kalam"/>
              <a:buAutoNum type="arabicPeriod"/>
            </a:pPr>
            <a:r>
              <a:rPr lang="en" sz="2300">
                <a:solidFill>
                  <a:schemeClr val="dk1"/>
                </a:solidFill>
                <a:latin typeface="Kalam"/>
                <a:ea typeface="Kalam"/>
                <a:cs typeface="Kalam"/>
                <a:sym typeface="Kalam"/>
              </a:rPr>
              <a:t>Record how much time the drone can fly in the air</a:t>
            </a:r>
            <a:endParaRPr sz="2300">
              <a:solidFill>
                <a:schemeClr val="dk1"/>
              </a:solidFill>
              <a:latin typeface="Kalam"/>
              <a:ea typeface="Kalam"/>
              <a:cs typeface="Kalam"/>
              <a:sym typeface="Kalam"/>
            </a:endParaRPr>
          </a:p>
          <a:p>
            <a:pPr indent="-374650" lvl="0" marL="457200" rtl="0" algn="l">
              <a:lnSpc>
                <a:spcPct val="95000"/>
              </a:lnSpc>
              <a:spcBef>
                <a:spcPts val="0"/>
              </a:spcBef>
              <a:spcAft>
                <a:spcPts val="0"/>
              </a:spcAft>
              <a:buClr>
                <a:schemeClr val="dk1"/>
              </a:buClr>
              <a:buSzPts val="2300"/>
              <a:buFont typeface="Kalam"/>
              <a:buAutoNum type="arabicPeriod"/>
            </a:pPr>
            <a:r>
              <a:rPr lang="en" sz="2300">
                <a:solidFill>
                  <a:schemeClr val="dk1"/>
                </a:solidFill>
                <a:latin typeface="Kalam"/>
                <a:ea typeface="Kalam"/>
                <a:cs typeface="Kalam"/>
                <a:sym typeface="Kalam"/>
              </a:rPr>
              <a:t>Repeat steps 3-9 with 2 rotors</a:t>
            </a:r>
            <a:endParaRPr sz="2300">
              <a:solidFill>
                <a:schemeClr val="dk1"/>
              </a:solidFill>
              <a:latin typeface="Kalam"/>
              <a:ea typeface="Kalam"/>
              <a:cs typeface="Kalam"/>
              <a:sym typeface="Kalam"/>
            </a:endParaRPr>
          </a:p>
          <a:p>
            <a:pPr indent="-374650" lvl="0" marL="457200" rtl="0" algn="l">
              <a:lnSpc>
                <a:spcPct val="95000"/>
              </a:lnSpc>
              <a:spcBef>
                <a:spcPts val="0"/>
              </a:spcBef>
              <a:spcAft>
                <a:spcPts val="0"/>
              </a:spcAft>
              <a:buClr>
                <a:schemeClr val="dk1"/>
              </a:buClr>
              <a:buSzPts val="2300"/>
              <a:buFont typeface="Kalam"/>
              <a:buAutoNum type="arabicPeriod"/>
            </a:pPr>
            <a:r>
              <a:rPr lang="en" sz="2300">
                <a:solidFill>
                  <a:schemeClr val="dk1"/>
                </a:solidFill>
                <a:latin typeface="Kalam"/>
                <a:ea typeface="Kalam"/>
                <a:cs typeface="Kalam"/>
                <a:sym typeface="Kalam"/>
              </a:rPr>
              <a:t>Repeat steps 3-9 with 3 rotors</a:t>
            </a:r>
            <a:r>
              <a:rPr lang="en" sz="2300">
                <a:solidFill>
                  <a:schemeClr val="dk1"/>
                </a:solidFill>
                <a:latin typeface="Kalam"/>
                <a:ea typeface="Kalam"/>
                <a:cs typeface="Kalam"/>
                <a:sym typeface="Kalam"/>
              </a:rPr>
              <a:t> </a:t>
            </a:r>
            <a:endParaRPr sz="2300">
              <a:solidFill>
                <a:schemeClr val="dk1"/>
              </a:solidFill>
              <a:latin typeface="Kalam"/>
              <a:ea typeface="Kalam"/>
              <a:cs typeface="Kalam"/>
              <a:sym typeface="Kalam"/>
            </a:endParaRPr>
          </a:p>
          <a:p>
            <a:pPr indent="-374650" lvl="0" marL="457200" rtl="0" algn="l">
              <a:lnSpc>
                <a:spcPct val="95000"/>
              </a:lnSpc>
              <a:spcBef>
                <a:spcPts val="0"/>
              </a:spcBef>
              <a:spcAft>
                <a:spcPts val="0"/>
              </a:spcAft>
              <a:buClr>
                <a:schemeClr val="dk1"/>
              </a:buClr>
              <a:buSzPts val="2300"/>
              <a:buFont typeface="Kalam"/>
              <a:buAutoNum type="arabicPeriod"/>
            </a:pPr>
            <a:r>
              <a:rPr lang="en" sz="2300">
                <a:solidFill>
                  <a:schemeClr val="dk1"/>
                </a:solidFill>
                <a:latin typeface="Kalam"/>
                <a:ea typeface="Kalam"/>
                <a:cs typeface="Kalam"/>
                <a:sym typeface="Kalam"/>
              </a:rPr>
              <a:t>Clean up</a:t>
            </a:r>
            <a:endParaRPr sz="2300">
              <a:solidFill>
                <a:schemeClr val="dk1"/>
              </a:solidFill>
              <a:latin typeface="Kalam"/>
              <a:ea typeface="Kalam"/>
              <a:cs typeface="Kalam"/>
              <a:sym typeface="Kalam"/>
            </a:endParaRPr>
          </a:p>
        </p:txBody>
      </p:sp>
      <p:pic>
        <p:nvPicPr>
          <p:cNvPr id="151" name="Google Shape;151;p28"/>
          <p:cNvPicPr preferRelativeResize="0"/>
          <p:nvPr/>
        </p:nvPicPr>
        <p:blipFill rotWithShape="1">
          <a:blip r:embed="rId3">
            <a:alphaModFix/>
          </a:blip>
          <a:srcRect b="19317" l="37755" r="32578" t="41491"/>
          <a:stretch/>
        </p:blipFill>
        <p:spPr>
          <a:xfrm>
            <a:off x="6762775" y="0"/>
            <a:ext cx="2381100" cy="2496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9"/>
          <p:cNvSpPr txBox="1"/>
          <p:nvPr>
            <p:ph type="title"/>
          </p:nvPr>
        </p:nvSpPr>
        <p:spPr>
          <a:xfrm>
            <a:off x="349975" y="1581000"/>
            <a:ext cx="8520600" cy="356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1600">
                <a:latin typeface="Kalam"/>
                <a:ea typeface="Kalam"/>
                <a:cs typeface="Kalam"/>
                <a:sym typeface="Kalam"/>
              </a:rPr>
              <a:t>Observations</a:t>
            </a:r>
            <a:endParaRPr b="1" sz="11600">
              <a:latin typeface="Kalam"/>
              <a:ea typeface="Kalam"/>
              <a:cs typeface="Kalam"/>
              <a:sym typeface="Kala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30" title="Chart"/>
          <p:cNvPicPr preferRelativeResize="0"/>
          <p:nvPr/>
        </p:nvPicPr>
        <p:blipFill rotWithShape="1">
          <a:blip r:embed="rId3">
            <a:alphaModFix/>
          </a:blip>
          <a:srcRect b="3707" l="1892" r="2017" t="0"/>
          <a:stretch/>
        </p:blipFill>
        <p:spPr>
          <a:xfrm>
            <a:off x="488216" y="0"/>
            <a:ext cx="8301471" cy="5143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1"/>
          <p:cNvSpPr txBox="1"/>
          <p:nvPr>
            <p:ph type="title"/>
          </p:nvPr>
        </p:nvSpPr>
        <p:spPr>
          <a:xfrm>
            <a:off x="233598" y="751100"/>
            <a:ext cx="4112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latin typeface="Kalam"/>
                <a:ea typeface="Kalam"/>
                <a:cs typeface="Kalam"/>
                <a:sym typeface="Kalam"/>
              </a:rPr>
              <a:t>Observations (4 rotors) </a:t>
            </a:r>
            <a:endParaRPr b="1" sz="2820">
              <a:latin typeface="Kalam"/>
              <a:ea typeface="Kalam"/>
              <a:cs typeface="Kalam"/>
              <a:sym typeface="Kalam"/>
            </a:endParaRPr>
          </a:p>
        </p:txBody>
      </p:sp>
      <p:sp>
        <p:nvSpPr>
          <p:cNvPr id="167" name="Google Shape;167;p31"/>
          <p:cNvSpPr txBox="1"/>
          <p:nvPr>
            <p:ph idx="1" type="body"/>
          </p:nvPr>
        </p:nvSpPr>
        <p:spPr>
          <a:xfrm>
            <a:off x="0" y="1526250"/>
            <a:ext cx="4273500" cy="40095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sz="2100">
                <a:solidFill>
                  <a:srgbClr val="000000"/>
                </a:solidFill>
                <a:latin typeface="Kalam"/>
                <a:ea typeface="Kalam"/>
                <a:cs typeface="Kalam"/>
                <a:sym typeface="Kalam"/>
              </a:rPr>
              <a:t> </a:t>
            </a:r>
            <a:r>
              <a:rPr lang="en" sz="2000">
                <a:solidFill>
                  <a:schemeClr val="dk1"/>
                </a:solidFill>
                <a:latin typeface="Kalam"/>
                <a:ea typeface="Kalam"/>
                <a:cs typeface="Kalam"/>
                <a:sym typeface="Kalam"/>
              </a:rPr>
              <a:t>The 4 rotored drone works well and is very sensitive with the drone controls.</a:t>
            </a:r>
            <a:endParaRPr sz="2000">
              <a:solidFill>
                <a:schemeClr val="dk1"/>
              </a:solidFill>
              <a:latin typeface="Kalam"/>
              <a:ea typeface="Kalam"/>
              <a:cs typeface="Kalam"/>
              <a:sym typeface="Kalam"/>
            </a:endParaRPr>
          </a:p>
          <a:p>
            <a:pPr indent="0" lvl="0" marL="0" rtl="0" algn="l">
              <a:lnSpc>
                <a:spcPct val="105000"/>
              </a:lnSpc>
              <a:spcBef>
                <a:spcPts val="1800"/>
              </a:spcBef>
              <a:spcAft>
                <a:spcPts val="0"/>
              </a:spcAft>
              <a:buClr>
                <a:schemeClr val="dk1"/>
              </a:buClr>
              <a:buSzPts val="1100"/>
              <a:buFont typeface="Arial"/>
              <a:buNone/>
            </a:pPr>
            <a:r>
              <a:rPr lang="en" sz="2000">
                <a:solidFill>
                  <a:schemeClr val="dk1"/>
                </a:solidFill>
                <a:latin typeface="Kalam"/>
                <a:ea typeface="Kalam"/>
                <a:cs typeface="Kalam"/>
                <a:sym typeface="Kalam"/>
              </a:rPr>
              <a:t>When I flew it in a straight line right above some toy train tracks it would be pretty hard to keep it in a straight line thanks to the sensitivity. The drone can flip very easily without any observable jagged movements at all.</a:t>
            </a:r>
            <a:endParaRPr sz="2000">
              <a:solidFill>
                <a:schemeClr val="dk1"/>
              </a:solidFill>
              <a:latin typeface="Kalam"/>
              <a:ea typeface="Kalam"/>
              <a:cs typeface="Kalam"/>
              <a:sym typeface="Kalam"/>
            </a:endParaRPr>
          </a:p>
          <a:p>
            <a:pPr indent="0" lvl="0" marL="0" rtl="0" algn="l">
              <a:lnSpc>
                <a:spcPct val="105000"/>
              </a:lnSpc>
              <a:spcBef>
                <a:spcPts val="400"/>
              </a:spcBef>
              <a:spcAft>
                <a:spcPts val="1200"/>
              </a:spcAft>
              <a:buNone/>
            </a:pPr>
            <a:r>
              <a:t/>
            </a:r>
            <a:endParaRPr sz="2100">
              <a:solidFill>
                <a:srgbClr val="000000"/>
              </a:solidFill>
              <a:latin typeface="Kalam"/>
              <a:ea typeface="Kalam"/>
              <a:cs typeface="Kalam"/>
              <a:sym typeface="Kalam"/>
            </a:endParaRPr>
          </a:p>
        </p:txBody>
      </p:sp>
      <p:pic>
        <p:nvPicPr>
          <p:cNvPr id="168" name="Google Shape;168;p31"/>
          <p:cNvPicPr preferRelativeResize="0"/>
          <p:nvPr/>
        </p:nvPicPr>
        <p:blipFill rotWithShape="1">
          <a:blip r:embed="rId3">
            <a:alphaModFix/>
          </a:blip>
          <a:srcRect b="17243" l="36713" r="31370" t="39530"/>
          <a:stretch/>
        </p:blipFill>
        <p:spPr>
          <a:xfrm>
            <a:off x="4358794" y="0"/>
            <a:ext cx="4785203"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en" sz="8000">
                <a:latin typeface="Kalam"/>
                <a:ea typeface="Kalam"/>
                <a:cs typeface="Kalam"/>
                <a:sym typeface="Kalam"/>
              </a:rPr>
              <a:t>Hypothesis</a:t>
            </a:r>
            <a:endParaRPr sz="6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ph type="title"/>
          </p:nvPr>
        </p:nvSpPr>
        <p:spPr>
          <a:xfrm>
            <a:off x="0" y="779775"/>
            <a:ext cx="426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a:solidFill>
                  <a:srgbClr val="000000"/>
                </a:solidFill>
                <a:latin typeface="Kalam"/>
                <a:ea typeface="Kalam"/>
                <a:cs typeface="Kalam"/>
                <a:sym typeface="Kalam"/>
              </a:rPr>
              <a:t>Observations (3 rotors)</a:t>
            </a:r>
            <a:endParaRPr b="1">
              <a:solidFill>
                <a:srgbClr val="000000"/>
              </a:solidFill>
              <a:latin typeface="Kalam"/>
              <a:ea typeface="Kalam"/>
              <a:cs typeface="Kalam"/>
              <a:sym typeface="Kalam"/>
            </a:endParaRPr>
          </a:p>
        </p:txBody>
      </p:sp>
      <p:sp>
        <p:nvSpPr>
          <p:cNvPr id="174" name="Google Shape;174;p32"/>
          <p:cNvSpPr txBox="1"/>
          <p:nvPr>
            <p:ph idx="1" type="body"/>
          </p:nvPr>
        </p:nvSpPr>
        <p:spPr>
          <a:xfrm>
            <a:off x="43875" y="2109375"/>
            <a:ext cx="4421700" cy="246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rgbClr val="000000"/>
                </a:solidFill>
                <a:latin typeface="Kalam"/>
                <a:ea typeface="Kalam"/>
                <a:cs typeface="Kalam"/>
                <a:sym typeface="Kalam"/>
              </a:rPr>
              <a:t>The drone did not really fly up but looked more like someone getting dragged up the stairs. The drone was always tipped over and going in crazy directions and crashing into the walls. There was no control over the drone. </a:t>
            </a:r>
            <a:endParaRPr sz="2000">
              <a:solidFill>
                <a:srgbClr val="000000"/>
              </a:solidFill>
              <a:latin typeface="Kalam"/>
              <a:ea typeface="Kalam"/>
              <a:cs typeface="Kalam"/>
              <a:sym typeface="Kalam"/>
            </a:endParaRPr>
          </a:p>
          <a:p>
            <a:pPr indent="0" lvl="0" marL="0" rtl="0" algn="l">
              <a:spcBef>
                <a:spcPts val="1200"/>
              </a:spcBef>
              <a:spcAft>
                <a:spcPts val="0"/>
              </a:spcAft>
              <a:buNone/>
            </a:pPr>
            <a:r>
              <a:t/>
            </a:r>
            <a:endParaRPr b="1" sz="1900">
              <a:solidFill>
                <a:srgbClr val="000000"/>
              </a:solidFill>
              <a:latin typeface="Kalam"/>
              <a:ea typeface="Kalam"/>
              <a:cs typeface="Kalam"/>
              <a:sym typeface="Kalam"/>
            </a:endParaRPr>
          </a:p>
          <a:p>
            <a:pPr indent="0" lvl="0" marL="0" rtl="0" algn="l">
              <a:spcBef>
                <a:spcPts val="1200"/>
              </a:spcBef>
              <a:spcAft>
                <a:spcPts val="1200"/>
              </a:spcAft>
              <a:buNone/>
            </a:pPr>
            <a:r>
              <a:t/>
            </a:r>
            <a:endParaRPr b="1" sz="1900">
              <a:solidFill>
                <a:srgbClr val="000000"/>
              </a:solidFill>
              <a:latin typeface="Kalam"/>
              <a:ea typeface="Kalam"/>
              <a:cs typeface="Kalam"/>
              <a:sym typeface="Kalam"/>
            </a:endParaRPr>
          </a:p>
        </p:txBody>
      </p:sp>
      <p:pic>
        <p:nvPicPr>
          <p:cNvPr id="175" name="Google Shape;175;p32"/>
          <p:cNvPicPr preferRelativeResize="0"/>
          <p:nvPr/>
        </p:nvPicPr>
        <p:blipFill rotWithShape="1">
          <a:blip r:embed="rId3">
            <a:alphaModFix/>
          </a:blip>
          <a:srcRect b="4784" l="6336" r="6978" t="22940"/>
          <a:stretch/>
        </p:blipFill>
        <p:spPr>
          <a:xfrm>
            <a:off x="4515800" y="0"/>
            <a:ext cx="4628201" cy="5143500"/>
          </a:xfrm>
          <a:prstGeom prst="rect">
            <a:avLst/>
          </a:prstGeom>
          <a:noFill/>
          <a:ln>
            <a:noFill/>
          </a:ln>
        </p:spPr>
      </p:pic>
      <p:sp>
        <p:nvSpPr>
          <p:cNvPr id="176" name="Google Shape;176;p32"/>
          <p:cNvSpPr txBox="1"/>
          <p:nvPr/>
        </p:nvSpPr>
        <p:spPr>
          <a:xfrm>
            <a:off x="6840675" y="2974300"/>
            <a:ext cx="801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lt1"/>
                </a:solidFill>
              </a:rPr>
              <a:t>No rotor</a:t>
            </a:r>
            <a:endParaRPr b="1" sz="1100">
              <a:solidFill>
                <a:schemeClr val="lt1"/>
              </a:solidFill>
            </a:endParaRPr>
          </a:p>
        </p:txBody>
      </p:sp>
      <p:sp>
        <p:nvSpPr>
          <p:cNvPr id="177" name="Google Shape;177;p32"/>
          <p:cNvSpPr/>
          <p:nvPr/>
        </p:nvSpPr>
        <p:spPr>
          <a:xfrm rot="1133741">
            <a:off x="7317116" y="3318988"/>
            <a:ext cx="401116" cy="210235"/>
          </a:xfrm>
          <a:prstGeom prst="right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3"/>
          <p:cNvSpPr txBox="1"/>
          <p:nvPr>
            <p:ph type="title"/>
          </p:nvPr>
        </p:nvSpPr>
        <p:spPr>
          <a:xfrm>
            <a:off x="0" y="814550"/>
            <a:ext cx="4086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rgbClr val="000000"/>
                </a:solidFill>
                <a:latin typeface="Kalam"/>
                <a:ea typeface="Kalam"/>
                <a:cs typeface="Kalam"/>
                <a:sym typeface="Kalam"/>
              </a:rPr>
              <a:t>Observations (2</a:t>
            </a:r>
            <a:r>
              <a:rPr b="1" lang="en" sz="2820">
                <a:solidFill>
                  <a:srgbClr val="000000"/>
                </a:solidFill>
                <a:latin typeface="Kalam"/>
                <a:ea typeface="Kalam"/>
                <a:cs typeface="Kalam"/>
                <a:sym typeface="Kalam"/>
              </a:rPr>
              <a:t> rotors)</a:t>
            </a:r>
            <a:endParaRPr b="1" sz="2820">
              <a:solidFill>
                <a:srgbClr val="000000"/>
              </a:solidFill>
              <a:latin typeface="Kalam"/>
              <a:ea typeface="Kalam"/>
              <a:cs typeface="Kalam"/>
              <a:sym typeface="Kalam"/>
            </a:endParaRPr>
          </a:p>
        </p:txBody>
      </p:sp>
      <p:sp>
        <p:nvSpPr>
          <p:cNvPr id="183" name="Google Shape;183;p33"/>
          <p:cNvSpPr txBox="1"/>
          <p:nvPr/>
        </p:nvSpPr>
        <p:spPr>
          <a:xfrm>
            <a:off x="0" y="2184450"/>
            <a:ext cx="40866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Kalam"/>
                <a:ea typeface="Kalam"/>
                <a:cs typeface="Kalam"/>
                <a:sym typeface="Kalam"/>
              </a:rPr>
              <a:t>The drone did not rise at all and just stayed on the ground spinning in circles. Sometimes, it moved around and went into walls, but was mostly just trying to make me dizzy.</a:t>
            </a:r>
            <a:endParaRPr sz="2000">
              <a:latin typeface="Kalam"/>
              <a:ea typeface="Kalam"/>
              <a:cs typeface="Kalam"/>
              <a:sym typeface="Kalam"/>
            </a:endParaRPr>
          </a:p>
        </p:txBody>
      </p:sp>
      <p:pic>
        <p:nvPicPr>
          <p:cNvPr id="184" name="Google Shape;184;p33"/>
          <p:cNvPicPr preferRelativeResize="0"/>
          <p:nvPr/>
        </p:nvPicPr>
        <p:blipFill rotWithShape="1">
          <a:blip r:embed="rId3">
            <a:alphaModFix/>
          </a:blip>
          <a:srcRect b="15397" l="0" r="11684" t="17216"/>
          <a:stretch/>
        </p:blipFill>
        <p:spPr>
          <a:xfrm>
            <a:off x="4086607" y="0"/>
            <a:ext cx="5057393" cy="5143500"/>
          </a:xfrm>
          <a:prstGeom prst="rect">
            <a:avLst/>
          </a:prstGeom>
          <a:noFill/>
          <a:ln>
            <a:noFill/>
          </a:ln>
        </p:spPr>
      </p:pic>
      <p:sp>
        <p:nvSpPr>
          <p:cNvPr id="185" name="Google Shape;185;p33"/>
          <p:cNvSpPr txBox="1"/>
          <p:nvPr/>
        </p:nvSpPr>
        <p:spPr>
          <a:xfrm>
            <a:off x="4086600" y="2766125"/>
            <a:ext cx="801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lt1"/>
                </a:solidFill>
              </a:rPr>
              <a:t>No rotor</a:t>
            </a:r>
            <a:endParaRPr b="1" sz="1100">
              <a:solidFill>
                <a:schemeClr val="lt1"/>
              </a:solidFill>
            </a:endParaRPr>
          </a:p>
        </p:txBody>
      </p:sp>
      <p:sp>
        <p:nvSpPr>
          <p:cNvPr id="186" name="Google Shape;186;p33"/>
          <p:cNvSpPr txBox="1"/>
          <p:nvPr/>
        </p:nvSpPr>
        <p:spPr>
          <a:xfrm>
            <a:off x="6859775" y="554375"/>
            <a:ext cx="801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lt1"/>
                </a:solidFill>
              </a:rPr>
              <a:t>No rotor</a:t>
            </a:r>
            <a:endParaRPr b="1" sz="1100">
              <a:solidFill>
                <a:schemeClr val="lt1"/>
              </a:solidFill>
            </a:endParaRPr>
          </a:p>
        </p:txBody>
      </p:sp>
      <p:sp>
        <p:nvSpPr>
          <p:cNvPr id="187" name="Google Shape;187;p33"/>
          <p:cNvSpPr/>
          <p:nvPr/>
        </p:nvSpPr>
        <p:spPr>
          <a:xfrm rot="2354203">
            <a:off x="4763327" y="3089427"/>
            <a:ext cx="344334" cy="221950"/>
          </a:xfrm>
          <a:prstGeom prst="right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3"/>
          <p:cNvSpPr/>
          <p:nvPr/>
        </p:nvSpPr>
        <p:spPr>
          <a:xfrm rot="2354203">
            <a:off x="7153902" y="898427"/>
            <a:ext cx="344334" cy="221950"/>
          </a:xfrm>
          <a:prstGeom prst="right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311700" y="13919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2300">
                <a:solidFill>
                  <a:srgbClr val="000000"/>
                </a:solidFill>
                <a:latin typeface="Kalam"/>
                <a:ea typeface="Kalam"/>
                <a:cs typeface="Kalam"/>
                <a:sym typeface="Kalam"/>
              </a:rPr>
              <a:t>Analysis</a:t>
            </a:r>
            <a:r>
              <a:rPr lang="en" sz="12300">
                <a:solidFill>
                  <a:srgbClr val="000000"/>
                </a:solidFill>
                <a:latin typeface="Kalam"/>
                <a:ea typeface="Kalam"/>
                <a:cs typeface="Kalam"/>
                <a:sym typeface="Kalam"/>
              </a:rPr>
              <a:t> </a:t>
            </a:r>
            <a:endParaRPr sz="12300">
              <a:solidFill>
                <a:srgbClr val="000000"/>
              </a:solidFill>
              <a:latin typeface="Kalam"/>
              <a:ea typeface="Kalam"/>
              <a:cs typeface="Kalam"/>
              <a:sym typeface="Kalam"/>
            </a:endParaRPr>
          </a:p>
          <a:p>
            <a:pPr indent="0" lvl="0" marL="0" rtl="0" algn="l">
              <a:spcBef>
                <a:spcPts val="0"/>
              </a:spcBef>
              <a:spcAft>
                <a:spcPts val="0"/>
              </a:spcAft>
              <a:buNone/>
            </a:pPr>
            <a:r>
              <a:t/>
            </a:r>
            <a:endParaRPr sz="9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5"/>
          <p:cNvSpPr txBox="1"/>
          <p:nvPr>
            <p:ph idx="1" type="body"/>
          </p:nvPr>
        </p:nvSpPr>
        <p:spPr>
          <a:xfrm>
            <a:off x="4524175" y="2571750"/>
            <a:ext cx="4715400" cy="2243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550" u="sng">
                <a:solidFill>
                  <a:srgbClr val="000000"/>
                </a:solidFill>
                <a:latin typeface="Kalam"/>
                <a:ea typeface="Kalam"/>
                <a:cs typeface="Kalam"/>
                <a:sym typeface="Kalam"/>
              </a:rPr>
              <a:t>2 Rotors:</a:t>
            </a:r>
            <a:r>
              <a:rPr lang="en" sz="1550">
                <a:solidFill>
                  <a:srgbClr val="000000"/>
                </a:solidFill>
                <a:latin typeface="Kalam"/>
                <a:ea typeface="Kalam"/>
                <a:cs typeface="Kalam"/>
                <a:sym typeface="Kalam"/>
              </a:rPr>
              <a:t> The drone did not fly up.</a:t>
            </a:r>
            <a:endParaRPr sz="1550">
              <a:solidFill>
                <a:srgbClr val="000000"/>
              </a:solidFill>
              <a:latin typeface="Kalam"/>
              <a:ea typeface="Kalam"/>
              <a:cs typeface="Kalam"/>
              <a:sym typeface="Kalam"/>
            </a:endParaRPr>
          </a:p>
          <a:p>
            <a:pPr indent="0" lvl="0" marL="0" rtl="0" algn="l">
              <a:lnSpc>
                <a:spcPct val="100000"/>
              </a:lnSpc>
              <a:spcBef>
                <a:spcPts val="0"/>
              </a:spcBef>
              <a:spcAft>
                <a:spcPts val="0"/>
              </a:spcAft>
              <a:buClr>
                <a:schemeClr val="dk1"/>
              </a:buClr>
              <a:buSzPts val="1100"/>
              <a:buFont typeface="Arial"/>
              <a:buNone/>
            </a:pPr>
            <a:r>
              <a:rPr lang="en" sz="1550">
                <a:solidFill>
                  <a:srgbClr val="000000"/>
                </a:solidFill>
                <a:latin typeface="Kalam"/>
                <a:ea typeface="Kalam"/>
                <a:cs typeface="Kalam"/>
                <a:sym typeface="Kalam"/>
              </a:rPr>
              <a:t>Why did the drone not fly with 2 rotors?</a:t>
            </a:r>
            <a:endParaRPr sz="1550">
              <a:solidFill>
                <a:srgbClr val="000000"/>
              </a:solidFill>
              <a:latin typeface="Kalam"/>
              <a:ea typeface="Kalam"/>
              <a:cs typeface="Kalam"/>
              <a:sym typeface="Kalam"/>
            </a:endParaRPr>
          </a:p>
          <a:p>
            <a:pPr indent="0" lvl="0" marL="0" rtl="0" algn="l">
              <a:lnSpc>
                <a:spcPct val="100000"/>
              </a:lnSpc>
              <a:spcBef>
                <a:spcPts val="0"/>
              </a:spcBef>
              <a:spcAft>
                <a:spcPts val="0"/>
              </a:spcAft>
              <a:buClr>
                <a:schemeClr val="dk1"/>
              </a:buClr>
              <a:buSzPts val="1100"/>
              <a:buFont typeface="Arial"/>
              <a:buNone/>
            </a:pPr>
            <a:r>
              <a:rPr b="1" lang="en" sz="1550">
                <a:solidFill>
                  <a:srgbClr val="000000"/>
                </a:solidFill>
                <a:latin typeface="Kalam"/>
                <a:ea typeface="Kalam"/>
                <a:cs typeface="Kalam"/>
                <a:sym typeface="Kalam"/>
              </a:rPr>
              <a:t>Reason 1: </a:t>
            </a:r>
            <a:r>
              <a:rPr lang="en" sz="1550">
                <a:solidFill>
                  <a:srgbClr val="000000"/>
                </a:solidFill>
                <a:latin typeface="Kalam"/>
                <a:ea typeface="Kalam"/>
                <a:cs typeface="Kalam"/>
                <a:sym typeface="Kalam"/>
              </a:rPr>
              <a:t>The drone was too heavy</a:t>
            </a:r>
            <a:endParaRPr sz="1550">
              <a:solidFill>
                <a:srgbClr val="000000"/>
              </a:solidFill>
              <a:latin typeface="Kalam"/>
              <a:ea typeface="Kalam"/>
              <a:cs typeface="Kalam"/>
              <a:sym typeface="Kalam"/>
            </a:endParaRPr>
          </a:p>
          <a:p>
            <a:pPr indent="0" lvl="0" marL="0" rtl="0" algn="l">
              <a:lnSpc>
                <a:spcPct val="100000"/>
              </a:lnSpc>
              <a:spcBef>
                <a:spcPts val="0"/>
              </a:spcBef>
              <a:spcAft>
                <a:spcPts val="0"/>
              </a:spcAft>
              <a:buNone/>
            </a:pPr>
            <a:r>
              <a:rPr b="1" lang="en" sz="1550">
                <a:solidFill>
                  <a:srgbClr val="000000"/>
                </a:solidFill>
                <a:latin typeface="Kalam"/>
                <a:ea typeface="Kalam"/>
                <a:cs typeface="Kalam"/>
                <a:sym typeface="Kalam"/>
              </a:rPr>
              <a:t>Reason 2:</a:t>
            </a:r>
            <a:r>
              <a:rPr lang="en" sz="1550">
                <a:solidFill>
                  <a:srgbClr val="000000"/>
                </a:solidFill>
                <a:latin typeface="Kalam"/>
                <a:ea typeface="Kalam"/>
                <a:cs typeface="Kalam"/>
                <a:sym typeface="Kalam"/>
              </a:rPr>
              <a:t> Because of the 2 rotors that were working, the pressure was lower than the pressure of the rotors that were not working. The air molecules will then want to travel to the area with less pressure so the rotor and motor, instead of moving up and down, the rotor will shift the drone left and right.</a:t>
            </a:r>
            <a:endParaRPr sz="1550">
              <a:latin typeface="Kalam"/>
              <a:ea typeface="Kalam"/>
              <a:cs typeface="Kalam"/>
              <a:sym typeface="Kalam"/>
            </a:endParaRPr>
          </a:p>
        </p:txBody>
      </p:sp>
      <p:sp>
        <p:nvSpPr>
          <p:cNvPr id="199" name="Google Shape;199;p35"/>
          <p:cNvSpPr txBox="1"/>
          <p:nvPr/>
        </p:nvSpPr>
        <p:spPr>
          <a:xfrm>
            <a:off x="0" y="1817600"/>
            <a:ext cx="4524300" cy="29361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sz="2000" u="sng">
                <a:latin typeface="Kalam"/>
                <a:ea typeface="Kalam"/>
                <a:cs typeface="Kalam"/>
                <a:sym typeface="Kalam"/>
              </a:rPr>
              <a:t>3 Rotors:</a:t>
            </a:r>
            <a:r>
              <a:rPr lang="en" sz="2000">
                <a:latin typeface="Kalam"/>
                <a:ea typeface="Kalam"/>
                <a:cs typeface="Kalam"/>
                <a:sym typeface="Kalam"/>
              </a:rPr>
              <a:t> Did not fly up but ¾ of it did get lifted into the air.</a:t>
            </a:r>
            <a:endParaRPr sz="2000">
              <a:latin typeface="Kalam"/>
              <a:ea typeface="Kalam"/>
              <a:cs typeface="Kalam"/>
              <a:sym typeface="Kalam"/>
            </a:endParaRPr>
          </a:p>
          <a:p>
            <a:pPr indent="0" lvl="0" marL="0" rtl="0" algn="l">
              <a:spcBef>
                <a:spcPts val="0"/>
              </a:spcBef>
              <a:spcAft>
                <a:spcPts val="0"/>
              </a:spcAft>
              <a:buClr>
                <a:schemeClr val="dk1"/>
              </a:buClr>
              <a:buSzPct val="55000"/>
              <a:buFont typeface="Arial"/>
              <a:buNone/>
            </a:pPr>
            <a:r>
              <a:rPr b="1" lang="en" sz="2000">
                <a:latin typeface="Kalam"/>
                <a:ea typeface="Kalam"/>
                <a:cs typeface="Kalam"/>
                <a:sym typeface="Kalam"/>
              </a:rPr>
              <a:t>Reason 1:</a:t>
            </a:r>
            <a:r>
              <a:rPr lang="en" sz="2000">
                <a:latin typeface="Kalam"/>
                <a:ea typeface="Kalam"/>
                <a:cs typeface="Kalam"/>
                <a:sym typeface="Kalam"/>
              </a:rPr>
              <a:t> It was still too heavy.</a:t>
            </a:r>
            <a:endParaRPr sz="2000">
              <a:latin typeface="Kalam"/>
              <a:ea typeface="Kalam"/>
              <a:cs typeface="Kalam"/>
              <a:sym typeface="Kalam"/>
            </a:endParaRPr>
          </a:p>
          <a:p>
            <a:pPr indent="0" lvl="0" marL="0" rtl="0" algn="l">
              <a:spcBef>
                <a:spcPts val="0"/>
              </a:spcBef>
              <a:spcAft>
                <a:spcPts val="0"/>
              </a:spcAft>
              <a:buNone/>
            </a:pPr>
            <a:r>
              <a:rPr b="1" lang="en" sz="2000">
                <a:latin typeface="Kalam"/>
                <a:ea typeface="Kalam"/>
                <a:cs typeface="Kalam"/>
                <a:sym typeface="Kalam"/>
              </a:rPr>
              <a:t>Reason 2:</a:t>
            </a:r>
            <a:r>
              <a:rPr lang="en" sz="2000">
                <a:latin typeface="Kalam"/>
                <a:ea typeface="Kalam"/>
                <a:cs typeface="Kalam"/>
                <a:sym typeface="Kalam"/>
              </a:rPr>
              <a:t> ¾ of a drone will be lifted up because of the low pressure but with 1 of the rotors not working the drone will tip and drag the drone the direction the missing rotor is pointing towards. That sounds okay, but just like 2 rotors, you have almost no control over where the drone goes because the pressure will want to go to the spinning rotor and then the drone will spin which will lead to the drone traveling in lots of different directions without you even touching the controller.</a:t>
            </a:r>
            <a:endParaRPr>
              <a:latin typeface="Kalam"/>
              <a:ea typeface="Kalam"/>
              <a:cs typeface="Kalam"/>
              <a:sym typeface="Kalam"/>
            </a:endParaRPr>
          </a:p>
        </p:txBody>
      </p:sp>
      <p:sp>
        <p:nvSpPr>
          <p:cNvPr id="200" name="Google Shape;200;p35"/>
          <p:cNvSpPr txBox="1"/>
          <p:nvPr/>
        </p:nvSpPr>
        <p:spPr>
          <a:xfrm>
            <a:off x="50750" y="105225"/>
            <a:ext cx="4313700" cy="137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50" u="sng">
                <a:latin typeface="Kalam"/>
                <a:ea typeface="Kalam"/>
                <a:cs typeface="Kalam"/>
                <a:sym typeface="Kalam"/>
              </a:rPr>
              <a:t>4 rotors:</a:t>
            </a:r>
            <a:r>
              <a:rPr lang="en" sz="1550">
                <a:latin typeface="Kalam"/>
                <a:ea typeface="Kalam"/>
                <a:cs typeface="Kalam"/>
                <a:sym typeface="Kalam"/>
              </a:rPr>
              <a:t> The drone worked perfectly.</a:t>
            </a:r>
            <a:endParaRPr sz="1550">
              <a:latin typeface="Kalam"/>
              <a:ea typeface="Kalam"/>
              <a:cs typeface="Kalam"/>
              <a:sym typeface="Kalam"/>
            </a:endParaRPr>
          </a:p>
          <a:p>
            <a:pPr indent="0" lvl="0" marL="0" rtl="0" algn="l">
              <a:spcBef>
                <a:spcPts val="0"/>
              </a:spcBef>
              <a:spcAft>
                <a:spcPts val="0"/>
              </a:spcAft>
              <a:buNone/>
            </a:pPr>
            <a:r>
              <a:rPr lang="en" sz="1550">
                <a:latin typeface="Kalam"/>
                <a:ea typeface="Kalam"/>
                <a:cs typeface="Kalam"/>
                <a:sym typeface="Kalam"/>
              </a:rPr>
              <a:t>Why did it work so well? </a:t>
            </a:r>
            <a:endParaRPr sz="1550">
              <a:latin typeface="Kalam"/>
              <a:ea typeface="Kalam"/>
              <a:cs typeface="Kalam"/>
              <a:sym typeface="Kalam"/>
            </a:endParaRPr>
          </a:p>
          <a:p>
            <a:pPr indent="0" lvl="0" marL="0" rtl="0" algn="l">
              <a:spcBef>
                <a:spcPts val="0"/>
              </a:spcBef>
              <a:spcAft>
                <a:spcPts val="0"/>
              </a:spcAft>
              <a:buNone/>
            </a:pPr>
            <a:r>
              <a:rPr b="1" lang="en" sz="1550">
                <a:latin typeface="Kalam"/>
                <a:ea typeface="Kalam"/>
                <a:cs typeface="Kalam"/>
                <a:sym typeface="Kalam"/>
              </a:rPr>
              <a:t>Reason 1:</a:t>
            </a:r>
            <a:r>
              <a:rPr lang="en" sz="1550">
                <a:latin typeface="Kalam"/>
                <a:ea typeface="Kalam"/>
                <a:cs typeface="Kalam"/>
                <a:sym typeface="Kalam"/>
              </a:rPr>
              <a:t> The drone was made for 4 rotors.</a:t>
            </a:r>
            <a:endParaRPr sz="1550">
              <a:latin typeface="Kalam"/>
              <a:ea typeface="Kalam"/>
              <a:cs typeface="Kalam"/>
              <a:sym typeface="Kalam"/>
            </a:endParaRPr>
          </a:p>
          <a:p>
            <a:pPr indent="0" lvl="0" marL="0" rtl="0" algn="l">
              <a:spcBef>
                <a:spcPts val="0"/>
              </a:spcBef>
              <a:spcAft>
                <a:spcPts val="0"/>
              </a:spcAft>
              <a:buNone/>
            </a:pPr>
            <a:r>
              <a:rPr b="1" lang="en" sz="1550">
                <a:latin typeface="Kalam"/>
                <a:ea typeface="Kalam"/>
                <a:cs typeface="Kalam"/>
                <a:sym typeface="Kalam"/>
              </a:rPr>
              <a:t>Reason 2:</a:t>
            </a:r>
            <a:r>
              <a:rPr lang="en" sz="1550">
                <a:latin typeface="Kalam"/>
                <a:ea typeface="Kalam"/>
                <a:cs typeface="Kalam"/>
                <a:sym typeface="Kalam"/>
              </a:rPr>
              <a:t> The drone was equally </a:t>
            </a:r>
            <a:r>
              <a:rPr lang="en" sz="1550">
                <a:latin typeface="Kalam"/>
                <a:ea typeface="Kalam"/>
                <a:cs typeface="Kalam"/>
                <a:sym typeface="Kalam"/>
              </a:rPr>
              <a:t>balanced</a:t>
            </a:r>
            <a:r>
              <a:rPr lang="en" sz="1550">
                <a:latin typeface="Kalam"/>
                <a:ea typeface="Kalam"/>
                <a:cs typeface="Kalam"/>
                <a:sym typeface="Kalam"/>
              </a:rPr>
              <a:t> so it could move around easily. </a:t>
            </a:r>
            <a:endParaRPr sz="1550">
              <a:latin typeface="Kalam"/>
              <a:ea typeface="Kalam"/>
              <a:cs typeface="Kalam"/>
              <a:sym typeface="Kalam"/>
            </a:endParaRPr>
          </a:p>
        </p:txBody>
      </p:sp>
      <p:pic>
        <p:nvPicPr>
          <p:cNvPr id="201" name="Google Shape;201;p35" title="Chart"/>
          <p:cNvPicPr preferRelativeResize="0"/>
          <p:nvPr/>
        </p:nvPicPr>
        <p:blipFill>
          <a:blip r:embed="rId3">
            <a:alphaModFix/>
          </a:blip>
          <a:stretch>
            <a:fillRect/>
          </a:stretch>
        </p:blipFill>
        <p:spPr>
          <a:xfrm>
            <a:off x="4900125" y="-99000"/>
            <a:ext cx="4243875" cy="26241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323612" y="270525"/>
            <a:ext cx="6057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220">
                <a:latin typeface="Kalam"/>
                <a:ea typeface="Kalam"/>
                <a:cs typeface="Kalam"/>
                <a:sym typeface="Kalam"/>
              </a:rPr>
              <a:t>Analysis: Extension </a:t>
            </a:r>
            <a:endParaRPr b="1" sz="3220">
              <a:latin typeface="Kalam"/>
              <a:ea typeface="Kalam"/>
              <a:cs typeface="Kalam"/>
              <a:sym typeface="Kalam"/>
            </a:endParaRPr>
          </a:p>
        </p:txBody>
      </p:sp>
      <p:sp>
        <p:nvSpPr>
          <p:cNvPr id="207" name="Google Shape;207;p36"/>
          <p:cNvSpPr txBox="1"/>
          <p:nvPr>
            <p:ph idx="1" type="body"/>
          </p:nvPr>
        </p:nvSpPr>
        <p:spPr>
          <a:xfrm>
            <a:off x="311688" y="932500"/>
            <a:ext cx="8520600" cy="1364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018"/>
              <a:buFont typeface="Arial"/>
              <a:buNone/>
            </a:pPr>
            <a:r>
              <a:rPr b="1" lang="en" sz="2050">
                <a:solidFill>
                  <a:schemeClr val="dk1"/>
                </a:solidFill>
                <a:latin typeface="Kalam"/>
                <a:ea typeface="Kalam"/>
                <a:cs typeface="Kalam"/>
                <a:sym typeface="Kalam"/>
              </a:rPr>
              <a:t>Next time if I choose this project again, I would like to test out 6 rotors and see the difference between 4 rotors and 6. Is 6 going to be more agile? Can a drone like that still do flips? How long can a 6 rotor drone stay in the air?</a:t>
            </a:r>
            <a:endParaRPr b="1" sz="2605">
              <a:solidFill>
                <a:schemeClr val="dk1"/>
              </a:solidFill>
              <a:latin typeface="Kalam"/>
              <a:ea typeface="Kalam"/>
              <a:cs typeface="Kalam"/>
              <a:sym typeface="Kalam"/>
            </a:endParaRPr>
          </a:p>
        </p:txBody>
      </p:sp>
      <p:pic>
        <p:nvPicPr>
          <p:cNvPr id="208" name="Google Shape;208;p36"/>
          <p:cNvPicPr preferRelativeResize="0"/>
          <p:nvPr/>
        </p:nvPicPr>
        <p:blipFill>
          <a:blip r:embed="rId3">
            <a:alphaModFix/>
          </a:blip>
          <a:stretch>
            <a:fillRect/>
          </a:stretch>
        </p:blipFill>
        <p:spPr>
          <a:xfrm>
            <a:off x="299788" y="1293100"/>
            <a:ext cx="4284125" cy="3913000"/>
          </a:xfrm>
          <a:prstGeom prst="rect">
            <a:avLst/>
          </a:prstGeom>
          <a:noFill/>
          <a:ln>
            <a:noFill/>
          </a:ln>
        </p:spPr>
      </p:pic>
      <p:pic>
        <p:nvPicPr>
          <p:cNvPr id="209" name="Google Shape;209;p36"/>
          <p:cNvPicPr preferRelativeResize="0"/>
          <p:nvPr/>
        </p:nvPicPr>
        <p:blipFill>
          <a:blip r:embed="rId4">
            <a:alphaModFix/>
          </a:blip>
          <a:stretch>
            <a:fillRect/>
          </a:stretch>
        </p:blipFill>
        <p:spPr>
          <a:xfrm>
            <a:off x="4495850" y="2137775"/>
            <a:ext cx="4648150" cy="3005725"/>
          </a:xfrm>
          <a:prstGeom prst="rect">
            <a:avLst/>
          </a:prstGeom>
          <a:noFill/>
          <a:ln>
            <a:noFill/>
          </a:ln>
        </p:spPr>
      </p:pic>
      <p:sp>
        <p:nvSpPr>
          <p:cNvPr id="210" name="Google Shape;210;p36"/>
          <p:cNvSpPr txBox="1"/>
          <p:nvPr/>
        </p:nvSpPr>
        <p:spPr>
          <a:xfrm>
            <a:off x="81975" y="4128800"/>
            <a:ext cx="5220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Pic source:</a:t>
            </a:r>
            <a:endParaRPr sz="1000"/>
          </a:p>
          <a:p>
            <a:pPr indent="0" lvl="0" marL="0" rtl="0" algn="l">
              <a:spcBef>
                <a:spcPts val="0"/>
              </a:spcBef>
              <a:spcAft>
                <a:spcPts val="0"/>
              </a:spcAft>
              <a:buNone/>
            </a:pPr>
            <a:r>
              <a:rPr lang="en" sz="1000" u="sng">
                <a:solidFill>
                  <a:schemeClr val="hlink"/>
                </a:solidFill>
                <a:hlinkClick r:id="rId5"/>
              </a:rPr>
              <a:t>https://image.shutterstock.com/image-vector/realistic-3d-blue-drone-quadcopter-260nw-1406190089.jpg</a:t>
            </a:r>
            <a:endParaRPr sz="1000"/>
          </a:p>
          <a:p>
            <a:pPr indent="0" lvl="0" marL="0" rtl="0" algn="l">
              <a:spcBef>
                <a:spcPts val="0"/>
              </a:spcBef>
              <a:spcAft>
                <a:spcPts val="0"/>
              </a:spcAft>
              <a:buNone/>
            </a:pPr>
            <a:r>
              <a:rPr lang="en" sz="1000" u="sng">
                <a:solidFill>
                  <a:schemeClr val="hlink"/>
                </a:solidFill>
                <a:hlinkClick r:id="rId6"/>
              </a:rPr>
              <a:t>https://img.gkbcdn.com/s3/p/2015-05-15/w609-10-pathfinder-2-4-5channel-rc-6-rotor-copter-drone-3d-eversion-auto-return-aircraft-with-2-0mp-camera---blue-1571981307951.jpg</a:t>
            </a:r>
            <a:endParaRPr sz="1000"/>
          </a:p>
          <a:p>
            <a:pPr indent="0" lvl="0" marL="0" rtl="0" algn="l">
              <a:spcBef>
                <a:spcPts val="0"/>
              </a:spcBef>
              <a:spcAft>
                <a:spcPts val="0"/>
              </a:spcAft>
              <a:buNone/>
            </a:pPr>
            <a:r>
              <a:t/>
            </a:r>
            <a:endParaRPr sz="1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ctrTitle"/>
          </p:nvPr>
        </p:nvSpPr>
        <p:spPr>
          <a:xfrm>
            <a:off x="369083" y="21888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990"/>
              <a:buFont typeface="Arial"/>
              <a:buNone/>
            </a:pPr>
            <a:r>
              <a:rPr b="1" lang="en" sz="12300">
                <a:solidFill>
                  <a:srgbClr val="000000"/>
                </a:solidFill>
                <a:latin typeface="Kalam"/>
                <a:ea typeface="Kalam"/>
                <a:cs typeface="Kalam"/>
                <a:sym typeface="Kalam"/>
              </a:rPr>
              <a:t>Conclusion</a:t>
            </a:r>
            <a:endParaRPr b="1" sz="12300">
              <a:solidFill>
                <a:srgbClr val="000000"/>
              </a:solidFill>
              <a:latin typeface="Kalam"/>
              <a:ea typeface="Kalam"/>
              <a:cs typeface="Kalam"/>
              <a:sym typeface="Kalam"/>
            </a:endParaRPr>
          </a:p>
          <a:p>
            <a:pPr indent="0" lvl="0" marL="0" rtl="0" algn="ctr">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8"/>
          <p:cNvSpPr txBox="1"/>
          <p:nvPr>
            <p:ph idx="1" type="body"/>
          </p:nvPr>
        </p:nvSpPr>
        <p:spPr>
          <a:xfrm>
            <a:off x="0" y="286550"/>
            <a:ext cx="9144000" cy="4379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800">
                <a:solidFill>
                  <a:srgbClr val="000000"/>
                </a:solidFill>
                <a:latin typeface="Kalam"/>
                <a:ea typeface="Kalam"/>
                <a:cs typeface="Kalam"/>
                <a:sym typeface="Kalam"/>
              </a:rPr>
              <a:t>My </a:t>
            </a:r>
            <a:r>
              <a:rPr lang="en" sz="2800">
                <a:solidFill>
                  <a:srgbClr val="000000"/>
                </a:solidFill>
                <a:latin typeface="Kalam"/>
                <a:ea typeface="Kalam"/>
                <a:cs typeface="Kalam"/>
                <a:sym typeface="Kalam"/>
              </a:rPr>
              <a:t>hypothesis</a:t>
            </a:r>
            <a:r>
              <a:rPr lang="en" sz="2800">
                <a:solidFill>
                  <a:srgbClr val="000000"/>
                </a:solidFill>
                <a:latin typeface="Kalam"/>
                <a:ea typeface="Kalam"/>
                <a:cs typeface="Kalam"/>
                <a:sym typeface="Kalam"/>
              </a:rPr>
              <a:t> was incorrect. 2 rotors are too heavy and cannot stay in the air for more than a second. 4 rotors </a:t>
            </a:r>
            <a:r>
              <a:rPr lang="en" sz="2800">
                <a:solidFill>
                  <a:srgbClr val="000000"/>
                </a:solidFill>
                <a:latin typeface="Kalam"/>
                <a:ea typeface="Kalam"/>
                <a:cs typeface="Kalam"/>
                <a:sym typeface="Kalam"/>
              </a:rPr>
              <a:t>flies</a:t>
            </a:r>
            <a:r>
              <a:rPr lang="en" sz="2800">
                <a:solidFill>
                  <a:srgbClr val="000000"/>
                </a:solidFill>
                <a:latin typeface="Kalam"/>
                <a:ea typeface="Kalam"/>
                <a:cs typeface="Kalam"/>
                <a:sym typeface="Kalam"/>
              </a:rPr>
              <a:t> aro</a:t>
            </a:r>
            <a:r>
              <a:rPr lang="en" sz="2800">
                <a:solidFill>
                  <a:srgbClr val="000000"/>
                </a:solidFill>
                <a:latin typeface="Kalam"/>
                <a:ea typeface="Kalam"/>
                <a:cs typeface="Kalam"/>
                <a:sym typeface="Kalam"/>
              </a:rPr>
              <a:t>und with agility but runs out of battery fairly quickly. My hypothesis was incorrect </a:t>
            </a:r>
            <a:r>
              <a:rPr lang="en" sz="2800">
                <a:solidFill>
                  <a:srgbClr val="222222"/>
                </a:solidFill>
                <a:latin typeface="Kalam"/>
                <a:ea typeface="Kalam"/>
                <a:cs typeface="Kalam"/>
                <a:sym typeface="Kalam"/>
              </a:rPr>
              <a:t>because of the 2 rotors that were working, the pressure was lower than the pressure of the rotors that were not working. The air will then want to travel to the area with less pressure so the rotors and motors, instead of moving up and down, the rotor will shift the drone left and right.</a:t>
            </a:r>
            <a:endParaRPr sz="2800">
              <a:solidFill>
                <a:srgbClr val="000000"/>
              </a:solidFill>
              <a:latin typeface="Kalam"/>
              <a:ea typeface="Kalam"/>
              <a:cs typeface="Kalam"/>
              <a:sym typeface="Kalam"/>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9"/>
          <p:cNvSpPr txBox="1"/>
          <p:nvPr>
            <p:ph type="title"/>
          </p:nvPr>
        </p:nvSpPr>
        <p:spPr>
          <a:xfrm>
            <a:off x="50550" y="904100"/>
            <a:ext cx="9042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11100">
                <a:latin typeface="Kalam"/>
                <a:ea typeface="Kalam"/>
                <a:cs typeface="Kalam"/>
                <a:sym typeface="Kalam"/>
              </a:rPr>
              <a:t>Sources of </a:t>
            </a:r>
            <a:r>
              <a:rPr b="1" lang="en" sz="11100">
                <a:latin typeface="Kalam"/>
                <a:ea typeface="Kalam"/>
                <a:cs typeface="Kalam"/>
                <a:sym typeface="Kalam"/>
              </a:rPr>
              <a:t>error</a:t>
            </a:r>
            <a:endParaRPr b="1" sz="11100">
              <a:latin typeface="Kalam"/>
              <a:ea typeface="Kalam"/>
              <a:cs typeface="Kalam"/>
              <a:sym typeface="Kalam"/>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0"/>
          <p:cNvSpPr txBox="1"/>
          <p:nvPr>
            <p:ph idx="1" type="body"/>
          </p:nvPr>
        </p:nvSpPr>
        <p:spPr>
          <a:xfrm>
            <a:off x="0" y="0"/>
            <a:ext cx="9144000" cy="514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700">
                <a:solidFill>
                  <a:schemeClr val="dk1"/>
                </a:solidFill>
                <a:latin typeface="Kalam"/>
                <a:ea typeface="Kalam"/>
                <a:cs typeface="Kalam"/>
                <a:sym typeface="Kalam"/>
              </a:rPr>
              <a:t>I </a:t>
            </a:r>
            <a:r>
              <a:rPr b="1" lang="en" sz="2700">
                <a:solidFill>
                  <a:schemeClr val="dk1"/>
                </a:solidFill>
                <a:latin typeface="Kalam"/>
                <a:ea typeface="Kalam"/>
                <a:cs typeface="Kalam"/>
                <a:sym typeface="Kalam"/>
              </a:rPr>
              <a:t>believe</a:t>
            </a:r>
            <a:r>
              <a:rPr b="1" lang="en" sz="2700">
                <a:solidFill>
                  <a:schemeClr val="dk1"/>
                </a:solidFill>
                <a:latin typeface="Kalam"/>
                <a:ea typeface="Kalam"/>
                <a:cs typeface="Kalam"/>
                <a:sym typeface="Kalam"/>
              </a:rPr>
              <a:t> that some of the </a:t>
            </a:r>
            <a:r>
              <a:rPr b="1" lang="en" sz="2700">
                <a:solidFill>
                  <a:schemeClr val="dk1"/>
                </a:solidFill>
                <a:latin typeface="Kalam"/>
                <a:ea typeface="Kalam"/>
                <a:cs typeface="Kalam"/>
                <a:sym typeface="Kalam"/>
              </a:rPr>
              <a:t>errors</a:t>
            </a:r>
            <a:r>
              <a:rPr b="1" lang="en" sz="2700">
                <a:solidFill>
                  <a:schemeClr val="dk1"/>
                </a:solidFill>
                <a:latin typeface="Kalam"/>
                <a:ea typeface="Kalam"/>
                <a:cs typeface="Kalam"/>
                <a:sym typeface="Kalam"/>
              </a:rPr>
              <a:t> that could have </a:t>
            </a:r>
            <a:r>
              <a:rPr b="1" lang="en" sz="2700">
                <a:solidFill>
                  <a:schemeClr val="dk1"/>
                </a:solidFill>
                <a:latin typeface="Kalam"/>
                <a:ea typeface="Kalam"/>
                <a:cs typeface="Kalam"/>
                <a:sym typeface="Kalam"/>
              </a:rPr>
              <a:t>affected</a:t>
            </a:r>
            <a:r>
              <a:rPr b="1" lang="en" sz="2700">
                <a:solidFill>
                  <a:schemeClr val="dk1"/>
                </a:solidFill>
                <a:latin typeface="Kalam"/>
                <a:ea typeface="Kalam"/>
                <a:cs typeface="Kalam"/>
                <a:sym typeface="Kalam"/>
              </a:rPr>
              <a:t> the outcomes of this project are: </a:t>
            </a:r>
            <a:endParaRPr b="1" sz="2700">
              <a:solidFill>
                <a:schemeClr val="dk1"/>
              </a:solidFill>
              <a:latin typeface="Kalam"/>
              <a:ea typeface="Kalam"/>
              <a:cs typeface="Kalam"/>
              <a:sym typeface="Kalam"/>
            </a:endParaRPr>
          </a:p>
          <a:p>
            <a:pPr indent="-400050" lvl="0" marL="457200" rtl="0" algn="l">
              <a:spcBef>
                <a:spcPts val="1200"/>
              </a:spcBef>
              <a:spcAft>
                <a:spcPts val="0"/>
              </a:spcAft>
              <a:buClr>
                <a:schemeClr val="dk1"/>
              </a:buClr>
              <a:buSzPts val="2700"/>
              <a:buFont typeface="Kalam"/>
              <a:buChar char="●"/>
            </a:pPr>
            <a:r>
              <a:rPr lang="en" sz="2700">
                <a:solidFill>
                  <a:schemeClr val="dk1"/>
                </a:solidFill>
                <a:latin typeface="Kalam"/>
                <a:ea typeface="Kalam"/>
                <a:cs typeface="Kalam"/>
                <a:sym typeface="Kalam"/>
              </a:rPr>
              <a:t>When I pulled off the rotor for the 2 and 3 rotor test, it might have affected the other rotors and motors. </a:t>
            </a:r>
            <a:endParaRPr sz="2700">
              <a:solidFill>
                <a:schemeClr val="dk1"/>
              </a:solidFill>
              <a:latin typeface="Kalam"/>
              <a:ea typeface="Kalam"/>
              <a:cs typeface="Kalam"/>
              <a:sym typeface="Kalam"/>
            </a:endParaRPr>
          </a:p>
          <a:p>
            <a:pPr indent="-400050" lvl="0" marL="457200" rtl="0" algn="l">
              <a:spcBef>
                <a:spcPts val="0"/>
              </a:spcBef>
              <a:spcAft>
                <a:spcPts val="0"/>
              </a:spcAft>
              <a:buClr>
                <a:schemeClr val="dk1"/>
              </a:buClr>
              <a:buSzPts val="2700"/>
              <a:buFont typeface="Kalam"/>
              <a:buChar char="●"/>
            </a:pPr>
            <a:r>
              <a:rPr lang="en" sz="2700">
                <a:solidFill>
                  <a:schemeClr val="dk1"/>
                </a:solidFill>
                <a:latin typeface="Kalam"/>
                <a:ea typeface="Kalam"/>
                <a:cs typeface="Kalam"/>
                <a:sym typeface="Kalam"/>
              </a:rPr>
              <a:t>The drone I used might have already had some </a:t>
            </a:r>
            <a:r>
              <a:rPr lang="en" sz="2700">
                <a:solidFill>
                  <a:schemeClr val="dk1"/>
                </a:solidFill>
                <a:latin typeface="Kalam"/>
                <a:ea typeface="Kalam"/>
                <a:cs typeface="Kalam"/>
                <a:sym typeface="Kalam"/>
              </a:rPr>
              <a:t>balance</a:t>
            </a:r>
            <a:r>
              <a:rPr lang="en" sz="2700">
                <a:solidFill>
                  <a:schemeClr val="dk1"/>
                </a:solidFill>
                <a:latin typeface="Kalam"/>
                <a:ea typeface="Kalam"/>
                <a:cs typeface="Kalam"/>
                <a:sym typeface="Kalam"/>
              </a:rPr>
              <a:t> issues. </a:t>
            </a:r>
            <a:endParaRPr sz="2700">
              <a:solidFill>
                <a:schemeClr val="dk1"/>
              </a:solidFill>
              <a:latin typeface="Kalam"/>
              <a:ea typeface="Kalam"/>
              <a:cs typeface="Kalam"/>
              <a:sym typeface="Kalam"/>
            </a:endParaRPr>
          </a:p>
          <a:p>
            <a:pPr indent="-400050" lvl="0" marL="457200" rtl="0" algn="l">
              <a:spcBef>
                <a:spcPts val="0"/>
              </a:spcBef>
              <a:spcAft>
                <a:spcPts val="0"/>
              </a:spcAft>
              <a:buClr>
                <a:schemeClr val="dk1"/>
              </a:buClr>
              <a:buSzPts val="2700"/>
              <a:buFont typeface="Kalam"/>
              <a:buChar char="●"/>
            </a:pPr>
            <a:r>
              <a:rPr lang="en" sz="2700">
                <a:solidFill>
                  <a:schemeClr val="dk1"/>
                </a:solidFill>
                <a:latin typeface="Kalam"/>
                <a:ea typeface="Kalam"/>
                <a:cs typeface="Kalam"/>
                <a:sym typeface="Kalam"/>
              </a:rPr>
              <a:t>The 4 rotors might have been made differently which would mean if a specific one wasn’t there, then the drone wouldn’t work the same.</a:t>
            </a:r>
            <a:endParaRPr sz="2700">
              <a:solidFill>
                <a:schemeClr val="dk1"/>
              </a:solidFill>
              <a:latin typeface="Kalam"/>
              <a:ea typeface="Kalam"/>
              <a:cs typeface="Kalam"/>
              <a:sym typeface="Kalam"/>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1"/>
          <p:cNvSpPr txBox="1"/>
          <p:nvPr>
            <p:ph type="title"/>
          </p:nvPr>
        </p:nvSpPr>
        <p:spPr>
          <a:xfrm>
            <a:off x="187350" y="1444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100">
                <a:latin typeface="Kalam"/>
                <a:ea typeface="Kalam"/>
                <a:cs typeface="Kalam"/>
                <a:sym typeface="Kalam"/>
              </a:rPr>
              <a:t>Bibliography</a:t>
            </a:r>
            <a:endParaRPr b="1" sz="12100">
              <a:latin typeface="Kalam"/>
              <a:ea typeface="Kalam"/>
              <a:cs typeface="Kalam"/>
              <a:sym typeface="Kala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idx="1" type="body"/>
          </p:nvPr>
        </p:nvSpPr>
        <p:spPr>
          <a:xfrm>
            <a:off x="0" y="76525"/>
            <a:ext cx="5133600" cy="4875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b="1" lang="en" sz="3400">
                <a:solidFill>
                  <a:schemeClr val="dk1"/>
                </a:solidFill>
                <a:latin typeface="Kalam"/>
                <a:ea typeface="Kalam"/>
                <a:cs typeface="Kalam"/>
                <a:sym typeface="Kalam"/>
              </a:rPr>
              <a:t>If</a:t>
            </a:r>
            <a:r>
              <a:rPr lang="en" sz="3400">
                <a:solidFill>
                  <a:schemeClr val="dk1"/>
                </a:solidFill>
                <a:latin typeface="Kalam"/>
                <a:ea typeface="Kalam"/>
                <a:cs typeface="Kalam"/>
                <a:sym typeface="Kalam"/>
              </a:rPr>
              <a:t> I use a drone with 2 rotors instead of 3 or 4,  </a:t>
            </a:r>
            <a:r>
              <a:rPr b="1" lang="en" sz="3400">
                <a:solidFill>
                  <a:schemeClr val="dk1"/>
                </a:solidFill>
                <a:latin typeface="Kalam"/>
                <a:ea typeface="Kalam"/>
                <a:cs typeface="Kalam"/>
                <a:sym typeface="Kalam"/>
              </a:rPr>
              <a:t>then</a:t>
            </a:r>
            <a:r>
              <a:rPr lang="en" sz="3400">
                <a:solidFill>
                  <a:schemeClr val="dk1"/>
                </a:solidFill>
                <a:latin typeface="Kalam"/>
                <a:ea typeface="Kalam"/>
                <a:cs typeface="Kalam"/>
                <a:sym typeface="Kalam"/>
              </a:rPr>
              <a:t> the drone should be more agile </a:t>
            </a:r>
            <a:r>
              <a:rPr b="1" lang="en" sz="3400">
                <a:solidFill>
                  <a:schemeClr val="dk1"/>
                </a:solidFill>
                <a:latin typeface="Kalam"/>
                <a:ea typeface="Kalam"/>
                <a:cs typeface="Kalam"/>
                <a:sym typeface="Kalam"/>
              </a:rPr>
              <a:t>because </a:t>
            </a:r>
            <a:r>
              <a:rPr lang="en" sz="3400">
                <a:solidFill>
                  <a:schemeClr val="dk1"/>
                </a:solidFill>
                <a:latin typeface="Kalam"/>
                <a:ea typeface="Kalam"/>
                <a:cs typeface="Kalam"/>
                <a:sym typeface="Kalam"/>
              </a:rPr>
              <a:t>2 rotor drones usually have a </a:t>
            </a:r>
            <a:r>
              <a:rPr lang="en" sz="3400">
                <a:solidFill>
                  <a:srgbClr val="222222"/>
                </a:solidFill>
                <a:latin typeface="Kalam"/>
                <a:ea typeface="Kalam"/>
                <a:cs typeface="Kalam"/>
                <a:sym typeface="Kalam"/>
              </a:rPr>
              <a:t>high center of lift which means that the frame will be more stable.</a:t>
            </a:r>
            <a:endParaRPr sz="3400">
              <a:solidFill>
                <a:schemeClr val="dk1"/>
              </a:solidFill>
              <a:latin typeface="Kalam"/>
              <a:ea typeface="Kalam"/>
              <a:cs typeface="Kalam"/>
              <a:sym typeface="Kalam"/>
            </a:endParaRPr>
          </a:p>
        </p:txBody>
      </p:sp>
      <p:pic>
        <p:nvPicPr>
          <p:cNvPr id="66" name="Google Shape;66;p15"/>
          <p:cNvPicPr preferRelativeResize="0"/>
          <p:nvPr/>
        </p:nvPicPr>
        <p:blipFill>
          <a:blip r:embed="rId3">
            <a:alphaModFix/>
          </a:blip>
          <a:stretch>
            <a:fillRect/>
          </a:stretch>
        </p:blipFill>
        <p:spPr>
          <a:xfrm>
            <a:off x="4668000" y="3276850"/>
            <a:ext cx="4398599" cy="1817477"/>
          </a:xfrm>
          <a:prstGeom prst="rect">
            <a:avLst/>
          </a:prstGeom>
          <a:noFill/>
          <a:ln>
            <a:noFill/>
          </a:ln>
        </p:spPr>
      </p:pic>
      <p:pic>
        <p:nvPicPr>
          <p:cNvPr id="67" name="Google Shape;67;p15"/>
          <p:cNvPicPr preferRelativeResize="0"/>
          <p:nvPr/>
        </p:nvPicPr>
        <p:blipFill>
          <a:blip r:embed="rId4">
            <a:alphaModFix/>
          </a:blip>
          <a:stretch>
            <a:fillRect/>
          </a:stretch>
        </p:blipFill>
        <p:spPr>
          <a:xfrm>
            <a:off x="5133750" y="1128648"/>
            <a:ext cx="3467099" cy="1496327"/>
          </a:xfrm>
          <a:prstGeom prst="rect">
            <a:avLst/>
          </a:prstGeom>
          <a:noFill/>
          <a:ln>
            <a:noFill/>
          </a:ln>
        </p:spPr>
      </p:pic>
      <p:sp>
        <p:nvSpPr>
          <p:cNvPr id="68" name="Google Shape;68;p15"/>
          <p:cNvSpPr txBox="1"/>
          <p:nvPr/>
        </p:nvSpPr>
        <p:spPr>
          <a:xfrm>
            <a:off x="6685825" y="2876650"/>
            <a:ext cx="67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V.S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2"/>
          <p:cNvSpPr txBox="1"/>
          <p:nvPr>
            <p:ph idx="1" type="body"/>
          </p:nvPr>
        </p:nvSpPr>
        <p:spPr>
          <a:xfrm>
            <a:off x="-47775" y="0"/>
            <a:ext cx="9249300" cy="514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Kalam"/>
                <a:ea typeface="Kalam"/>
                <a:cs typeface="Kalam"/>
                <a:sym typeface="Kalam"/>
              </a:rPr>
              <a:t>last edited on 4 September 2021 last viewed Nov 20 2021 </a:t>
            </a:r>
            <a:r>
              <a:rPr lang="en" sz="1200" u="sng">
                <a:solidFill>
                  <a:schemeClr val="dk1"/>
                </a:solidFill>
                <a:latin typeface="Kalam"/>
                <a:ea typeface="Kalam"/>
                <a:cs typeface="Kalam"/>
                <a:sym typeface="Kalam"/>
                <a:hlinkClick r:id="rId3">
                  <a:extLst>
                    <a:ext uri="{A12FA001-AC4F-418D-AE19-62706E023703}">
                      <ahyp:hlinkClr val="tx"/>
                    </a:ext>
                  </a:extLst>
                </a:hlinkClick>
              </a:rPr>
              <a:t>https://en.wikipedia.org/wiki/Aerodynamic_force</a:t>
            </a:r>
            <a:r>
              <a:rPr lang="en" sz="1200" u="sng">
                <a:solidFill>
                  <a:schemeClr val="dk1"/>
                </a:solidFill>
                <a:latin typeface="Kalam"/>
                <a:ea typeface="Kalam"/>
                <a:cs typeface="Kalam"/>
                <a:sym typeface="Kalam"/>
              </a:rPr>
              <a:t> </a:t>
            </a:r>
            <a:endParaRPr sz="1200" u="sng">
              <a:solidFill>
                <a:schemeClr val="dk1"/>
              </a:solidFill>
              <a:latin typeface="Kalam"/>
              <a:ea typeface="Kalam"/>
              <a:cs typeface="Kalam"/>
              <a:sym typeface="Kalam"/>
            </a:endParaRPr>
          </a:p>
          <a:p>
            <a:pPr indent="0" lvl="0" marL="0" rtl="0" algn="l">
              <a:spcBef>
                <a:spcPts val="1200"/>
              </a:spcBef>
              <a:spcAft>
                <a:spcPts val="0"/>
              </a:spcAft>
              <a:buClr>
                <a:schemeClr val="dk1"/>
              </a:buClr>
              <a:buSzPts val="1100"/>
              <a:buFont typeface="Arial"/>
              <a:buNone/>
            </a:pPr>
            <a:r>
              <a:rPr lang="en" sz="1200">
                <a:solidFill>
                  <a:schemeClr val="dk1"/>
                </a:solidFill>
                <a:latin typeface="Kalam"/>
                <a:ea typeface="Kalam"/>
                <a:cs typeface="Kalam"/>
                <a:sym typeface="Kalam"/>
              </a:rPr>
              <a:t>last edited on 29 November 2021 Unmanned aerial vehicle last viewed Nov 25 2021  </a:t>
            </a:r>
            <a:r>
              <a:rPr lang="en" sz="1200" u="sng">
                <a:solidFill>
                  <a:schemeClr val="dk1"/>
                </a:solidFill>
                <a:latin typeface="Kalam"/>
                <a:ea typeface="Kalam"/>
                <a:cs typeface="Kalam"/>
                <a:sym typeface="Kalam"/>
                <a:hlinkClick r:id="rId4">
                  <a:extLst>
                    <a:ext uri="{A12FA001-AC4F-418D-AE19-62706E023703}">
                      <ahyp:hlinkClr val="tx"/>
                    </a:ext>
                  </a:extLst>
                </a:hlinkClick>
              </a:rPr>
              <a:t>https://en.wikipedia.org/wiki/Unmanned_aerial_vehicle</a:t>
            </a:r>
            <a:endParaRPr sz="1200" u="sng">
              <a:solidFill>
                <a:schemeClr val="dk1"/>
              </a:solidFill>
              <a:latin typeface="Kalam"/>
              <a:ea typeface="Kalam"/>
              <a:cs typeface="Kalam"/>
              <a:sym typeface="Kalam"/>
            </a:endParaRPr>
          </a:p>
          <a:p>
            <a:pPr indent="0" lvl="0" marL="0" rtl="0" algn="l">
              <a:lnSpc>
                <a:spcPct val="135000"/>
              </a:lnSpc>
              <a:spcBef>
                <a:spcPts val="1200"/>
              </a:spcBef>
              <a:spcAft>
                <a:spcPts val="0"/>
              </a:spcAft>
              <a:buClr>
                <a:schemeClr val="dk1"/>
              </a:buClr>
              <a:buSzPts val="1100"/>
              <a:buFont typeface="Arial"/>
              <a:buNone/>
            </a:pPr>
            <a:r>
              <a:rPr lang="en" sz="1200">
                <a:solidFill>
                  <a:schemeClr val="dk1"/>
                </a:solidFill>
                <a:latin typeface="Kalam"/>
                <a:ea typeface="Kalam"/>
                <a:cs typeface="Kalam"/>
                <a:sym typeface="Kalam"/>
              </a:rPr>
              <a:t> </a:t>
            </a:r>
            <a:r>
              <a:rPr lang="en" sz="1200">
                <a:solidFill>
                  <a:schemeClr val="dk1"/>
                </a:solidFill>
                <a:uFill>
                  <a:noFill/>
                </a:uFill>
                <a:latin typeface="Kalam"/>
                <a:ea typeface="Kalam"/>
                <a:cs typeface="Kalam"/>
                <a:sym typeface="Kalam"/>
                <a:hlinkClick r:id="rId5">
                  <a:extLst>
                    <a:ext uri="{A12FA001-AC4F-418D-AE19-62706E023703}">
                      <ahyp:hlinkClr val="tx"/>
                    </a:ext>
                  </a:extLst>
                </a:hlinkClick>
              </a:rPr>
              <a:t>Is there a benefit to having the motors for a multi-rotor copter on the top vs the bottom of the frame?</a:t>
            </a:r>
            <a:r>
              <a:rPr lang="en" sz="1200">
                <a:solidFill>
                  <a:schemeClr val="dk1"/>
                </a:solidFill>
                <a:latin typeface="Kalam"/>
                <a:ea typeface="Kalam"/>
                <a:cs typeface="Kalam"/>
                <a:sym typeface="Kalam"/>
              </a:rPr>
              <a:t> last viewed Nov 7</a:t>
            </a:r>
            <a:endParaRPr sz="1200">
              <a:solidFill>
                <a:schemeClr val="dk1"/>
              </a:solidFill>
              <a:latin typeface="Kalam"/>
              <a:ea typeface="Kalam"/>
              <a:cs typeface="Kalam"/>
              <a:sym typeface="Kalam"/>
            </a:endParaRPr>
          </a:p>
          <a:p>
            <a:pPr indent="0" lvl="0" marL="0" rtl="0" algn="l">
              <a:spcBef>
                <a:spcPts val="0"/>
              </a:spcBef>
              <a:spcAft>
                <a:spcPts val="0"/>
              </a:spcAft>
              <a:buClr>
                <a:schemeClr val="dk1"/>
              </a:buClr>
              <a:buSzPts val="1100"/>
              <a:buFont typeface="Arial"/>
              <a:buNone/>
            </a:pPr>
            <a:r>
              <a:rPr lang="en" sz="1200" u="sng">
                <a:solidFill>
                  <a:schemeClr val="dk1"/>
                </a:solidFill>
                <a:latin typeface="Kalam"/>
                <a:ea typeface="Kalam"/>
                <a:cs typeface="Kalam"/>
                <a:sym typeface="Kalam"/>
                <a:hlinkClick r:id="rId6">
                  <a:extLst>
                    <a:ext uri="{A12FA001-AC4F-418D-AE19-62706E023703}">
                      <ahyp:hlinkClr val="tx"/>
                    </a:ext>
                  </a:extLst>
                </a:hlinkClick>
              </a:rPr>
              <a:t>https://aviation.stackexchange.com/questions/9787/is-there-a-benefit-to-having-the-motors-for-a-multi-rotor-copter-on-the-top-vs-t/9792</a:t>
            </a:r>
            <a:r>
              <a:rPr lang="en" sz="1200" u="sng">
                <a:solidFill>
                  <a:schemeClr val="dk1"/>
                </a:solidFill>
                <a:latin typeface="Kalam"/>
                <a:ea typeface="Kalam"/>
                <a:cs typeface="Kalam"/>
                <a:sym typeface="Kalam"/>
              </a:rPr>
              <a:t> </a:t>
            </a:r>
            <a:endParaRPr sz="1200" u="sng">
              <a:solidFill>
                <a:schemeClr val="dk1"/>
              </a:solidFill>
              <a:latin typeface="Kalam"/>
              <a:ea typeface="Kalam"/>
              <a:cs typeface="Kalam"/>
              <a:sym typeface="Kalam"/>
            </a:endParaRPr>
          </a:p>
          <a:p>
            <a:pPr indent="0" lvl="0" marL="0" rtl="0" algn="l">
              <a:spcBef>
                <a:spcPts val="1200"/>
              </a:spcBef>
              <a:spcAft>
                <a:spcPts val="0"/>
              </a:spcAft>
              <a:buClr>
                <a:schemeClr val="dk1"/>
              </a:buClr>
              <a:buSzPts val="1100"/>
              <a:buFont typeface="Arial"/>
              <a:buNone/>
            </a:pPr>
            <a:r>
              <a:rPr lang="en" sz="1200">
                <a:solidFill>
                  <a:schemeClr val="dk1"/>
                </a:solidFill>
                <a:latin typeface="Kalam"/>
                <a:ea typeface="Kalam"/>
                <a:cs typeface="Kalam"/>
                <a:sym typeface="Kalam"/>
              </a:rPr>
              <a:t>Lesics Drones | How do they work?  last viewed Nov 2 </a:t>
            </a:r>
            <a:r>
              <a:rPr lang="en" sz="1200" u="sng">
                <a:solidFill>
                  <a:schemeClr val="dk1"/>
                </a:solidFill>
                <a:latin typeface="Kalam"/>
                <a:ea typeface="Kalam"/>
                <a:cs typeface="Kalam"/>
                <a:sym typeface="Kalam"/>
                <a:hlinkClick r:id="rId7">
                  <a:extLst>
                    <a:ext uri="{A12FA001-AC4F-418D-AE19-62706E023703}">
                      <ahyp:hlinkClr val="tx"/>
                    </a:ext>
                  </a:extLst>
                </a:hlinkClick>
              </a:rPr>
              <a:t>https://www.youtube.com/watch?v=N_XneaFmOm</a:t>
            </a:r>
            <a:r>
              <a:rPr lang="en" sz="1200" u="sng">
                <a:solidFill>
                  <a:schemeClr val="dk1"/>
                </a:solidFill>
                <a:latin typeface="Kalam"/>
                <a:ea typeface="Kalam"/>
                <a:cs typeface="Kalam"/>
                <a:sym typeface="Kalam"/>
              </a:rPr>
              <a:t> </a:t>
            </a:r>
            <a:endParaRPr sz="1200" u="sng">
              <a:solidFill>
                <a:schemeClr val="dk1"/>
              </a:solidFill>
              <a:latin typeface="Kalam"/>
              <a:ea typeface="Kalam"/>
              <a:cs typeface="Kalam"/>
              <a:sym typeface="Kalam"/>
            </a:endParaRPr>
          </a:p>
          <a:p>
            <a:pPr indent="0" lvl="0" marL="0" rtl="0" algn="l">
              <a:spcBef>
                <a:spcPts val="0"/>
              </a:spcBef>
              <a:spcAft>
                <a:spcPts val="0"/>
              </a:spcAft>
              <a:buClr>
                <a:schemeClr val="dk1"/>
              </a:buClr>
              <a:buSzPts val="1100"/>
              <a:buFont typeface="Arial"/>
              <a:buNone/>
            </a:pPr>
            <a:r>
              <a:rPr lang="en" sz="1200">
                <a:solidFill>
                  <a:schemeClr val="dk1"/>
                </a:solidFill>
                <a:latin typeface="Kalam"/>
                <a:ea typeface="Kalam"/>
                <a:cs typeface="Kalam"/>
                <a:sym typeface="Kalam"/>
              </a:rPr>
              <a:t>M.HassanalianA. Abdelkefi ; Classifications, applications, and design challenges of drones: A review  May 2017, last viewed Nov 4 </a:t>
            </a:r>
            <a:r>
              <a:rPr lang="en" sz="1200" u="sng">
                <a:solidFill>
                  <a:schemeClr val="dk1"/>
                </a:solidFill>
                <a:latin typeface="Kalam"/>
                <a:ea typeface="Kalam"/>
                <a:cs typeface="Kalam"/>
                <a:sym typeface="Kalam"/>
                <a:hlinkClick r:id="rId8">
                  <a:extLst>
                    <a:ext uri="{A12FA001-AC4F-418D-AE19-62706E023703}">
                      <ahyp:hlinkClr val="tx"/>
                    </a:ext>
                  </a:extLst>
                </a:hlinkClick>
              </a:rPr>
              <a:t>https://www.sciencedirect.com/science/article/abs/pii/S0376042116301348</a:t>
            </a:r>
            <a:r>
              <a:rPr lang="en" sz="1200">
                <a:solidFill>
                  <a:schemeClr val="dk1"/>
                </a:solidFill>
                <a:latin typeface="Kalam"/>
                <a:ea typeface="Kalam"/>
                <a:cs typeface="Kalam"/>
                <a:sym typeface="Kalam"/>
              </a:rPr>
              <a:t> </a:t>
            </a:r>
            <a:endParaRPr sz="1200">
              <a:solidFill>
                <a:schemeClr val="dk1"/>
              </a:solidFill>
              <a:latin typeface="Kalam"/>
              <a:ea typeface="Kalam"/>
              <a:cs typeface="Kalam"/>
              <a:sym typeface="Kalam"/>
            </a:endParaRPr>
          </a:p>
          <a:p>
            <a:pPr indent="0" lvl="0" marL="0" rtl="0" algn="l">
              <a:spcBef>
                <a:spcPts val="1200"/>
              </a:spcBef>
              <a:spcAft>
                <a:spcPts val="0"/>
              </a:spcAft>
              <a:buClr>
                <a:schemeClr val="dk1"/>
              </a:buClr>
              <a:buSzPts val="1100"/>
              <a:buFont typeface="Arial"/>
              <a:buNone/>
            </a:pPr>
            <a:r>
              <a:rPr lang="en" sz="1200">
                <a:solidFill>
                  <a:schemeClr val="dk1"/>
                </a:solidFill>
                <a:latin typeface="Kalam"/>
                <a:ea typeface="Kalam"/>
                <a:cs typeface="Kalam"/>
                <a:sym typeface="Kalam"/>
              </a:rPr>
              <a:t>NDA Hack: How to make Quadcopter at Home - Make a Drone, last viewed Nov 30 </a:t>
            </a:r>
            <a:r>
              <a:rPr lang="en" sz="1200" u="sng">
                <a:solidFill>
                  <a:schemeClr val="dk1"/>
                </a:solidFill>
                <a:latin typeface="Kalam"/>
                <a:ea typeface="Kalam"/>
                <a:cs typeface="Kalam"/>
                <a:sym typeface="Kalam"/>
                <a:hlinkClick r:id="rId9">
                  <a:extLst>
                    <a:ext uri="{A12FA001-AC4F-418D-AE19-62706E023703}">
                      <ahyp:hlinkClr val="tx"/>
                    </a:ext>
                  </a:extLst>
                </a:hlinkClick>
              </a:rPr>
              <a:t>https://www.youtube.com/watch?v=XvMdL1PncEQ</a:t>
            </a:r>
            <a:r>
              <a:rPr lang="en" sz="1200">
                <a:solidFill>
                  <a:schemeClr val="dk1"/>
                </a:solidFill>
                <a:latin typeface="Kalam"/>
                <a:ea typeface="Kalam"/>
                <a:cs typeface="Kalam"/>
                <a:sym typeface="Kalam"/>
              </a:rPr>
              <a:t> </a:t>
            </a:r>
            <a:endParaRPr sz="1200">
              <a:solidFill>
                <a:schemeClr val="dk1"/>
              </a:solidFill>
              <a:latin typeface="Kalam"/>
              <a:ea typeface="Kalam"/>
              <a:cs typeface="Kalam"/>
              <a:sym typeface="Kalam"/>
            </a:endParaRPr>
          </a:p>
          <a:p>
            <a:pPr indent="0" lvl="0" marL="0" rtl="0" algn="l">
              <a:spcBef>
                <a:spcPts val="1200"/>
              </a:spcBef>
              <a:spcAft>
                <a:spcPts val="0"/>
              </a:spcAft>
              <a:buClr>
                <a:schemeClr val="dk1"/>
              </a:buClr>
              <a:buSzPts val="1100"/>
              <a:buFont typeface="Arial"/>
              <a:buNone/>
            </a:pPr>
            <a:r>
              <a:rPr lang="en" sz="1200">
                <a:solidFill>
                  <a:schemeClr val="dk1"/>
                </a:solidFill>
                <a:latin typeface="Kalam"/>
                <a:ea typeface="Kalam"/>
                <a:cs typeface="Kalam"/>
                <a:sym typeface="Kalam"/>
              </a:rPr>
              <a:t> Bibliography:  2002-2021, last viewed Nov 30 </a:t>
            </a:r>
            <a:r>
              <a:rPr lang="en" sz="1200" u="sng">
                <a:solidFill>
                  <a:schemeClr val="dk1"/>
                </a:solidFill>
                <a:latin typeface="Kalam"/>
                <a:ea typeface="Kalam"/>
                <a:cs typeface="Kalam"/>
                <a:sym typeface="Kalam"/>
                <a:hlinkClick r:id="rId10">
                  <a:extLst>
                    <a:ext uri="{A12FA001-AC4F-418D-AE19-62706E023703}">
                      <ahyp:hlinkClr val="tx"/>
                    </a:ext>
                  </a:extLst>
                </a:hlinkClick>
              </a:rPr>
              <a:t>https://www.sciencebuddies.org/science-fair-projects/science-fair/writing-a-bibliography-examples-of-apa-mla-styles#howtowriteabibliography</a:t>
            </a:r>
            <a:r>
              <a:rPr lang="en" sz="1200" u="sng">
                <a:solidFill>
                  <a:schemeClr val="dk1"/>
                </a:solidFill>
                <a:latin typeface="Kalam"/>
                <a:ea typeface="Kalam"/>
                <a:cs typeface="Kalam"/>
                <a:sym typeface="Kalam"/>
              </a:rPr>
              <a:t>Principles of flight; Foam wing</a:t>
            </a:r>
            <a:r>
              <a:rPr lang="en" sz="1200">
                <a:solidFill>
                  <a:schemeClr val="dk1"/>
                </a:solidFill>
                <a:latin typeface="Kalam"/>
                <a:ea typeface="Kalam"/>
                <a:cs typeface="Kalam"/>
                <a:sym typeface="Kalam"/>
              </a:rPr>
              <a:t> last viewed Dec 1 </a:t>
            </a:r>
            <a:endParaRPr sz="1200">
              <a:solidFill>
                <a:schemeClr val="dk1"/>
              </a:solidFill>
              <a:latin typeface="Kalam"/>
              <a:ea typeface="Kalam"/>
              <a:cs typeface="Kalam"/>
              <a:sym typeface="Kalam"/>
            </a:endParaRPr>
          </a:p>
          <a:p>
            <a:pPr indent="0" lvl="0" marL="0" rtl="0" algn="l">
              <a:spcBef>
                <a:spcPts val="1200"/>
              </a:spcBef>
              <a:spcAft>
                <a:spcPts val="0"/>
              </a:spcAft>
              <a:buClr>
                <a:schemeClr val="dk1"/>
              </a:buClr>
              <a:buSzPts val="1100"/>
              <a:buFont typeface="Arial"/>
              <a:buNone/>
            </a:pPr>
            <a:r>
              <a:rPr lang="en" sz="1200" u="sng">
                <a:solidFill>
                  <a:schemeClr val="dk1"/>
                </a:solidFill>
                <a:latin typeface="Kalam"/>
                <a:ea typeface="Kalam"/>
                <a:cs typeface="Kalam"/>
                <a:sym typeface="Kalam"/>
                <a:hlinkClick r:id="rId11">
                  <a:extLst>
                    <a:ext uri="{A12FA001-AC4F-418D-AE19-62706E023703}">
                      <ahyp:hlinkClr val="tx"/>
                    </a:ext>
                  </a:extLst>
                </a:hlinkClick>
              </a:rPr>
              <a:t>https://www.nasa.gov/sites/default/files/atoms/files/foam_wing_k-12.pdf</a:t>
            </a:r>
            <a:r>
              <a:rPr lang="en" sz="1200" u="sng">
                <a:solidFill>
                  <a:schemeClr val="dk1"/>
                </a:solidFill>
                <a:latin typeface="Kalam"/>
                <a:ea typeface="Kalam"/>
                <a:cs typeface="Kalam"/>
                <a:sym typeface="Kalam"/>
              </a:rPr>
              <a:t> </a:t>
            </a:r>
            <a:endParaRPr sz="1200" u="sng">
              <a:solidFill>
                <a:schemeClr val="dk1"/>
              </a:solidFill>
              <a:latin typeface="Kalam"/>
              <a:ea typeface="Kalam"/>
              <a:cs typeface="Kalam"/>
              <a:sym typeface="Kalam"/>
            </a:endParaRPr>
          </a:p>
          <a:p>
            <a:pPr indent="0" lvl="0" marL="0" rtl="0" algn="l">
              <a:spcBef>
                <a:spcPts val="1200"/>
              </a:spcBef>
              <a:spcAft>
                <a:spcPts val="0"/>
              </a:spcAft>
              <a:buClr>
                <a:schemeClr val="dk1"/>
              </a:buClr>
              <a:buSzPts val="1100"/>
              <a:buFont typeface="Arial"/>
              <a:buNone/>
            </a:pPr>
            <a:r>
              <a:rPr lang="en" sz="1200" u="sng">
                <a:solidFill>
                  <a:schemeClr val="dk1"/>
                </a:solidFill>
                <a:latin typeface="Kalam"/>
                <a:ea typeface="Kalam"/>
                <a:cs typeface="Kalam"/>
                <a:sym typeface="Kalam"/>
                <a:hlinkClick r:id="rId12">
                  <a:extLst>
                    <a:ext uri="{A12FA001-AC4F-418D-AE19-62706E023703}">
                      <ahyp:hlinkClr val="tx"/>
                    </a:ext>
                  </a:extLst>
                </a:hlinkClick>
              </a:rPr>
              <a:t>https://www.teachpe.com/biomechanics/fluid-mechanics/bernoulli-principle</a:t>
            </a:r>
            <a:r>
              <a:rPr lang="en" sz="1200">
                <a:solidFill>
                  <a:schemeClr val="dk1"/>
                </a:solidFill>
                <a:latin typeface="Kalam"/>
                <a:ea typeface="Kalam"/>
                <a:cs typeface="Kalam"/>
                <a:sym typeface="Kalam"/>
              </a:rPr>
              <a:t> </a:t>
            </a:r>
            <a:endParaRPr sz="1200">
              <a:solidFill>
                <a:schemeClr val="dk1"/>
              </a:solidFill>
              <a:latin typeface="Kalam"/>
              <a:ea typeface="Kalam"/>
              <a:cs typeface="Kalam"/>
              <a:sym typeface="Kalam"/>
            </a:endParaRPr>
          </a:p>
          <a:p>
            <a:pPr indent="0" lvl="0" marL="0" rtl="0" algn="l">
              <a:spcBef>
                <a:spcPts val="1200"/>
              </a:spcBef>
              <a:spcAft>
                <a:spcPts val="0"/>
              </a:spcAft>
              <a:buClr>
                <a:schemeClr val="dk1"/>
              </a:buClr>
              <a:buSzPts val="1100"/>
              <a:buFont typeface="Arial"/>
              <a:buNone/>
            </a:pPr>
            <a:r>
              <a:rPr lang="en" sz="1200" u="sng">
                <a:solidFill>
                  <a:schemeClr val="dk1"/>
                </a:solidFill>
                <a:latin typeface="Kalam"/>
                <a:ea typeface="Kalam"/>
                <a:cs typeface="Kalam"/>
                <a:sym typeface="Kalam"/>
                <a:hlinkClick r:id="rId13">
                  <a:extLst>
                    <a:ext uri="{A12FA001-AC4F-418D-AE19-62706E023703}">
                      <ahyp:hlinkClr val="tx"/>
                    </a:ext>
                  </a:extLst>
                </a:hlinkClick>
              </a:rPr>
              <a:t>https://d346xxcyottdqx.cloudfront.net/wp-content/uploads/2020/08/ContributionRenewable-magazine-e1612945820532.jpg</a:t>
            </a:r>
            <a:endParaRPr sz="1200">
              <a:solidFill>
                <a:schemeClr val="dk1"/>
              </a:solidFill>
              <a:latin typeface="Kalam"/>
              <a:ea typeface="Kalam"/>
              <a:cs typeface="Kalam"/>
              <a:sym typeface="Kalam"/>
            </a:endParaRPr>
          </a:p>
          <a:p>
            <a:pPr indent="0" lvl="0" marL="0" rtl="0" algn="l">
              <a:spcBef>
                <a:spcPts val="1200"/>
              </a:spcBef>
              <a:spcAft>
                <a:spcPts val="1200"/>
              </a:spcAft>
              <a:buClr>
                <a:schemeClr val="dk1"/>
              </a:buClr>
              <a:buSzPts val="1100"/>
              <a:buFont typeface="Arial"/>
              <a:buNone/>
            </a:pPr>
            <a:r>
              <a:rPr lang="en" sz="1200" u="sng">
                <a:solidFill>
                  <a:schemeClr val="dk1"/>
                </a:solidFill>
                <a:latin typeface="Kalam"/>
                <a:ea typeface="Kalam"/>
                <a:cs typeface="Kalam"/>
                <a:sym typeface="Kalam"/>
                <a:hlinkClick r:id="rId14">
                  <a:extLst>
                    <a:ext uri="{A12FA001-AC4F-418D-AE19-62706E023703}">
                      <ahyp:hlinkClr val="tx"/>
                    </a:ext>
                  </a:extLst>
                </a:hlinkClick>
              </a:rPr>
              <a:t>https://www.lifewire.com/how-to-add-bullet-points-to-google-slides-presentations-4584364#:~:text=Open%20a%20Google%20Slides%20presentation,bullet%20list%20in%20Google%20Slides</a:t>
            </a:r>
            <a:r>
              <a:rPr lang="en" sz="1200">
                <a:solidFill>
                  <a:schemeClr val="dk1"/>
                </a:solidFill>
                <a:latin typeface="Kalam"/>
                <a:ea typeface="Kalam"/>
                <a:cs typeface="Kalam"/>
                <a:sym typeface="Kalam"/>
              </a:rPr>
              <a:t>. </a:t>
            </a:r>
            <a:endParaRPr sz="1200">
              <a:solidFill>
                <a:schemeClr val="dk1"/>
              </a:solidFill>
              <a:latin typeface="Kalam"/>
              <a:ea typeface="Kalam"/>
              <a:cs typeface="Kalam"/>
              <a:sym typeface="Kalam"/>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3"/>
          <p:cNvSpPr txBox="1"/>
          <p:nvPr>
            <p:ph type="title"/>
          </p:nvPr>
        </p:nvSpPr>
        <p:spPr>
          <a:xfrm>
            <a:off x="0" y="38275"/>
            <a:ext cx="9144000" cy="572700"/>
          </a:xfrm>
          <a:prstGeom prst="rect">
            <a:avLst/>
          </a:prstGeom>
        </p:spPr>
        <p:txBody>
          <a:bodyPr anchorCtr="0" anchor="t" bIns="91425" lIns="91425" spcFirstLastPara="1" rIns="91425" wrap="square" tIns="91425">
            <a:normAutofit fontScale="90000"/>
          </a:bodyPr>
          <a:lstStyle/>
          <a:p>
            <a:pPr indent="0" lvl="0" marL="0" rtl="0" algn="ctr">
              <a:lnSpc>
                <a:spcPct val="120000"/>
              </a:lnSpc>
              <a:spcBef>
                <a:spcPts val="1400"/>
              </a:spcBef>
              <a:spcAft>
                <a:spcPts val="0"/>
              </a:spcAft>
              <a:buClr>
                <a:schemeClr val="dk1"/>
              </a:buClr>
              <a:buSzPct val="26259"/>
              <a:buFont typeface="Arial"/>
              <a:buNone/>
            </a:pPr>
            <a:r>
              <a:rPr b="1" lang="en" sz="4188">
                <a:latin typeface="Kalam"/>
                <a:ea typeface="Kalam"/>
                <a:cs typeface="Kalam"/>
                <a:sym typeface="Kalam"/>
              </a:rPr>
              <a:t>Acknowledgements</a:t>
            </a:r>
            <a:endParaRPr b="1" sz="4188">
              <a:latin typeface="Kalam"/>
              <a:ea typeface="Kalam"/>
              <a:cs typeface="Kalam"/>
              <a:sym typeface="Kalam"/>
            </a:endParaRPr>
          </a:p>
          <a:p>
            <a:pPr indent="0" lvl="0" marL="0" rtl="0" algn="l">
              <a:spcBef>
                <a:spcPts val="400"/>
              </a:spcBef>
              <a:spcAft>
                <a:spcPts val="0"/>
              </a:spcAft>
              <a:buNone/>
            </a:pPr>
            <a:r>
              <a:t/>
            </a:r>
            <a:endParaRPr b="1">
              <a:latin typeface="Kalam"/>
              <a:ea typeface="Kalam"/>
              <a:cs typeface="Kalam"/>
              <a:sym typeface="Kalam"/>
            </a:endParaRPr>
          </a:p>
        </p:txBody>
      </p:sp>
      <p:sp>
        <p:nvSpPr>
          <p:cNvPr id="246" name="Google Shape;246;p43"/>
          <p:cNvSpPr txBox="1"/>
          <p:nvPr>
            <p:ph idx="1" type="body"/>
          </p:nvPr>
        </p:nvSpPr>
        <p:spPr>
          <a:xfrm>
            <a:off x="0" y="790500"/>
            <a:ext cx="9249300" cy="4031700"/>
          </a:xfrm>
          <a:prstGeom prst="rect">
            <a:avLst/>
          </a:prstGeom>
        </p:spPr>
        <p:txBody>
          <a:bodyPr anchorCtr="0" anchor="t" bIns="91425" lIns="91425" spcFirstLastPara="1" rIns="91425" wrap="square" tIns="91425">
            <a:noAutofit/>
          </a:bodyPr>
          <a:lstStyle/>
          <a:p>
            <a:pPr indent="0" lvl="0" marL="0" rtl="0" algn="l">
              <a:spcBef>
                <a:spcPts val="2400"/>
              </a:spcBef>
              <a:spcAft>
                <a:spcPts val="0"/>
              </a:spcAft>
              <a:buNone/>
            </a:pPr>
            <a:r>
              <a:rPr lang="en" sz="1700">
                <a:solidFill>
                  <a:schemeClr val="dk1"/>
                </a:solidFill>
                <a:latin typeface="Kalam"/>
                <a:ea typeface="Kalam"/>
                <a:cs typeface="Kalam"/>
                <a:sym typeface="Kalam"/>
              </a:rPr>
              <a:t>I want to thank all the authors that wrote the amazing articles I used to help with my background research.</a:t>
            </a:r>
            <a:endParaRPr sz="1700">
              <a:solidFill>
                <a:schemeClr val="dk1"/>
              </a:solidFill>
              <a:latin typeface="Kalam"/>
              <a:ea typeface="Kalam"/>
              <a:cs typeface="Kalam"/>
              <a:sym typeface="Kalam"/>
            </a:endParaRPr>
          </a:p>
          <a:p>
            <a:pPr indent="0" lvl="0" marL="0" rtl="0" algn="l">
              <a:spcBef>
                <a:spcPts val="2400"/>
              </a:spcBef>
              <a:spcAft>
                <a:spcPts val="0"/>
              </a:spcAft>
              <a:buNone/>
            </a:pPr>
            <a:r>
              <a:rPr lang="en" sz="1700">
                <a:solidFill>
                  <a:schemeClr val="dk1"/>
                </a:solidFill>
                <a:latin typeface="Kalam"/>
                <a:ea typeface="Kalam"/>
                <a:cs typeface="Kalam"/>
                <a:sym typeface="Kalam"/>
              </a:rPr>
              <a:t>Mrs. Secord because she explained all of the guidelines and made sure I was on the right track.</a:t>
            </a:r>
            <a:endParaRPr sz="1700">
              <a:solidFill>
                <a:schemeClr val="dk1"/>
              </a:solidFill>
              <a:latin typeface="Kalam"/>
              <a:ea typeface="Kalam"/>
              <a:cs typeface="Kalam"/>
              <a:sym typeface="Kalam"/>
            </a:endParaRPr>
          </a:p>
          <a:p>
            <a:pPr indent="0" lvl="0" marL="0" rtl="0" algn="l">
              <a:spcBef>
                <a:spcPts val="2400"/>
              </a:spcBef>
              <a:spcAft>
                <a:spcPts val="0"/>
              </a:spcAft>
              <a:buNone/>
            </a:pPr>
            <a:r>
              <a:rPr lang="en" sz="1700">
                <a:solidFill>
                  <a:schemeClr val="dk1"/>
                </a:solidFill>
                <a:latin typeface="Kalam"/>
                <a:ea typeface="Kalam"/>
                <a:cs typeface="Kalam"/>
                <a:sym typeface="Kalam"/>
              </a:rPr>
              <a:t>Dr. M. Hassanalian A. Abdelkefi because he helped me with quite a lot of questions that I didn't have the answers to.</a:t>
            </a:r>
            <a:endParaRPr sz="1700">
              <a:solidFill>
                <a:schemeClr val="dk1"/>
              </a:solidFill>
              <a:latin typeface="Kalam"/>
              <a:ea typeface="Kalam"/>
              <a:cs typeface="Kalam"/>
              <a:sym typeface="Kalam"/>
            </a:endParaRPr>
          </a:p>
          <a:p>
            <a:pPr indent="0" lvl="0" marL="0" rtl="0" algn="l">
              <a:spcBef>
                <a:spcPts val="2400"/>
              </a:spcBef>
              <a:spcAft>
                <a:spcPts val="0"/>
              </a:spcAft>
              <a:buNone/>
            </a:pPr>
            <a:r>
              <a:rPr lang="en" sz="1700">
                <a:solidFill>
                  <a:schemeClr val="dk1"/>
                </a:solidFill>
                <a:latin typeface="Kalam"/>
                <a:ea typeface="Kalam"/>
                <a:cs typeface="Kalam"/>
                <a:sym typeface="Kalam"/>
              </a:rPr>
              <a:t>My mom, dad, and little brother for not bothering me and for being </a:t>
            </a:r>
            <a:r>
              <a:rPr lang="en" sz="1700">
                <a:solidFill>
                  <a:schemeClr val="dk1"/>
                </a:solidFill>
                <a:latin typeface="Kalam"/>
                <a:ea typeface="Kalam"/>
                <a:cs typeface="Kalam"/>
                <a:sym typeface="Kalam"/>
              </a:rPr>
              <a:t>encouraging</a:t>
            </a:r>
            <a:r>
              <a:rPr lang="en" sz="1700">
                <a:solidFill>
                  <a:schemeClr val="dk1"/>
                </a:solidFill>
                <a:latin typeface="Kalam"/>
                <a:ea typeface="Kalam"/>
                <a:cs typeface="Kalam"/>
                <a:sym typeface="Kalam"/>
              </a:rPr>
              <a:t>.</a:t>
            </a:r>
            <a:endParaRPr sz="1700">
              <a:solidFill>
                <a:schemeClr val="dk1"/>
              </a:solidFill>
              <a:latin typeface="Kalam"/>
              <a:ea typeface="Kalam"/>
              <a:cs typeface="Kalam"/>
              <a:sym typeface="Kalam"/>
            </a:endParaRPr>
          </a:p>
          <a:p>
            <a:pPr indent="0" lvl="0" marL="0" rtl="0" algn="l">
              <a:spcBef>
                <a:spcPts val="2400"/>
              </a:spcBef>
              <a:spcAft>
                <a:spcPts val="0"/>
              </a:spcAft>
              <a:buNone/>
            </a:pPr>
            <a:r>
              <a:rPr lang="en" sz="1700">
                <a:solidFill>
                  <a:schemeClr val="dk1"/>
                </a:solidFill>
                <a:latin typeface="Kalam"/>
                <a:ea typeface="Kalam"/>
                <a:cs typeface="Kalam"/>
                <a:sym typeface="Kalam"/>
              </a:rPr>
              <a:t>Klaire (friend) for encouraging me and helping me on deciding on my title.</a:t>
            </a:r>
            <a:endParaRPr sz="1700">
              <a:solidFill>
                <a:schemeClr val="dk1"/>
              </a:solidFill>
              <a:latin typeface="Kalam"/>
              <a:ea typeface="Kalam"/>
              <a:cs typeface="Kalam"/>
              <a:sym typeface="Kalam"/>
            </a:endParaRPr>
          </a:p>
          <a:p>
            <a:pPr indent="0" lvl="0" marL="0" rtl="0" algn="l">
              <a:spcBef>
                <a:spcPts val="2400"/>
              </a:spcBef>
              <a:spcAft>
                <a:spcPts val="0"/>
              </a:spcAft>
              <a:buClr>
                <a:schemeClr val="dk1"/>
              </a:buClr>
              <a:buSzPts val="1100"/>
              <a:buFont typeface="Arial"/>
              <a:buNone/>
            </a:pPr>
            <a:r>
              <a:rPr lang="en" sz="1700">
                <a:solidFill>
                  <a:schemeClr val="dk1"/>
                </a:solidFill>
                <a:latin typeface="Kalam"/>
                <a:ea typeface="Kalam"/>
                <a:cs typeface="Kalam"/>
                <a:sym typeface="Kalam"/>
              </a:rPr>
              <a:t> And all the other people who have helped me to make this project possible. (Which is a lot)</a:t>
            </a:r>
            <a:endParaRPr sz="1700">
              <a:solidFill>
                <a:schemeClr val="dk1"/>
              </a:solidFill>
              <a:latin typeface="Kalam"/>
              <a:ea typeface="Kalam"/>
              <a:cs typeface="Kalam"/>
              <a:sym typeface="Kalam"/>
            </a:endParaRPr>
          </a:p>
          <a:p>
            <a:pPr indent="0" lvl="0" marL="0" rtl="0" algn="l">
              <a:spcBef>
                <a:spcPts val="600"/>
              </a:spcBef>
              <a:spcAft>
                <a:spcPts val="1200"/>
              </a:spcAft>
              <a:buNone/>
            </a:pPr>
            <a:r>
              <a:t/>
            </a:r>
            <a:endParaRPr>
              <a:solidFill>
                <a:schemeClr val="dk1"/>
              </a:solidFill>
              <a:latin typeface="Kalam"/>
              <a:ea typeface="Kalam"/>
              <a:cs typeface="Kalam"/>
              <a:sym typeface="Kalam"/>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4"/>
          <p:cNvSpPr txBox="1"/>
          <p:nvPr>
            <p:ph type="ctrTitle"/>
          </p:nvPr>
        </p:nvSpPr>
        <p:spPr>
          <a:xfrm>
            <a:off x="311708" y="12489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11100">
                <a:latin typeface="Kalam"/>
                <a:ea typeface="Kalam"/>
                <a:cs typeface="Kalam"/>
                <a:sym typeface="Kalam"/>
              </a:rPr>
              <a:t>Application</a:t>
            </a:r>
            <a:r>
              <a:rPr b="1" lang="en" sz="11100">
                <a:latin typeface="Kalam"/>
                <a:ea typeface="Kalam"/>
                <a:cs typeface="Kalam"/>
                <a:sym typeface="Kalam"/>
              </a:rPr>
              <a:t> </a:t>
            </a:r>
            <a:endParaRPr b="1" sz="11100">
              <a:latin typeface="Kalam"/>
              <a:ea typeface="Kalam"/>
              <a:cs typeface="Kalam"/>
              <a:sym typeface="Kalam"/>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5"/>
          <p:cNvSpPr txBox="1"/>
          <p:nvPr>
            <p:ph idx="1" type="body"/>
          </p:nvPr>
        </p:nvSpPr>
        <p:spPr>
          <a:xfrm>
            <a:off x="311700" y="545200"/>
            <a:ext cx="8520600" cy="4543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3200">
                <a:solidFill>
                  <a:schemeClr val="dk1"/>
                </a:solidFill>
                <a:latin typeface="Kalam"/>
                <a:ea typeface="Kalam"/>
                <a:cs typeface="Kalam"/>
                <a:sym typeface="Kalam"/>
              </a:rPr>
              <a:t>I think my experiment will really benefit everyone in this world in the future because I believe that in the future </a:t>
            </a:r>
            <a:r>
              <a:rPr b="1" lang="en" sz="3200">
                <a:solidFill>
                  <a:schemeClr val="dk1"/>
                </a:solidFill>
                <a:latin typeface="Kalam"/>
                <a:ea typeface="Kalam"/>
                <a:cs typeface="Kalam"/>
                <a:sym typeface="Kalam"/>
              </a:rPr>
              <a:t>drone delivery, military use, healthcare, agriculture, wildlife </a:t>
            </a:r>
            <a:r>
              <a:rPr b="1" lang="en" sz="3200">
                <a:solidFill>
                  <a:schemeClr val="dk1"/>
                </a:solidFill>
                <a:latin typeface="Kalam"/>
                <a:ea typeface="Kalam"/>
                <a:cs typeface="Kalam"/>
                <a:sym typeface="Kalam"/>
              </a:rPr>
              <a:t>monitoring, search and rescue</a:t>
            </a:r>
            <a:r>
              <a:rPr lang="en" sz="3200">
                <a:solidFill>
                  <a:schemeClr val="dk1"/>
                </a:solidFill>
                <a:latin typeface="Kalam"/>
                <a:ea typeface="Kalam"/>
                <a:cs typeface="Kalam"/>
                <a:sym typeface="Kalam"/>
              </a:rPr>
              <a:t>, and a lot more</a:t>
            </a:r>
            <a:r>
              <a:rPr lang="en" sz="3200">
                <a:solidFill>
                  <a:schemeClr val="dk1"/>
                </a:solidFill>
                <a:latin typeface="Kalam"/>
                <a:ea typeface="Kalam"/>
                <a:cs typeface="Kalam"/>
                <a:sym typeface="Kalam"/>
              </a:rPr>
              <a:t> will be a huge investment. I wanted to test out if we could cut out the battery use to make drones more </a:t>
            </a:r>
            <a:r>
              <a:rPr lang="en" sz="3200">
                <a:solidFill>
                  <a:schemeClr val="dk1"/>
                </a:solidFill>
                <a:latin typeface="Kalam"/>
                <a:ea typeface="Kalam"/>
                <a:cs typeface="Kalam"/>
                <a:sym typeface="Kalam"/>
              </a:rPr>
              <a:t>efficient</a:t>
            </a:r>
            <a:r>
              <a:rPr lang="en" sz="3200">
                <a:solidFill>
                  <a:schemeClr val="dk1"/>
                </a:solidFill>
                <a:latin typeface="Kalam"/>
                <a:ea typeface="Kalam"/>
                <a:cs typeface="Kalam"/>
                <a:sym typeface="Kalam"/>
              </a:rPr>
              <a:t> to produce.</a:t>
            </a:r>
            <a:endParaRPr sz="3200">
              <a:solidFill>
                <a:schemeClr val="dk1"/>
              </a:solidFill>
              <a:latin typeface="Kalam"/>
              <a:ea typeface="Kalam"/>
              <a:cs typeface="Kalam"/>
              <a:sym typeface="Kala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ctrTitle"/>
          </p:nvPr>
        </p:nvSpPr>
        <p:spPr>
          <a:xfrm>
            <a:off x="235183" y="21888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11100">
                <a:latin typeface="Kalam"/>
                <a:ea typeface="Kalam"/>
                <a:cs typeface="Kalam"/>
                <a:sym typeface="Kalam"/>
              </a:rPr>
              <a:t>Background Research</a:t>
            </a:r>
            <a:endParaRPr b="1" sz="11100">
              <a:latin typeface="Kalam"/>
              <a:ea typeface="Kalam"/>
              <a:cs typeface="Kalam"/>
              <a:sym typeface="Kala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219975" y="0"/>
            <a:ext cx="7080000" cy="11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5000">
                <a:latin typeface="Kalam"/>
                <a:ea typeface="Kalam"/>
                <a:cs typeface="Kalam"/>
                <a:sym typeface="Kalam"/>
              </a:rPr>
              <a:t>What Is a rotor?</a:t>
            </a:r>
            <a:endParaRPr b="1" sz="5000">
              <a:solidFill>
                <a:schemeClr val="dk1"/>
              </a:solidFill>
              <a:latin typeface="Kalam"/>
              <a:ea typeface="Kalam"/>
              <a:cs typeface="Kalam"/>
              <a:sym typeface="Kalam"/>
            </a:endParaRPr>
          </a:p>
        </p:txBody>
      </p:sp>
      <p:sp>
        <p:nvSpPr>
          <p:cNvPr id="79" name="Google Shape;79;p17"/>
          <p:cNvSpPr txBox="1"/>
          <p:nvPr>
            <p:ph idx="1" type="body"/>
          </p:nvPr>
        </p:nvSpPr>
        <p:spPr>
          <a:xfrm>
            <a:off x="219975" y="875375"/>
            <a:ext cx="9144000" cy="40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700">
              <a:solidFill>
                <a:schemeClr val="dk1"/>
              </a:solidFill>
              <a:latin typeface="Kalam"/>
              <a:ea typeface="Kalam"/>
              <a:cs typeface="Kalam"/>
              <a:sym typeface="Kalam"/>
            </a:endParaRPr>
          </a:p>
          <a:p>
            <a:pPr indent="0" lvl="0" marL="0" rtl="0" algn="l">
              <a:spcBef>
                <a:spcPts val="1200"/>
              </a:spcBef>
              <a:spcAft>
                <a:spcPts val="1200"/>
              </a:spcAft>
              <a:buNone/>
            </a:pPr>
            <a:r>
              <a:t/>
            </a:r>
            <a:endParaRPr b="1" sz="1200">
              <a:solidFill>
                <a:schemeClr val="dk1"/>
              </a:solidFill>
              <a:highlight>
                <a:srgbClr val="FFFFFF"/>
              </a:highlight>
              <a:latin typeface="Kalam"/>
              <a:ea typeface="Kalam"/>
              <a:cs typeface="Kalam"/>
              <a:sym typeface="Kalam"/>
            </a:endParaRPr>
          </a:p>
        </p:txBody>
      </p:sp>
      <p:pic>
        <p:nvPicPr>
          <p:cNvPr id="80" name="Google Shape;80;p17"/>
          <p:cNvPicPr preferRelativeResize="0"/>
          <p:nvPr/>
        </p:nvPicPr>
        <p:blipFill>
          <a:blip r:embed="rId3">
            <a:alphaModFix/>
          </a:blip>
          <a:stretch>
            <a:fillRect/>
          </a:stretch>
        </p:blipFill>
        <p:spPr>
          <a:xfrm>
            <a:off x="0" y="875385"/>
            <a:ext cx="7229453" cy="4268115"/>
          </a:xfrm>
          <a:prstGeom prst="rect">
            <a:avLst/>
          </a:prstGeom>
          <a:noFill/>
          <a:ln>
            <a:noFill/>
          </a:ln>
        </p:spPr>
      </p:pic>
      <p:pic>
        <p:nvPicPr>
          <p:cNvPr id="81" name="Google Shape;81;p17"/>
          <p:cNvPicPr preferRelativeResize="0"/>
          <p:nvPr/>
        </p:nvPicPr>
        <p:blipFill>
          <a:blip r:embed="rId4">
            <a:alphaModFix/>
          </a:blip>
          <a:stretch>
            <a:fillRect/>
          </a:stretch>
        </p:blipFill>
        <p:spPr>
          <a:xfrm>
            <a:off x="6204364" y="875375"/>
            <a:ext cx="2939635" cy="2603251"/>
          </a:xfrm>
          <a:prstGeom prst="rect">
            <a:avLst/>
          </a:prstGeom>
          <a:noFill/>
          <a:ln>
            <a:noFill/>
          </a:ln>
        </p:spPr>
      </p:pic>
      <p:cxnSp>
        <p:nvCxnSpPr>
          <p:cNvPr id="82" name="Google Shape;82;p17"/>
          <p:cNvCxnSpPr/>
          <p:nvPr/>
        </p:nvCxnSpPr>
        <p:spPr>
          <a:xfrm>
            <a:off x="6019019" y="1408578"/>
            <a:ext cx="685200" cy="536100"/>
          </a:xfrm>
          <a:prstGeom prst="straightConnector1">
            <a:avLst/>
          </a:prstGeom>
          <a:noFill/>
          <a:ln cap="flat" cmpd="sng" w="9525">
            <a:solidFill>
              <a:srgbClr val="595959"/>
            </a:solidFill>
            <a:prstDash val="solid"/>
            <a:round/>
            <a:headEnd len="med" w="med" type="none"/>
            <a:tailEnd len="med" w="med" type="triangle"/>
          </a:ln>
        </p:spPr>
      </p:cxnSp>
      <p:sp>
        <p:nvSpPr>
          <p:cNvPr id="83" name="Google Shape;83;p17"/>
          <p:cNvSpPr txBox="1"/>
          <p:nvPr/>
        </p:nvSpPr>
        <p:spPr>
          <a:xfrm>
            <a:off x="5519019" y="1153910"/>
            <a:ext cx="68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Kalam"/>
                <a:ea typeface="Kalam"/>
                <a:cs typeface="Kalam"/>
                <a:sym typeface="Kalam"/>
              </a:rPr>
              <a:t>Rotor</a:t>
            </a:r>
            <a:endParaRPr>
              <a:latin typeface="Kalam"/>
              <a:ea typeface="Kalam"/>
              <a:cs typeface="Kalam"/>
              <a:sym typeface="Kalam"/>
            </a:endParaRPr>
          </a:p>
        </p:txBody>
      </p:sp>
      <p:sp>
        <p:nvSpPr>
          <p:cNvPr id="84" name="Google Shape;84;p17"/>
          <p:cNvSpPr/>
          <p:nvPr/>
        </p:nvSpPr>
        <p:spPr>
          <a:xfrm rot="-3290468">
            <a:off x="1588710" y="3740240"/>
            <a:ext cx="886175" cy="1070729"/>
          </a:xfrm>
          <a:prstGeom prst="curvedRightArrow">
            <a:avLst>
              <a:gd fmla="val 25000" name="adj1"/>
              <a:gd fmla="val 50000" name="adj2"/>
              <a:gd fmla="val 25000" name="adj3"/>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txBox="1"/>
          <p:nvPr/>
        </p:nvSpPr>
        <p:spPr>
          <a:xfrm>
            <a:off x="295725" y="961100"/>
            <a:ext cx="109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86" name="Google Shape;86;p17"/>
          <p:cNvSpPr txBox="1"/>
          <p:nvPr/>
        </p:nvSpPr>
        <p:spPr>
          <a:xfrm>
            <a:off x="334800" y="1243175"/>
            <a:ext cx="1779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Kalam"/>
                <a:ea typeface="Kalam"/>
                <a:cs typeface="Kalam"/>
                <a:sym typeface="Kalam"/>
              </a:rPr>
              <a:t>Rotors spin with a </a:t>
            </a:r>
            <a:r>
              <a:rPr lang="en">
                <a:latin typeface="Kalam"/>
                <a:ea typeface="Kalam"/>
                <a:cs typeface="Kalam"/>
                <a:sym typeface="Kalam"/>
              </a:rPr>
              <a:t>motor</a:t>
            </a:r>
            <a:r>
              <a:rPr lang="en">
                <a:latin typeface="Kalam"/>
                <a:ea typeface="Kalam"/>
                <a:cs typeface="Kalam"/>
                <a:sym typeface="Kalam"/>
              </a:rPr>
              <a:t> attached to the bottom of the centre. </a:t>
            </a:r>
            <a:endParaRPr>
              <a:latin typeface="Kalam"/>
              <a:ea typeface="Kalam"/>
              <a:cs typeface="Kalam"/>
              <a:sym typeface="Kala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256600" y="2889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ts val="990"/>
              <a:buFont typeface="Arial"/>
              <a:buNone/>
            </a:pPr>
            <a:r>
              <a:rPr b="1" lang="en" sz="5000">
                <a:latin typeface="Kalam"/>
                <a:ea typeface="Kalam"/>
                <a:cs typeface="Kalam"/>
                <a:sym typeface="Kalam"/>
              </a:rPr>
              <a:t>What is a rotor?</a:t>
            </a:r>
            <a:endParaRPr b="1"/>
          </a:p>
        </p:txBody>
      </p:sp>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 sz="2400">
                <a:solidFill>
                  <a:schemeClr val="dk1"/>
                </a:solidFill>
                <a:latin typeface="Kalam"/>
                <a:ea typeface="Kalam"/>
                <a:cs typeface="Kalam"/>
                <a:sym typeface="Kalam"/>
              </a:rPr>
              <a:t>What is a rotor? Rotors are used for propulsion and control. You can think of a rotor as a fan, because they work very similarly. Spinning blades push air down. All forces come in pairs, which means that as the rotor pushes down on the air, the air pushes up on the rotor (Airfoil). Propulsion is the action of driving or pushing forward.</a:t>
            </a:r>
            <a:endParaRPr sz="3000">
              <a:solidFill>
                <a:schemeClr val="dk1"/>
              </a:solidFill>
              <a:latin typeface="Kalam"/>
              <a:ea typeface="Kalam"/>
              <a:cs typeface="Kalam"/>
              <a:sym typeface="Kala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idx="1" type="body"/>
          </p:nvPr>
        </p:nvSpPr>
        <p:spPr>
          <a:xfrm>
            <a:off x="219975" y="875375"/>
            <a:ext cx="9144000" cy="40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700">
              <a:solidFill>
                <a:schemeClr val="dk1"/>
              </a:solidFill>
              <a:latin typeface="Kalam"/>
              <a:ea typeface="Kalam"/>
              <a:cs typeface="Kalam"/>
              <a:sym typeface="Kalam"/>
            </a:endParaRPr>
          </a:p>
          <a:p>
            <a:pPr indent="0" lvl="0" marL="0" rtl="0" algn="l">
              <a:spcBef>
                <a:spcPts val="1200"/>
              </a:spcBef>
              <a:spcAft>
                <a:spcPts val="1200"/>
              </a:spcAft>
              <a:buNone/>
            </a:pPr>
            <a:r>
              <a:t/>
            </a:r>
            <a:endParaRPr b="1" sz="1200">
              <a:solidFill>
                <a:schemeClr val="dk1"/>
              </a:solidFill>
              <a:highlight>
                <a:srgbClr val="FFFFFF"/>
              </a:highlight>
              <a:latin typeface="Kalam"/>
              <a:ea typeface="Kalam"/>
              <a:cs typeface="Kalam"/>
              <a:sym typeface="Kalam"/>
            </a:endParaRPr>
          </a:p>
        </p:txBody>
      </p:sp>
      <p:sp>
        <p:nvSpPr>
          <p:cNvPr id="98" name="Google Shape;98;p19"/>
          <p:cNvSpPr txBox="1"/>
          <p:nvPr/>
        </p:nvSpPr>
        <p:spPr>
          <a:xfrm>
            <a:off x="311700" y="191550"/>
            <a:ext cx="2242200" cy="572700"/>
          </a:xfrm>
          <a:prstGeom prst="rect">
            <a:avLst/>
          </a:prstGeom>
          <a:noFill/>
          <a:ln>
            <a:noFill/>
          </a:ln>
        </p:spPr>
        <p:txBody>
          <a:bodyPr anchorCtr="0" anchor="t" bIns="91425" lIns="91425" spcFirstLastPara="1" rIns="91425" wrap="square" tIns="91425">
            <a:normAutofit fontScale="70000"/>
          </a:bodyPr>
          <a:lstStyle/>
          <a:p>
            <a:pPr indent="0" lvl="0" marL="0" rtl="0" algn="l">
              <a:spcBef>
                <a:spcPts val="0"/>
              </a:spcBef>
              <a:spcAft>
                <a:spcPts val="0"/>
              </a:spcAft>
              <a:buNone/>
            </a:pPr>
            <a:r>
              <a:rPr b="1" lang="en" sz="2800">
                <a:latin typeface="Kalam"/>
                <a:ea typeface="Kalam"/>
                <a:cs typeface="Kalam"/>
                <a:sym typeface="Kalam"/>
              </a:rPr>
              <a:t>What Is AIRFOIL?</a:t>
            </a:r>
            <a:endParaRPr b="1" sz="2800">
              <a:latin typeface="Kalam"/>
              <a:ea typeface="Kalam"/>
              <a:cs typeface="Kalam"/>
              <a:sym typeface="Kalam"/>
            </a:endParaRPr>
          </a:p>
        </p:txBody>
      </p:sp>
      <p:pic>
        <p:nvPicPr>
          <p:cNvPr id="99" name="Google Shape;99;p19"/>
          <p:cNvPicPr preferRelativeResize="0"/>
          <p:nvPr/>
        </p:nvPicPr>
        <p:blipFill>
          <a:blip r:embed="rId3">
            <a:alphaModFix/>
          </a:blip>
          <a:stretch>
            <a:fillRect/>
          </a:stretch>
        </p:blipFill>
        <p:spPr>
          <a:xfrm>
            <a:off x="-6325" y="821575"/>
            <a:ext cx="9144000" cy="4315962"/>
          </a:xfrm>
          <a:prstGeom prst="rect">
            <a:avLst/>
          </a:prstGeom>
          <a:noFill/>
          <a:ln>
            <a:noFill/>
          </a:ln>
        </p:spPr>
      </p:pic>
      <p:sp>
        <p:nvSpPr>
          <p:cNvPr id="100" name="Google Shape;100;p19"/>
          <p:cNvSpPr txBox="1"/>
          <p:nvPr/>
        </p:nvSpPr>
        <p:spPr>
          <a:xfrm>
            <a:off x="2515550" y="1721675"/>
            <a:ext cx="255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Kalam"/>
                <a:ea typeface="Kalam"/>
                <a:cs typeface="Kalam"/>
                <a:sym typeface="Kalam"/>
              </a:rPr>
              <a:t>Air goes faster to keep up</a:t>
            </a:r>
            <a:endParaRPr b="1">
              <a:latin typeface="Kalam"/>
              <a:ea typeface="Kalam"/>
              <a:cs typeface="Kalam"/>
              <a:sym typeface="Kala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219975" y="0"/>
            <a:ext cx="7080000" cy="11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5000">
                <a:latin typeface="Kalam"/>
                <a:ea typeface="Kalam"/>
                <a:cs typeface="Kalam"/>
                <a:sym typeface="Kalam"/>
              </a:rPr>
              <a:t>What is airfoil?</a:t>
            </a:r>
            <a:endParaRPr b="1" sz="5000">
              <a:solidFill>
                <a:schemeClr val="dk1"/>
              </a:solidFill>
              <a:latin typeface="Kalam"/>
              <a:ea typeface="Kalam"/>
              <a:cs typeface="Kalam"/>
              <a:sym typeface="Kalam"/>
            </a:endParaRPr>
          </a:p>
        </p:txBody>
      </p:sp>
      <p:sp>
        <p:nvSpPr>
          <p:cNvPr id="106" name="Google Shape;106;p20"/>
          <p:cNvSpPr txBox="1"/>
          <p:nvPr>
            <p:ph idx="1" type="body"/>
          </p:nvPr>
        </p:nvSpPr>
        <p:spPr>
          <a:xfrm>
            <a:off x="0" y="896500"/>
            <a:ext cx="9144000" cy="40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800">
                <a:solidFill>
                  <a:schemeClr val="dk1"/>
                </a:solidFill>
                <a:latin typeface="Kalam"/>
                <a:ea typeface="Kalam"/>
                <a:cs typeface="Kalam"/>
                <a:sym typeface="Kalam"/>
              </a:rPr>
              <a:t>What is airfoil? The air above the wing needs to travel and has a special shape, so it makes the air above it go faster. Faster air exerts less pressure, so the wing is lifted upwards. According to the Bernoulli Principle, this pressure differential pushes the flying object upward, giving it an upwards lift.</a:t>
            </a:r>
            <a:endParaRPr sz="2800">
              <a:solidFill>
                <a:schemeClr val="dk1"/>
              </a:solidFill>
              <a:latin typeface="Kalam"/>
              <a:ea typeface="Kalam"/>
              <a:cs typeface="Kalam"/>
              <a:sym typeface="Kalam"/>
            </a:endParaRPr>
          </a:p>
          <a:p>
            <a:pPr indent="0" lvl="0" marL="0" rtl="0" algn="l">
              <a:spcBef>
                <a:spcPts val="1600"/>
              </a:spcBef>
              <a:spcAft>
                <a:spcPts val="0"/>
              </a:spcAft>
              <a:buNone/>
            </a:pPr>
            <a:r>
              <a:t/>
            </a:r>
            <a:endParaRPr sz="1700">
              <a:solidFill>
                <a:schemeClr val="dk1"/>
              </a:solidFill>
              <a:latin typeface="Kalam"/>
              <a:ea typeface="Kalam"/>
              <a:cs typeface="Kalam"/>
              <a:sym typeface="Kalam"/>
            </a:endParaRPr>
          </a:p>
          <a:p>
            <a:pPr indent="0" lvl="0" marL="0" rtl="0" algn="l">
              <a:spcBef>
                <a:spcPts val="1200"/>
              </a:spcBef>
              <a:spcAft>
                <a:spcPts val="1200"/>
              </a:spcAft>
              <a:buNone/>
            </a:pPr>
            <a:r>
              <a:t/>
            </a:r>
            <a:endParaRPr sz="1200">
              <a:solidFill>
                <a:schemeClr val="dk1"/>
              </a:solidFill>
              <a:highlight>
                <a:srgbClr val="FFFFFF"/>
              </a:highlight>
              <a:latin typeface="Kalam"/>
              <a:ea typeface="Kalam"/>
              <a:cs typeface="Kalam"/>
              <a:sym typeface="Kala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0" y="1817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80000"/>
              </a:lnSpc>
              <a:spcBef>
                <a:spcPts val="0"/>
              </a:spcBef>
              <a:spcAft>
                <a:spcPts val="0"/>
              </a:spcAft>
              <a:buClr>
                <a:schemeClr val="dk1"/>
              </a:buClr>
              <a:buSzPct val="25814"/>
              <a:buFont typeface="Arial"/>
              <a:buNone/>
            </a:pPr>
            <a:r>
              <a:rPr b="1" lang="en" sz="4261">
                <a:latin typeface="Kalam"/>
                <a:ea typeface="Kalam"/>
                <a:cs typeface="Kalam"/>
                <a:sym typeface="Kalam"/>
              </a:rPr>
              <a:t>What is Bernoulli's principle?</a:t>
            </a:r>
            <a:endParaRPr b="1" sz="5000">
              <a:latin typeface="Kalam"/>
              <a:ea typeface="Kalam"/>
              <a:cs typeface="Kalam"/>
              <a:sym typeface="Kalam"/>
            </a:endParaRPr>
          </a:p>
        </p:txBody>
      </p:sp>
      <p:pic>
        <p:nvPicPr>
          <p:cNvPr id="112" name="Google Shape;112;p21"/>
          <p:cNvPicPr preferRelativeResize="0"/>
          <p:nvPr/>
        </p:nvPicPr>
        <p:blipFill>
          <a:blip r:embed="rId3">
            <a:alphaModFix/>
          </a:blip>
          <a:stretch>
            <a:fillRect/>
          </a:stretch>
        </p:blipFill>
        <p:spPr>
          <a:xfrm>
            <a:off x="774650" y="945225"/>
            <a:ext cx="7594699" cy="4042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