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3.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Lst>
  <p:sldSz cy="5143500" cx="9144000"/>
  <p:notesSz cx="6858000" cy="9144000"/>
  <p:embeddedFontLst>
    <p:embeddedFont>
      <p:font typeface="Nunito"/>
      <p:regular r:id="rId60"/>
      <p:bold r:id="rId61"/>
      <p:italic r:id="rId62"/>
      <p:boldItalic r:id="rId63"/>
    </p:embeddedFont>
    <p:embeddedFont>
      <p:font typeface="Maven Pro"/>
      <p:regular r:id="rId64"/>
      <p:bold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0" name="Michelle Olfer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1265E4D-F305-48BE-99CD-AC363A0A941B}">
  <a:tblStyle styleId="{D1265E4D-F305-48BE-99CD-AC363A0A941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Nunito-italic.fntdata"/><Relationship Id="rId61" Type="http://schemas.openxmlformats.org/officeDocument/2006/relationships/font" Target="fonts/Nunito-bold.fntdata"/><Relationship Id="rId20" Type="http://schemas.openxmlformats.org/officeDocument/2006/relationships/slide" Target="slides/slide13.xml"/><Relationship Id="rId64" Type="http://schemas.openxmlformats.org/officeDocument/2006/relationships/font" Target="fonts/MavenPro-regular.fntdata"/><Relationship Id="rId63" Type="http://schemas.openxmlformats.org/officeDocument/2006/relationships/font" Target="fonts/Nunito-boldItalic.fntdata"/><Relationship Id="rId22" Type="http://schemas.openxmlformats.org/officeDocument/2006/relationships/slide" Target="slides/slide15.xml"/><Relationship Id="rId21" Type="http://schemas.openxmlformats.org/officeDocument/2006/relationships/slide" Target="slides/slide14.xml"/><Relationship Id="rId65" Type="http://schemas.openxmlformats.org/officeDocument/2006/relationships/font" Target="fonts/MavenPro-bold.fntdata"/><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Nunito-regular.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2-01T17:48:08.426">
    <p:pos x="821" y="805"/>
    <p:text>Add some of your research findings to the Research section of your digital platform</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6-02-01T17:51:34.140">
    <p:pos x="916" y="749"/>
    <p:text>Try to take some close up photos for your second and third trials, and maybe before/after would be interesting to show the changes that happen?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6-01-21T07:40:16.730">
    <p:pos x="404" y="1370"/>
    <p:text>add the actual link to each website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6-02-01T17:49:03.785">
    <p:pos x="450" y="848"/>
    <p:text>Add quantities (how much cola, juice, sport drink, milk, water?)</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6-02-01T17:50:04.836">
    <p:pos x="447" y="1362"/>
    <p:text>Add your quantity here too (and edit on the digital platform, to add quantity, and for capitalization)</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6-02-01T17:51:34.140">
    <p:pos x="916" y="749"/>
    <p:text>Try to take some close up photos for your second and third trials, and maybe before/after would be interesting to show the changes that happen?</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6-02-01T17:48:08.426">
    <p:pos x="821" y="805"/>
    <p:text>Add some of your research findings to the Research section of your digital platform</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6-01-21T07:40:16.730">
    <p:pos x="404" y="1370"/>
    <p:text>add the actual link to each website</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6-02-01T17:49:03.785">
    <p:pos x="450" y="848"/>
    <p:text>Add quantities (how much cola, juice, sport drink, milk, water?)</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6-02-01T17:50:04.836">
    <p:pos x="447" y="1362"/>
    <p:text>Add your quantity here too (and edit on the digital platform, to add quantity, and for capitalization)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mmolfert@educbe.ca" TargetMode="External"/><Relationship Id="rId3" Type="http://schemas.openxmlformats.org/officeDocument/2006/relationships/hyperlink" Target="mailto:amduncan@educbe.ca" TargetMode="External"/><Relationship Id="rId4" Type="http://schemas.openxmlformats.org/officeDocument/2006/relationships/hyperlink" Target="mailto:kknanji@educbe.ca"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mmolfert@educbe.ca" TargetMode="External"/><Relationship Id="rId3" Type="http://schemas.openxmlformats.org/officeDocument/2006/relationships/hyperlink" Target="mailto:amduncan@educbe.ca" TargetMode="External"/><Relationship Id="rId4" Type="http://schemas.openxmlformats.org/officeDocument/2006/relationships/hyperlink" Target="mailto:kknanji@educbe.ca"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a copy of this logbook (File - Make a Copy) and save in your Google Drive.</a:t>
            </a:r>
            <a:endParaRPr/>
          </a:p>
          <a:p>
            <a:pPr indent="0" lvl="0" marL="0" rtl="0" algn="l">
              <a:spcBef>
                <a:spcPts val="0"/>
              </a:spcBef>
              <a:spcAft>
                <a:spcPts val="0"/>
              </a:spcAft>
              <a:buNone/>
            </a:pPr>
            <a:r>
              <a:rPr lang="en"/>
              <a:t>Share it with your Science Fair teachers: </a:t>
            </a:r>
            <a:r>
              <a:rPr lang="en" u="sng">
                <a:solidFill>
                  <a:schemeClr val="hlink"/>
                </a:solidFill>
                <a:hlinkClick r:id="rId2"/>
              </a:rPr>
              <a:t>mmolfert@educbe.ca</a:t>
            </a:r>
            <a:r>
              <a:rPr lang="en"/>
              <a:t> </a:t>
            </a:r>
            <a:r>
              <a:rPr lang="en" u="sng">
                <a:solidFill>
                  <a:schemeClr val="hlink"/>
                </a:solidFill>
                <a:hlinkClick r:id="rId3"/>
              </a:rPr>
              <a:t>amduncan@educbe.ca</a:t>
            </a:r>
            <a:r>
              <a:rPr lang="en"/>
              <a:t> </a:t>
            </a:r>
            <a:r>
              <a:rPr lang="en" u="sng">
                <a:solidFill>
                  <a:schemeClr val="hlink"/>
                </a:solidFill>
                <a:hlinkClick r:id="rId4"/>
              </a:rPr>
              <a:t>kknanji@educbe.ca</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620fd1fa89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620fd1fa89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620fd1fa89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620fd1fa89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620fd1fa89_0_6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620fd1fa89_0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b9b2b26f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b9b2b26f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620fd1fa89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620fd1fa89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620fd1fa89_0_6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620fd1fa89_0_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620fd1fa89_0_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620fd1fa89_0_6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620fd1fa89_0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620fd1fa89_0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620fd1fa89_0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620fd1fa89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See D2L - Content - Designing Your Experiment</a:t>
            </a:r>
            <a:endParaRPr/>
          </a:p>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620fd1fa89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620fd1fa89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See D2L - Content - Designing Your Experiment</a:t>
            </a:r>
            <a:endParaRPr/>
          </a:p>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620fd1fa89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620fd1fa89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620fd1fa89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620fd1fa89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See D2L - Content - Designing Your Experiment</a:t>
            </a:r>
            <a:endParaRPr/>
          </a:p>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620fd1fa89_0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620fd1fa89_0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620fd1fa89_0_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620fd1fa89_0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620fd1fa89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620fd1fa89_0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620fd1fa89_0_7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2620fd1fa89_0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620fd1fa89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620fd1fa89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620fd1fa89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620fd1fa89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ccd0886301_2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ccd088630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a copy of this logbook (File - Make a Copy) and save in your Google Drive.</a:t>
            </a:r>
            <a:endParaRPr/>
          </a:p>
          <a:p>
            <a:pPr indent="0" lvl="0" marL="0" rtl="0" algn="l">
              <a:spcBef>
                <a:spcPts val="0"/>
              </a:spcBef>
              <a:spcAft>
                <a:spcPts val="0"/>
              </a:spcAft>
              <a:buNone/>
            </a:pPr>
            <a:r>
              <a:rPr lang="en"/>
              <a:t>Share it with your Science Fair teachers: </a:t>
            </a:r>
            <a:r>
              <a:rPr lang="en" u="sng">
                <a:solidFill>
                  <a:schemeClr val="hlink"/>
                </a:solidFill>
                <a:hlinkClick r:id="rId2"/>
              </a:rPr>
              <a:t>mmolfert@educbe.ca</a:t>
            </a:r>
            <a:r>
              <a:rPr lang="en"/>
              <a:t> </a:t>
            </a:r>
            <a:r>
              <a:rPr lang="en" u="sng">
                <a:solidFill>
                  <a:schemeClr val="hlink"/>
                </a:solidFill>
                <a:hlinkClick r:id="rId3"/>
              </a:rPr>
              <a:t>amduncan@educbe.ca</a:t>
            </a:r>
            <a:r>
              <a:rPr lang="en"/>
              <a:t> </a:t>
            </a:r>
            <a:r>
              <a:rPr lang="en" u="sng">
                <a:solidFill>
                  <a:schemeClr val="hlink"/>
                </a:solidFill>
                <a:hlinkClick r:id="rId4"/>
              </a:rPr>
              <a:t>kknanji@educbe.ca</a:t>
            </a:r>
            <a:r>
              <a:rPr lang="en"/>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ccd0886301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3ccd0886301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ccd0886301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3ccd0886301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Getting Started - Planning Page 2</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620fd1fa89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620fd1fa89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Getting Started - Planning Page 2</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ccd0886301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3ccd0886301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ccd0886301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ccd0886301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ccd0886301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3ccd0886301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Referencing Your Sources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3ccd0886301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3ccd0886301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Hypothesis - Variables and Hypothesis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ccd0886301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3ccd0886301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See D2L - Content - Hypothesis - Variables and Hypothesis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ccd0886301_2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3ccd0886301_2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Hypothesis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ccd0886301_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3ccd0886301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ccd0886301_2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3ccd0886301_2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ccd0886301_2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3ccd0886301_2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ccd0886301_2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3ccd0886301_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620fd1fa89_0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620fd1fa89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3ccd0886301_2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3ccd0886301_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ccd0886301_2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3ccd0886301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ccd0886301_2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3ccd0886301_2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ccd0886301_2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3ccd0886301_2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Designing Your Experiment</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ccd0886301_2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3ccd0886301_2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See D2L - Content - Designing Your Experiment</a:t>
            </a:r>
            <a:endParaRPr/>
          </a:p>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3ccd0886301_2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3ccd0886301_2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See D2L - Content - Designing Your Experiment</a:t>
            </a:r>
            <a:endParaRPr/>
          </a:p>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ccd0886301_2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3ccd0886301_2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See D2L - Content - Designing Your Experiment</a:t>
            </a:r>
            <a:endParaRPr/>
          </a:p>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3ccd0886301_2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3ccd0886301_2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ccd0886301_2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3ccd0886301_2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3ccd0886301_2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3ccd0886301_2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620fd1fa89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620fd1fa89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3ccd0886301_2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3ccd0886301_2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ccd0886301_2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3ccd0886301_2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Conclusion, Application, and Extensions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3ccd0886301_2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3ccd0886301_2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620fd1fa89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620fd1fa89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Referencing Your Sources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620fd1fa89_0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620fd1fa89_0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Hypothesis - Variables and Hypothesis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620fd1fa89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620fd1fa89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See D2L - Content - Hypothesis - Variables and Hypothesis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620fd1fa89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620fd1fa89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D2L - Content - Hypothesis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2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22.jpg"/><Relationship Id="rId5"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omments" Target="../comments/comment5.xml"/><Relationship Id="rId4" Type="http://schemas.openxmlformats.org/officeDocument/2006/relationships/image" Target="../media/image21.jpg"/><Relationship Id="rId5" Type="http://schemas.openxmlformats.org/officeDocument/2006/relationships/image" Target="../media/image12.jpg"/><Relationship Id="rId6"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7.jpg"/><Relationship Id="rId5"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comments" Target="../comments/commen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comments" Target="../comments/comment7.xml"/><Relationship Id="rId4" Type="http://schemas.openxmlformats.org/officeDocument/2006/relationships/hyperlink" Target="https://www.colgate.com/en-ca" TargetMode="External"/><Relationship Id="rId5" Type="http://schemas.openxmlformats.org/officeDocument/2006/relationships/hyperlink" Target="https://www.colgate.com/en-ca" TargetMode="External"/><Relationship Id="rId6" Type="http://schemas.openxmlformats.org/officeDocument/2006/relationships/hyperlink" Target="https://www.healthline.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comments" Target="../comments/commen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comments" Target="../comments/commen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jpg"/><Relationship Id="rId4" Type="http://schemas.openxmlformats.org/officeDocument/2006/relationships/image" Target="../media/image22.jp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comments" Target="../comments/comment10.xml"/><Relationship Id="rId4" Type="http://schemas.openxmlformats.org/officeDocument/2006/relationships/image" Target="../media/image21.jpg"/><Relationship Id="rId5" Type="http://schemas.openxmlformats.org/officeDocument/2006/relationships/image" Target="../media/image12.jpg"/><Relationship Id="rId6" Type="http://schemas.openxmlformats.org/officeDocument/2006/relationships/image" Target="../media/image1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3.jpg"/><Relationship Id="rId4" Type="http://schemas.openxmlformats.org/officeDocument/2006/relationships/image" Target="../media/image7.jpg"/><Relationship Id="rId5" Type="http://schemas.openxmlformats.org/officeDocument/2006/relationships/image" Target="../media/image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6.png"/><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hyperlink" Target="https://www.colgate.com/en-ca" TargetMode="External"/><Relationship Id="rId5" Type="http://schemas.openxmlformats.org/officeDocument/2006/relationships/hyperlink" Target="https://www.colgate.com/en-ca" TargetMode="External"/><Relationship Id="rId6" Type="http://schemas.openxmlformats.org/officeDocument/2006/relationships/hyperlink" Target="https://www.healthline.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Science Fair Logbook</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Name: Ersheen Kaur</a:t>
            </a:r>
            <a:endParaRPr/>
          </a:p>
        </p:txBody>
      </p:sp>
    </p:spTree>
  </p:cSld>
  <p:clrMapOvr>
    <a:masterClrMapping/>
  </p:clrMapOvr>
  <mc:AlternateContent>
    <mc:Choice Requires="p14">
      <p:transition spd="slow" p14:dur="9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Materials</a:t>
            </a:r>
            <a:endParaRPr/>
          </a:p>
        </p:txBody>
      </p:sp>
      <p:sp>
        <p:nvSpPr>
          <p:cNvPr id="339" name="Google Shape;339;p22"/>
          <p:cNvSpPr txBox="1"/>
          <p:nvPr/>
        </p:nvSpPr>
        <p:spPr>
          <a:xfrm>
            <a:off x="714450" y="1346350"/>
            <a:ext cx="7715100" cy="6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What materials will you use for your experiment? </a:t>
            </a:r>
            <a:r>
              <a:rPr lang="en" sz="1800">
                <a:solidFill>
                  <a:schemeClr val="dk2"/>
                </a:solidFill>
                <a:latin typeface="Nunito"/>
                <a:ea typeface="Nunito"/>
                <a:cs typeface="Nunito"/>
                <a:sym typeface="Nunito"/>
              </a:rPr>
              <a:t>Be specific about amounts whenever possible. </a:t>
            </a:r>
            <a:endParaRPr>
              <a:solidFill>
                <a:schemeClr val="dk2"/>
              </a:solidFill>
              <a:latin typeface="Nunito"/>
              <a:ea typeface="Nunito"/>
              <a:cs typeface="Nunito"/>
              <a:sym typeface="Nunito"/>
            </a:endParaRPr>
          </a:p>
        </p:txBody>
      </p:sp>
      <p:sp>
        <p:nvSpPr>
          <p:cNvPr id="340" name="Google Shape;340;p22"/>
          <p:cNvSpPr txBox="1"/>
          <p:nvPr/>
        </p:nvSpPr>
        <p:spPr>
          <a:xfrm>
            <a:off x="711025" y="2163300"/>
            <a:ext cx="8017800" cy="2602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Clean eggshells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Cola</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Juice</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Sport drinks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Milk</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Water</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15 clear  cups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Permanent</a:t>
            </a:r>
            <a:r>
              <a:rPr lang="en" sz="1300">
                <a:solidFill>
                  <a:schemeClr val="dk2"/>
                </a:solidFill>
                <a:latin typeface="Nunito"/>
                <a:ea typeface="Nunito"/>
                <a:cs typeface="Nunito"/>
                <a:sym typeface="Nunito"/>
              </a:rPr>
              <a:t> marker (labelling cups)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Paper towels ( spills)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These materials will be at home and grocery stores</a:t>
            </a:r>
            <a:endParaRPr sz="1300">
              <a:solidFill>
                <a:schemeClr val="dk2"/>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Procedure</a:t>
            </a:r>
            <a:endParaRPr/>
          </a:p>
        </p:txBody>
      </p:sp>
      <p:sp>
        <p:nvSpPr>
          <p:cNvPr id="346" name="Google Shape;346;p23"/>
          <p:cNvSpPr txBox="1"/>
          <p:nvPr/>
        </p:nvSpPr>
        <p:spPr>
          <a:xfrm>
            <a:off x="1303800" y="1134600"/>
            <a:ext cx="7125900" cy="8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List the step-by-step procedure you will follow to conduct your experiment. Be as specific as possible and include exact measurements, quantities, times, etc. </a:t>
            </a:r>
            <a:endParaRPr>
              <a:solidFill>
                <a:schemeClr val="dk2"/>
              </a:solidFill>
              <a:latin typeface="Nunito"/>
              <a:ea typeface="Nunito"/>
              <a:cs typeface="Nunito"/>
              <a:sym typeface="Nunito"/>
            </a:endParaRPr>
          </a:p>
        </p:txBody>
      </p:sp>
      <p:sp>
        <p:nvSpPr>
          <p:cNvPr id="347" name="Google Shape;347;p23"/>
          <p:cNvSpPr txBox="1"/>
          <p:nvPr/>
        </p:nvSpPr>
        <p:spPr>
          <a:xfrm>
            <a:off x="711025" y="2163300"/>
            <a:ext cx="8017800" cy="2602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Get clean dry eggshells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Place eggshells in each cups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Pour drink(soda, water,energy drink,milk, juice) into the cups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Leave cups at room temperature for 3 days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Observe eggshells and write down notes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after a 3 days remove eggshells from cups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Compare results and decide which drink gave the most amount of damage and the least</a:t>
            </a:r>
            <a:endParaRPr sz="1300">
              <a:solidFill>
                <a:schemeClr val="dk2"/>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4"/>
          <p:cNvSpPr txBox="1"/>
          <p:nvPr>
            <p:ph type="title"/>
          </p:nvPr>
        </p:nvSpPr>
        <p:spPr>
          <a:xfrm>
            <a:off x="1354350" y="660550"/>
            <a:ext cx="3703500" cy="65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1</a:t>
            </a:r>
            <a:endParaRPr/>
          </a:p>
        </p:txBody>
      </p:sp>
      <p:sp>
        <p:nvSpPr>
          <p:cNvPr id="353" name="Google Shape;353;p24"/>
          <p:cNvSpPr txBox="1"/>
          <p:nvPr/>
        </p:nvSpPr>
        <p:spPr>
          <a:xfrm>
            <a:off x="4871200" y="1437700"/>
            <a:ext cx="3600600" cy="3298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Observations:/Notes </a:t>
            </a:r>
            <a:endParaRPr b="1" sz="1300">
              <a:solidFill>
                <a:schemeClr val="dk2"/>
              </a:solidFill>
              <a:latin typeface="Nunito"/>
              <a:ea typeface="Nunito"/>
              <a:cs typeface="Nunito"/>
              <a:sym typeface="Nunito"/>
            </a:endParaRPr>
          </a:p>
          <a:p>
            <a:pPr indent="0" lvl="0" marL="0" rtl="0" algn="l">
              <a:spcBef>
                <a:spcPts val="0"/>
              </a:spcBef>
              <a:spcAft>
                <a:spcPts val="0"/>
              </a:spcAft>
              <a:buNone/>
            </a:pPr>
            <a:r>
              <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Some notes that I observed was that milk and water no matter </a:t>
            </a:r>
            <a:r>
              <a:rPr b="1" lang="en" sz="1300">
                <a:solidFill>
                  <a:schemeClr val="dk2"/>
                </a:solidFill>
                <a:latin typeface="Nunito"/>
                <a:ea typeface="Nunito"/>
                <a:cs typeface="Nunito"/>
                <a:sym typeface="Nunito"/>
              </a:rPr>
              <a:t>how</a:t>
            </a:r>
            <a:r>
              <a:rPr b="1" lang="en" sz="1300">
                <a:solidFill>
                  <a:schemeClr val="dk2"/>
                </a:solidFill>
                <a:latin typeface="Nunito"/>
                <a:ea typeface="Nunito"/>
                <a:cs typeface="Nunito"/>
                <a:sym typeface="Nunito"/>
              </a:rPr>
              <a:t> much I soaked them they had no damages .Juice , energy drink ,soda changed their colour and soda was the worst one of them all. Energy drink had turned grey and it started to be a little soft. For pepsi the colour </a:t>
            </a:r>
            <a:r>
              <a:rPr b="1" lang="en" sz="1300">
                <a:solidFill>
                  <a:schemeClr val="dk2"/>
                </a:solidFill>
                <a:latin typeface="Nunito"/>
                <a:ea typeface="Nunito"/>
                <a:cs typeface="Nunito"/>
                <a:sym typeface="Nunito"/>
              </a:rPr>
              <a:t>changed</a:t>
            </a:r>
            <a:r>
              <a:rPr b="1" lang="en" sz="1300">
                <a:solidFill>
                  <a:schemeClr val="dk2"/>
                </a:solidFill>
                <a:latin typeface="Nunito"/>
                <a:ea typeface="Nunito"/>
                <a:cs typeface="Nunito"/>
                <a:sym typeface="Nunito"/>
              </a:rPr>
              <a:t> into this dark brown colour in two days. Juice turned this light pink also in just two days.  Overall monster,pepsi, and guava juice will give you tooth decay and cavities. </a:t>
            </a:r>
            <a:endParaRPr b="1" sz="1300">
              <a:solidFill>
                <a:schemeClr val="dk2"/>
              </a:solidFill>
              <a:latin typeface="Nunito"/>
              <a:ea typeface="Nunito"/>
              <a:cs typeface="Nunito"/>
              <a:sym typeface="Nunito"/>
            </a:endParaRPr>
          </a:p>
        </p:txBody>
      </p:sp>
      <p:sp>
        <p:nvSpPr>
          <p:cNvPr id="354" name="Google Shape;354;p24"/>
          <p:cNvSpPr txBox="1"/>
          <p:nvPr/>
        </p:nvSpPr>
        <p:spPr>
          <a:xfrm>
            <a:off x="714450" y="13463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Data:  </a:t>
            </a:r>
            <a:r>
              <a:rPr lang="en" sz="1800">
                <a:solidFill>
                  <a:schemeClr val="dk2"/>
                </a:solidFill>
                <a:latin typeface="Nunito"/>
                <a:ea typeface="Nunito"/>
                <a:cs typeface="Nunito"/>
                <a:sym typeface="Nunito"/>
              </a:rPr>
              <a:t>(measurements)</a:t>
            </a:r>
            <a:endParaRPr>
              <a:solidFill>
                <a:schemeClr val="dk2"/>
              </a:solidFill>
              <a:latin typeface="Nunito"/>
              <a:ea typeface="Nunito"/>
              <a:cs typeface="Nunito"/>
              <a:sym typeface="Nunito"/>
            </a:endParaRPr>
          </a:p>
        </p:txBody>
      </p:sp>
      <p:sp>
        <p:nvSpPr>
          <p:cNvPr id="355" name="Google Shape;355;p24"/>
          <p:cNvSpPr txBox="1"/>
          <p:nvPr/>
        </p:nvSpPr>
        <p:spPr>
          <a:xfrm>
            <a:off x="5057850" y="6605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Date:  21 jan 2026 12:37</a:t>
            </a:r>
            <a:endParaRPr>
              <a:solidFill>
                <a:schemeClr val="dk2"/>
              </a:solidFill>
              <a:latin typeface="Nunito"/>
              <a:ea typeface="Nunito"/>
              <a:cs typeface="Nunito"/>
              <a:sym typeface="Nunito"/>
            </a:endParaRPr>
          </a:p>
        </p:txBody>
      </p:sp>
      <p:graphicFrame>
        <p:nvGraphicFramePr>
          <p:cNvPr id="356" name="Google Shape;356;p24"/>
          <p:cNvGraphicFramePr/>
          <p:nvPr/>
        </p:nvGraphicFramePr>
        <p:xfrm>
          <a:off x="0" y="1754950"/>
          <a:ext cx="3000000" cy="3000000"/>
        </p:xfrm>
        <a:graphic>
          <a:graphicData uri="http://schemas.openxmlformats.org/drawingml/2006/table">
            <a:tbl>
              <a:tblPr>
                <a:noFill/>
                <a:tableStyleId>{D1265E4D-F305-48BE-99CD-AC363A0A941B}</a:tableStyleId>
              </a:tblPr>
              <a:tblGrid>
                <a:gridCol w="974250"/>
                <a:gridCol w="974250"/>
                <a:gridCol w="974250"/>
                <a:gridCol w="974250"/>
                <a:gridCol w="974250"/>
              </a:tblGrid>
              <a:tr h="320450">
                <a:tc>
                  <a:txBody>
                    <a:bodyPr/>
                    <a:lstStyle/>
                    <a:p>
                      <a:pPr indent="0" lvl="0" marL="0" rtl="0" algn="l">
                        <a:spcBef>
                          <a:spcPts val="0"/>
                        </a:spcBef>
                        <a:spcAft>
                          <a:spcPts val="0"/>
                        </a:spcAft>
                        <a:buNone/>
                      </a:pPr>
                      <a:r>
                        <a:rPr lang="en"/>
                        <a:t>drinks</a:t>
                      </a:r>
                      <a:endParaRPr/>
                    </a:p>
                  </a:txBody>
                  <a:tcPr marT="91425" marB="91425" marR="91425" marL="91425"/>
                </a:tc>
                <a:tc>
                  <a:txBody>
                    <a:bodyPr/>
                    <a:lstStyle/>
                    <a:p>
                      <a:pPr indent="0" lvl="0" marL="0" rtl="0" algn="l">
                        <a:spcBef>
                          <a:spcPts val="0"/>
                        </a:spcBef>
                        <a:spcAft>
                          <a:spcPts val="0"/>
                        </a:spcAft>
                        <a:buNone/>
                      </a:pPr>
                      <a:r>
                        <a:rPr lang="en"/>
                        <a:t>temp</a:t>
                      </a:r>
                      <a:endParaRPr/>
                    </a:p>
                  </a:txBody>
                  <a:tcPr marT="91425" marB="91425" marR="91425" marL="91425"/>
                </a:tc>
                <a:tc>
                  <a:txBody>
                    <a:bodyPr/>
                    <a:lstStyle/>
                    <a:p>
                      <a:pPr indent="0" lvl="0" marL="0" rtl="0" algn="l">
                        <a:spcBef>
                          <a:spcPts val="0"/>
                        </a:spcBef>
                        <a:spcAft>
                          <a:spcPts val="0"/>
                        </a:spcAft>
                        <a:buNone/>
                      </a:pPr>
                      <a:r>
                        <a:rPr lang="en"/>
                        <a:t>damage</a:t>
                      </a:r>
                      <a:endParaRPr/>
                    </a:p>
                  </a:txBody>
                  <a:tcPr marT="91425" marB="91425" marR="91425" marL="91425"/>
                </a:tc>
                <a:tc>
                  <a:txBody>
                    <a:bodyPr/>
                    <a:lstStyle/>
                    <a:p>
                      <a:pPr indent="0" lvl="0" marL="0" rtl="0" algn="l">
                        <a:spcBef>
                          <a:spcPts val="0"/>
                        </a:spcBef>
                        <a:spcAft>
                          <a:spcPts val="0"/>
                        </a:spcAft>
                        <a:buNone/>
                      </a:pPr>
                      <a:r>
                        <a:rPr lang="en"/>
                        <a:t>time</a:t>
                      </a:r>
                      <a:endParaRPr/>
                    </a:p>
                  </a:txBody>
                  <a:tcPr marT="91425" marB="91425" marR="91425" marL="91425"/>
                </a:tc>
                <a:tc>
                  <a:txBody>
                    <a:bodyPr/>
                    <a:lstStyle/>
                    <a:p>
                      <a:pPr indent="0" lvl="0" marL="0" rtl="0" algn="l">
                        <a:spcBef>
                          <a:spcPts val="0"/>
                        </a:spcBef>
                        <a:spcAft>
                          <a:spcPts val="0"/>
                        </a:spcAft>
                        <a:buNone/>
                      </a:pPr>
                      <a:r>
                        <a:rPr lang="en"/>
                        <a:t>started</a:t>
                      </a:r>
                      <a:endParaRPr/>
                    </a:p>
                  </a:txBody>
                  <a:tcPr marT="91425" marB="91425" marR="91425" marL="91425"/>
                </a:tc>
              </a:tr>
              <a:tr h="517400">
                <a:tc>
                  <a:txBody>
                    <a:bodyPr/>
                    <a:lstStyle/>
                    <a:p>
                      <a:pPr indent="0" lvl="0" marL="0" rtl="0" algn="l">
                        <a:spcBef>
                          <a:spcPts val="0"/>
                        </a:spcBef>
                        <a:spcAft>
                          <a:spcPts val="0"/>
                        </a:spcAft>
                        <a:buNone/>
                      </a:pPr>
                      <a:r>
                        <a:rPr lang="en"/>
                        <a:t>milk</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none</a:t>
                      </a:r>
                      <a:endParaRPr/>
                    </a:p>
                  </a:txBody>
                  <a:tcPr marT="91425" marB="91425" marR="91425" marL="91425"/>
                </a:tc>
                <a:tc>
                  <a:txBody>
                    <a:bodyPr/>
                    <a:lstStyle/>
                    <a:p>
                      <a:pPr indent="0" lvl="0" marL="0" rtl="0" algn="l">
                        <a:spcBef>
                          <a:spcPts val="0"/>
                        </a:spcBef>
                        <a:spcAft>
                          <a:spcPts val="0"/>
                        </a:spcAft>
                        <a:buNone/>
                      </a:pPr>
                      <a:r>
                        <a:rPr lang="en"/>
                        <a:t>3 days</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r>
              <a:tr h="517400">
                <a:tc>
                  <a:txBody>
                    <a:bodyPr/>
                    <a:lstStyle/>
                    <a:p>
                      <a:pPr indent="0" lvl="0" marL="0" rtl="0" algn="l">
                        <a:spcBef>
                          <a:spcPts val="0"/>
                        </a:spcBef>
                        <a:spcAft>
                          <a:spcPts val="0"/>
                        </a:spcAft>
                        <a:buNone/>
                      </a:pPr>
                      <a:r>
                        <a:rPr lang="en"/>
                        <a:t>water</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none</a:t>
                      </a:r>
                      <a:endParaRPr/>
                    </a:p>
                  </a:txBody>
                  <a:tcPr marT="91425" marB="91425" marR="91425" marL="91425"/>
                </a:tc>
                <a:tc>
                  <a:txBody>
                    <a:bodyPr/>
                    <a:lstStyle/>
                    <a:p>
                      <a:pPr indent="0" lvl="0" marL="0" rtl="0" algn="l">
                        <a:spcBef>
                          <a:spcPts val="0"/>
                        </a:spcBef>
                        <a:spcAft>
                          <a:spcPts val="0"/>
                        </a:spcAft>
                        <a:buNone/>
                      </a:pPr>
                      <a:r>
                        <a:rPr lang="en"/>
                        <a:t>3 days </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r>
              <a:tr h="517400">
                <a:tc>
                  <a:txBody>
                    <a:bodyPr/>
                    <a:lstStyle/>
                    <a:p>
                      <a:pPr indent="0" lvl="0" marL="0" rtl="0" algn="l">
                        <a:spcBef>
                          <a:spcPts val="0"/>
                        </a:spcBef>
                        <a:spcAft>
                          <a:spcPts val="0"/>
                        </a:spcAft>
                        <a:buNone/>
                      </a:pPr>
                      <a:r>
                        <a:rPr lang="en"/>
                        <a:t>pepsi</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Colour change </a:t>
                      </a:r>
                      <a:endParaRPr/>
                    </a:p>
                  </a:txBody>
                  <a:tcPr marT="91425" marB="91425" marR="91425" marL="91425"/>
                </a:tc>
                <a:tc>
                  <a:txBody>
                    <a:bodyPr/>
                    <a:lstStyle/>
                    <a:p>
                      <a:pPr indent="0" lvl="0" marL="0" rtl="0" algn="l">
                        <a:spcBef>
                          <a:spcPts val="0"/>
                        </a:spcBef>
                        <a:spcAft>
                          <a:spcPts val="0"/>
                        </a:spcAft>
                        <a:buNone/>
                      </a:pPr>
                      <a:r>
                        <a:rPr lang="en"/>
                        <a:t>3 days</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r>
              <a:tr h="517400">
                <a:tc>
                  <a:txBody>
                    <a:bodyPr/>
                    <a:lstStyle/>
                    <a:p>
                      <a:pPr indent="0" lvl="0" marL="0" rtl="0" algn="l">
                        <a:spcBef>
                          <a:spcPts val="0"/>
                        </a:spcBef>
                        <a:spcAft>
                          <a:spcPts val="0"/>
                        </a:spcAft>
                        <a:buNone/>
                      </a:pPr>
                      <a:r>
                        <a:rPr lang="en"/>
                        <a:t>monster</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Colour change softness</a:t>
                      </a:r>
                      <a:endParaRPr/>
                    </a:p>
                  </a:txBody>
                  <a:tcPr marT="91425" marB="91425" marR="91425" marL="91425"/>
                </a:tc>
                <a:tc>
                  <a:txBody>
                    <a:bodyPr/>
                    <a:lstStyle/>
                    <a:p>
                      <a:pPr indent="0" lvl="0" marL="0" rtl="0" algn="l">
                        <a:spcBef>
                          <a:spcPts val="0"/>
                        </a:spcBef>
                        <a:spcAft>
                          <a:spcPts val="0"/>
                        </a:spcAft>
                        <a:buNone/>
                      </a:pPr>
                      <a:r>
                        <a:rPr lang="en"/>
                        <a:t>3 days</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r>
              <a:tr h="647425">
                <a:tc>
                  <a:txBody>
                    <a:bodyPr/>
                    <a:lstStyle/>
                    <a:p>
                      <a:pPr indent="0" lvl="0" marL="0" rtl="0" algn="l">
                        <a:spcBef>
                          <a:spcPts val="0"/>
                        </a:spcBef>
                        <a:spcAft>
                          <a:spcPts val="0"/>
                        </a:spcAft>
                        <a:buNone/>
                      </a:pPr>
                      <a:r>
                        <a:rPr lang="en"/>
                        <a:t>Guava juice</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Colour change</a:t>
                      </a:r>
                      <a:endParaRPr/>
                    </a:p>
                  </a:txBody>
                  <a:tcPr marT="91425" marB="91425" marR="91425" marL="91425"/>
                </a:tc>
                <a:tc>
                  <a:txBody>
                    <a:bodyPr/>
                    <a:lstStyle/>
                    <a:p>
                      <a:pPr indent="0" lvl="0" marL="0" rtl="0" algn="l">
                        <a:spcBef>
                          <a:spcPts val="0"/>
                        </a:spcBef>
                        <a:spcAft>
                          <a:spcPts val="0"/>
                        </a:spcAft>
                        <a:buNone/>
                      </a:pPr>
                      <a:r>
                        <a:rPr lang="en"/>
                        <a:t>3 days</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5"/>
          <p:cNvSpPr txBox="1"/>
          <p:nvPr>
            <p:ph type="title"/>
          </p:nvPr>
        </p:nvSpPr>
        <p:spPr>
          <a:xfrm>
            <a:off x="1225000" y="49345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Photos of 1st trial</a:t>
            </a:r>
            <a:endParaRPr/>
          </a:p>
        </p:txBody>
      </p:sp>
      <p:pic>
        <p:nvPicPr>
          <p:cNvPr id="362" name="Google Shape;362;p25" title="PHOTO-2026-01-20-20-20-39.jpg"/>
          <p:cNvPicPr preferRelativeResize="0"/>
          <p:nvPr/>
        </p:nvPicPr>
        <p:blipFill>
          <a:blip r:embed="rId3">
            <a:alphaModFix/>
          </a:blip>
          <a:stretch>
            <a:fillRect/>
          </a:stretch>
        </p:blipFill>
        <p:spPr>
          <a:xfrm>
            <a:off x="152400" y="1645150"/>
            <a:ext cx="2509464" cy="3345952"/>
          </a:xfrm>
          <a:prstGeom prst="rect">
            <a:avLst/>
          </a:prstGeom>
          <a:noFill/>
          <a:ln>
            <a:noFill/>
          </a:ln>
        </p:spPr>
      </p:pic>
      <p:pic>
        <p:nvPicPr>
          <p:cNvPr id="363" name="Google Shape;363;p25" title="PHOTO-2026-01-20-20-20-39.jpg"/>
          <p:cNvPicPr preferRelativeResize="0"/>
          <p:nvPr/>
        </p:nvPicPr>
        <p:blipFill>
          <a:blip r:embed="rId4">
            <a:alphaModFix/>
          </a:blip>
          <a:stretch>
            <a:fillRect/>
          </a:stretch>
        </p:blipFill>
        <p:spPr>
          <a:xfrm>
            <a:off x="2814264" y="1645150"/>
            <a:ext cx="2509464" cy="3345952"/>
          </a:xfrm>
          <a:prstGeom prst="rect">
            <a:avLst/>
          </a:prstGeom>
          <a:noFill/>
          <a:ln>
            <a:noFill/>
          </a:ln>
        </p:spPr>
      </p:pic>
      <p:pic>
        <p:nvPicPr>
          <p:cNvPr id="364" name="Google Shape;364;p25" title="PHOTO-2026-01-20-20-20-39.jpg"/>
          <p:cNvPicPr preferRelativeResize="0"/>
          <p:nvPr/>
        </p:nvPicPr>
        <p:blipFill>
          <a:blip r:embed="rId5">
            <a:alphaModFix/>
          </a:blip>
          <a:stretch>
            <a:fillRect/>
          </a:stretch>
        </p:blipFill>
        <p:spPr>
          <a:xfrm>
            <a:off x="5476128" y="1645150"/>
            <a:ext cx="2509464" cy="33459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6"/>
          <p:cNvSpPr txBox="1"/>
          <p:nvPr>
            <p:ph type="title"/>
          </p:nvPr>
        </p:nvSpPr>
        <p:spPr>
          <a:xfrm>
            <a:off x="1246650" y="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2</a:t>
            </a:r>
            <a:endParaRPr/>
          </a:p>
        </p:txBody>
      </p:sp>
      <p:sp>
        <p:nvSpPr>
          <p:cNvPr id="370" name="Google Shape;370;p26"/>
          <p:cNvSpPr txBox="1"/>
          <p:nvPr/>
        </p:nvSpPr>
        <p:spPr>
          <a:xfrm>
            <a:off x="4871200" y="1361500"/>
            <a:ext cx="3600600" cy="3298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Observations/Notes: some observations I had noticed is that water and milk do no damage like the 1st trial . Pepsi was also the worst with a </a:t>
            </a:r>
            <a:r>
              <a:rPr b="1" lang="en" sz="1300">
                <a:solidFill>
                  <a:schemeClr val="dk2"/>
                </a:solidFill>
                <a:latin typeface="Nunito"/>
                <a:ea typeface="Nunito"/>
                <a:cs typeface="Nunito"/>
                <a:sym typeface="Nunito"/>
              </a:rPr>
              <a:t>dark</a:t>
            </a:r>
            <a:r>
              <a:rPr b="1" lang="en" sz="1300">
                <a:solidFill>
                  <a:schemeClr val="dk2"/>
                </a:solidFill>
                <a:latin typeface="Nunito"/>
                <a:ea typeface="Nunito"/>
                <a:cs typeface="Nunito"/>
                <a:sym typeface="Nunito"/>
              </a:rPr>
              <a:t> brown shade with some spots a tiny bit darker than the other spots on the egg. Juice was pink colour. The egg for energy </a:t>
            </a:r>
            <a:r>
              <a:rPr b="1" lang="en" sz="1300">
                <a:solidFill>
                  <a:schemeClr val="dk2"/>
                </a:solidFill>
                <a:latin typeface="Nunito"/>
                <a:ea typeface="Nunito"/>
                <a:cs typeface="Nunito"/>
                <a:sym typeface="Nunito"/>
              </a:rPr>
              <a:t>drinks  was yellow lighter than the other colours.</a:t>
            </a:r>
            <a:endParaRPr b="1" sz="1300">
              <a:solidFill>
                <a:schemeClr val="dk2"/>
              </a:solidFill>
              <a:latin typeface="Nunito"/>
              <a:ea typeface="Nunito"/>
              <a:cs typeface="Nunito"/>
              <a:sym typeface="Nunito"/>
            </a:endParaRPr>
          </a:p>
        </p:txBody>
      </p:sp>
      <p:sp>
        <p:nvSpPr>
          <p:cNvPr id="371" name="Google Shape;371;p26"/>
          <p:cNvSpPr txBox="1"/>
          <p:nvPr/>
        </p:nvSpPr>
        <p:spPr>
          <a:xfrm>
            <a:off x="1349550" y="71320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Data:  </a:t>
            </a:r>
            <a:r>
              <a:rPr lang="en" sz="1800">
                <a:solidFill>
                  <a:schemeClr val="dk2"/>
                </a:solidFill>
                <a:latin typeface="Nunito"/>
                <a:ea typeface="Nunito"/>
                <a:cs typeface="Nunito"/>
                <a:sym typeface="Nunito"/>
              </a:rPr>
              <a:t>(measurements)</a:t>
            </a:r>
            <a:endParaRPr>
              <a:solidFill>
                <a:schemeClr val="dk2"/>
              </a:solidFill>
              <a:latin typeface="Nunito"/>
              <a:ea typeface="Nunito"/>
              <a:cs typeface="Nunito"/>
              <a:sym typeface="Nunito"/>
            </a:endParaRPr>
          </a:p>
        </p:txBody>
      </p:sp>
      <p:sp>
        <p:nvSpPr>
          <p:cNvPr id="372" name="Google Shape;372;p26"/>
          <p:cNvSpPr txBox="1"/>
          <p:nvPr/>
        </p:nvSpPr>
        <p:spPr>
          <a:xfrm>
            <a:off x="5057850" y="6605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Date:  </a:t>
            </a:r>
            <a:endParaRPr>
              <a:solidFill>
                <a:schemeClr val="dk2"/>
              </a:solidFill>
              <a:latin typeface="Nunito"/>
              <a:ea typeface="Nunito"/>
              <a:cs typeface="Nunito"/>
              <a:sym typeface="Nunito"/>
            </a:endParaRPr>
          </a:p>
        </p:txBody>
      </p:sp>
      <p:graphicFrame>
        <p:nvGraphicFramePr>
          <p:cNvPr id="373" name="Google Shape;373;p26"/>
          <p:cNvGraphicFramePr/>
          <p:nvPr/>
        </p:nvGraphicFramePr>
        <p:xfrm>
          <a:off x="0" y="1121800"/>
          <a:ext cx="3000000" cy="3000000"/>
        </p:xfrm>
        <a:graphic>
          <a:graphicData uri="http://schemas.openxmlformats.org/drawingml/2006/table">
            <a:tbl>
              <a:tblPr>
                <a:noFill/>
                <a:tableStyleId>{D1265E4D-F305-48BE-99CD-AC363A0A941B}</a:tableStyleId>
              </a:tblPr>
              <a:tblGrid>
                <a:gridCol w="965875"/>
                <a:gridCol w="965875"/>
                <a:gridCol w="965875"/>
                <a:gridCol w="965875"/>
                <a:gridCol w="965875"/>
              </a:tblGrid>
              <a:tr h="358025">
                <a:tc>
                  <a:txBody>
                    <a:bodyPr/>
                    <a:lstStyle/>
                    <a:p>
                      <a:pPr indent="0" lvl="0" marL="0" rtl="0" algn="l">
                        <a:spcBef>
                          <a:spcPts val="0"/>
                        </a:spcBef>
                        <a:spcAft>
                          <a:spcPts val="0"/>
                        </a:spcAft>
                        <a:buNone/>
                      </a:pPr>
                      <a:r>
                        <a:rPr lang="en"/>
                        <a:t>drinks</a:t>
                      </a:r>
                      <a:endParaRPr/>
                    </a:p>
                  </a:txBody>
                  <a:tcPr marT="91425" marB="91425" marR="91425" marL="91425"/>
                </a:tc>
                <a:tc>
                  <a:txBody>
                    <a:bodyPr/>
                    <a:lstStyle/>
                    <a:p>
                      <a:pPr indent="0" lvl="0" marL="0" rtl="0" algn="l">
                        <a:spcBef>
                          <a:spcPts val="0"/>
                        </a:spcBef>
                        <a:spcAft>
                          <a:spcPts val="0"/>
                        </a:spcAft>
                        <a:buNone/>
                      </a:pPr>
                      <a:r>
                        <a:rPr lang="en"/>
                        <a:t>temp</a:t>
                      </a:r>
                      <a:endParaRPr/>
                    </a:p>
                  </a:txBody>
                  <a:tcPr marT="91425" marB="91425" marR="91425" marL="91425"/>
                </a:tc>
                <a:tc>
                  <a:txBody>
                    <a:bodyPr/>
                    <a:lstStyle/>
                    <a:p>
                      <a:pPr indent="0" lvl="0" marL="0" rtl="0" algn="l">
                        <a:spcBef>
                          <a:spcPts val="0"/>
                        </a:spcBef>
                        <a:spcAft>
                          <a:spcPts val="0"/>
                        </a:spcAft>
                        <a:buNone/>
                      </a:pPr>
                      <a:r>
                        <a:rPr lang="en"/>
                        <a:t>started</a:t>
                      </a:r>
                      <a:endParaRPr/>
                    </a:p>
                  </a:txBody>
                  <a:tcPr marT="91425" marB="91425" marR="91425" marL="91425"/>
                </a:tc>
                <a:tc>
                  <a:txBody>
                    <a:bodyPr/>
                    <a:lstStyle/>
                    <a:p>
                      <a:pPr indent="0" lvl="0" marL="0" rtl="0" algn="l">
                        <a:spcBef>
                          <a:spcPts val="0"/>
                        </a:spcBef>
                        <a:spcAft>
                          <a:spcPts val="0"/>
                        </a:spcAft>
                        <a:buNone/>
                      </a:pPr>
                      <a:r>
                        <a:rPr lang="en"/>
                        <a:t>How long</a:t>
                      </a:r>
                      <a:endParaRPr/>
                    </a:p>
                  </a:txBody>
                  <a:tcPr marT="91425" marB="91425" marR="91425" marL="91425"/>
                </a:tc>
                <a:tc>
                  <a:txBody>
                    <a:bodyPr/>
                    <a:lstStyle/>
                    <a:p>
                      <a:pPr indent="0" lvl="0" marL="0" rtl="0" algn="l">
                        <a:spcBef>
                          <a:spcPts val="0"/>
                        </a:spcBef>
                        <a:spcAft>
                          <a:spcPts val="0"/>
                        </a:spcAft>
                        <a:buNone/>
                      </a:pPr>
                      <a:r>
                        <a:rPr lang="en"/>
                        <a:t>damage</a:t>
                      </a:r>
                      <a:endParaRPr/>
                    </a:p>
                  </a:txBody>
                  <a:tcPr marT="91425" marB="91425" marR="91425" marL="91425"/>
                </a:tc>
              </a:tr>
              <a:tr h="550825">
                <a:tc>
                  <a:txBody>
                    <a:bodyPr/>
                    <a:lstStyle/>
                    <a:p>
                      <a:pPr indent="0" lvl="0" marL="0" rtl="0" algn="l">
                        <a:spcBef>
                          <a:spcPts val="0"/>
                        </a:spcBef>
                        <a:spcAft>
                          <a:spcPts val="0"/>
                        </a:spcAft>
                        <a:buNone/>
                      </a:pPr>
                      <a:r>
                        <a:rPr lang="en"/>
                        <a:t>soda</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txBody>
                  <a:tcPr marT="91425" marB="91425" marR="91425" marL="91425"/>
                </a:tc>
                <a:tc>
                  <a:txBody>
                    <a:bodyPr/>
                    <a:lstStyle/>
                    <a:p>
                      <a:pPr indent="0" lvl="0" marL="0" rtl="0" algn="l">
                        <a:spcBef>
                          <a:spcPts val="0"/>
                        </a:spcBef>
                        <a:spcAft>
                          <a:spcPts val="0"/>
                        </a:spcAft>
                        <a:buNone/>
                      </a:pPr>
                      <a:r>
                        <a:rPr lang="en"/>
                        <a:t>Colour change</a:t>
                      </a:r>
                      <a:endParaRPr/>
                    </a:p>
                  </a:txBody>
                  <a:tcPr marT="91425" marB="91425" marR="91425" marL="91425"/>
                </a:tc>
              </a:tr>
              <a:tr h="743650">
                <a:tc>
                  <a:txBody>
                    <a:bodyPr/>
                    <a:lstStyle/>
                    <a:p>
                      <a:pPr indent="0" lvl="0" marL="0" rtl="0" algn="l">
                        <a:spcBef>
                          <a:spcPts val="0"/>
                        </a:spcBef>
                        <a:spcAft>
                          <a:spcPts val="0"/>
                        </a:spcAft>
                        <a:buNone/>
                      </a:pPr>
                      <a:r>
                        <a:rPr lang="en"/>
                        <a:t>Energy drink</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Colour change</a:t>
                      </a:r>
                      <a:endParaRPr/>
                    </a:p>
                    <a:p>
                      <a:pPr indent="0" lvl="0" marL="0" rtl="0" algn="l">
                        <a:spcBef>
                          <a:spcPts val="0"/>
                        </a:spcBef>
                        <a:spcAft>
                          <a:spcPts val="0"/>
                        </a:spcAft>
                        <a:buNone/>
                      </a:pPr>
                      <a:r>
                        <a:t/>
                      </a:r>
                      <a:endParaRPr/>
                    </a:p>
                  </a:txBody>
                  <a:tcPr marT="91425" marB="91425" marR="91425" marL="91425"/>
                </a:tc>
              </a:tr>
              <a:tr h="743650">
                <a:tc>
                  <a:txBody>
                    <a:bodyPr/>
                    <a:lstStyle/>
                    <a:p>
                      <a:pPr indent="0" lvl="0" marL="0" rtl="0" algn="l">
                        <a:spcBef>
                          <a:spcPts val="0"/>
                        </a:spcBef>
                        <a:spcAft>
                          <a:spcPts val="0"/>
                        </a:spcAft>
                        <a:buNone/>
                      </a:pPr>
                      <a:r>
                        <a:rPr lang="en"/>
                        <a:t>juice</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Colour change</a:t>
                      </a:r>
                      <a:endParaRPr/>
                    </a:p>
                    <a:p>
                      <a:pPr indent="0" lvl="0" marL="0" rtl="0" algn="l">
                        <a:spcBef>
                          <a:spcPts val="0"/>
                        </a:spcBef>
                        <a:spcAft>
                          <a:spcPts val="0"/>
                        </a:spcAft>
                        <a:buNone/>
                      </a:pPr>
                      <a:r>
                        <a:t/>
                      </a:r>
                      <a:endParaRPr/>
                    </a:p>
                  </a:txBody>
                  <a:tcPr marT="91425" marB="91425" marR="91425" marL="91425"/>
                </a:tc>
              </a:tr>
              <a:tr h="743650">
                <a:tc>
                  <a:txBody>
                    <a:bodyPr/>
                    <a:lstStyle/>
                    <a:p>
                      <a:pPr indent="0" lvl="0" marL="0" rtl="0" algn="l">
                        <a:spcBef>
                          <a:spcPts val="0"/>
                        </a:spcBef>
                        <a:spcAft>
                          <a:spcPts val="0"/>
                        </a:spcAft>
                        <a:buNone/>
                      </a:pPr>
                      <a:r>
                        <a:rPr lang="en"/>
                        <a:t>milk</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txBody>
                  <a:tcPr marT="91425" marB="91425" marR="91425" marL="91425"/>
                </a:tc>
                <a:tc>
                  <a:txBody>
                    <a:bodyPr/>
                    <a:lstStyle/>
                    <a:p>
                      <a:pPr indent="0" lvl="0" marL="0" rtl="0" algn="l">
                        <a:spcBef>
                          <a:spcPts val="0"/>
                        </a:spcBef>
                        <a:spcAft>
                          <a:spcPts val="0"/>
                        </a:spcAft>
                        <a:buNone/>
                      </a:pPr>
                      <a:r>
                        <a:rPr lang="en"/>
                        <a:t>Colour change</a:t>
                      </a:r>
                      <a:endParaRPr/>
                    </a:p>
                    <a:p>
                      <a:pPr indent="0" lvl="0" marL="0" rtl="0" algn="l">
                        <a:spcBef>
                          <a:spcPts val="0"/>
                        </a:spcBef>
                        <a:spcAft>
                          <a:spcPts val="0"/>
                        </a:spcAft>
                        <a:buNone/>
                      </a:pPr>
                      <a:r>
                        <a:t/>
                      </a:r>
                      <a:endParaRPr/>
                    </a:p>
                  </a:txBody>
                  <a:tcPr marT="91425" marB="91425" marR="91425" marL="91425"/>
                </a:tc>
              </a:tr>
              <a:tr h="743650">
                <a:tc>
                  <a:txBody>
                    <a:bodyPr/>
                    <a:lstStyle/>
                    <a:p>
                      <a:pPr indent="0" lvl="0" marL="0" rtl="0" algn="l">
                        <a:spcBef>
                          <a:spcPts val="0"/>
                        </a:spcBef>
                        <a:spcAft>
                          <a:spcPts val="0"/>
                        </a:spcAft>
                        <a:buNone/>
                      </a:pPr>
                      <a:r>
                        <a:rPr lang="en"/>
                        <a:t>water</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Colour change</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2</a:t>
            </a:r>
            <a:endParaRPr/>
          </a:p>
        </p:txBody>
      </p:sp>
      <p:sp>
        <p:nvSpPr>
          <p:cNvPr id="379" name="Google Shape;379;p27"/>
          <p:cNvSpPr txBox="1"/>
          <p:nvPr/>
        </p:nvSpPr>
        <p:spPr>
          <a:xfrm>
            <a:off x="1455725" y="1189275"/>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Photos: </a:t>
            </a:r>
            <a:endParaRPr>
              <a:solidFill>
                <a:schemeClr val="dk2"/>
              </a:solidFill>
              <a:latin typeface="Nunito"/>
              <a:ea typeface="Nunito"/>
              <a:cs typeface="Nunito"/>
              <a:sym typeface="Nunito"/>
            </a:endParaRPr>
          </a:p>
        </p:txBody>
      </p:sp>
      <p:pic>
        <p:nvPicPr>
          <p:cNvPr id="380" name="Google Shape;380;p27" title="PHOTO-2026-01-20-20-20-39.jpg"/>
          <p:cNvPicPr preferRelativeResize="0"/>
          <p:nvPr/>
        </p:nvPicPr>
        <p:blipFill>
          <a:blip r:embed="rId4">
            <a:alphaModFix/>
          </a:blip>
          <a:stretch>
            <a:fillRect/>
          </a:stretch>
        </p:blipFill>
        <p:spPr>
          <a:xfrm>
            <a:off x="152400" y="1750275"/>
            <a:ext cx="2430618" cy="3240824"/>
          </a:xfrm>
          <a:prstGeom prst="rect">
            <a:avLst/>
          </a:prstGeom>
          <a:noFill/>
          <a:ln>
            <a:noFill/>
          </a:ln>
        </p:spPr>
      </p:pic>
      <p:pic>
        <p:nvPicPr>
          <p:cNvPr id="381" name="Google Shape;381;p27" title="PHOTO-2026-01-20-20-20-39.jpg"/>
          <p:cNvPicPr preferRelativeResize="0"/>
          <p:nvPr/>
        </p:nvPicPr>
        <p:blipFill>
          <a:blip r:embed="rId5">
            <a:alphaModFix/>
          </a:blip>
          <a:stretch>
            <a:fillRect/>
          </a:stretch>
        </p:blipFill>
        <p:spPr>
          <a:xfrm>
            <a:off x="2735418" y="1750275"/>
            <a:ext cx="2430618" cy="3240824"/>
          </a:xfrm>
          <a:prstGeom prst="rect">
            <a:avLst/>
          </a:prstGeom>
          <a:noFill/>
          <a:ln>
            <a:noFill/>
          </a:ln>
        </p:spPr>
      </p:pic>
      <p:pic>
        <p:nvPicPr>
          <p:cNvPr id="382" name="Google Shape;382;p27" title="PHOTO-2026-01-20-20-20-38.jpg"/>
          <p:cNvPicPr preferRelativeResize="0"/>
          <p:nvPr/>
        </p:nvPicPr>
        <p:blipFill>
          <a:blip r:embed="rId6">
            <a:alphaModFix/>
          </a:blip>
          <a:stretch>
            <a:fillRect/>
          </a:stretch>
        </p:blipFill>
        <p:spPr>
          <a:xfrm>
            <a:off x="5318436" y="1750275"/>
            <a:ext cx="1822963" cy="32408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8"/>
          <p:cNvSpPr txBox="1"/>
          <p:nvPr>
            <p:ph type="title"/>
          </p:nvPr>
        </p:nvSpPr>
        <p:spPr>
          <a:xfrm>
            <a:off x="1127875" y="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3</a:t>
            </a:r>
            <a:endParaRPr/>
          </a:p>
        </p:txBody>
      </p:sp>
      <p:sp>
        <p:nvSpPr>
          <p:cNvPr id="388" name="Google Shape;388;p28"/>
          <p:cNvSpPr txBox="1"/>
          <p:nvPr/>
        </p:nvSpPr>
        <p:spPr>
          <a:xfrm>
            <a:off x="4871200" y="1361500"/>
            <a:ext cx="3600600" cy="3298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Observations/Notes: same for all of the trial 2 and 1 we have the same result  . pepsi was the worst and water is the best. Pepsi was brown. Energy drink was slightly yellow. Juice was pink. Milk was white. Water was white.</a:t>
            </a:r>
            <a:endParaRPr b="1" sz="1300">
              <a:solidFill>
                <a:schemeClr val="dk2"/>
              </a:solidFill>
              <a:latin typeface="Nunito"/>
              <a:ea typeface="Nunito"/>
              <a:cs typeface="Nunito"/>
              <a:sym typeface="Nunito"/>
            </a:endParaRPr>
          </a:p>
        </p:txBody>
      </p:sp>
      <p:sp>
        <p:nvSpPr>
          <p:cNvPr id="389" name="Google Shape;389;p28"/>
          <p:cNvSpPr txBox="1"/>
          <p:nvPr/>
        </p:nvSpPr>
        <p:spPr>
          <a:xfrm>
            <a:off x="1127875" y="7564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Data:  </a:t>
            </a:r>
            <a:r>
              <a:rPr lang="en" sz="1800">
                <a:solidFill>
                  <a:schemeClr val="dk2"/>
                </a:solidFill>
                <a:latin typeface="Nunito"/>
                <a:ea typeface="Nunito"/>
                <a:cs typeface="Nunito"/>
                <a:sym typeface="Nunito"/>
              </a:rPr>
              <a:t>(measurements)</a:t>
            </a:r>
            <a:endParaRPr>
              <a:solidFill>
                <a:schemeClr val="dk2"/>
              </a:solidFill>
              <a:latin typeface="Nunito"/>
              <a:ea typeface="Nunito"/>
              <a:cs typeface="Nunito"/>
              <a:sym typeface="Nunito"/>
            </a:endParaRPr>
          </a:p>
        </p:txBody>
      </p:sp>
      <p:sp>
        <p:nvSpPr>
          <p:cNvPr id="390" name="Google Shape;390;p28"/>
          <p:cNvSpPr txBox="1"/>
          <p:nvPr/>
        </p:nvSpPr>
        <p:spPr>
          <a:xfrm>
            <a:off x="5057850" y="6605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Date:  </a:t>
            </a:r>
            <a:endParaRPr>
              <a:solidFill>
                <a:schemeClr val="dk2"/>
              </a:solidFill>
              <a:latin typeface="Nunito"/>
              <a:ea typeface="Nunito"/>
              <a:cs typeface="Nunito"/>
              <a:sym typeface="Nunito"/>
            </a:endParaRPr>
          </a:p>
        </p:txBody>
      </p:sp>
      <p:graphicFrame>
        <p:nvGraphicFramePr>
          <p:cNvPr id="391" name="Google Shape;391;p28"/>
          <p:cNvGraphicFramePr/>
          <p:nvPr/>
        </p:nvGraphicFramePr>
        <p:xfrm>
          <a:off x="0" y="1361500"/>
          <a:ext cx="3000000" cy="3000000"/>
        </p:xfrm>
        <a:graphic>
          <a:graphicData uri="http://schemas.openxmlformats.org/drawingml/2006/table">
            <a:tbl>
              <a:tblPr>
                <a:noFill/>
                <a:tableStyleId>{D1265E4D-F305-48BE-99CD-AC363A0A941B}</a:tableStyleId>
              </a:tblPr>
              <a:tblGrid>
                <a:gridCol w="965875"/>
                <a:gridCol w="965875"/>
                <a:gridCol w="965875"/>
                <a:gridCol w="965875"/>
                <a:gridCol w="965875"/>
              </a:tblGrid>
              <a:tr h="331250">
                <a:tc>
                  <a:txBody>
                    <a:bodyPr/>
                    <a:lstStyle/>
                    <a:p>
                      <a:pPr indent="0" lvl="0" marL="0" rtl="0" algn="l">
                        <a:spcBef>
                          <a:spcPts val="0"/>
                        </a:spcBef>
                        <a:spcAft>
                          <a:spcPts val="0"/>
                        </a:spcAft>
                        <a:buNone/>
                      </a:pPr>
                      <a:r>
                        <a:rPr lang="en"/>
                        <a:t>drinks</a:t>
                      </a:r>
                      <a:endParaRPr/>
                    </a:p>
                  </a:txBody>
                  <a:tcPr marT="91425" marB="91425" marR="91425" marL="91425"/>
                </a:tc>
                <a:tc>
                  <a:txBody>
                    <a:bodyPr/>
                    <a:lstStyle/>
                    <a:p>
                      <a:pPr indent="0" lvl="0" marL="0" rtl="0" algn="l">
                        <a:spcBef>
                          <a:spcPts val="0"/>
                        </a:spcBef>
                        <a:spcAft>
                          <a:spcPts val="0"/>
                        </a:spcAft>
                        <a:buNone/>
                      </a:pPr>
                      <a:r>
                        <a:rPr lang="en"/>
                        <a:t>temp</a:t>
                      </a:r>
                      <a:endParaRPr/>
                    </a:p>
                  </a:txBody>
                  <a:tcPr marT="91425" marB="91425" marR="91425" marL="91425"/>
                </a:tc>
                <a:tc>
                  <a:txBody>
                    <a:bodyPr/>
                    <a:lstStyle/>
                    <a:p>
                      <a:pPr indent="0" lvl="0" marL="0" rtl="0" algn="l">
                        <a:spcBef>
                          <a:spcPts val="0"/>
                        </a:spcBef>
                        <a:spcAft>
                          <a:spcPts val="0"/>
                        </a:spcAft>
                        <a:buNone/>
                      </a:pPr>
                      <a:r>
                        <a:rPr lang="en"/>
                        <a:t>started</a:t>
                      </a:r>
                      <a:endParaRPr/>
                    </a:p>
                  </a:txBody>
                  <a:tcPr marT="91425" marB="91425" marR="91425" marL="91425"/>
                </a:tc>
                <a:tc>
                  <a:txBody>
                    <a:bodyPr/>
                    <a:lstStyle/>
                    <a:p>
                      <a:pPr indent="0" lvl="0" marL="0" rtl="0" algn="l">
                        <a:spcBef>
                          <a:spcPts val="0"/>
                        </a:spcBef>
                        <a:spcAft>
                          <a:spcPts val="0"/>
                        </a:spcAft>
                        <a:buNone/>
                      </a:pPr>
                      <a:r>
                        <a:rPr lang="en"/>
                        <a:t>How long</a:t>
                      </a:r>
                      <a:endParaRPr/>
                    </a:p>
                  </a:txBody>
                  <a:tcPr marT="91425" marB="91425" marR="91425" marL="91425"/>
                </a:tc>
                <a:tc>
                  <a:txBody>
                    <a:bodyPr/>
                    <a:lstStyle/>
                    <a:p>
                      <a:pPr indent="0" lvl="0" marL="0" rtl="0" algn="l">
                        <a:spcBef>
                          <a:spcPts val="0"/>
                        </a:spcBef>
                        <a:spcAft>
                          <a:spcPts val="0"/>
                        </a:spcAft>
                        <a:buNone/>
                      </a:pPr>
                      <a:r>
                        <a:rPr lang="en"/>
                        <a:t>damage</a:t>
                      </a:r>
                      <a:endParaRPr/>
                    </a:p>
                  </a:txBody>
                  <a:tcPr marT="91425" marB="91425" marR="91425" marL="91425"/>
                </a:tc>
              </a:tr>
              <a:tr h="509650">
                <a:tc>
                  <a:txBody>
                    <a:bodyPr/>
                    <a:lstStyle/>
                    <a:p>
                      <a:pPr indent="0" lvl="0" marL="0" rtl="0" algn="l">
                        <a:spcBef>
                          <a:spcPts val="0"/>
                        </a:spcBef>
                        <a:spcAft>
                          <a:spcPts val="0"/>
                        </a:spcAft>
                        <a:buNone/>
                      </a:pPr>
                      <a:r>
                        <a:rPr lang="en"/>
                        <a:t>soda</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txBody>
                  <a:tcPr marT="91425" marB="91425" marR="91425" marL="91425"/>
                </a:tc>
                <a:tc>
                  <a:txBody>
                    <a:bodyPr/>
                    <a:lstStyle/>
                    <a:p>
                      <a:pPr indent="0" lvl="0" marL="0" rtl="0" algn="l">
                        <a:spcBef>
                          <a:spcPts val="0"/>
                        </a:spcBef>
                        <a:spcAft>
                          <a:spcPts val="0"/>
                        </a:spcAft>
                        <a:buNone/>
                      </a:pPr>
                      <a:r>
                        <a:rPr lang="en"/>
                        <a:t>Colour change</a:t>
                      </a:r>
                      <a:endParaRPr/>
                    </a:p>
                  </a:txBody>
                  <a:tcPr marT="91425" marB="91425" marR="91425" marL="91425"/>
                </a:tc>
              </a:tr>
              <a:tr h="688050">
                <a:tc>
                  <a:txBody>
                    <a:bodyPr/>
                    <a:lstStyle/>
                    <a:p>
                      <a:pPr indent="0" lvl="0" marL="0" rtl="0" algn="l">
                        <a:spcBef>
                          <a:spcPts val="0"/>
                        </a:spcBef>
                        <a:spcAft>
                          <a:spcPts val="0"/>
                        </a:spcAft>
                        <a:buNone/>
                      </a:pPr>
                      <a:r>
                        <a:rPr lang="en"/>
                        <a:t>Energy drink</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Colour change</a:t>
                      </a:r>
                      <a:endParaRPr/>
                    </a:p>
                    <a:p>
                      <a:pPr indent="0" lvl="0" marL="0" rtl="0" algn="l">
                        <a:spcBef>
                          <a:spcPts val="0"/>
                        </a:spcBef>
                        <a:spcAft>
                          <a:spcPts val="0"/>
                        </a:spcAft>
                        <a:buNone/>
                      </a:pPr>
                      <a:r>
                        <a:t/>
                      </a:r>
                      <a:endParaRPr/>
                    </a:p>
                  </a:txBody>
                  <a:tcPr marT="91425" marB="91425" marR="91425" marL="91425"/>
                </a:tc>
              </a:tr>
              <a:tr h="688050">
                <a:tc>
                  <a:txBody>
                    <a:bodyPr/>
                    <a:lstStyle/>
                    <a:p>
                      <a:pPr indent="0" lvl="0" marL="0" rtl="0" algn="l">
                        <a:spcBef>
                          <a:spcPts val="0"/>
                        </a:spcBef>
                        <a:spcAft>
                          <a:spcPts val="0"/>
                        </a:spcAft>
                        <a:buNone/>
                      </a:pPr>
                      <a:r>
                        <a:rPr lang="en"/>
                        <a:t>juice</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Colour change</a:t>
                      </a:r>
                      <a:endParaRPr/>
                    </a:p>
                    <a:p>
                      <a:pPr indent="0" lvl="0" marL="0" rtl="0" algn="l">
                        <a:spcBef>
                          <a:spcPts val="0"/>
                        </a:spcBef>
                        <a:spcAft>
                          <a:spcPts val="0"/>
                        </a:spcAft>
                        <a:buNone/>
                      </a:pPr>
                      <a:r>
                        <a:t/>
                      </a:r>
                      <a:endParaRPr/>
                    </a:p>
                  </a:txBody>
                  <a:tcPr marT="91425" marB="91425" marR="91425" marL="91425"/>
                </a:tc>
              </a:tr>
              <a:tr h="688050">
                <a:tc>
                  <a:txBody>
                    <a:bodyPr/>
                    <a:lstStyle/>
                    <a:p>
                      <a:pPr indent="0" lvl="0" marL="0" rtl="0" algn="l">
                        <a:spcBef>
                          <a:spcPts val="0"/>
                        </a:spcBef>
                        <a:spcAft>
                          <a:spcPts val="0"/>
                        </a:spcAft>
                        <a:buNone/>
                      </a:pPr>
                      <a:r>
                        <a:rPr lang="en"/>
                        <a:t>milk</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txBody>
                  <a:tcPr marT="91425" marB="91425" marR="91425" marL="91425"/>
                </a:tc>
                <a:tc>
                  <a:txBody>
                    <a:bodyPr/>
                    <a:lstStyle/>
                    <a:p>
                      <a:pPr indent="0" lvl="0" marL="0" rtl="0" algn="l">
                        <a:spcBef>
                          <a:spcPts val="0"/>
                        </a:spcBef>
                        <a:spcAft>
                          <a:spcPts val="0"/>
                        </a:spcAft>
                        <a:buNone/>
                      </a:pPr>
                      <a:r>
                        <a:rPr lang="en"/>
                        <a:t>Colour change</a:t>
                      </a:r>
                      <a:endParaRPr/>
                    </a:p>
                    <a:p>
                      <a:pPr indent="0" lvl="0" marL="0" rtl="0" algn="l">
                        <a:spcBef>
                          <a:spcPts val="0"/>
                        </a:spcBef>
                        <a:spcAft>
                          <a:spcPts val="0"/>
                        </a:spcAft>
                        <a:buNone/>
                      </a:pPr>
                      <a:r>
                        <a:t/>
                      </a:r>
                      <a:endParaRPr/>
                    </a:p>
                  </a:txBody>
                  <a:tcPr marT="91425" marB="91425" marR="91425" marL="91425"/>
                </a:tc>
              </a:tr>
              <a:tr h="688050">
                <a:tc>
                  <a:txBody>
                    <a:bodyPr/>
                    <a:lstStyle/>
                    <a:p>
                      <a:pPr indent="0" lvl="0" marL="0" rtl="0" algn="l">
                        <a:spcBef>
                          <a:spcPts val="0"/>
                        </a:spcBef>
                        <a:spcAft>
                          <a:spcPts val="0"/>
                        </a:spcAft>
                        <a:buNone/>
                      </a:pPr>
                      <a:r>
                        <a:rPr lang="en"/>
                        <a:t>water</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Colour change</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3</a:t>
            </a:r>
            <a:endParaRPr/>
          </a:p>
        </p:txBody>
      </p:sp>
      <p:sp>
        <p:nvSpPr>
          <p:cNvPr id="397" name="Google Shape;397;p29"/>
          <p:cNvSpPr txBox="1"/>
          <p:nvPr/>
        </p:nvSpPr>
        <p:spPr>
          <a:xfrm>
            <a:off x="1455725" y="1189275"/>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Photos: </a:t>
            </a:r>
            <a:endParaRPr>
              <a:solidFill>
                <a:schemeClr val="dk2"/>
              </a:solidFill>
              <a:latin typeface="Nunito"/>
              <a:ea typeface="Nunito"/>
              <a:cs typeface="Nunito"/>
              <a:sym typeface="Nunito"/>
            </a:endParaRPr>
          </a:p>
        </p:txBody>
      </p:sp>
      <p:pic>
        <p:nvPicPr>
          <p:cNvPr id="398" name="Google Shape;398;p29" title="PHOTO-2026-01-20-20-20-39.jpg"/>
          <p:cNvPicPr preferRelativeResize="0"/>
          <p:nvPr/>
        </p:nvPicPr>
        <p:blipFill>
          <a:blip r:embed="rId3">
            <a:alphaModFix/>
          </a:blip>
          <a:stretch>
            <a:fillRect/>
          </a:stretch>
        </p:blipFill>
        <p:spPr>
          <a:xfrm>
            <a:off x="152400" y="1750275"/>
            <a:ext cx="2430618" cy="3240824"/>
          </a:xfrm>
          <a:prstGeom prst="rect">
            <a:avLst/>
          </a:prstGeom>
          <a:noFill/>
          <a:ln>
            <a:noFill/>
          </a:ln>
        </p:spPr>
      </p:pic>
      <p:pic>
        <p:nvPicPr>
          <p:cNvPr id="399" name="Google Shape;399;p29" title="PHOTO-2026-01-20-20-20-39.jpg"/>
          <p:cNvPicPr preferRelativeResize="0"/>
          <p:nvPr/>
        </p:nvPicPr>
        <p:blipFill>
          <a:blip r:embed="rId4">
            <a:alphaModFix/>
          </a:blip>
          <a:stretch>
            <a:fillRect/>
          </a:stretch>
        </p:blipFill>
        <p:spPr>
          <a:xfrm>
            <a:off x="2735418" y="1750275"/>
            <a:ext cx="2430618" cy="3240824"/>
          </a:xfrm>
          <a:prstGeom prst="rect">
            <a:avLst/>
          </a:prstGeom>
          <a:noFill/>
          <a:ln>
            <a:noFill/>
          </a:ln>
        </p:spPr>
      </p:pic>
      <p:pic>
        <p:nvPicPr>
          <p:cNvPr id="400" name="Google Shape;400;p29" title="PHOTO-2026-01-20-20-20-39.jpg"/>
          <p:cNvPicPr preferRelativeResize="0"/>
          <p:nvPr/>
        </p:nvPicPr>
        <p:blipFill>
          <a:blip r:embed="rId5">
            <a:alphaModFix/>
          </a:blip>
          <a:stretch>
            <a:fillRect/>
          </a:stretch>
        </p:blipFill>
        <p:spPr>
          <a:xfrm>
            <a:off x="5318436" y="1750275"/>
            <a:ext cx="2430618" cy="32408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a:t>
            </a:r>
            <a:r>
              <a:rPr b="0" lang="en"/>
              <a:t>Chart</a:t>
            </a:r>
            <a:endParaRPr b="0"/>
          </a:p>
        </p:txBody>
      </p:sp>
      <p:sp>
        <p:nvSpPr>
          <p:cNvPr id="406" name="Google Shape;406;p30"/>
          <p:cNvSpPr txBox="1"/>
          <p:nvPr/>
        </p:nvSpPr>
        <p:spPr>
          <a:xfrm>
            <a:off x="714450" y="1346350"/>
            <a:ext cx="7715100" cy="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Put your data </a:t>
            </a:r>
            <a:r>
              <a:rPr b="1" lang="en" sz="1800">
                <a:solidFill>
                  <a:schemeClr val="dk2"/>
                </a:solidFill>
                <a:latin typeface="Nunito"/>
                <a:ea typeface="Nunito"/>
                <a:cs typeface="Nunito"/>
                <a:sym typeface="Nunito"/>
              </a:rPr>
              <a:t>together into a chart.</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800">
                <a:solidFill>
                  <a:schemeClr val="dk2"/>
                </a:solidFill>
                <a:latin typeface="Nunito"/>
                <a:ea typeface="Nunito"/>
                <a:cs typeface="Nunito"/>
                <a:sym typeface="Nunito"/>
              </a:rPr>
              <a:t>Example:     (you can change the chart)</a:t>
            </a:r>
            <a:endParaRPr sz="1800">
              <a:solidFill>
                <a:schemeClr val="dk2"/>
              </a:solidFill>
              <a:latin typeface="Nunito"/>
              <a:ea typeface="Nunito"/>
              <a:cs typeface="Nunito"/>
              <a:sym typeface="Nunito"/>
            </a:endParaRPr>
          </a:p>
        </p:txBody>
      </p:sp>
      <p:graphicFrame>
        <p:nvGraphicFramePr>
          <p:cNvPr id="407" name="Google Shape;407;p30"/>
          <p:cNvGraphicFramePr/>
          <p:nvPr/>
        </p:nvGraphicFramePr>
        <p:xfrm>
          <a:off x="801225" y="2384600"/>
          <a:ext cx="3000000" cy="3000000"/>
        </p:xfrm>
        <a:graphic>
          <a:graphicData uri="http://schemas.openxmlformats.org/drawingml/2006/table">
            <a:tbl>
              <a:tblPr>
                <a:noFill/>
                <a:tableStyleId>{D1265E4D-F305-48BE-99CD-AC363A0A941B}</a:tableStyleId>
              </a:tblPr>
              <a:tblGrid>
                <a:gridCol w="1809750"/>
                <a:gridCol w="1809750"/>
                <a:gridCol w="1809750"/>
                <a:gridCol w="1809750"/>
              </a:tblGrid>
              <a:tr h="339225">
                <a:tc>
                  <a:txBody>
                    <a:bodyPr/>
                    <a:lstStyle/>
                    <a:p>
                      <a:pPr indent="0" lvl="0" marL="0" rtl="0" algn="l">
                        <a:spcBef>
                          <a:spcPts val="0"/>
                        </a:spcBef>
                        <a:spcAft>
                          <a:spcPts val="0"/>
                        </a:spcAft>
                        <a:buNone/>
                      </a:pPr>
                      <a:r>
                        <a:rPr lang="en"/>
                        <a:t>trials</a:t>
                      </a:r>
                      <a:endParaRPr/>
                    </a:p>
                  </a:txBody>
                  <a:tcPr marT="91425" marB="91425" marR="91425" marL="91425"/>
                </a:tc>
                <a:tc>
                  <a:txBody>
                    <a:bodyPr/>
                    <a:lstStyle/>
                    <a:p>
                      <a:pPr indent="0" lvl="0" marL="0" rtl="0" algn="l">
                        <a:spcBef>
                          <a:spcPts val="0"/>
                        </a:spcBef>
                        <a:spcAft>
                          <a:spcPts val="0"/>
                        </a:spcAft>
                        <a:buNone/>
                      </a:pPr>
                      <a:r>
                        <a:rPr lang="en"/>
                        <a:t>Most damage</a:t>
                      </a:r>
                      <a:endParaRPr/>
                    </a:p>
                  </a:txBody>
                  <a:tcPr marT="91425" marB="91425" marR="91425" marL="91425"/>
                </a:tc>
                <a:tc>
                  <a:txBody>
                    <a:bodyPr/>
                    <a:lstStyle/>
                    <a:p>
                      <a:pPr indent="0" lvl="0" marL="0" rtl="0" algn="l">
                        <a:spcBef>
                          <a:spcPts val="0"/>
                        </a:spcBef>
                        <a:spcAft>
                          <a:spcPts val="0"/>
                        </a:spcAft>
                        <a:buNone/>
                      </a:pPr>
                      <a:r>
                        <a:rPr lang="en"/>
                        <a:t>Least damage</a:t>
                      </a:r>
                      <a:endParaRPr/>
                    </a:p>
                  </a:txBody>
                  <a:tcPr marT="91425" marB="91425" marR="91425" marL="91425"/>
                </a:tc>
                <a:tc>
                  <a:txBody>
                    <a:bodyPr/>
                    <a:lstStyle/>
                    <a:p>
                      <a:pPr indent="0" lvl="0" marL="0" rtl="0" algn="l">
                        <a:spcBef>
                          <a:spcPts val="0"/>
                        </a:spcBef>
                        <a:spcAft>
                          <a:spcPts val="0"/>
                        </a:spcAft>
                        <a:buNone/>
                      </a:pPr>
                      <a:r>
                        <a:rPr lang="en"/>
                        <a:t>Egg colour</a:t>
                      </a:r>
                      <a:endParaRPr/>
                    </a:p>
                  </a:txBody>
                  <a:tcPr marT="91425" marB="91425" marR="91425" marL="91425"/>
                </a:tc>
              </a:tr>
              <a:tr h="339225">
                <a:tc>
                  <a:txBody>
                    <a:bodyPr/>
                    <a:lstStyle/>
                    <a:p>
                      <a:pPr indent="0" lvl="0" marL="0" rtl="0" algn="l">
                        <a:spcBef>
                          <a:spcPts val="0"/>
                        </a:spcBef>
                        <a:spcAft>
                          <a:spcPts val="0"/>
                        </a:spcAft>
                        <a:buNone/>
                      </a:pPr>
                      <a:r>
                        <a:rPr lang="en"/>
                        <a:t>Trial 1</a:t>
                      </a:r>
                      <a:endParaRPr/>
                    </a:p>
                  </a:txBody>
                  <a:tcPr marT="91425" marB="91425" marR="91425" marL="91425"/>
                </a:tc>
                <a:tc>
                  <a:txBody>
                    <a:bodyPr/>
                    <a:lstStyle/>
                    <a:p>
                      <a:pPr indent="0" lvl="0" marL="0" rtl="0" algn="l">
                        <a:spcBef>
                          <a:spcPts val="0"/>
                        </a:spcBef>
                        <a:spcAft>
                          <a:spcPts val="0"/>
                        </a:spcAft>
                        <a:buNone/>
                      </a:pPr>
                      <a:r>
                        <a:rPr lang="en"/>
                        <a:t>pepsi</a:t>
                      </a:r>
                      <a:endParaRPr/>
                    </a:p>
                  </a:txBody>
                  <a:tcPr marT="91425" marB="91425" marR="91425" marL="91425"/>
                </a:tc>
                <a:tc>
                  <a:txBody>
                    <a:bodyPr/>
                    <a:lstStyle/>
                    <a:p>
                      <a:pPr indent="0" lvl="0" marL="0" rtl="0" algn="l">
                        <a:spcBef>
                          <a:spcPts val="0"/>
                        </a:spcBef>
                        <a:spcAft>
                          <a:spcPts val="0"/>
                        </a:spcAft>
                        <a:buNone/>
                      </a:pPr>
                      <a:r>
                        <a:rPr lang="en"/>
                        <a:t>water</a:t>
                      </a:r>
                      <a:endParaRPr/>
                    </a:p>
                  </a:txBody>
                  <a:tcPr marT="91425" marB="91425" marR="91425" marL="91425"/>
                </a:tc>
                <a:tc>
                  <a:txBody>
                    <a:bodyPr/>
                    <a:lstStyle/>
                    <a:p>
                      <a:pPr indent="0" lvl="0" marL="0" rtl="0" algn="l">
                        <a:spcBef>
                          <a:spcPts val="0"/>
                        </a:spcBef>
                        <a:spcAft>
                          <a:spcPts val="0"/>
                        </a:spcAft>
                        <a:buNone/>
                      </a:pPr>
                      <a:r>
                        <a:rPr lang="en"/>
                        <a:t>white</a:t>
                      </a:r>
                      <a:endParaRPr/>
                    </a:p>
                  </a:txBody>
                  <a:tcPr marT="91425" marB="91425" marR="91425" marL="91425"/>
                </a:tc>
              </a:tr>
              <a:tr h="521925">
                <a:tc>
                  <a:txBody>
                    <a:bodyPr/>
                    <a:lstStyle/>
                    <a:p>
                      <a:pPr indent="0" lvl="0" marL="0" rtl="0" algn="l">
                        <a:spcBef>
                          <a:spcPts val="0"/>
                        </a:spcBef>
                        <a:spcAft>
                          <a:spcPts val="0"/>
                        </a:spcAft>
                        <a:buNone/>
                      </a:pPr>
                      <a:r>
                        <a:rPr lang="en"/>
                        <a:t>Trial 2</a:t>
                      </a:r>
                      <a:endParaRPr/>
                    </a:p>
                  </a:txBody>
                  <a:tcPr marT="91425" marB="91425" marR="91425" marL="91425"/>
                </a:tc>
                <a:tc>
                  <a:txBody>
                    <a:bodyPr/>
                    <a:lstStyle/>
                    <a:p>
                      <a:pPr indent="0" lvl="0" marL="0" rtl="0" algn="l">
                        <a:spcBef>
                          <a:spcPts val="0"/>
                        </a:spcBef>
                        <a:spcAft>
                          <a:spcPts val="0"/>
                        </a:spcAft>
                        <a:buNone/>
                      </a:pPr>
                      <a:r>
                        <a:rPr lang="en"/>
                        <a:t>pepsi</a:t>
                      </a:r>
                      <a:endParaRPr/>
                    </a:p>
                  </a:txBody>
                  <a:tcPr marT="91425" marB="91425" marR="91425" marL="91425"/>
                </a:tc>
                <a:tc>
                  <a:txBody>
                    <a:bodyPr/>
                    <a:lstStyle/>
                    <a:p>
                      <a:pPr indent="0" lvl="0" marL="0" rtl="0" algn="l">
                        <a:spcBef>
                          <a:spcPts val="0"/>
                        </a:spcBef>
                        <a:spcAft>
                          <a:spcPts val="0"/>
                        </a:spcAft>
                        <a:buNone/>
                      </a:pPr>
                      <a:r>
                        <a:rPr lang="en"/>
                        <a:t>water</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white</a:t>
                      </a:r>
                      <a:endParaRPr/>
                    </a:p>
                  </a:txBody>
                  <a:tcPr marT="91425" marB="91425" marR="91425" marL="91425"/>
                </a:tc>
              </a:tr>
              <a:tr h="521925">
                <a:tc>
                  <a:txBody>
                    <a:bodyPr/>
                    <a:lstStyle/>
                    <a:p>
                      <a:pPr indent="0" lvl="0" marL="0" rtl="0" algn="l">
                        <a:spcBef>
                          <a:spcPts val="0"/>
                        </a:spcBef>
                        <a:spcAft>
                          <a:spcPts val="0"/>
                        </a:spcAft>
                        <a:buNone/>
                      </a:pPr>
                      <a:r>
                        <a:rPr lang="en"/>
                        <a:t>Trial 3</a:t>
                      </a:r>
                      <a:endParaRPr/>
                    </a:p>
                  </a:txBody>
                  <a:tcPr marT="91425" marB="91425" marR="91425" marL="91425"/>
                </a:tc>
                <a:tc>
                  <a:txBody>
                    <a:bodyPr/>
                    <a:lstStyle/>
                    <a:p>
                      <a:pPr indent="0" lvl="0" marL="0" rtl="0" algn="l">
                        <a:spcBef>
                          <a:spcPts val="0"/>
                        </a:spcBef>
                        <a:spcAft>
                          <a:spcPts val="0"/>
                        </a:spcAft>
                        <a:buNone/>
                      </a:pPr>
                      <a:r>
                        <a:rPr lang="en"/>
                        <a:t>pepsi</a:t>
                      </a:r>
                      <a:endParaRPr/>
                    </a:p>
                  </a:txBody>
                  <a:tcPr marT="91425" marB="91425" marR="91425" marL="91425"/>
                </a:tc>
                <a:tc>
                  <a:txBody>
                    <a:bodyPr/>
                    <a:lstStyle/>
                    <a:p>
                      <a:pPr indent="0" lvl="0" marL="0" rtl="0" algn="l">
                        <a:spcBef>
                          <a:spcPts val="0"/>
                        </a:spcBef>
                        <a:spcAft>
                          <a:spcPts val="0"/>
                        </a:spcAft>
                        <a:buNone/>
                      </a:pPr>
                      <a:r>
                        <a:rPr lang="en"/>
                        <a:t>water</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white</a:t>
                      </a:r>
                      <a:endParaRPr/>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a:t>
            </a:r>
            <a:r>
              <a:rPr b="0" lang="en"/>
              <a:t>Analyze</a:t>
            </a:r>
            <a:endParaRPr b="0"/>
          </a:p>
        </p:txBody>
      </p:sp>
      <p:sp>
        <p:nvSpPr>
          <p:cNvPr id="413" name="Google Shape;413;p31"/>
          <p:cNvSpPr txBox="1"/>
          <p:nvPr/>
        </p:nvSpPr>
        <p:spPr>
          <a:xfrm>
            <a:off x="714450" y="1346350"/>
            <a:ext cx="7715100" cy="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Look at your data and observations. Look for patterns and trends. Explain what happened in your experiment and what you found out: </a:t>
            </a:r>
            <a:endParaRPr>
              <a:solidFill>
                <a:schemeClr val="dk2"/>
              </a:solidFill>
              <a:latin typeface="Nunito"/>
              <a:ea typeface="Nunito"/>
              <a:cs typeface="Nunito"/>
              <a:sym typeface="Nunito"/>
            </a:endParaRPr>
          </a:p>
        </p:txBody>
      </p:sp>
      <p:sp>
        <p:nvSpPr>
          <p:cNvPr id="414" name="Google Shape;414;p31"/>
          <p:cNvSpPr txBox="1"/>
          <p:nvPr/>
        </p:nvSpPr>
        <p:spPr>
          <a:xfrm>
            <a:off x="711025" y="2087650"/>
            <a:ext cx="8017800" cy="2678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As the 3 trial were going on milk and water had no damage showing no cavities and tooth decay. Which means milk and water were the best for your teeth. For juice since I used guava juice the egg was pink making it bad for your teeth.soda and monster had the same damages to the teeth. Soda was dark brown but monster was a lighter brown making soda bad. There were no changes to how soft the egg is.</a:t>
            </a:r>
            <a:endParaRPr sz="1300">
              <a:solidFill>
                <a:schemeClr val="dk2"/>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65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Topic: </a:t>
            </a:r>
            <a:endParaRPr/>
          </a:p>
        </p:txBody>
      </p:sp>
      <p:sp>
        <p:nvSpPr>
          <p:cNvPr id="284" name="Google Shape;284;p14"/>
          <p:cNvSpPr txBox="1"/>
          <p:nvPr>
            <p:ph idx="1" type="body"/>
          </p:nvPr>
        </p:nvSpPr>
        <p:spPr>
          <a:xfrm>
            <a:off x="1303800" y="1255575"/>
            <a:ext cx="7030500" cy="801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Write about the topic you chose. Why did you choose this topic? What do you hope to find out?</a:t>
            </a:r>
            <a:endParaRPr/>
          </a:p>
        </p:txBody>
      </p:sp>
      <p:sp>
        <p:nvSpPr>
          <p:cNvPr id="285" name="Google Shape;285;p14"/>
          <p:cNvSpPr txBox="1"/>
          <p:nvPr/>
        </p:nvSpPr>
        <p:spPr>
          <a:xfrm>
            <a:off x="1443475" y="2046425"/>
            <a:ext cx="6641700" cy="24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The topic that I choose is “ </a:t>
            </a:r>
            <a:r>
              <a:rPr lang="en" sz="1300">
                <a:solidFill>
                  <a:schemeClr val="dk2"/>
                </a:solidFill>
                <a:latin typeface="Nunito"/>
                <a:ea typeface="Nunito"/>
                <a:cs typeface="Nunito"/>
                <a:sym typeface="Nunito"/>
              </a:rPr>
              <a:t>Tooth Damage Caused By Different Drinks”</a:t>
            </a:r>
            <a:r>
              <a:rPr lang="en" sz="1300">
                <a:solidFill>
                  <a:schemeClr val="dk2"/>
                </a:solidFill>
                <a:latin typeface="Nunito"/>
                <a:ea typeface="Nunito"/>
                <a:cs typeface="Nunito"/>
                <a:sym typeface="Nunito"/>
              </a:rPr>
              <a:t> because my elder sister suffered from dental issues and I want to know the details why it happened. Many drinks that we enjoyed can weaken or damage tooth enamel because of acids and sugar. This experiment helps students understand which drinks are healthiest for their teeth and how everyday choices affect dental health. And Dental treatment is very costly and painful too so I want that everybody has a good teeth and health.</a:t>
            </a:r>
            <a:endParaRPr sz="1300">
              <a:solidFill>
                <a:schemeClr val="dk2"/>
              </a:solidFill>
              <a:latin typeface="Nunito"/>
              <a:ea typeface="Nunito"/>
              <a:cs typeface="Nunito"/>
              <a:sym typeface="Nunito"/>
            </a:endParaRPr>
          </a:p>
        </p:txBody>
      </p:sp>
    </p:spTree>
  </p:cSld>
  <p:clrMapOvr>
    <a:masterClrMapping/>
  </p:clrMapOvr>
  <mc:AlternateContent>
    <mc:Choice Requires="p14">
      <p:transition spd="slow" p14:dur="1200">
        <p:fade thruBlk="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2"/>
          <p:cNvSpPr txBox="1"/>
          <p:nvPr>
            <p:ph type="title"/>
          </p:nvPr>
        </p:nvSpPr>
        <p:spPr>
          <a:xfrm>
            <a:off x="1303800" y="10182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a:t>
            </a:r>
            <a:r>
              <a:rPr b="0" lang="en"/>
              <a:t>Graph</a:t>
            </a:r>
            <a:endParaRPr b="0"/>
          </a:p>
        </p:txBody>
      </p:sp>
      <p:sp>
        <p:nvSpPr>
          <p:cNvPr id="420" name="Google Shape;420;p32"/>
          <p:cNvSpPr txBox="1"/>
          <p:nvPr/>
        </p:nvSpPr>
        <p:spPr>
          <a:xfrm>
            <a:off x="1356100" y="652975"/>
            <a:ext cx="7715100" cy="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Graph your data for a visual display of your results.</a:t>
            </a:r>
            <a:endParaRPr b="1" sz="1800">
              <a:solidFill>
                <a:schemeClr val="dk2"/>
              </a:solidFill>
              <a:latin typeface="Nunito"/>
              <a:ea typeface="Nunito"/>
              <a:cs typeface="Nunito"/>
              <a:sym typeface="Nunito"/>
            </a:endParaRPr>
          </a:p>
          <a:p>
            <a:pPr indent="0" lvl="0" marL="0" rtl="0" algn="l">
              <a:spcBef>
                <a:spcPts val="0"/>
              </a:spcBef>
              <a:spcAft>
                <a:spcPts val="0"/>
              </a:spcAft>
              <a:buNone/>
            </a:pPr>
            <a:r>
              <a:t/>
            </a:r>
            <a:endParaRPr sz="1800">
              <a:solidFill>
                <a:schemeClr val="dk2"/>
              </a:solidFill>
              <a:latin typeface="Nunito"/>
              <a:ea typeface="Nunito"/>
              <a:cs typeface="Nunito"/>
              <a:sym typeface="Nunito"/>
            </a:endParaRPr>
          </a:p>
          <a:p>
            <a:pPr indent="0" lvl="0" marL="0" rtl="0" algn="l">
              <a:spcBef>
                <a:spcPts val="0"/>
              </a:spcBef>
              <a:spcAft>
                <a:spcPts val="0"/>
              </a:spcAft>
              <a:buNone/>
            </a:pPr>
            <a:r>
              <a:rPr lang="en" sz="1500">
                <a:solidFill>
                  <a:schemeClr val="dk2"/>
                </a:solidFill>
                <a:latin typeface="Nunito"/>
                <a:ea typeface="Nunito"/>
                <a:cs typeface="Nunito"/>
                <a:sym typeface="Nunito"/>
              </a:rPr>
              <a:t>Use Google Sheets or another  website and copy the graph onto this slide, or draw by hand and upload a photo.</a:t>
            </a:r>
            <a:endParaRPr sz="1500">
              <a:solidFill>
                <a:schemeClr val="dk2"/>
              </a:solidFill>
              <a:latin typeface="Nunito"/>
              <a:ea typeface="Nunito"/>
              <a:cs typeface="Nunito"/>
              <a:sym typeface="Nunito"/>
            </a:endParaRPr>
          </a:p>
          <a:p>
            <a:pPr indent="0" lvl="0" marL="0" rtl="0" algn="l">
              <a:spcBef>
                <a:spcPts val="0"/>
              </a:spcBef>
              <a:spcAft>
                <a:spcPts val="0"/>
              </a:spcAft>
              <a:buNone/>
            </a:pPr>
            <a:r>
              <a:rPr lang="en" sz="1500">
                <a:solidFill>
                  <a:schemeClr val="dk2"/>
                </a:solidFill>
                <a:latin typeface="Nunito"/>
                <a:ea typeface="Nunito"/>
                <a:cs typeface="Nunito"/>
                <a:sym typeface="Nunito"/>
              </a:rPr>
              <a:t>Ask your Science Fair teachers for help if you need it!</a:t>
            </a:r>
            <a:endParaRPr sz="1500">
              <a:solidFill>
                <a:schemeClr val="dk2"/>
              </a:solidFill>
              <a:latin typeface="Nunito"/>
              <a:ea typeface="Nunito"/>
              <a:cs typeface="Nunito"/>
              <a:sym typeface="Nunito"/>
            </a:endParaRPr>
          </a:p>
        </p:txBody>
      </p:sp>
      <p:pic>
        <p:nvPicPr>
          <p:cNvPr id="421" name="Google Shape;421;p32" title="Chart"/>
          <p:cNvPicPr preferRelativeResize="0"/>
          <p:nvPr/>
        </p:nvPicPr>
        <p:blipFill>
          <a:blip r:embed="rId3">
            <a:alphaModFix/>
          </a:blip>
          <a:stretch>
            <a:fillRect/>
          </a:stretch>
        </p:blipFill>
        <p:spPr>
          <a:xfrm>
            <a:off x="152400" y="2043425"/>
            <a:ext cx="4767129" cy="2947675"/>
          </a:xfrm>
          <a:prstGeom prst="rect">
            <a:avLst/>
          </a:prstGeom>
          <a:noFill/>
          <a:ln>
            <a:noFill/>
          </a:ln>
        </p:spPr>
      </p:pic>
      <p:pic>
        <p:nvPicPr>
          <p:cNvPr id="422" name="Google Shape;422;p32" title="Chart"/>
          <p:cNvPicPr preferRelativeResize="0"/>
          <p:nvPr/>
        </p:nvPicPr>
        <p:blipFill>
          <a:blip r:embed="rId4">
            <a:alphaModFix/>
          </a:blip>
          <a:stretch>
            <a:fillRect/>
          </a:stretch>
        </p:blipFill>
        <p:spPr>
          <a:xfrm>
            <a:off x="4989129" y="2498775"/>
            <a:ext cx="3919671" cy="24236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3"/>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a:t>
            </a:r>
            <a:endParaRPr b="0"/>
          </a:p>
        </p:txBody>
      </p:sp>
      <p:sp>
        <p:nvSpPr>
          <p:cNvPr id="428" name="Google Shape;428;p33"/>
          <p:cNvSpPr txBox="1"/>
          <p:nvPr/>
        </p:nvSpPr>
        <p:spPr>
          <a:xfrm>
            <a:off x="1119475" y="1361500"/>
            <a:ext cx="7352400" cy="847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My </a:t>
            </a:r>
            <a:r>
              <a:rPr b="1" lang="en" sz="1300">
                <a:solidFill>
                  <a:schemeClr val="dk2"/>
                </a:solidFill>
                <a:latin typeface="Nunito"/>
                <a:ea typeface="Nunito"/>
                <a:cs typeface="Nunito"/>
                <a:sym typeface="Nunito"/>
              </a:rPr>
              <a:t>question</a:t>
            </a:r>
            <a:r>
              <a:rPr b="1" lang="en" sz="1300">
                <a:solidFill>
                  <a:schemeClr val="dk2"/>
                </a:solidFill>
                <a:latin typeface="Nunito"/>
                <a:ea typeface="Nunito"/>
                <a:cs typeface="Nunito"/>
                <a:sym typeface="Nunito"/>
              </a:rPr>
              <a:t> was: which drink has the most damage to our teeth?</a:t>
            </a:r>
            <a:endParaRPr b="1" sz="1300">
              <a:solidFill>
                <a:schemeClr val="dk2"/>
              </a:solidFill>
              <a:latin typeface="Nunito"/>
              <a:ea typeface="Nunito"/>
              <a:cs typeface="Nunito"/>
              <a:sym typeface="Nunito"/>
            </a:endParaRPr>
          </a:p>
        </p:txBody>
      </p:sp>
      <p:sp>
        <p:nvSpPr>
          <p:cNvPr id="429" name="Google Shape;429;p33"/>
          <p:cNvSpPr txBox="1"/>
          <p:nvPr/>
        </p:nvSpPr>
        <p:spPr>
          <a:xfrm>
            <a:off x="1119475" y="2428300"/>
            <a:ext cx="7352400" cy="847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The answer to my question is: The  drink with the most damage to our teeth is pepsi</a:t>
            </a:r>
            <a:endParaRPr b="1" sz="1300">
              <a:solidFill>
                <a:schemeClr val="dk2"/>
              </a:solidFill>
              <a:latin typeface="Nunito"/>
              <a:ea typeface="Nunito"/>
              <a:cs typeface="Nunito"/>
              <a:sym typeface="Nunito"/>
            </a:endParaRPr>
          </a:p>
        </p:txBody>
      </p:sp>
      <p:sp>
        <p:nvSpPr>
          <p:cNvPr id="430" name="Google Shape;430;p33"/>
          <p:cNvSpPr txBox="1"/>
          <p:nvPr/>
        </p:nvSpPr>
        <p:spPr>
          <a:xfrm>
            <a:off x="1119475" y="3495100"/>
            <a:ext cx="7352400" cy="1451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My hypothesis was </a:t>
            </a:r>
            <a:r>
              <a:rPr b="1" lang="en" sz="1300" u="sng">
                <a:solidFill>
                  <a:schemeClr val="dk2"/>
                </a:solidFill>
                <a:latin typeface="Nunito"/>
                <a:ea typeface="Nunito"/>
                <a:cs typeface="Nunito"/>
                <a:sym typeface="Nunito"/>
              </a:rPr>
              <a:t>correct</a:t>
            </a:r>
            <a:r>
              <a:rPr b="1" lang="en" sz="1300">
                <a:solidFill>
                  <a:schemeClr val="dk2"/>
                </a:solidFill>
                <a:latin typeface="Nunito"/>
                <a:ea typeface="Nunito"/>
                <a:cs typeface="Nunito"/>
                <a:sym typeface="Nunito"/>
              </a:rPr>
              <a:t> because:</a:t>
            </a:r>
            <a:endParaRPr b="1" sz="1300">
              <a:solidFill>
                <a:schemeClr val="dk2"/>
              </a:solidFill>
              <a:latin typeface="Nunito"/>
              <a:ea typeface="Nunito"/>
              <a:cs typeface="Nunito"/>
              <a:sym typeface="Nunito"/>
            </a:endParaRPr>
          </a:p>
          <a:p>
            <a:pPr indent="0" lvl="0" marL="0" rtl="0" algn="l">
              <a:spcBef>
                <a:spcPts val="0"/>
              </a:spcBef>
              <a:spcAft>
                <a:spcPts val="0"/>
              </a:spcAft>
              <a:buNone/>
            </a:pPr>
            <a:r>
              <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OR</a:t>
            </a:r>
            <a:endParaRPr b="1" sz="1300">
              <a:solidFill>
                <a:schemeClr val="dk2"/>
              </a:solidFill>
              <a:latin typeface="Nunito"/>
              <a:ea typeface="Nunito"/>
              <a:cs typeface="Nunito"/>
              <a:sym typeface="Nunito"/>
            </a:endParaRPr>
          </a:p>
          <a:p>
            <a:pPr indent="0" lvl="0" marL="0" rtl="0" algn="l">
              <a:spcBef>
                <a:spcPts val="0"/>
              </a:spcBef>
              <a:spcAft>
                <a:spcPts val="0"/>
              </a:spcAft>
              <a:buNone/>
            </a:pPr>
            <a:r>
              <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My hypothesis was </a:t>
            </a:r>
            <a:r>
              <a:rPr b="1" lang="en" sz="1300" u="sng">
                <a:solidFill>
                  <a:schemeClr val="dk2"/>
                </a:solidFill>
                <a:latin typeface="Nunito"/>
                <a:ea typeface="Nunito"/>
                <a:cs typeface="Nunito"/>
                <a:sym typeface="Nunito"/>
              </a:rPr>
              <a:t>incorrect</a:t>
            </a:r>
            <a:r>
              <a:rPr b="1" lang="en" sz="1300">
                <a:solidFill>
                  <a:schemeClr val="dk2"/>
                </a:solidFill>
                <a:latin typeface="Nunito"/>
                <a:ea typeface="Nunito"/>
                <a:cs typeface="Nunito"/>
                <a:sym typeface="Nunito"/>
              </a:rPr>
              <a:t> because: I thought it was energy drink that would be the worst because how much </a:t>
            </a:r>
            <a:r>
              <a:rPr b="1" lang="en" sz="1300">
                <a:solidFill>
                  <a:schemeClr val="dk2"/>
                </a:solidFill>
                <a:latin typeface="Nunito"/>
                <a:ea typeface="Nunito"/>
                <a:cs typeface="Nunito"/>
                <a:sym typeface="Nunito"/>
              </a:rPr>
              <a:t>caffeine it has in it but apparently I was wrong. Pepsi had a brown colour on the egg because of the acid in it leading to cavities and tooth decay.</a:t>
            </a:r>
            <a:endParaRPr b="1" sz="1300">
              <a:solidFill>
                <a:schemeClr val="dk2"/>
              </a:solidFill>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4"/>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Applications</a:t>
            </a:r>
            <a:endParaRPr b="0"/>
          </a:p>
        </p:txBody>
      </p:sp>
      <p:sp>
        <p:nvSpPr>
          <p:cNvPr id="436" name="Google Shape;436;p34"/>
          <p:cNvSpPr txBox="1"/>
          <p:nvPr/>
        </p:nvSpPr>
        <p:spPr>
          <a:xfrm>
            <a:off x="1119475" y="1285300"/>
            <a:ext cx="73524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In what ways  are your findings useful?</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Who could it benefit from your results and how? </a:t>
            </a:r>
            <a:endParaRPr b="1" sz="1300">
              <a:solidFill>
                <a:schemeClr val="dk2"/>
              </a:solidFill>
              <a:latin typeface="Nunito"/>
              <a:ea typeface="Nunito"/>
              <a:cs typeface="Nunito"/>
              <a:sym typeface="Nunito"/>
            </a:endParaRPr>
          </a:p>
        </p:txBody>
      </p:sp>
      <p:sp>
        <p:nvSpPr>
          <p:cNvPr id="437" name="Google Shape;437;p34"/>
          <p:cNvSpPr txBox="1"/>
          <p:nvPr/>
        </p:nvSpPr>
        <p:spPr>
          <a:xfrm>
            <a:off x="1119475" y="1936375"/>
            <a:ext cx="7352400" cy="2692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This is useful because the dentist is very expensive and can hurt a lot compared to starting to take care of your delicate tooth from the start to save money from the dentist. It can be beneficial from my results to help keep your teeth safe from acid </a:t>
            </a:r>
            <a:r>
              <a:rPr lang="en" sz="1300">
                <a:solidFill>
                  <a:schemeClr val="dk2"/>
                </a:solidFill>
                <a:latin typeface="Nunito"/>
                <a:ea typeface="Nunito"/>
                <a:cs typeface="Nunito"/>
                <a:sym typeface="Nunito"/>
              </a:rPr>
              <a:t>reflux</a:t>
            </a:r>
            <a:r>
              <a:rPr lang="en" sz="1300">
                <a:solidFill>
                  <a:schemeClr val="dk2"/>
                </a:solidFill>
                <a:latin typeface="Nunito"/>
                <a:ea typeface="Nunito"/>
                <a:cs typeface="Nunito"/>
                <a:sym typeface="Nunito"/>
              </a:rPr>
              <a:t> and decay. Our sweet teeth have 4 layers enamel,dentin,pulp, and roots. The enamel is the first layer that protect the teeth from bacteria. The dentin supports the teeth under the enamel. Pulp store all the </a:t>
            </a:r>
            <a:r>
              <a:rPr lang="en" sz="1300">
                <a:solidFill>
                  <a:schemeClr val="dk2"/>
                </a:solidFill>
                <a:latin typeface="Nunito"/>
                <a:ea typeface="Nunito"/>
                <a:cs typeface="Nunito"/>
                <a:sym typeface="Nunito"/>
              </a:rPr>
              <a:t>flood</a:t>
            </a:r>
            <a:r>
              <a:rPr lang="en" sz="1300">
                <a:solidFill>
                  <a:schemeClr val="dk2"/>
                </a:solidFill>
                <a:latin typeface="Nunito"/>
                <a:ea typeface="Nunito"/>
                <a:cs typeface="Nunito"/>
                <a:sym typeface="Nunito"/>
              </a:rPr>
              <a:t> vessels and roots hold the teeth. These layers are important to our teeth and destroy would be the worst so we need to take care of our teeth.</a:t>
            </a:r>
            <a:endParaRPr sz="1300">
              <a:solidFill>
                <a:schemeClr val="dk2"/>
              </a:solidFill>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5"/>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Sources of Error</a:t>
            </a:r>
            <a:endParaRPr b="0"/>
          </a:p>
        </p:txBody>
      </p:sp>
      <p:sp>
        <p:nvSpPr>
          <p:cNvPr id="443" name="Google Shape;443;p35"/>
          <p:cNvSpPr txBox="1"/>
          <p:nvPr/>
        </p:nvSpPr>
        <p:spPr>
          <a:xfrm>
            <a:off x="816900" y="1361500"/>
            <a:ext cx="81843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Do you think your results were reliable?  Were there any other factors or conditions that could have affected the results of your experiment in unexpected ways? </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What could have affected your results, that would need to be controlled differently if you were to repeat the experiment? </a:t>
            </a:r>
            <a:endParaRPr b="1" sz="1300">
              <a:solidFill>
                <a:schemeClr val="dk2"/>
              </a:solidFill>
              <a:latin typeface="Nunito"/>
              <a:ea typeface="Nunito"/>
              <a:cs typeface="Nunito"/>
              <a:sym typeface="Nunito"/>
            </a:endParaRPr>
          </a:p>
        </p:txBody>
      </p:sp>
      <p:sp>
        <p:nvSpPr>
          <p:cNvPr id="444" name="Google Shape;444;p35"/>
          <p:cNvSpPr txBox="1"/>
          <p:nvPr/>
        </p:nvSpPr>
        <p:spPr>
          <a:xfrm>
            <a:off x="1119475" y="2299450"/>
            <a:ext cx="7352400" cy="2329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300">
                <a:solidFill>
                  <a:schemeClr val="dk2"/>
                </a:solidFill>
                <a:latin typeface="Nunito"/>
                <a:ea typeface="Nunito"/>
                <a:cs typeface="Nunito"/>
                <a:sym typeface="Nunito"/>
              </a:rPr>
              <a:t>some sources of error can be</a:t>
            </a:r>
            <a:endParaRPr sz="1300">
              <a:solidFill>
                <a:schemeClr val="dk2"/>
              </a:solidFill>
              <a:latin typeface="Nunito"/>
              <a:ea typeface="Nunito"/>
              <a:cs typeface="Nunito"/>
              <a:sym typeface="Nunito"/>
            </a:endParaRPr>
          </a:p>
          <a:p>
            <a:pPr indent="-298450" lvl="0" marL="457200" rtl="0" algn="l">
              <a:lnSpc>
                <a:spcPct val="115000"/>
              </a:lnSpc>
              <a:spcBef>
                <a:spcPts val="1200"/>
              </a:spcBef>
              <a:spcAft>
                <a:spcPts val="0"/>
              </a:spcAft>
              <a:buSzPts val="1100"/>
              <a:buAutoNum type="arabicPeriod"/>
            </a:pPr>
            <a:r>
              <a:rPr lang="en" sz="1300">
                <a:solidFill>
                  <a:schemeClr val="dk2"/>
                </a:solidFill>
                <a:latin typeface="Nunito"/>
                <a:ea typeface="Nunito"/>
                <a:cs typeface="Nunito"/>
                <a:sym typeface="Nunito"/>
              </a:rPr>
              <a:t>the amount of drink in each cup could be more or lesser than others .</a:t>
            </a:r>
            <a:endParaRPr sz="1300">
              <a:solidFill>
                <a:schemeClr val="dk2"/>
              </a:solidFill>
              <a:latin typeface="Nunito"/>
              <a:ea typeface="Nunito"/>
              <a:cs typeface="Nunito"/>
              <a:sym typeface="Nunito"/>
            </a:endParaRPr>
          </a:p>
          <a:p>
            <a:pPr indent="-298450" lvl="0" marL="457200" rtl="0" algn="l">
              <a:lnSpc>
                <a:spcPct val="115000"/>
              </a:lnSpc>
              <a:spcBef>
                <a:spcPts val="0"/>
              </a:spcBef>
              <a:spcAft>
                <a:spcPts val="0"/>
              </a:spcAft>
              <a:buSzPts val="1100"/>
              <a:buAutoNum type="arabicPeriod"/>
            </a:pPr>
            <a:r>
              <a:rPr lang="en" sz="1300">
                <a:solidFill>
                  <a:schemeClr val="dk2"/>
                </a:solidFill>
                <a:latin typeface="Nunito"/>
                <a:ea typeface="Nunito"/>
                <a:cs typeface="Nunito"/>
                <a:sym typeface="Nunito"/>
              </a:rPr>
              <a:t>the temperature has to be the same which if it changed a bit and you didn't notice it could put a impact on the drink.</a:t>
            </a:r>
            <a:endParaRPr sz="1300">
              <a:solidFill>
                <a:schemeClr val="dk2"/>
              </a:solidFill>
              <a:latin typeface="Nunito"/>
              <a:ea typeface="Nunito"/>
              <a:cs typeface="Nunito"/>
              <a:sym typeface="Nunito"/>
            </a:endParaRPr>
          </a:p>
          <a:p>
            <a:pPr indent="-298450" lvl="0" marL="457200" rtl="0" algn="l">
              <a:lnSpc>
                <a:spcPct val="115000"/>
              </a:lnSpc>
              <a:spcBef>
                <a:spcPts val="0"/>
              </a:spcBef>
              <a:spcAft>
                <a:spcPts val="0"/>
              </a:spcAft>
              <a:buSzPts val="1100"/>
              <a:buAutoNum type="arabicPeriod"/>
            </a:pPr>
            <a:r>
              <a:rPr lang="en" sz="1300">
                <a:solidFill>
                  <a:schemeClr val="dk2"/>
                </a:solidFill>
                <a:latin typeface="Nunito"/>
                <a:ea typeface="Nunito"/>
                <a:cs typeface="Nunito"/>
                <a:sym typeface="Nunito"/>
              </a:rPr>
              <a:t>some eggs can also be soaked a tiny bit longer than others like being taken out for observations</a:t>
            </a:r>
            <a:endParaRPr sz="1300">
              <a:solidFill>
                <a:schemeClr val="dk2"/>
              </a:solidFill>
              <a:latin typeface="Nunito"/>
              <a:ea typeface="Nunito"/>
              <a:cs typeface="Nunito"/>
              <a:sym typeface="Nunito"/>
            </a:endParaRPr>
          </a:p>
          <a:p>
            <a:pPr indent="0" lvl="0" marL="0" rtl="0" algn="l">
              <a:spcBef>
                <a:spcPts val="1200"/>
              </a:spcBef>
              <a:spcAft>
                <a:spcPts val="0"/>
              </a:spcAft>
              <a:buNone/>
            </a:pPr>
            <a:r>
              <a:t/>
            </a:r>
            <a:endParaRPr sz="1300">
              <a:solidFill>
                <a:schemeClr val="dk2"/>
              </a:solidFill>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6"/>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Extensions</a:t>
            </a:r>
            <a:endParaRPr b="0"/>
          </a:p>
        </p:txBody>
      </p:sp>
      <p:sp>
        <p:nvSpPr>
          <p:cNvPr id="450" name="Google Shape;450;p36"/>
          <p:cNvSpPr txBox="1"/>
          <p:nvPr/>
        </p:nvSpPr>
        <p:spPr>
          <a:xfrm>
            <a:off x="1119475" y="1361500"/>
            <a:ext cx="73524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If you were to conduct this experiment again, what would you do differently?</a:t>
            </a:r>
            <a:endParaRPr b="1" sz="1300">
              <a:solidFill>
                <a:schemeClr val="dk2"/>
              </a:solidFill>
              <a:latin typeface="Nunito"/>
              <a:ea typeface="Nunito"/>
              <a:cs typeface="Nunito"/>
              <a:sym typeface="Nunito"/>
            </a:endParaRPr>
          </a:p>
        </p:txBody>
      </p:sp>
      <p:sp>
        <p:nvSpPr>
          <p:cNvPr id="451" name="Google Shape;451;p36"/>
          <p:cNvSpPr txBox="1"/>
          <p:nvPr/>
        </p:nvSpPr>
        <p:spPr>
          <a:xfrm>
            <a:off x="1119475" y="1815350"/>
            <a:ext cx="7352400" cy="28137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What I would do differently is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How long I am doing it (4 days or more)</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Actually the measure the amount of drink</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Use brown eggs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Film a video</a:t>
            </a:r>
            <a:endParaRPr sz="1300">
              <a:solidFill>
                <a:schemeClr val="dk2"/>
              </a:solidFill>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37"/>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Extensions</a:t>
            </a:r>
            <a:endParaRPr b="0"/>
          </a:p>
        </p:txBody>
      </p:sp>
      <p:sp>
        <p:nvSpPr>
          <p:cNvPr id="457" name="Google Shape;457;p37"/>
          <p:cNvSpPr txBox="1"/>
          <p:nvPr/>
        </p:nvSpPr>
        <p:spPr>
          <a:xfrm>
            <a:off x="1119475" y="1361500"/>
            <a:ext cx="73524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Because of the results of this experiment, I wonder…</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Describe further experiments that could be </a:t>
            </a:r>
            <a:r>
              <a:rPr b="1" lang="en" sz="1300">
                <a:solidFill>
                  <a:schemeClr val="dk2"/>
                </a:solidFill>
                <a:latin typeface="Nunito"/>
                <a:ea typeface="Nunito"/>
                <a:cs typeface="Nunito"/>
                <a:sym typeface="Nunito"/>
              </a:rPr>
              <a:t>conducted</a:t>
            </a:r>
            <a:r>
              <a:rPr b="1" lang="en" sz="1300">
                <a:solidFill>
                  <a:schemeClr val="dk2"/>
                </a:solidFill>
                <a:latin typeface="Nunito"/>
                <a:ea typeface="Nunito"/>
                <a:cs typeface="Nunito"/>
                <a:sym typeface="Nunito"/>
              </a:rPr>
              <a:t> to further investigate and understand your topic: </a:t>
            </a:r>
            <a:endParaRPr b="1" sz="1300">
              <a:solidFill>
                <a:schemeClr val="dk2"/>
              </a:solidFill>
              <a:latin typeface="Nunito"/>
              <a:ea typeface="Nunito"/>
              <a:cs typeface="Nunito"/>
              <a:sym typeface="Nunito"/>
            </a:endParaRPr>
          </a:p>
        </p:txBody>
      </p:sp>
      <p:sp>
        <p:nvSpPr>
          <p:cNvPr id="458" name="Google Shape;458;p37"/>
          <p:cNvSpPr txBox="1"/>
          <p:nvPr/>
        </p:nvSpPr>
        <p:spPr>
          <a:xfrm>
            <a:off x="1119475" y="2208700"/>
            <a:ext cx="7352400" cy="24204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Which drinks can dye </a:t>
            </a:r>
            <a:r>
              <a:rPr lang="en" sz="1300">
                <a:solidFill>
                  <a:schemeClr val="dk2"/>
                </a:solidFill>
                <a:latin typeface="Nunito"/>
                <a:ea typeface="Nunito"/>
                <a:cs typeface="Nunito"/>
                <a:sym typeface="Nunito"/>
              </a:rPr>
              <a:t>clothes</a:t>
            </a:r>
            <a:r>
              <a:rPr lang="en" sz="1300">
                <a:solidFill>
                  <a:schemeClr val="dk2"/>
                </a:solidFill>
                <a:latin typeface="Nunito"/>
                <a:ea typeface="Nunito"/>
                <a:cs typeface="Nunito"/>
                <a:sym typeface="Nunito"/>
              </a:rPr>
              <a:t> the most darkest colour</a:t>
            </a:r>
            <a:br>
              <a:rPr lang="en" sz="1300">
                <a:solidFill>
                  <a:schemeClr val="dk2"/>
                </a:solidFill>
                <a:latin typeface="Nunito"/>
                <a:ea typeface="Nunito"/>
                <a:cs typeface="Nunito"/>
                <a:sym typeface="Nunito"/>
              </a:rPr>
            </a:br>
            <a:r>
              <a:rPr lang="en" sz="1300">
                <a:solidFill>
                  <a:schemeClr val="dk2"/>
                </a:solidFill>
                <a:latin typeface="Nunito"/>
                <a:ea typeface="Nunito"/>
                <a:cs typeface="Nunito"/>
                <a:sym typeface="Nunito"/>
              </a:rPr>
              <a:t>What drink has the the most acid reflux</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Which drink has the least </a:t>
            </a:r>
            <a:r>
              <a:rPr lang="en" sz="1300">
                <a:solidFill>
                  <a:schemeClr val="dk2"/>
                </a:solidFill>
                <a:latin typeface="Nunito"/>
                <a:ea typeface="Nunito"/>
                <a:cs typeface="Nunito"/>
                <a:sym typeface="Nunito"/>
              </a:rPr>
              <a:t>caffeine</a:t>
            </a:r>
            <a:r>
              <a:rPr lang="en" sz="1300">
                <a:solidFill>
                  <a:schemeClr val="dk2"/>
                </a:solidFill>
                <a:latin typeface="Nunito"/>
                <a:ea typeface="Nunito"/>
                <a:cs typeface="Nunito"/>
                <a:sym typeface="Nunito"/>
              </a:rPr>
              <a:t> in it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id="463" name="Google Shape;463;p38"/>
          <p:cNvPicPr preferRelativeResize="0"/>
          <p:nvPr/>
        </p:nvPicPr>
        <p:blipFill>
          <a:blip r:embed="rId3">
            <a:alphaModFix/>
          </a:blip>
          <a:stretch>
            <a:fillRect/>
          </a:stretch>
        </p:blipFill>
        <p:spPr>
          <a:xfrm>
            <a:off x="2983575" y="2178425"/>
            <a:ext cx="2965075" cy="2965075"/>
          </a:xfrm>
          <a:prstGeom prst="rect">
            <a:avLst/>
          </a:prstGeom>
          <a:noFill/>
          <a:ln>
            <a:noFill/>
          </a:ln>
        </p:spPr>
      </p:pic>
      <p:sp>
        <p:nvSpPr>
          <p:cNvPr id="464" name="Google Shape;464;p38"/>
          <p:cNvSpPr txBox="1"/>
          <p:nvPr>
            <p:ph type="title"/>
          </p:nvPr>
        </p:nvSpPr>
        <p:spPr>
          <a:xfrm>
            <a:off x="1385775" y="52685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CONGRATULATIONS!!</a:t>
            </a:r>
            <a:endParaRPr/>
          </a:p>
        </p:txBody>
      </p:sp>
      <p:sp>
        <p:nvSpPr>
          <p:cNvPr id="465" name="Google Shape;465;p38"/>
          <p:cNvSpPr txBox="1"/>
          <p:nvPr>
            <p:ph idx="1" type="body"/>
          </p:nvPr>
        </p:nvSpPr>
        <p:spPr>
          <a:xfrm>
            <a:off x="1303800" y="1609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a:t>
            </a:r>
            <a:r>
              <a:rPr lang="en"/>
              <a:t> have completed your experiment! </a:t>
            </a:r>
            <a:endParaRPr/>
          </a:p>
          <a:p>
            <a:pPr indent="0" lvl="0" marL="0" rtl="0" algn="l">
              <a:spcBef>
                <a:spcPts val="1200"/>
              </a:spcBef>
              <a:spcAft>
                <a:spcPts val="0"/>
              </a:spcAft>
              <a:buNone/>
            </a:pPr>
            <a:r>
              <a:rPr lang="en"/>
              <a:t>Make sure that you enter information from this logbook into the CYSF Digital platform.</a:t>
            </a:r>
            <a:endParaRPr/>
          </a:p>
          <a:p>
            <a:pPr indent="0" lvl="0" marL="0" rtl="0" algn="l">
              <a:spcBef>
                <a:spcPts val="1200"/>
              </a:spcBef>
              <a:spcAft>
                <a:spcPts val="0"/>
              </a:spcAft>
              <a:buNone/>
            </a:pPr>
            <a:r>
              <a:rPr lang="en"/>
              <a:t>You are now ready to create your trifold display and practice your presentation.</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39"/>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Science Fair Logbook</a:t>
            </a:r>
            <a:endParaRPr/>
          </a:p>
        </p:txBody>
      </p:sp>
      <p:sp>
        <p:nvSpPr>
          <p:cNvPr id="471" name="Google Shape;471;p39"/>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Name: Ersheen Kaur</a:t>
            </a:r>
            <a:endParaRPr/>
          </a:p>
        </p:txBody>
      </p:sp>
    </p:spTree>
  </p:cSld>
  <p:clrMapOvr>
    <a:masterClrMapping/>
  </p:clrMapOvr>
  <mc:AlternateContent>
    <mc:Choice Requires="p14">
      <p:transition spd="slow" p14:dur="900">
        <p:fade thruBlk="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0"/>
          <p:cNvSpPr txBox="1"/>
          <p:nvPr>
            <p:ph type="title"/>
          </p:nvPr>
        </p:nvSpPr>
        <p:spPr>
          <a:xfrm>
            <a:off x="1303800" y="598575"/>
            <a:ext cx="7030500" cy="65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Topic: </a:t>
            </a:r>
            <a:endParaRPr/>
          </a:p>
        </p:txBody>
      </p:sp>
      <p:sp>
        <p:nvSpPr>
          <p:cNvPr id="477" name="Google Shape;477;p40"/>
          <p:cNvSpPr txBox="1"/>
          <p:nvPr>
            <p:ph idx="1" type="body"/>
          </p:nvPr>
        </p:nvSpPr>
        <p:spPr>
          <a:xfrm>
            <a:off x="1303800" y="1255575"/>
            <a:ext cx="7030500" cy="801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Write about the topic you chose. Why did you choose this topic? What do you hope to find out?</a:t>
            </a:r>
            <a:endParaRPr/>
          </a:p>
        </p:txBody>
      </p:sp>
      <p:sp>
        <p:nvSpPr>
          <p:cNvPr id="478" name="Google Shape;478;p40"/>
          <p:cNvSpPr txBox="1"/>
          <p:nvPr/>
        </p:nvSpPr>
        <p:spPr>
          <a:xfrm>
            <a:off x="1443475" y="2046425"/>
            <a:ext cx="6641700" cy="24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The topic that I choose is “ </a:t>
            </a:r>
            <a:r>
              <a:rPr lang="en" sz="1300">
                <a:solidFill>
                  <a:schemeClr val="dk2"/>
                </a:solidFill>
                <a:latin typeface="Nunito"/>
                <a:ea typeface="Nunito"/>
                <a:cs typeface="Nunito"/>
                <a:sym typeface="Nunito"/>
              </a:rPr>
              <a:t>Tooth Damage Caused By Different Drinks”</a:t>
            </a:r>
            <a:r>
              <a:rPr lang="en" sz="1300">
                <a:solidFill>
                  <a:schemeClr val="dk2"/>
                </a:solidFill>
                <a:latin typeface="Nunito"/>
                <a:ea typeface="Nunito"/>
                <a:cs typeface="Nunito"/>
                <a:sym typeface="Nunito"/>
              </a:rPr>
              <a:t> because my elder sister suffered from dental issues and I want to know the details why it happened. Many drinks that we enjoyed can weaken or damage tooth enamel because of acids and sugar. This experiment helps students understand which drinks are healthiest for their teeth and how everyday choices affect dental health. And Dental treatment is very costly and painful too so I want that everybody has a good teeth and health.</a:t>
            </a:r>
            <a:endParaRPr sz="1300">
              <a:solidFill>
                <a:schemeClr val="dk2"/>
              </a:solidFill>
              <a:latin typeface="Nunito"/>
              <a:ea typeface="Nunito"/>
              <a:cs typeface="Nunito"/>
              <a:sym typeface="Nunito"/>
            </a:endParaRPr>
          </a:p>
        </p:txBody>
      </p:sp>
    </p:spTree>
  </p:cSld>
  <p:clrMapOvr>
    <a:masterClrMapping/>
  </p:clrMapOvr>
  <mc:AlternateContent>
    <mc:Choice Requires="p14">
      <p:transition spd="slow" p14:dur="1200">
        <p:fade thruBlk="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Testable Question</a:t>
            </a:r>
            <a:endParaRPr/>
          </a:p>
        </p:txBody>
      </p:sp>
      <p:sp>
        <p:nvSpPr>
          <p:cNvPr id="484" name="Google Shape;484;p41"/>
          <p:cNvSpPr txBox="1"/>
          <p:nvPr>
            <p:ph idx="1" type="body"/>
          </p:nvPr>
        </p:nvSpPr>
        <p:spPr>
          <a:xfrm>
            <a:off x="1303800" y="1300950"/>
            <a:ext cx="7030500" cy="127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How does ___soda______ affect ___teeth______?</a:t>
            </a:r>
            <a:endParaRPr sz="1400"/>
          </a:p>
          <a:p>
            <a:pPr indent="0" lvl="0" marL="0" rtl="0" algn="l">
              <a:spcBef>
                <a:spcPts val="1200"/>
              </a:spcBef>
              <a:spcAft>
                <a:spcPts val="0"/>
              </a:spcAft>
              <a:buNone/>
            </a:pPr>
            <a:r>
              <a:rPr lang="en" sz="1400"/>
              <a:t>What is the effect of ___juice____ on ____teeth______?</a:t>
            </a:r>
            <a:endParaRPr sz="1400"/>
          </a:p>
          <a:p>
            <a:pPr indent="0" lvl="0" marL="0" rtl="0" algn="l">
              <a:spcBef>
                <a:spcPts val="1200"/>
              </a:spcBef>
              <a:spcAft>
                <a:spcPts val="1200"/>
              </a:spcAft>
              <a:buNone/>
            </a:pPr>
            <a:r>
              <a:rPr lang="en" sz="1400"/>
              <a:t>Which ___drinks_______makes _____teeth healthier__________?</a:t>
            </a:r>
            <a:endParaRPr sz="1400"/>
          </a:p>
        </p:txBody>
      </p:sp>
      <p:sp>
        <p:nvSpPr>
          <p:cNvPr id="485" name="Google Shape;485;p41"/>
          <p:cNvSpPr txBox="1"/>
          <p:nvPr/>
        </p:nvSpPr>
        <p:spPr>
          <a:xfrm>
            <a:off x="1391775" y="2571750"/>
            <a:ext cx="6837900" cy="21180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 In this project I use eggshells as tooth enamel as both are made of calcium , compounds and now a days children and adults both enjoy drinking different varieties so I want to experiment which drinks are healthiest for our teeth.</a:t>
            </a:r>
            <a:endParaRPr sz="1300">
              <a:solidFill>
                <a:schemeClr val="dk2"/>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Testable Question</a:t>
            </a:r>
            <a:endParaRPr/>
          </a:p>
        </p:txBody>
      </p:sp>
      <p:sp>
        <p:nvSpPr>
          <p:cNvPr id="291" name="Google Shape;291;p15"/>
          <p:cNvSpPr txBox="1"/>
          <p:nvPr>
            <p:ph idx="1" type="body"/>
          </p:nvPr>
        </p:nvSpPr>
        <p:spPr>
          <a:xfrm>
            <a:off x="1303800" y="1300950"/>
            <a:ext cx="7030500" cy="127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How does ___soda______ affect ___teeth______?</a:t>
            </a:r>
            <a:endParaRPr sz="1400"/>
          </a:p>
          <a:p>
            <a:pPr indent="0" lvl="0" marL="0" rtl="0" algn="l">
              <a:spcBef>
                <a:spcPts val="1200"/>
              </a:spcBef>
              <a:spcAft>
                <a:spcPts val="0"/>
              </a:spcAft>
              <a:buNone/>
            </a:pPr>
            <a:r>
              <a:rPr lang="en" sz="1400"/>
              <a:t>What is the effect of ___juice____ on ____teeth______?</a:t>
            </a:r>
            <a:endParaRPr sz="1400"/>
          </a:p>
          <a:p>
            <a:pPr indent="0" lvl="0" marL="0" rtl="0" algn="l">
              <a:spcBef>
                <a:spcPts val="1200"/>
              </a:spcBef>
              <a:spcAft>
                <a:spcPts val="1200"/>
              </a:spcAft>
              <a:buNone/>
            </a:pPr>
            <a:r>
              <a:rPr lang="en" sz="1400"/>
              <a:t>Which ___drinks_______makes _____teeth healthier__________?</a:t>
            </a:r>
            <a:endParaRPr sz="1400"/>
          </a:p>
        </p:txBody>
      </p:sp>
      <p:sp>
        <p:nvSpPr>
          <p:cNvPr id="292" name="Google Shape;292;p15"/>
          <p:cNvSpPr txBox="1"/>
          <p:nvPr/>
        </p:nvSpPr>
        <p:spPr>
          <a:xfrm>
            <a:off x="1391775" y="2571750"/>
            <a:ext cx="6837900" cy="21180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 In this project I use eggshells as tooth enamel as both are made of calcium , compounds and now a days children and adults both enjoy drinking different varieties so I want to experiment which drinks are healthiest for our teeth.</a:t>
            </a:r>
            <a:endParaRPr sz="1300">
              <a:solidFill>
                <a:schemeClr val="dk2"/>
              </a:solidFill>
              <a:latin typeface="Nunito"/>
              <a:ea typeface="Nunito"/>
              <a:cs typeface="Nunito"/>
              <a:sym typeface="Nuni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Background Information</a:t>
            </a:r>
            <a:endParaRPr/>
          </a:p>
        </p:txBody>
      </p:sp>
      <p:sp>
        <p:nvSpPr>
          <p:cNvPr id="491" name="Google Shape;491;p42"/>
          <p:cNvSpPr txBox="1"/>
          <p:nvPr>
            <p:ph idx="1" type="body"/>
          </p:nvPr>
        </p:nvSpPr>
        <p:spPr>
          <a:xfrm>
            <a:off x="1303800" y="1279050"/>
            <a:ext cx="7030500" cy="83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What questions/information do you need to find out about your topic? What is some important vocabulary?</a:t>
            </a:r>
            <a:endParaRPr/>
          </a:p>
        </p:txBody>
      </p:sp>
      <p:sp>
        <p:nvSpPr>
          <p:cNvPr id="492" name="Google Shape;492;p42"/>
          <p:cNvSpPr txBox="1"/>
          <p:nvPr/>
        </p:nvSpPr>
        <p:spPr>
          <a:xfrm>
            <a:off x="1391775" y="1996900"/>
            <a:ext cx="6837900" cy="2692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Some questions I need to find out is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1)   how does acid in drinks affect tooth enamel?</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2)  Are sugary drinks more harmful than non sugary drinks?</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3) What can people do to protect their teeth from damage caused by drinks</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Some vocabulary words are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arenR"/>
            </a:pPr>
            <a:r>
              <a:rPr lang="en" sz="1300">
                <a:solidFill>
                  <a:schemeClr val="dk2"/>
                </a:solidFill>
                <a:latin typeface="Nunito"/>
                <a:ea typeface="Nunito"/>
                <a:cs typeface="Nunito"/>
                <a:sym typeface="Nunito"/>
              </a:rPr>
              <a:t>Enamel- the hard layer outside of teeth to protect the teeth</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arenR"/>
            </a:pPr>
            <a:r>
              <a:rPr lang="en" sz="1300">
                <a:solidFill>
                  <a:schemeClr val="dk2"/>
                </a:solidFill>
                <a:latin typeface="Nunito"/>
                <a:ea typeface="Nunito"/>
                <a:cs typeface="Nunito"/>
                <a:sym typeface="Nunito"/>
              </a:rPr>
              <a:t>Acid- a substance in some drinks that can damage tooth enamel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arenR"/>
            </a:pPr>
            <a:r>
              <a:rPr lang="en" sz="1300">
                <a:solidFill>
                  <a:schemeClr val="dk2"/>
                </a:solidFill>
                <a:latin typeface="Nunito"/>
                <a:ea typeface="Nunito"/>
                <a:cs typeface="Nunito"/>
                <a:sym typeface="Nunito"/>
              </a:rPr>
              <a:t>Cavity- a hole in tooth caused by decay</a:t>
            </a:r>
            <a:endParaRPr sz="1300">
              <a:solidFill>
                <a:schemeClr val="dk2"/>
              </a:solidFill>
              <a:latin typeface="Nunito"/>
              <a:ea typeface="Nunito"/>
              <a:cs typeface="Nunito"/>
              <a:sym typeface="Nuni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4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Background Information</a:t>
            </a:r>
            <a:endParaRPr/>
          </a:p>
        </p:txBody>
      </p:sp>
      <p:sp>
        <p:nvSpPr>
          <p:cNvPr id="498" name="Google Shape;498;p43"/>
          <p:cNvSpPr txBox="1"/>
          <p:nvPr>
            <p:ph idx="1" type="body"/>
          </p:nvPr>
        </p:nvSpPr>
        <p:spPr>
          <a:xfrm>
            <a:off x="1303800" y="1279050"/>
            <a:ext cx="7030500" cy="83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Research your topic and write about what you find out IN YOUR OWN WORDS.  Add slides as necessary.  Make sure to note your sources of information on the Sources page. </a:t>
            </a:r>
            <a:endParaRPr/>
          </a:p>
        </p:txBody>
      </p:sp>
      <p:sp>
        <p:nvSpPr>
          <p:cNvPr id="499" name="Google Shape;499;p43"/>
          <p:cNvSpPr txBox="1"/>
          <p:nvPr/>
        </p:nvSpPr>
        <p:spPr>
          <a:xfrm>
            <a:off x="711025" y="1846175"/>
            <a:ext cx="8017800" cy="29196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Nunito"/>
                <a:ea typeface="Nunito"/>
                <a:cs typeface="Nunito"/>
                <a:sym typeface="Nunito"/>
              </a:rPr>
              <a:t>Soda:</a:t>
            </a:r>
            <a:endParaRPr b="1" sz="20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Soda uses lots of sugar contents with carbonation (means dissolving </a:t>
            </a:r>
            <a:r>
              <a:rPr lang="en" sz="1300">
                <a:solidFill>
                  <a:schemeClr val="dk2"/>
                </a:solidFill>
                <a:latin typeface="Nunito"/>
                <a:ea typeface="Nunito"/>
                <a:cs typeface="Nunito"/>
                <a:sym typeface="Nunito"/>
              </a:rPr>
              <a:t>carbon</a:t>
            </a:r>
            <a:r>
              <a:rPr lang="en" sz="1300">
                <a:solidFill>
                  <a:schemeClr val="dk2"/>
                </a:solidFill>
                <a:latin typeface="Nunito"/>
                <a:ea typeface="Nunito"/>
                <a:cs typeface="Nunito"/>
                <a:sym typeface="Nunito"/>
              </a:rPr>
              <a:t> dioxide gas into  liquid) which makes tooth decay happen very easily also soda (cola </a:t>
            </a:r>
            <a:r>
              <a:rPr lang="en" sz="1300">
                <a:solidFill>
                  <a:schemeClr val="dk2"/>
                </a:solidFill>
                <a:latin typeface="Nunito"/>
                <a:ea typeface="Nunito"/>
                <a:cs typeface="Nunito"/>
                <a:sym typeface="Nunito"/>
              </a:rPr>
              <a:t>specifically</a:t>
            </a:r>
            <a:r>
              <a:rPr lang="en" sz="1300">
                <a:solidFill>
                  <a:schemeClr val="dk2"/>
                </a:solidFill>
                <a:latin typeface="Nunito"/>
                <a:ea typeface="Nunito"/>
                <a:cs typeface="Nunito"/>
                <a:sym typeface="Nunito"/>
              </a:rPr>
              <a:t>) has lots of high acid in their drinks leading to soft enamel too.</a:t>
            </a:r>
            <a:endParaRPr sz="1300">
              <a:solidFill>
                <a:schemeClr val="dk2"/>
              </a:solidFill>
              <a:latin typeface="Nunito"/>
              <a:ea typeface="Nunito"/>
              <a:cs typeface="Nunito"/>
              <a:sym typeface="Nunito"/>
            </a:endParaRPr>
          </a:p>
          <a:p>
            <a:pPr indent="0" lvl="0" marL="0" rtl="0" algn="l">
              <a:spcBef>
                <a:spcPts val="0"/>
              </a:spcBef>
              <a:spcAft>
                <a:spcPts val="0"/>
              </a:spcAft>
              <a:buNone/>
            </a:pPr>
            <a:r>
              <a:rPr b="1" lang="en" sz="2000">
                <a:solidFill>
                  <a:schemeClr val="dk2"/>
                </a:solidFill>
                <a:latin typeface="Nunito"/>
                <a:ea typeface="Nunito"/>
                <a:cs typeface="Nunito"/>
                <a:sym typeface="Nunito"/>
              </a:rPr>
              <a:t>Milk:</a:t>
            </a:r>
            <a:endParaRPr b="1" sz="20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Soda is bad but milk on the other hand is the </a:t>
            </a:r>
            <a:r>
              <a:rPr lang="en" sz="1300">
                <a:solidFill>
                  <a:schemeClr val="dk2"/>
                </a:solidFill>
                <a:latin typeface="Nunito"/>
                <a:ea typeface="Nunito"/>
                <a:cs typeface="Nunito"/>
                <a:sym typeface="Nunito"/>
              </a:rPr>
              <a:t>opposite</a:t>
            </a:r>
            <a:r>
              <a:rPr lang="en" sz="1300">
                <a:solidFill>
                  <a:schemeClr val="dk2"/>
                </a:solidFill>
                <a:latin typeface="Nunito"/>
                <a:ea typeface="Nunito"/>
                <a:cs typeface="Nunito"/>
                <a:sym typeface="Nunito"/>
              </a:rPr>
              <a:t>. Next to water, milk is the healthiest drinks for our teeth. Milk </a:t>
            </a:r>
            <a:r>
              <a:rPr lang="en" sz="1300">
                <a:solidFill>
                  <a:schemeClr val="dk2"/>
                </a:solidFill>
                <a:latin typeface="Nunito"/>
                <a:ea typeface="Nunito"/>
                <a:cs typeface="Nunito"/>
                <a:sym typeface="Nunito"/>
              </a:rPr>
              <a:t>protects</a:t>
            </a:r>
            <a:r>
              <a:rPr lang="en" sz="1300">
                <a:solidFill>
                  <a:schemeClr val="dk2"/>
                </a:solidFill>
                <a:latin typeface="Nunito"/>
                <a:ea typeface="Nunito"/>
                <a:cs typeface="Nunito"/>
                <a:sym typeface="Nunito"/>
              </a:rPr>
              <a:t> our enamel, containing </a:t>
            </a:r>
            <a:r>
              <a:rPr lang="en" sz="1300">
                <a:solidFill>
                  <a:schemeClr val="dk2"/>
                </a:solidFill>
                <a:latin typeface="Nunito"/>
                <a:ea typeface="Nunito"/>
                <a:cs typeface="Nunito"/>
                <a:sym typeface="Nunito"/>
              </a:rPr>
              <a:t>vitamins</a:t>
            </a:r>
            <a:r>
              <a:rPr lang="en" sz="1300">
                <a:solidFill>
                  <a:schemeClr val="dk2"/>
                </a:solidFill>
                <a:latin typeface="Nunito"/>
                <a:ea typeface="Nunito"/>
                <a:cs typeface="Nunito"/>
                <a:sym typeface="Nunito"/>
              </a:rPr>
              <a:t> and calcium makin it reduce tooth </a:t>
            </a:r>
            <a:r>
              <a:rPr lang="en" sz="1300">
                <a:solidFill>
                  <a:schemeClr val="dk2"/>
                </a:solidFill>
                <a:latin typeface="Nunito"/>
                <a:ea typeface="Nunito"/>
                <a:cs typeface="Nunito"/>
                <a:sym typeface="Nunito"/>
              </a:rPr>
              <a:t>decay</a:t>
            </a:r>
            <a:r>
              <a:rPr lang="en" sz="1300">
                <a:solidFill>
                  <a:schemeClr val="dk2"/>
                </a:solidFill>
                <a:latin typeface="Nunito"/>
                <a:ea typeface="Nunito"/>
                <a:cs typeface="Nunito"/>
                <a:sym typeface="Nunito"/>
              </a:rPr>
              <a:t>. </a:t>
            </a:r>
            <a:endParaRPr sz="1300">
              <a:solidFill>
                <a:schemeClr val="dk2"/>
              </a:solidFill>
              <a:latin typeface="Nunito"/>
              <a:ea typeface="Nunito"/>
              <a:cs typeface="Nunito"/>
              <a:sym typeface="Nunito"/>
            </a:endParaRPr>
          </a:p>
          <a:p>
            <a:pPr indent="0" lvl="0" marL="0" rtl="0" algn="l">
              <a:spcBef>
                <a:spcPts val="0"/>
              </a:spcBef>
              <a:spcAft>
                <a:spcPts val="0"/>
              </a:spcAft>
              <a:buNone/>
            </a:pPr>
            <a:r>
              <a:rPr b="1" lang="en" sz="2000">
                <a:solidFill>
                  <a:schemeClr val="dk2"/>
                </a:solidFill>
                <a:latin typeface="Nunito"/>
                <a:ea typeface="Nunito"/>
                <a:cs typeface="Nunito"/>
                <a:sym typeface="Nunito"/>
              </a:rPr>
              <a:t>Water:</a:t>
            </a:r>
            <a:endParaRPr b="1" sz="20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Now water makes you hydrated which help increasing the flow of saliva and the flow of protective minerals which stay in the saliva that </a:t>
            </a:r>
            <a:r>
              <a:rPr lang="en" sz="1300">
                <a:solidFill>
                  <a:schemeClr val="dk2"/>
                </a:solidFill>
                <a:latin typeface="Nunito"/>
                <a:ea typeface="Nunito"/>
                <a:cs typeface="Nunito"/>
                <a:sym typeface="Nunito"/>
              </a:rPr>
              <a:t>protect</a:t>
            </a:r>
            <a:r>
              <a:rPr lang="en" sz="1300">
                <a:solidFill>
                  <a:schemeClr val="dk2"/>
                </a:solidFill>
                <a:latin typeface="Nunito"/>
                <a:ea typeface="Nunito"/>
                <a:cs typeface="Nunito"/>
                <a:sym typeface="Nunito"/>
              </a:rPr>
              <a:t> our teeth from decaying. </a:t>
            </a:r>
            <a:endParaRPr sz="1300">
              <a:solidFill>
                <a:schemeClr val="dk2"/>
              </a:solidFill>
              <a:latin typeface="Nunito"/>
              <a:ea typeface="Nunito"/>
              <a:cs typeface="Nunito"/>
              <a:sym typeface="Nuni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4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Sources of Information</a:t>
            </a:r>
            <a:endParaRPr/>
          </a:p>
        </p:txBody>
      </p:sp>
      <p:sp>
        <p:nvSpPr>
          <p:cNvPr id="505" name="Google Shape;505;p44"/>
          <p:cNvSpPr txBox="1"/>
          <p:nvPr>
            <p:ph idx="1" type="body"/>
          </p:nvPr>
        </p:nvSpPr>
        <p:spPr>
          <a:xfrm>
            <a:off x="1303800" y="1279050"/>
            <a:ext cx="7030500" cy="83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Note all sources used - websites, books, experts, etc.   ( *Google is not a website, follow links to find the page information.) Add slides as needed.</a:t>
            </a:r>
            <a:endParaRPr/>
          </a:p>
        </p:txBody>
      </p:sp>
      <p:graphicFrame>
        <p:nvGraphicFramePr>
          <p:cNvPr id="506" name="Google Shape;506;p44"/>
          <p:cNvGraphicFramePr/>
          <p:nvPr/>
        </p:nvGraphicFramePr>
        <p:xfrm>
          <a:off x="642375" y="2175550"/>
          <a:ext cx="3000000" cy="3000000"/>
        </p:xfrm>
        <a:graphic>
          <a:graphicData uri="http://schemas.openxmlformats.org/drawingml/2006/table">
            <a:tbl>
              <a:tblPr>
                <a:noFill/>
                <a:tableStyleId>{D1265E4D-F305-48BE-99CD-AC363A0A941B}</a:tableStyleId>
              </a:tblPr>
              <a:tblGrid>
                <a:gridCol w="1658800"/>
                <a:gridCol w="1437450"/>
                <a:gridCol w="4126250"/>
                <a:gridCol w="1022500"/>
              </a:tblGrid>
              <a:tr h="381000">
                <a:tc>
                  <a:txBody>
                    <a:bodyPr/>
                    <a:lstStyle/>
                    <a:p>
                      <a:pPr indent="0" lvl="0" marL="0" rtl="0" algn="l">
                        <a:spcBef>
                          <a:spcPts val="0"/>
                        </a:spcBef>
                        <a:spcAft>
                          <a:spcPts val="0"/>
                        </a:spcAft>
                        <a:buNone/>
                      </a:pPr>
                      <a:r>
                        <a:rPr lang="en"/>
                        <a:t>Title</a:t>
                      </a:r>
                      <a:endParaRPr/>
                    </a:p>
                  </a:txBody>
                  <a:tcPr marT="91425" marB="91425" marR="91425" marL="91425"/>
                </a:tc>
                <a:tc>
                  <a:txBody>
                    <a:bodyPr/>
                    <a:lstStyle/>
                    <a:p>
                      <a:pPr indent="0" lvl="0" marL="0" rtl="0" algn="l">
                        <a:spcBef>
                          <a:spcPts val="0"/>
                        </a:spcBef>
                        <a:spcAft>
                          <a:spcPts val="0"/>
                        </a:spcAft>
                        <a:buNone/>
                      </a:pPr>
                      <a:r>
                        <a:rPr lang="en"/>
                        <a:t>Author</a:t>
                      </a:r>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Information (</a:t>
                      </a:r>
                      <a:r>
                        <a:rPr lang="en"/>
                        <a:t>web link,</a:t>
                      </a:r>
                      <a:r>
                        <a:rPr lang="en"/>
                        <a:t> publisher, etc)</a:t>
                      </a:r>
                      <a:endParaRPr/>
                    </a:p>
                  </a:txBody>
                  <a:tcPr marT="91425" marB="91425" marR="91425" marL="91425"/>
                </a:tc>
                <a:tc>
                  <a:txBody>
                    <a:bodyPr/>
                    <a:lstStyle/>
                    <a:p>
                      <a:pPr indent="0" lvl="0" marL="0" rtl="0" algn="l">
                        <a:spcBef>
                          <a:spcPts val="0"/>
                        </a:spcBef>
                        <a:spcAft>
                          <a:spcPts val="0"/>
                        </a:spcAft>
                        <a:buNone/>
                      </a:pPr>
                      <a:r>
                        <a:rPr lang="en"/>
                        <a:t>Year</a:t>
                      </a:r>
                      <a:endParaRPr/>
                    </a:p>
                  </a:txBody>
                  <a:tcPr marT="91425" marB="91425" marR="91425" marL="91425"/>
                </a:tc>
              </a:tr>
              <a:tr h="381000">
                <a:tc>
                  <a:txBody>
                    <a:bodyPr/>
                    <a:lstStyle/>
                    <a:p>
                      <a:pPr indent="0" lvl="0" marL="0" rtl="0" algn="l">
                        <a:spcBef>
                          <a:spcPts val="0"/>
                        </a:spcBef>
                        <a:spcAft>
                          <a:spcPts val="0"/>
                        </a:spcAft>
                        <a:buNone/>
                      </a:pPr>
                      <a:r>
                        <a:rPr lang="en"/>
                        <a:t>Soda </a:t>
                      </a:r>
                      <a:endParaRPr/>
                    </a:p>
                  </a:txBody>
                  <a:tcPr marT="91425" marB="91425" marR="91425" marL="91425">
                    <a:lnR cap="flat" cmpd="sng" w="9525">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200"/>
                        <a:t>Colgate-Palmolive Company</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100" u="sng">
                          <a:solidFill>
                            <a:schemeClr val="hlink"/>
                          </a:solidFill>
                          <a:hlinkClick r:id="rId4"/>
                        </a:rPr>
                        <a:t>Colgate® | Toothpaste, Toothbrushes &amp; Oral Care Resources</a:t>
                      </a:r>
                      <a:endParaRPr/>
                    </a:p>
                  </a:txBody>
                  <a:tcPr marT="91425" marB="91425" marR="91425" marL="91425">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rPr lang="en"/>
                        <a:t>2026</a:t>
                      </a:r>
                      <a:endParaRPr/>
                    </a:p>
                  </a:txBody>
                  <a:tcPr marT="91425" marB="91425" marR="91425" marL="91425"/>
                </a:tc>
              </a:tr>
              <a:tr h="381000">
                <a:tc>
                  <a:txBody>
                    <a:bodyPr/>
                    <a:lstStyle/>
                    <a:p>
                      <a:pPr indent="0" lvl="0" marL="0" rtl="0" algn="l">
                        <a:spcBef>
                          <a:spcPts val="0"/>
                        </a:spcBef>
                        <a:spcAft>
                          <a:spcPts val="0"/>
                        </a:spcAft>
                        <a:buNone/>
                      </a:pPr>
                      <a:r>
                        <a:rPr lang="en"/>
                        <a:t>milk</a:t>
                      </a:r>
                      <a:endParaRPr/>
                    </a:p>
                  </a:txBody>
                  <a:tcPr marT="91425" marB="91425" marR="91425" marL="91425"/>
                </a:tc>
                <a:tc>
                  <a:txBody>
                    <a:bodyPr/>
                    <a:lstStyle/>
                    <a:p>
                      <a:pPr indent="0" lvl="0" marL="0" rtl="0" algn="l">
                        <a:spcBef>
                          <a:spcPts val="0"/>
                        </a:spcBef>
                        <a:spcAft>
                          <a:spcPts val="0"/>
                        </a:spcAft>
                        <a:buNone/>
                      </a:pPr>
                      <a:r>
                        <a:rPr lang="en" sz="1200"/>
                        <a:t>Colgate-Palmolive Company</a:t>
                      </a:r>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 sz="1100" u="sng">
                          <a:solidFill>
                            <a:schemeClr val="hlink"/>
                          </a:solidFill>
                          <a:hlinkClick r:id="rId5"/>
                        </a:rPr>
                        <a:t>Colgate® | Toothpaste, Toothbrushes &amp; Oral Care Resources</a:t>
                      </a:r>
                      <a:endParaRPr/>
                    </a:p>
                  </a:txBody>
                  <a:tcPr marT="91425" marB="91425" marR="91425" marL="91425"/>
                </a:tc>
                <a:tc>
                  <a:txBody>
                    <a:bodyPr/>
                    <a:lstStyle/>
                    <a:p>
                      <a:pPr indent="0" lvl="0" marL="0" rtl="0" algn="l">
                        <a:spcBef>
                          <a:spcPts val="0"/>
                        </a:spcBef>
                        <a:spcAft>
                          <a:spcPts val="0"/>
                        </a:spcAft>
                        <a:buNone/>
                      </a:pPr>
                      <a:r>
                        <a:rPr lang="en"/>
                        <a:t>2026</a:t>
                      </a:r>
                      <a:endParaRPr/>
                    </a:p>
                  </a:txBody>
                  <a:tcPr marT="91425" marB="91425" marR="91425" marL="91425"/>
                </a:tc>
              </a:tr>
              <a:tr h="381000">
                <a:tc>
                  <a:txBody>
                    <a:bodyPr/>
                    <a:lstStyle/>
                    <a:p>
                      <a:pPr indent="0" lvl="0" marL="0" rtl="0" algn="l">
                        <a:spcBef>
                          <a:spcPts val="0"/>
                        </a:spcBef>
                        <a:spcAft>
                          <a:spcPts val="0"/>
                        </a:spcAft>
                        <a:buNone/>
                      </a:pPr>
                      <a:r>
                        <a:rPr lang="en"/>
                        <a:t>water</a:t>
                      </a:r>
                      <a:endParaRPr/>
                    </a:p>
                  </a:txBody>
                  <a:tcPr marT="91425" marB="91425" marR="91425" marL="91425"/>
                </a:tc>
                <a:tc>
                  <a:txBody>
                    <a:bodyPr/>
                    <a:lstStyle/>
                    <a:p>
                      <a:pPr indent="0" lvl="0" marL="0" rtl="0" algn="l">
                        <a:spcBef>
                          <a:spcPts val="0"/>
                        </a:spcBef>
                        <a:spcAft>
                          <a:spcPts val="0"/>
                        </a:spcAft>
                        <a:buNone/>
                      </a:pPr>
                      <a:r>
                        <a:rPr lang="en"/>
                        <a:t>James norman</a:t>
                      </a:r>
                      <a:endParaRPr/>
                    </a:p>
                  </a:txBody>
                  <a:tcPr marT="91425" marB="91425" marR="91425" marL="91425"/>
                </a:tc>
                <a:tc>
                  <a:txBody>
                    <a:bodyPr/>
                    <a:lstStyle/>
                    <a:p>
                      <a:pPr indent="0" lvl="0" marL="0" rtl="0" algn="l">
                        <a:spcBef>
                          <a:spcPts val="0"/>
                        </a:spcBef>
                        <a:spcAft>
                          <a:spcPts val="0"/>
                        </a:spcAft>
                        <a:buNone/>
                      </a:pPr>
                      <a:r>
                        <a:rPr lang="en" sz="1100" u="sng">
                          <a:solidFill>
                            <a:schemeClr val="hlink"/>
                          </a:solidFill>
                          <a:hlinkClick r:id="rId6"/>
                        </a:rPr>
                        <a:t>Healthline: Medical information and health advice you can trust.</a:t>
                      </a:r>
                      <a:endParaRPr/>
                    </a:p>
                  </a:txBody>
                  <a:tcPr marT="91425" marB="91425" marR="91425" marL="91425"/>
                </a:tc>
                <a:tc>
                  <a:txBody>
                    <a:bodyPr/>
                    <a:lstStyle/>
                    <a:p>
                      <a:pPr indent="0" lvl="0" marL="0" rtl="0" algn="l">
                        <a:spcBef>
                          <a:spcPts val="0"/>
                        </a:spcBef>
                        <a:spcAft>
                          <a:spcPts val="0"/>
                        </a:spcAft>
                        <a:buNone/>
                      </a:pPr>
                      <a:r>
                        <a:rPr lang="en"/>
                        <a:t>2026</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Variables </a:t>
            </a:r>
            <a:endParaRPr/>
          </a:p>
        </p:txBody>
      </p:sp>
      <p:sp>
        <p:nvSpPr>
          <p:cNvPr id="512" name="Google Shape;512;p45"/>
          <p:cNvSpPr txBox="1"/>
          <p:nvPr/>
        </p:nvSpPr>
        <p:spPr>
          <a:xfrm>
            <a:off x="711025" y="1391750"/>
            <a:ext cx="3861000" cy="2254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Nunito"/>
                <a:ea typeface="Nunito"/>
                <a:cs typeface="Nunito"/>
                <a:sym typeface="Nunito"/>
              </a:rPr>
              <a:t>Manipulated / Independent Variable</a:t>
            </a:r>
            <a:endParaRPr b="1" sz="1800">
              <a:solidFill>
                <a:schemeClr val="dk2"/>
              </a:solidFill>
              <a:latin typeface="Nunito"/>
              <a:ea typeface="Nunito"/>
              <a:cs typeface="Nunito"/>
              <a:sym typeface="Nunito"/>
            </a:endParaRPr>
          </a:p>
          <a:p>
            <a:pPr indent="0" lvl="0" marL="0" rtl="0" algn="ctr">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ONE thing that you will test/change: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Type of drink used ( cola,juice,energy drinks,milk, and water).</a:t>
            </a:r>
            <a:endParaRPr sz="1600">
              <a:solidFill>
                <a:schemeClr val="dk2"/>
              </a:solidFill>
              <a:latin typeface="Nunito"/>
              <a:ea typeface="Nunito"/>
              <a:cs typeface="Nunito"/>
              <a:sym typeface="Nunito"/>
            </a:endParaRPr>
          </a:p>
        </p:txBody>
      </p:sp>
      <p:sp>
        <p:nvSpPr>
          <p:cNvPr id="513" name="Google Shape;513;p45"/>
          <p:cNvSpPr txBox="1"/>
          <p:nvPr/>
        </p:nvSpPr>
        <p:spPr>
          <a:xfrm>
            <a:off x="5052725" y="1391750"/>
            <a:ext cx="3651000" cy="3418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Nunito"/>
                <a:ea typeface="Nunito"/>
                <a:cs typeface="Nunito"/>
                <a:sym typeface="Nunito"/>
              </a:rPr>
              <a:t>Responding</a:t>
            </a:r>
            <a:r>
              <a:rPr b="1" lang="en" sz="1800">
                <a:solidFill>
                  <a:schemeClr val="dk2"/>
                </a:solidFill>
                <a:latin typeface="Nunito"/>
                <a:ea typeface="Nunito"/>
                <a:cs typeface="Nunito"/>
                <a:sym typeface="Nunito"/>
              </a:rPr>
              <a:t> / Dependent Variable</a:t>
            </a:r>
            <a:endParaRPr b="1" sz="1800">
              <a:solidFill>
                <a:schemeClr val="dk2"/>
              </a:solidFill>
              <a:latin typeface="Nunito"/>
              <a:ea typeface="Nunito"/>
              <a:cs typeface="Nunito"/>
              <a:sym typeface="Nunito"/>
            </a:endParaRPr>
          </a:p>
          <a:p>
            <a:pPr indent="0" lvl="0" marL="0" rtl="0" algn="ctr">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The thing I think will change or be affected: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How will you measure it? </a:t>
            </a:r>
            <a:r>
              <a:rPr lang="en" sz="1600">
                <a:solidFill>
                  <a:schemeClr val="dk2"/>
                </a:solidFill>
                <a:latin typeface="Nunito"/>
                <a:ea typeface="Nunito"/>
                <a:cs typeface="Nunito"/>
                <a:sym typeface="Nunito"/>
              </a:rPr>
              <a:t>: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Amount of damage to eggshells (colour change, softness, surface damage).</a:t>
            </a:r>
            <a:endParaRPr sz="1600">
              <a:solidFill>
                <a:schemeClr val="dk2"/>
              </a:solidFill>
              <a:latin typeface="Nunito"/>
              <a:ea typeface="Nunito"/>
              <a:cs typeface="Nunito"/>
              <a:sym typeface="Nuni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Variables </a:t>
            </a:r>
            <a:endParaRPr/>
          </a:p>
        </p:txBody>
      </p:sp>
      <p:sp>
        <p:nvSpPr>
          <p:cNvPr id="519" name="Google Shape;519;p46"/>
          <p:cNvSpPr txBox="1"/>
          <p:nvPr/>
        </p:nvSpPr>
        <p:spPr>
          <a:xfrm>
            <a:off x="711025" y="1391750"/>
            <a:ext cx="7715100" cy="34947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br>
              <a:rPr b="1" lang="en" sz="1800">
                <a:solidFill>
                  <a:schemeClr val="dk2"/>
                </a:solidFill>
                <a:latin typeface="Nunito"/>
                <a:ea typeface="Nunito"/>
                <a:cs typeface="Nunito"/>
                <a:sym typeface="Nunito"/>
              </a:rPr>
            </a:br>
            <a:r>
              <a:rPr b="1" lang="en" sz="1800">
                <a:solidFill>
                  <a:schemeClr val="dk2"/>
                </a:solidFill>
                <a:latin typeface="Nunito"/>
                <a:ea typeface="Nunito"/>
                <a:cs typeface="Nunito"/>
                <a:sym typeface="Nunito"/>
              </a:rPr>
              <a:t>Controlled</a:t>
            </a:r>
            <a:r>
              <a:rPr b="1" lang="en" sz="1800">
                <a:solidFill>
                  <a:schemeClr val="dk2"/>
                </a:solidFill>
                <a:latin typeface="Nunito"/>
                <a:ea typeface="Nunito"/>
                <a:cs typeface="Nunito"/>
                <a:sym typeface="Nunito"/>
              </a:rPr>
              <a:t> Variables</a:t>
            </a:r>
            <a:endParaRPr b="1" sz="1800">
              <a:solidFill>
                <a:schemeClr val="dk2"/>
              </a:solidFill>
              <a:latin typeface="Nunito"/>
              <a:ea typeface="Nunito"/>
              <a:cs typeface="Nunito"/>
              <a:sym typeface="Nunito"/>
            </a:endParaRPr>
          </a:p>
          <a:p>
            <a:pPr indent="0" lvl="0" marL="0" rtl="0" algn="ctr">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Things we have to be very careful to keep the same every time we test so that they do not affect the results/outcome of the experiment: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Things kept the same for a fair test</a:t>
            </a:r>
            <a:endParaRPr sz="1600">
              <a:solidFill>
                <a:schemeClr val="dk2"/>
              </a:solidFill>
              <a:latin typeface="Nunito"/>
              <a:ea typeface="Nunito"/>
              <a:cs typeface="Nunito"/>
              <a:sym typeface="Nunito"/>
            </a:endParaRPr>
          </a:p>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Same size eggshells</a:t>
            </a:r>
            <a:endParaRPr sz="1600">
              <a:solidFill>
                <a:schemeClr val="dk2"/>
              </a:solidFill>
              <a:latin typeface="Nunito"/>
              <a:ea typeface="Nunito"/>
              <a:cs typeface="Nunito"/>
              <a:sym typeface="Nunito"/>
            </a:endParaRPr>
          </a:p>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Same soaking time</a:t>
            </a:r>
            <a:endParaRPr sz="1600">
              <a:solidFill>
                <a:schemeClr val="dk2"/>
              </a:solidFill>
              <a:latin typeface="Nunito"/>
              <a:ea typeface="Nunito"/>
              <a:cs typeface="Nunito"/>
              <a:sym typeface="Nunito"/>
            </a:endParaRPr>
          </a:p>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Same type of container </a:t>
            </a:r>
            <a:endParaRPr sz="1600">
              <a:solidFill>
                <a:schemeClr val="dk2"/>
              </a:solidFill>
              <a:latin typeface="Nunito"/>
              <a:ea typeface="Nunito"/>
              <a:cs typeface="Nunito"/>
              <a:sym typeface="Nunito"/>
            </a:endParaRPr>
          </a:p>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Same amount of liquid in each cup</a:t>
            </a:r>
            <a:endParaRPr sz="1600">
              <a:solidFill>
                <a:schemeClr val="dk2"/>
              </a:solidFill>
              <a:latin typeface="Nunito"/>
              <a:ea typeface="Nunito"/>
              <a:cs typeface="Nunito"/>
              <a:sym typeface="Nunito"/>
            </a:endParaRPr>
          </a:p>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Same room temperature</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4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Hypothesis</a:t>
            </a:r>
            <a:endParaRPr/>
          </a:p>
        </p:txBody>
      </p:sp>
      <p:sp>
        <p:nvSpPr>
          <p:cNvPr id="525" name="Google Shape;525;p47"/>
          <p:cNvSpPr txBox="1"/>
          <p:nvPr/>
        </p:nvSpPr>
        <p:spPr>
          <a:xfrm>
            <a:off x="714450" y="1346350"/>
            <a:ext cx="7715100" cy="16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Your prediction, or what you think will happen:</a:t>
            </a:r>
            <a:endParaRPr b="1" sz="1800">
              <a:solidFill>
                <a:schemeClr val="dk2"/>
              </a:solidFill>
              <a:latin typeface="Nunito"/>
              <a:ea typeface="Nunito"/>
              <a:cs typeface="Nunito"/>
              <a:sym typeface="Nunito"/>
            </a:endParaRPr>
          </a:p>
          <a:p>
            <a:pPr indent="0" lvl="0" marL="0" rtl="0" algn="l">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b="1" lang="en" sz="1800">
                <a:solidFill>
                  <a:schemeClr val="dk2"/>
                </a:solidFill>
                <a:latin typeface="Nunito"/>
                <a:ea typeface="Nunito"/>
                <a:cs typeface="Nunito"/>
                <a:sym typeface="Nunito"/>
              </a:rPr>
              <a:t>If _________________ then _____________ because __________________.</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b="1" lang="en" sz="1800">
                <a:solidFill>
                  <a:schemeClr val="dk2"/>
                </a:solidFill>
                <a:latin typeface="Nunito"/>
                <a:ea typeface="Nunito"/>
                <a:cs typeface="Nunito"/>
                <a:sym typeface="Nunito"/>
              </a:rPr>
              <a:t>   </a:t>
            </a:r>
            <a:r>
              <a:rPr lang="en" sz="1800">
                <a:solidFill>
                  <a:schemeClr val="dk2"/>
                </a:solidFill>
                <a:latin typeface="Nunito"/>
                <a:ea typeface="Nunito"/>
                <a:cs typeface="Nunito"/>
                <a:sym typeface="Nunito"/>
              </a:rPr>
              <a:t>(I do/change this…)          (I think this will happen)       (Why? )</a:t>
            </a:r>
            <a:endParaRPr sz="1800">
              <a:solidFill>
                <a:schemeClr val="dk2"/>
              </a:solidFill>
              <a:latin typeface="Nunito"/>
              <a:ea typeface="Nunito"/>
              <a:cs typeface="Nunito"/>
              <a:sym typeface="Nunito"/>
            </a:endParaRPr>
          </a:p>
          <a:p>
            <a:pPr indent="457200" lvl="0" marL="1371600" rtl="0" algn="l">
              <a:spcBef>
                <a:spcPts val="0"/>
              </a:spcBef>
              <a:spcAft>
                <a:spcPts val="0"/>
              </a:spcAft>
              <a:buNone/>
            </a:pPr>
            <a:r>
              <a:rPr lang="en">
                <a:solidFill>
                  <a:schemeClr val="dk2"/>
                </a:solidFill>
                <a:latin typeface="Nunito"/>
                <a:ea typeface="Nunito"/>
                <a:cs typeface="Nunito"/>
                <a:sym typeface="Nunito"/>
              </a:rPr>
              <a:t>*use info from your research or background knowledge to help explain)</a:t>
            </a:r>
            <a:endParaRPr>
              <a:solidFill>
                <a:schemeClr val="dk2"/>
              </a:solidFill>
              <a:latin typeface="Nunito"/>
              <a:ea typeface="Nunito"/>
              <a:cs typeface="Nunito"/>
              <a:sym typeface="Nunito"/>
            </a:endParaRPr>
          </a:p>
        </p:txBody>
      </p:sp>
      <p:sp>
        <p:nvSpPr>
          <p:cNvPr id="526" name="Google Shape;526;p47"/>
          <p:cNvSpPr txBox="1"/>
          <p:nvPr/>
        </p:nvSpPr>
        <p:spPr>
          <a:xfrm>
            <a:off x="711025" y="2874300"/>
            <a:ext cx="8017800" cy="1891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My hypothesis is that energy drinks is going to be the most amount of damage to the eggshells because it has a high </a:t>
            </a:r>
            <a:r>
              <a:rPr lang="en" sz="1300">
                <a:solidFill>
                  <a:schemeClr val="dk2"/>
                </a:solidFill>
                <a:latin typeface="Nunito"/>
                <a:ea typeface="Nunito"/>
                <a:cs typeface="Nunito"/>
                <a:sym typeface="Nunito"/>
              </a:rPr>
              <a:t>caffeine which causes fast heartbeat, headaches and more. It also has lots of sugar that can give cavities and make you gain weight. I think that water is going to be the least amount of damage to the eggshells because we drink water everyday and we never have any cavities or other teeth problems to our teeth.</a:t>
            </a:r>
            <a:endParaRPr sz="1300">
              <a:solidFill>
                <a:schemeClr val="dk2"/>
              </a:solidFill>
              <a:latin typeface="Nunito"/>
              <a:ea typeface="Nunito"/>
              <a:cs typeface="Nunito"/>
              <a:sym typeface="Nuni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4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Materials</a:t>
            </a:r>
            <a:endParaRPr/>
          </a:p>
        </p:txBody>
      </p:sp>
      <p:sp>
        <p:nvSpPr>
          <p:cNvPr id="532" name="Google Shape;532;p48"/>
          <p:cNvSpPr txBox="1"/>
          <p:nvPr/>
        </p:nvSpPr>
        <p:spPr>
          <a:xfrm>
            <a:off x="714450" y="1346350"/>
            <a:ext cx="7715100" cy="6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What materials will you use for your experiment? </a:t>
            </a:r>
            <a:r>
              <a:rPr lang="en" sz="1800">
                <a:solidFill>
                  <a:schemeClr val="dk2"/>
                </a:solidFill>
                <a:latin typeface="Nunito"/>
                <a:ea typeface="Nunito"/>
                <a:cs typeface="Nunito"/>
                <a:sym typeface="Nunito"/>
              </a:rPr>
              <a:t>Be specific about amounts whenever possible. </a:t>
            </a:r>
            <a:endParaRPr>
              <a:solidFill>
                <a:schemeClr val="dk2"/>
              </a:solidFill>
              <a:latin typeface="Nunito"/>
              <a:ea typeface="Nunito"/>
              <a:cs typeface="Nunito"/>
              <a:sym typeface="Nunito"/>
            </a:endParaRPr>
          </a:p>
        </p:txBody>
      </p:sp>
      <p:sp>
        <p:nvSpPr>
          <p:cNvPr id="533" name="Google Shape;533;p48"/>
          <p:cNvSpPr txBox="1"/>
          <p:nvPr/>
        </p:nvSpPr>
        <p:spPr>
          <a:xfrm>
            <a:off x="711025" y="2163300"/>
            <a:ext cx="8017800" cy="2602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Clean eggshells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Cola</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Juice</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Sport drinks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Milk</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Water</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15 clear  cups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Permanent</a:t>
            </a:r>
            <a:r>
              <a:rPr lang="en" sz="1300">
                <a:solidFill>
                  <a:schemeClr val="dk2"/>
                </a:solidFill>
                <a:latin typeface="Nunito"/>
                <a:ea typeface="Nunito"/>
                <a:cs typeface="Nunito"/>
                <a:sym typeface="Nunito"/>
              </a:rPr>
              <a:t> marker (labelling cups)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Paper towels ( spills)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These materials will be at home and grocery stores</a:t>
            </a:r>
            <a:endParaRPr sz="1300">
              <a:solidFill>
                <a:schemeClr val="dk2"/>
              </a:solidFill>
              <a:latin typeface="Nunito"/>
              <a:ea typeface="Nunito"/>
              <a:cs typeface="Nunito"/>
              <a:sym typeface="Nuni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4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Procedure</a:t>
            </a:r>
            <a:endParaRPr/>
          </a:p>
        </p:txBody>
      </p:sp>
      <p:sp>
        <p:nvSpPr>
          <p:cNvPr id="539" name="Google Shape;539;p49"/>
          <p:cNvSpPr txBox="1"/>
          <p:nvPr/>
        </p:nvSpPr>
        <p:spPr>
          <a:xfrm>
            <a:off x="1303800" y="1134600"/>
            <a:ext cx="7125900" cy="8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List the step-by-step procedure you will follow to conduct your experiment. Be as specific as possible and include exact measurements, quantities, times, etc. </a:t>
            </a:r>
            <a:endParaRPr>
              <a:solidFill>
                <a:schemeClr val="dk2"/>
              </a:solidFill>
              <a:latin typeface="Nunito"/>
              <a:ea typeface="Nunito"/>
              <a:cs typeface="Nunito"/>
              <a:sym typeface="Nunito"/>
            </a:endParaRPr>
          </a:p>
        </p:txBody>
      </p:sp>
      <p:sp>
        <p:nvSpPr>
          <p:cNvPr id="540" name="Google Shape;540;p49"/>
          <p:cNvSpPr txBox="1"/>
          <p:nvPr/>
        </p:nvSpPr>
        <p:spPr>
          <a:xfrm>
            <a:off x="711025" y="2163300"/>
            <a:ext cx="8017800" cy="2602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Get clean dry eggshells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Place eggshells in each cups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Pour drink(soda, water,energy drink,milk, juice) into the cups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Leave cups at room temperature for 3 days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Observe eggshells and write down notes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after a 3 days remove eggshells from cups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eriod"/>
            </a:pPr>
            <a:r>
              <a:rPr lang="en" sz="1300">
                <a:solidFill>
                  <a:schemeClr val="dk2"/>
                </a:solidFill>
                <a:latin typeface="Nunito"/>
                <a:ea typeface="Nunito"/>
                <a:cs typeface="Nunito"/>
                <a:sym typeface="Nunito"/>
              </a:rPr>
              <a:t>Compare results and decide which drink gave the most amount of damage and the least</a:t>
            </a:r>
            <a:endParaRPr sz="1300">
              <a:solidFill>
                <a:schemeClr val="dk2"/>
              </a:solidFill>
              <a:latin typeface="Nunito"/>
              <a:ea typeface="Nunito"/>
              <a:cs typeface="Nunito"/>
              <a:sym typeface="Nuni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0"/>
          <p:cNvSpPr txBox="1"/>
          <p:nvPr>
            <p:ph type="title"/>
          </p:nvPr>
        </p:nvSpPr>
        <p:spPr>
          <a:xfrm>
            <a:off x="1354350" y="660550"/>
            <a:ext cx="3703500" cy="65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1</a:t>
            </a:r>
            <a:endParaRPr/>
          </a:p>
        </p:txBody>
      </p:sp>
      <p:sp>
        <p:nvSpPr>
          <p:cNvPr id="546" name="Google Shape;546;p50"/>
          <p:cNvSpPr txBox="1"/>
          <p:nvPr/>
        </p:nvSpPr>
        <p:spPr>
          <a:xfrm>
            <a:off x="4871200" y="1437700"/>
            <a:ext cx="3600600" cy="3298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Observations:/Notes </a:t>
            </a:r>
            <a:endParaRPr b="1" sz="1300">
              <a:solidFill>
                <a:schemeClr val="dk2"/>
              </a:solidFill>
              <a:latin typeface="Nunito"/>
              <a:ea typeface="Nunito"/>
              <a:cs typeface="Nunito"/>
              <a:sym typeface="Nunito"/>
            </a:endParaRPr>
          </a:p>
          <a:p>
            <a:pPr indent="0" lvl="0" marL="0" rtl="0" algn="l">
              <a:spcBef>
                <a:spcPts val="0"/>
              </a:spcBef>
              <a:spcAft>
                <a:spcPts val="0"/>
              </a:spcAft>
              <a:buNone/>
            </a:pPr>
            <a:r>
              <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Some notes that I observed was that milk and water no matter </a:t>
            </a:r>
            <a:r>
              <a:rPr b="1" lang="en" sz="1300">
                <a:solidFill>
                  <a:schemeClr val="dk2"/>
                </a:solidFill>
                <a:latin typeface="Nunito"/>
                <a:ea typeface="Nunito"/>
                <a:cs typeface="Nunito"/>
                <a:sym typeface="Nunito"/>
              </a:rPr>
              <a:t>how</a:t>
            </a:r>
            <a:r>
              <a:rPr b="1" lang="en" sz="1300">
                <a:solidFill>
                  <a:schemeClr val="dk2"/>
                </a:solidFill>
                <a:latin typeface="Nunito"/>
                <a:ea typeface="Nunito"/>
                <a:cs typeface="Nunito"/>
                <a:sym typeface="Nunito"/>
              </a:rPr>
              <a:t> much I soaked them they had no damages .Juice , energy drink ,soda changed their colour and soda was the worst one of them all. Energy drink had turned grey and it started to be a little soft. For pepsi the colour </a:t>
            </a:r>
            <a:r>
              <a:rPr b="1" lang="en" sz="1300">
                <a:solidFill>
                  <a:schemeClr val="dk2"/>
                </a:solidFill>
                <a:latin typeface="Nunito"/>
                <a:ea typeface="Nunito"/>
                <a:cs typeface="Nunito"/>
                <a:sym typeface="Nunito"/>
              </a:rPr>
              <a:t>changed</a:t>
            </a:r>
            <a:r>
              <a:rPr b="1" lang="en" sz="1300">
                <a:solidFill>
                  <a:schemeClr val="dk2"/>
                </a:solidFill>
                <a:latin typeface="Nunito"/>
                <a:ea typeface="Nunito"/>
                <a:cs typeface="Nunito"/>
                <a:sym typeface="Nunito"/>
              </a:rPr>
              <a:t> into this dark brown colour in two days. Juice turned this light pink also in just two days.  Overall monster,pepsi, and guava juice will give you tooth decay and cavities. </a:t>
            </a:r>
            <a:endParaRPr b="1" sz="1300">
              <a:solidFill>
                <a:schemeClr val="dk2"/>
              </a:solidFill>
              <a:latin typeface="Nunito"/>
              <a:ea typeface="Nunito"/>
              <a:cs typeface="Nunito"/>
              <a:sym typeface="Nunito"/>
            </a:endParaRPr>
          </a:p>
        </p:txBody>
      </p:sp>
      <p:sp>
        <p:nvSpPr>
          <p:cNvPr id="547" name="Google Shape;547;p50"/>
          <p:cNvSpPr txBox="1"/>
          <p:nvPr/>
        </p:nvSpPr>
        <p:spPr>
          <a:xfrm>
            <a:off x="714450" y="13463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Data:  </a:t>
            </a:r>
            <a:r>
              <a:rPr lang="en" sz="1800">
                <a:solidFill>
                  <a:schemeClr val="dk2"/>
                </a:solidFill>
                <a:latin typeface="Nunito"/>
                <a:ea typeface="Nunito"/>
                <a:cs typeface="Nunito"/>
                <a:sym typeface="Nunito"/>
              </a:rPr>
              <a:t>(measurements)</a:t>
            </a:r>
            <a:endParaRPr>
              <a:solidFill>
                <a:schemeClr val="dk2"/>
              </a:solidFill>
              <a:latin typeface="Nunito"/>
              <a:ea typeface="Nunito"/>
              <a:cs typeface="Nunito"/>
              <a:sym typeface="Nunito"/>
            </a:endParaRPr>
          </a:p>
        </p:txBody>
      </p:sp>
      <p:sp>
        <p:nvSpPr>
          <p:cNvPr id="548" name="Google Shape;548;p50"/>
          <p:cNvSpPr txBox="1"/>
          <p:nvPr/>
        </p:nvSpPr>
        <p:spPr>
          <a:xfrm>
            <a:off x="5057850" y="6605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Date:  21 jan 2026 12:37</a:t>
            </a:r>
            <a:endParaRPr>
              <a:solidFill>
                <a:schemeClr val="dk2"/>
              </a:solidFill>
              <a:latin typeface="Nunito"/>
              <a:ea typeface="Nunito"/>
              <a:cs typeface="Nunito"/>
              <a:sym typeface="Nunito"/>
            </a:endParaRPr>
          </a:p>
        </p:txBody>
      </p:sp>
      <p:graphicFrame>
        <p:nvGraphicFramePr>
          <p:cNvPr id="549" name="Google Shape;549;p50"/>
          <p:cNvGraphicFramePr/>
          <p:nvPr/>
        </p:nvGraphicFramePr>
        <p:xfrm>
          <a:off x="0" y="1754950"/>
          <a:ext cx="3000000" cy="3000000"/>
        </p:xfrm>
        <a:graphic>
          <a:graphicData uri="http://schemas.openxmlformats.org/drawingml/2006/table">
            <a:tbl>
              <a:tblPr>
                <a:noFill/>
                <a:tableStyleId>{D1265E4D-F305-48BE-99CD-AC363A0A941B}</a:tableStyleId>
              </a:tblPr>
              <a:tblGrid>
                <a:gridCol w="974250"/>
                <a:gridCol w="974250"/>
                <a:gridCol w="974250"/>
                <a:gridCol w="974250"/>
                <a:gridCol w="974250"/>
              </a:tblGrid>
              <a:tr h="320450">
                <a:tc>
                  <a:txBody>
                    <a:bodyPr/>
                    <a:lstStyle/>
                    <a:p>
                      <a:pPr indent="0" lvl="0" marL="0" rtl="0" algn="l">
                        <a:spcBef>
                          <a:spcPts val="0"/>
                        </a:spcBef>
                        <a:spcAft>
                          <a:spcPts val="0"/>
                        </a:spcAft>
                        <a:buNone/>
                      </a:pPr>
                      <a:r>
                        <a:rPr lang="en"/>
                        <a:t>drinks</a:t>
                      </a:r>
                      <a:endParaRPr/>
                    </a:p>
                  </a:txBody>
                  <a:tcPr marT="91425" marB="91425" marR="91425" marL="91425"/>
                </a:tc>
                <a:tc>
                  <a:txBody>
                    <a:bodyPr/>
                    <a:lstStyle/>
                    <a:p>
                      <a:pPr indent="0" lvl="0" marL="0" rtl="0" algn="l">
                        <a:spcBef>
                          <a:spcPts val="0"/>
                        </a:spcBef>
                        <a:spcAft>
                          <a:spcPts val="0"/>
                        </a:spcAft>
                        <a:buNone/>
                      </a:pPr>
                      <a:r>
                        <a:rPr lang="en"/>
                        <a:t>temp</a:t>
                      </a:r>
                      <a:endParaRPr/>
                    </a:p>
                  </a:txBody>
                  <a:tcPr marT="91425" marB="91425" marR="91425" marL="91425"/>
                </a:tc>
                <a:tc>
                  <a:txBody>
                    <a:bodyPr/>
                    <a:lstStyle/>
                    <a:p>
                      <a:pPr indent="0" lvl="0" marL="0" rtl="0" algn="l">
                        <a:spcBef>
                          <a:spcPts val="0"/>
                        </a:spcBef>
                        <a:spcAft>
                          <a:spcPts val="0"/>
                        </a:spcAft>
                        <a:buNone/>
                      </a:pPr>
                      <a:r>
                        <a:rPr lang="en"/>
                        <a:t>damage</a:t>
                      </a:r>
                      <a:endParaRPr/>
                    </a:p>
                  </a:txBody>
                  <a:tcPr marT="91425" marB="91425" marR="91425" marL="91425"/>
                </a:tc>
                <a:tc>
                  <a:txBody>
                    <a:bodyPr/>
                    <a:lstStyle/>
                    <a:p>
                      <a:pPr indent="0" lvl="0" marL="0" rtl="0" algn="l">
                        <a:spcBef>
                          <a:spcPts val="0"/>
                        </a:spcBef>
                        <a:spcAft>
                          <a:spcPts val="0"/>
                        </a:spcAft>
                        <a:buNone/>
                      </a:pPr>
                      <a:r>
                        <a:rPr lang="en"/>
                        <a:t>time</a:t>
                      </a:r>
                      <a:endParaRPr/>
                    </a:p>
                  </a:txBody>
                  <a:tcPr marT="91425" marB="91425" marR="91425" marL="91425"/>
                </a:tc>
                <a:tc>
                  <a:txBody>
                    <a:bodyPr/>
                    <a:lstStyle/>
                    <a:p>
                      <a:pPr indent="0" lvl="0" marL="0" rtl="0" algn="l">
                        <a:spcBef>
                          <a:spcPts val="0"/>
                        </a:spcBef>
                        <a:spcAft>
                          <a:spcPts val="0"/>
                        </a:spcAft>
                        <a:buNone/>
                      </a:pPr>
                      <a:r>
                        <a:rPr lang="en"/>
                        <a:t>started</a:t>
                      </a:r>
                      <a:endParaRPr/>
                    </a:p>
                  </a:txBody>
                  <a:tcPr marT="91425" marB="91425" marR="91425" marL="91425"/>
                </a:tc>
              </a:tr>
              <a:tr h="517400">
                <a:tc>
                  <a:txBody>
                    <a:bodyPr/>
                    <a:lstStyle/>
                    <a:p>
                      <a:pPr indent="0" lvl="0" marL="0" rtl="0" algn="l">
                        <a:spcBef>
                          <a:spcPts val="0"/>
                        </a:spcBef>
                        <a:spcAft>
                          <a:spcPts val="0"/>
                        </a:spcAft>
                        <a:buNone/>
                      </a:pPr>
                      <a:r>
                        <a:rPr lang="en"/>
                        <a:t>milk</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none</a:t>
                      </a:r>
                      <a:endParaRPr/>
                    </a:p>
                  </a:txBody>
                  <a:tcPr marT="91425" marB="91425" marR="91425" marL="91425"/>
                </a:tc>
                <a:tc>
                  <a:txBody>
                    <a:bodyPr/>
                    <a:lstStyle/>
                    <a:p>
                      <a:pPr indent="0" lvl="0" marL="0" rtl="0" algn="l">
                        <a:spcBef>
                          <a:spcPts val="0"/>
                        </a:spcBef>
                        <a:spcAft>
                          <a:spcPts val="0"/>
                        </a:spcAft>
                        <a:buNone/>
                      </a:pPr>
                      <a:r>
                        <a:rPr lang="en"/>
                        <a:t>3 days</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r>
              <a:tr h="517400">
                <a:tc>
                  <a:txBody>
                    <a:bodyPr/>
                    <a:lstStyle/>
                    <a:p>
                      <a:pPr indent="0" lvl="0" marL="0" rtl="0" algn="l">
                        <a:spcBef>
                          <a:spcPts val="0"/>
                        </a:spcBef>
                        <a:spcAft>
                          <a:spcPts val="0"/>
                        </a:spcAft>
                        <a:buNone/>
                      </a:pPr>
                      <a:r>
                        <a:rPr lang="en"/>
                        <a:t>water</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none</a:t>
                      </a:r>
                      <a:endParaRPr/>
                    </a:p>
                  </a:txBody>
                  <a:tcPr marT="91425" marB="91425" marR="91425" marL="91425"/>
                </a:tc>
                <a:tc>
                  <a:txBody>
                    <a:bodyPr/>
                    <a:lstStyle/>
                    <a:p>
                      <a:pPr indent="0" lvl="0" marL="0" rtl="0" algn="l">
                        <a:spcBef>
                          <a:spcPts val="0"/>
                        </a:spcBef>
                        <a:spcAft>
                          <a:spcPts val="0"/>
                        </a:spcAft>
                        <a:buNone/>
                      </a:pPr>
                      <a:r>
                        <a:rPr lang="en"/>
                        <a:t>3 days </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r>
              <a:tr h="517400">
                <a:tc>
                  <a:txBody>
                    <a:bodyPr/>
                    <a:lstStyle/>
                    <a:p>
                      <a:pPr indent="0" lvl="0" marL="0" rtl="0" algn="l">
                        <a:spcBef>
                          <a:spcPts val="0"/>
                        </a:spcBef>
                        <a:spcAft>
                          <a:spcPts val="0"/>
                        </a:spcAft>
                        <a:buNone/>
                      </a:pPr>
                      <a:r>
                        <a:rPr lang="en"/>
                        <a:t>pepsi</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Colour change </a:t>
                      </a:r>
                      <a:endParaRPr/>
                    </a:p>
                  </a:txBody>
                  <a:tcPr marT="91425" marB="91425" marR="91425" marL="91425"/>
                </a:tc>
                <a:tc>
                  <a:txBody>
                    <a:bodyPr/>
                    <a:lstStyle/>
                    <a:p>
                      <a:pPr indent="0" lvl="0" marL="0" rtl="0" algn="l">
                        <a:spcBef>
                          <a:spcPts val="0"/>
                        </a:spcBef>
                        <a:spcAft>
                          <a:spcPts val="0"/>
                        </a:spcAft>
                        <a:buNone/>
                      </a:pPr>
                      <a:r>
                        <a:rPr lang="en"/>
                        <a:t>3 days</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r>
              <a:tr h="517400">
                <a:tc>
                  <a:txBody>
                    <a:bodyPr/>
                    <a:lstStyle/>
                    <a:p>
                      <a:pPr indent="0" lvl="0" marL="0" rtl="0" algn="l">
                        <a:spcBef>
                          <a:spcPts val="0"/>
                        </a:spcBef>
                        <a:spcAft>
                          <a:spcPts val="0"/>
                        </a:spcAft>
                        <a:buNone/>
                      </a:pPr>
                      <a:r>
                        <a:rPr lang="en"/>
                        <a:t>monster</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Colour change softness</a:t>
                      </a:r>
                      <a:endParaRPr/>
                    </a:p>
                  </a:txBody>
                  <a:tcPr marT="91425" marB="91425" marR="91425" marL="91425"/>
                </a:tc>
                <a:tc>
                  <a:txBody>
                    <a:bodyPr/>
                    <a:lstStyle/>
                    <a:p>
                      <a:pPr indent="0" lvl="0" marL="0" rtl="0" algn="l">
                        <a:spcBef>
                          <a:spcPts val="0"/>
                        </a:spcBef>
                        <a:spcAft>
                          <a:spcPts val="0"/>
                        </a:spcAft>
                        <a:buNone/>
                      </a:pPr>
                      <a:r>
                        <a:rPr lang="en"/>
                        <a:t>3 days</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r>
              <a:tr h="647425">
                <a:tc>
                  <a:txBody>
                    <a:bodyPr/>
                    <a:lstStyle/>
                    <a:p>
                      <a:pPr indent="0" lvl="0" marL="0" rtl="0" algn="l">
                        <a:spcBef>
                          <a:spcPts val="0"/>
                        </a:spcBef>
                        <a:spcAft>
                          <a:spcPts val="0"/>
                        </a:spcAft>
                        <a:buNone/>
                      </a:pPr>
                      <a:r>
                        <a:rPr lang="en"/>
                        <a:t>Guava juice</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Colour change</a:t>
                      </a:r>
                      <a:endParaRPr/>
                    </a:p>
                  </a:txBody>
                  <a:tcPr marT="91425" marB="91425" marR="91425" marL="91425"/>
                </a:tc>
                <a:tc>
                  <a:txBody>
                    <a:bodyPr/>
                    <a:lstStyle/>
                    <a:p>
                      <a:pPr indent="0" lvl="0" marL="0" rtl="0" algn="l">
                        <a:spcBef>
                          <a:spcPts val="0"/>
                        </a:spcBef>
                        <a:spcAft>
                          <a:spcPts val="0"/>
                        </a:spcAft>
                        <a:buNone/>
                      </a:pPr>
                      <a:r>
                        <a:rPr lang="en"/>
                        <a:t>3 days</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1"/>
          <p:cNvSpPr txBox="1"/>
          <p:nvPr>
            <p:ph type="title"/>
          </p:nvPr>
        </p:nvSpPr>
        <p:spPr>
          <a:xfrm>
            <a:off x="1225000" y="49345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Photos of 1st trial</a:t>
            </a:r>
            <a:endParaRPr/>
          </a:p>
        </p:txBody>
      </p:sp>
      <p:pic>
        <p:nvPicPr>
          <p:cNvPr id="555" name="Google Shape;555;p51" title="PHOTO-2026-01-20-20-20-39.jpg"/>
          <p:cNvPicPr preferRelativeResize="0"/>
          <p:nvPr/>
        </p:nvPicPr>
        <p:blipFill>
          <a:blip r:embed="rId3">
            <a:alphaModFix/>
          </a:blip>
          <a:stretch>
            <a:fillRect/>
          </a:stretch>
        </p:blipFill>
        <p:spPr>
          <a:xfrm>
            <a:off x="152400" y="1645150"/>
            <a:ext cx="2509464" cy="3345952"/>
          </a:xfrm>
          <a:prstGeom prst="rect">
            <a:avLst/>
          </a:prstGeom>
          <a:noFill/>
          <a:ln>
            <a:noFill/>
          </a:ln>
        </p:spPr>
      </p:pic>
      <p:pic>
        <p:nvPicPr>
          <p:cNvPr id="556" name="Google Shape;556;p51" title="PHOTO-2026-01-20-20-20-39.jpg"/>
          <p:cNvPicPr preferRelativeResize="0"/>
          <p:nvPr/>
        </p:nvPicPr>
        <p:blipFill>
          <a:blip r:embed="rId4">
            <a:alphaModFix/>
          </a:blip>
          <a:stretch>
            <a:fillRect/>
          </a:stretch>
        </p:blipFill>
        <p:spPr>
          <a:xfrm>
            <a:off x="2814264" y="1645150"/>
            <a:ext cx="2509464" cy="3345952"/>
          </a:xfrm>
          <a:prstGeom prst="rect">
            <a:avLst/>
          </a:prstGeom>
          <a:noFill/>
          <a:ln>
            <a:noFill/>
          </a:ln>
        </p:spPr>
      </p:pic>
      <p:pic>
        <p:nvPicPr>
          <p:cNvPr id="557" name="Google Shape;557;p51" title="PHOTO-2026-01-20-20-20-39.jpg"/>
          <p:cNvPicPr preferRelativeResize="0"/>
          <p:nvPr/>
        </p:nvPicPr>
        <p:blipFill>
          <a:blip r:embed="rId5">
            <a:alphaModFix/>
          </a:blip>
          <a:stretch>
            <a:fillRect/>
          </a:stretch>
        </p:blipFill>
        <p:spPr>
          <a:xfrm>
            <a:off x="5476128" y="1645150"/>
            <a:ext cx="2509464" cy="33459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Background Information</a:t>
            </a:r>
            <a:endParaRPr/>
          </a:p>
        </p:txBody>
      </p:sp>
      <p:sp>
        <p:nvSpPr>
          <p:cNvPr id="298" name="Google Shape;298;p16"/>
          <p:cNvSpPr txBox="1"/>
          <p:nvPr>
            <p:ph idx="1" type="body"/>
          </p:nvPr>
        </p:nvSpPr>
        <p:spPr>
          <a:xfrm>
            <a:off x="1303800" y="1279050"/>
            <a:ext cx="7030500" cy="83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What questions/information do you need to find out about your topic? What is some important vocabulary?</a:t>
            </a:r>
            <a:endParaRPr/>
          </a:p>
        </p:txBody>
      </p:sp>
      <p:sp>
        <p:nvSpPr>
          <p:cNvPr id="299" name="Google Shape;299;p16"/>
          <p:cNvSpPr txBox="1"/>
          <p:nvPr/>
        </p:nvSpPr>
        <p:spPr>
          <a:xfrm>
            <a:off x="1391775" y="1996900"/>
            <a:ext cx="6837900" cy="2692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Some questions I need to find out is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1)   how does acid in drinks affect tooth enamel?</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2)  Are sugary drinks more harmful than non sugary drinks?</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3) What can people do to protect their teeth from damage caused by drinks</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Some vocabulary words are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arenR"/>
            </a:pPr>
            <a:r>
              <a:rPr lang="en" sz="1300">
                <a:solidFill>
                  <a:schemeClr val="dk2"/>
                </a:solidFill>
                <a:latin typeface="Nunito"/>
                <a:ea typeface="Nunito"/>
                <a:cs typeface="Nunito"/>
                <a:sym typeface="Nunito"/>
              </a:rPr>
              <a:t>Enamel- the hard layer outside of teeth to protect the teeth</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arenR"/>
            </a:pPr>
            <a:r>
              <a:rPr lang="en" sz="1300">
                <a:solidFill>
                  <a:schemeClr val="dk2"/>
                </a:solidFill>
                <a:latin typeface="Nunito"/>
                <a:ea typeface="Nunito"/>
                <a:cs typeface="Nunito"/>
                <a:sym typeface="Nunito"/>
              </a:rPr>
              <a:t>Acid- a substance in some drinks that can damage tooth enamel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AutoNum type="arabicParenR"/>
            </a:pPr>
            <a:r>
              <a:rPr lang="en" sz="1300">
                <a:solidFill>
                  <a:schemeClr val="dk2"/>
                </a:solidFill>
                <a:latin typeface="Nunito"/>
                <a:ea typeface="Nunito"/>
                <a:cs typeface="Nunito"/>
                <a:sym typeface="Nunito"/>
              </a:rPr>
              <a:t>Cavity- a hole in tooth caused by decay</a:t>
            </a:r>
            <a:endParaRPr sz="1300">
              <a:solidFill>
                <a:schemeClr val="dk2"/>
              </a:solidFill>
              <a:latin typeface="Nunito"/>
              <a:ea typeface="Nunito"/>
              <a:cs typeface="Nunito"/>
              <a:sym typeface="Nuni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52"/>
          <p:cNvSpPr txBox="1"/>
          <p:nvPr>
            <p:ph type="title"/>
          </p:nvPr>
        </p:nvSpPr>
        <p:spPr>
          <a:xfrm>
            <a:off x="1246650" y="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2</a:t>
            </a:r>
            <a:endParaRPr/>
          </a:p>
        </p:txBody>
      </p:sp>
      <p:sp>
        <p:nvSpPr>
          <p:cNvPr id="563" name="Google Shape;563;p52"/>
          <p:cNvSpPr txBox="1"/>
          <p:nvPr/>
        </p:nvSpPr>
        <p:spPr>
          <a:xfrm>
            <a:off x="4871200" y="1361500"/>
            <a:ext cx="3600600" cy="3298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Observations/Notes: some observations I had noticed is that water and milk do no damage like the 1st trial . Pepsi was also the worst with a </a:t>
            </a:r>
            <a:r>
              <a:rPr b="1" lang="en" sz="1300">
                <a:solidFill>
                  <a:schemeClr val="dk2"/>
                </a:solidFill>
                <a:latin typeface="Nunito"/>
                <a:ea typeface="Nunito"/>
                <a:cs typeface="Nunito"/>
                <a:sym typeface="Nunito"/>
              </a:rPr>
              <a:t>dark</a:t>
            </a:r>
            <a:r>
              <a:rPr b="1" lang="en" sz="1300">
                <a:solidFill>
                  <a:schemeClr val="dk2"/>
                </a:solidFill>
                <a:latin typeface="Nunito"/>
                <a:ea typeface="Nunito"/>
                <a:cs typeface="Nunito"/>
                <a:sym typeface="Nunito"/>
              </a:rPr>
              <a:t> brown shade with some spots a tiny bit darker than the other spots on the egg. Juice was pink colour. The egg for energy </a:t>
            </a:r>
            <a:r>
              <a:rPr b="1" lang="en" sz="1300">
                <a:solidFill>
                  <a:schemeClr val="dk2"/>
                </a:solidFill>
                <a:latin typeface="Nunito"/>
                <a:ea typeface="Nunito"/>
                <a:cs typeface="Nunito"/>
                <a:sym typeface="Nunito"/>
              </a:rPr>
              <a:t>drinks  was yellow lighter than the other colours.</a:t>
            </a:r>
            <a:endParaRPr b="1" sz="1300">
              <a:solidFill>
                <a:schemeClr val="dk2"/>
              </a:solidFill>
              <a:latin typeface="Nunito"/>
              <a:ea typeface="Nunito"/>
              <a:cs typeface="Nunito"/>
              <a:sym typeface="Nunito"/>
            </a:endParaRPr>
          </a:p>
        </p:txBody>
      </p:sp>
      <p:sp>
        <p:nvSpPr>
          <p:cNvPr id="564" name="Google Shape;564;p52"/>
          <p:cNvSpPr txBox="1"/>
          <p:nvPr/>
        </p:nvSpPr>
        <p:spPr>
          <a:xfrm>
            <a:off x="1349550" y="71320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Data:  </a:t>
            </a:r>
            <a:r>
              <a:rPr lang="en" sz="1800">
                <a:solidFill>
                  <a:schemeClr val="dk2"/>
                </a:solidFill>
                <a:latin typeface="Nunito"/>
                <a:ea typeface="Nunito"/>
                <a:cs typeface="Nunito"/>
                <a:sym typeface="Nunito"/>
              </a:rPr>
              <a:t>(measurements)</a:t>
            </a:r>
            <a:endParaRPr>
              <a:solidFill>
                <a:schemeClr val="dk2"/>
              </a:solidFill>
              <a:latin typeface="Nunito"/>
              <a:ea typeface="Nunito"/>
              <a:cs typeface="Nunito"/>
              <a:sym typeface="Nunito"/>
            </a:endParaRPr>
          </a:p>
        </p:txBody>
      </p:sp>
      <p:sp>
        <p:nvSpPr>
          <p:cNvPr id="565" name="Google Shape;565;p52"/>
          <p:cNvSpPr txBox="1"/>
          <p:nvPr/>
        </p:nvSpPr>
        <p:spPr>
          <a:xfrm>
            <a:off x="5057850" y="6605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Date:  </a:t>
            </a:r>
            <a:endParaRPr>
              <a:solidFill>
                <a:schemeClr val="dk2"/>
              </a:solidFill>
              <a:latin typeface="Nunito"/>
              <a:ea typeface="Nunito"/>
              <a:cs typeface="Nunito"/>
              <a:sym typeface="Nunito"/>
            </a:endParaRPr>
          </a:p>
        </p:txBody>
      </p:sp>
      <p:graphicFrame>
        <p:nvGraphicFramePr>
          <p:cNvPr id="566" name="Google Shape;566;p52"/>
          <p:cNvGraphicFramePr/>
          <p:nvPr/>
        </p:nvGraphicFramePr>
        <p:xfrm>
          <a:off x="0" y="1121800"/>
          <a:ext cx="3000000" cy="3000000"/>
        </p:xfrm>
        <a:graphic>
          <a:graphicData uri="http://schemas.openxmlformats.org/drawingml/2006/table">
            <a:tbl>
              <a:tblPr>
                <a:noFill/>
                <a:tableStyleId>{D1265E4D-F305-48BE-99CD-AC363A0A941B}</a:tableStyleId>
              </a:tblPr>
              <a:tblGrid>
                <a:gridCol w="965875"/>
                <a:gridCol w="965875"/>
                <a:gridCol w="965875"/>
                <a:gridCol w="965875"/>
                <a:gridCol w="965875"/>
              </a:tblGrid>
              <a:tr h="358025">
                <a:tc>
                  <a:txBody>
                    <a:bodyPr/>
                    <a:lstStyle/>
                    <a:p>
                      <a:pPr indent="0" lvl="0" marL="0" rtl="0" algn="l">
                        <a:spcBef>
                          <a:spcPts val="0"/>
                        </a:spcBef>
                        <a:spcAft>
                          <a:spcPts val="0"/>
                        </a:spcAft>
                        <a:buNone/>
                      </a:pPr>
                      <a:r>
                        <a:rPr lang="en"/>
                        <a:t>drinks</a:t>
                      </a:r>
                      <a:endParaRPr/>
                    </a:p>
                  </a:txBody>
                  <a:tcPr marT="91425" marB="91425" marR="91425" marL="91425"/>
                </a:tc>
                <a:tc>
                  <a:txBody>
                    <a:bodyPr/>
                    <a:lstStyle/>
                    <a:p>
                      <a:pPr indent="0" lvl="0" marL="0" rtl="0" algn="l">
                        <a:spcBef>
                          <a:spcPts val="0"/>
                        </a:spcBef>
                        <a:spcAft>
                          <a:spcPts val="0"/>
                        </a:spcAft>
                        <a:buNone/>
                      </a:pPr>
                      <a:r>
                        <a:rPr lang="en"/>
                        <a:t>temp</a:t>
                      </a:r>
                      <a:endParaRPr/>
                    </a:p>
                  </a:txBody>
                  <a:tcPr marT="91425" marB="91425" marR="91425" marL="91425"/>
                </a:tc>
                <a:tc>
                  <a:txBody>
                    <a:bodyPr/>
                    <a:lstStyle/>
                    <a:p>
                      <a:pPr indent="0" lvl="0" marL="0" rtl="0" algn="l">
                        <a:spcBef>
                          <a:spcPts val="0"/>
                        </a:spcBef>
                        <a:spcAft>
                          <a:spcPts val="0"/>
                        </a:spcAft>
                        <a:buNone/>
                      </a:pPr>
                      <a:r>
                        <a:rPr lang="en"/>
                        <a:t>started</a:t>
                      </a:r>
                      <a:endParaRPr/>
                    </a:p>
                  </a:txBody>
                  <a:tcPr marT="91425" marB="91425" marR="91425" marL="91425"/>
                </a:tc>
                <a:tc>
                  <a:txBody>
                    <a:bodyPr/>
                    <a:lstStyle/>
                    <a:p>
                      <a:pPr indent="0" lvl="0" marL="0" rtl="0" algn="l">
                        <a:spcBef>
                          <a:spcPts val="0"/>
                        </a:spcBef>
                        <a:spcAft>
                          <a:spcPts val="0"/>
                        </a:spcAft>
                        <a:buNone/>
                      </a:pPr>
                      <a:r>
                        <a:rPr lang="en"/>
                        <a:t>How long</a:t>
                      </a:r>
                      <a:endParaRPr/>
                    </a:p>
                  </a:txBody>
                  <a:tcPr marT="91425" marB="91425" marR="91425" marL="91425"/>
                </a:tc>
                <a:tc>
                  <a:txBody>
                    <a:bodyPr/>
                    <a:lstStyle/>
                    <a:p>
                      <a:pPr indent="0" lvl="0" marL="0" rtl="0" algn="l">
                        <a:spcBef>
                          <a:spcPts val="0"/>
                        </a:spcBef>
                        <a:spcAft>
                          <a:spcPts val="0"/>
                        </a:spcAft>
                        <a:buNone/>
                      </a:pPr>
                      <a:r>
                        <a:rPr lang="en"/>
                        <a:t>damage</a:t>
                      </a:r>
                      <a:endParaRPr/>
                    </a:p>
                  </a:txBody>
                  <a:tcPr marT="91425" marB="91425" marR="91425" marL="91425"/>
                </a:tc>
              </a:tr>
              <a:tr h="550825">
                <a:tc>
                  <a:txBody>
                    <a:bodyPr/>
                    <a:lstStyle/>
                    <a:p>
                      <a:pPr indent="0" lvl="0" marL="0" rtl="0" algn="l">
                        <a:spcBef>
                          <a:spcPts val="0"/>
                        </a:spcBef>
                        <a:spcAft>
                          <a:spcPts val="0"/>
                        </a:spcAft>
                        <a:buNone/>
                      </a:pPr>
                      <a:r>
                        <a:rPr lang="en"/>
                        <a:t>soda</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txBody>
                  <a:tcPr marT="91425" marB="91425" marR="91425" marL="91425"/>
                </a:tc>
                <a:tc>
                  <a:txBody>
                    <a:bodyPr/>
                    <a:lstStyle/>
                    <a:p>
                      <a:pPr indent="0" lvl="0" marL="0" rtl="0" algn="l">
                        <a:spcBef>
                          <a:spcPts val="0"/>
                        </a:spcBef>
                        <a:spcAft>
                          <a:spcPts val="0"/>
                        </a:spcAft>
                        <a:buNone/>
                      </a:pPr>
                      <a:r>
                        <a:rPr lang="en"/>
                        <a:t>Colour change</a:t>
                      </a:r>
                      <a:endParaRPr/>
                    </a:p>
                  </a:txBody>
                  <a:tcPr marT="91425" marB="91425" marR="91425" marL="91425"/>
                </a:tc>
              </a:tr>
              <a:tr h="743650">
                <a:tc>
                  <a:txBody>
                    <a:bodyPr/>
                    <a:lstStyle/>
                    <a:p>
                      <a:pPr indent="0" lvl="0" marL="0" rtl="0" algn="l">
                        <a:spcBef>
                          <a:spcPts val="0"/>
                        </a:spcBef>
                        <a:spcAft>
                          <a:spcPts val="0"/>
                        </a:spcAft>
                        <a:buNone/>
                      </a:pPr>
                      <a:r>
                        <a:rPr lang="en"/>
                        <a:t>Energy drink</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Colour change</a:t>
                      </a:r>
                      <a:endParaRPr/>
                    </a:p>
                    <a:p>
                      <a:pPr indent="0" lvl="0" marL="0" rtl="0" algn="l">
                        <a:spcBef>
                          <a:spcPts val="0"/>
                        </a:spcBef>
                        <a:spcAft>
                          <a:spcPts val="0"/>
                        </a:spcAft>
                        <a:buNone/>
                      </a:pPr>
                      <a:r>
                        <a:t/>
                      </a:r>
                      <a:endParaRPr/>
                    </a:p>
                  </a:txBody>
                  <a:tcPr marT="91425" marB="91425" marR="91425" marL="91425"/>
                </a:tc>
              </a:tr>
              <a:tr h="743650">
                <a:tc>
                  <a:txBody>
                    <a:bodyPr/>
                    <a:lstStyle/>
                    <a:p>
                      <a:pPr indent="0" lvl="0" marL="0" rtl="0" algn="l">
                        <a:spcBef>
                          <a:spcPts val="0"/>
                        </a:spcBef>
                        <a:spcAft>
                          <a:spcPts val="0"/>
                        </a:spcAft>
                        <a:buNone/>
                      </a:pPr>
                      <a:r>
                        <a:rPr lang="en"/>
                        <a:t>juice</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Colour change</a:t>
                      </a:r>
                      <a:endParaRPr/>
                    </a:p>
                    <a:p>
                      <a:pPr indent="0" lvl="0" marL="0" rtl="0" algn="l">
                        <a:spcBef>
                          <a:spcPts val="0"/>
                        </a:spcBef>
                        <a:spcAft>
                          <a:spcPts val="0"/>
                        </a:spcAft>
                        <a:buNone/>
                      </a:pPr>
                      <a:r>
                        <a:t/>
                      </a:r>
                      <a:endParaRPr/>
                    </a:p>
                  </a:txBody>
                  <a:tcPr marT="91425" marB="91425" marR="91425" marL="91425"/>
                </a:tc>
              </a:tr>
              <a:tr h="743650">
                <a:tc>
                  <a:txBody>
                    <a:bodyPr/>
                    <a:lstStyle/>
                    <a:p>
                      <a:pPr indent="0" lvl="0" marL="0" rtl="0" algn="l">
                        <a:spcBef>
                          <a:spcPts val="0"/>
                        </a:spcBef>
                        <a:spcAft>
                          <a:spcPts val="0"/>
                        </a:spcAft>
                        <a:buNone/>
                      </a:pPr>
                      <a:r>
                        <a:rPr lang="en"/>
                        <a:t>milk</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txBody>
                  <a:tcPr marT="91425" marB="91425" marR="91425" marL="91425"/>
                </a:tc>
                <a:tc>
                  <a:txBody>
                    <a:bodyPr/>
                    <a:lstStyle/>
                    <a:p>
                      <a:pPr indent="0" lvl="0" marL="0" rtl="0" algn="l">
                        <a:spcBef>
                          <a:spcPts val="0"/>
                        </a:spcBef>
                        <a:spcAft>
                          <a:spcPts val="0"/>
                        </a:spcAft>
                        <a:buNone/>
                      </a:pPr>
                      <a:r>
                        <a:rPr lang="en"/>
                        <a:t>Colour change</a:t>
                      </a:r>
                      <a:endParaRPr/>
                    </a:p>
                    <a:p>
                      <a:pPr indent="0" lvl="0" marL="0" rtl="0" algn="l">
                        <a:spcBef>
                          <a:spcPts val="0"/>
                        </a:spcBef>
                        <a:spcAft>
                          <a:spcPts val="0"/>
                        </a:spcAft>
                        <a:buNone/>
                      </a:pPr>
                      <a:r>
                        <a:t/>
                      </a:r>
                      <a:endParaRPr/>
                    </a:p>
                  </a:txBody>
                  <a:tcPr marT="91425" marB="91425" marR="91425" marL="91425"/>
                </a:tc>
              </a:tr>
              <a:tr h="743650">
                <a:tc>
                  <a:txBody>
                    <a:bodyPr/>
                    <a:lstStyle/>
                    <a:p>
                      <a:pPr indent="0" lvl="0" marL="0" rtl="0" algn="l">
                        <a:spcBef>
                          <a:spcPts val="0"/>
                        </a:spcBef>
                        <a:spcAft>
                          <a:spcPts val="0"/>
                        </a:spcAft>
                        <a:buNone/>
                      </a:pPr>
                      <a:r>
                        <a:rPr lang="en"/>
                        <a:t>water</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Colour change</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5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2</a:t>
            </a:r>
            <a:endParaRPr/>
          </a:p>
        </p:txBody>
      </p:sp>
      <p:sp>
        <p:nvSpPr>
          <p:cNvPr id="572" name="Google Shape;572;p53"/>
          <p:cNvSpPr txBox="1"/>
          <p:nvPr/>
        </p:nvSpPr>
        <p:spPr>
          <a:xfrm>
            <a:off x="1455725" y="1189275"/>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Photos: </a:t>
            </a:r>
            <a:endParaRPr>
              <a:solidFill>
                <a:schemeClr val="dk2"/>
              </a:solidFill>
              <a:latin typeface="Nunito"/>
              <a:ea typeface="Nunito"/>
              <a:cs typeface="Nunito"/>
              <a:sym typeface="Nunito"/>
            </a:endParaRPr>
          </a:p>
        </p:txBody>
      </p:sp>
      <p:pic>
        <p:nvPicPr>
          <p:cNvPr id="573" name="Google Shape;573;p53" title="PHOTO-2026-01-20-20-20-39.jpg"/>
          <p:cNvPicPr preferRelativeResize="0"/>
          <p:nvPr/>
        </p:nvPicPr>
        <p:blipFill>
          <a:blip r:embed="rId4">
            <a:alphaModFix/>
          </a:blip>
          <a:stretch>
            <a:fillRect/>
          </a:stretch>
        </p:blipFill>
        <p:spPr>
          <a:xfrm>
            <a:off x="152400" y="1750275"/>
            <a:ext cx="2430618" cy="3240824"/>
          </a:xfrm>
          <a:prstGeom prst="rect">
            <a:avLst/>
          </a:prstGeom>
          <a:noFill/>
          <a:ln>
            <a:noFill/>
          </a:ln>
        </p:spPr>
      </p:pic>
      <p:pic>
        <p:nvPicPr>
          <p:cNvPr id="574" name="Google Shape;574;p53" title="PHOTO-2026-01-20-20-20-39.jpg"/>
          <p:cNvPicPr preferRelativeResize="0"/>
          <p:nvPr/>
        </p:nvPicPr>
        <p:blipFill>
          <a:blip r:embed="rId5">
            <a:alphaModFix/>
          </a:blip>
          <a:stretch>
            <a:fillRect/>
          </a:stretch>
        </p:blipFill>
        <p:spPr>
          <a:xfrm>
            <a:off x="2735418" y="1750275"/>
            <a:ext cx="2430618" cy="3240824"/>
          </a:xfrm>
          <a:prstGeom prst="rect">
            <a:avLst/>
          </a:prstGeom>
          <a:noFill/>
          <a:ln>
            <a:noFill/>
          </a:ln>
        </p:spPr>
      </p:pic>
      <p:pic>
        <p:nvPicPr>
          <p:cNvPr id="575" name="Google Shape;575;p53" title="PHOTO-2026-01-20-20-20-38.jpg"/>
          <p:cNvPicPr preferRelativeResize="0"/>
          <p:nvPr/>
        </p:nvPicPr>
        <p:blipFill>
          <a:blip r:embed="rId6">
            <a:alphaModFix/>
          </a:blip>
          <a:stretch>
            <a:fillRect/>
          </a:stretch>
        </p:blipFill>
        <p:spPr>
          <a:xfrm>
            <a:off x="5318436" y="1750275"/>
            <a:ext cx="1822963" cy="324082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54"/>
          <p:cNvSpPr txBox="1"/>
          <p:nvPr>
            <p:ph type="title"/>
          </p:nvPr>
        </p:nvSpPr>
        <p:spPr>
          <a:xfrm>
            <a:off x="1127875" y="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3</a:t>
            </a:r>
            <a:endParaRPr/>
          </a:p>
        </p:txBody>
      </p:sp>
      <p:sp>
        <p:nvSpPr>
          <p:cNvPr id="581" name="Google Shape;581;p54"/>
          <p:cNvSpPr txBox="1"/>
          <p:nvPr/>
        </p:nvSpPr>
        <p:spPr>
          <a:xfrm>
            <a:off x="4871200" y="1361500"/>
            <a:ext cx="3600600" cy="3298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Observations/Notes: same for all of the trial 2 and 1 we have the same result  . pepsi was the worst and water is the best. Pepsi was brown. Energy drink was slightly yellow. Juice was pink. Milk was white. Water was white.</a:t>
            </a:r>
            <a:endParaRPr b="1" sz="1300">
              <a:solidFill>
                <a:schemeClr val="dk2"/>
              </a:solidFill>
              <a:latin typeface="Nunito"/>
              <a:ea typeface="Nunito"/>
              <a:cs typeface="Nunito"/>
              <a:sym typeface="Nunito"/>
            </a:endParaRPr>
          </a:p>
        </p:txBody>
      </p:sp>
      <p:sp>
        <p:nvSpPr>
          <p:cNvPr id="582" name="Google Shape;582;p54"/>
          <p:cNvSpPr txBox="1"/>
          <p:nvPr/>
        </p:nvSpPr>
        <p:spPr>
          <a:xfrm>
            <a:off x="1127875" y="7564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Data:  </a:t>
            </a:r>
            <a:r>
              <a:rPr lang="en" sz="1800">
                <a:solidFill>
                  <a:schemeClr val="dk2"/>
                </a:solidFill>
                <a:latin typeface="Nunito"/>
                <a:ea typeface="Nunito"/>
                <a:cs typeface="Nunito"/>
                <a:sym typeface="Nunito"/>
              </a:rPr>
              <a:t>(measurements)</a:t>
            </a:r>
            <a:endParaRPr>
              <a:solidFill>
                <a:schemeClr val="dk2"/>
              </a:solidFill>
              <a:latin typeface="Nunito"/>
              <a:ea typeface="Nunito"/>
              <a:cs typeface="Nunito"/>
              <a:sym typeface="Nunito"/>
            </a:endParaRPr>
          </a:p>
        </p:txBody>
      </p:sp>
      <p:sp>
        <p:nvSpPr>
          <p:cNvPr id="583" name="Google Shape;583;p54"/>
          <p:cNvSpPr txBox="1"/>
          <p:nvPr/>
        </p:nvSpPr>
        <p:spPr>
          <a:xfrm>
            <a:off x="5057850" y="660550"/>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Date:  </a:t>
            </a:r>
            <a:endParaRPr>
              <a:solidFill>
                <a:schemeClr val="dk2"/>
              </a:solidFill>
              <a:latin typeface="Nunito"/>
              <a:ea typeface="Nunito"/>
              <a:cs typeface="Nunito"/>
              <a:sym typeface="Nunito"/>
            </a:endParaRPr>
          </a:p>
        </p:txBody>
      </p:sp>
      <p:graphicFrame>
        <p:nvGraphicFramePr>
          <p:cNvPr id="584" name="Google Shape;584;p54"/>
          <p:cNvGraphicFramePr/>
          <p:nvPr/>
        </p:nvGraphicFramePr>
        <p:xfrm>
          <a:off x="0" y="1361500"/>
          <a:ext cx="3000000" cy="3000000"/>
        </p:xfrm>
        <a:graphic>
          <a:graphicData uri="http://schemas.openxmlformats.org/drawingml/2006/table">
            <a:tbl>
              <a:tblPr>
                <a:noFill/>
                <a:tableStyleId>{D1265E4D-F305-48BE-99CD-AC363A0A941B}</a:tableStyleId>
              </a:tblPr>
              <a:tblGrid>
                <a:gridCol w="965875"/>
                <a:gridCol w="965875"/>
                <a:gridCol w="965875"/>
                <a:gridCol w="965875"/>
                <a:gridCol w="965875"/>
              </a:tblGrid>
              <a:tr h="331250">
                <a:tc>
                  <a:txBody>
                    <a:bodyPr/>
                    <a:lstStyle/>
                    <a:p>
                      <a:pPr indent="0" lvl="0" marL="0" rtl="0" algn="l">
                        <a:spcBef>
                          <a:spcPts val="0"/>
                        </a:spcBef>
                        <a:spcAft>
                          <a:spcPts val="0"/>
                        </a:spcAft>
                        <a:buNone/>
                      </a:pPr>
                      <a:r>
                        <a:rPr lang="en"/>
                        <a:t>drinks</a:t>
                      </a:r>
                      <a:endParaRPr/>
                    </a:p>
                  </a:txBody>
                  <a:tcPr marT="91425" marB="91425" marR="91425" marL="91425"/>
                </a:tc>
                <a:tc>
                  <a:txBody>
                    <a:bodyPr/>
                    <a:lstStyle/>
                    <a:p>
                      <a:pPr indent="0" lvl="0" marL="0" rtl="0" algn="l">
                        <a:spcBef>
                          <a:spcPts val="0"/>
                        </a:spcBef>
                        <a:spcAft>
                          <a:spcPts val="0"/>
                        </a:spcAft>
                        <a:buNone/>
                      </a:pPr>
                      <a:r>
                        <a:rPr lang="en"/>
                        <a:t>temp</a:t>
                      </a:r>
                      <a:endParaRPr/>
                    </a:p>
                  </a:txBody>
                  <a:tcPr marT="91425" marB="91425" marR="91425" marL="91425"/>
                </a:tc>
                <a:tc>
                  <a:txBody>
                    <a:bodyPr/>
                    <a:lstStyle/>
                    <a:p>
                      <a:pPr indent="0" lvl="0" marL="0" rtl="0" algn="l">
                        <a:spcBef>
                          <a:spcPts val="0"/>
                        </a:spcBef>
                        <a:spcAft>
                          <a:spcPts val="0"/>
                        </a:spcAft>
                        <a:buNone/>
                      </a:pPr>
                      <a:r>
                        <a:rPr lang="en"/>
                        <a:t>started</a:t>
                      </a:r>
                      <a:endParaRPr/>
                    </a:p>
                  </a:txBody>
                  <a:tcPr marT="91425" marB="91425" marR="91425" marL="91425"/>
                </a:tc>
                <a:tc>
                  <a:txBody>
                    <a:bodyPr/>
                    <a:lstStyle/>
                    <a:p>
                      <a:pPr indent="0" lvl="0" marL="0" rtl="0" algn="l">
                        <a:spcBef>
                          <a:spcPts val="0"/>
                        </a:spcBef>
                        <a:spcAft>
                          <a:spcPts val="0"/>
                        </a:spcAft>
                        <a:buNone/>
                      </a:pPr>
                      <a:r>
                        <a:rPr lang="en"/>
                        <a:t>How long</a:t>
                      </a:r>
                      <a:endParaRPr/>
                    </a:p>
                  </a:txBody>
                  <a:tcPr marT="91425" marB="91425" marR="91425" marL="91425"/>
                </a:tc>
                <a:tc>
                  <a:txBody>
                    <a:bodyPr/>
                    <a:lstStyle/>
                    <a:p>
                      <a:pPr indent="0" lvl="0" marL="0" rtl="0" algn="l">
                        <a:spcBef>
                          <a:spcPts val="0"/>
                        </a:spcBef>
                        <a:spcAft>
                          <a:spcPts val="0"/>
                        </a:spcAft>
                        <a:buNone/>
                      </a:pPr>
                      <a:r>
                        <a:rPr lang="en"/>
                        <a:t>damage</a:t>
                      </a:r>
                      <a:endParaRPr/>
                    </a:p>
                  </a:txBody>
                  <a:tcPr marT="91425" marB="91425" marR="91425" marL="91425"/>
                </a:tc>
              </a:tr>
              <a:tr h="509650">
                <a:tc>
                  <a:txBody>
                    <a:bodyPr/>
                    <a:lstStyle/>
                    <a:p>
                      <a:pPr indent="0" lvl="0" marL="0" rtl="0" algn="l">
                        <a:spcBef>
                          <a:spcPts val="0"/>
                        </a:spcBef>
                        <a:spcAft>
                          <a:spcPts val="0"/>
                        </a:spcAft>
                        <a:buNone/>
                      </a:pPr>
                      <a:r>
                        <a:rPr lang="en"/>
                        <a:t>soda</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txBody>
                  <a:tcPr marT="91425" marB="91425" marR="91425" marL="91425"/>
                </a:tc>
                <a:tc>
                  <a:txBody>
                    <a:bodyPr/>
                    <a:lstStyle/>
                    <a:p>
                      <a:pPr indent="0" lvl="0" marL="0" rtl="0" algn="l">
                        <a:spcBef>
                          <a:spcPts val="0"/>
                        </a:spcBef>
                        <a:spcAft>
                          <a:spcPts val="0"/>
                        </a:spcAft>
                        <a:buNone/>
                      </a:pPr>
                      <a:r>
                        <a:rPr lang="en"/>
                        <a:t>Colour change</a:t>
                      </a:r>
                      <a:endParaRPr/>
                    </a:p>
                  </a:txBody>
                  <a:tcPr marT="91425" marB="91425" marR="91425" marL="91425"/>
                </a:tc>
              </a:tr>
              <a:tr h="688050">
                <a:tc>
                  <a:txBody>
                    <a:bodyPr/>
                    <a:lstStyle/>
                    <a:p>
                      <a:pPr indent="0" lvl="0" marL="0" rtl="0" algn="l">
                        <a:spcBef>
                          <a:spcPts val="0"/>
                        </a:spcBef>
                        <a:spcAft>
                          <a:spcPts val="0"/>
                        </a:spcAft>
                        <a:buNone/>
                      </a:pPr>
                      <a:r>
                        <a:rPr lang="en"/>
                        <a:t>Energy drink</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Colour change</a:t>
                      </a:r>
                      <a:endParaRPr/>
                    </a:p>
                    <a:p>
                      <a:pPr indent="0" lvl="0" marL="0" rtl="0" algn="l">
                        <a:spcBef>
                          <a:spcPts val="0"/>
                        </a:spcBef>
                        <a:spcAft>
                          <a:spcPts val="0"/>
                        </a:spcAft>
                        <a:buNone/>
                      </a:pPr>
                      <a:r>
                        <a:t/>
                      </a:r>
                      <a:endParaRPr/>
                    </a:p>
                  </a:txBody>
                  <a:tcPr marT="91425" marB="91425" marR="91425" marL="91425"/>
                </a:tc>
              </a:tr>
              <a:tr h="688050">
                <a:tc>
                  <a:txBody>
                    <a:bodyPr/>
                    <a:lstStyle/>
                    <a:p>
                      <a:pPr indent="0" lvl="0" marL="0" rtl="0" algn="l">
                        <a:spcBef>
                          <a:spcPts val="0"/>
                        </a:spcBef>
                        <a:spcAft>
                          <a:spcPts val="0"/>
                        </a:spcAft>
                        <a:buNone/>
                      </a:pPr>
                      <a:r>
                        <a:rPr lang="en"/>
                        <a:t>juice</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Colour change</a:t>
                      </a:r>
                      <a:endParaRPr/>
                    </a:p>
                    <a:p>
                      <a:pPr indent="0" lvl="0" marL="0" rtl="0" algn="l">
                        <a:spcBef>
                          <a:spcPts val="0"/>
                        </a:spcBef>
                        <a:spcAft>
                          <a:spcPts val="0"/>
                        </a:spcAft>
                        <a:buNone/>
                      </a:pPr>
                      <a:r>
                        <a:t/>
                      </a:r>
                      <a:endParaRPr/>
                    </a:p>
                  </a:txBody>
                  <a:tcPr marT="91425" marB="91425" marR="91425" marL="91425"/>
                </a:tc>
              </a:tr>
              <a:tr h="688050">
                <a:tc>
                  <a:txBody>
                    <a:bodyPr/>
                    <a:lstStyle/>
                    <a:p>
                      <a:pPr indent="0" lvl="0" marL="0" rtl="0" algn="l">
                        <a:spcBef>
                          <a:spcPts val="0"/>
                        </a:spcBef>
                        <a:spcAft>
                          <a:spcPts val="0"/>
                        </a:spcAft>
                        <a:buNone/>
                      </a:pPr>
                      <a:r>
                        <a:rPr lang="en"/>
                        <a:t>milk</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txBody>
                  <a:tcPr marT="91425" marB="91425" marR="91425" marL="91425"/>
                </a:tc>
                <a:tc>
                  <a:txBody>
                    <a:bodyPr/>
                    <a:lstStyle/>
                    <a:p>
                      <a:pPr indent="0" lvl="0" marL="0" rtl="0" algn="l">
                        <a:spcBef>
                          <a:spcPts val="0"/>
                        </a:spcBef>
                        <a:spcAft>
                          <a:spcPts val="0"/>
                        </a:spcAft>
                        <a:buNone/>
                      </a:pPr>
                      <a:r>
                        <a:rPr lang="en"/>
                        <a:t>Colour change</a:t>
                      </a:r>
                      <a:endParaRPr/>
                    </a:p>
                    <a:p>
                      <a:pPr indent="0" lvl="0" marL="0" rtl="0" algn="l">
                        <a:spcBef>
                          <a:spcPts val="0"/>
                        </a:spcBef>
                        <a:spcAft>
                          <a:spcPts val="0"/>
                        </a:spcAft>
                        <a:buNone/>
                      </a:pPr>
                      <a:r>
                        <a:t/>
                      </a:r>
                      <a:endParaRPr/>
                    </a:p>
                  </a:txBody>
                  <a:tcPr marT="91425" marB="91425" marR="91425" marL="91425"/>
                </a:tc>
              </a:tr>
              <a:tr h="688050">
                <a:tc>
                  <a:txBody>
                    <a:bodyPr/>
                    <a:lstStyle/>
                    <a:p>
                      <a:pPr indent="0" lvl="0" marL="0" rtl="0" algn="l">
                        <a:spcBef>
                          <a:spcPts val="0"/>
                        </a:spcBef>
                        <a:spcAft>
                          <a:spcPts val="0"/>
                        </a:spcAft>
                        <a:buNone/>
                      </a:pPr>
                      <a:r>
                        <a:rPr lang="en"/>
                        <a:t>water</a:t>
                      </a:r>
                      <a:endParaRPr/>
                    </a:p>
                  </a:txBody>
                  <a:tcPr marT="91425" marB="91425" marR="91425" marL="91425"/>
                </a:tc>
                <a:tc>
                  <a:txBody>
                    <a:bodyPr/>
                    <a:lstStyle/>
                    <a:p>
                      <a:pPr indent="0" lvl="0" marL="0" rtl="0" algn="l">
                        <a:spcBef>
                          <a:spcPts val="0"/>
                        </a:spcBef>
                        <a:spcAft>
                          <a:spcPts val="0"/>
                        </a:spcAft>
                        <a:buNone/>
                      </a:pPr>
                      <a:r>
                        <a:rPr lang="en"/>
                        <a:t>22</a:t>
                      </a:r>
                      <a:endParaRPr/>
                    </a:p>
                  </a:txBody>
                  <a:tcPr marT="91425" marB="91425" marR="91425" marL="91425"/>
                </a:tc>
                <a:tc>
                  <a:txBody>
                    <a:bodyPr/>
                    <a:lstStyle/>
                    <a:p>
                      <a:pPr indent="0" lvl="0" marL="0" rtl="0" algn="l">
                        <a:spcBef>
                          <a:spcPts val="0"/>
                        </a:spcBef>
                        <a:spcAft>
                          <a:spcPts val="0"/>
                        </a:spcAft>
                        <a:buNone/>
                      </a:pPr>
                      <a:r>
                        <a:rPr lang="en"/>
                        <a:t>sunday</a:t>
                      </a:r>
                      <a:endParaRPr/>
                    </a:p>
                  </a:txBody>
                  <a:tcPr marT="91425" marB="91425" marR="91425" marL="91425"/>
                </a:tc>
                <a:tc>
                  <a:txBody>
                    <a:bodyPr/>
                    <a:lstStyle/>
                    <a:p>
                      <a:pPr indent="0" lvl="0" marL="0" rtl="0" algn="l">
                        <a:spcBef>
                          <a:spcPts val="0"/>
                        </a:spcBef>
                        <a:spcAft>
                          <a:spcPts val="0"/>
                        </a:spcAft>
                        <a:buNone/>
                      </a:pPr>
                      <a:r>
                        <a:rPr lang="en"/>
                        <a:t>3 days</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Colour change</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5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Trial 3</a:t>
            </a:r>
            <a:endParaRPr/>
          </a:p>
        </p:txBody>
      </p:sp>
      <p:sp>
        <p:nvSpPr>
          <p:cNvPr id="590" name="Google Shape;590;p55"/>
          <p:cNvSpPr txBox="1"/>
          <p:nvPr/>
        </p:nvSpPr>
        <p:spPr>
          <a:xfrm>
            <a:off x="1455725" y="1189275"/>
            <a:ext cx="38577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Photos: </a:t>
            </a:r>
            <a:endParaRPr>
              <a:solidFill>
                <a:schemeClr val="dk2"/>
              </a:solidFill>
              <a:latin typeface="Nunito"/>
              <a:ea typeface="Nunito"/>
              <a:cs typeface="Nunito"/>
              <a:sym typeface="Nunito"/>
            </a:endParaRPr>
          </a:p>
        </p:txBody>
      </p:sp>
      <p:pic>
        <p:nvPicPr>
          <p:cNvPr id="591" name="Google Shape;591;p55" title="PHOTO-2026-01-20-20-20-39.jpg"/>
          <p:cNvPicPr preferRelativeResize="0"/>
          <p:nvPr/>
        </p:nvPicPr>
        <p:blipFill>
          <a:blip r:embed="rId3">
            <a:alphaModFix/>
          </a:blip>
          <a:stretch>
            <a:fillRect/>
          </a:stretch>
        </p:blipFill>
        <p:spPr>
          <a:xfrm>
            <a:off x="152400" y="1750275"/>
            <a:ext cx="2430618" cy="3240824"/>
          </a:xfrm>
          <a:prstGeom prst="rect">
            <a:avLst/>
          </a:prstGeom>
          <a:noFill/>
          <a:ln>
            <a:noFill/>
          </a:ln>
        </p:spPr>
      </p:pic>
      <p:pic>
        <p:nvPicPr>
          <p:cNvPr id="592" name="Google Shape;592;p55" title="PHOTO-2026-01-20-20-20-39.jpg"/>
          <p:cNvPicPr preferRelativeResize="0"/>
          <p:nvPr/>
        </p:nvPicPr>
        <p:blipFill>
          <a:blip r:embed="rId4">
            <a:alphaModFix/>
          </a:blip>
          <a:stretch>
            <a:fillRect/>
          </a:stretch>
        </p:blipFill>
        <p:spPr>
          <a:xfrm>
            <a:off x="2735418" y="1750275"/>
            <a:ext cx="2430618" cy="3240824"/>
          </a:xfrm>
          <a:prstGeom prst="rect">
            <a:avLst/>
          </a:prstGeom>
          <a:noFill/>
          <a:ln>
            <a:noFill/>
          </a:ln>
        </p:spPr>
      </p:pic>
      <p:pic>
        <p:nvPicPr>
          <p:cNvPr id="593" name="Google Shape;593;p55" title="PHOTO-2026-01-20-20-20-39.jpg"/>
          <p:cNvPicPr preferRelativeResize="0"/>
          <p:nvPr/>
        </p:nvPicPr>
        <p:blipFill>
          <a:blip r:embed="rId5">
            <a:alphaModFix/>
          </a:blip>
          <a:stretch>
            <a:fillRect/>
          </a:stretch>
        </p:blipFill>
        <p:spPr>
          <a:xfrm>
            <a:off x="5318436" y="1750275"/>
            <a:ext cx="2430618" cy="324082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a:t>
            </a:r>
            <a:r>
              <a:rPr b="0" lang="en"/>
              <a:t>Chart</a:t>
            </a:r>
            <a:endParaRPr b="0"/>
          </a:p>
        </p:txBody>
      </p:sp>
      <p:sp>
        <p:nvSpPr>
          <p:cNvPr id="599" name="Google Shape;599;p56"/>
          <p:cNvSpPr txBox="1"/>
          <p:nvPr/>
        </p:nvSpPr>
        <p:spPr>
          <a:xfrm>
            <a:off x="714450" y="1346350"/>
            <a:ext cx="7715100" cy="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Put your data </a:t>
            </a:r>
            <a:r>
              <a:rPr b="1" lang="en" sz="1800">
                <a:solidFill>
                  <a:schemeClr val="dk2"/>
                </a:solidFill>
                <a:latin typeface="Nunito"/>
                <a:ea typeface="Nunito"/>
                <a:cs typeface="Nunito"/>
                <a:sym typeface="Nunito"/>
              </a:rPr>
              <a:t>together into a chart.</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800">
                <a:solidFill>
                  <a:schemeClr val="dk2"/>
                </a:solidFill>
                <a:latin typeface="Nunito"/>
                <a:ea typeface="Nunito"/>
                <a:cs typeface="Nunito"/>
                <a:sym typeface="Nunito"/>
              </a:rPr>
              <a:t>Example:     (you can change the chart)</a:t>
            </a:r>
            <a:endParaRPr sz="1800">
              <a:solidFill>
                <a:schemeClr val="dk2"/>
              </a:solidFill>
              <a:latin typeface="Nunito"/>
              <a:ea typeface="Nunito"/>
              <a:cs typeface="Nunito"/>
              <a:sym typeface="Nunito"/>
            </a:endParaRPr>
          </a:p>
        </p:txBody>
      </p:sp>
      <p:graphicFrame>
        <p:nvGraphicFramePr>
          <p:cNvPr id="600" name="Google Shape;600;p56"/>
          <p:cNvGraphicFramePr/>
          <p:nvPr/>
        </p:nvGraphicFramePr>
        <p:xfrm>
          <a:off x="801225" y="2384600"/>
          <a:ext cx="3000000" cy="3000000"/>
        </p:xfrm>
        <a:graphic>
          <a:graphicData uri="http://schemas.openxmlformats.org/drawingml/2006/table">
            <a:tbl>
              <a:tblPr>
                <a:noFill/>
                <a:tableStyleId>{D1265E4D-F305-48BE-99CD-AC363A0A941B}</a:tableStyleId>
              </a:tblPr>
              <a:tblGrid>
                <a:gridCol w="1809750"/>
                <a:gridCol w="1809750"/>
                <a:gridCol w="1809750"/>
                <a:gridCol w="1809750"/>
              </a:tblGrid>
              <a:tr h="339225">
                <a:tc>
                  <a:txBody>
                    <a:bodyPr/>
                    <a:lstStyle/>
                    <a:p>
                      <a:pPr indent="0" lvl="0" marL="0" rtl="0" algn="l">
                        <a:spcBef>
                          <a:spcPts val="0"/>
                        </a:spcBef>
                        <a:spcAft>
                          <a:spcPts val="0"/>
                        </a:spcAft>
                        <a:buNone/>
                      </a:pPr>
                      <a:r>
                        <a:rPr lang="en"/>
                        <a:t>trials</a:t>
                      </a:r>
                      <a:endParaRPr/>
                    </a:p>
                  </a:txBody>
                  <a:tcPr marT="91425" marB="91425" marR="91425" marL="91425"/>
                </a:tc>
                <a:tc>
                  <a:txBody>
                    <a:bodyPr/>
                    <a:lstStyle/>
                    <a:p>
                      <a:pPr indent="0" lvl="0" marL="0" rtl="0" algn="l">
                        <a:spcBef>
                          <a:spcPts val="0"/>
                        </a:spcBef>
                        <a:spcAft>
                          <a:spcPts val="0"/>
                        </a:spcAft>
                        <a:buNone/>
                      </a:pPr>
                      <a:r>
                        <a:rPr lang="en"/>
                        <a:t>Most damage</a:t>
                      </a:r>
                      <a:endParaRPr/>
                    </a:p>
                  </a:txBody>
                  <a:tcPr marT="91425" marB="91425" marR="91425" marL="91425"/>
                </a:tc>
                <a:tc>
                  <a:txBody>
                    <a:bodyPr/>
                    <a:lstStyle/>
                    <a:p>
                      <a:pPr indent="0" lvl="0" marL="0" rtl="0" algn="l">
                        <a:spcBef>
                          <a:spcPts val="0"/>
                        </a:spcBef>
                        <a:spcAft>
                          <a:spcPts val="0"/>
                        </a:spcAft>
                        <a:buNone/>
                      </a:pPr>
                      <a:r>
                        <a:rPr lang="en"/>
                        <a:t>Least damage</a:t>
                      </a:r>
                      <a:endParaRPr/>
                    </a:p>
                  </a:txBody>
                  <a:tcPr marT="91425" marB="91425" marR="91425" marL="91425"/>
                </a:tc>
                <a:tc>
                  <a:txBody>
                    <a:bodyPr/>
                    <a:lstStyle/>
                    <a:p>
                      <a:pPr indent="0" lvl="0" marL="0" rtl="0" algn="l">
                        <a:spcBef>
                          <a:spcPts val="0"/>
                        </a:spcBef>
                        <a:spcAft>
                          <a:spcPts val="0"/>
                        </a:spcAft>
                        <a:buNone/>
                      </a:pPr>
                      <a:r>
                        <a:rPr lang="en"/>
                        <a:t>Egg colour</a:t>
                      </a:r>
                      <a:endParaRPr/>
                    </a:p>
                  </a:txBody>
                  <a:tcPr marT="91425" marB="91425" marR="91425" marL="91425"/>
                </a:tc>
              </a:tr>
              <a:tr h="339225">
                <a:tc>
                  <a:txBody>
                    <a:bodyPr/>
                    <a:lstStyle/>
                    <a:p>
                      <a:pPr indent="0" lvl="0" marL="0" rtl="0" algn="l">
                        <a:spcBef>
                          <a:spcPts val="0"/>
                        </a:spcBef>
                        <a:spcAft>
                          <a:spcPts val="0"/>
                        </a:spcAft>
                        <a:buNone/>
                      </a:pPr>
                      <a:r>
                        <a:rPr lang="en"/>
                        <a:t>Trial 1</a:t>
                      </a:r>
                      <a:endParaRPr/>
                    </a:p>
                  </a:txBody>
                  <a:tcPr marT="91425" marB="91425" marR="91425" marL="91425"/>
                </a:tc>
                <a:tc>
                  <a:txBody>
                    <a:bodyPr/>
                    <a:lstStyle/>
                    <a:p>
                      <a:pPr indent="0" lvl="0" marL="0" rtl="0" algn="l">
                        <a:spcBef>
                          <a:spcPts val="0"/>
                        </a:spcBef>
                        <a:spcAft>
                          <a:spcPts val="0"/>
                        </a:spcAft>
                        <a:buNone/>
                      </a:pPr>
                      <a:r>
                        <a:rPr lang="en"/>
                        <a:t>pepsi</a:t>
                      </a:r>
                      <a:endParaRPr/>
                    </a:p>
                  </a:txBody>
                  <a:tcPr marT="91425" marB="91425" marR="91425" marL="91425"/>
                </a:tc>
                <a:tc>
                  <a:txBody>
                    <a:bodyPr/>
                    <a:lstStyle/>
                    <a:p>
                      <a:pPr indent="0" lvl="0" marL="0" rtl="0" algn="l">
                        <a:spcBef>
                          <a:spcPts val="0"/>
                        </a:spcBef>
                        <a:spcAft>
                          <a:spcPts val="0"/>
                        </a:spcAft>
                        <a:buNone/>
                      </a:pPr>
                      <a:r>
                        <a:rPr lang="en"/>
                        <a:t>water</a:t>
                      </a:r>
                      <a:endParaRPr/>
                    </a:p>
                  </a:txBody>
                  <a:tcPr marT="91425" marB="91425" marR="91425" marL="91425"/>
                </a:tc>
                <a:tc>
                  <a:txBody>
                    <a:bodyPr/>
                    <a:lstStyle/>
                    <a:p>
                      <a:pPr indent="0" lvl="0" marL="0" rtl="0" algn="l">
                        <a:spcBef>
                          <a:spcPts val="0"/>
                        </a:spcBef>
                        <a:spcAft>
                          <a:spcPts val="0"/>
                        </a:spcAft>
                        <a:buNone/>
                      </a:pPr>
                      <a:r>
                        <a:rPr lang="en"/>
                        <a:t>white</a:t>
                      </a:r>
                      <a:endParaRPr/>
                    </a:p>
                  </a:txBody>
                  <a:tcPr marT="91425" marB="91425" marR="91425" marL="91425"/>
                </a:tc>
              </a:tr>
              <a:tr h="521925">
                <a:tc>
                  <a:txBody>
                    <a:bodyPr/>
                    <a:lstStyle/>
                    <a:p>
                      <a:pPr indent="0" lvl="0" marL="0" rtl="0" algn="l">
                        <a:spcBef>
                          <a:spcPts val="0"/>
                        </a:spcBef>
                        <a:spcAft>
                          <a:spcPts val="0"/>
                        </a:spcAft>
                        <a:buNone/>
                      </a:pPr>
                      <a:r>
                        <a:rPr lang="en"/>
                        <a:t>Trial 2</a:t>
                      </a:r>
                      <a:endParaRPr/>
                    </a:p>
                  </a:txBody>
                  <a:tcPr marT="91425" marB="91425" marR="91425" marL="91425"/>
                </a:tc>
                <a:tc>
                  <a:txBody>
                    <a:bodyPr/>
                    <a:lstStyle/>
                    <a:p>
                      <a:pPr indent="0" lvl="0" marL="0" rtl="0" algn="l">
                        <a:spcBef>
                          <a:spcPts val="0"/>
                        </a:spcBef>
                        <a:spcAft>
                          <a:spcPts val="0"/>
                        </a:spcAft>
                        <a:buNone/>
                      </a:pPr>
                      <a:r>
                        <a:rPr lang="en"/>
                        <a:t>pepsi</a:t>
                      </a:r>
                      <a:endParaRPr/>
                    </a:p>
                  </a:txBody>
                  <a:tcPr marT="91425" marB="91425" marR="91425" marL="91425"/>
                </a:tc>
                <a:tc>
                  <a:txBody>
                    <a:bodyPr/>
                    <a:lstStyle/>
                    <a:p>
                      <a:pPr indent="0" lvl="0" marL="0" rtl="0" algn="l">
                        <a:spcBef>
                          <a:spcPts val="0"/>
                        </a:spcBef>
                        <a:spcAft>
                          <a:spcPts val="0"/>
                        </a:spcAft>
                        <a:buNone/>
                      </a:pPr>
                      <a:r>
                        <a:rPr lang="en"/>
                        <a:t>water</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white</a:t>
                      </a:r>
                      <a:endParaRPr/>
                    </a:p>
                  </a:txBody>
                  <a:tcPr marT="91425" marB="91425" marR="91425" marL="91425"/>
                </a:tc>
              </a:tr>
              <a:tr h="521925">
                <a:tc>
                  <a:txBody>
                    <a:bodyPr/>
                    <a:lstStyle/>
                    <a:p>
                      <a:pPr indent="0" lvl="0" marL="0" rtl="0" algn="l">
                        <a:spcBef>
                          <a:spcPts val="0"/>
                        </a:spcBef>
                        <a:spcAft>
                          <a:spcPts val="0"/>
                        </a:spcAft>
                        <a:buNone/>
                      </a:pPr>
                      <a:r>
                        <a:rPr lang="en"/>
                        <a:t>Trial 3</a:t>
                      </a:r>
                      <a:endParaRPr/>
                    </a:p>
                  </a:txBody>
                  <a:tcPr marT="91425" marB="91425" marR="91425" marL="91425"/>
                </a:tc>
                <a:tc>
                  <a:txBody>
                    <a:bodyPr/>
                    <a:lstStyle/>
                    <a:p>
                      <a:pPr indent="0" lvl="0" marL="0" rtl="0" algn="l">
                        <a:spcBef>
                          <a:spcPts val="0"/>
                        </a:spcBef>
                        <a:spcAft>
                          <a:spcPts val="0"/>
                        </a:spcAft>
                        <a:buNone/>
                      </a:pPr>
                      <a:r>
                        <a:rPr lang="en"/>
                        <a:t>pepsi</a:t>
                      </a:r>
                      <a:endParaRPr/>
                    </a:p>
                  </a:txBody>
                  <a:tcPr marT="91425" marB="91425" marR="91425" marL="91425"/>
                </a:tc>
                <a:tc>
                  <a:txBody>
                    <a:bodyPr/>
                    <a:lstStyle/>
                    <a:p>
                      <a:pPr indent="0" lvl="0" marL="0" rtl="0" algn="l">
                        <a:spcBef>
                          <a:spcPts val="0"/>
                        </a:spcBef>
                        <a:spcAft>
                          <a:spcPts val="0"/>
                        </a:spcAft>
                        <a:buNone/>
                      </a:pPr>
                      <a:r>
                        <a:rPr lang="en"/>
                        <a:t>water</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white</a:t>
                      </a:r>
                      <a:endParaRPr/>
                    </a:p>
                  </a:txBody>
                  <a:tcPr marT="91425" marB="91425" marR="91425" marL="91425"/>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5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a:t>
            </a:r>
            <a:r>
              <a:rPr b="0" lang="en"/>
              <a:t>Analyze</a:t>
            </a:r>
            <a:endParaRPr b="0"/>
          </a:p>
        </p:txBody>
      </p:sp>
      <p:sp>
        <p:nvSpPr>
          <p:cNvPr id="606" name="Google Shape;606;p57"/>
          <p:cNvSpPr txBox="1"/>
          <p:nvPr/>
        </p:nvSpPr>
        <p:spPr>
          <a:xfrm>
            <a:off x="714450" y="1346350"/>
            <a:ext cx="7715100" cy="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Look at your data and observations. Look for patterns and trends. Explain what happened in your experiment and what you found out: </a:t>
            </a:r>
            <a:endParaRPr>
              <a:solidFill>
                <a:schemeClr val="dk2"/>
              </a:solidFill>
              <a:latin typeface="Nunito"/>
              <a:ea typeface="Nunito"/>
              <a:cs typeface="Nunito"/>
              <a:sym typeface="Nunito"/>
            </a:endParaRPr>
          </a:p>
        </p:txBody>
      </p:sp>
      <p:sp>
        <p:nvSpPr>
          <p:cNvPr id="607" name="Google Shape;607;p57"/>
          <p:cNvSpPr txBox="1"/>
          <p:nvPr/>
        </p:nvSpPr>
        <p:spPr>
          <a:xfrm>
            <a:off x="711025" y="2087650"/>
            <a:ext cx="8017800" cy="2678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As the 3 trial were going on milk and water had no damage showing no cavities and tooth decay. Which means milk and water were the best for your teeth. For juice since I used guava juice the egg was pink making it bad for your teeth.soda and monster had the same damages to the teeth. Soda was dark brown but monster was a lighter brown making soda bad. There were no changes to how soft the egg is.</a:t>
            </a:r>
            <a:endParaRPr sz="1300">
              <a:solidFill>
                <a:schemeClr val="dk2"/>
              </a:solidFill>
              <a:latin typeface="Nunito"/>
              <a:ea typeface="Nunito"/>
              <a:cs typeface="Nunito"/>
              <a:sym typeface="Nuni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58"/>
          <p:cNvSpPr txBox="1"/>
          <p:nvPr>
            <p:ph type="title"/>
          </p:nvPr>
        </p:nvSpPr>
        <p:spPr>
          <a:xfrm>
            <a:off x="1303800" y="10182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a:t>
            </a:r>
            <a:r>
              <a:rPr b="0" lang="en"/>
              <a:t>Graph</a:t>
            </a:r>
            <a:endParaRPr b="0"/>
          </a:p>
        </p:txBody>
      </p:sp>
      <p:sp>
        <p:nvSpPr>
          <p:cNvPr id="613" name="Google Shape;613;p58"/>
          <p:cNvSpPr txBox="1"/>
          <p:nvPr/>
        </p:nvSpPr>
        <p:spPr>
          <a:xfrm>
            <a:off x="1356100" y="652975"/>
            <a:ext cx="7715100" cy="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Graph your data for a visual display of your results.</a:t>
            </a:r>
            <a:endParaRPr b="1" sz="1800">
              <a:solidFill>
                <a:schemeClr val="dk2"/>
              </a:solidFill>
              <a:latin typeface="Nunito"/>
              <a:ea typeface="Nunito"/>
              <a:cs typeface="Nunito"/>
              <a:sym typeface="Nunito"/>
            </a:endParaRPr>
          </a:p>
          <a:p>
            <a:pPr indent="0" lvl="0" marL="0" rtl="0" algn="l">
              <a:spcBef>
                <a:spcPts val="0"/>
              </a:spcBef>
              <a:spcAft>
                <a:spcPts val="0"/>
              </a:spcAft>
              <a:buNone/>
            </a:pPr>
            <a:r>
              <a:t/>
            </a:r>
            <a:endParaRPr sz="1800">
              <a:solidFill>
                <a:schemeClr val="dk2"/>
              </a:solidFill>
              <a:latin typeface="Nunito"/>
              <a:ea typeface="Nunito"/>
              <a:cs typeface="Nunito"/>
              <a:sym typeface="Nunito"/>
            </a:endParaRPr>
          </a:p>
          <a:p>
            <a:pPr indent="0" lvl="0" marL="0" rtl="0" algn="l">
              <a:spcBef>
                <a:spcPts val="0"/>
              </a:spcBef>
              <a:spcAft>
                <a:spcPts val="0"/>
              </a:spcAft>
              <a:buNone/>
            </a:pPr>
            <a:r>
              <a:rPr lang="en" sz="1500">
                <a:solidFill>
                  <a:schemeClr val="dk2"/>
                </a:solidFill>
                <a:latin typeface="Nunito"/>
                <a:ea typeface="Nunito"/>
                <a:cs typeface="Nunito"/>
                <a:sym typeface="Nunito"/>
              </a:rPr>
              <a:t>Use Google Sheets or another  website and copy the graph onto this slide, or draw by hand and upload a photo.</a:t>
            </a:r>
            <a:endParaRPr sz="1500">
              <a:solidFill>
                <a:schemeClr val="dk2"/>
              </a:solidFill>
              <a:latin typeface="Nunito"/>
              <a:ea typeface="Nunito"/>
              <a:cs typeface="Nunito"/>
              <a:sym typeface="Nunito"/>
            </a:endParaRPr>
          </a:p>
          <a:p>
            <a:pPr indent="0" lvl="0" marL="0" rtl="0" algn="l">
              <a:spcBef>
                <a:spcPts val="0"/>
              </a:spcBef>
              <a:spcAft>
                <a:spcPts val="0"/>
              </a:spcAft>
              <a:buNone/>
            </a:pPr>
            <a:r>
              <a:rPr lang="en" sz="1500">
                <a:solidFill>
                  <a:schemeClr val="dk2"/>
                </a:solidFill>
                <a:latin typeface="Nunito"/>
                <a:ea typeface="Nunito"/>
                <a:cs typeface="Nunito"/>
                <a:sym typeface="Nunito"/>
              </a:rPr>
              <a:t>Ask your Science Fair teachers for help if you need it!</a:t>
            </a:r>
            <a:endParaRPr sz="1500">
              <a:solidFill>
                <a:schemeClr val="dk2"/>
              </a:solidFill>
              <a:latin typeface="Nunito"/>
              <a:ea typeface="Nunito"/>
              <a:cs typeface="Nunito"/>
              <a:sym typeface="Nunito"/>
            </a:endParaRPr>
          </a:p>
        </p:txBody>
      </p:sp>
      <p:pic>
        <p:nvPicPr>
          <p:cNvPr id="614" name="Google Shape;614;p58" title="Chart"/>
          <p:cNvPicPr preferRelativeResize="0"/>
          <p:nvPr/>
        </p:nvPicPr>
        <p:blipFill>
          <a:blip r:embed="rId3">
            <a:alphaModFix/>
          </a:blip>
          <a:stretch>
            <a:fillRect/>
          </a:stretch>
        </p:blipFill>
        <p:spPr>
          <a:xfrm>
            <a:off x="152400" y="2043425"/>
            <a:ext cx="4767129" cy="2947675"/>
          </a:xfrm>
          <a:prstGeom prst="rect">
            <a:avLst/>
          </a:prstGeom>
          <a:noFill/>
          <a:ln>
            <a:noFill/>
          </a:ln>
        </p:spPr>
      </p:pic>
      <p:pic>
        <p:nvPicPr>
          <p:cNvPr id="615" name="Google Shape;615;p58" title="Chart"/>
          <p:cNvPicPr preferRelativeResize="0"/>
          <p:nvPr/>
        </p:nvPicPr>
        <p:blipFill>
          <a:blip r:embed="rId4">
            <a:alphaModFix/>
          </a:blip>
          <a:stretch>
            <a:fillRect/>
          </a:stretch>
        </p:blipFill>
        <p:spPr>
          <a:xfrm>
            <a:off x="4989129" y="2498775"/>
            <a:ext cx="3919671" cy="242366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59"/>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a:t>
            </a:r>
            <a:endParaRPr b="0"/>
          </a:p>
        </p:txBody>
      </p:sp>
      <p:sp>
        <p:nvSpPr>
          <p:cNvPr id="621" name="Google Shape;621;p59"/>
          <p:cNvSpPr txBox="1"/>
          <p:nvPr/>
        </p:nvSpPr>
        <p:spPr>
          <a:xfrm>
            <a:off x="1119475" y="1361500"/>
            <a:ext cx="7352400" cy="847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My </a:t>
            </a:r>
            <a:r>
              <a:rPr b="1" lang="en" sz="1300">
                <a:solidFill>
                  <a:schemeClr val="dk2"/>
                </a:solidFill>
                <a:latin typeface="Nunito"/>
                <a:ea typeface="Nunito"/>
                <a:cs typeface="Nunito"/>
                <a:sym typeface="Nunito"/>
              </a:rPr>
              <a:t>question</a:t>
            </a:r>
            <a:r>
              <a:rPr b="1" lang="en" sz="1300">
                <a:solidFill>
                  <a:schemeClr val="dk2"/>
                </a:solidFill>
                <a:latin typeface="Nunito"/>
                <a:ea typeface="Nunito"/>
                <a:cs typeface="Nunito"/>
                <a:sym typeface="Nunito"/>
              </a:rPr>
              <a:t> was: which drink has the most damage to our teeth?</a:t>
            </a:r>
            <a:endParaRPr b="1" sz="1300">
              <a:solidFill>
                <a:schemeClr val="dk2"/>
              </a:solidFill>
              <a:latin typeface="Nunito"/>
              <a:ea typeface="Nunito"/>
              <a:cs typeface="Nunito"/>
              <a:sym typeface="Nunito"/>
            </a:endParaRPr>
          </a:p>
        </p:txBody>
      </p:sp>
      <p:sp>
        <p:nvSpPr>
          <p:cNvPr id="622" name="Google Shape;622;p59"/>
          <p:cNvSpPr txBox="1"/>
          <p:nvPr/>
        </p:nvSpPr>
        <p:spPr>
          <a:xfrm>
            <a:off x="1119475" y="2428300"/>
            <a:ext cx="7352400" cy="847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The answer to my question is: The  drink with the most damage to our teeth is pepsi</a:t>
            </a:r>
            <a:endParaRPr b="1" sz="1300">
              <a:solidFill>
                <a:schemeClr val="dk2"/>
              </a:solidFill>
              <a:latin typeface="Nunito"/>
              <a:ea typeface="Nunito"/>
              <a:cs typeface="Nunito"/>
              <a:sym typeface="Nunito"/>
            </a:endParaRPr>
          </a:p>
        </p:txBody>
      </p:sp>
      <p:sp>
        <p:nvSpPr>
          <p:cNvPr id="623" name="Google Shape;623;p59"/>
          <p:cNvSpPr txBox="1"/>
          <p:nvPr/>
        </p:nvSpPr>
        <p:spPr>
          <a:xfrm>
            <a:off x="1119475" y="3495100"/>
            <a:ext cx="7352400" cy="1451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My hypothesis was </a:t>
            </a:r>
            <a:r>
              <a:rPr b="1" lang="en" sz="1300" u="sng">
                <a:solidFill>
                  <a:schemeClr val="dk2"/>
                </a:solidFill>
                <a:latin typeface="Nunito"/>
                <a:ea typeface="Nunito"/>
                <a:cs typeface="Nunito"/>
                <a:sym typeface="Nunito"/>
              </a:rPr>
              <a:t>correct</a:t>
            </a:r>
            <a:r>
              <a:rPr b="1" lang="en" sz="1300">
                <a:solidFill>
                  <a:schemeClr val="dk2"/>
                </a:solidFill>
                <a:latin typeface="Nunito"/>
                <a:ea typeface="Nunito"/>
                <a:cs typeface="Nunito"/>
                <a:sym typeface="Nunito"/>
              </a:rPr>
              <a:t> because:</a:t>
            </a:r>
            <a:endParaRPr b="1" sz="1300">
              <a:solidFill>
                <a:schemeClr val="dk2"/>
              </a:solidFill>
              <a:latin typeface="Nunito"/>
              <a:ea typeface="Nunito"/>
              <a:cs typeface="Nunito"/>
              <a:sym typeface="Nunito"/>
            </a:endParaRPr>
          </a:p>
          <a:p>
            <a:pPr indent="0" lvl="0" marL="0" rtl="0" algn="l">
              <a:spcBef>
                <a:spcPts val="0"/>
              </a:spcBef>
              <a:spcAft>
                <a:spcPts val="0"/>
              </a:spcAft>
              <a:buNone/>
            </a:pPr>
            <a:r>
              <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OR</a:t>
            </a:r>
            <a:endParaRPr b="1" sz="1300">
              <a:solidFill>
                <a:schemeClr val="dk2"/>
              </a:solidFill>
              <a:latin typeface="Nunito"/>
              <a:ea typeface="Nunito"/>
              <a:cs typeface="Nunito"/>
              <a:sym typeface="Nunito"/>
            </a:endParaRPr>
          </a:p>
          <a:p>
            <a:pPr indent="0" lvl="0" marL="0" rtl="0" algn="l">
              <a:spcBef>
                <a:spcPts val="0"/>
              </a:spcBef>
              <a:spcAft>
                <a:spcPts val="0"/>
              </a:spcAft>
              <a:buNone/>
            </a:pPr>
            <a:r>
              <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My hypothesis was </a:t>
            </a:r>
            <a:r>
              <a:rPr b="1" lang="en" sz="1300" u="sng">
                <a:solidFill>
                  <a:schemeClr val="dk2"/>
                </a:solidFill>
                <a:latin typeface="Nunito"/>
                <a:ea typeface="Nunito"/>
                <a:cs typeface="Nunito"/>
                <a:sym typeface="Nunito"/>
              </a:rPr>
              <a:t>incorrect</a:t>
            </a:r>
            <a:r>
              <a:rPr b="1" lang="en" sz="1300">
                <a:solidFill>
                  <a:schemeClr val="dk2"/>
                </a:solidFill>
                <a:latin typeface="Nunito"/>
                <a:ea typeface="Nunito"/>
                <a:cs typeface="Nunito"/>
                <a:sym typeface="Nunito"/>
              </a:rPr>
              <a:t> because: I thought it was energy drink that would be the worst because how much </a:t>
            </a:r>
            <a:r>
              <a:rPr b="1" lang="en" sz="1300">
                <a:solidFill>
                  <a:schemeClr val="dk2"/>
                </a:solidFill>
                <a:latin typeface="Nunito"/>
                <a:ea typeface="Nunito"/>
                <a:cs typeface="Nunito"/>
                <a:sym typeface="Nunito"/>
              </a:rPr>
              <a:t>caffeine it has in it but apparently I was wrong. Pepsi had a brown colour on the egg because of the acid in it leading to cavities and tooth decay.</a:t>
            </a:r>
            <a:endParaRPr b="1" sz="1300">
              <a:solidFill>
                <a:schemeClr val="dk2"/>
              </a:solidFill>
              <a:latin typeface="Nunito"/>
              <a:ea typeface="Nunito"/>
              <a:cs typeface="Nunito"/>
              <a:sym typeface="Nuni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60"/>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Applications</a:t>
            </a:r>
            <a:endParaRPr b="0"/>
          </a:p>
        </p:txBody>
      </p:sp>
      <p:sp>
        <p:nvSpPr>
          <p:cNvPr id="629" name="Google Shape;629;p60"/>
          <p:cNvSpPr txBox="1"/>
          <p:nvPr/>
        </p:nvSpPr>
        <p:spPr>
          <a:xfrm>
            <a:off x="1119475" y="1285300"/>
            <a:ext cx="73524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In what ways  are your findings useful?</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Who could it benefit from your results and how? </a:t>
            </a:r>
            <a:endParaRPr b="1" sz="1300">
              <a:solidFill>
                <a:schemeClr val="dk2"/>
              </a:solidFill>
              <a:latin typeface="Nunito"/>
              <a:ea typeface="Nunito"/>
              <a:cs typeface="Nunito"/>
              <a:sym typeface="Nunito"/>
            </a:endParaRPr>
          </a:p>
        </p:txBody>
      </p:sp>
      <p:sp>
        <p:nvSpPr>
          <p:cNvPr id="630" name="Google Shape;630;p60"/>
          <p:cNvSpPr txBox="1"/>
          <p:nvPr/>
        </p:nvSpPr>
        <p:spPr>
          <a:xfrm>
            <a:off x="1119475" y="1936375"/>
            <a:ext cx="7352400" cy="2692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This is useful because the dentist is very expensive and can hurt a lot compared to starting to take care of your delicate tooth from the start to save money from the dentist. It can be beneficial from my results to help keep your teeth safe from acid </a:t>
            </a:r>
            <a:r>
              <a:rPr lang="en" sz="1300">
                <a:solidFill>
                  <a:schemeClr val="dk2"/>
                </a:solidFill>
                <a:latin typeface="Nunito"/>
                <a:ea typeface="Nunito"/>
                <a:cs typeface="Nunito"/>
                <a:sym typeface="Nunito"/>
              </a:rPr>
              <a:t>reflux</a:t>
            </a:r>
            <a:r>
              <a:rPr lang="en" sz="1300">
                <a:solidFill>
                  <a:schemeClr val="dk2"/>
                </a:solidFill>
                <a:latin typeface="Nunito"/>
                <a:ea typeface="Nunito"/>
                <a:cs typeface="Nunito"/>
                <a:sym typeface="Nunito"/>
              </a:rPr>
              <a:t> and decay. Our sweet teeth have 4 layers enamel,dentin,pulp, and roots. The enamel is the first layer that protect the teeth from bacteria. The dentin supports the teeth under the enamel. Pulp store all the </a:t>
            </a:r>
            <a:r>
              <a:rPr lang="en" sz="1300">
                <a:solidFill>
                  <a:schemeClr val="dk2"/>
                </a:solidFill>
                <a:latin typeface="Nunito"/>
                <a:ea typeface="Nunito"/>
                <a:cs typeface="Nunito"/>
                <a:sym typeface="Nunito"/>
              </a:rPr>
              <a:t>flood</a:t>
            </a:r>
            <a:r>
              <a:rPr lang="en" sz="1300">
                <a:solidFill>
                  <a:schemeClr val="dk2"/>
                </a:solidFill>
                <a:latin typeface="Nunito"/>
                <a:ea typeface="Nunito"/>
                <a:cs typeface="Nunito"/>
                <a:sym typeface="Nunito"/>
              </a:rPr>
              <a:t> vessels and roots hold the teeth. These layers are important to our teeth and destroy would be the worst so we need to take care of our teeth.</a:t>
            </a:r>
            <a:endParaRPr sz="1300">
              <a:solidFill>
                <a:schemeClr val="dk2"/>
              </a:solidFill>
              <a:latin typeface="Nunito"/>
              <a:ea typeface="Nunito"/>
              <a:cs typeface="Nunito"/>
              <a:sym typeface="Nuni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61"/>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Sources of Error</a:t>
            </a:r>
            <a:endParaRPr b="0"/>
          </a:p>
        </p:txBody>
      </p:sp>
      <p:sp>
        <p:nvSpPr>
          <p:cNvPr id="636" name="Google Shape;636;p61"/>
          <p:cNvSpPr txBox="1"/>
          <p:nvPr/>
        </p:nvSpPr>
        <p:spPr>
          <a:xfrm>
            <a:off x="816900" y="1361500"/>
            <a:ext cx="81843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Do you think your results were reliable?  Were there any other factors or conditions that could have affected the results of your experiment in unexpected ways? </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What could have affected your results, that would need to be controlled differently if you were to repeat the experiment? </a:t>
            </a:r>
            <a:endParaRPr b="1" sz="1300">
              <a:solidFill>
                <a:schemeClr val="dk2"/>
              </a:solidFill>
              <a:latin typeface="Nunito"/>
              <a:ea typeface="Nunito"/>
              <a:cs typeface="Nunito"/>
              <a:sym typeface="Nunito"/>
            </a:endParaRPr>
          </a:p>
        </p:txBody>
      </p:sp>
      <p:sp>
        <p:nvSpPr>
          <p:cNvPr id="637" name="Google Shape;637;p61"/>
          <p:cNvSpPr txBox="1"/>
          <p:nvPr/>
        </p:nvSpPr>
        <p:spPr>
          <a:xfrm>
            <a:off x="1119475" y="2299450"/>
            <a:ext cx="7352400" cy="2329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300">
                <a:solidFill>
                  <a:schemeClr val="dk2"/>
                </a:solidFill>
                <a:latin typeface="Nunito"/>
                <a:ea typeface="Nunito"/>
                <a:cs typeface="Nunito"/>
                <a:sym typeface="Nunito"/>
              </a:rPr>
              <a:t>some sources of error can be</a:t>
            </a:r>
            <a:endParaRPr sz="1300">
              <a:solidFill>
                <a:schemeClr val="dk2"/>
              </a:solidFill>
              <a:latin typeface="Nunito"/>
              <a:ea typeface="Nunito"/>
              <a:cs typeface="Nunito"/>
              <a:sym typeface="Nunito"/>
            </a:endParaRPr>
          </a:p>
          <a:p>
            <a:pPr indent="-298450" lvl="0" marL="457200" rtl="0" algn="l">
              <a:lnSpc>
                <a:spcPct val="115000"/>
              </a:lnSpc>
              <a:spcBef>
                <a:spcPts val="1200"/>
              </a:spcBef>
              <a:spcAft>
                <a:spcPts val="0"/>
              </a:spcAft>
              <a:buSzPts val="1100"/>
              <a:buAutoNum type="arabicPeriod"/>
            </a:pPr>
            <a:r>
              <a:rPr lang="en" sz="1300">
                <a:solidFill>
                  <a:schemeClr val="dk2"/>
                </a:solidFill>
                <a:latin typeface="Nunito"/>
                <a:ea typeface="Nunito"/>
                <a:cs typeface="Nunito"/>
                <a:sym typeface="Nunito"/>
              </a:rPr>
              <a:t>the amount of drink in each cup could be more or lesser than others .</a:t>
            </a:r>
            <a:endParaRPr sz="1300">
              <a:solidFill>
                <a:schemeClr val="dk2"/>
              </a:solidFill>
              <a:latin typeface="Nunito"/>
              <a:ea typeface="Nunito"/>
              <a:cs typeface="Nunito"/>
              <a:sym typeface="Nunito"/>
            </a:endParaRPr>
          </a:p>
          <a:p>
            <a:pPr indent="-298450" lvl="0" marL="457200" rtl="0" algn="l">
              <a:lnSpc>
                <a:spcPct val="115000"/>
              </a:lnSpc>
              <a:spcBef>
                <a:spcPts val="0"/>
              </a:spcBef>
              <a:spcAft>
                <a:spcPts val="0"/>
              </a:spcAft>
              <a:buSzPts val="1100"/>
              <a:buAutoNum type="arabicPeriod"/>
            </a:pPr>
            <a:r>
              <a:rPr lang="en" sz="1300">
                <a:solidFill>
                  <a:schemeClr val="dk2"/>
                </a:solidFill>
                <a:latin typeface="Nunito"/>
                <a:ea typeface="Nunito"/>
                <a:cs typeface="Nunito"/>
                <a:sym typeface="Nunito"/>
              </a:rPr>
              <a:t>the temperature has to be the same which if it changed a bit and you didn't notice it could put a impact on the drink.</a:t>
            </a:r>
            <a:endParaRPr sz="1300">
              <a:solidFill>
                <a:schemeClr val="dk2"/>
              </a:solidFill>
              <a:latin typeface="Nunito"/>
              <a:ea typeface="Nunito"/>
              <a:cs typeface="Nunito"/>
              <a:sym typeface="Nunito"/>
            </a:endParaRPr>
          </a:p>
          <a:p>
            <a:pPr indent="-298450" lvl="0" marL="457200" rtl="0" algn="l">
              <a:lnSpc>
                <a:spcPct val="115000"/>
              </a:lnSpc>
              <a:spcBef>
                <a:spcPts val="0"/>
              </a:spcBef>
              <a:spcAft>
                <a:spcPts val="0"/>
              </a:spcAft>
              <a:buSzPts val="1100"/>
              <a:buAutoNum type="arabicPeriod"/>
            </a:pPr>
            <a:r>
              <a:rPr lang="en" sz="1300">
                <a:solidFill>
                  <a:schemeClr val="dk2"/>
                </a:solidFill>
                <a:latin typeface="Nunito"/>
                <a:ea typeface="Nunito"/>
                <a:cs typeface="Nunito"/>
                <a:sym typeface="Nunito"/>
              </a:rPr>
              <a:t>some eggs can also be soaked a tiny bit longer than others like being taken out for observations</a:t>
            </a:r>
            <a:endParaRPr sz="1300">
              <a:solidFill>
                <a:schemeClr val="dk2"/>
              </a:solidFill>
              <a:latin typeface="Nunito"/>
              <a:ea typeface="Nunito"/>
              <a:cs typeface="Nunito"/>
              <a:sym typeface="Nunito"/>
            </a:endParaRPr>
          </a:p>
          <a:p>
            <a:pPr indent="0" lvl="0" marL="0" rtl="0" algn="l">
              <a:spcBef>
                <a:spcPts val="1200"/>
              </a:spcBef>
              <a:spcAft>
                <a:spcPts val="0"/>
              </a:spcAft>
              <a:buNone/>
            </a:pPr>
            <a:r>
              <a:t/>
            </a:r>
            <a:endParaRPr sz="1300">
              <a:solidFill>
                <a:schemeClr val="dk2"/>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Background Information</a:t>
            </a:r>
            <a:endParaRPr/>
          </a:p>
        </p:txBody>
      </p:sp>
      <p:sp>
        <p:nvSpPr>
          <p:cNvPr id="305" name="Google Shape;305;p17"/>
          <p:cNvSpPr txBox="1"/>
          <p:nvPr>
            <p:ph idx="1" type="body"/>
          </p:nvPr>
        </p:nvSpPr>
        <p:spPr>
          <a:xfrm>
            <a:off x="1303800" y="1279050"/>
            <a:ext cx="7030500" cy="83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Research your topic and write about what you find out IN YOUR OWN WORDS.  Add slides as necessary.  Make sure to note your sources of information on the Sources page. </a:t>
            </a:r>
            <a:endParaRPr/>
          </a:p>
        </p:txBody>
      </p:sp>
      <p:sp>
        <p:nvSpPr>
          <p:cNvPr id="306" name="Google Shape;306;p17"/>
          <p:cNvSpPr txBox="1"/>
          <p:nvPr/>
        </p:nvSpPr>
        <p:spPr>
          <a:xfrm>
            <a:off x="711025" y="1846175"/>
            <a:ext cx="8017800" cy="29196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Nunito"/>
                <a:ea typeface="Nunito"/>
                <a:cs typeface="Nunito"/>
                <a:sym typeface="Nunito"/>
              </a:rPr>
              <a:t>Soda:</a:t>
            </a:r>
            <a:endParaRPr b="1" sz="20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Soda uses lots of sugar contents with carbonation (means dissolving </a:t>
            </a:r>
            <a:r>
              <a:rPr lang="en" sz="1300">
                <a:solidFill>
                  <a:schemeClr val="dk2"/>
                </a:solidFill>
                <a:latin typeface="Nunito"/>
                <a:ea typeface="Nunito"/>
                <a:cs typeface="Nunito"/>
                <a:sym typeface="Nunito"/>
              </a:rPr>
              <a:t>carbon</a:t>
            </a:r>
            <a:r>
              <a:rPr lang="en" sz="1300">
                <a:solidFill>
                  <a:schemeClr val="dk2"/>
                </a:solidFill>
                <a:latin typeface="Nunito"/>
                <a:ea typeface="Nunito"/>
                <a:cs typeface="Nunito"/>
                <a:sym typeface="Nunito"/>
              </a:rPr>
              <a:t> dioxide gas into  liquid) which makes tooth decay happen very easily also soda (cola </a:t>
            </a:r>
            <a:r>
              <a:rPr lang="en" sz="1300">
                <a:solidFill>
                  <a:schemeClr val="dk2"/>
                </a:solidFill>
                <a:latin typeface="Nunito"/>
                <a:ea typeface="Nunito"/>
                <a:cs typeface="Nunito"/>
                <a:sym typeface="Nunito"/>
              </a:rPr>
              <a:t>specifically</a:t>
            </a:r>
            <a:r>
              <a:rPr lang="en" sz="1300">
                <a:solidFill>
                  <a:schemeClr val="dk2"/>
                </a:solidFill>
                <a:latin typeface="Nunito"/>
                <a:ea typeface="Nunito"/>
                <a:cs typeface="Nunito"/>
                <a:sym typeface="Nunito"/>
              </a:rPr>
              <a:t>) has lots of high acid in their drinks leading to soft enamel too.</a:t>
            </a:r>
            <a:endParaRPr sz="1300">
              <a:solidFill>
                <a:schemeClr val="dk2"/>
              </a:solidFill>
              <a:latin typeface="Nunito"/>
              <a:ea typeface="Nunito"/>
              <a:cs typeface="Nunito"/>
              <a:sym typeface="Nunito"/>
            </a:endParaRPr>
          </a:p>
          <a:p>
            <a:pPr indent="0" lvl="0" marL="0" rtl="0" algn="l">
              <a:spcBef>
                <a:spcPts val="0"/>
              </a:spcBef>
              <a:spcAft>
                <a:spcPts val="0"/>
              </a:spcAft>
              <a:buNone/>
            </a:pPr>
            <a:r>
              <a:rPr b="1" lang="en" sz="2000">
                <a:solidFill>
                  <a:schemeClr val="dk2"/>
                </a:solidFill>
                <a:latin typeface="Nunito"/>
                <a:ea typeface="Nunito"/>
                <a:cs typeface="Nunito"/>
                <a:sym typeface="Nunito"/>
              </a:rPr>
              <a:t>Milk:</a:t>
            </a:r>
            <a:endParaRPr b="1" sz="20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Soda is bad but milk on the other hand is the </a:t>
            </a:r>
            <a:r>
              <a:rPr lang="en" sz="1300">
                <a:solidFill>
                  <a:schemeClr val="dk2"/>
                </a:solidFill>
                <a:latin typeface="Nunito"/>
                <a:ea typeface="Nunito"/>
                <a:cs typeface="Nunito"/>
                <a:sym typeface="Nunito"/>
              </a:rPr>
              <a:t>opposite</a:t>
            </a:r>
            <a:r>
              <a:rPr lang="en" sz="1300">
                <a:solidFill>
                  <a:schemeClr val="dk2"/>
                </a:solidFill>
                <a:latin typeface="Nunito"/>
                <a:ea typeface="Nunito"/>
                <a:cs typeface="Nunito"/>
                <a:sym typeface="Nunito"/>
              </a:rPr>
              <a:t>. Next to water, milk is the healthiest drinks for our teeth. Milk </a:t>
            </a:r>
            <a:r>
              <a:rPr lang="en" sz="1300">
                <a:solidFill>
                  <a:schemeClr val="dk2"/>
                </a:solidFill>
                <a:latin typeface="Nunito"/>
                <a:ea typeface="Nunito"/>
                <a:cs typeface="Nunito"/>
                <a:sym typeface="Nunito"/>
              </a:rPr>
              <a:t>protects</a:t>
            </a:r>
            <a:r>
              <a:rPr lang="en" sz="1300">
                <a:solidFill>
                  <a:schemeClr val="dk2"/>
                </a:solidFill>
                <a:latin typeface="Nunito"/>
                <a:ea typeface="Nunito"/>
                <a:cs typeface="Nunito"/>
                <a:sym typeface="Nunito"/>
              </a:rPr>
              <a:t> our enamel, containing </a:t>
            </a:r>
            <a:r>
              <a:rPr lang="en" sz="1300">
                <a:solidFill>
                  <a:schemeClr val="dk2"/>
                </a:solidFill>
                <a:latin typeface="Nunito"/>
                <a:ea typeface="Nunito"/>
                <a:cs typeface="Nunito"/>
                <a:sym typeface="Nunito"/>
              </a:rPr>
              <a:t>vitamins</a:t>
            </a:r>
            <a:r>
              <a:rPr lang="en" sz="1300">
                <a:solidFill>
                  <a:schemeClr val="dk2"/>
                </a:solidFill>
                <a:latin typeface="Nunito"/>
                <a:ea typeface="Nunito"/>
                <a:cs typeface="Nunito"/>
                <a:sym typeface="Nunito"/>
              </a:rPr>
              <a:t> and calcium makin it reduce tooth </a:t>
            </a:r>
            <a:r>
              <a:rPr lang="en" sz="1300">
                <a:solidFill>
                  <a:schemeClr val="dk2"/>
                </a:solidFill>
                <a:latin typeface="Nunito"/>
                <a:ea typeface="Nunito"/>
                <a:cs typeface="Nunito"/>
                <a:sym typeface="Nunito"/>
              </a:rPr>
              <a:t>decay</a:t>
            </a:r>
            <a:r>
              <a:rPr lang="en" sz="1300">
                <a:solidFill>
                  <a:schemeClr val="dk2"/>
                </a:solidFill>
                <a:latin typeface="Nunito"/>
                <a:ea typeface="Nunito"/>
                <a:cs typeface="Nunito"/>
                <a:sym typeface="Nunito"/>
              </a:rPr>
              <a:t>. </a:t>
            </a:r>
            <a:endParaRPr sz="1300">
              <a:solidFill>
                <a:schemeClr val="dk2"/>
              </a:solidFill>
              <a:latin typeface="Nunito"/>
              <a:ea typeface="Nunito"/>
              <a:cs typeface="Nunito"/>
              <a:sym typeface="Nunito"/>
            </a:endParaRPr>
          </a:p>
          <a:p>
            <a:pPr indent="0" lvl="0" marL="0" rtl="0" algn="l">
              <a:spcBef>
                <a:spcPts val="0"/>
              </a:spcBef>
              <a:spcAft>
                <a:spcPts val="0"/>
              </a:spcAft>
              <a:buNone/>
            </a:pPr>
            <a:r>
              <a:rPr b="1" lang="en" sz="2000">
                <a:solidFill>
                  <a:schemeClr val="dk2"/>
                </a:solidFill>
                <a:latin typeface="Nunito"/>
                <a:ea typeface="Nunito"/>
                <a:cs typeface="Nunito"/>
                <a:sym typeface="Nunito"/>
              </a:rPr>
              <a:t>Water:</a:t>
            </a:r>
            <a:endParaRPr b="1" sz="20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Now water makes you hydrated which help increasing the flow of saliva and the flow of protective minerals which stay in the saliva that </a:t>
            </a:r>
            <a:r>
              <a:rPr lang="en" sz="1300">
                <a:solidFill>
                  <a:schemeClr val="dk2"/>
                </a:solidFill>
                <a:latin typeface="Nunito"/>
                <a:ea typeface="Nunito"/>
                <a:cs typeface="Nunito"/>
                <a:sym typeface="Nunito"/>
              </a:rPr>
              <a:t>protect</a:t>
            </a:r>
            <a:r>
              <a:rPr lang="en" sz="1300">
                <a:solidFill>
                  <a:schemeClr val="dk2"/>
                </a:solidFill>
                <a:latin typeface="Nunito"/>
                <a:ea typeface="Nunito"/>
                <a:cs typeface="Nunito"/>
                <a:sym typeface="Nunito"/>
              </a:rPr>
              <a:t> our teeth from decaying. </a:t>
            </a:r>
            <a:endParaRPr sz="1300">
              <a:solidFill>
                <a:schemeClr val="dk2"/>
              </a:solidFill>
              <a:latin typeface="Nunito"/>
              <a:ea typeface="Nunito"/>
              <a:cs typeface="Nunito"/>
              <a:sym typeface="Nunit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62"/>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Extensions</a:t>
            </a:r>
            <a:endParaRPr b="0"/>
          </a:p>
        </p:txBody>
      </p:sp>
      <p:sp>
        <p:nvSpPr>
          <p:cNvPr id="643" name="Google Shape;643;p62"/>
          <p:cNvSpPr txBox="1"/>
          <p:nvPr/>
        </p:nvSpPr>
        <p:spPr>
          <a:xfrm>
            <a:off x="1119475" y="1361500"/>
            <a:ext cx="73524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If you were to conduct this experiment again, what would you do differently?</a:t>
            </a:r>
            <a:endParaRPr b="1" sz="1300">
              <a:solidFill>
                <a:schemeClr val="dk2"/>
              </a:solidFill>
              <a:latin typeface="Nunito"/>
              <a:ea typeface="Nunito"/>
              <a:cs typeface="Nunito"/>
              <a:sym typeface="Nunito"/>
            </a:endParaRPr>
          </a:p>
        </p:txBody>
      </p:sp>
      <p:sp>
        <p:nvSpPr>
          <p:cNvPr id="644" name="Google Shape;644;p62"/>
          <p:cNvSpPr txBox="1"/>
          <p:nvPr/>
        </p:nvSpPr>
        <p:spPr>
          <a:xfrm>
            <a:off x="1119475" y="1815350"/>
            <a:ext cx="7352400" cy="28137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What I would do differently is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How long I am doing it (4 days or more)</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Actually the measure the amount of drink</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Use brown eggs</a:t>
            </a:r>
            <a:endParaRPr sz="1300">
              <a:solidFill>
                <a:schemeClr val="dk2"/>
              </a:solidFill>
              <a:latin typeface="Nunito"/>
              <a:ea typeface="Nunito"/>
              <a:cs typeface="Nunito"/>
              <a:sym typeface="Nunito"/>
            </a:endParaRPr>
          </a:p>
          <a:p>
            <a:pPr indent="-311150" lvl="0" marL="457200" rtl="0" algn="l">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Film a video</a:t>
            </a:r>
            <a:endParaRPr sz="1300">
              <a:solidFill>
                <a:schemeClr val="dk2"/>
              </a:solidFill>
              <a:latin typeface="Nunito"/>
              <a:ea typeface="Nunito"/>
              <a:cs typeface="Nunito"/>
              <a:sym typeface="Nuni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63"/>
          <p:cNvSpPr txBox="1"/>
          <p:nvPr>
            <p:ph type="title"/>
          </p:nvPr>
        </p:nvSpPr>
        <p:spPr>
          <a:xfrm>
            <a:off x="1303800" y="598575"/>
            <a:ext cx="7030500" cy="74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Extensions</a:t>
            </a:r>
            <a:endParaRPr b="0"/>
          </a:p>
        </p:txBody>
      </p:sp>
      <p:sp>
        <p:nvSpPr>
          <p:cNvPr id="650" name="Google Shape;650;p63"/>
          <p:cNvSpPr txBox="1"/>
          <p:nvPr/>
        </p:nvSpPr>
        <p:spPr>
          <a:xfrm>
            <a:off x="1119475" y="1361500"/>
            <a:ext cx="73524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Nunito"/>
                <a:ea typeface="Nunito"/>
                <a:cs typeface="Nunito"/>
                <a:sym typeface="Nunito"/>
              </a:rPr>
              <a:t>Because of the results of this experiment, I wonder…</a:t>
            </a:r>
            <a:endParaRPr b="1"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chemeClr val="dk2"/>
                </a:solidFill>
                <a:latin typeface="Nunito"/>
                <a:ea typeface="Nunito"/>
                <a:cs typeface="Nunito"/>
                <a:sym typeface="Nunito"/>
              </a:rPr>
              <a:t>Describe further experiments that could be </a:t>
            </a:r>
            <a:r>
              <a:rPr b="1" lang="en" sz="1300">
                <a:solidFill>
                  <a:schemeClr val="dk2"/>
                </a:solidFill>
                <a:latin typeface="Nunito"/>
                <a:ea typeface="Nunito"/>
                <a:cs typeface="Nunito"/>
                <a:sym typeface="Nunito"/>
              </a:rPr>
              <a:t>conducted</a:t>
            </a:r>
            <a:r>
              <a:rPr b="1" lang="en" sz="1300">
                <a:solidFill>
                  <a:schemeClr val="dk2"/>
                </a:solidFill>
                <a:latin typeface="Nunito"/>
                <a:ea typeface="Nunito"/>
                <a:cs typeface="Nunito"/>
                <a:sym typeface="Nunito"/>
              </a:rPr>
              <a:t> to further investigate and understand your topic: </a:t>
            </a:r>
            <a:endParaRPr b="1" sz="1300">
              <a:solidFill>
                <a:schemeClr val="dk2"/>
              </a:solidFill>
              <a:latin typeface="Nunito"/>
              <a:ea typeface="Nunito"/>
              <a:cs typeface="Nunito"/>
              <a:sym typeface="Nunito"/>
            </a:endParaRPr>
          </a:p>
        </p:txBody>
      </p:sp>
      <p:sp>
        <p:nvSpPr>
          <p:cNvPr id="651" name="Google Shape;651;p63"/>
          <p:cNvSpPr txBox="1"/>
          <p:nvPr/>
        </p:nvSpPr>
        <p:spPr>
          <a:xfrm>
            <a:off x="1119475" y="2208700"/>
            <a:ext cx="7352400" cy="24204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Which drinks can dye </a:t>
            </a:r>
            <a:r>
              <a:rPr lang="en" sz="1300">
                <a:solidFill>
                  <a:schemeClr val="dk2"/>
                </a:solidFill>
                <a:latin typeface="Nunito"/>
                <a:ea typeface="Nunito"/>
                <a:cs typeface="Nunito"/>
                <a:sym typeface="Nunito"/>
              </a:rPr>
              <a:t>clothes</a:t>
            </a:r>
            <a:r>
              <a:rPr lang="en" sz="1300">
                <a:solidFill>
                  <a:schemeClr val="dk2"/>
                </a:solidFill>
                <a:latin typeface="Nunito"/>
                <a:ea typeface="Nunito"/>
                <a:cs typeface="Nunito"/>
                <a:sym typeface="Nunito"/>
              </a:rPr>
              <a:t> the most darkest colour</a:t>
            </a:r>
            <a:br>
              <a:rPr lang="en" sz="1300">
                <a:solidFill>
                  <a:schemeClr val="dk2"/>
                </a:solidFill>
                <a:latin typeface="Nunito"/>
                <a:ea typeface="Nunito"/>
                <a:cs typeface="Nunito"/>
                <a:sym typeface="Nunito"/>
              </a:rPr>
            </a:br>
            <a:r>
              <a:rPr lang="en" sz="1300">
                <a:solidFill>
                  <a:schemeClr val="dk2"/>
                </a:solidFill>
                <a:latin typeface="Nunito"/>
                <a:ea typeface="Nunito"/>
                <a:cs typeface="Nunito"/>
                <a:sym typeface="Nunito"/>
              </a:rPr>
              <a:t>What drink has the the most acid reflux</a:t>
            </a:r>
            <a:endParaRPr sz="1300">
              <a:solidFill>
                <a:schemeClr val="dk2"/>
              </a:solidFill>
              <a:latin typeface="Nunito"/>
              <a:ea typeface="Nunito"/>
              <a:cs typeface="Nunito"/>
              <a:sym typeface="Nunito"/>
            </a:endParaRPr>
          </a:p>
          <a:p>
            <a:pPr indent="0" lvl="0" marL="0" rtl="0" algn="l">
              <a:spcBef>
                <a:spcPts val="0"/>
              </a:spcBef>
              <a:spcAft>
                <a:spcPts val="0"/>
              </a:spcAft>
              <a:buNone/>
            </a:pPr>
            <a:r>
              <a:rPr lang="en" sz="1300">
                <a:solidFill>
                  <a:schemeClr val="dk2"/>
                </a:solidFill>
                <a:latin typeface="Nunito"/>
                <a:ea typeface="Nunito"/>
                <a:cs typeface="Nunito"/>
                <a:sym typeface="Nunito"/>
              </a:rPr>
              <a:t>Which drink has the least </a:t>
            </a:r>
            <a:r>
              <a:rPr lang="en" sz="1300">
                <a:solidFill>
                  <a:schemeClr val="dk2"/>
                </a:solidFill>
                <a:latin typeface="Nunito"/>
                <a:ea typeface="Nunito"/>
                <a:cs typeface="Nunito"/>
                <a:sym typeface="Nunito"/>
              </a:rPr>
              <a:t>caffeine</a:t>
            </a:r>
            <a:r>
              <a:rPr lang="en" sz="1300">
                <a:solidFill>
                  <a:schemeClr val="dk2"/>
                </a:solidFill>
                <a:latin typeface="Nunito"/>
                <a:ea typeface="Nunito"/>
                <a:cs typeface="Nunito"/>
                <a:sym typeface="Nunito"/>
              </a:rPr>
              <a:t> in it </a:t>
            </a:r>
            <a:endParaRPr sz="1300">
              <a:solidFill>
                <a:schemeClr val="dk2"/>
              </a:solidFill>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pic>
        <p:nvPicPr>
          <p:cNvPr id="656" name="Google Shape;656;p64"/>
          <p:cNvPicPr preferRelativeResize="0"/>
          <p:nvPr/>
        </p:nvPicPr>
        <p:blipFill>
          <a:blip r:embed="rId3">
            <a:alphaModFix/>
          </a:blip>
          <a:stretch>
            <a:fillRect/>
          </a:stretch>
        </p:blipFill>
        <p:spPr>
          <a:xfrm>
            <a:off x="2983575" y="2178425"/>
            <a:ext cx="2965075" cy="2965075"/>
          </a:xfrm>
          <a:prstGeom prst="rect">
            <a:avLst/>
          </a:prstGeom>
          <a:noFill/>
          <a:ln>
            <a:noFill/>
          </a:ln>
        </p:spPr>
      </p:pic>
      <p:sp>
        <p:nvSpPr>
          <p:cNvPr id="657" name="Google Shape;657;p64"/>
          <p:cNvSpPr txBox="1"/>
          <p:nvPr>
            <p:ph type="title"/>
          </p:nvPr>
        </p:nvSpPr>
        <p:spPr>
          <a:xfrm>
            <a:off x="1385775" y="52685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CONGRATULATIONS!!</a:t>
            </a:r>
            <a:endParaRPr/>
          </a:p>
        </p:txBody>
      </p:sp>
      <p:sp>
        <p:nvSpPr>
          <p:cNvPr id="658" name="Google Shape;658;p64"/>
          <p:cNvSpPr txBox="1"/>
          <p:nvPr>
            <p:ph idx="1" type="body"/>
          </p:nvPr>
        </p:nvSpPr>
        <p:spPr>
          <a:xfrm>
            <a:off x="1303800" y="1609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a:t>
            </a:r>
            <a:r>
              <a:rPr lang="en"/>
              <a:t> have completed your experiment! </a:t>
            </a:r>
            <a:endParaRPr/>
          </a:p>
          <a:p>
            <a:pPr indent="0" lvl="0" marL="0" rtl="0" algn="l">
              <a:spcBef>
                <a:spcPts val="1200"/>
              </a:spcBef>
              <a:spcAft>
                <a:spcPts val="0"/>
              </a:spcAft>
              <a:buNone/>
            </a:pPr>
            <a:r>
              <a:rPr lang="en"/>
              <a:t>Make sure that you enter information from this logbook into the CYSF Digital platform.</a:t>
            </a:r>
            <a:endParaRPr/>
          </a:p>
          <a:p>
            <a:pPr indent="0" lvl="0" marL="0" rtl="0" algn="l">
              <a:spcBef>
                <a:spcPts val="1200"/>
              </a:spcBef>
              <a:spcAft>
                <a:spcPts val="0"/>
              </a:spcAft>
              <a:buNone/>
            </a:pPr>
            <a:r>
              <a:rPr lang="en"/>
              <a:t>You are now ready to create your trifold display and practice your presentation.</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Sources of Information</a:t>
            </a:r>
            <a:endParaRPr/>
          </a:p>
        </p:txBody>
      </p:sp>
      <p:sp>
        <p:nvSpPr>
          <p:cNvPr id="312" name="Google Shape;312;p18"/>
          <p:cNvSpPr txBox="1"/>
          <p:nvPr>
            <p:ph idx="1" type="body"/>
          </p:nvPr>
        </p:nvSpPr>
        <p:spPr>
          <a:xfrm>
            <a:off x="1303800" y="1279050"/>
            <a:ext cx="7030500" cy="83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Note all sources used - websites, books, experts, etc.   ( *Google is not a website, follow links to find the page information.) Add slides as needed.</a:t>
            </a:r>
            <a:endParaRPr/>
          </a:p>
        </p:txBody>
      </p:sp>
      <p:graphicFrame>
        <p:nvGraphicFramePr>
          <p:cNvPr id="313" name="Google Shape;313;p18"/>
          <p:cNvGraphicFramePr/>
          <p:nvPr/>
        </p:nvGraphicFramePr>
        <p:xfrm>
          <a:off x="642375" y="2175550"/>
          <a:ext cx="3000000" cy="3000000"/>
        </p:xfrm>
        <a:graphic>
          <a:graphicData uri="http://schemas.openxmlformats.org/drawingml/2006/table">
            <a:tbl>
              <a:tblPr>
                <a:noFill/>
                <a:tableStyleId>{D1265E4D-F305-48BE-99CD-AC363A0A941B}</a:tableStyleId>
              </a:tblPr>
              <a:tblGrid>
                <a:gridCol w="1658800"/>
                <a:gridCol w="1437450"/>
                <a:gridCol w="4126250"/>
                <a:gridCol w="1022500"/>
              </a:tblGrid>
              <a:tr h="381000">
                <a:tc>
                  <a:txBody>
                    <a:bodyPr/>
                    <a:lstStyle/>
                    <a:p>
                      <a:pPr indent="0" lvl="0" marL="0" rtl="0" algn="l">
                        <a:spcBef>
                          <a:spcPts val="0"/>
                        </a:spcBef>
                        <a:spcAft>
                          <a:spcPts val="0"/>
                        </a:spcAft>
                        <a:buNone/>
                      </a:pPr>
                      <a:r>
                        <a:rPr lang="en"/>
                        <a:t>Title</a:t>
                      </a:r>
                      <a:endParaRPr/>
                    </a:p>
                  </a:txBody>
                  <a:tcPr marT="91425" marB="91425" marR="91425" marL="91425"/>
                </a:tc>
                <a:tc>
                  <a:txBody>
                    <a:bodyPr/>
                    <a:lstStyle/>
                    <a:p>
                      <a:pPr indent="0" lvl="0" marL="0" rtl="0" algn="l">
                        <a:spcBef>
                          <a:spcPts val="0"/>
                        </a:spcBef>
                        <a:spcAft>
                          <a:spcPts val="0"/>
                        </a:spcAft>
                        <a:buNone/>
                      </a:pPr>
                      <a:r>
                        <a:rPr lang="en"/>
                        <a:t>Author</a:t>
                      </a:r>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Information (</a:t>
                      </a:r>
                      <a:r>
                        <a:rPr lang="en"/>
                        <a:t>web link,</a:t>
                      </a:r>
                      <a:r>
                        <a:rPr lang="en"/>
                        <a:t> publisher, etc)</a:t>
                      </a:r>
                      <a:endParaRPr/>
                    </a:p>
                  </a:txBody>
                  <a:tcPr marT="91425" marB="91425" marR="91425" marL="91425"/>
                </a:tc>
                <a:tc>
                  <a:txBody>
                    <a:bodyPr/>
                    <a:lstStyle/>
                    <a:p>
                      <a:pPr indent="0" lvl="0" marL="0" rtl="0" algn="l">
                        <a:spcBef>
                          <a:spcPts val="0"/>
                        </a:spcBef>
                        <a:spcAft>
                          <a:spcPts val="0"/>
                        </a:spcAft>
                        <a:buNone/>
                      </a:pPr>
                      <a:r>
                        <a:rPr lang="en"/>
                        <a:t>Year</a:t>
                      </a:r>
                      <a:endParaRPr/>
                    </a:p>
                  </a:txBody>
                  <a:tcPr marT="91425" marB="91425" marR="91425" marL="91425"/>
                </a:tc>
              </a:tr>
              <a:tr h="381000">
                <a:tc>
                  <a:txBody>
                    <a:bodyPr/>
                    <a:lstStyle/>
                    <a:p>
                      <a:pPr indent="0" lvl="0" marL="0" rtl="0" algn="l">
                        <a:spcBef>
                          <a:spcPts val="0"/>
                        </a:spcBef>
                        <a:spcAft>
                          <a:spcPts val="0"/>
                        </a:spcAft>
                        <a:buNone/>
                      </a:pPr>
                      <a:r>
                        <a:rPr lang="en"/>
                        <a:t>Soda </a:t>
                      </a:r>
                      <a:endParaRPr/>
                    </a:p>
                  </a:txBody>
                  <a:tcPr marT="91425" marB="91425" marR="91425" marL="91425">
                    <a:lnR cap="flat" cmpd="sng" w="9525">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200"/>
                        <a:t>Colgate-Palmolive Company</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100" u="sng">
                          <a:solidFill>
                            <a:schemeClr val="hlink"/>
                          </a:solidFill>
                          <a:hlinkClick r:id="rId4"/>
                        </a:rPr>
                        <a:t>Colgate® | Toothpaste, Toothbrushes &amp; Oral Care Resources</a:t>
                      </a:r>
                      <a:endParaRPr/>
                    </a:p>
                  </a:txBody>
                  <a:tcPr marT="91425" marB="91425" marR="91425" marL="91425">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rPr lang="en"/>
                        <a:t>2026</a:t>
                      </a:r>
                      <a:endParaRPr/>
                    </a:p>
                  </a:txBody>
                  <a:tcPr marT="91425" marB="91425" marR="91425" marL="91425"/>
                </a:tc>
              </a:tr>
              <a:tr h="381000">
                <a:tc>
                  <a:txBody>
                    <a:bodyPr/>
                    <a:lstStyle/>
                    <a:p>
                      <a:pPr indent="0" lvl="0" marL="0" rtl="0" algn="l">
                        <a:spcBef>
                          <a:spcPts val="0"/>
                        </a:spcBef>
                        <a:spcAft>
                          <a:spcPts val="0"/>
                        </a:spcAft>
                        <a:buNone/>
                      </a:pPr>
                      <a:r>
                        <a:rPr lang="en"/>
                        <a:t>milk</a:t>
                      </a:r>
                      <a:endParaRPr/>
                    </a:p>
                  </a:txBody>
                  <a:tcPr marT="91425" marB="91425" marR="91425" marL="91425"/>
                </a:tc>
                <a:tc>
                  <a:txBody>
                    <a:bodyPr/>
                    <a:lstStyle/>
                    <a:p>
                      <a:pPr indent="0" lvl="0" marL="0" rtl="0" algn="l">
                        <a:spcBef>
                          <a:spcPts val="0"/>
                        </a:spcBef>
                        <a:spcAft>
                          <a:spcPts val="0"/>
                        </a:spcAft>
                        <a:buNone/>
                      </a:pPr>
                      <a:r>
                        <a:rPr lang="en" sz="1200"/>
                        <a:t>Colgate-Palmolive Company</a:t>
                      </a:r>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 sz="1100" u="sng">
                          <a:solidFill>
                            <a:schemeClr val="hlink"/>
                          </a:solidFill>
                          <a:hlinkClick r:id="rId5"/>
                        </a:rPr>
                        <a:t>Colgate® | Toothpaste, Toothbrushes &amp; Oral Care Resources</a:t>
                      </a:r>
                      <a:endParaRPr/>
                    </a:p>
                  </a:txBody>
                  <a:tcPr marT="91425" marB="91425" marR="91425" marL="91425"/>
                </a:tc>
                <a:tc>
                  <a:txBody>
                    <a:bodyPr/>
                    <a:lstStyle/>
                    <a:p>
                      <a:pPr indent="0" lvl="0" marL="0" rtl="0" algn="l">
                        <a:spcBef>
                          <a:spcPts val="0"/>
                        </a:spcBef>
                        <a:spcAft>
                          <a:spcPts val="0"/>
                        </a:spcAft>
                        <a:buNone/>
                      </a:pPr>
                      <a:r>
                        <a:rPr lang="en"/>
                        <a:t>2026</a:t>
                      </a:r>
                      <a:endParaRPr/>
                    </a:p>
                  </a:txBody>
                  <a:tcPr marT="91425" marB="91425" marR="91425" marL="91425"/>
                </a:tc>
              </a:tr>
              <a:tr h="381000">
                <a:tc>
                  <a:txBody>
                    <a:bodyPr/>
                    <a:lstStyle/>
                    <a:p>
                      <a:pPr indent="0" lvl="0" marL="0" rtl="0" algn="l">
                        <a:spcBef>
                          <a:spcPts val="0"/>
                        </a:spcBef>
                        <a:spcAft>
                          <a:spcPts val="0"/>
                        </a:spcAft>
                        <a:buNone/>
                      </a:pPr>
                      <a:r>
                        <a:rPr lang="en"/>
                        <a:t>water</a:t>
                      </a:r>
                      <a:endParaRPr/>
                    </a:p>
                  </a:txBody>
                  <a:tcPr marT="91425" marB="91425" marR="91425" marL="91425"/>
                </a:tc>
                <a:tc>
                  <a:txBody>
                    <a:bodyPr/>
                    <a:lstStyle/>
                    <a:p>
                      <a:pPr indent="0" lvl="0" marL="0" rtl="0" algn="l">
                        <a:spcBef>
                          <a:spcPts val="0"/>
                        </a:spcBef>
                        <a:spcAft>
                          <a:spcPts val="0"/>
                        </a:spcAft>
                        <a:buNone/>
                      </a:pPr>
                      <a:r>
                        <a:rPr lang="en"/>
                        <a:t>James norman</a:t>
                      </a:r>
                      <a:endParaRPr/>
                    </a:p>
                  </a:txBody>
                  <a:tcPr marT="91425" marB="91425" marR="91425" marL="91425"/>
                </a:tc>
                <a:tc>
                  <a:txBody>
                    <a:bodyPr/>
                    <a:lstStyle/>
                    <a:p>
                      <a:pPr indent="0" lvl="0" marL="0" rtl="0" algn="l">
                        <a:spcBef>
                          <a:spcPts val="0"/>
                        </a:spcBef>
                        <a:spcAft>
                          <a:spcPts val="0"/>
                        </a:spcAft>
                        <a:buNone/>
                      </a:pPr>
                      <a:r>
                        <a:rPr lang="en" sz="1100" u="sng">
                          <a:solidFill>
                            <a:schemeClr val="hlink"/>
                          </a:solidFill>
                          <a:hlinkClick r:id="rId6"/>
                        </a:rPr>
                        <a:t>Healthline: Medical information and health advice you can trust.</a:t>
                      </a:r>
                      <a:endParaRPr/>
                    </a:p>
                  </a:txBody>
                  <a:tcPr marT="91425" marB="91425" marR="91425" marL="91425"/>
                </a:tc>
                <a:tc>
                  <a:txBody>
                    <a:bodyPr/>
                    <a:lstStyle/>
                    <a:p>
                      <a:pPr indent="0" lvl="0" marL="0" rtl="0" algn="l">
                        <a:spcBef>
                          <a:spcPts val="0"/>
                        </a:spcBef>
                        <a:spcAft>
                          <a:spcPts val="0"/>
                        </a:spcAft>
                        <a:buNone/>
                      </a:pPr>
                      <a:r>
                        <a:rPr lang="en"/>
                        <a:t>2026</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Variables </a:t>
            </a:r>
            <a:endParaRPr/>
          </a:p>
        </p:txBody>
      </p:sp>
      <p:sp>
        <p:nvSpPr>
          <p:cNvPr id="319" name="Google Shape;319;p19"/>
          <p:cNvSpPr txBox="1"/>
          <p:nvPr/>
        </p:nvSpPr>
        <p:spPr>
          <a:xfrm>
            <a:off x="711025" y="1391750"/>
            <a:ext cx="3861000" cy="2254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Nunito"/>
                <a:ea typeface="Nunito"/>
                <a:cs typeface="Nunito"/>
                <a:sym typeface="Nunito"/>
              </a:rPr>
              <a:t>Manipulated / Independent Variable</a:t>
            </a:r>
            <a:endParaRPr b="1" sz="1800">
              <a:solidFill>
                <a:schemeClr val="dk2"/>
              </a:solidFill>
              <a:latin typeface="Nunito"/>
              <a:ea typeface="Nunito"/>
              <a:cs typeface="Nunito"/>
              <a:sym typeface="Nunito"/>
            </a:endParaRPr>
          </a:p>
          <a:p>
            <a:pPr indent="0" lvl="0" marL="0" rtl="0" algn="ctr">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ONE thing that you will test/change: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Type of drink used ( cola,juice,energy drinks,milk, and water).</a:t>
            </a:r>
            <a:endParaRPr sz="1600">
              <a:solidFill>
                <a:schemeClr val="dk2"/>
              </a:solidFill>
              <a:latin typeface="Nunito"/>
              <a:ea typeface="Nunito"/>
              <a:cs typeface="Nunito"/>
              <a:sym typeface="Nunito"/>
            </a:endParaRPr>
          </a:p>
        </p:txBody>
      </p:sp>
      <p:sp>
        <p:nvSpPr>
          <p:cNvPr id="320" name="Google Shape;320;p19"/>
          <p:cNvSpPr txBox="1"/>
          <p:nvPr/>
        </p:nvSpPr>
        <p:spPr>
          <a:xfrm>
            <a:off x="5052725" y="1391750"/>
            <a:ext cx="3651000" cy="34188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Nunito"/>
                <a:ea typeface="Nunito"/>
                <a:cs typeface="Nunito"/>
                <a:sym typeface="Nunito"/>
              </a:rPr>
              <a:t>Responding</a:t>
            </a:r>
            <a:r>
              <a:rPr b="1" lang="en" sz="1800">
                <a:solidFill>
                  <a:schemeClr val="dk2"/>
                </a:solidFill>
                <a:latin typeface="Nunito"/>
                <a:ea typeface="Nunito"/>
                <a:cs typeface="Nunito"/>
                <a:sym typeface="Nunito"/>
              </a:rPr>
              <a:t> / Dependent Variable</a:t>
            </a:r>
            <a:endParaRPr b="1" sz="1800">
              <a:solidFill>
                <a:schemeClr val="dk2"/>
              </a:solidFill>
              <a:latin typeface="Nunito"/>
              <a:ea typeface="Nunito"/>
              <a:cs typeface="Nunito"/>
              <a:sym typeface="Nunito"/>
            </a:endParaRPr>
          </a:p>
          <a:p>
            <a:pPr indent="0" lvl="0" marL="0" rtl="0" algn="ctr">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The thing I think will change or be affected: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How will you measure it? </a:t>
            </a:r>
            <a:r>
              <a:rPr lang="en" sz="1600">
                <a:solidFill>
                  <a:schemeClr val="dk2"/>
                </a:solidFill>
                <a:latin typeface="Nunito"/>
                <a:ea typeface="Nunito"/>
                <a:cs typeface="Nunito"/>
                <a:sym typeface="Nunito"/>
              </a:rPr>
              <a:t>: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Amount of damage to eggshells (colour change, softness, surface damage).</a:t>
            </a:r>
            <a:endParaRPr sz="1600">
              <a:solidFill>
                <a:schemeClr val="dk2"/>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Variables </a:t>
            </a:r>
            <a:endParaRPr/>
          </a:p>
        </p:txBody>
      </p:sp>
      <p:sp>
        <p:nvSpPr>
          <p:cNvPr id="326" name="Google Shape;326;p20"/>
          <p:cNvSpPr txBox="1"/>
          <p:nvPr/>
        </p:nvSpPr>
        <p:spPr>
          <a:xfrm>
            <a:off x="711025" y="1391750"/>
            <a:ext cx="7715100" cy="34947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br>
              <a:rPr b="1" lang="en" sz="1800">
                <a:solidFill>
                  <a:schemeClr val="dk2"/>
                </a:solidFill>
                <a:latin typeface="Nunito"/>
                <a:ea typeface="Nunito"/>
                <a:cs typeface="Nunito"/>
                <a:sym typeface="Nunito"/>
              </a:rPr>
            </a:br>
            <a:r>
              <a:rPr b="1" lang="en" sz="1800">
                <a:solidFill>
                  <a:schemeClr val="dk2"/>
                </a:solidFill>
                <a:latin typeface="Nunito"/>
                <a:ea typeface="Nunito"/>
                <a:cs typeface="Nunito"/>
                <a:sym typeface="Nunito"/>
              </a:rPr>
              <a:t>Controlled</a:t>
            </a:r>
            <a:r>
              <a:rPr b="1" lang="en" sz="1800">
                <a:solidFill>
                  <a:schemeClr val="dk2"/>
                </a:solidFill>
                <a:latin typeface="Nunito"/>
                <a:ea typeface="Nunito"/>
                <a:cs typeface="Nunito"/>
                <a:sym typeface="Nunito"/>
              </a:rPr>
              <a:t> Variables</a:t>
            </a:r>
            <a:endParaRPr b="1" sz="1800">
              <a:solidFill>
                <a:schemeClr val="dk2"/>
              </a:solidFill>
              <a:latin typeface="Nunito"/>
              <a:ea typeface="Nunito"/>
              <a:cs typeface="Nunito"/>
              <a:sym typeface="Nunito"/>
            </a:endParaRPr>
          </a:p>
          <a:p>
            <a:pPr indent="0" lvl="0" marL="0" rtl="0" algn="ctr">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lang="en" sz="1600">
                <a:solidFill>
                  <a:schemeClr val="dk2"/>
                </a:solidFill>
                <a:latin typeface="Nunito"/>
                <a:ea typeface="Nunito"/>
                <a:cs typeface="Nunito"/>
                <a:sym typeface="Nunito"/>
              </a:rPr>
              <a:t>Things we have to be very careful to keep the same every time we test so that they do not affect the results/outcome of the experiment: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Things kept the same for a fair test</a:t>
            </a:r>
            <a:endParaRPr sz="1600">
              <a:solidFill>
                <a:schemeClr val="dk2"/>
              </a:solidFill>
              <a:latin typeface="Nunito"/>
              <a:ea typeface="Nunito"/>
              <a:cs typeface="Nunito"/>
              <a:sym typeface="Nunito"/>
            </a:endParaRPr>
          </a:p>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Same size eggshells</a:t>
            </a:r>
            <a:endParaRPr sz="1600">
              <a:solidFill>
                <a:schemeClr val="dk2"/>
              </a:solidFill>
              <a:latin typeface="Nunito"/>
              <a:ea typeface="Nunito"/>
              <a:cs typeface="Nunito"/>
              <a:sym typeface="Nunito"/>
            </a:endParaRPr>
          </a:p>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Same soaking time</a:t>
            </a:r>
            <a:endParaRPr sz="1600">
              <a:solidFill>
                <a:schemeClr val="dk2"/>
              </a:solidFill>
              <a:latin typeface="Nunito"/>
              <a:ea typeface="Nunito"/>
              <a:cs typeface="Nunito"/>
              <a:sym typeface="Nunito"/>
            </a:endParaRPr>
          </a:p>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Same type of container </a:t>
            </a:r>
            <a:endParaRPr sz="1600">
              <a:solidFill>
                <a:schemeClr val="dk2"/>
              </a:solidFill>
              <a:latin typeface="Nunito"/>
              <a:ea typeface="Nunito"/>
              <a:cs typeface="Nunito"/>
              <a:sym typeface="Nunito"/>
            </a:endParaRPr>
          </a:p>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Same amount of liquid in each cup</a:t>
            </a:r>
            <a:endParaRPr sz="1600">
              <a:solidFill>
                <a:schemeClr val="dk2"/>
              </a:solidFill>
              <a:latin typeface="Nunito"/>
              <a:ea typeface="Nunito"/>
              <a:cs typeface="Nunito"/>
              <a:sym typeface="Nunito"/>
            </a:endParaRPr>
          </a:p>
          <a:p>
            <a:pPr indent="-330200" lvl="0" marL="457200" rtl="0" algn="l">
              <a:spcBef>
                <a:spcPts val="0"/>
              </a:spcBef>
              <a:spcAft>
                <a:spcPts val="0"/>
              </a:spcAft>
              <a:buClr>
                <a:schemeClr val="dk2"/>
              </a:buClr>
              <a:buSzPts val="1600"/>
              <a:buFont typeface="Nunito"/>
              <a:buChar char="●"/>
            </a:pPr>
            <a:r>
              <a:rPr lang="en" sz="1600">
                <a:solidFill>
                  <a:schemeClr val="dk2"/>
                </a:solidFill>
                <a:latin typeface="Nunito"/>
                <a:ea typeface="Nunito"/>
                <a:cs typeface="Nunito"/>
                <a:sym typeface="Nunito"/>
              </a:rPr>
              <a:t>Same room temperature</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a:p>
            <a:pPr indent="0" lvl="0" marL="0" rtl="0" algn="l">
              <a:spcBef>
                <a:spcPts val="0"/>
              </a:spcBef>
              <a:spcAft>
                <a:spcPts val="0"/>
              </a:spcAft>
              <a:buNone/>
            </a:pPr>
            <a:r>
              <a:t/>
            </a:r>
            <a:endParaRPr sz="1600">
              <a:solidFill>
                <a:schemeClr val="dk2"/>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Hypothesis</a:t>
            </a:r>
            <a:endParaRPr/>
          </a:p>
        </p:txBody>
      </p:sp>
      <p:sp>
        <p:nvSpPr>
          <p:cNvPr id="332" name="Google Shape;332;p21"/>
          <p:cNvSpPr txBox="1"/>
          <p:nvPr/>
        </p:nvSpPr>
        <p:spPr>
          <a:xfrm>
            <a:off x="714450" y="1346350"/>
            <a:ext cx="7715100" cy="16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Nunito"/>
                <a:ea typeface="Nunito"/>
                <a:cs typeface="Nunito"/>
                <a:sym typeface="Nunito"/>
              </a:rPr>
              <a:t>Your prediction, or what you think will happen:</a:t>
            </a:r>
            <a:endParaRPr b="1" sz="1800">
              <a:solidFill>
                <a:schemeClr val="dk2"/>
              </a:solidFill>
              <a:latin typeface="Nunito"/>
              <a:ea typeface="Nunito"/>
              <a:cs typeface="Nunito"/>
              <a:sym typeface="Nunito"/>
            </a:endParaRPr>
          </a:p>
          <a:p>
            <a:pPr indent="0" lvl="0" marL="0" rtl="0" algn="l">
              <a:spcBef>
                <a:spcPts val="0"/>
              </a:spcBef>
              <a:spcAft>
                <a:spcPts val="0"/>
              </a:spcAft>
              <a:buNone/>
            </a:pPr>
            <a:r>
              <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b="1" lang="en" sz="1800">
                <a:solidFill>
                  <a:schemeClr val="dk2"/>
                </a:solidFill>
                <a:latin typeface="Nunito"/>
                <a:ea typeface="Nunito"/>
                <a:cs typeface="Nunito"/>
                <a:sym typeface="Nunito"/>
              </a:rPr>
              <a:t>If _________________ then _____________ because __________________.</a:t>
            </a:r>
            <a:endParaRPr b="1" sz="1800">
              <a:solidFill>
                <a:schemeClr val="dk2"/>
              </a:solidFill>
              <a:latin typeface="Nunito"/>
              <a:ea typeface="Nunito"/>
              <a:cs typeface="Nunito"/>
              <a:sym typeface="Nunito"/>
            </a:endParaRPr>
          </a:p>
          <a:p>
            <a:pPr indent="0" lvl="0" marL="0" rtl="0" algn="l">
              <a:spcBef>
                <a:spcPts val="0"/>
              </a:spcBef>
              <a:spcAft>
                <a:spcPts val="0"/>
              </a:spcAft>
              <a:buNone/>
            </a:pPr>
            <a:r>
              <a:rPr b="1" lang="en" sz="1800">
                <a:solidFill>
                  <a:schemeClr val="dk2"/>
                </a:solidFill>
                <a:latin typeface="Nunito"/>
                <a:ea typeface="Nunito"/>
                <a:cs typeface="Nunito"/>
                <a:sym typeface="Nunito"/>
              </a:rPr>
              <a:t>   </a:t>
            </a:r>
            <a:r>
              <a:rPr lang="en" sz="1800">
                <a:solidFill>
                  <a:schemeClr val="dk2"/>
                </a:solidFill>
                <a:latin typeface="Nunito"/>
                <a:ea typeface="Nunito"/>
                <a:cs typeface="Nunito"/>
                <a:sym typeface="Nunito"/>
              </a:rPr>
              <a:t>(I do/change this…)          (I think this will happen)       (Why? )</a:t>
            </a:r>
            <a:endParaRPr sz="1800">
              <a:solidFill>
                <a:schemeClr val="dk2"/>
              </a:solidFill>
              <a:latin typeface="Nunito"/>
              <a:ea typeface="Nunito"/>
              <a:cs typeface="Nunito"/>
              <a:sym typeface="Nunito"/>
            </a:endParaRPr>
          </a:p>
          <a:p>
            <a:pPr indent="457200" lvl="0" marL="1371600" rtl="0" algn="l">
              <a:spcBef>
                <a:spcPts val="0"/>
              </a:spcBef>
              <a:spcAft>
                <a:spcPts val="0"/>
              </a:spcAft>
              <a:buNone/>
            </a:pPr>
            <a:r>
              <a:rPr lang="en">
                <a:solidFill>
                  <a:schemeClr val="dk2"/>
                </a:solidFill>
                <a:latin typeface="Nunito"/>
                <a:ea typeface="Nunito"/>
                <a:cs typeface="Nunito"/>
                <a:sym typeface="Nunito"/>
              </a:rPr>
              <a:t>*use info from your research or background knowledge to help explain)</a:t>
            </a:r>
            <a:endParaRPr>
              <a:solidFill>
                <a:schemeClr val="dk2"/>
              </a:solidFill>
              <a:latin typeface="Nunito"/>
              <a:ea typeface="Nunito"/>
              <a:cs typeface="Nunito"/>
              <a:sym typeface="Nunito"/>
            </a:endParaRPr>
          </a:p>
        </p:txBody>
      </p:sp>
      <p:sp>
        <p:nvSpPr>
          <p:cNvPr id="333" name="Google Shape;333;p21"/>
          <p:cNvSpPr txBox="1"/>
          <p:nvPr/>
        </p:nvSpPr>
        <p:spPr>
          <a:xfrm>
            <a:off x="711025" y="2874300"/>
            <a:ext cx="8017800" cy="1891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My hypothesis is that energy drinks is going to be the most amount of damage to the eggshells because it has a high </a:t>
            </a:r>
            <a:r>
              <a:rPr lang="en" sz="1300">
                <a:solidFill>
                  <a:schemeClr val="dk2"/>
                </a:solidFill>
                <a:latin typeface="Nunito"/>
                <a:ea typeface="Nunito"/>
                <a:cs typeface="Nunito"/>
                <a:sym typeface="Nunito"/>
              </a:rPr>
              <a:t>caffeine which causes fast heartbeat, headaches and more. It also has lots of sugar that can give cavities and make you gain weight. I think that water is going to be the least amount of damage to the eggshells because we drink water everyday and we never have any cavities or other teeth problems to our teeth.</a:t>
            </a:r>
            <a:endParaRPr sz="1300">
              <a:solidFill>
                <a:schemeClr val="dk2"/>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