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5143500" cx="9144000"/>
  <p:notesSz cx="6858000" cy="9144000"/>
  <p:embeddedFontLst>
    <p:embeddedFont>
      <p:font typeface="Comfortaa"/>
      <p:regular r:id="rId53"/>
      <p:bold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5" roundtripDataSignature="AMtx7miPJfDkkJHybYIKHNPUTMyIqUXW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Comfortaa-regular.fntdata"/><Relationship Id="rId52" Type="http://schemas.openxmlformats.org/officeDocument/2006/relationships/slide" Target="slides/slide47.xml"/><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font" Target="fonts/Comfortaa-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3bc9550d5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3bc9550d5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3bc9550d5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3bc9550d5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31e14d93f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31e14d93f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31e3db07f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31e3db07f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31e14d93fd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31e14d93fd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31e3db07f1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31e3db07f1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How much animals, plants are affected - area?Animals,Population change, Effect on endangered species. </a:t>
            </a:r>
            <a:endParaRPr sz="1200">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31e3db07f1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31e3db07f1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1100"/>
              <a:buNone/>
            </a:pPr>
            <a:r>
              <a:rPr lang="en" sz="1400">
                <a:solidFill>
                  <a:schemeClr val="dk1"/>
                </a:solidFill>
              </a:rPr>
              <a:t>Impact on health -&gt; numbers,Impact on migration -Impact on economy - how much damage? Cost of rebuilding?</a:t>
            </a:r>
            <a:r>
              <a:rPr lang="en" sz="1400">
                <a:solidFill>
                  <a:srgbClr val="595959"/>
                </a:solidFill>
              </a:rPr>
              <a:t> </a:t>
            </a:r>
            <a:endParaRPr sz="7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31e3db07f1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31e3db07f1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31e3db07f1_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31e3db07f1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3bc9550d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3bc9550d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 observation, alert system?</a:t>
            </a:r>
            <a:endParaRPr sz="1300">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31e3db07f1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31e3db07f1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31e3db07f1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31e3db07f1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31e3db07f1_2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31e3db07f1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rPr>
              <a:t>-Who? Organize?What are plans,What techniques,What supplies, equipment used?</a:t>
            </a:r>
            <a:endParaRPr sz="1300">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31e3db07f1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31e3db07f1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31d122caa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31d122ca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31d122caa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31d122caa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31d122caa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31d122caa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31d122caa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31d122caa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3bc9550d5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3bc9550d5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31e3db07f1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31e3db07f1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3bc9550d5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3bc9550d5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3bc9550d5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3bc9550d5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3bc9550d5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3bc9550d5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Font typeface="Georgia"/>
              <a:buNone/>
              <a:defRPr sz="5200">
                <a:latin typeface="Georgia"/>
                <a:ea typeface="Georgia"/>
                <a:cs typeface="Georgia"/>
                <a:sym typeface="Georgi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Georgia"/>
              <a:buNone/>
              <a:defRPr sz="2800">
                <a:latin typeface="Georgia"/>
                <a:ea typeface="Georgia"/>
                <a:cs typeface="Georgia"/>
                <a:sym typeface="Georgi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2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0" name="Google Shape;20;p2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1" name="Google Shape;2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2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4" name="Google Shape;2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F6B26B"/>
            </a:gs>
            <a:gs pos="100000">
              <a:srgbClr val="E45050"/>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Georgia"/>
              <a:buNone/>
              <a:defRPr b="0" i="0" sz="2800" u="none" cap="none" strike="noStrike">
                <a:solidFill>
                  <a:schemeClr val="dk1"/>
                </a:solidFill>
                <a:latin typeface="Georgia"/>
                <a:ea typeface="Georgia"/>
                <a:cs typeface="Georgia"/>
                <a:sym typeface="Georgi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g"/><Relationship Id="rId4" Type="http://schemas.openxmlformats.org/officeDocument/2006/relationships/image" Target="../media/image28.jpg"/><Relationship Id="rId9" Type="http://schemas.openxmlformats.org/officeDocument/2006/relationships/image" Target="../media/image18.jpg"/><Relationship Id="rId5" Type="http://schemas.openxmlformats.org/officeDocument/2006/relationships/image" Target="../media/image13.jpg"/><Relationship Id="rId6" Type="http://schemas.openxmlformats.org/officeDocument/2006/relationships/image" Target="../media/image8.jpg"/><Relationship Id="rId7" Type="http://schemas.openxmlformats.org/officeDocument/2006/relationships/image" Target="../media/image24.jpg"/><Relationship Id="rId8"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0.jpg"/><Relationship Id="rId6"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jpg"/><Relationship Id="rId4" Type="http://schemas.openxmlformats.org/officeDocument/2006/relationships/image" Target="../media/image16.jpg"/><Relationship Id="rId9"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25.png"/><Relationship Id="rId8"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climateinstitute.ca/news/fact-sheet-wildfires/#:~:text=Ninety%2Dthree%20per%20cent%20of,of%20control%20much%20more%20easily" TargetMode="External"/><Relationship Id="rId4" Type="http://schemas.openxmlformats.org/officeDocument/2006/relationships/hyperlink" Target="https://parks.canada.ca/pn-np/ab/jasper/visit/feu-alert-fire/feudeforet-wildfire" TargetMode="External"/><Relationship Id="rId5" Type="http://schemas.openxmlformats.org/officeDocument/2006/relationships/hyperlink" Target="https://thenarwhal.ca/canada-wildfires-cause/#:~:text=The%20B.C.%20government%20says%20the,years%20it%27s%20not%20even%20close" TargetMode="External"/><Relationship Id="rId6" Type="http://schemas.openxmlformats.org/officeDocument/2006/relationships/hyperlink" Target="https://www.sc.edu/ehs/training/Fire/01_triangle.htm#:~:text=Oxygen%2C%20heat%2C%20and%20fuel%20are,the%20fire%20will%20be%20extinguished" TargetMode="External"/><Relationship Id="rId7" Type="http://schemas.openxmlformats.org/officeDocument/2006/relationships/hyperlink" Target="https://natural-resources.canada.ca/forest-forestry/insects-disturbances/forests-need-fires-insects-disease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wfca.com/wildfire-articles/how-fast-do-wildfires-spread/" TargetMode="External"/><Relationship Id="rId4" Type="http://schemas.openxmlformats.org/officeDocument/2006/relationships/hyperlink" Target="https://www.redcross.ca/how-we-help/emergencies-and-disasters-in-canada/types-of-emergencies/wildfires/wildfires-information-facts#:~:text=Most%20wildfires%20occur%20between%20April,a%20fire%20hits%20your%20community" TargetMode="External"/><Relationship Id="rId5" Type="http://schemas.openxmlformats.org/officeDocument/2006/relationships/hyperlink" Target="https://www.nationalforests.org/blog/what-happens-to-wildlife-during-a-wildfire#:~:text=Some%20animals%20do%20die%20in,sources%20burned%20in%20the%20fire" TargetMode="External"/><Relationship Id="rId6" Type="http://schemas.openxmlformats.org/officeDocument/2006/relationships/hyperlink" Target="https://www.cbc.ca/news/canada/edmonton/alberta-wildfire-2024-season-over-1.7369601#:~:text=The%20agency%20suspects%20620%20fires,than%202.2%20million%20hectares%20combined"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www.alberta.ca/agri-news-albertans-can-do-their-part-to-prevent-wildfires#:~:text=If%20you%20are%20at%20a,peat%20areas%20or%20overhanging%20branches" TargetMode="External"/><Relationship Id="rId4" Type="http://schemas.openxmlformats.org/officeDocument/2006/relationships/hyperlink" Target="https://globalnews.ca/news/10847595/2024-record-breaking-wildfire-season-alberta/" TargetMode="External"/><Relationship Id="rId5" Type="http://schemas.openxmlformats.org/officeDocument/2006/relationships/hyperlink" Target="https://animalia.bio/alberta-region?page=1#google_vignette" TargetMode="External"/><Relationship Id="rId6" Type="http://schemas.openxmlformats.org/officeDocument/2006/relationships/hyperlink" Target="https://www.cbc.ca/news/canada/edmonton/jasper-wildfire-how-did-it-get-so-out-of-control-1.7282633#:~:text=Officials%20believe%20the%20fire%20that,can%20create%20its%20own%20weather"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climateatlas.ca/forest-fires-and-climate-change#:~:text=Wildfire%20is%20a%20natural%20part,invasive%20species%20and%20forest%20pests" TargetMode="External"/><Relationship Id="rId4" Type="http://schemas.openxmlformats.org/officeDocument/2006/relationships/hyperlink" Target="https://www.alberta.ca/how-we-fight-wildfires#:~:text=Alberta%20Wildfire%20uses%20a%20combination,information%2C%20see%20the%20Pilot%20Handbook" TargetMode="External"/><Relationship Id="rId5" Type="http://schemas.openxmlformats.org/officeDocument/2006/relationships/hyperlink" Target="https://ftp-public.abmi.ca/home/publications/documents/642_ABMI_2024_EffectsOf2023WildfiresInAlberta_ScienceLetter_Issue8.pdf" TargetMode="External"/><Relationship Id="rId6" Type="http://schemas.openxmlformats.org/officeDocument/2006/relationships/hyperlink" Target="https://climateinstitute.ca/news/fact-sheet-wildfire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www.alberta.ca/about-emergency-alerts#:~:text=Alerts%20are%20sent%20out%20on,criminal%20events%20including%20AMBER%20Alerts" TargetMode="External"/><Relationship Id="rId4" Type="http://schemas.openxmlformats.org/officeDocument/2006/relationships/hyperlink" Target="https://www.alberta.ca/wildfire-preparedness#:~:text=Maintain%20an%20emergency%20kit%20stocked,flashlight%2C%20extra%20batteries%20or%20Weatheradio" TargetMode="External"/><Relationship Id="rId5" Type="http://schemas.openxmlformats.org/officeDocument/2006/relationships/hyperlink" Target="https://animalia.bio/alberta-region?gpp=&amp;gpp_sid=#:~:text=Alberta%20is%20home%20to%20many,%2C%20Canada%20lynx%2C%20and%20bobcats" TargetMode="External"/><Relationship Id="rId6" Type="http://schemas.openxmlformats.org/officeDocument/2006/relationships/hyperlink" Target="https://www.canada.ca/en/parks-canada/news/2025/02/government-of-canada-funding-for-2024-wildfire-season-in-parks-canada-administered-places-including-jasper-national-park-wildfire-response-recovery.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s://cwfis.cfs.nrcan.gc.ca" TargetMode="External"/><Relationship Id="rId4" Type="http://schemas.openxmlformats.org/officeDocument/2006/relationships/hyperlink" Target="https://cwfis.cfs.nrcan.gc.ca/background/summary/fw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solidFill>
                  <a:schemeClr val="lt1"/>
                </a:solidFill>
                <a:latin typeface="Georgia"/>
                <a:ea typeface="Georgia"/>
                <a:cs typeface="Georgia"/>
                <a:sym typeface="Georgia"/>
              </a:rPr>
              <a:t>How do Wildfires happen in Alberta</a:t>
            </a:r>
            <a:endParaRPr>
              <a:solidFill>
                <a:schemeClr val="lt1"/>
              </a:solidFill>
              <a:latin typeface="Georgia"/>
              <a:ea typeface="Georgia"/>
              <a:cs typeface="Georgia"/>
              <a:sym typeface="Georgia"/>
            </a:endParaRPr>
          </a:p>
        </p:txBody>
      </p:sp>
      <p:sp>
        <p:nvSpPr>
          <p:cNvPr id="55" name="Google Shape;55;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a:solidFill>
                  <a:schemeClr val="lt1"/>
                </a:solidFill>
                <a:latin typeface="Georgia"/>
                <a:ea typeface="Georgia"/>
                <a:cs typeface="Georgia"/>
                <a:sym typeface="Georgia"/>
              </a:rPr>
              <a:t>By Zaynab Syeda - Grade 6</a:t>
            </a:r>
            <a:endParaRPr>
              <a:solidFill>
                <a:schemeClr val="lt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3bc9550d5c_0_50"/>
          <p:cNvSpPr txBox="1"/>
          <p:nvPr>
            <p:ph type="ctrTitle"/>
          </p:nvPr>
        </p:nvSpPr>
        <p:spPr>
          <a:xfrm>
            <a:off x="311700" y="77575"/>
            <a:ext cx="8520600" cy="79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500">
                <a:solidFill>
                  <a:schemeClr val="lt1"/>
                </a:solidFill>
              </a:rPr>
              <a:t>Factors Contributes to Alberta Wildfire</a:t>
            </a:r>
            <a:endParaRPr sz="2500">
              <a:solidFill>
                <a:schemeClr val="lt1"/>
              </a:solidFill>
            </a:endParaRPr>
          </a:p>
        </p:txBody>
      </p:sp>
      <p:sp>
        <p:nvSpPr>
          <p:cNvPr id="110" name="Google Shape;110;g33bc9550d5c_0_50"/>
          <p:cNvSpPr txBox="1"/>
          <p:nvPr>
            <p:ph idx="1" type="subTitle"/>
          </p:nvPr>
        </p:nvSpPr>
        <p:spPr>
          <a:xfrm>
            <a:off x="311700" y="1022575"/>
            <a:ext cx="8520600" cy="386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solidFill>
                  <a:schemeClr val="lt1"/>
                </a:solidFill>
              </a:rPr>
              <a:t>Temperature and dry conditions</a:t>
            </a:r>
            <a:r>
              <a:rPr lang="en" sz="2300">
                <a:solidFill>
                  <a:schemeClr val="lt1"/>
                </a:solidFill>
              </a:rPr>
              <a:t> play a major role, as hot weather combined with low humidity dries out vegetation, turning it into highly flammable fuel.</a:t>
            </a:r>
            <a:endParaRPr sz="2300">
              <a:solidFill>
                <a:schemeClr val="lt1"/>
              </a:solidFill>
            </a:endParaRPr>
          </a:p>
          <a:p>
            <a:pPr indent="0" lvl="0" marL="0" rtl="0" algn="l">
              <a:spcBef>
                <a:spcPts val="0"/>
              </a:spcBef>
              <a:spcAft>
                <a:spcPts val="0"/>
              </a:spcAft>
              <a:buNone/>
            </a:pPr>
            <a:r>
              <a:t/>
            </a:r>
            <a:endParaRPr sz="2300">
              <a:solidFill>
                <a:schemeClr val="lt1"/>
              </a:solidFill>
            </a:endParaRPr>
          </a:p>
          <a:p>
            <a:pPr indent="0" lvl="0" marL="0" rtl="0" algn="l">
              <a:spcBef>
                <a:spcPts val="0"/>
              </a:spcBef>
              <a:spcAft>
                <a:spcPts val="0"/>
              </a:spcAft>
              <a:buNone/>
            </a:pPr>
            <a:r>
              <a:rPr b="1" lang="en" sz="2300">
                <a:solidFill>
                  <a:schemeClr val="lt1"/>
                </a:solidFill>
              </a:rPr>
              <a:t>Wind patterns and droughts</a:t>
            </a:r>
            <a:r>
              <a:rPr lang="en" sz="2300">
                <a:solidFill>
                  <a:schemeClr val="lt1"/>
                </a:solidFill>
              </a:rPr>
              <a:t> further increase wildfire risks by spreading flames rapidly and intensifying fire behavior. Strong winds can carry embers over long distances, igniting new fires, while prolonged droughts reduce moisture levels in forests and grasslands, making fires more difficult to control.</a:t>
            </a:r>
            <a:endParaRPr sz="23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3bc9550d5c_0_64"/>
          <p:cNvSpPr txBox="1"/>
          <p:nvPr>
            <p:ph type="ctrTitle"/>
          </p:nvPr>
        </p:nvSpPr>
        <p:spPr>
          <a:xfrm>
            <a:off x="311700" y="77575"/>
            <a:ext cx="8520600" cy="792600"/>
          </a:xfrm>
          <a:prstGeom prst="rect">
            <a:avLst/>
          </a:prstGeom>
        </p:spPr>
        <p:txBody>
          <a:bodyPr anchorCtr="0" anchor="b" bIns="91425" lIns="91425" spcFirstLastPara="1" rIns="91425" wrap="square" tIns="91425">
            <a:noAutofit/>
          </a:bodyPr>
          <a:lstStyle/>
          <a:p>
            <a:pPr indent="0" lvl="0" marL="0" rtl="0" algn="l">
              <a:lnSpc>
                <a:spcPct val="110000"/>
              </a:lnSpc>
              <a:spcBef>
                <a:spcPts val="2900"/>
              </a:spcBef>
              <a:spcAft>
                <a:spcPts val="0"/>
              </a:spcAft>
              <a:buSzPts val="1100"/>
              <a:buNone/>
            </a:pPr>
            <a:r>
              <a:t/>
            </a:r>
            <a:endParaRPr b="1" sz="1950">
              <a:solidFill>
                <a:schemeClr val="lt1"/>
              </a:solidFill>
            </a:endParaRPr>
          </a:p>
          <a:p>
            <a:pPr indent="0" lvl="0" marL="0" rtl="0" algn="l">
              <a:lnSpc>
                <a:spcPct val="110000"/>
              </a:lnSpc>
              <a:spcBef>
                <a:spcPts val="2900"/>
              </a:spcBef>
              <a:spcAft>
                <a:spcPts val="0"/>
              </a:spcAft>
              <a:buSzPts val="1100"/>
              <a:buNone/>
            </a:pPr>
            <a:r>
              <a:t/>
            </a:r>
            <a:endParaRPr b="1" sz="1950">
              <a:solidFill>
                <a:schemeClr val="lt1"/>
              </a:solidFill>
            </a:endParaRPr>
          </a:p>
          <a:p>
            <a:pPr indent="0" lvl="0" marL="0" rtl="0" algn="l">
              <a:lnSpc>
                <a:spcPct val="110000"/>
              </a:lnSpc>
              <a:spcBef>
                <a:spcPts val="2900"/>
              </a:spcBef>
              <a:spcAft>
                <a:spcPts val="900"/>
              </a:spcAft>
              <a:buSzPts val="1100"/>
              <a:buNone/>
            </a:pPr>
            <a:r>
              <a:rPr lang="en" sz="2500">
                <a:solidFill>
                  <a:schemeClr val="lt1"/>
                </a:solidFill>
              </a:rPr>
              <a:t>Canadian Forest Fire Weather Index (FWI) System</a:t>
            </a:r>
            <a:endParaRPr sz="2500">
              <a:solidFill>
                <a:schemeClr val="lt1"/>
              </a:solidFill>
            </a:endParaRPr>
          </a:p>
        </p:txBody>
      </p:sp>
      <p:sp>
        <p:nvSpPr>
          <p:cNvPr id="116" name="Google Shape;116;g33bc9550d5c_0_64"/>
          <p:cNvSpPr txBox="1"/>
          <p:nvPr>
            <p:ph idx="1" type="subTitle"/>
          </p:nvPr>
        </p:nvSpPr>
        <p:spPr>
          <a:xfrm>
            <a:off x="311700" y="1022575"/>
            <a:ext cx="4383300" cy="386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solidFill>
                  <a:schemeClr val="lt1"/>
                </a:solidFill>
              </a:rPr>
              <a:t>The </a:t>
            </a:r>
            <a:r>
              <a:rPr b="1" lang="en" sz="2300">
                <a:solidFill>
                  <a:schemeClr val="lt1"/>
                </a:solidFill>
              </a:rPr>
              <a:t>Canadian Forest Fire Weather Index (FWI) System</a:t>
            </a:r>
            <a:r>
              <a:rPr lang="en" sz="2300">
                <a:solidFill>
                  <a:schemeClr val="lt1"/>
                </a:solidFill>
              </a:rPr>
              <a:t> consists of six components that account for the effects of fuel moisture and weather conditions on fire behavior.</a:t>
            </a:r>
            <a:endParaRPr sz="2300">
              <a:solidFill>
                <a:schemeClr val="lt1"/>
              </a:solidFill>
            </a:endParaRPr>
          </a:p>
        </p:txBody>
      </p:sp>
      <p:pic>
        <p:nvPicPr>
          <p:cNvPr id="117" name="Google Shape;117;g33bc9550d5c_0_64"/>
          <p:cNvPicPr preferRelativeResize="0"/>
          <p:nvPr/>
        </p:nvPicPr>
        <p:blipFill>
          <a:blip r:embed="rId3">
            <a:alphaModFix/>
          </a:blip>
          <a:stretch>
            <a:fillRect/>
          </a:stretch>
        </p:blipFill>
        <p:spPr>
          <a:xfrm>
            <a:off x="4695000" y="1202751"/>
            <a:ext cx="4296600" cy="35136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
          <p:cNvSpPr txBox="1"/>
          <p:nvPr>
            <p:ph type="title"/>
          </p:nvPr>
        </p:nvSpPr>
        <p:spPr>
          <a:xfrm>
            <a:off x="311700" y="284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latin typeface="Georgia"/>
                <a:ea typeface="Georgia"/>
                <a:cs typeface="Georgia"/>
                <a:sym typeface="Georgia"/>
              </a:rPr>
              <a:t>Problem</a:t>
            </a:r>
            <a:r>
              <a:rPr lang="en">
                <a:solidFill>
                  <a:schemeClr val="lt1"/>
                </a:solidFill>
              </a:rPr>
              <a:t> </a:t>
            </a:r>
            <a:endParaRPr>
              <a:solidFill>
                <a:schemeClr val="lt1"/>
              </a:solidFill>
            </a:endParaRPr>
          </a:p>
        </p:txBody>
      </p:sp>
      <p:sp>
        <p:nvSpPr>
          <p:cNvPr id="123" name="Google Shape;123;p2"/>
          <p:cNvSpPr txBox="1"/>
          <p:nvPr>
            <p:ph idx="1" type="body"/>
          </p:nvPr>
        </p:nvSpPr>
        <p:spPr>
          <a:xfrm>
            <a:off x="311700" y="856725"/>
            <a:ext cx="8520600" cy="37947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300">
                <a:solidFill>
                  <a:schemeClr val="lt1"/>
                </a:solidFill>
                <a:latin typeface="Georgia"/>
                <a:ea typeface="Georgia"/>
                <a:cs typeface="Georgia"/>
                <a:sym typeface="Georgia"/>
              </a:rPr>
              <a:t>Wildfires can spread rapidly and become uncontrollable in a short time. In 2024, most wildfires were caused by human activity. In Alberta, wildfires are historically more frequent during the spring months, after the snow has melted and moisture has evaporated, leaving dry conditions before trees and grass begin to grow or green up. Some wildfires have forced mass evacuations, such as the Jasper wildfire, which became the second most costly in Canadian history, with damages totaling $1.23 billion.</a:t>
            </a:r>
            <a:r>
              <a:rPr lang="en" sz="2300">
                <a:solidFill>
                  <a:schemeClr val="lt1"/>
                </a:solidFill>
                <a:latin typeface="Georgia"/>
                <a:ea typeface="Georgia"/>
                <a:cs typeface="Georgia"/>
                <a:sym typeface="Georgia"/>
              </a:rPr>
              <a:t> </a:t>
            </a:r>
            <a:endParaRPr sz="23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4"/>
          <p:cNvSpPr txBox="1"/>
          <p:nvPr>
            <p:ph type="title"/>
          </p:nvPr>
        </p:nvSpPr>
        <p:spPr>
          <a:xfrm>
            <a:off x="311700" y="2489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Rational</a:t>
            </a:r>
            <a:r>
              <a:rPr lang="en"/>
              <a:t>  </a:t>
            </a:r>
            <a:r>
              <a:rPr lang="en">
                <a:solidFill>
                  <a:schemeClr val="lt1"/>
                </a:solidFill>
              </a:rPr>
              <a:t>( Why I am doing it) ( 1 ) </a:t>
            </a:r>
            <a:endParaRPr>
              <a:solidFill>
                <a:schemeClr val="lt1"/>
              </a:solidFill>
            </a:endParaRPr>
          </a:p>
        </p:txBody>
      </p:sp>
      <p:sp>
        <p:nvSpPr>
          <p:cNvPr id="129" name="Google Shape;129;p4"/>
          <p:cNvSpPr txBox="1"/>
          <p:nvPr>
            <p:ph idx="1" type="body"/>
          </p:nvPr>
        </p:nvSpPr>
        <p:spPr>
          <a:xfrm>
            <a:off x="282325" y="991325"/>
            <a:ext cx="8520600" cy="27618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5000"/>
              </a:lnSpc>
              <a:spcBef>
                <a:spcPts val="1200"/>
              </a:spcBef>
              <a:spcAft>
                <a:spcPts val="0"/>
              </a:spcAft>
              <a:buClr>
                <a:schemeClr val="dk1"/>
              </a:buClr>
              <a:buSzPts val="688"/>
              <a:buFont typeface="Arial"/>
              <a:buNone/>
            </a:pPr>
            <a:r>
              <a:rPr lang="en" sz="2300">
                <a:solidFill>
                  <a:schemeClr val="lt1"/>
                </a:solidFill>
                <a:latin typeface="Georgia"/>
                <a:ea typeface="Georgia"/>
                <a:cs typeface="Georgia"/>
                <a:sym typeface="Georgia"/>
              </a:rPr>
              <a:t>Why did I choose to focus on wildfires? In Alberta, we rank second in Canada for the number of wildfires, and they impact humans, animals, and our land in many ways. Most wildfires in 2024 were caused by human activity. However, some, like the Jasper wildfire in 2024, caused major damage and loss of homes but weren’t started by humans. I want to raise awareness about wildfires so people can be more careful and help prevent them.</a:t>
            </a:r>
            <a:endParaRPr sz="2300">
              <a:solidFill>
                <a:schemeClr val="lt1"/>
              </a:solidFill>
              <a:latin typeface="Georgia"/>
              <a:ea typeface="Georgia"/>
              <a:cs typeface="Georgia"/>
              <a:sym typeface="Georgia"/>
            </a:endParaRPr>
          </a:p>
          <a:p>
            <a:pPr indent="0" lvl="0" marL="0" rtl="0" algn="l">
              <a:lnSpc>
                <a:spcPct val="105000"/>
              </a:lnSpc>
              <a:spcBef>
                <a:spcPts val="1200"/>
              </a:spcBef>
              <a:spcAft>
                <a:spcPts val="1200"/>
              </a:spcAft>
              <a:buClr>
                <a:schemeClr val="dk1"/>
              </a:buClr>
              <a:buSzPts val="688"/>
              <a:buFont typeface="Arial"/>
              <a:buNone/>
            </a:pPr>
            <a:r>
              <a:t/>
            </a:r>
            <a:endParaRPr sz="1700">
              <a:solidFill>
                <a:schemeClr val="lt1"/>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31e14d93fd_2_0"/>
          <p:cNvSpPr txBox="1"/>
          <p:nvPr>
            <p:ph type="title"/>
          </p:nvPr>
        </p:nvSpPr>
        <p:spPr>
          <a:xfrm>
            <a:off x="235500" y="131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Rational ( 2 )  </a:t>
            </a:r>
            <a:endParaRPr>
              <a:solidFill>
                <a:schemeClr val="lt1"/>
              </a:solidFill>
            </a:endParaRPr>
          </a:p>
        </p:txBody>
      </p:sp>
      <p:sp>
        <p:nvSpPr>
          <p:cNvPr id="135" name="Google Shape;135;g331e14d93fd_2_0"/>
          <p:cNvSpPr txBox="1"/>
          <p:nvPr>
            <p:ph idx="1" type="body"/>
          </p:nvPr>
        </p:nvSpPr>
        <p:spPr>
          <a:xfrm>
            <a:off x="235500" y="749375"/>
            <a:ext cx="8520600" cy="4263600"/>
          </a:xfrm>
          <a:prstGeom prst="rect">
            <a:avLst/>
          </a:prstGeom>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5000"/>
              </a:lnSpc>
              <a:spcBef>
                <a:spcPts val="1200"/>
              </a:spcBef>
              <a:spcAft>
                <a:spcPts val="0"/>
              </a:spcAft>
              <a:buClr>
                <a:schemeClr val="dk1"/>
              </a:buClr>
              <a:buSzPts val="688"/>
              <a:buFont typeface="Arial"/>
              <a:buNone/>
            </a:pPr>
            <a:r>
              <a:rPr lang="en" sz="2300">
                <a:solidFill>
                  <a:schemeClr val="lt1"/>
                </a:solidFill>
                <a:latin typeface="Georgia"/>
                <a:ea typeface="Georgia"/>
                <a:cs typeface="Georgia"/>
                <a:sym typeface="Georgia"/>
              </a:rPr>
              <a:t>While researching, I was surprised to discover that wildfires aren’t entirely negative—they actually have some positive impacts, too. This made me curious to learn more and investigate how wildfires can benefit ecosystems. Personally, I love taking road trips and exploring Alberta’s natural beauty. Places like Lake Louise, Peyto Lake, Johnston Canyon, Elbow Falls,  and Cameron Lake all located outside Calgary, are surrounded by nature and are absolutely stunning. I’ve visited these places, and they’re truly wonderful. By raising awareness about wildfires, I hope to help protect these beautiful areas and better understand the balance between their risks and benefits.</a:t>
            </a:r>
            <a:endParaRPr sz="2300">
              <a:solidFill>
                <a:schemeClr val="lt1"/>
              </a:solidFill>
              <a:latin typeface="Georgia"/>
              <a:ea typeface="Georgia"/>
              <a:cs typeface="Georgia"/>
              <a:sym typeface="Georgia"/>
            </a:endParaRPr>
          </a:p>
          <a:p>
            <a:pPr indent="0" lvl="0" marL="0" rtl="0" algn="l">
              <a:spcBef>
                <a:spcPts val="1200"/>
              </a:spcBef>
              <a:spcAft>
                <a:spcPts val="0"/>
              </a:spcAft>
              <a:buNone/>
            </a:pPr>
            <a:r>
              <a:t/>
            </a:r>
            <a:endParaRPr sz="2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g331e3db07f1_2_0"/>
          <p:cNvPicPr preferRelativeResize="0"/>
          <p:nvPr/>
        </p:nvPicPr>
        <p:blipFill rotWithShape="1">
          <a:blip r:embed="rId3">
            <a:alphaModFix/>
          </a:blip>
          <a:srcRect b="2685" l="-11906" r="0" t="0"/>
          <a:stretch/>
        </p:blipFill>
        <p:spPr>
          <a:xfrm>
            <a:off x="-337800" y="2826000"/>
            <a:ext cx="3175200" cy="2317500"/>
          </a:xfrm>
          <a:prstGeom prst="rect">
            <a:avLst/>
          </a:prstGeom>
          <a:noFill/>
          <a:ln>
            <a:noFill/>
          </a:ln>
        </p:spPr>
      </p:pic>
      <p:pic>
        <p:nvPicPr>
          <p:cNvPr id="141" name="Google Shape;141;g331e3db07f1_2_0"/>
          <p:cNvPicPr preferRelativeResize="0"/>
          <p:nvPr/>
        </p:nvPicPr>
        <p:blipFill>
          <a:blip r:embed="rId4">
            <a:alphaModFix/>
          </a:blip>
          <a:stretch>
            <a:fillRect/>
          </a:stretch>
        </p:blipFill>
        <p:spPr>
          <a:xfrm>
            <a:off x="0" y="1"/>
            <a:ext cx="2119500" cy="2826000"/>
          </a:xfrm>
          <a:prstGeom prst="rect">
            <a:avLst/>
          </a:prstGeom>
          <a:noFill/>
          <a:ln>
            <a:noFill/>
          </a:ln>
        </p:spPr>
      </p:pic>
      <p:pic>
        <p:nvPicPr>
          <p:cNvPr id="142" name="Google Shape;142;g331e3db07f1_2_0"/>
          <p:cNvPicPr preferRelativeResize="0"/>
          <p:nvPr/>
        </p:nvPicPr>
        <p:blipFill rotWithShape="1">
          <a:blip r:embed="rId5">
            <a:alphaModFix/>
          </a:blip>
          <a:srcRect b="2551" l="0" r="0" t="10378"/>
          <a:stretch/>
        </p:blipFill>
        <p:spPr>
          <a:xfrm>
            <a:off x="6709800" y="0"/>
            <a:ext cx="2434200" cy="2826000"/>
          </a:xfrm>
          <a:prstGeom prst="rect">
            <a:avLst/>
          </a:prstGeom>
          <a:noFill/>
          <a:ln>
            <a:noFill/>
          </a:ln>
        </p:spPr>
      </p:pic>
      <p:pic>
        <p:nvPicPr>
          <p:cNvPr id="143" name="Google Shape;143;g331e3db07f1_2_0"/>
          <p:cNvPicPr preferRelativeResize="0"/>
          <p:nvPr/>
        </p:nvPicPr>
        <p:blipFill rotWithShape="1">
          <a:blip r:embed="rId6">
            <a:alphaModFix/>
          </a:blip>
          <a:srcRect b="0" l="0" r="0" t="12922"/>
          <a:stretch/>
        </p:blipFill>
        <p:spPr>
          <a:xfrm>
            <a:off x="2119500" y="0"/>
            <a:ext cx="2434200" cy="2826000"/>
          </a:xfrm>
          <a:prstGeom prst="rect">
            <a:avLst/>
          </a:prstGeom>
          <a:noFill/>
          <a:ln>
            <a:noFill/>
          </a:ln>
        </p:spPr>
      </p:pic>
      <p:pic>
        <p:nvPicPr>
          <p:cNvPr id="144" name="Google Shape;144;g331e3db07f1_2_0"/>
          <p:cNvPicPr preferRelativeResize="0"/>
          <p:nvPr/>
        </p:nvPicPr>
        <p:blipFill rotWithShape="1">
          <a:blip r:embed="rId7">
            <a:alphaModFix/>
          </a:blip>
          <a:srcRect b="2419" l="10432" r="3840" t="0"/>
          <a:stretch/>
        </p:blipFill>
        <p:spPr>
          <a:xfrm>
            <a:off x="6146550" y="2571750"/>
            <a:ext cx="3012550" cy="2571750"/>
          </a:xfrm>
          <a:prstGeom prst="rect">
            <a:avLst/>
          </a:prstGeom>
          <a:noFill/>
          <a:ln>
            <a:noFill/>
          </a:ln>
        </p:spPr>
      </p:pic>
      <p:pic>
        <p:nvPicPr>
          <p:cNvPr id="145" name="Google Shape;145;g331e3db07f1_2_0"/>
          <p:cNvPicPr preferRelativeResize="0"/>
          <p:nvPr/>
        </p:nvPicPr>
        <p:blipFill rotWithShape="1">
          <a:blip r:embed="rId8">
            <a:alphaModFix/>
          </a:blip>
          <a:srcRect b="0" l="0" r="0" t="5517"/>
          <a:stretch/>
        </p:blipFill>
        <p:spPr>
          <a:xfrm>
            <a:off x="4495800" y="0"/>
            <a:ext cx="2243350" cy="2826000"/>
          </a:xfrm>
          <a:prstGeom prst="rect">
            <a:avLst/>
          </a:prstGeom>
          <a:noFill/>
          <a:ln>
            <a:noFill/>
          </a:ln>
        </p:spPr>
      </p:pic>
      <p:pic>
        <p:nvPicPr>
          <p:cNvPr id="146" name="Google Shape;146;g331e3db07f1_2_0"/>
          <p:cNvPicPr preferRelativeResize="0"/>
          <p:nvPr/>
        </p:nvPicPr>
        <p:blipFill rotWithShape="1">
          <a:blip r:embed="rId9">
            <a:alphaModFix/>
          </a:blip>
          <a:srcRect b="0" l="8105" r="0" t="19021"/>
          <a:stretch/>
        </p:blipFill>
        <p:spPr>
          <a:xfrm>
            <a:off x="2761200" y="2826000"/>
            <a:ext cx="3506650" cy="2317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B26B"/>
            </a:gs>
            <a:gs pos="100000">
              <a:srgbClr val="E45050"/>
            </a:gs>
          </a:gsLst>
          <a:path path="circle">
            <a:fillToRect b="50%" l="50%" r="50%" t="50%"/>
          </a:path>
          <a:tileRect/>
        </a:gradFill>
      </p:bgPr>
    </p:bg>
    <p:spTree>
      <p:nvGrpSpPr>
        <p:cNvPr id="150" name="Shape 150"/>
        <p:cNvGrpSpPr/>
        <p:nvPr/>
      </p:nvGrpSpPr>
      <p:grpSpPr>
        <a:xfrm>
          <a:off x="0" y="0"/>
          <a:ext cx="0" cy="0"/>
          <a:chOff x="0" y="0"/>
          <a:chExt cx="0" cy="0"/>
        </a:xfrm>
      </p:grpSpPr>
      <p:pic>
        <p:nvPicPr>
          <p:cNvPr id="151" name="Google Shape;151;p6"/>
          <p:cNvPicPr preferRelativeResize="0"/>
          <p:nvPr/>
        </p:nvPicPr>
        <p:blipFill rotWithShape="1">
          <a:blip r:embed="rId3">
            <a:alphaModFix/>
          </a:blip>
          <a:srcRect b="0" l="0" r="0" t="0"/>
          <a:stretch/>
        </p:blipFill>
        <p:spPr>
          <a:xfrm>
            <a:off x="1528825" y="130425"/>
            <a:ext cx="5787975" cy="4635075"/>
          </a:xfrm>
          <a:prstGeom prst="rect">
            <a:avLst/>
          </a:prstGeom>
          <a:noFill/>
          <a:ln>
            <a:noFill/>
          </a:ln>
        </p:spPr>
      </p:pic>
      <p:pic>
        <p:nvPicPr>
          <p:cNvPr descr="File:Face-surprise.svg - Wikipedia" id="152" name="Google Shape;152;p6"/>
          <p:cNvPicPr preferRelativeResize="0"/>
          <p:nvPr/>
        </p:nvPicPr>
        <p:blipFill>
          <a:blip r:embed="rId4">
            <a:alphaModFix/>
          </a:blip>
          <a:stretch>
            <a:fillRect/>
          </a:stretch>
        </p:blipFill>
        <p:spPr>
          <a:xfrm>
            <a:off x="891750" y="3978200"/>
            <a:ext cx="985850" cy="985850"/>
          </a:xfrm>
          <a:prstGeom prst="rect">
            <a:avLst/>
          </a:prstGeom>
          <a:noFill/>
          <a:ln>
            <a:noFill/>
          </a:ln>
        </p:spPr>
      </p:pic>
      <p:pic>
        <p:nvPicPr>
          <p:cNvPr descr="Fichier:Fxemoji u1F3E1.svg — Wikipédia" id="153" name="Google Shape;153;p6"/>
          <p:cNvPicPr preferRelativeResize="0"/>
          <p:nvPr/>
        </p:nvPicPr>
        <p:blipFill>
          <a:blip r:embed="rId5">
            <a:alphaModFix/>
          </a:blip>
          <a:stretch>
            <a:fillRect/>
          </a:stretch>
        </p:blipFill>
        <p:spPr>
          <a:xfrm>
            <a:off x="7061400" y="4129575"/>
            <a:ext cx="696924" cy="6969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B26B"/>
            </a:gs>
            <a:gs pos="100000">
              <a:srgbClr val="E45050"/>
            </a:gs>
          </a:gsLst>
          <a:path path="circle">
            <a:fillToRect b="50%" l="50%" r="50%" t="50%"/>
          </a:path>
          <a:tileRect/>
        </a:gradFill>
      </p:bgPr>
    </p:bg>
    <p:spTree>
      <p:nvGrpSpPr>
        <p:cNvPr id="157" name="Shape 157"/>
        <p:cNvGrpSpPr/>
        <p:nvPr/>
      </p:nvGrpSpPr>
      <p:grpSpPr>
        <a:xfrm>
          <a:off x="0" y="0"/>
          <a:ext cx="0" cy="0"/>
          <a:chOff x="0" y="0"/>
          <a:chExt cx="0" cy="0"/>
        </a:xfrm>
      </p:grpSpPr>
      <p:pic>
        <p:nvPicPr>
          <p:cNvPr id="158" name="Google Shape;158;p8"/>
          <p:cNvPicPr preferRelativeResize="0"/>
          <p:nvPr/>
        </p:nvPicPr>
        <p:blipFill rotWithShape="1">
          <a:blip r:embed="rId3">
            <a:alphaModFix/>
          </a:blip>
          <a:srcRect b="0" l="0" r="0" t="0"/>
          <a:stretch/>
        </p:blipFill>
        <p:spPr>
          <a:xfrm rot="-5399998">
            <a:off x="2052138" y="-444236"/>
            <a:ext cx="4593950" cy="589512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pic>
        <p:nvPicPr>
          <p:cNvPr id="163" name="Google Shape;163;p9" title="Chart"/>
          <p:cNvPicPr preferRelativeResize="0"/>
          <p:nvPr/>
        </p:nvPicPr>
        <p:blipFill rotWithShape="1">
          <a:blip r:embed="rId3">
            <a:alphaModFix/>
          </a:blip>
          <a:srcRect b="0" l="0" r="0" t="0"/>
          <a:stretch/>
        </p:blipFill>
        <p:spPr>
          <a:xfrm>
            <a:off x="662900" y="152400"/>
            <a:ext cx="7825389" cy="48386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pic>
        <p:nvPicPr>
          <p:cNvPr id="168" name="Google Shape;168;p10" title="Chart"/>
          <p:cNvPicPr preferRelativeResize="0"/>
          <p:nvPr/>
        </p:nvPicPr>
        <p:blipFill rotWithShape="1">
          <a:blip r:embed="rId3">
            <a:alphaModFix/>
          </a:blip>
          <a:srcRect b="0" l="0" r="0" t="0"/>
          <a:stretch/>
        </p:blipFill>
        <p:spPr>
          <a:xfrm>
            <a:off x="511275" y="152400"/>
            <a:ext cx="7825389" cy="4838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3"/>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latin typeface="Georgia"/>
                <a:ea typeface="Georgia"/>
                <a:cs typeface="Georgia"/>
                <a:sym typeface="Georgia"/>
              </a:rPr>
              <a:t>Hypothesis</a:t>
            </a:r>
            <a:r>
              <a:rPr lang="en">
                <a:solidFill>
                  <a:schemeClr val="lt1"/>
                </a:solidFill>
              </a:rPr>
              <a:t>  ( what I know)</a:t>
            </a:r>
            <a:endParaRPr>
              <a:solidFill>
                <a:schemeClr val="lt1"/>
              </a:solidFill>
            </a:endParaRPr>
          </a:p>
        </p:txBody>
      </p:sp>
      <p:sp>
        <p:nvSpPr>
          <p:cNvPr id="61" name="Google Shape;61;p3"/>
          <p:cNvSpPr txBox="1"/>
          <p:nvPr>
            <p:ph idx="1" type="body"/>
          </p:nvPr>
        </p:nvSpPr>
        <p:spPr>
          <a:xfrm>
            <a:off x="311700" y="1000075"/>
            <a:ext cx="8520600" cy="13548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1200"/>
              </a:spcBef>
              <a:spcAft>
                <a:spcPts val="1200"/>
              </a:spcAft>
              <a:buSzPts val="1100"/>
              <a:buNone/>
            </a:pPr>
            <a:r>
              <a:rPr lang="en" sz="2300">
                <a:solidFill>
                  <a:schemeClr val="lt1"/>
                </a:solidFill>
                <a:latin typeface="Georgia"/>
                <a:ea typeface="Georgia"/>
                <a:cs typeface="Georgia"/>
                <a:sym typeface="Georgia"/>
              </a:rPr>
              <a:t>I think wildfires happen when a fire starts in the forest due to excessive heat, lightning and dry conditions in the environment or when humans cause the fire, allowing it to spread.</a:t>
            </a:r>
            <a:endParaRPr sz="2300">
              <a:solidFill>
                <a:schemeClr val="lt1"/>
              </a:solidFill>
              <a:latin typeface="Georgia"/>
              <a:ea typeface="Georgia"/>
              <a:cs typeface="Georgia"/>
              <a:sym typeface="Georgia"/>
            </a:endParaRPr>
          </a:p>
        </p:txBody>
      </p:sp>
      <p:pic>
        <p:nvPicPr>
          <p:cNvPr descr="Forest fire-1669108043 | Free SVG" id="62" name="Google Shape;62;p3"/>
          <p:cNvPicPr preferRelativeResize="0"/>
          <p:nvPr/>
        </p:nvPicPr>
        <p:blipFill>
          <a:blip r:embed="rId3">
            <a:alphaModFix/>
          </a:blip>
          <a:stretch>
            <a:fillRect/>
          </a:stretch>
        </p:blipFill>
        <p:spPr>
          <a:xfrm>
            <a:off x="6451725" y="2838375"/>
            <a:ext cx="2140100" cy="2140100"/>
          </a:xfrm>
          <a:prstGeom prst="rect">
            <a:avLst/>
          </a:prstGeom>
          <a:noFill/>
          <a:ln>
            <a:noFill/>
          </a:ln>
        </p:spPr>
      </p:pic>
      <p:pic>
        <p:nvPicPr>
          <p:cNvPr descr="Vector illustration of cloud with thunderbolt weather icon | Free SVG" id="63" name="Google Shape;63;p3"/>
          <p:cNvPicPr preferRelativeResize="0"/>
          <p:nvPr/>
        </p:nvPicPr>
        <p:blipFill>
          <a:blip r:embed="rId4">
            <a:alphaModFix/>
          </a:blip>
          <a:stretch>
            <a:fillRect/>
          </a:stretch>
        </p:blipFill>
        <p:spPr>
          <a:xfrm>
            <a:off x="5289450" y="2642025"/>
            <a:ext cx="1384950" cy="1384950"/>
          </a:xfrm>
          <a:prstGeom prst="rect">
            <a:avLst/>
          </a:prstGeom>
          <a:noFill/>
          <a:ln>
            <a:noFill/>
          </a:ln>
        </p:spPr>
      </p:pic>
      <p:pic>
        <p:nvPicPr>
          <p:cNvPr descr="DSC_7139 | During the first week of June 2009, Sustainable R… | Flickr" id="64" name="Google Shape;64;p3"/>
          <p:cNvPicPr preferRelativeResize="0"/>
          <p:nvPr/>
        </p:nvPicPr>
        <p:blipFill>
          <a:blip r:embed="rId5">
            <a:alphaModFix/>
          </a:blip>
          <a:stretch>
            <a:fillRect/>
          </a:stretch>
        </p:blipFill>
        <p:spPr>
          <a:xfrm>
            <a:off x="494375" y="2671475"/>
            <a:ext cx="3217997" cy="2140100"/>
          </a:xfrm>
          <a:prstGeom prst="rect">
            <a:avLst/>
          </a:prstGeom>
          <a:noFill/>
          <a:ln>
            <a:noFill/>
          </a:ln>
        </p:spPr>
      </p:pic>
      <p:pic>
        <p:nvPicPr>
          <p:cNvPr descr="File:Face-surprise.svg - Wikipedia" id="65" name="Google Shape;65;p3"/>
          <p:cNvPicPr preferRelativeResize="0"/>
          <p:nvPr/>
        </p:nvPicPr>
        <p:blipFill>
          <a:blip r:embed="rId6">
            <a:alphaModFix/>
          </a:blip>
          <a:stretch>
            <a:fillRect/>
          </a:stretch>
        </p:blipFill>
        <p:spPr>
          <a:xfrm>
            <a:off x="4031913" y="3298375"/>
            <a:ext cx="1384950" cy="1384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B26B"/>
            </a:gs>
            <a:gs pos="100000">
              <a:srgbClr val="E45050"/>
            </a:gs>
          </a:gsLst>
          <a:path path="circle">
            <a:fillToRect b="50%" l="50%" r="50%" t="50%"/>
          </a:path>
          <a:tileRect/>
        </a:gradFill>
      </p:bgPr>
    </p:bg>
    <p:spTree>
      <p:nvGrpSpPr>
        <p:cNvPr id="172" name="Shape 172"/>
        <p:cNvGrpSpPr/>
        <p:nvPr/>
      </p:nvGrpSpPr>
      <p:grpSpPr>
        <a:xfrm>
          <a:off x="0" y="0"/>
          <a:ext cx="0" cy="0"/>
          <a:chOff x="0" y="0"/>
          <a:chExt cx="0" cy="0"/>
        </a:xfrm>
      </p:grpSpPr>
      <p:sp>
        <p:nvSpPr>
          <p:cNvPr id="173" name="Google Shape;173;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What the Nature causes       </a:t>
            </a:r>
            <a:endParaRPr>
              <a:solidFill>
                <a:schemeClr val="lt1"/>
              </a:solidFill>
            </a:endParaRPr>
          </a:p>
        </p:txBody>
      </p:sp>
      <p:sp>
        <p:nvSpPr>
          <p:cNvPr id="174" name="Google Shape;174;p11"/>
          <p:cNvSpPr txBox="1"/>
          <p:nvPr>
            <p:ph idx="1" type="body"/>
          </p:nvPr>
        </p:nvSpPr>
        <p:spPr>
          <a:xfrm>
            <a:off x="311700" y="1152475"/>
            <a:ext cx="8520600" cy="10860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sz="2300">
                <a:solidFill>
                  <a:schemeClr val="lt1"/>
                </a:solidFill>
                <a:latin typeface="Georgia"/>
                <a:ea typeface="Georgia"/>
                <a:cs typeface="Georgia"/>
                <a:sym typeface="Georgia"/>
              </a:rPr>
              <a:t>In 2023, 93% was cause by lighting. While 560 wildfires were caused by lightning in 2024. </a:t>
            </a:r>
            <a:endParaRPr sz="2300">
              <a:solidFill>
                <a:schemeClr val="dk1"/>
              </a:solidFill>
            </a:endParaRPr>
          </a:p>
        </p:txBody>
      </p:sp>
      <p:pic>
        <p:nvPicPr>
          <p:cNvPr id="175" name="Google Shape;175;p11"/>
          <p:cNvPicPr preferRelativeResize="0"/>
          <p:nvPr/>
        </p:nvPicPr>
        <p:blipFill>
          <a:blip r:embed="rId3">
            <a:alphaModFix/>
          </a:blip>
          <a:stretch>
            <a:fillRect/>
          </a:stretch>
        </p:blipFill>
        <p:spPr>
          <a:xfrm>
            <a:off x="4907712" y="2875825"/>
            <a:ext cx="2212962" cy="1958175"/>
          </a:xfrm>
          <a:prstGeom prst="rect">
            <a:avLst/>
          </a:prstGeom>
          <a:noFill/>
          <a:ln>
            <a:noFill/>
          </a:ln>
        </p:spPr>
      </p:pic>
      <p:pic>
        <p:nvPicPr>
          <p:cNvPr id="176" name="Google Shape;176;p11"/>
          <p:cNvPicPr preferRelativeResize="0"/>
          <p:nvPr/>
        </p:nvPicPr>
        <p:blipFill>
          <a:blip r:embed="rId4">
            <a:alphaModFix/>
          </a:blip>
          <a:stretch>
            <a:fillRect/>
          </a:stretch>
        </p:blipFill>
        <p:spPr>
          <a:xfrm>
            <a:off x="7120674" y="2875825"/>
            <a:ext cx="1879850" cy="19581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31e14d93fd_2_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Impact on Nature </a:t>
            </a:r>
            <a:endParaRPr>
              <a:solidFill>
                <a:schemeClr val="lt1"/>
              </a:solidFill>
            </a:endParaRPr>
          </a:p>
        </p:txBody>
      </p:sp>
      <p:sp>
        <p:nvSpPr>
          <p:cNvPr id="182" name="Google Shape;182;g331e14d93fd_2_5"/>
          <p:cNvSpPr txBox="1"/>
          <p:nvPr>
            <p:ph idx="1" type="body"/>
          </p:nvPr>
        </p:nvSpPr>
        <p:spPr>
          <a:xfrm>
            <a:off x="311700" y="1152475"/>
            <a:ext cx="8520600" cy="3416400"/>
          </a:xfrm>
          <a:prstGeom prst="rect">
            <a:avLst/>
          </a:prstGeom>
          <a:ln cap="flat" cmpd="sng" w="28575">
            <a:solidFill>
              <a:schemeClr val="lt1"/>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l">
              <a:lnSpc>
                <a:spcPct val="105000"/>
              </a:lnSpc>
              <a:spcBef>
                <a:spcPts val="0"/>
              </a:spcBef>
              <a:spcAft>
                <a:spcPts val="1200"/>
              </a:spcAft>
              <a:buClr>
                <a:schemeClr val="dk1"/>
              </a:buClr>
              <a:buSzPts val="1524"/>
              <a:buFont typeface="Arial"/>
              <a:buNone/>
            </a:pPr>
            <a:r>
              <a:rPr lang="en" sz="2300">
                <a:solidFill>
                  <a:schemeClr val="lt1"/>
                </a:solidFill>
                <a:latin typeface="Georgia"/>
                <a:ea typeface="Georgia"/>
                <a:cs typeface="Georgia"/>
                <a:sym typeface="Georgia"/>
              </a:rPr>
              <a:t>Bicknell's Geranium is a beautiful purple-flowered plant that </a:t>
            </a:r>
            <a:r>
              <a:rPr b="1" lang="en" sz="2300">
                <a:solidFill>
                  <a:schemeClr val="lt1"/>
                </a:solidFill>
                <a:latin typeface="Georgia"/>
                <a:ea typeface="Georgia"/>
                <a:cs typeface="Georgia"/>
                <a:sym typeface="Georgia"/>
              </a:rPr>
              <a:t>thrives</a:t>
            </a:r>
            <a:r>
              <a:rPr lang="en" sz="2300">
                <a:solidFill>
                  <a:schemeClr val="lt1"/>
                </a:solidFill>
                <a:latin typeface="Georgia"/>
                <a:ea typeface="Georgia"/>
                <a:cs typeface="Georgia"/>
                <a:sym typeface="Georgia"/>
              </a:rPr>
              <a:t> in burned areas. Their seeds are very strong, their seeds last a in soil for </a:t>
            </a:r>
            <a:r>
              <a:rPr b="1" lang="en" sz="2300">
                <a:solidFill>
                  <a:schemeClr val="lt1"/>
                </a:solidFill>
                <a:latin typeface="Georgia"/>
                <a:ea typeface="Georgia"/>
                <a:cs typeface="Georgia"/>
                <a:sym typeface="Georgia"/>
              </a:rPr>
              <a:t>decades</a:t>
            </a:r>
            <a:r>
              <a:rPr lang="en" sz="2300">
                <a:solidFill>
                  <a:schemeClr val="lt1"/>
                </a:solidFill>
                <a:latin typeface="Georgia"/>
                <a:ea typeface="Georgia"/>
                <a:cs typeface="Georgia"/>
                <a:sym typeface="Georgia"/>
              </a:rPr>
              <a:t>.They </a:t>
            </a:r>
            <a:r>
              <a:rPr b="1" lang="en" sz="2300">
                <a:solidFill>
                  <a:schemeClr val="lt1"/>
                </a:solidFill>
                <a:latin typeface="Georgia"/>
                <a:ea typeface="Georgia"/>
                <a:cs typeface="Georgia"/>
                <a:sym typeface="Georgia"/>
              </a:rPr>
              <a:t>cope</a:t>
            </a:r>
            <a:r>
              <a:rPr lang="en" sz="2300">
                <a:solidFill>
                  <a:schemeClr val="lt1"/>
                </a:solidFill>
                <a:latin typeface="Georgia"/>
                <a:ea typeface="Georgia"/>
                <a:cs typeface="Georgia"/>
                <a:sym typeface="Georgia"/>
              </a:rPr>
              <a:t> really well with the after results of the wildfires. The </a:t>
            </a:r>
            <a:r>
              <a:rPr b="1" lang="en" sz="2300">
                <a:solidFill>
                  <a:schemeClr val="lt1"/>
                </a:solidFill>
                <a:latin typeface="Georgia"/>
                <a:ea typeface="Georgia"/>
                <a:cs typeface="Georgia"/>
                <a:sym typeface="Georgia"/>
              </a:rPr>
              <a:t>increase</a:t>
            </a:r>
            <a:r>
              <a:rPr lang="en" sz="2300">
                <a:solidFill>
                  <a:schemeClr val="lt1"/>
                </a:solidFill>
                <a:latin typeface="Georgia"/>
                <a:ea typeface="Georgia"/>
                <a:cs typeface="Georgia"/>
                <a:sym typeface="Georgia"/>
              </a:rPr>
              <a:t> in their plants are 22.2% across the province and 50% more in the northern areas. Then the Clasping Twisted Stalk, this plants produces red berries that makes old forests more motivated to create new plants/etc. Prediction of loss is 5.8% of the </a:t>
            </a:r>
            <a:r>
              <a:rPr b="1" lang="en" sz="2300">
                <a:solidFill>
                  <a:schemeClr val="lt1"/>
                </a:solidFill>
                <a:latin typeface="Georgia"/>
                <a:ea typeface="Georgia"/>
                <a:cs typeface="Georgia"/>
                <a:sym typeface="Georgia"/>
              </a:rPr>
              <a:t>habitat</a:t>
            </a:r>
            <a:r>
              <a:rPr lang="en" sz="2300">
                <a:solidFill>
                  <a:schemeClr val="lt1"/>
                </a:solidFill>
                <a:latin typeface="Georgia"/>
                <a:ea typeface="Georgia"/>
                <a:cs typeface="Georgia"/>
                <a:sym typeface="Georgia"/>
              </a:rPr>
              <a:t> gone. 8.9% in the foothills where it is the most </a:t>
            </a:r>
            <a:r>
              <a:rPr b="1" lang="en" sz="2300">
                <a:solidFill>
                  <a:schemeClr val="lt1"/>
                </a:solidFill>
                <a:latin typeface="Georgia"/>
                <a:ea typeface="Georgia"/>
                <a:cs typeface="Georgia"/>
                <a:sym typeface="Georgia"/>
              </a:rPr>
              <a:t>abundant</a:t>
            </a:r>
            <a:r>
              <a:rPr lang="en" sz="2300">
                <a:solidFill>
                  <a:schemeClr val="lt1"/>
                </a:solidFill>
                <a:latin typeface="Georgia"/>
                <a:ea typeface="Georgia"/>
                <a:cs typeface="Georgia"/>
                <a:sym typeface="Georgia"/>
              </a:rPr>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How human </a:t>
            </a:r>
            <a:r>
              <a:rPr lang="en">
                <a:solidFill>
                  <a:schemeClr val="lt1"/>
                </a:solidFill>
              </a:rPr>
              <a:t>causes</a:t>
            </a:r>
            <a:r>
              <a:rPr lang="en">
                <a:solidFill>
                  <a:schemeClr val="lt1"/>
                </a:solidFill>
              </a:rPr>
              <a:t> Wildfire</a:t>
            </a:r>
            <a:endParaRPr>
              <a:solidFill>
                <a:schemeClr val="lt1"/>
              </a:solidFill>
            </a:endParaRPr>
          </a:p>
        </p:txBody>
      </p:sp>
      <p:sp>
        <p:nvSpPr>
          <p:cNvPr id="188" name="Google Shape;188;p12"/>
          <p:cNvSpPr txBox="1"/>
          <p:nvPr>
            <p:ph idx="1" type="body"/>
          </p:nvPr>
        </p:nvSpPr>
        <p:spPr>
          <a:xfrm>
            <a:off x="311700" y="847675"/>
            <a:ext cx="8520600" cy="38415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1959"/>
              <a:buNone/>
            </a:pPr>
            <a:r>
              <a:rPr lang="en" sz="2323">
                <a:solidFill>
                  <a:schemeClr val="lt1"/>
                </a:solidFill>
                <a:latin typeface="Georgia"/>
                <a:ea typeface="Georgia"/>
                <a:cs typeface="Georgia"/>
                <a:sym typeface="Georgia"/>
              </a:rPr>
              <a:t>In Wildfires there are 2 or more reasons who/what caused them. 1 of them are Human Activity. In 2023 7% of Wildfires were caused by Human Activity. You may wonder what things do us humans cause? Well the Man Made items/stuff is fireworks , campfire, cigarettes ,</a:t>
            </a:r>
            <a:r>
              <a:rPr b="1" lang="en" sz="2323">
                <a:solidFill>
                  <a:schemeClr val="lt1"/>
                </a:solidFill>
                <a:latin typeface="Georgia"/>
                <a:ea typeface="Georgia"/>
                <a:cs typeface="Georgia"/>
                <a:sym typeface="Georgia"/>
              </a:rPr>
              <a:t> industrial activity ,</a:t>
            </a:r>
            <a:r>
              <a:rPr lang="en" sz="2323">
                <a:solidFill>
                  <a:schemeClr val="lt1"/>
                </a:solidFill>
                <a:latin typeface="Georgia"/>
                <a:ea typeface="Georgia"/>
                <a:cs typeface="Georgia"/>
                <a:sym typeface="Georgia"/>
              </a:rPr>
              <a:t> </a:t>
            </a:r>
            <a:r>
              <a:rPr b="1" lang="en" sz="2323">
                <a:solidFill>
                  <a:schemeClr val="lt1"/>
                </a:solidFill>
                <a:latin typeface="Georgia"/>
                <a:ea typeface="Georgia"/>
                <a:cs typeface="Georgia"/>
                <a:sym typeface="Georgia"/>
              </a:rPr>
              <a:t>agriculture</a:t>
            </a:r>
            <a:r>
              <a:rPr lang="en" sz="2323">
                <a:solidFill>
                  <a:schemeClr val="lt1"/>
                </a:solidFill>
                <a:latin typeface="Georgia"/>
                <a:ea typeface="Georgia"/>
                <a:cs typeface="Georgia"/>
                <a:sym typeface="Georgia"/>
              </a:rPr>
              <a:t>, powerlines, off-road vehicle, and</a:t>
            </a:r>
            <a:r>
              <a:rPr b="1" lang="en" sz="2323">
                <a:solidFill>
                  <a:schemeClr val="lt1"/>
                </a:solidFill>
                <a:latin typeface="Georgia"/>
                <a:ea typeface="Georgia"/>
                <a:cs typeface="Georgia"/>
                <a:sym typeface="Georgia"/>
              </a:rPr>
              <a:t> ammunition. </a:t>
            </a:r>
            <a:r>
              <a:rPr lang="en" sz="2323">
                <a:solidFill>
                  <a:schemeClr val="lt1"/>
                </a:solidFill>
                <a:latin typeface="Georgia"/>
                <a:ea typeface="Georgia"/>
                <a:cs typeface="Georgia"/>
                <a:sym typeface="Georgia"/>
              </a:rPr>
              <a:t>Did you know that in 2024 620 wildfire were caused by us! This is why we should be aware of this.</a:t>
            </a:r>
            <a:endParaRPr sz="2323">
              <a:solidFill>
                <a:schemeClr val="lt1"/>
              </a:solidFill>
              <a:latin typeface="Georgia"/>
              <a:ea typeface="Georgia"/>
              <a:cs typeface="Georgia"/>
              <a:sym typeface="Georgia"/>
            </a:endParaRPr>
          </a:p>
          <a:p>
            <a:pPr indent="0" lvl="0" marL="0" rtl="0" algn="l">
              <a:lnSpc>
                <a:spcPct val="95000"/>
              </a:lnSpc>
              <a:spcBef>
                <a:spcPts val="1200"/>
              </a:spcBef>
              <a:spcAft>
                <a:spcPts val="1200"/>
              </a:spcAft>
              <a:buSzPts val="1959"/>
              <a:buNone/>
            </a:pPr>
            <a:r>
              <a:t/>
            </a:r>
            <a:endParaRPr sz="1665">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Animals in Forest/Alberta</a:t>
            </a:r>
            <a:endParaRPr>
              <a:solidFill>
                <a:schemeClr val="lt1"/>
              </a:solidFill>
            </a:endParaRPr>
          </a:p>
        </p:txBody>
      </p:sp>
      <p:sp>
        <p:nvSpPr>
          <p:cNvPr id="194" name="Google Shape;194;p13"/>
          <p:cNvSpPr txBox="1"/>
          <p:nvPr>
            <p:ph idx="1" type="body"/>
          </p:nvPr>
        </p:nvSpPr>
        <p:spPr>
          <a:xfrm>
            <a:off x="311700" y="1152475"/>
            <a:ext cx="8520600" cy="36933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95000"/>
              </a:lnSpc>
              <a:spcBef>
                <a:spcPts val="1200"/>
              </a:spcBef>
              <a:spcAft>
                <a:spcPts val="1200"/>
              </a:spcAft>
              <a:buClr>
                <a:schemeClr val="dk1"/>
              </a:buClr>
              <a:buSzPts val="605"/>
              <a:buFont typeface="Arial"/>
              <a:buNone/>
            </a:pPr>
            <a:r>
              <a:rPr lang="en" sz="2300">
                <a:solidFill>
                  <a:schemeClr val="lt1"/>
                </a:solidFill>
                <a:latin typeface="Georgia"/>
                <a:ea typeface="Georgia"/>
                <a:cs typeface="Georgia"/>
                <a:sym typeface="Georgia"/>
              </a:rPr>
              <a:t>In Alberta, there are many animals living in the forests, and when a wildfire starts, they’re put in danger. Some animals manage to escape, but others don’t survive. Some of the less commonly seen animals in Alberta include </a:t>
            </a:r>
            <a:r>
              <a:rPr b="1" lang="en" sz="2300">
                <a:solidFill>
                  <a:schemeClr val="lt1"/>
                </a:solidFill>
                <a:latin typeface="Georgia"/>
                <a:ea typeface="Georgia"/>
                <a:cs typeface="Georgia"/>
                <a:sym typeface="Georgia"/>
              </a:rPr>
              <a:t>white-tailed deer</a:t>
            </a:r>
            <a:r>
              <a:rPr lang="en" sz="2300">
                <a:solidFill>
                  <a:schemeClr val="lt1"/>
                </a:solidFill>
                <a:latin typeface="Georgia"/>
                <a:ea typeface="Georgia"/>
                <a:cs typeface="Georgia"/>
                <a:sym typeface="Georgia"/>
              </a:rPr>
              <a:t>, </a:t>
            </a:r>
            <a:r>
              <a:rPr b="1" lang="en" sz="2300">
                <a:solidFill>
                  <a:schemeClr val="lt1"/>
                </a:solidFill>
                <a:latin typeface="Georgia"/>
                <a:ea typeface="Georgia"/>
                <a:cs typeface="Georgia"/>
                <a:sym typeface="Georgia"/>
              </a:rPr>
              <a:t>mule deer</a:t>
            </a:r>
            <a:r>
              <a:rPr lang="en" sz="2300">
                <a:solidFill>
                  <a:schemeClr val="lt1"/>
                </a:solidFill>
                <a:latin typeface="Georgia"/>
                <a:ea typeface="Georgia"/>
                <a:cs typeface="Georgia"/>
                <a:sym typeface="Georgia"/>
              </a:rPr>
              <a:t>, </a:t>
            </a:r>
            <a:r>
              <a:rPr b="1" lang="en" sz="2300">
                <a:solidFill>
                  <a:schemeClr val="lt1"/>
                </a:solidFill>
                <a:latin typeface="Georgia"/>
                <a:ea typeface="Georgia"/>
                <a:cs typeface="Georgia"/>
                <a:sym typeface="Georgia"/>
              </a:rPr>
              <a:t>elk</a:t>
            </a:r>
            <a:r>
              <a:rPr lang="en" sz="2300">
                <a:solidFill>
                  <a:schemeClr val="lt1"/>
                </a:solidFill>
                <a:latin typeface="Georgia"/>
                <a:ea typeface="Georgia"/>
                <a:cs typeface="Georgia"/>
                <a:sym typeface="Georgia"/>
              </a:rPr>
              <a:t>, </a:t>
            </a:r>
            <a:r>
              <a:rPr b="1" lang="en" sz="2300">
                <a:solidFill>
                  <a:schemeClr val="lt1"/>
                </a:solidFill>
                <a:latin typeface="Georgia"/>
                <a:ea typeface="Georgia"/>
                <a:cs typeface="Georgia"/>
                <a:sym typeface="Georgia"/>
              </a:rPr>
              <a:t>bobcats</a:t>
            </a:r>
            <a:r>
              <a:rPr lang="en" sz="2300">
                <a:solidFill>
                  <a:schemeClr val="lt1"/>
                </a:solidFill>
                <a:latin typeface="Georgia"/>
                <a:ea typeface="Georgia"/>
                <a:cs typeface="Georgia"/>
                <a:sym typeface="Georgia"/>
              </a:rPr>
              <a:t>, </a:t>
            </a:r>
            <a:r>
              <a:rPr b="1" lang="en" sz="2300">
                <a:solidFill>
                  <a:schemeClr val="lt1"/>
                </a:solidFill>
                <a:latin typeface="Georgia"/>
                <a:ea typeface="Georgia"/>
                <a:cs typeface="Georgia"/>
                <a:sym typeface="Georgia"/>
              </a:rPr>
              <a:t>American bison</a:t>
            </a:r>
            <a:r>
              <a:rPr lang="en" sz="2300">
                <a:solidFill>
                  <a:schemeClr val="lt1"/>
                </a:solidFill>
                <a:latin typeface="Georgia"/>
                <a:ea typeface="Georgia"/>
                <a:cs typeface="Georgia"/>
                <a:sym typeface="Georgia"/>
              </a:rPr>
              <a:t>, </a:t>
            </a:r>
            <a:r>
              <a:rPr b="1" lang="en" sz="2300">
                <a:solidFill>
                  <a:schemeClr val="lt1"/>
                </a:solidFill>
                <a:latin typeface="Georgia"/>
                <a:ea typeface="Georgia"/>
                <a:cs typeface="Georgia"/>
                <a:sym typeface="Georgia"/>
              </a:rPr>
              <a:t>bushy-tailed woodrats</a:t>
            </a:r>
            <a:r>
              <a:rPr lang="en" sz="2300">
                <a:solidFill>
                  <a:schemeClr val="lt1"/>
                </a:solidFill>
                <a:latin typeface="Georgia"/>
                <a:ea typeface="Georgia"/>
                <a:cs typeface="Georgia"/>
                <a:sym typeface="Georgia"/>
              </a:rPr>
              <a:t>, </a:t>
            </a:r>
            <a:r>
              <a:rPr b="1" lang="en" sz="2300">
                <a:solidFill>
                  <a:schemeClr val="lt1"/>
                </a:solidFill>
                <a:latin typeface="Georgia"/>
                <a:ea typeface="Georgia"/>
                <a:cs typeface="Georgia"/>
                <a:sym typeface="Georgia"/>
              </a:rPr>
              <a:t>boreal woodland caribou</a:t>
            </a:r>
            <a:r>
              <a:rPr lang="en" sz="2300">
                <a:solidFill>
                  <a:schemeClr val="lt1"/>
                </a:solidFill>
                <a:latin typeface="Georgia"/>
                <a:ea typeface="Georgia"/>
                <a:cs typeface="Georgia"/>
                <a:sym typeface="Georgia"/>
              </a:rPr>
              <a:t>, </a:t>
            </a:r>
            <a:r>
              <a:rPr b="1" lang="en" sz="2300">
                <a:solidFill>
                  <a:schemeClr val="lt1"/>
                </a:solidFill>
                <a:latin typeface="Georgia"/>
                <a:ea typeface="Georgia"/>
                <a:cs typeface="Georgia"/>
                <a:sym typeface="Georgia"/>
              </a:rPr>
              <a:t>North American river otters</a:t>
            </a:r>
            <a:r>
              <a:rPr lang="en" sz="2300">
                <a:solidFill>
                  <a:schemeClr val="lt1"/>
                </a:solidFill>
                <a:latin typeface="Georgia"/>
                <a:ea typeface="Georgia"/>
                <a:cs typeface="Georgia"/>
                <a:sym typeface="Georgia"/>
              </a:rPr>
              <a:t>, and </a:t>
            </a:r>
            <a:r>
              <a:rPr b="1" lang="en" sz="2300">
                <a:solidFill>
                  <a:schemeClr val="lt1"/>
                </a:solidFill>
                <a:latin typeface="Georgia"/>
                <a:ea typeface="Georgia"/>
                <a:cs typeface="Georgia"/>
                <a:sym typeface="Georgia"/>
              </a:rPr>
              <a:t>wood bison</a:t>
            </a:r>
            <a:r>
              <a:rPr lang="en" sz="2300">
                <a:solidFill>
                  <a:schemeClr val="lt1"/>
                </a:solidFill>
                <a:latin typeface="Georgia"/>
                <a:ea typeface="Georgia"/>
                <a:cs typeface="Georgia"/>
                <a:sym typeface="Georgia"/>
              </a:rPr>
              <a:t>—and that’s just a few! More common animals include </a:t>
            </a:r>
            <a:r>
              <a:rPr b="1" lang="en" sz="2300">
                <a:solidFill>
                  <a:schemeClr val="lt1"/>
                </a:solidFill>
                <a:latin typeface="Georgia"/>
                <a:ea typeface="Georgia"/>
                <a:cs typeface="Georgia"/>
                <a:sym typeface="Georgia"/>
              </a:rPr>
              <a:t>wolves</a:t>
            </a:r>
            <a:r>
              <a:rPr lang="en" sz="2300">
                <a:solidFill>
                  <a:schemeClr val="lt1"/>
                </a:solidFill>
                <a:latin typeface="Georgia"/>
                <a:ea typeface="Georgia"/>
                <a:cs typeface="Georgia"/>
                <a:sym typeface="Georgia"/>
              </a:rPr>
              <a:t>, </a:t>
            </a:r>
            <a:r>
              <a:rPr b="1" lang="en" sz="2300">
                <a:solidFill>
                  <a:schemeClr val="lt1"/>
                </a:solidFill>
                <a:latin typeface="Georgia"/>
                <a:ea typeface="Georgia"/>
                <a:cs typeface="Georgia"/>
                <a:sym typeface="Georgia"/>
              </a:rPr>
              <a:t>grizzly bears</a:t>
            </a:r>
            <a:r>
              <a:rPr lang="en" sz="2300">
                <a:solidFill>
                  <a:schemeClr val="lt1"/>
                </a:solidFill>
                <a:latin typeface="Georgia"/>
                <a:ea typeface="Georgia"/>
                <a:cs typeface="Georgia"/>
                <a:sym typeface="Georgia"/>
              </a:rPr>
              <a:t>, </a:t>
            </a:r>
            <a:r>
              <a:rPr b="1" lang="en" sz="2300">
                <a:solidFill>
                  <a:schemeClr val="lt1"/>
                </a:solidFill>
                <a:latin typeface="Georgia"/>
                <a:ea typeface="Georgia"/>
                <a:cs typeface="Georgia"/>
                <a:sym typeface="Georgia"/>
              </a:rPr>
              <a:t>black bears</a:t>
            </a:r>
            <a:r>
              <a:rPr lang="en" sz="2300">
                <a:solidFill>
                  <a:schemeClr val="lt1"/>
                </a:solidFill>
                <a:latin typeface="Georgia"/>
                <a:ea typeface="Georgia"/>
                <a:cs typeface="Georgia"/>
                <a:sym typeface="Georgia"/>
              </a:rPr>
              <a:t>, and </a:t>
            </a:r>
            <a:r>
              <a:rPr b="1" lang="en" sz="2300">
                <a:solidFill>
                  <a:schemeClr val="lt1"/>
                </a:solidFill>
                <a:latin typeface="Georgia"/>
                <a:ea typeface="Georgia"/>
                <a:cs typeface="Georgia"/>
                <a:sym typeface="Georgia"/>
              </a:rPr>
              <a:t>mountain lions</a:t>
            </a:r>
            <a:r>
              <a:rPr lang="en" sz="2300">
                <a:solidFill>
                  <a:schemeClr val="lt1"/>
                </a:solidFill>
                <a:latin typeface="Georgia"/>
                <a:ea typeface="Georgia"/>
                <a:cs typeface="Georgia"/>
                <a:sym typeface="Georgia"/>
              </a:rPr>
              <a:t>. Personally, I even saw a </a:t>
            </a:r>
            <a:r>
              <a:rPr b="1" lang="en" sz="2300">
                <a:solidFill>
                  <a:schemeClr val="lt1"/>
                </a:solidFill>
                <a:latin typeface="Georgia"/>
                <a:ea typeface="Georgia"/>
                <a:cs typeface="Georgia"/>
                <a:sym typeface="Georgia"/>
              </a:rPr>
              <a:t>black bear</a:t>
            </a:r>
            <a:r>
              <a:rPr lang="en" sz="2300">
                <a:solidFill>
                  <a:schemeClr val="lt1"/>
                </a:solidFill>
                <a:latin typeface="Georgia"/>
                <a:ea typeface="Georgia"/>
                <a:cs typeface="Georgia"/>
                <a:sym typeface="Georgia"/>
              </a:rPr>
              <a:t> in </a:t>
            </a:r>
            <a:r>
              <a:rPr b="1" lang="en" sz="2300">
                <a:solidFill>
                  <a:schemeClr val="lt1"/>
                </a:solidFill>
                <a:latin typeface="Georgia"/>
                <a:ea typeface="Georgia"/>
                <a:cs typeface="Georgia"/>
                <a:sym typeface="Georgia"/>
              </a:rPr>
              <a:t>2024</a:t>
            </a:r>
            <a:r>
              <a:rPr lang="en" sz="2300">
                <a:solidFill>
                  <a:schemeClr val="lt1"/>
                </a:solidFill>
                <a:latin typeface="Georgia"/>
                <a:ea typeface="Georgia"/>
                <a:cs typeface="Georgia"/>
                <a:sym typeface="Georgia"/>
              </a:rPr>
              <a:t>!</a:t>
            </a:r>
            <a:endParaRPr sz="2300">
              <a:solidFill>
                <a:schemeClr val="lt1"/>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pic>
        <p:nvPicPr>
          <p:cNvPr id="199" name="Google Shape;199;g331e3db07f1_2_10"/>
          <p:cNvPicPr preferRelativeResize="0"/>
          <p:nvPr/>
        </p:nvPicPr>
        <p:blipFill rotWithShape="1">
          <a:blip r:embed="rId3">
            <a:alphaModFix/>
          </a:blip>
          <a:srcRect b="-1999" l="0" r="0" t="0"/>
          <a:stretch/>
        </p:blipFill>
        <p:spPr>
          <a:xfrm>
            <a:off x="4849450" y="2351665"/>
            <a:ext cx="2135750" cy="2847685"/>
          </a:xfrm>
          <a:prstGeom prst="rect">
            <a:avLst/>
          </a:prstGeom>
          <a:noFill/>
          <a:ln>
            <a:noFill/>
          </a:ln>
        </p:spPr>
      </p:pic>
      <p:pic>
        <p:nvPicPr>
          <p:cNvPr id="200" name="Google Shape;200;g331e3db07f1_2_10"/>
          <p:cNvPicPr preferRelativeResize="0"/>
          <p:nvPr/>
        </p:nvPicPr>
        <p:blipFill rotWithShape="1">
          <a:blip r:embed="rId4">
            <a:alphaModFix/>
          </a:blip>
          <a:srcRect b="1367" l="0" r="0" t="30275"/>
          <a:stretch/>
        </p:blipFill>
        <p:spPr>
          <a:xfrm>
            <a:off x="6913375" y="2351675"/>
            <a:ext cx="2303725" cy="2791826"/>
          </a:xfrm>
          <a:prstGeom prst="rect">
            <a:avLst/>
          </a:prstGeom>
          <a:noFill/>
          <a:ln>
            <a:noFill/>
          </a:ln>
        </p:spPr>
      </p:pic>
      <p:pic>
        <p:nvPicPr>
          <p:cNvPr id="201" name="Google Shape;201;g331e3db07f1_2_10"/>
          <p:cNvPicPr preferRelativeResize="0"/>
          <p:nvPr/>
        </p:nvPicPr>
        <p:blipFill rotWithShape="1">
          <a:blip r:embed="rId5">
            <a:alphaModFix/>
          </a:blip>
          <a:srcRect b="0" l="0" r="0" t="8433"/>
          <a:stretch/>
        </p:blipFill>
        <p:spPr>
          <a:xfrm>
            <a:off x="5393025" y="0"/>
            <a:ext cx="3824076" cy="2364250"/>
          </a:xfrm>
          <a:prstGeom prst="rect">
            <a:avLst/>
          </a:prstGeom>
          <a:noFill/>
          <a:ln>
            <a:noFill/>
          </a:ln>
        </p:spPr>
      </p:pic>
      <p:pic>
        <p:nvPicPr>
          <p:cNvPr id="202" name="Google Shape;202;g331e3db07f1_2_10"/>
          <p:cNvPicPr preferRelativeResize="0"/>
          <p:nvPr/>
        </p:nvPicPr>
        <p:blipFill>
          <a:blip r:embed="rId6">
            <a:alphaModFix/>
          </a:blip>
          <a:stretch>
            <a:fillRect/>
          </a:stretch>
        </p:blipFill>
        <p:spPr>
          <a:xfrm>
            <a:off x="2321048" y="0"/>
            <a:ext cx="3071977" cy="2571749"/>
          </a:xfrm>
          <a:prstGeom prst="rect">
            <a:avLst/>
          </a:prstGeom>
          <a:noFill/>
          <a:ln>
            <a:noFill/>
          </a:ln>
        </p:spPr>
      </p:pic>
      <p:pic>
        <p:nvPicPr>
          <p:cNvPr id="203" name="Google Shape;203;g331e3db07f1_2_10"/>
          <p:cNvPicPr preferRelativeResize="0"/>
          <p:nvPr/>
        </p:nvPicPr>
        <p:blipFill>
          <a:blip r:embed="rId7">
            <a:alphaModFix/>
          </a:blip>
          <a:stretch>
            <a:fillRect/>
          </a:stretch>
        </p:blipFill>
        <p:spPr>
          <a:xfrm>
            <a:off x="2135745" y="2512082"/>
            <a:ext cx="3143274" cy="2631426"/>
          </a:xfrm>
          <a:prstGeom prst="rect">
            <a:avLst/>
          </a:prstGeom>
          <a:noFill/>
          <a:ln>
            <a:noFill/>
          </a:ln>
        </p:spPr>
      </p:pic>
      <p:pic>
        <p:nvPicPr>
          <p:cNvPr id="204" name="Google Shape;204;g331e3db07f1_2_10"/>
          <p:cNvPicPr preferRelativeResize="0"/>
          <p:nvPr/>
        </p:nvPicPr>
        <p:blipFill>
          <a:blip r:embed="rId8">
            <a:alphaModFix/>
          </a:blip>
          <a:stretch>
            <a:fillRect/>
          </a:stretch>
        </p:blipFill>
        <p:spPr>
          <a:xfrm>
            <a:off x="1" y="0"/>
            <a:ext cx="2566365" cy="2571750"/>
          </a:xfrm>
          <a:prstGeom prst="rect">
            <a:avLst/>
          </a:prstGeom>
          <a:noFill/>
          <a:ln>
            <a:noFill/>
          </a:ln>
        </p:spPr>
      </p:pic>
      <p:pic>
        <p:nvPicPr>
          <p:cNvPr id="205" name="Google Shape;205;g331e3db07f1_2_10"/>
          <p:cNvPicPr preferRelativeResize="0"/>
          <p:nvPr/>
        </p:nvPicPr>
        <p:blipFill>
          <a:blip r:embed="rId9">
            <a:alphaModFix/>
          </a:blip>
          <a:stretch>
            <a:fillRect/>
          </a:stretch>
        </p:blipFill>
        <p:spPr>
          <a:xfrm>
            <a:off x="0" y="2512075"/>
            <a:ext cx="2135740" cy="2631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4"/>
          <p:cNvSpPr txBox="1"/>
          <p:nvPr>
            <p:ph type="title"/>
          </p:nvPr>
        </p:nvSpPr>
        <p:spPr>
          <a:xfrm>
            <a:off x="159300" y="3048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Impact on wildlife ( 1 ) </a:t>
            </a:r>
            <a:endParaRPr>
              <a:solidFill>
                <a:schemeClr val="lt1"/>
              </a:solidFill>
            </a:endParaRPr>
          </a:p>
        </p:txBody>
      </p:sp>
      <p:sp>
        <p:nvSpPr>
          <p:cNvPr id="211" name="Google Shape;211;p14"/>
          <p:cNvSpPr txBox="1"/>
          <p:nvPr>
            <p:ph idx="1" type="body"/>
          </p:nvPr>
        </p:nvSpPr>
        <p:spPr>
          <a:xfrm>
            <a:off x="159300" y="1000075"/>
            <a:ext cx="8845800" cy="34530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2300">
                <a:solidFill>
                  <a:schemeClr val="lt1"/>
                </a:solidFill>
                <a:latin typeface="Georgia"/>
                <a:ea typeface="Georgia"/>
                <a:cs typeface="Georgia"/>
                <a:sym typeface="Georgia"/>
              </a:rPr>
              <a:t>The impact of wildfires on animals is significant, with </a:t>
            </a:r>
            <a:r>
              <a:rPr b="1" lang="en" sz="2300">
                <a:solidFill>
                  <a:schemeClr val="lt1"/>
                </a:solidFill>
                <a:latin typeface="Georgia"/>
                <a:ea typeface="Georgia"/>
                <a:cs typeface="Georgia"/>
                <a:sym typeface="Georgia"/>
              </a:rPr>
              <a:t>1 in 8 species</a:t>
            </a:r>
            <a:r>
              <a:rPr lang="en" sz="2300">
                <a:solidFill>
                  <a:schemeClr val="lt1"/>
                </a:solidFill>
                <a:latin typeface="Georgia"/>
                <a:ea typeface="Georgia"/>
                <a:cs typeface="Georgia"/>
                <a:sym typeface="Georgia"/>
              </a:rPr>
              <a:t> losing their habitats. Many animals in Alberta are now scattered across different areas, and the most affected regions are the </a:t>
            </a:r>
            <a:r>
              <a:rPr b="1" lang="en" sz="2300">
                <a:solidFill>
                  <a:schemeClr val="lt1"/>
                </a:solidFill>
                <a:latin typeface="Georgia"/>
                <a:ea typeface="Georgia"/>
                <a:cs typeface="Georgia"/>
                <a:sym typeface="Georgia"/>
              </a:rPr>
              <a:t>Canadian Shield</a:t>
            </a:r>
            <a:r>
              <a:rPr lang="en" sz="2300">
                <a:solidFill>
                  <a:schemeClr val="lt1"/>
                </a:solidFill>
                <a:latin typeface="Georgia"/>
                <a:ea typeface="Georgia"/>
                <a:cs typeface="Georgia"/>
                <a:sym typeface="Georgia"/>
              </a:rPr>
              <a:t> and the </a:t>
            </a:r>
            <a:r>
              <a:rPr b="1" lang="en" sz="2300">
                <a:solidFill>
                  <a:schemeClr val="lt1"/>
                </a:solidFill>
                <a:latin typeface="Georgia"/>
                <a:ea typeface="Georgia"/>
                <a:cs typeface="Georgia"/>
                <a:sym typeface="Georgia"/>
              </a:rPr>
              <a:t>Northern Mixwood</a:t>
            </a:r>
            <a:r>
              <a:rPr lang="en" sz="2300">
                <a:solidFill>
                  <a:schemeClr val="lt1"/>
                </a:solidFill>
                <a:latin typeface="Georgia"/>
                <a:ea typeface="Georgia"/>
                <a:cs typeface="Georgia"/>
                <a:sym typeface="Georgia"/>
              </a:rPr>
              <a:t>. One species particularly at risk is the </a:t>
            </a:r>
            <a:r>
              <a:rPr b="1" lang="en" sz="2300">
                <a:solidFill>
                  <a:schemeClr val="lt1"/>
                </a:solidFill>
                <a:latin typeface="Georgia"/>
                <a:ea typeface="Georgia"/>
                <a:cs typeface="Georgia"/>
                <a:sym typeface="Georgia"/>
              </a:rPr>
              <a:t>Woodland Caribou</a:t>
            </a:r>
            <a:r>
              <a:rPr lang="en" sz="2300">
                <a:solidFill>
                  <a:schemeClr val="lt1"/>
                </a:solidFill>
                <a:latin typeface="Georgia"/>
                <a:ea typeface="Georgia"/>
                <a:cs typeface="Georgia"/>
                <a:sym typeface="Georgia"/>
              </a:rPr>
              <a:t>, whose habitat has been almost completely destroyed, with a </a:t>
            </a:r>
            <a:r>
              <a:rPr b="1" lang="en" sz="2300">
                <a:solidFill>
                  <a:schemeClr val="lt1"/>
                </a:solidFill>
                <a:latin typeface="Georgia"/>
                <a:ea typeface="Georgia"/>
                <a:cs typeface="Georgia"/>
                <a:sym typeface="Georgia"/>
              </a:rPr>
              <a:t>5.2%</a:t>
            </a:r>
            <a:r>
              <a:rPr lang="en" sz="2300">
                <a:solidFill>
                  <a:schemeClr val="lt1"/>
                </a:solidFill>
                <a:latin typeface="Georgia"/>
                <a:ea typeface="Georgia"/>
                <a:cs typeface="Georgia"/>
                <a:sym typeface="Georgia"/>
              </a:rPr>
              <a:t> loss. In the northern Caribou range, habitat loss is even higher, with </a:t>
            </a:r>
            <a:r>
              <a:rPr b="1" lang="en" sz="2300">
                <a:solidFill>
                  <a:schemeClr val="lt1"/>
                </a:solidFill>
                <a:latin typeface="Georgia"/>
                <a:ea typeface="Georgia"/>
                <a:cs typeface="Georgia"/>
                <a:sym typeface="Georgia"/>
              </a:rPr>
              <a:t>13.7%</a:t>
            </a:r>
            <a:r>
              <a:rPr lang="en" sz="2300">
                <a:solidFill>
                  <a:schemeClr val="lt1"/>
                </a:solidFill>
                <a:latin typeface="Georgia"/>
                <a:ea typeface="Georgia"/>
                <a:cs typeface="Georgia"/>
                <a:sym typeface="Georgia"/>
              </a:rPr>
              <a:t> in the </a:t>
            </a:r>
            <a:r>
              <a:rPr b="1" lang="en" sz="2300">
                <a:solidFill>
                  <a:schemeClr val="lt1"/>
                </a:solidFill>
                <a:latin typeface="Georgia"/>
                <a:ea typeface="Georgia"/>
                <a:cs typeface="Georgia"/>
                <a:sym typeface="Georgia"/>
              </a:rPr>
              <a:t>Caribou Mountains</a:t>
            </a:r>
            <a:r>
              <a:rPr lang="en" sz="2300">
                <a:solidFill>
                  <a:schemeClr val="lt1"/>
                </a:solidFill>
                <a:latin typeface="Georgia"/>
                <a:ea typeface="Georgia"/>
                <a:cs typeface="Georgia"/>
                <a:sym typeface="Georgia"/>
              </a:rPr>
              <a:t> and </a:t>
            </a:r>
            <a:r>
              <a:rPr b="1" lang="en" sz="2300">
                <a:solidFill>
                  <a:schemeClr val="lt1"/>
                </a:solidFill>
                <a:latin typeface="Georgia"/>
                <a:ea typeface="Georgia"/>
                <a:cs typeface="Georgia"/>
                <a:sym typeface="Georgia"/>
              </a:rPr>
              <a:t>12.7%</a:t>
            </a:r>
            <a:r>
              <a:rPr lang="en" sz="2300">
                <a:solidFill>
                  <a:schemeClr val="lt1"/>
                </a:solidFill>
                <a:latin typeface="Georgia"/>
                <a:ea typeface="Georgia"/>
                <a:cs typeface="Georgia"/>
                <a:sym typeface="Georgia"/>
              </a:rPr>
              <a:t> in the </a:t>
            </a:r>
            <a:r>
              <a:rPr b="1" lang="en" sz="2300">
                <a:solidFill>
                  <a:schemeClr val="lt1"/>
                </a:solidFill>
                <a:latin typeface="Georgia"/>
                <a:ea typeface="Georgia"/>
                <a:cs typeface="Georgia"/>
                <a:sym typeface="Georgia"/>
              </a:rPr>
              <a:t>Bistcho herds</a:t>
            </a:r>
            <a:r>
              <a:rPr lang="en" sz="2300">
                <a:solidFill>
                  <a:schemeClr val="lt1"/>
                </a:solidFill>
                <a:latin typeface="Georgia"/>
                <a:ea typeface="Georgia"/>
                <a:cs typeface="Georgia"/>
                <a:sym typeface="Georgia"/>
              </a:rPr>
              <a:t>.</a:t>
            </a:r>
            <a:endParaRPr sz="2300">
              <a:solidFill>
                <a:schemeClr val="lt1"/>
              </a:solidFill>
              <a:latin typeface="Georgia"/>
              <a:ea typeface="Georgia"/>
              <a:cs typeface="Georgia"/>
              <a:sym typeface="Georgia"/>
            </a:endParaRPr>
          </a:p>
          <a:p>
            <a:pPr indent="0" lvl="0" marL="0" rtl="0" algn="l">
              <a:lnSpc>
                <a:spcPct val="115000"/>
              </a:lnSpc>
              <a:spcBef>
                <a:spcPts val="1200"/>
              </a:spcBef>
              <a:spcAft>
                <a:spcPts val="1200"/>
              </a:spcAft>
              <a:buSzPts val="1800"/>
              <a:buNone/>
            </a:pPr>
            <a:r>
              <a:t/>
            </a:r>
            <a:endParaRPr sz="2300">
              <a:solidFill>
                <a:schemeClr val="lt1"/>
              </a:solidFill>
              <a:highlight>
                <a:srgbClr val="E06666"/>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31e3db07f1_2_19"/>
          <p:cNvSpPr txBox="1"/>
          <p:nvPr>
            <p:ph type="title"/>
          </p:nvPr>
        </p:nvSpPr>
        <p:spPr>
          <a:xfrm>
            <a:off x="831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Impact on Wildlife ( 2 ) </a:t>
            </a:r>
            <a:endParaRPr>
              <a:solidFill>
                <a:schemeClr val="lt1"/>
              </a:solidFill>
            </a:endParaRPr>
          </a:p>
        </p:txBody>
      </p:sp>
      <p:sp>
        <p:nvSpPr>
          <p:cNvPr id="217" name="Google Shape;217;g331e3db07f1_2_19"/>
          <p:cNvSpPr txBox="1"/>
          <p:nvPr>
            <p:ph idx="1" type="body"/>
          </p:nvPr>
        </p:nvSpPr>
        <p:spPr>
          <a:xfrm>
            <a:off x="157025" y="695275"/>
            <a:ext cx="8819400" cy="4273800"/>
          </a:xfrm>
          <a:prstGeom prst="rect">
            <a:avLst/>
          </a:prstGeom>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2300">
                <a:solidFill>
                  <a:schemeClr val="lt1"/>
                </a:solidFill>
                <a:latin typeface="Georgia"/>
                <a:ea typeface="Georgia"/>
                <a:cs typeface="Georgia"/>
                <a:sym typeface="Georgia"/>
              </a:rPr>
              <a:t>The loss of caribou habitat is mainly due to the fact that they live in shrubs, which are vulnerable to wildfires. While shrubs may eventually regrow, they also provide food for deer and moose, which in turn attract predators like wolves, putting the caribou at further risk. On a more positive note, the </a:t>
            </a:r>
            <a:r>
              <a:rPr b="1" lang="en" sz="2300">
                <a:solidFill>
                  <a:schemeClr val="lt1"/>
                </a:solidFill>
                <a:latin typeface="Georgia"/>
                <a:ea typeface="Georgia"/>
                <a:cs typeface="Georgia"/>
                <a:sym typeface="Georgia"/>
              </a:rPr>
              <a:t>black-backed woodpecker</a:t>
            </a:r>
            <a:r>
              <a:rPr lang="en" sz="2300">
                <a:solidFill>
                  <a:schemeClr val="lt1"/>
                </a:solidFill>
                <a:latin typeface="Georgia"/>
                <a:ea typeface="Georgia"/>
                <a:cs typeface="Georgia"/>
                <a:sym typeface="Georgia"/>
              </a:rPr>
              <a:t>, which thrives in burned areas, has seen its population grow by </a:t>
            </a:r>
            <a:r>
              <a:rPr b="1" lang="en" sz="2300">
                <a:solidFill>
                  <a:schemeClr val="lt1"/>
                </a:solidFill>
                <a:latin typeface="Georgia"/>
                <a:ea typeface="Georgia"/>
                <a:cs typeface="Georgia"/>
                <a:sym typeface="Georgia"/>
              </a:rPr>
              <a:t>12.9%</a:t>
            </a:r>
            <a:r>
              <a:rPr lang="en" sz="2300">
                <a:solidFill>
                  <a:schemeClr val="lt1"/>
                </a:solidFill>
                <a:latin typeface="Georgia"/>
                <a:ea typeface="Georgia"/>
                <a:cs typeface="Georgia"/>
                <a:sym typeface="Georgia"/>
              </a:rPr>
              <a:t>. In the </a:t>
            </a:r>
            <a:r>
              <a:rPr b="1" lang="en" sz="2300">
                <a:solidFill>
                  <a:schemeClr val="lt1"/>
                </a:solidFill>
                <a:latin typeface="Georgia"/>
                <a:ea typeface="Georgia"/>
                <a:cs typeface="Georgia"/>
                <a:sym typeface="Georgia"/>
              </a:rPr>
              <a:t>foothills region</a:t>
            </a:r>
            <a:r>
              <a:rPr lang="en" sz="2300">
                <a:solidFill>
                  <a:schemeClr val="lt1"/>
                </a:solidFill>
                <a:latin typeface="Georgia"/>
                <a:ea typeface="Georgia"/>
                <a:cs typeface="Georgia"/>
                <a:sym typeface="Georgia"/>
              </a:rPr>
              <a:t>, their numbers have increased by an impressive </a:t>
            </a:r>
            <a:r>
              <a:rPr b="1" lang="en" sz="2300">
                <a:solidFill>
                  <a:schemeClr val="lt1"/>
                </a:solidFill>
                <a:latin typeface="Georgia"/>
                <a:ea typeface="Georgia"/>
                <a:cs typeface="Georgia"/>
                <a:sym typeface="Georgia"/>
              </a:rPr>
              <a:t>38.1%</a:t>
            </a:r>
            <a:r>
              <a:rPr lang="en" sz="2300">
                <a:solidFill>
                  <a:schemeClr val="lt1"/>
                </a:solidFill>
                <a:latin typeface="Georgia"/>
                <a:ea typeface="Georgia"/>
                <a:cs typeface="Georgia"/>
                <a:sym typeface="Georgia"/>
              </a:rPr>
              <a:t>.</a:t>
            </a:r>
            <a:endParaRPr sz="2300">
              <a:solidFill>
                <a:schemeClr val="lt1"/>
              </a:solidFill>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rPr lang="en" sz="2300">
                <a:solidFill>
                  <a:schemeClr val="lt1"/>
                </a:solidFill>
                <a:latin typeface="Georgia"/>
                <a:ea typeface="Georgia"/>
                <a:cs typeface="Georgia"/>
                <a:sym typeface="Georgia"/>
              </a:rPr>
              <a:t>Unfortunately, many animals, especially the elderly and very young, don’t survive wildfires because they can't escape in time.</a:t>
            </a:r>
            <a:endParaRPr sz="2300">
              <a:solidFill>
                <a:schemeClr val="lt1"/>
              </a:solidFill>
              <a:latin typeface="Georgia"/>
              <a:ea typeface="Georgia"/>
              <a:cs typeface="Georgia"/>
              <a:sym typeface="Georgia"/>
            </a:endParaRPr>
          </a:p>
          <a:p>
            <a:pPr indent="0" lvl="0" marL="0" rtl="0" algn="l">
              <a:spcBef>
                <a:spcPts val="120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5"/>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Impact on human ( 1 ) </a:t>
            </a:r>
            <a:endParaRPr>
              <a:solidFill>
                <a:schemeClr val="lt1"/>
              </a:solidFill>
            </a:endParaRPr>
          </a:p>
        </p:txBody>
      </p:sp>
      <p:sp>
        <p:nvSpPr>
          <p:cNvPr id="223" name="Google Shape;223;p15"/>
          <p:cNvSpPr txBox="1"/>
          <p:nvPr>
            <p:ph idx="1" type="body"/>
          </p:nvPr>
        </p:nvSpPr>
        <p:spPr>
          <a:xfrm>
            <a:off x="311700" y="1152475"/>
            <a:ext cx="8520600" cy="34758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1200"/>
              </a:spcBef>
              <a:spcAft>
                <a:spcPts val="1200"/>
              </a:spcAft>
              <a:buClr>
                <a:schemeClr val="dk1"/>
              </a:buClr>
              <a:buSzPts val="1100"/>
              <a:buFont typeface="Arial"/>
              <a:buNone/>
            </a:pPr>
            <a:r>
              <a:rPr lang="en" sz="2300">
                <a:solidFill>
                  <a:schemeClr val="lt1"/>
                </a:solidFill>
                <a:latin typeface="Georgia"/>
                <a:ea typeface="Georgia"/>
                <a:cs typeface="Georgia"/>
                <a:sym typeface="Georgia"/>
              </a:rPr>
              <a:t>Wildfires have a significant impact on humans, causing issues such as school closures and a serious threat to the health of millions. Children, seniors, and individuals with lung or heart diseases are especially vulnerable. Wildfires release dangerous levels of tiny particles into the air, which increase the risk of heart disease, cardiovascular disease, lung cancer, and brain cancer. The heavy smoke from wildfires can have a profound effect on the Canadian healthcare system.</a:t>
            </a:r>
            <a:endParaRPr sz="2300">
              <a:solidFill>
                <a:schemeClr val="dk1"/>
              </a:solidFill>
              <a:highlight>
                <a:srgbClr val="FFD966"/>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331e3db07f1_2_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Impact on Human ( 2 ) </a:t>
            </a:r>
            <a:endParaRPr>
              <a:solidFill>
                <a:schemeClr val="lt1"/>
              </a:solidFill>
            </a:endParaRPr>
          </a:p>
        </p:txBody>
      </p:sp>
      <p:sp>
        <p:nvSpPr>
          <p:cNvPr id="229" name="Google Shape;229;g331e3db07f1_2_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2300">
                <a:solidFill>
                  <a:schemeClr val="lt1"/>
                </a:solidFill>
                <a:latin typeface="Georgia"/>
                <a:ea typeface="Georgia"/>
                <a:cs typeface="Georgia"/>
                <a:sym typeface="Georgia"/>
              </a:rPr>
              <a:t>For example, during one week in </a:t>
            </a:r>
            <a:r>
              <a:rPr b="1" lang="en" sz="2300">
                <a:solidFill>
                  <a:schemeClr val="lt1"/>
                </a:solidFill>
                <a:latin typeface="Georgia"/>
                <a:ea typeface="Georgia"/>
                <a:cs typeface="Georgia"/>
                <a:sym typeface="Georgia"/>
              </a:rPr>
              <a:t>June 2023</a:t>
            </a:r>
            <a:r>
              <a:rPr lang="en" sz="2300">
                <a:solidFill>
                  <a:schemeClr val="lt1"/>
                </a:solidFill>
                <a:latin typeface="Georgia"/>
                <a:ea typeface="Georgia"/>
                <a:cs typeface="Georgia"/>
                <a:sym typeface="Georgia"/>
              </a:rPr>
              <a:t>, it was estimated that the health impact in Ontario alone cost around </a:t>
            </a:r>
            <a:r>
              <a:rPr b="1" lang="en" sz="2300">
                <a:solidFill>
                  <a:schemeClr val="lt1"/>
                </a:solidFill>
                <a:latin typeface="Georgia"/>
                <a:ea typeface="Georgia"/>
                <a:cs typeface="Georgia"/>
                <a:sym typeface="Georgia"/>
              </a:rPr>
              <a:t>$1.2 billion</a:t>
            </a:r>
            <a:r>
              <a:rPr lang="en" sz="2300">
                <a:solidFill>
                  <a:schemeClr val="lt1"/>
                </a:solidFill>
                <a:latin typeface="Georgia"/>
                <a:ea typeface="Georgia"/>
                <a:cs typeface="Georgia"/>
                <a:sym typeface="Georgia"/>
              </a:rPr>
              <a:t>, with early deaths, increased hospital visits, and health emergencies. The poor air quality affected those who work outdoors, as well as children, seniors, and pregnant individuals. Wildfire smoke also worsens conditions for people with asthma, particularly in the western parts of Canada.</a:t>
            </a:r>
            <a:endParaRPr sz="2300">
              <a:solidFill>
                <a:schemeClr val="lt1"/>
              </a:solidFill>
              <a:latin typeface="Georgia"/>
              <a:ea typeface="Georgia"/>
              <a:cs typeface="Georgia"/>
              <a:sym typeface="Georgia"/>
            </a:endParaRPr>
          </a:p>
          <a:p>
            <a:pPr indent="0" lvl="0" marL="0" rtl="0" algn="l">
              <a:spcBef>
                <a:spcPts val="120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331e3db07f1_2_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Impact on human ( 3 ) </a:t>
            </a:r>
            <a:endParaRPr>
              <a:solidFill>
                <a:schemeClr val="lt1"/>
              </a:solidFill>
            </a:endParaRPr>
          </a:p>
        </p:txBody>
      </p:sp>
      <p:sp>
        <p:nvSpPr>
          <p:cNvPr id="235" name="Google Shape;235;g331e3db07f1_2_29"/>
          <p:cNvSpPr txBox="1"/>
          <p:nvPr>
            <p:ph idx="1" type="body"/>
          </p:nvPr>
        </p:nvSpPr>
        <p:spPr>
          <a:xfrm>
            <a:off x="311700" y="1152475"/>
            <a:ext cx="8520600" cy="2766000"/>
          </a:xfrm>
          <a:prstGeom prst="rect">
            <a:avLst/>
          </a:prstGeom>
          <a:ln cap="flat" cmpd="sng" w="2857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1200"/>
              </a:spcBef>
              <a:spcAft>
                <a:spcPts val="1200"/>
              </a:spcAft>
              <a:buClr>
                <a:schemeClr val="dk1"/>
              </a:buClr>
              <a:buSzPts val="1100"/>
              <a:buFont typeface="Arial"/>
              <a:buNone/>
            </a:pPr>
            <a:r>
              <a:rPr lang="en" sz="2300">
                <a:solidFill>
                  <a:schemeClr val="lt1"/>
                </a:solidFill>
                <a:latin typeface="Georgia"/>
                <a:ea typeface="Georgia"/>
                <a:cs typeface="Georgia"/>
                <a:sym typeface="Georgia"/>
              </a:rPr>
              <a:t>Beyond health, wildfires can destroy homes, communities, ecosystems, and threaten economic security. These events also contribute to mental health issues such as post-traumatic stress disorder (PTSD), depression, anxiety, and even suicidal thoughts. Physically, they can cause burning eyes, a runny nose, coughing, and difficulty breathing.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33bc9550d5c_0_0"/>
          <p:cNvSpPr txBox="1"/>
          <p:nvPr>
            <p:ph type="ctrTitle"/>
          </p:nvPr>
        </p:nvSpPr>
        <p:spPr>
          <a:xfrm>
            <a:off x="311700" y="153775"/>
            <a:ext cx="8520600" cy="79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500">
                <a:solidFill>
                  <a:schemeClr val="lt1"/>
                </a:solidFill>
              </a:rPr>
              <a:t>What is a Wildfire</a:t>
            </a:r>
            <a:endParaRPr sz="2500">
              <a:solidFill>
                <a:schemeClr val="lt1"/>
              </a:solidFill>
            </a:endParaRPr>
          </a:p>
        </p:txBody>
      </p:sp>
      <p:sp>
        <p:nvSpPr>
          <p:cNvPr id="71" name="Google Shape;71;g33bc9550d5c_0_0"/>
          <p:cNvSpPr txBox="1"/>
          <p:nvPr>
            <p:ph idx="1" type="subTitle"/>
          </p:nvPr>
        </p:nvSpPr>
        <p:spPr>
          <a:xfrm>
            <a:off x="311700" y="1022575"/>
            <a:ext cx="8520600" cy="3867000"/>
          </a:xfrm>
          <a:prstGeom prst="rect">
            <a:avLst/>
          </a:prstGeom>
          <a:ln cap="flat" cmpd="sng" w="2857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sz="2300">
                <a:solidFill>
                  <a:schemeClr val="lt1"/>
                </a:solidFill>
              </a:rPr>
              <a:t>A wildfire is an uncontrolled fire that spreads rapidly across vegetation, such as forests, grasslands, or brushlands, often fueled by dry conditions, strong winds, and high temperatures. These fires can start naturally, such as from lightning strikes, or through human activities like unattended campfires or discarded cigarettes. Wildfires can cause significant environmental and economic damage, destroying wildlife habitats, homes, and infrastructure. However, they also play a natural role in some ecosystems by clearing dead vegetation and promoting new plant growth (Government of Canada, 2023).</a:t>
            </a:r>
            <a:endParaRPr sz="2300">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6"/>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The Positive of Wildfires </a:t>
            </a:r>
            <a:endParaRPr>
              <a:solidFill>
                <a:schemeClr val="lt1"/>
              </a:solidFill>
            </a:endParaRPr>
          </a:p>
        </p:txBody>
      </p:sp>
      <p:sp>
        <p:nvSpPr>
          <p:cNvPr id="241" name="Google Shape;241;p16"/>
          <p:cNvSpPr txBox="1"/>
          <p:nvPr>
            <p:ph idx="1" type="body"/>
          </p:nvPr>
        </p:nvSpPr>
        <p:spPr>
          <a:xfrm>
            <a:off x="311700" y="847675"/>
            <a:ext cx="8520600" cy="41031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1200"/>
              </a:spcBef>
              <a:spcAft>
                <a:spcPts val="1200"/>
              </a:spcAft>
              <a:buClr>
                <a:schemeClr val="dk1"/>
              </a:buClr>
              <a:buSzPts val="1100"/>
              <a:buFont typeface="Arial"/>
              <a:buNone/>
            </a:pPr>
            <a:r>
              <a:rPr lang="en" sz="2300">
                <a:solidFill>
                  <a:schemeClr val="lt1"/>
                </a:solidFill>
              </a:rPr>
              <a:t>While wildfires have many negative effects, they also offer some positive benefits. When a wildfire burns through an area, it leaves behind valuable nutrients in the forest floor. The fire also opens up the forest canopy, allowing sunlight to reach the ground, which stimulates new growth and encourages the development of new tree species. Did you know that wildfires actually promote growth by killing invasive plants and species, as well as forest pests? They help recycle nutrients back into the soil and create gaps in the tree stand, providing space for new vegetation to thrive.</a:t>
            </a:r>
            <a:endParaRPr sz="2300">
              <a:solidFill>
                <a:schemeClr val="dk1"/>
              </a:solidFill>
              <a:highlight>
                <a:srgbClr val="8E7CC3"/>
              </a:highlight>
              <a:latin typeface="Comfortaa"/>
              <a:ea typeface="Comfortaa"/>
              <a:cs typeface="Comfortaa"/>
              <a:sym typeface="Comforta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7"/>
          <p:cNvSpPr txBox="1"/>
          <p:nvPr>
            <p:ph type="title"/>
          </p:nvPr>
        </p:nvSpPr>
        <p:spPr>
          <a:xfrm>
            <a:off x="235500" y="4212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Tips and Ways of Preventing Wildfires ( 1 ) </a:t>
            </a:r>
            <a:endParaRPr baseline="-25000">
              <a:solidFill>
                <a:schemeClr val="lt1"/>
              </a:solidFill>
            </a:endParaRPr>
          </a:p>
        </p:txBody>
      </p:sp>
      <p:sp>
        <p:nvSpPr>
          <p:cNvPr id="247" name="Google Shape;247;p17"/>
          <p:cNvSpPr txBox="1"/>
          <p:nvPr>
            <p:ph idx="1" type="body"/>
          </p:nvPr>
        </p:nvSpPr>
        <p:spPr>
          <a:xfrm>
            <a:off x="311700" y="1152475"/>
            <a:ext cx="8520600" cy="31674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95000"/>
              </a:lnSpc>
              <a:spcBef>
                <a:spcPts val="1200"/>
              </a:spcBef>
              <a:spcAft>
                <a:spcPts val="1200"/>
              </a:spcAft>
              <a:buClr>
                <a:schemeClr val="dk1"/>
              </a:buClr>
              <a:buSzPts val="275"/>
              <a:buFont typeface="Arial"/>
              <a:buNone/>
            </a:pPr>
            <a:r>
              <a:rPr lang="en" sz="2300">
                <a:solidFill>
                  <a:schemeClr val="lt1"/>
                </a:solidFill>
                <a:latin typeface="Georgia"/>
                <a:ea typeface="Georgia"/>
                <a:cs typeface="Georgia"/>
                <a:sym typeface="Georgia"/>
              </a:rPr>
              <a:t>In Alberta, during emergencies like wildfires, </a:t>
            </a:r>
            <a:r>
              <a:rPr b="1" lang="en" sz="2300">
                <a:solidFill>
                  <a:schemeClr val="lt1"/>
                </a:solidFill>
                <a:latin typeface="Georgia"/>
                <a:ea typeface="Georgia"/>
                <a:cs typeface="Georgia"/>
                <a:sym typeface="Georgia"/>
              </a:rPr>
              <a:t>Alberta Emergency Alerts</a:t>
            </a:r>
            <a:r>
              <a:rPr lang="en" sz="2300">
                <a:solidFill>
                  <a:schemeClr val="lt1"/>
                </a:solidFill>
                <a:latin typeface="Georgia"/>
                <a:ea typeface="Georgia"/>
                <a:cs typeface="Georgia"/>
                <a:sym typeface="Georgia"/>
              </a:rPr>
              <a:t> are issued to keep the public informed. These alerts are broadcasted through various channels, including television, radio, social media, and compatible smartphones. For instance, on a compatible smartphone, an alert will appear as a pop-up message accompanied by an intense sound. Additionally, the </a:t>
            </a:r>
            <a:r>
              <a:rPr b="1" lang="en" sz="2300">
                <a:solidFill>
                  <a:schemeClr val="lt1"/>
                </a:solidFill>
                <a:latin typeface="Georgia"/>
                <a:ea typeface="Georgia"/>
                <a:cs typeface="Georgia"/>
                <a:sym typeface="Georgia"/>
              </a:rPr>
              <a:t>Alberta Emergency Alert</a:t>
            </a:r>
            <a:r>
              <a:rPr lang="en" sz="2300">
                <a:solidFill>
                  <a:schemeClr val="lt1"/>
                </a:solidFill>
                <a:latin typeface="Georgia"/>
                <a:ea typeface="Georgia"/>
                <a:cs typeface="Georgia"/>
                <a:sym typeface="Georgia"/>
              </a:rPr>
              <a:t> mobile app provides timely notifications.</a:t>
            </a:r>
            <a:endParaRPr sz="2300">
              <a:solidFill>
                <a:schemeClr val="lt1"/>
              </a:solidFill>
              <a:highlight>
                <a:srgbClr val="6D9EEB"/>
              </a:highlight>
              <a:latin typeface="Georgia"/>
              <a:ea typeface="Georgia"/>
              <a:cs typeface="Georgia"/>
              <a:sym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331e3db07f1_2_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111111"/>
              <a:buFont typeface="Arial"/>
              <a:buNone/>
            </a:pPr>
            <a:r>
              <a:rPr lang="en">
                <a:solidFill>
                  <a:schemeClr val="lt1"/>
                </a:solidFill>
              </a:rPr>
              <a:t>Tips and Ways of Preventing Wildfires ( 2 )  </a:t>
            </a:r>
            <a:endParaRPr baseline="-25000">
              <a:solidFill>
                <a:schemeClr val="lt1"/>
              </a:solidFill>
            </a:endParaRPr>
          </a:p>
          <a:p>
            <a:pPr indent="0" lvl="0" marL="0" rtl="0" algn="l">
              <a:spcBef>
                <a:spcPts val="0"/>
              </a:spcBef>
              <a:spcAft>
                <a:spcPts val="0"/>
              </a:spcAft>
              <a:buNone/>
            </a:pPr>
            <a:r>
              <a:t/>
            </a:r>
            <a:endParaRPr>
              <a:solidFill>
                <a:schemeClr val="lt1"/>
              </a:solidFill>
            </a:endParaRPr>
          </a:p>
        </p:txBody>
      </p:sp>
      <p:sp>
        <p:nvSpPr>
          <p:cNvPr id="253" name="Google Shape;253;g331e3db07f1_2_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95000"/>
              </a:lnSpc>
              <a:spcBef>
                <a:spcPts val="1200"/>
              </a:spcBef>
              <a:spcAft>
                <a:spcPts val="0"/>
              </a:spcAft>
              <a:buClr>
                <a:schemeClr val="dk1"/>
              </a:buClr>
              <a:buSzPts val="275"/>
              <a:buFont typeface="Arial"/>
              <a:buNone/>
            </a:pPr>
            <a:r>
              <a:rPr lang="en" sz="2300">
                <a:solidFill>
                  <a:schemeClr val="lt1"/>
                </a:solidFill>
                <a:latin typeface="Georgia"/>
                <a:ea typeface="Georgia"/>
                <a:cs typeface="Georgia"/>
                <a:sym typeface="Georgia"/>
              </a:rPr>
              <a:t>When camping, it's essential to use designated stoves, fire rings, or fire pits to ensure safety. Here are some tips to minimize fire risks:</a:t>
            </a:r>
            <a:endParaRPr sz="2300">
              <a:solidFill>
                <a:schemeClr val="lt1"/>
              </a:solidFill>
              <a:latin typeface="Georgia"/>
              <a:ea typeface="Georgia"/>
              <a:cs typeface="Georgia"/>
              <a:sym typeface="Georgia"/>
            </a:endParaRPr>
          </a:p>
          <a:p>
            <a:pPr indent="0" lvl="0" marL="0" rtl="0" algn="l">
              <a:spcBef>
                <a:spcPts val="120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331e3db07f1_2_39"/>
          <p:cNvSpPr txBox="1"/>
          <p:nvPr>
            <p:ph type="title"/>
          </p:nvPr>
        </p:nvSpPr>
        <p:spPr>
          <a:xfrm>
            <a:off x="311700" y="368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111111"/>
              <a:buFont typeface="Arial"/>
              <a:buNone/>
            </a:pPr>
            <a:r>
              <a:rPr lang="en">
                <a:solidFill>
                  <a:schemeClr val="lt1"/>
                </a:solidFill>
              </a:rPr>
              <a:t>Tips and Ways of Preventing Wildfires ( 3 )  </a:t>
            </a:r>
            <a:endParaRPr baseline="-25000">
              <a:solidFill>
                <a:schemeClr val="lt1"/>
              </a:solidFill>
            </a:endParaRPr>
          </a:p>
          <a:p>
            <a:pPr indent="0" lvl="0" marL="0" rtl="0" algn="l">
              <a:spcBef>
                <a:spcPts val="0"/>
              </a:spcBef>
              <a:spcAft>
                <a:spcPts val="0"/>
              </a:spcAft>
              <a:buNone/>
            </a:pPr>
            <a:r>
              <a:t/>
            </a:r>
            <a:endParaRPr>
              <a:solidFill>
                <a:schemeClr val="lt1"/>
              </a:solidFill>
            </a:endParaRPr>
          </a:p>
        </p:txBody>
      </p:sp>
      <p:sp>
        <p:nvSpPr>
          <p:cNvPr id="259" name="Google Shape;259;g331e3db07f1_2_39"/>
          <p:cNvSpPr txBox="1"/>
          <p:nvPr>
            <p:ph idx="1" type="body"/>
          </p:nvPr>
        </p:nvSpPr>
        <p:spPr>
          <a:xfrm>
            <a:off x="235500" y="1000075"/>
            <a:ext cx="8520600" cy="3416400"/>
          </a:xfrm>
          <a:prstGeom prst="rect">
            <a:avLst/>
          </a:prstGeom>
        </p:spPr>
        <p:txBody>
          <a:bodyPr anchorCtr="0" anchor="t" bIns="91425" lIns="91425" spcFirstLastPara="1" rIns="91425" wrap="square" tIns="91425">
            <a:noAutofit/>
          </a:bodyPr>
          <a:lstStyle/>
          <a:p>
            <a:pPr indent="-374650" lvl="0" marL="457200" rtl="0" algn="l">
              <a:lnSpc>
                <a:spcPct val="95000"/>
              </a:lnSpc>
              <a:spcBef>
                <a:spcPts val="1200"/>
              </a:spcBef>
              <a:spcAft>
                <a:spcPts val="0"/>
              </a:spcAft>
              <a:buClr>
                <a:schemeClr val="lt1"/>
              </a:buClr>
              <a:buSzPts val="2300"/>
              <a:buChar char="●"/>
            </a:pPr>
            <a:r>
              <a:rPr b="1" lang="en" sz="2300">
                <a:solidFill>
                  <a:schemeClr val="lt1"/>
                </a:solidFill>
                <a:latin typeface="Georgia"/>
                <a:ea typeface="Georgia"/>
                <a:cs typeface="Georgia"/>
                <a:sym typeface="Georgia"/>
              </a:rPr>
              <a:t>Choose Campsites Wisely:</a:t>
            </a:r>
            <a:r>
              <a:rPr lang="en" sz="2300">
                <a:solidFill>
                  <a:schemeClr val="lt1"/>
                </a:solidFill>
                <a:latin typeface="Georgia"/>
                <a:ea typeface="Georgia"/>
                <a:cs typeface="Georgia"/>
                <a:sym typeface="Georgia"/>
              </a:rPr>
              <a:t> Select sites that are free from dry grass, dense bushes, leaves, logs, peat areas, or overhanging branches.</a:t>
            </a:r>
            <a:endParaRPr sz="2300">
              <a:solidFill>
                <a:schemeClr val="lt1"/>
              </a:solidFill>
              <a:latin typeface="Georgia"/>
              <a:ea typeface="Georgia"/>
              <a:cs typeface="Georgia"/>
              <a:sym typeface="Georgia"/>
            </a:endParaRPr>
          </a:p>
          <a:p>
            <a:pPr indent="-374650" lvl="0" marL="457200" rtl="0" algn="l">
              <a:lnSpc>
                <a:spcPct val="95000"/>
              </a:lnSpc>
              <a:spcBef>
                <a:spcPts val="0"/>
              </a:spcBef>
              <a:spcAft>
                <a:spcPts val="0"/>
              </a:spcAft>
              <a:buClr>
                <a:schemeClr val="lt1"/>
              </a:buClr>
              <a:buSzPts val="2300"/>
              <a:buChar char="●"/>
            </a:pPr>
            <a:r>
              <a:rPr b="1" lang="en" sz="2300">
                <a:solidFill>
                  <a:schemeClr val="lt1"/>
                </a:solidFill>
                <a:latin typeface="Georgia"/>
                <a:ea typeface="Georgia"/>
                <a:cs typeface="Georgia"/>
                <a:sym typeface="Georgia"/>
              </a:rPr>
              <a:t>Build Fires Safely:</a:t>
            </a:r>
            <a:r>
              <a:rPr lang="en" sz="2300">
                <a:solidFill>
                  <a:schemeClr val="lt1"/>
                </a:solidFill>
                <a:latin typeface="Georgia"/>
                <a:ea typeface="Georgia"/>
                <a:cs typeface="Georgia"/>
                <a:sym typeface="Georgia"/>
              </a:rPr>
              <a:t> Use existing fire rings or pits. If none are available, dig a pit away from overhanging branches, circle it with rocks, and clear a 10-foot area around the pit down to the dirt, removing anything that could catch fire.</a:t>
            </a:r>
            <a:endParaRPr sz="2300" u="sng">
              <a:solidFill>
                <a:schemeClr val="lt1"/>
              </a:solidFill>
              <a:latin typeface="Georgia"/>
              <a:ea typeface="Georgia"/>
              <a:cs typeface="Georgia"/>
              <a:sym typeface="Georgia"/>
            </a:endParaRPr>
          </a:p>
          <a:p>
            <a:pPr indent="-374650" lvl="0" marL="457200" rtl="0" algn="l">
              <a:lnSpc>
                <a:spcPct val="95000"/>
              </a:lnSpc>
              <a:spcBef>
                <a:spcPts val="0"/>
              </a:spcBef>
              <a:spcAft>
                <a:spcPts val="0"/>
              </a:spcAft>
              <a:buClr>
                <a:schemeClr val="lt1"/>
              </a:buClr>
              <a:buSzPts val="2300"/>
              <a:buChar char="●"/>
            </a:pPr>
            <a:r>
              <a:rPr b="1" lang="en" sz="2300">
                <a:solidFill>
                  <a:schemeClr val="lt1"/>
                </a:solidFill>
                <a:latin typeface="Georgia"/>
                <a:ea typeface="Georgia"/>
                <a:cs typeface="Georgia"/>
                <a:sym typeface="Georgia"/>
              </a:rPr>
              <a:t>Supervise Fires:</a:t>
            </a:r>
            <a:r>
              <a:rPr lang="en" sz="2300">
                <a:solidFill>
                  <a:schemeClr val="lt1"/>
                </a:solidFill>
                <a:latin typeface="Georgia"/>
                <a:ea typeface="Georgia"/>
                <a:cs typeface="Georgia"/>
                <a:sym typeface="Georgia"/>
              </a:rPr>
              <a:t> Never leave a campfire unattended. Ensure the fire is completely out and no longer smoldering before leaving the campsite or going to bed.</a:t>
            </a:r>
            <a:endParaRPr sz="2300" u="sng">
              <a:solidFill>
                <a:schemeClr val="lt1"/>
              </a:solidFill>
              <a:latin typeface="Georgia"/>
              <a:ea typeface="Georgia"/>
              <a:cs typeface="Georgia"/>
              <a:sym typeface="Georgia"/>
            </a:endParaRPr>
          </a:p>
          <a:p>
            <a:pPr indent="0" lvl="0" marL="0" rtl="0" algn="l">
              <a:spcBef>
                <a:spcPts val="120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31e3db07f1_2_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111111"/>
              <a:buFont typeface="Arial"/>
              <a:buNone/>
            </a:pPr>
            <a:r>
              <a:rPr lang="en">
                <a:solidFill>
                  <a:schemeClr val="lt1"/>
                </a:solidFill>
              </a:rPr>
              <a:t>Tips and Ways of Preventing Wildfires ( 4 )  </a:t>
            </a:r>
            <a:endParaRPr baseline="-25000">
              <a:solidFill>
                <a:schemeClr val="lt1"/>
              </a:solidFill>
            </a:endParaRPr>
          </a:p>
          <a:p>
            <a:pPr indent="0" lvl="0" marL="0" rtl="0" algn="l">
              <a:spcBef>
                <a:spcPts val="0"/>
              </a:spcBef>
              <a:spcAft>
                <a:spcPts val="0"/>
              </a:spcAft>
              <a:buNone/>
            </a:pPr>
            <a:r>
              <a:t/>
            </a:r>
            <a:endParaRPr>
              <a:solidFill>
                <a:schemeClr val="lt1"/>
              </a:solidFill>
            </a:endParaRPr>
          </a:p>
        </p:txBody>
      </p:sp>
      <p:sp>
        <p:nvSpPr>
          <p:cNvPr id="265" name="Google Shape;265;g331e3db07f1_2_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95000"/>
              </a:lnSpc>
              <a:spcBef>
                <a:spcPts val="1200"/>
              </a:spcBef>
              <a:spcAft>
                <a:spcPts val="0"/>
              </a:spcAft>
              <a:buClr>
                <a:schemeClr val="dk1"/>
              </a:buClr>
              <a:buSzPts val="1100"/>
              <a:buFont typeface="Arial"/>
              <a:buNone/>
            </a:pPr>
            <a:r>
              <a:rPr lang="en" sz="2300">
                <a:solidFill>
                  <a:schemeClr val="lt1"/>
                </a:solidFill>
                <a:latin typeface="Georgia"/>
                <a:ea typeface="Georgia"/>
                <a:cs typeface="Georgia"/>
                <a:sym typeface="Georgia"/>
              </a:rPr>
              <a:t>By staying informed through official alerts and practicing responsible fire safety measures, we can help protect ourselves and the environment.</a:t>
            </a:r>
            <a:endParaRPr sz="2300">
              <a:solidFill>
                <a:schemeClr val="lt1"/>
              </a:solidFill>
              <a:highlight>
                <a:srgbClr val="6D9EEB"/>
              </a:highlight>
              <a:latin typeface="Georgia"/>
              <a:ea typeface="Georgia"/>
              <a:cs typeface="Georgia"/>
              <a:sym typeface="Georgia"/>
            </a:endParaRPr>
          </a:p>
          <a:p>
            <a:pPr indent="0" lvl="0" marL="0" rtl="0" algn="l">
              <a:spcBef>
                <a:spcPts val="120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8"/>
          <p:cNvSpPr txBox="1"/>
          <p:nvPr>
            <p:ph type="title"/>
          </p:nvPr>
        </p:nvSpPr>
        <p:spPr>
          <a:xfrm>
            <a:off x="159300" y="1402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How Alberta Fights Wildfires and What you need</a:t>
            </a:r>
            <a:endParaRPr baseline="-25000">
              <a:solidFill>
                <a:schemeClr val="lt1"/>
              </a:solidFill>
            </a:endParaRPr>
          </a:p>
        </p:txBody>
      </p:sp>
      <p:sp>
        <p:nvSpPr>
          <p:cNvPr id="271" name="Google Shape;271;p18"/>
          <p:cNvSpPr txBox="1"/>
          <p:nvPr>
            <p:ph idx="1" type="body"/>
          </p:nvPr>
        </p:nvSpPr>
        <p:spPr>
          <a:xfrm>
            <a:off x="235500" y="771475"/>
            <a:ext cx="8520600" cy="41265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 sz="2300">
                <a:solidFill>
                  <a:schemeClr val="lt1"/>
                </a:solidFill>
                <a:latin typeface="Georgia"/>
                <a:ea typeface="Georgia"/>
                <a:cs typeface="Georgia"/>
                <a:sym typeface="Georgia"/>
              </a:rPr>
              <a:t>In Alberta, when emergencies like wildfires occur, various organizations issue alerts tailored to the specific situation. Local authorities manage incidents such as floods, fires, and hazardous materials. The province</a:t>
            </a:r>
            <a:r>
              <a:rPr lang="en" sz="2300">
                <a:solidFill>
                  <a:schemeClr val="lt1"/>
                </a:solidFill>
                <a:latin typeface="Georgia"/>
                <a:ea typeface="Georgia"/>
                <a:cs typeface="Georgia"/>
                <a:sym typeface="Georgia"/>
              </a:rPr>
              <a:t> employs a combination of air tankers, helicopters, and other aerial operations to combat wildfires. To prepare for such emergencies, it's essential to have an emergency kit containing supplies like food, water, a battery-powered or crank radio, flashlight, extra batteries, and a Weatheradio. These items are crucial for staying informed and s</a:t>
            </a:r>
            <a:r>
              <a:rPr lang="en" sz="2300">
                <a:solidFill>
                  <a:schemeClr val="lt1"/>
                </a:solidFill>
                <a:latin typeface="Georgia"/>
                <a:ea typeface="Georgia"/>
                <a:cs typeface="Georgia"/>
                <a:sym typeface="Georgia"/>
              </a:rPr>
              <a:t>afe during a wildfire. </a:t>
            </a:r>
            <a:endParaRPr sz="2300">
              <a:solidFill>
                <a:schemeClr val="lt1"/>
              </a:solidFill>
              <a:highlight>
                <a:srgbClr val="6D9EEB"/>
              </a:highlight>
              <a:latin typeface="Comfortaa"/>
              <a:ea typeface="Comfortaa"/>
              <a:cs typeface="Comfortaa"/>
              <a:sym typeface="Comforta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9"/>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Conclusion ( 1 )  </a:t>
            </a:r>
            <a:endParaRPr>
              <a:solidFill>
                <a:schemeClr val="lt1"/>
              </a:solidFill>
            </a:endParaRPr>
          </a:p>
        </p:txBody>
      </p:sp>
      <p:sp>
        <p:nvSpPr>
          <p:cNvPr id="277" name="Google Shape;277;p19"/>
          <p:cNvSpPr txBox="1"/>
          <p:nvPr>
            <p:ph idx="1" type="body"/>
          </p:nvPr>
        </p:nvSpPr>
        <p:spPr>
          <a:xfrm>
            <a:off x="235500" y="1076275"/>
            <a:ext cx="8520600" cy="25590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5000"/>
              </a:lnSpc>
              <a:spcBef>
                <a:spcPts val="1200"/>
              </a:spcBef>
              <a:spcAft>
                <a:spcPts val="1200"/>
              </a:spcAft>
              <a:buClr>
                <a:schemeClr val="dk1"/>
              </a:buClr>
              <a:buSzPts val="1100"/>
              <a:buFont typeface="Arial"/>
              <a:buNone/>
            </a:pPr>
            <a:r>
              <a:rPr lang="en" sz="2300">
                <a:solidFill>
                  <a:schemeClr val="lt1"/>
                </a:solidFill>
                <a:latin typeface="Georgia"/>
                <a:ea typeface="Georgia"/>
                <a:cs typeface="Georgia"/>
                <a:sym typeface="Georgia"/>
              </a:rPr>
              <a:t>Through my research, I've come to understand that wildfires are not merely terrifying events; they also have positive aspects. In Alberta, wildfires are often caused by a combination of natural factors, such as lightning, and human activities. This interplay is explained by the "Fire Triangle," which illustrates the three essential elements for a fire: heat, fuel, and oxygen</a:t>
            </a:r>
            <a:r>
              <a:rPr lang="en" sz="2300">
                <a:solidFill>
                  <a:schemeClr val="lt1"/>
                </a:solidFill>
                <a:latin typeface="Georgia"/>
                <a:ea typeface="Georgia"/>
                <a:cs typeface="Georgia"/>
                <a:sym typeface="Georgia"/>
              </a:rPr>
              <a:t>.</a:t>
            </a:r>
            <a:endParaRPr sz="2300">
              <a:solidFill>
                <a:schemeClr val="l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31e3db07f1_2_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Conclusion ( 2 )  </a:t>
            </a:r>
            <a:endParaRPr>
              <a:solidFill>
                <a:schemeClr val="lt1"/>
              </a:solidFill>
            </a:endParaRPr>
          </a:p>
        </p:txBody>
      </p:sp>
      <p:sp>
        <p:nvSpPr>
          <p:cNvPr id="283" name="Google Shape;283;g331e3db07f1_2_49"/>
          <p:cNvSpPr txBox="1"/>
          <p:nvPr>
            <p:ph idx="1" type="body"/>
          </p:nvPr>
        </p:nvSpPr>
        <p:spPr>
          <a:xfrm>
            <a:off x="311700" y="1152475"/>
            <a:ext cx="8520600" cy="2973300"/>
          </a:xfrm>
          <a:prstGeom prst="rect">
            <a:avLst/>
          </a:prstGeom>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5000"/>
              </a:lnSpc>
              <a:spcBef>
                <a:spcPts val="1200"/>
              </a:spcBef>
              <a:spcAft>
                <a:spcPts val="1200"/>
              </a:spcAft>
              <a:buClr>
                <a:schemeClr val="dk1"/>
              </a:buClr>
              <a:buSzPts val="1100"/>
              <a:buFont typeface="Arial"/>
              <a:buNone/>
            </a:pPr>
            <a:r>
              <a:rPr lang="en" sz="2300">
                <a:solidFill>
                  <a:schemeClr val="lt1"/>
                </a:solidFill>
                <a:latin typeface="Georgia"/>
                <a:ea typeface="Georgia"/>
                <a:cs typeface="Georgia"/>
                <a:sym typeface="Georgia"/>
              </a:rPr>
              <a:t>While fire trucks play a crucial role in combating wildfires, there are proactive measures we can take to prevent them. Learning about the impacts on animals and humans has been enlightening, especially considering the significant number of wildfires in 2024. Understanding both the destructive and beneficial aspects of wildfires is essential for developing effective strategies to manage and coexist with these natural events.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Glossary ( definition) ( 1 )</a:t>
            </a:r>
            <a:endParaRPr>
              <a:solidFill>
                <a:schemeClr val="lt1"/>
              </a:solidFill>
            </a:endParaRPr>
          </a:p>
        </p:txBody>
      </p:sp>
      <p:sp>
        <p:nvSpPr>
          <p:cNvPr id="289" name="Google Shape;289;p20"/>
          <p:cNvSpPr txBox="1"/>
          <p:nvPr>
            <p:ph idx="1" type="body"/>
          </p:nvPr>
        </p:nvSpPr>
        <p:spPr>
          <a:xfrm>
            <a:off x="311700" y="1076275"/>
            <a:ext cx="3999900" cy="37821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400"/>
              <a:buNone/>
            </a:pPr>
            <a:r>
              <a:rPr b="1" lang="en" sz="1500">
                <a:solidFill>
                  <a:schemeClr val="lt1"/>
                </a:solidFill>
              </a:rPr>
              <a:t>Hectare </a:t>
            </a:r>
            <a:r>
              <a:rPr lang="en" sz="1500">
                <a:solidFill>
                  <a:schemeClr val="lt1"/>
                </a:solidFill>
              </a:rPr>
              <a:t>= a unit of area measurement, 1 Hectare is 10,000 square meters. </a:t>
            </a:r>
            <a:endParaRPr sz="1500">
              <a:solidFill>
                <a:schemeClr val="lt1"/>
              </a:solidFill>
            </a:endParaRPr>
          </a:p>
          <a:p>
            <a:pPr indent="0" lvl="0" marL="0" rtl="0" algn="l">
              <a:lnSpc>
                <a:spcPct val="95000"/>
              </a:lnSpc>
              <a:spcBef>
                <a:spcPts val="1200"/>
              </a:spcBef>
              <a:spcAft>
                <a:spcPts val="0"/>
              </a:spcAft>
              <a:buSzPts val="1400"/>
              <a:buNone/>
            </a:pPr>
            <a:r>
              <a:rPr b="1" lang="en" sz="1500">
                <a:solidFill>
                  <a:schemeClr val="lt1"/>
                </a:solidFill>
              </a:rPr>
              <a:t>Shrubland </a:t>
            </a:r>
            <a:r>
              <a:rPr lang="en" sz="1500">
                <a:solidFill>
                  <a:schemeClr val="lt1"/>
                </a:solidFill>
              </a:rPr>
              <a:t>= it’s a habitat that has the most common plants that are bushes. The bushes are a small to medium never-ending woody plant. </a:t>
            </a:r>
            <a:endParaRPr sz="1500">
              <a:solidFill>
                <a:schemeClr val="lt1"/>
              </a:solidFill>
            </a:endParaRPr>
          </a:p>
          <a:p>
            <a:pPr indent="0" lvl="0" marL="0" rtl="0" algn="l">
              <a:lnSpc>
                <a:spcPct val="95000"/>
              </a:lnSpc>
              <a:spcBef>
                <a:spcPts val="1200"/>
              </a:spcBef>
              <a:spcAft>
                <a:spcPts val="0"/>
              </a:spcAft>
              <a:buSzPts val="1400"/>
              <a:buNone/>
            </a:pPr>
            <a:r>
              <a:rPr b="1" lang="en" sz="1500">
                <a:solidFill>
                  <a:schemeClr val="lt1"/>
                </a:solidFill>
              </a:rPr>
              <a:t>Thrive </a:t>
            </a:r>
            <a:r>
              <a:rPr lang="en" sz="1500">
                <a:solidFill>
                  <a:schemeClr val="lt1"/>
                </a:solidFill>
              </a:rPr>
              <a:t>= it works well in the environment and grows </a:t>
            </a:r>
            <a:endParaRPr sz="1500">
              <a:solidFill>
                <a:schemeClr val="lt1"/>
              </a:solidFill>
            </a:endParaRPr>
          </a:p>
          <a:p>
            <a:pPr indent="0" lvl="0" marL="0" rtl="0" algn="l">
              <a:lnSpc>
                <a:spcPct val="95000"/>
              </a:lnSpc>
              <a:spcBef>
                <a:spcPts val="1200"/>
              </a:spcBef>
              <a:spcAft>
                <a:spcPts val="0"/>
              </a:spcAft>
              <a:buSzPts val="1400"/>
              <a:buNone/>
            </a:pPr>
            <a:r>
              <a:rPr b="1" lang="en" sz="1500">
                <a:solidFill>
                  <a:schemeClr val="lt1"/>
                </a:solidFill>
              </a:rPr>
              <a:t>Decades </a:t>
            </a:r>
            <a:r>
              <a:rPr lang="en" sz="1500">
                <a:solidFill>
                  <a:schemeClr val="lt1"/>
                </a:solidFill>
              </a:rPr>
              <a:t>= 10 years </a:t>
            </a:r>
            <a:endParaRPr sz="1500">
              <a:solidFill>
                <a:schemeClr val="lt1"/>
              </a:solidFill>
            </a:endParaRPr>
          </a:p>
          <a:p>
            <a:pPr indent="0" lvl="0" marL="0" rtl="0" algn="l">
              <a:lnSpc>
                <a:spcPct val="95000"/>
              </a:lnSpc>
              <a:spcBef>
                <a:spcPts val="1200"/>
              </a:spcBef>
              <a:spcAft>
                <a:spcPts val="0"/>
              </a:spcAft>
              <a:buSzPts val="1400"/>
              <a:buNone/>
            </a:pPr>
            <a:r>
              <a:rPr b="1" lang="en" sz="1500">
                <a:solidFill>
                  <a:schemeClr val="lt1"/>
                </a:solidFill>
              </a:rPr>
              <a:t>Increase </a:t>
            </a:r>
            <a:r>
              <a:rPr lang="en" sz="1500">
                <a:solidFill>
                  <a:schemeClr val="lt1"/>
                </a:solidFill>
              </a:rPr>
              <a:t>= more bigger or higher </a:t>
            </a:r>
            <a:endParaRPr sz="1500">
              <a:solidFill>
                <a:schemeClr val="lt1"/>
              </a:solidFill>
            </a:endParaRPr>
          </a:p>
          <a:p>
            <a:pPr indent="0" lvl="0" marL="0" rtl="0" algn="l">
              <a:lnSpc>
                <a:spcPct val="95000"/>
              </a:lnSpc>
              <a:spcBef>
                <a:spcPts val="1200"/>
              </a:spcBef>
              <a:spcAft>
                <a:spcPts val="0"/>
              </a:spcAft>
              <a:buSzPts val="1400"/>
              <a:buNone/>
            </a:pPr>
            <a:r>
              <a:rPr b="1" lang="en" sz="1500">
                <a:solidFill>
                  <a:schemeClr val="lt1"/>
                </a:solidFill>
              </a:rPr>
              <a:t>Abundant </a:t>
            </a:r>
            <a:r>
              <a:rPr lang="en" sz="1500">
                <a:solidFill>
                  <a:schemeClr val="lt1"/>
                </a:solidFill>
              </a:rPr>
              <a:t>= it’s like plentiful  </a:t>
            </a:r>
            <a:endParaRPr sz="1500">
              <a:solidFill>
                <a:schemeClr val="lt1"/>
              </a:solidFill>
            </a:endParaRPr>
          </a:p>
          <a:p>
            <a:pPr indent="0" lvl="0" marL="0" rtl="0" algn="l">
              <a:lnSpc>
                <a:spcPct val="95000"/>
              </a:lnSpc>
              <a:spcBef>
                <a:spcPts val="1200"/>
              </a:spcBef>
              <a:spcAft>
                <a:spcPts val="0"/>
              </a:spcAft>
              <a:buSzPts val="1400"/>
              <a:buNone/>
            </a:pPr>
            <a:r>
              <a:rPr b="1" lang="en" sz="1500">
                <a:solidFill>
                  <a:schemeClr val="lt1"/>
                </a:solidFill>
              </a:rPr>
              <a:t>Habitat</a:t>
            </a:r>
            <a:r>
              <a:rPr lang="en" sz="1500">
                <a:solidFill>
                  <a:schemeClr val="lt1"/>
                </a:solidFill>
              </a:rPr>
              <a:t> = it’s a home for a species or animal</a:t>
            </a:r>
            <a:endParaRPr sz="1500">
              <a:solidFill>
                <a:schemeClr val="lt1"/>
              </a:solidFill>
            </a:endParaRPr>
          </a:p>
          <a:p>
            <a:pPr indent="0" lvl="0" marL="0" rtl="0" algn="l">
              <a:lnSpc>
                <a:spcPct val="95000"/>
              </a:lnSpc>
              <a:spcBef>
                <a:spcPts val="1200"/>
              </a:spcBef>
              <a:spcAft>
                <a:spcPts val="1200"/>
              </a:spcAft>
              <a:buSzPts val="1400"/>
              <a:buNone/>
            </a:pPr>
            <a:r>
              <a:t/>
            </a:r>
            <a:endParaRPr>
              <a:solidFill>
                <a:schemeClr val="dk1"/>
              </a:solidFill>
            </a:endParaRPr>
          </a:p>
        </p:txBody>
      </p:sp>
      <p:sp>
        <p:nvSpPr>
          <p:cNvPr id="290" name="Google Shape;290;p20"/>
          <p:cNvSpPr txBox="1"/>
          <p:nvPr>
            <p:ph idx="2" type="body"/>
          </p:nvPr>
        </p:nvSpPr>
        <p:spPr>
          <a:xfrm>
            <a:off x="4572000" y="1076275"/>
            <a:ext cx="4346100" cy="36531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400"/>
              <a:buNone/>
            </a:pPr>
            <a:r>
              <a:rPr b="1" lang="en" sz="1500">
                <a:solidFill>
                  <a:schemeClr val="lt1"/>
                </a:solidFill>
              </a:rPr>
              <a:t>Ammunition </a:t>
            </a:r>
            <a:r>
              <a:rPr lang="en" sz="1500">
                <a:solidFill>
                  <a:schemeClr val="lt1"/>
                </a:solidFill>
              </a:rPr>
              <a:t>= it is bullets and/or shell</a:t>
            </a:r>
            <a:endParaRPr sz="1500">
              <a:solidFill>
                <a:schemeClr val="lt1"/>
              </a:solidFill>
            </a:endParaRPr>
          </a:p>
          <a:p>
            <a:pPr indent="0" lvl="0" marL="0" rtl="0" algn="l">
              <a:lnSpc>
                <a:spcPct val="115000"/>
              </a:lnSpc>
              <a:spcBef>
                <a:spcPts val="1200"/>
              </a:spcBef>
              <a:spcAft>
                <a:spcPts val="0"/>
              </a:spcAft>
              <a:buSzPts val="1400"/>
              <a:buNone/>
            </a:pPr>
            <a:r>
              <a:rPr b="1" lang="en" sz="1500">
                <a:solidFill>
                  <a:schemeClr val="lt1"/>
                </a:solidFill>
              </a:rPr>
              <a:t>Industrial Activity </a:t>
            </a:r>
            <a:r>
              <a:rPr lang="en" sz="1500">
                <a:solidFill>
                  <a:schemeClr val="lt1"/>
                </a:solidFill>
              </a:rPr>
              <a:t>= it’s manufacturing or production ( a lot of meanings)</a:t>
            </a:r>
            <a:endParaRPr sz="1500">
              <a:solidFill>
                <a:schemeClr val="lt1"/>
              </a:solidFill>
            </a:endParaRPr>
          </a:p>
          <a:p>
            <a:pPr indent="0" lvl="0" marL="0" rtl="0" algn="l">
              <a:lnSpc>
                <a:spcPct val="115000"/>
              </a:lnSpc>
              <a:spcBef>
                <a:spcPts val="1200"/>
              </a:spcBef>
              <a:spcAft>
                <a:spcPts val="0"/>
              </a:spcAft>
              <a:buSzPts val="1400"/>
              <a:buNone/>
            </a:pPr>
            <a:r>
              <a:rPr b="1" lang="en" sz="1500">
                <a:solidFill>
                  <a:schemeClr val="lt1"/>
                </a:solidFill>
              </a:rPr>
              <a:t>Agricultural</a:t>
            </a:r>
            <a:r>
              <a:rPr lang="en" sz="1500">
                <a:solidFill>
                  <a:schemeClr val="lt1"/>
                </a:solidFill>
              </a:rPr>
              <a:t> = like farming or growing crops</a:t>
            </a:r>
            <a:endParaRPr sz="1500">
              <a:solidFill>
                <a:schemeClr val="lt1"/>
              </a:solidFill>
            </a:endParaRPr>
          </a:p>
          <a:p>
            <a:pPr indent="0" lvl="0" marL="0" rtl="0" algn="l">
              <a:lnSpc>
                <a:spcPct val="115000"/>
              </a:lnSpc>
              <a:spcBef>
                <a:spcPts val="1200"/>
              </a:spcBef>
              <a:spcAft>
                <a:spcPts val="0"/>
              </a:spcAft>
              <a:buSzPts val="1400"/>
              <a:buNone/>
            </a:pPr>
            <a:r>
              <a:rPr b="1" lang="en" sz="1500">
                <a:solidFill>
                  <a:schemeClr val="lt1"/>
                </a:solidFill>
              </a:rPr>
              <a:t>Elderly </a:t>
            </a:r>
            <a:r>
              <a:rPr lang="en" sz="1500">
                <a:solidFill>
                  <a:schemeClr val="lt1"/>
                </a:solidFill>
              </a:rPr>
              <a:t>= something old age</a:t>
            </a:r>
            <a:endParaRPr sz="1500">
              <a:solidFill>
                <a:schemeClr val="lt1"/>
              </a:solidFill>
            </a:endParaRPr>
          </a:p>
          <a:p>
            <a:pPr indent="0" lvl="0" marL="0" rtl="0" algn="l">
              <a:lnSpc>
                <a:spcPct val="115000"/>
              </a:lnSpc>
              <a:spcBef>
                <a:spcPts val="1200"/>
              </a:spcBef>
              <a:spcAft>
                <a:spcPts val="0"/>
              </a:spcAft>
              <a:buSzPts val="1400"/>
              <a:buNone/>
            </a:pPr>
            <a:r>
              <a:rPr b="1" lang="en" sz="1500">
                <a:solidFill>
                  <a:schemeClr val="lt1"/>
                </a:solidFill>
              </a:rPr>
              <a:t>Closure(s) </a:t>
            </a:r>
            <a:r>
              <a:rPr lang="en" sz="1500">
                <a:solidFill>
                  <a:schemeClr val="lt1"/>
                </a:solidFill>
              </a:rPr>
              <a:t>= something closed</a:t>
            </a:r>
            <a:endParaRPr sz="1500">
              <a:solidFill>
                <a:schemeClr val="lt1"/>
              </a:solidFill>
            </a:endParaRPr>
          </a:p>
          <a:p>
            <a:pPr indent="0" lvl="0" marL="0" rtl="0" algn="l">
              <a:lnSpc>
                <a:spcPct val="115000"/>
              </a:lnSpc>
              <a:spcBef>
                <a:spcPts val="1200"/>
              </a:spcBef>
              <a:spcAft>
                <a:spcPts val="0"/>
              </a:spcAft>
              <a:buSzPts val="1400"/>
              <a:buNone/>
            </a:pPr>
            <a:r>
              <a:rPr b="1" lang="en" sz="1500">
                <a:solidFill>
                  <a:schemeClr val="lt1"/>
                </a:solidFill>
              </a:rPr>
              <a:t>Cardiovascular Disease = </a:t>
            </a:r>
            <a:r>
              <a:rPr lang="en" sz="1500">
                <a:solidFill>
                  <a:schemeClr val="lt1"/>
                </a:solidFill>
              </a:rPr>
              <a:t> it’s a general term for conditions/diseases affecting the heart or the red blood vessels </a:t>
            </a:r>
            <a:r>
              <a:rPr b="1" lang="en" sz="1500">
                <a:solidFill>
                  <a:schemeClr val="lt1"/>
                </a:solidFill>
              </a:rPr>
              <a:t>  </a:t>
            </a:r>
            <a:endParaRPr b="1" sz="1500">
              <a:solidFill>
                <a:schemeClr val="lt1"/>
              </a:solidFill>
            </a:endParaRPr>
          </a:p>
          <a:p>
            <a:pPr indent="0" lvl="0" marL="0" rtl="0" algn="l">
              <a:lnSpc>
                <a:spcPct val="115000"/>
              </a:lnSpc>
              <a:spcBef>
                <a:spcPts val="1200"/>
              </a:spcBef>
              <a:spcAft>
                <a:spcPts val="1200"/>
              </a:spcAft>
              <a:buClr>
                <a:schemeClr val="dk1"/>
              </a:buClr>
              <a:buSzPts val="1100"/>
              <a:buFont typeface="Arial"/>
              <a:buNone/>
            </a:pPr>
            <a:r>
              <a:rPr b="1" lang="en" sz="1500">
                <a:solidFill>
                  <a:schemeClr val="lt1"/>
                </a:solidFill>
              </a:rPr>
              <a:t>Senior </a:t>
            </a:r>
            <a:r>
              <a:rPr lang="en" sz="1500">
                <a:solidFill>
                  <a:schemeClr val="lt1"/>
                </a:solidFill>
              </a:rPr>
              <a:t> = older or a more experienced person</a:t>
            </a:r>
            <a:endParaRPr sz="1500">
              <a:solidFill>
                <a:schemeClr val="l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1"/>
          <p:cNvSpPr txBox="1"/>
          <p:nvPr>
            <p:ph type="title"/>
          </p:nvPr>
        </p:nvSpPr>
        <p:spPr>
          <a:xfrm>
            <a:off x="311700" y="1344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Glossary ( definition) ( 2 ) </a:t>
            </a:r>
            <a:endParaRPr>
              <a:solidFill>
                <a:schemeClr val="lt1"/>
              </a:solidFill>
            </a:endParaRPr>
          </a:p>
        </p:txBody>
      </p:sp>
      <p:sp>
        <p:nvSpPr>
          <p:cNvPr id="296" name="Google Shape;296;p21"/>
          <p:cNvSpPr txBox="1"/>
          <p:nvPr>
            <p:ph idx="1" type="body"/>
          </p:nvPr>
        </p:nvSpPr>
        <p:spPr>
          <a:xfrm>
            <a:off x="127500" y="719550"/>
            <a:ext cx="4520700" cy="37044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852"/>
              <a:buNone/>
            </a:pPr>
            <a:r>
              <a:rPr b="1" lang="en" sz="1440">
                <a:solidFill>
                  <a:schemeClr val="lt1"/>
                </a:solidFill>
                <a:latin typeface="Georgia"/>
                <a:ea typeface="Georgia"/>
                <a:cs typeface="Georgia"/>
                <a:sym typeface="Georgia"/>
              </a:rPr>
              <a:t>Ecosystem </a:t>
            </a:r>
            <a:r>
              <a:rPr lang="en" sz="1440">
                <a:solidFill>
                  <a:schemeClr val="lt1"/>
                </a:solidFill>
                <a:latin typeface="Georgia"/>
                <a:ea typeface="Georgia"/>
                <a:cs typeface="Georgia"/>
                <a:sym typeface="Georgia"/>
              </a:rPr>
              <a:t>= a geographic area where animals, plants and other things including weather and landscapes ,working together to form life </a:t>
            </a:r>
            <a:endParaRPr sz="1440">
              <a:solidFill>
                <a:schemeClr val="lt1"/>
              </a:solidFill>
              <a:latin typeface="Georgia"/>
              <a:ea typeface="Georgia"/>
              <a:cs typeface="Georgia"/>
              <a:sym typeface="Georgia"/>
            </a:endParaRPr>
          </a:p>
          <a:p>
            <a:pPr indent="0" lvl="0" marL="0" rtl="0" algn="l">
              <a:lnSpc>
                <a:spcPct val="105000"/>
              </a:lnSpc>
              <a:spcBef>
                <a:spcPts val="1200"/>
              </a:spcBef>
              <a:spcAft>
                <a:spcPts val="0"/>
              </a:spcAft>
              <a:buSzPts val="852"/>
              <a:buNone/>
            </a:pPr>
            <a:r>
              <a:rPr b="1" lang="en" sz="1517">
                <a:solidFill>
                  <a:schemeClr val="lt1"/>
                </a:solidFill>
                <a:latin typeface="Georgia"/>
                <a:ea typeface="Georgia"/>
                <a:cs typeface="Georgia"/>
                <a:sym typeface="Georgia"/>
              </a:rPr>
              <a:t>Post-traumatic stress disorder</a:t>
            </a:r>
            <a:r>
              <a:rPr lang="en" sz="1517">
                <a:solidFill>
                  <a:schemeClr val="lt1"/>
                </a:solidFill>
                <a:latin typeface="Georgia"/>
                <a:ea typeface="Georgia"/>
                <a:cs typeface="Georgia"/>
                <a:sym typeface="Georgia"/>
              </a:rPr>
              <a:t> = it’s a mental health condition that is caused by a extremely stressful or terrifying moment/event </a:t>
            </a:r>
            <a:endParaRPr sz="1517">
              <a:solidFill>
                <a:schemeClr val="lt1"/>
              </a:solidFill>
              <a:latin typeface="Georgia"/>
              <a:ea typeface="Georgia"/>
              <a:cs typeface="Georgia"/>
              <a:sym typeface="Georgia"/>
            </a:endParaRPr>
          </a:p>
          <a:p>
            <a:pPr indent="0" lvl="0" marL="0" rtl="0" algn="l">
              <a:lnSpc>
                <a:spcPct val="105000"/>
              </a:lnSpc>
              <a:spcBef>
                <a:spcPts val="1200"/>
              </a:spcBef>
              <a:spcAft>
                <a:spcPts val="0"/>
              </a:spcAft>
              <a:buClr>
                <a:schemeClr val="dk1"/>
              </a:buClr>
              <a:buSzPts val="852"/>
              <a:buFont typeface="Arial"/>
              <a:buNone/>
            </a:pPr>
            <a:r>
              <a:rPr b="1" lang="en" sz="1517">
                <a:solidFill>
                  <a:schemeClr val="lt1"/>
                </a:solidFill>
                <a:latin typeface="Georgia"/>
                <a:ea typeface="Georgia"/>
                <a:cs typeface="Georgia"/>
                <a:sym typeface="Georgia"/>
              </a:rPr>
              <a:t>Economic </a:t>
            </a:r>
            <a:r>
              <a:rPr lang="en" sz="1517">
                <a:solidFill>
                  <a:schemeClr val="lt1"/>
                </a:solidFill>
                <a:latin typeface="Georgia"/>
                <a:ea typeface="Georgia"/>
                <a:cs typeface="Georgia"/>
                <a:sym typeface="Georgia"/>
              </a:rPr>
              <a:t>= the way that people spend money or the way people make money</a:t>
            </a:r>
            <a:endParaRPr sz="1517">
              <a:solidFill>
                <a:schemeClr val="lt1"/>
              </a:solidFill>
              <a:latin typeface="Georgia"/>
              <a:ea typeface="Georgia"/>
              <a:cs typeface="Georgia"/>
              <a:sym typeface="Georgia"/>
            </a:endParaRPr>
          </a:p>
          <a:p>
            <a:pPr indent="0" lvl="0" marL="0" rtl="0" algn="l">
              <a:lnSpc>
                <a:spcPct val="105000"/>
              </a:lnSpc>
              <a:spcBef>
                <a:spcPts val="1200"/>
              </a:spcBef>
              <a:spcAft>
                <a:spcPts val="0"/>
              </a:spcAft>
              <a:buSzPts val="852"/>
              <a:buNone/>
            </a:pPr>
            <a:r>
              <a:rPr b="1" lang="en" sz="1440">
                <a:solidFill>
                  <a:schemeClr val="lt1"/>
                </a:solidFill>
                <a:latin typeface="Georgia"/>
                <a:ea typeface="Georgia"/>
                <a:cs typeface="Georgia"/>
                <a:sym typeface="Georgia"/>
              </a:rPr>
              <a:t>Nutrient </a:t>
            </a:r>
            <a:r>
              <a:rPr lang="en" sz="1440">
                <a:solidFill>
                  <a:schemeClr val="lt1"/>
                </a:solidFill>
                <a:latin typeface="Georgia"/>
                <a:ea typeface="Georgia"/>
                <a:cs typeface="Georgia"/>
                <a:sym typeface="Georgia"/>
              </a:rPr>
              <a:t>= provides nourishment items for a growth of a life </a:t>
            </a:r>
            <a:endParaRPr sz="1440">
              <a:solidFill>
                <a:schemeClr val="lt1"/>
              </a:solidFill>
              <a:latin typeface="Georgia"/>
              <a:ea typeface="Georgia"/>
              <a:cs typeface="Georgia"/>
              <a:sym typeface="Georgia"/>
            </a:endParaRPr>
          </a:p>
          <a:p>
            <a:pPr indent="0" lvl="0" marL="0" rtl="0" algn="l">
              <a:lnSpc>
                <a:spcPct val="105000"/>
              </a:lnSpc>
              <a:spcBef>
                <a:spcPts val="1200"/>
              </a:spcBef>
              <a:spcAft>
                <a:spcPts val="0"/>
              </a:spcAft>
              <a:buSzPts val="852"/>
              <a:buNone/>
            </a:pPr>
            <a:r>
              <a:rPr b="1" lang="en" sz="1440">
                <a:solidFill>
                  <a:schemeClr val="lt1"/>
                </a:solidFill>
                <a:latin typeface="Georgia"/>
                <a:ea typeface="Georgia"/>
                <a:cs typeface="Georgia"/>
                <a:sym typeface="Georgia"/>
              </a:rPr>
              <a:t>Compatible = </a:t>
            </a:r>
            <a:r>
              <a:rPr lang="en" sz="1440">
                <a:solidFill>
                  <a:schemeClr val="lt1"/>
                </a:solidFill>
                <a:latin typeface="Georgia"/>
                <a:ea typeface="Georgia"/>
                <a:cs typeface="Georgia"/>
                <a:sym typeface="Georgia"/>
              </a:rPr>
              <a:t> something able to exist and perform a/in harmonious or an agreeable combination </a:t>
            </a:r>
            <a:endParaRPr sz="1440">
              <a:solidFill>
                <a:schemeClr val="lt1"/>
              </a:solidFill>
              <a:latin typeface="Georgia"/>
              <a:ea typeface="Georgia"/>
              <a:cs typeface="Georgia"/>
              <a:sym typeface="Georgia"/>
            </a:endParaRPr>
          </a:p>
          <a:p>
            <a:pPr indent="0" lvl="0" marL="0" rtl="0" algn="l">
              <a:lnSpc>
                <a:spcPct val="105000"/>
              </a:lnSpc>
              <a:spcBef>
                <a:spcPts val="1200"/>
              </a:spcBef>
              <a:spcAft>
                <a:spcPts val="1200"/>
              </a:spcAft>
              <a:buSzPts val="852"/>
              <a:buNone/>
            </a:pPr>
            <a:r>
              <a:rPr b="1" lang="en" sz="1440">
                <a:solidFill>
                  <a:schemeClr val="lt1"/>
                </a:solidFill>
                <a:latin typeface="Georgia"/>
                <a:ea typeface="Georgia"/>
                <a:cs typeface="Georgia"/>
                <a:sym typeface="Georgia"/>
              </a:rPr>
              <a:t>Fire Pit</a:t>
            </a:r>
            <a:r>
              <a:rPr lang="en" sz="1440">
                <a:solidFill>
                  <a:schemeClr val="lt1"/>
                </a:solidFill>
                <a:latin typeface="Georgia"/>
                <a:ea typeface="Georgia"/>
                <a:cs typeface="Georgia"/>
                <a:sym typeface="Georgia"/>
              </a:rPr>
              <a:t> =  a dug out area or a open container outsides that keeps the fire lit</a:t>
            </a:r>
            <a:endParaRPr sz="1440">
              <a:solidFill>
                <a:schemeClr val="lt1"/>
              </a:solidFill>
              <a:latin typeface="Georgia"/>
              <a:ea typeface="Georgia"/>
              <a:cs typeface="Georgia"/>
              <a:sym typeface="Georgia"/>
            </a:endParaRPr>
          </a:p>
        </p:txBody>
      </p:sp>
      <p:sp>
        <p:nvSpPr>
          <p:cNvPr id="297" name="Google Shape;297;p21"/>
          <p:cNvSpPr txBox="1"/>
          <p:nvPr>
            <p:ph idx="2" type="body"/>
          </p:nvPr>
        </p:nvSpPr>
        <p:spPr>
          <a:xfrm>
            <a:off x="4561050" y="707100"/>
            <a:ext cx="4520700" cy="39945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852"/>
              <a:buNone/>
            </a:pPr>
            <a:r>
              <a:rPr b="1" lang="en" sz="1417">
                <a:solidFill>
                  <a:schemeClr val="lt1"/>
                </a:solidFill>
              </a:rPr>
              <a:t>Suicidal</a:t>
            </a:r>
            <a:r>
              <a:rPr lang="en" sz="1417">
                <a:solidFill>
                  <a:schemeClr val="lt1"/>
                </a:solidFill>
              </a:rPr>
              <a:t> = when a person is deeply unhappy or really sad to commit and die </a:t>
            </a:r>
            <a:endParaRPr sz="1417">
              <a:solidFill>
                <a:schemeClr val="lt1"/>
              </a:solidFill>
            </a:endParaRPr>
          </a:p>
          <a:p>
            <a:pPr indent="0" lvl="0" marL="0" rtl="0" algn="l">
              <a:lnSpc>
                <a:spcPct val="105000"/>
              </a:lnSpc>
              <a:spcBef>
                <a:spcPts val="1200"/>
              </a:spcBef>
              <a:spcAft>
                <a:spcPts val="0"/>
              </a:spcAft>
              <a:buSzPts val="852"/>
              <a:buNone/>
            </a:pPr>
            <a:r>
              <a:rPr b="1" lang="en" sz="1417">
                <a:solidFill>
                  <a:schemeClr val="lt1"/>
                </a:solidFill>
              </a:rPr>
              <a:t>Forest Canopy </a:t>
            </a:r>
            <a:r>
              <a:rPr lang="en" sz="1417">
                <a:solidFill>
                  <a:schemeClr val="lt1"/>
                </a:solidFill>
              </a:rPr>
              <a:t>= it is layer of where most of the  branches/leaves (crowns) forest tree meet up and creates a thick layer. </a:t>
            </a:r>
            <a:endParaRPr sz="1417">
              <a:solidFill>
                <a:schemeClr val="lt1"/>
              </a:solidFill>
            </a:endParaRPr>
          </a:p>
          <a:p>
            <a:pPr indent="0" lvl="0" marL="0" rtl="0" algn="l">
              <a:lnSpc>
                <a:spcPct val="105000"/>
              </a:lnSpc>
              <a:spcBef>
                <a:spcPts val="1200"/>
              </a:spcBef>
              <a:spcAft>
                <a:spcPts val="0"/>
              </a:spcAft>
              <a:buSzPts val="852"/>
              <a:buNone/>
            </a:pPr>
            <a:r>
              <a:rPr b="1" lang="en" sz="1417">
                <a:solidFill>
                  <a:schemeClr val="lt1"/>
                </a:solidFill>
              </a:rPr>
              <a:t>Simulate(s)</a:t>
            </a:r>
            <a:r>
              <a:rPr lang="en" sz="1417">
                <a:solidFill>
                  <a:schemeClr val="lt1"/>
                </a:solidFill>
              </a:rPr>
              <a:t> = it kinda means like reproduce </a:t>
            </a:r>
            <a:endParaRPr sz="1417">
              <a:solidFill>
                <a:schemeClr val="lt1"/>
              </a:solidFill>
            </a:endParaRPr>
          </a:p>
          <a:p>
            <a:pPr indent="0" lvl="0" marL="0" rtl="0" algn="l">
              <a:lnSpc>
                <a:spcPct val="105000"/>
              </a:lnSpc>
              <a:spcBef>
                <a:spcPts val="1200"/>
              </a:spcBef>
              <a:spcAft>
                <a:spcPts val="0"/>
              </a:spcAft>
              <a:buSzPts val="852"/>
              <a:buNone/>
            </a:pPr>
            <a:r>
              <a:rPr b="1" lang="en" sz="1417">
                <a:solidFill>
                  <a:schemeClr val="lt1"/>
                </a:solidFill>
              </a:rPr>
              <a:t>Species</a:t>
            </a:r>
            <a:r>
              <a:rPr lang="en" sz="1417">
                <a:solidFill>
                  <a:schemeClr val="lt1"/>
                </a:solidFill>
              </a:rPr>
              <a:t> = a distinct group of plants or animals that have a common characteristics and that can breed(mate and then produce something) with each other </a:t>
            </a:r>
            <a:endParaRPr sz="1417">
              <a:solidFill>
                <a:schemeClr val="lt1"/>
              </a:solidFill>
            </a:endParaRPr>
          </a:p>
          <a:p>
            <a:pPr indent="0" lvl="0" marL="0" rtl="0" algn="l">
              <a:lnSpc>
                <a:spcPct val="105000"/>
              </a:lnSpc>
              <a:spcBef>
                <a:spcPts val="1200"/>
              </a:spcBef>
              <a:spcAft>
                <a:spcPts val="0"/>
              </a:spcAft>
              <a:buSzPts val="852"/>
              <a:buNone/>
            </a:pPr>
            <a:r>
              <a:rPr b="1" lang="en" sz="1417">
                <a:solidFill>
                  <a:schemeClr val="lt1"/>
                </a:solidFill>
              </a:rPr>
              <a:t>Invasive </a:t>
            </a:r>
            <a:r>
              <a:rPr lang="en" sz="1417">
                <a:solidFill>
                  <a:schemeClr val="lt1"/>
                </a:solidFill>
              </a:rPr>
              <a:t>= usually a plant or a disease that tends to spread  </a:t>
            </a:r>
            <a:endParaRPr sz="1417">
              <a:solidFill>
                <a:schemeClr val="lt1"/>
              </a:solidFill>
            </a:endParaRPr>
          </a:p>
          <a:p>
            <a:pPr indent="0" lvl="0" marL="0" rtl="0" algn="l">
              <a:lnSpc>
                <a:spcPct val="105000"/>
              </a:lnSpc>
              <a:spcBef>
                <a:spcPts val="1200"/>
              </a:spcBef>
              <a:spcAft>
                <a:spcPts val="1200"/>
              </a:spcAft>
              <a:buSzPts val="852"/>
              <a:buNone/>
            </a:pPr>
            <a:r>
              <a:rPr b="1" lang="en" sz="1417">
                <a:solidFill>
                  <a:schemeClr val="lt1"/>
                </a:solidFill>
              </a:rPr>
              <a:t>Fire Ring</a:t>
            </a:r>
            <a:r>
              <a:rPr lang="en" sz="1417">
                <a:solidFill>
                  <a:schemeClr val="lt1"/>
                </a:solidFill>
              </a:rPr>
              <a:t> = a device/something that contains a campfire to prevent it from spreading creating a prevention from Wildfires</a:t>
            </a:r>
            <a:endParaRPr b="1" sz="1417">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5"/>
          <p:cNvSpPr txBox="1"/>
          <p:nvPr>
            <p:ph type="title"/>
          </p:nvPr>
        </p:nvSpPr>
        <p:spPr>
          <a:xfrm>
            <a:off x="311700" y="328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Background Research ( 1 ) </a:t>
            </a:r>
            <a:endParaRPr>
              <a:solidFill>
                <a:schemeClr val="lt1"/>
              </a:solidFill>
            </a:endParaRPr>
          </a:p>
        </p:txBody>
      </p:sp>
      <p:sp>
        <p:nvSpPr>
          <p:cNvPr id="77" name="Google Shape;77;p5"/>
          <p:cNvSpPr txBox="1"/>
          <p:nvPr>
            <p:ph idx="1" type="body"/>
          </p:nvPr>
        </p:nvSpPr>
        <p:spPr>
          <a:xfrm>
            <a:off x="311700" y="977275"/>
            <a:ext cx="8520600" cy="26433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1200"/>
              </a:spcBef>
              <a:spcAft>
                <a:spcPts val="1200"/>
              </a:spcAft>
              <a:buClr>
                <a:schemeClr val="dk1"/>
              </a:buClr>
              <a:buSzPts val="1100"/>
              <a:buFont typeface="Arial"/>
              <a:buNone/>
            </a:pPr>
            <a:r>
              <a:rPr lang="en" sz="2300">
                <a:solidFill>
                  <a:schemeClr val="lt1"/>
                </a:solidFill>
                <a:latin typeface="Georgia"/>
                <a:ea typeface="Georgia"/>
                <a:cs typeface="Georgia"/>
                <a:sym typeface="Georgia"/>
              </a:rPr>
              <a:t>Before diving more into the topic of wildfires, let’s start with some background research. One key concept is the </a:t>
            </a:r>
            <a:r>
              <a:rPr b="1" lang="en" sz="2300">
                <a:solidFill>
                  <a:schemeClr val="lt1"/>
                </a:solidFill>
                <a:latin typeface="Georgia"/>
                <a:ea typeface="Georgia"/>
                <a:cs typeface="Georgia"/>
                <a:sym typeface="Georgia"/>
              </a:rPr>
              <a:t>Fire Triangle</a:t>
            </a:r>
            <a:r>
              <a:rPr lang="en" sz="2300">
                <a:solidFill>
                  <a:schemeClr val="lt1"/>
                </a:solidFill>
                <a:latin typeface="Georgia"/>
                <a:ea typeface="Georgia"/>
                <a:cs typeface="Georgia"/>
                <a:sym typeface="Georgia"/>
              </a:rPr>
              <a:t>, which explains how wildfires—or any fires—are created. The three essential elements are </a:t>
            </a:r>
            <a:r>
              <a:rPr b="1" lang="en" sz="2300">
                <a:solidFill>
                  <a:schemeClr val="lt1"/>
                </a:solidFill>
                <a:latin typeface="Georgia"/>
                <a:ea typeface="Georgia"/>
                <a:cs typeface="Georgia"/>
                <a:sym typeface="Georgia"/>
              </a:rPr>
              <a:t>oxygen</a:t>
            </a:r>
            <a:r>
              <a:rPr lang="en" sz="2300">
                <a:solidFill>
                  <a:schemeClr val="lt1"/>
                </a:solidFill>
                <a:latin typeface="Georgia"/>
                <a:ea typeface="Georgia"/>
                <a:cs typeface="Georgia"/>
                <a:sym typeface="Georgia"/>
              </a:rPr>
              <a:t>, </a:t>
            </a:r>
            <a:r>
              <a:rPr b="1" lang="en" sz="2300">
                <a:solidFill>
                  <a:schemeClr val="lt1"/>
                </a:solidFill>
                <a:latin typeface="Georgia"/>
                <a:ea typeface="Georgia"/>
                <a:cs typeface="Georgia"/>
                <a:sym typeface="Georgia"/>
              </a:rPr>
              <a:t>fuel</a:t>
            </a:r>
            <a:r>
              <a:rPr lang="en" sz="2300">
                <a:solidFill>
                  <a:schemeClr val="lt1"/>
                </a:solidFill>
                <a:latin typeface="Georgia"/>
                <a:ea typeface="Georgia"/>
                <a:cs typeface="Georgia"/>
                <a:sym typeface="Georgia"/>
              </a:rPr>
              <a:t> (like oil or dry vegetation), and </a:t>
            </a:r>
            <a:r>
              <a:rPr b="1" lang="en" sz="2300">
                <a:solidFill>
                  <a:schemeClr val="lt1"/>
                </a:solidFill>
                <a:latin typeface="Georgia"/>
                <a:ea typeface="Georgia"/>
                <a:cs typeface="Georgia"/>
                <a:sym typeface="Georgia"/>
              </a:rPr>
              <a:t>heat</a:t>
            </a:r>
            <a:r>
              <a:rPr lang="en" sz="2300">
                <a:solidFill>
                  <a:schemeClr val="lt1"/>
                </a:solidFill>
                <a:latin typeface="Georgia"/>
                <a:ea typeface="Georgia"/>
                <a:cs typeface="Georgia"/>
                <a:sym typeface="Georgia"/>
              </a:rPr>
              <a:t>. When these elements combine, they trigger a chemical reaction that starts a fire.</a:t>
            </a:r>
            <a:endParaRPr sz="2300">
              <a:solidFill>
                <a:schemeClr val="lt1"/>
              </a:solidFill>
              <a:highlight>
                <a:srgbClr val="C27BA0"/>
              </a:highlight>
              <a:latin typeface="Georgia"/>
              <a:ea typeface="Georgia"/>
              <a:cs typeface="Georgia"/>
              <a:sym typeface="Georgi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Index ( what page topics are on) </a:t>
            </a:r>
            <a:endParaRPr>
              <a:solidFill>
                <a:schemeClr val="lt1"/>
              </a:solidFill>
            </a:endParaRPr>
          </a:p>
        </p:txBody>
      </p:sp>
      <p:sp>
        <p:nvSpPr>
          <p:cNvPr id="303" name="Google Shape;303;p2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lnSpc>
                <a:spcPct val="115000"/>
              </a:lnSpc>
              <a:spcBef>
                <a:spcPts val="0"/>
              </a:spcBef>
              <a:spcAft>
                <a:spcPts val="0"/>
              </a:spcAft>
              <a:buSzPct val="33734"/>
              <a:buNone/>
            </a:pPr>
            <a:r>
              <a:rPr lang="en">
                <a:solidFill>
                  <a:schemeClr val="dk1"/>
                </a:solidFill>
                <a:latin typeface="Georgia"/>
                <a:ea typeface="Georgia"/>
                <a:cs typeface="Georgia"/>
                <a:sym typeface="Georgia"/>
              </a:rPr>
              <a:t> </a:t>
            </a:r>
            <a:r>
              <a:rPr lang="en" sz="4150">
                <a:solidFill>
                  <a:schemeClr val="lt1"/>
                </a:solidFill>
                <a:latin typeface="Georgia"/>
                <a:ea typeface="Georgia"/>
                <a:cs typeface="Georgia"/>
                <a:sym typeface="Georgia"/>
              </a:rPr>
              <a:t>Slide 2 = Problem </a:t>
            </a:r>
            <a:endParaRPr sz="4150">
              <a:solidFill>
                <a:schemeClr val="lt1"/>
              </a:solidFill>
              <a:latin typeface="Georgia"/>
              <a:ea typeface="Georgia"/>
              <a:cs typeface="Georgia"/>
              <a:sym typeface="Georgia"/>
            </a:endParaRPr>
          </a:p>
          <a:p>
            <a:pPr indent="0" lvl="0" marL="0" rtl="0" algn="l">
              <a:lnSpc>
                <a:spcPct val="115000"/>
              </a:lnSpc>
              <a:spcBef>
                <a:spcPts val="1200"/>
              </a:spcBef>
              <a:spcAft>
                <a:spcPts val="0"/>
              </a:spcAft>
              <a:buSzPct val="33734"/>
              <a:buNone/>
            </a:pPr>
            <a:r>
              <a:rPr lang="en" sz="4150">
                <a:solidFill>
                  <a:schemeClr val="lt1"/>
                </a:solidFill>
                <a:latin typeface="Georgia"/>
                <a:ea typeface="Georgia"/>
                <a:cs typeface="Georgia"/>
                <a:sym typeface="Georgia"/>
              </a:rPr>
              <a:t>Slide 3 = Hypothesis ( what i know ) </a:t>
            </a:r>
            <a:endParaRPr sz="4150">
              <a:solidFill>
                <a:schemeClr val="lt1"/>
              </a:solidFill>
              <a:latin typeface="Georgia"/>
              <a:ea typeface="Georgia"/>
              <a:cs typeface="Georgia"/>
              <a:sym typeface="Georgia"/>
            </a:endParaRPr>
          </a:p>
          <a:p>
            <a:pPr indent="0" lvl="0" marL="0" rtl="0" algn="l">
              <a:lnSpc>
                <a:spcPct val="115000"/>
              </a:lnSpc>
              <a:spcBef>
                <a:spcPts val="1200"/>
              </a:spcBef>
              <a:spcAft>
                <a:spcPts val="0"/>
              </a:spcAft>
              <a:buSzPct val="33734"/>
              <a:buNone/>
            </a:pPr>
            <a:r>
              <a:rPr lang="en" sz="4150">
                <a:solidFill>
                  <a:schemeClr val="lt1"/>
                </a:solidFill>
                <a:latin typeface="Georgia"/>
                <a:ea typeface="Georgia"/>
                <a:cs typeface="Georgia"/>
                <a:sym typeface="Georgia"/>
              </a:rPr>
              <a:t>Slide 4 = Rational ( why I am doing it)</a:t>
            </a:r>
            <a:endParaRPr sz="4150">
              <a:solidFill>
                <a:schemeClr val="lt1"/>
              </a:solidFill>
              <a:latin typeface="Georgia"/>
              <a:ea typeface="Georgia"/>
              <a:cs typeface="Georgia"/>
              <a:sym typeface="Georgia"/>
            </a:endParaRPr>
          </a:p>
          <a:p>
            <a:pPr indent="0" lvl="0" marL="0" rtl="0" algn="l">
              <a:lnSpc>
                <a:spcPct val="115000"/>
              </a:lnSpc>
              <a:spcBef>
                <a:spcPts val="1200"/>
              </a:spcBef>
              <a:spcAft>
                <a:spcPts val="0"/>
              </a:spcAft>
              <a:buSzPct val="33734"/>
              <a:buNone/>
            </a:pPr>
            <a:r>
              <a:rPr lang="en" sz="4150">
                <a:solidFill>
                  <a:schemeClr val="lt1"/>
                </a:solidFill>
                <a:latin typeface="Georgia"/>
                <a:ea typeface="Georgia"/>
                <a:cs typeface="Georgia"/>
                <a:sym typeface="Georgia"/>
              </a:rPr>
              <a:t>Slide </a:t>
            </a:r>
            <a:r>
              <a:rPr lang="en" sz="4150">
                <a:solidFill>
                  <a:schemeClr val="lt1"/>
                </a:solidFill>
                <a:latin typeface="Georgia"/>
                <a:ea typeface="Georgia"/>
                <a:cs typeface="Georgia"/>
                <a:sym typeface="Georgia"/>
              </a:rPr>
              <a:t>5 </a:t>
            </a:r>
            <a:r>
              <a:rPr lang="en" sz="4150">
                <a:solidFill>
                  <a:schemeClr val="lt1"/>
                </a:solidFill>
                <a:latin typeface="Georgia"/>
                <a:ea typeface="Georgia"/>
                <a:cs typeface="Georgia"/>
                <a:sym typeface="Georgia"/>
              </a:rPr>
              <a:t>= Background Research </a:t>
            </a:r>
            <a:endParaRPr sz="4150">
              <a:solidFill>
                <a:schemeClr val="lt1"/>
              </a:solidFill>
              <a:latin typeface="Georgia"/>
              <a:ea typeface="Georgia"/>
              <a:cs typeface="Georgia"/>
              <a:sym typeface="Georgia"/>
            </a:endParaRPr>
          </a:p>
          <a:p>
            <a:pPr indent="0" lvl="0" marL="0" rtl="0" algn="l">
              <a:lnSpc>
                <a:spcPct val="115000"/>
              </a:lnSpc>
              <a:spcBef>
                <a:spcPts val="1200"/>
              </a:spcBef>
              <a:spcAft>
                <a:spcPts val="0"/>
              </a:spcAft>
              <a:buSzPct val="33734"/>
              <a:buNone/>
            </a:pPr>
            <a:r>
              <a:rPr lang="en" sz="4150">
                <a:solidFill>
                  <a:schemeClr val="lt1"/>
                </a:solidFill>
                <a:latin typeface="Georgia"/>
                <a:ea typeface="Georgia"/>
                <a:cs typeface="Georgia"/>
                <a:sym typeface="Georgia"/>
              </a:rPr>
              <a:t>Slide 11 = </a:t>
            </a:r>
            <a:r>
              <a:rPr lang="en" sz="4150">
                <a:solidFill>
                  <a:schemeClr val="lt1"/>
                </a:solidFill>
                <a:latin typeface="Georgia"/>
                <a:ea typeface="Georgia"/>
                <a:cs typeface="Georgia"/>
                <a:sym typeface="Georgia"/>
              </a:rPr>
              <a:t>Impact on Nature an</a:t>
            </a:r>
            <a:r>
              <a:rPr lang="en" sz="4150">
                <a:solidFill>
                  <a:schemeClr val="lt1"/>
                </a:solidFill>
                <a:latin typeface="Georgia"/>
                <a:ea typeface="Georgia"/>
                <a:cs typeface="Georgia"/>
                <a:sym typeface="Georgia"/>
              </a:rPr>
              <a:t> What Nature Causes</a:t>
            </a:r>
            <a:endParaRPr sz="4150">
              <a:solidFill>
                <a:schemeClr val="lt1"/>
              </a:solidFill>
              <a:latin typeface="Georgia"/>
              <a:ea typeface="Georgia"/>
              <a:cs typeface="Georgia"/>
              <a:sym typeface="Georgia"/>
            </a:endParaRPr>
          </a:p>
          <a:p>
            <a:pPr indent="0" lvl="0" marL="0" rtl="0" algn="l">
              <a:lnSpc>
                <a:spcPct val="115000"/>
              </a:lnSpc>
              <a:spcBef>
                <a:spcPts val="1200"/>
              </a:spcBef>
              <a:spcAft>
                <a:spcPts val="0"/>
              </a:spcAft>
              <a:buSzPct val="33734"/>
              <a:buNone/>
            </a:pPr>
            <a:r>
              <a:rPr lang="en" sz="4150">
                <a:solidFill>
                  <a:schemeClr val="lt1"/>
                </a:solidFill>
                <a:latin typeface="Georgia"/>
                <a:ea typeface="Georgia"/>
                <a:cs typeface="Georgia"/>
                <a:sym typeface="Georgia"/>
              </a:rPr>
              <a:t>Slide 12 = How human causes wildfire</a:t>
            </a:r>
            <a:endParaRPr sz="4150">
              <a:solidFill>
                <a:schemeClr val="lt1"/>
              </a:solidFill>
              <a:latin typeface="Georgia"/>
              <a:ea typeface="Georgia"/>
              <a:cs typeface="Georgia"/>
              <a:sym typeface="Georgia"/>
            </a:endParaRPr>
          </a:p>
          <a:p>
            <a:pPr indent="0" lvl="0" marL="0" rtl="0" algn="l">
              <a:lnSpc>
                <a:spcPct val="115000"/>
              </a:lnSpc>
              <a:spcBef>
                <a:spcPts val="1200"/>
              </a:spcBef>
              <a:spcAft>
                <a:spcPts val="0"/>
              </a:spcAft>
              <a:buSzPct val="33734"/>
              <a:buNone/>
            </a:pPr>
            <a:r>
              <a:rPr lang="en" sz="4150">
                <a:solidFill>
                  <a:schemeClr val="lt1"/>
                </a:solidFill>
                <a:latin typeface="Georgia"/>
                <a:ea typeface="Georgia"/>
                <a:cs typeface="Georgia"/>
                <a:sym typeface="Georgia"/>
              </a:rPr>
              <a:t>Slide 13= Animals in the forest/albereta </a:t>
            </a:r>
            <a:endParaRPr sz="4150">
              <a:solidFill>
                <a:schemeClr val="lt1"/>
              </a:solidFill>
              <a:latin typeface="Georgia"/>
              <a:ea typeface="Georgia"/>
              <a:cs typeface="Georgia"/>
              <a:sym typeface="Georgia"/>
            </a:endParaRPr>
          </a:p>
          <a:p>
            <a:pPr indent="0" lvl="0" marL="0" rtl="0" algn="l">
              <a:lnSpc>
                <a:spcPct val="115000"/>
              </a:lnSpc>
              <a:spcBef>
                <a:spcPts val="1200"/>
              </a:spcBef>
              <a:spcAft>
                <a:spcPts val="0"/>
              </a:spcAft>
              <a:buClr>
                <a:schemeClr val="dk1"/>
              </a:buClr>
              <a:buSzPct val="26506"/>
              <a:buFont typeface="Arial"/>
              <a:buNone/>
            </a:pPr>
            <a:r>
              <a:rPr lang="en" sz="4150">
                <a:solidFill>
                  <a:schemeClr val="lt1"/>
                </a:solidFill>
                <a:latin typeface="Georgia"/>
                <a:ea typeface="Georgia"/>
                <a:cs typeface="Georgia"/>
                <a:sym typeface="Georgia"/>
              </a:rPr>
              <a:t>Slide 14 = Impact on Wildlife </a:t>
            </a:r>
            <a:endParaRPr sz="4150">
              <a:solidFill>
                <a:schemeClr val="lt1"/>
              </a:solidFill>
              <a:latin typeface="Georgia"/>
              <a:ea typeface="Georgia"/>
              <a:cs typeface="Georgia"/>
              <a:sym typeface="Georgia"/>
            </a:endParaRPr>
          </a:p>
          <a:p>
            <a:pPr indent="0" lvl="0" marL="0" rtl="0" algn="l">
              <a:lnSpc>
                <a:spcPct val="115000"/>
              </a:lnSpc>
              <a:spcBef>
                <a:spcPts val="1200"/>
              </a:spcBef>
              <a:spcAft>
                <a:spcPts val="1200"/>
              </a:spcAft>
              <a:buSzPct val="100000"/>
              <a:buNone/>
            </a:pPr>
            <a:r>
              <a:t/>
            </a:r>
            <a:endParaRPr>
              <a:solidFill>
                <a:schemeClr val="dk1"/>
              </a:solidFill>
              <a:latin typeface="Georgia"/>
              <a:ea typeface="Georgia"/>
              <a:cs typeface="Georgia"/>
              <a:sym typeface="Georgia"/>
            </a:endParaRPr>
          </a:p>
        </p:txBody>
      </p:sp>
      <p:sp>
        <p:nvSpPr>
          <p:cNvPr id="304" name="Google Shape;304;p2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0000"/>
              <a:buNone/>
            </a:pPr>
            <a:r>
              <a:rPr lang="en">
                <a:solidFill>
                  <a:schemeClr val="lt1"/>
                </a:solidFill>
                <a:latin typeface="Georgia"/>
                <a:ea typeface="Georgia"/>
                <a:cs typeface="Georgia"/>
                <a:sym typeface="Georgia"/>
              </a:rPr>
              <a:t>Slide 15 = Impact on Human</a:t>
            </a:r>
            <a:endParaRPr>
              <a:solidFill>
                <a:schemeClr val="lt1"/>
              </a:solidFill>
              <a:latin typeface="Georgia"/>
              <a:ea typeface="Georgia"/>
              <a:cs typeface="Georgia"/>
              <a:sym typeface="Georgia"/>
            </a:endParaRPr>
          </a:p>
          <a:p>
            <a:pPr indent="0" lvl="0" marL="0" rtl="0" algn="l">
              <a:lnSpc>
                <a:spcPct val="115000"/>
              </a:lnSpc>
              <a:spcBef>
                <a:spcPts val="1200"/>
              </a:spcBef>
              <a:spcAft>
                <a:spcPts val="0"/>
              </a:spcAft>
              <a:buSzPct val="100000"/>
              <a:buNone/>
            </a:pPr>
            <a:r>
              <a:rPr lang="en">
                <a:solidFill>
                  <a:schemeClr val="lt1"/>
                </a:solidFill>
                <a:latin typeface="Georgia"/>
                <a:ea typeface="Georgia"/>
                <a:cs typeface="Georgia"/>
                <a:sym typeface="Georgia"/>
              </a:rPr>
              <a:t>SLide 16 = The Positive of WIldfires </a:t>
            </a:r>
            <a:endParaRPr>
              <a:solidFill>
                <a:schemeClr val="lt1"/>
              </a:solidFill>
              <a:latin typeface="Georgia"/>
              <a:ea typeface="Georgia"/>
              <a:cs typeface="Georgia"/>
              <a:sym typeface="Georgia"/>
            </a:endParaRPr>
          </a:p>
          <a:p>
            <a:pPr indent="0" lvl="0" marL="0" rtl="0" algn="l">
              <a:lnSpc>
                <a:spcPct val="115000"/>
              </a:lnSpc>
              <a:spcBef>
                <a:spcPts val="1200"/>
              </a:spcBef>
              <a:spcAft>
                <a:spcPts val="0"/>
              </a:spcAft>
              <a:buSzPct val="100000"/>
              <a:buNone/>
            </a:pPr>
            <a:r>
              <a:rPr lang="en">
                <a:solidFill>
                  <a:schemeClr val="lt1"/>
                </a:solidFill>
                <a:latin typeface="Georgia"/>
                <a:ea typeface="Georgia"/>
                <a:cs typeface="Georgia"/>
                <a:sym typeface="Georgia"/>
              </a:rPr>
              <a:t>Slide 17 = Tips and Ways of Preventing Wildfires</a:t>
            </a:r>
            <a:endParaRPr>
              <a:solidFill>
                <a:schemeClr val="lt1"/>
              </a:solidFill>
              <a:latin typeface="Georgia"/>
              <a:ea typeface="Georgia"/>
              <a:cs typeface="Georgia"/>
              <a:sym typeface="Georgia"/>
            </a:endParaRPr>
          </a:p>
          <a:p>
            <a:pPr indent="0" lvl="0" marL="0" rtl="0" algn="l">
              <a:lnSpc>
                <a:spcPct val="115000"/>
              </a:lnSpc>
              <a:spcBef>
                <a:spcPts val="1200"/>
              </a:spcBef>
              <a:spcAft>
                <a:spcPts val="0"/>
              </a:spcAft>
              <a:buSzPct val="100000"/>
              <a:buNone/>
            </a:pPr>
            <a:r>
              <a:rPr lang="en">
                <a:solidFill>
                  <a:schemeClr val="lt1"/>
                </a:solidFill>
                <a:latin typeface="Georgia"/>
                <a:ea typeface="Georgia"/>
                <a:cs typeface="Georgia"/>
                <a:sym typeface="Georgia"/>
              </a:rPr>
              <a:t>Slide 18 =  </a:t>
            </a:r>
            <a:r>
              <a:rPr lang="en">
                <a:solidFill>
                  <a:schemeClr val="lt1"/>
                </a:solidFill>
                <a:latin typeface="Georgia"/>
                <a:ea typeface="Georgia"/>
                <a:cs typeface="Georgia"/>
                <a:sym typeface="Georgia"/>
              </a:rPr>
              <a:t>How Alberta Fights Wildfires and What you need</a:t>
            </a:r>
            <a:endParaRPr>
              <a:solidFill>
                <a:schemeClr val="lt1"/>
              </a:solidFill>
              <a:latin typeface="Georgia"/>
              <a:ea typeface="Georgia"/>
              <a:cs typeface="Georgia"/>
              <a:sym typeface="Georgia"/>
            </a:endParaRPr>
          </a:p>
          <a:p>
            <a:pPr indent="0" lvl="0" marL="0" rtl="0" algn="l">
              <a:lnSpc>
                <a:spcPct val="115000"/>
              </a:lnSpc>
              <a:spcBef>
                <a:spcPts val="1200"/>
              </a:spcBef>
              <a:spcAft>
                <a:spcPts val="0"/>
              </a:spcAft>
              <a:buSzPct val="100000"/>
              <a:buNone/>
            </a:pPr>
            <a:r>
              <a:rPr lang="en">
                <a:solidFill>
                  <a:schemeClr val="lt1"/>
                </a:solidFill>
                <a:latin typeface="Georgia"/>
                <a:ea typeface="Georgia"/>
                <a:cs typeface="Georgia"/>
                <a:sym typeface="Georgia"/>
              </a:rPr>
              <a:t>Slide 19 = Conclusion </a:t>
            </a:r>
            <a:endParaRPr>
              <a:solidFill>
                <a:schemeClr val="lt1"/>
              </a:solidFill>
              <a:latin typeface="Georgia"/>
              <a:ea typeface="Georgia"/>
              <a:cs typeface="Georgia"/>
              <a:sym typeface="Georgia"/>
            </a:endParaRPr>
          </a:p>
          <a:p>
            <a:pPr indent="0" lvl="0" marL="0" rtl="0" algn="l">
              <a:lnSpc>
                <a:spcPct val="115000"/>
              </a:lnSpc>
              <a:spcBef>
                <a:spcPts val="1200"/>
              </a:spcBef>
              <a:spcAft>
                <a:spcPts val="0"/>
              </a:spcAft>
              <a:buSzPct val="100000"/>
              <a:buNone/>
            </a:pPr>
            <a:r>
              <a:rPr lang="en">
                <a:solidFill>
                  <a:schemeClr val="lt1"/>
                </a:solidFill>
                <a:latin typeface="Georgia"/>
                <a:ea typeface="Georgia"/>
                <a:cs typeface="Georgia"/>
                <a:sym typeface="Georgia"/>
              </a:rPr>
              <a:t>Side </a:t>
            </a:r>
            <a:r>
              <a:rPr lang="en">
                <a:solidFill>
                  <a:schemeClr val="lt1"/>
                </a:solidFill>
                <a:latin typeface="Georgia"/>
                <a:ea typeface="Georgia"/>
                <a:cs typeface="Georgia"/>
                <a:sym typeface="Georgia"/>
              </a:rPr>
              <a:t>20-21 = Glossary </a:t>
            </a:r>
            <a:endParaRPr>
              <a:solidFill>
                <a:schemeClr val="lt1"/>
              </a:solidFill>
              <a:latin typeface="Georgia"/>
              <a:ea typeface="Georgia"/>
              <a:cs typeface="Georgia"/>
              <a:sym typeface="Georgia"/>
            </a:endParaRPr>
          </a:p>
          <a:p>
            <a:pPr indent="0" lvl="0" marL="0" rtl="0" algn="l">
              <a:lnSpc>
                <a:spcPct val="115000"/>
              </a:lnSpc>
              <a:spcBef>
                <a:spcPts val="1200"/>
              </a:spcBef>
              <a:spcAft>
                <a:spcPts val="0"/>
              </a:spcAft>
              <a:buSzPct val="100000"/>
              <a:buNone/>
            </a:pPr>
            <a:r>
              <a:rPr lang="en">
                <a:solidFill>
                  <a:schemeClr val="lt1"/>
                </a:solidFill>
                <a:latin typeface="Georgia"/>
                <a:ea typeface="Georgia"/>
                <a:cs typeface="Georgia"/>
                <a:sym typeface="Georgia"/>
              </a:rPr>
              <a:t>Slide 22= Index </a:t>
            </a:r>
            <a:endParaRPr>
              <a:solidFill>
                <a:schemeClr val="lt1"/>
              </a:solidFill>
              <a:latin typeface="Georgia"/>
              <a:ea typeface="Georgia"/>
              <a:cs typeface="Georgia"/>
              <a:sym typeface="Georgia"/>
            </a:endParaRPr>
          </a:p>
          <a:p>
            <a:pPr indent="0" lvl="0" marL="0" rtl="0" algn="l">
              <a:lnSpc>
                <a:spcPct val="115000"/>
              </a:lnSpc>
              <a:spcBef>
                <a:spcPts val="1200"/>
              </a:spcBef>
              <a:spcAft>
                <a:spcPts val="0"/>
              </a:spcAft>
              <a:buSzPct val="100000"/>
              <a:buNone/>
            </a:pPr>
            <a:r>
              <a:rPr lang="en">
                <a:solidFill>
                  <a:schemeClr val="lt1"/>
                </a:solidFill>
                <a:latin typeface="Georgia"/>
                <a:ea typeface="Georgia"/>
                <a:cs typeface="Georgia"/>
                <a:sym typeface="Georgia"/>
              </a:rPr>
              <a:t> Slide 23  = Acknowledgment </a:t>
            </a:r>
            <a:endParaRPr>
              <a:solidFill>
                <a:schemeClr val="lt1"/>
              </a:solidFill>
              <a:latin typeface="Georgia"/>
              <a:ea typeface="Georgia"/>
              <a:cs typeface="Georgia"/>
              <a:sym typeface="Georgia"/>
            </a:endParaRPr>
          </a:p>
          <a:p>
            <a:pPr indent="0" lvl="0" marL="0" rtl="0" algn="l">
              <a:lnSpc>
                <a:spcPct val="115000"/>
              </a:lnSpc>
              <a:spcBef>
                <a:spcPts val="1200"/>
              </a:spcBef>
              <a:spcAft>
                <a:spcPts val="1200"/>
              </a:spcAft>
              <a:buSzPct val="100000"/>
              <a:buNone/>
            </a:pPr>
            <a:r>
              <a:rPr lang="en">
                <a:solidFill>
                  <a:schemeClr val="lt1"/>
                </a:solidFill>
                <a:latin typeface="Georgia"/>
                <a:ea typeface="Georgia"/>
                <a:cs typeface="Georgia"/>
                <a:sym typeface="Georgia"/>
              </a:rPr>
              <a:t>Slide 24 - 28 = Resources  </a:t>
            </a:r>
            <a:endParaRPr>
              <a:solidFill>
                <a:schemeClr val="lt1"/>
              </a:solidFill>
              <a:latin typeface="Georgia"/>
              <a:ea typeface="Georgia"/>
              <a:cs typeface="Georgia"/>
              <a:sym typeface="Georgi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Acknowledgement</a:t>
            </a:r>
            <a:r>
              <a:rPr lang="en"/>
              <a:t> </a:t>
            </a:r>
            <a:endParaRPr/>
          </a:p>
        </p:txBody>
      </p:sp>
      <p:sp>
        <p:nvSpPr>
          <p:cNvPr id="310" name="Google Shape;310;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lt1"/>
                </a:solidFill>
                <a:latin typeface="Georgia"/>
                <a:ea typeface="Georgia"/>
                <a:cs typeface="Georgia"/>
                <a:sym typeface="Georgia"/>
              </a:rPr>
              <a:t>Thanks to my Mom, Mr.Zhang, Gunreet, Ragvi , Brooklynn and Bryn!  </a:t>
            </a:r>
            <a:endParaRPr>
              <a:solidFill>
                <a:schemeClr val="lt1"/>
              </a:solidFill>
              <a:latin typeface="Georgia"/>
              <a:ea typeface="Georgia"/>
              <a:cs typeface="Georgia"/>
              <a:sym typeface="Georgia"/>
            </a:endParaRPr>
          </a:p>
          <a:p>
            <a:pPr indent="0" lvl="0" marL="0" rtl="0" algn="l">
              <a:lnSpc>
                <a:spcPct val="115000"/>
              </a:lnSpc>
              <a:spcBef>
                <a:spcPts val="1200"/>
              </a:spcBef>
              <a:spcAft>
                <a:spcPts val="1200"/>
              </a:spcAft>
              <a:buSzPts val="1800"/>
              <a:buNone/>
            </a:pPr>
            <a:r>
              <a:rPr lang="en">
                <a:solidFill>
                  <a:schemeClr val="lt1"/>
                </a:solidFill>
                <a:latin typeface="Georgia"/>
                <a:ea typeface="Georgia"/>
                <a:cs typeface="Georgia"/>
                <a:sym typeface="Georgia"/>
              </a:rPr>
              <a:t>Thanks for helping me! </a:t>
            </a:r>
            <a:endParaRPr>
              <a:solidFill>
                <a:schemeClr val="lt1"/>
              </a:solidFill>
              <a:latin typeface="Georgia"/>
              <a:ea typeface="Georgia"/>
              <a:cs typeface="Georgia"/>
              <a:sym typeface="Georgi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4"/>
          <p:cNvSpPr txBox="1"/>
          <p:nvPr>
            <p:ph type="title"/>
          </p:nvPr>
        </p:nvSpPr>
        <p:spPr>
          <a:xfrm>
            <a:off x="216275" y="3297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lt1"/>
                </a:solidFill>
              </a:rPr>
              <a:t>Resources ( 1 ) </a:t>
            </a:r>
            <a:endParaRPr>
              <a:solidFill>
                <a:schemeClr val="lt1"/>
              </a:solidFill>
            </a:endParaRPr>
          </a:p>
        </p:txBody>
      </p:sp>
      <p:sp>
        <p:nvSpPr>
          <p:cNvPr id="316" name="Google Shape;316;p24"/>
          <p:cNvSpPr txBox="1"/>
          <p:nvPr>
            <p:ph idx="1" type="body"/>
          </p:nvPr>
        </p:nvSpPr>
        <p:spPr>
          <a:xfrm>
            <a:off x="216275" y="1007450"/>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1200"/>
              </a:spcBef>
              <a:spcAft>
                <a:spcPts val="0"/>
              </a:spcAft>
              <a:buClr>
                <a:schemeClr val="dk1"/>
              </a:buClr>
              <a:buSzPts val="770"/>
              <a:buFont typeface="Arial"/>
              <a:buNone/>
            </a:pPr>
            <a:r>
              <a:rPr lang="en" sz="1380">
                <a:solidFill>
                  <a:schemeClr val="lt1"/>
                </a:solidFill>
                <a:latin typeface="Georgia"/>
                <a:ea typeface="Georgia"/>
                <a:cs typeface="Georgia"/>
                <a:sym typeface="Georgia"/>
              </a:rPr>
              <a:t>1. 2023 Wildfire Percentage </a:t>
            </a:r>
            <a:endParaRPr sz="1380">
              <a:solidFill>
                <a:schemeClr val="lt1"/>
              </a:solidFill>
              <a:latin typeface="Georgia"/>
              <a:ea typeface="Georgia"/>
              <a:cs typeface="Georgia"/>
              <a:sym typeface="Georgia"/>
            </a:endParaRPr>
          </a:p>
          <a:p>
            <a:pPr indent="0" lvl="0" marL="0" rtl="0" algn="l">
              <a:lnSpc>
                <a:spcPct val="95000"/>
              </a:lnSpc>
              <a:spcBef>
                <a:spcPts val="1200"/>
              </a:spcBef>
              <a:spcAft>
                <a:spcPts val="0"/>
              </a:spcAft>
              <a:buClr>
                <a:schemeClr val="dk1"/>
              </a:buClr>
              <a:buSzPts val="770"/>
              <a:buFont typeface="Arial"/>
              <a:buNone/>
            </a:pPr>
            <a:r>
              <a:rPr lang="en" sz="1280" u="sng">
                <a:solidFill>
                  <a:schemeClr val="hlink"/>
                </a:solidFill>
                <a:hlinkClick r:id="rId3"/>
              </a:rPr>
              <a:t>https://climateinstitute.ca/news/fact-sheet-wildfires/#:~:text=Ninety%2Dthree%20per%20cent%20of,of%20control%20much%20more%20easily</a:t>
            </a:r>
            <a:endParaRPr sz="1280" u="sng">
              <a:solidFill>
                <a:schemeClr val="hlink"/>
              </a:solidFill>
            </a:endParaRPr>
          </a:p>
          <a:p>
            <a:pPr indent="0" lvl="0" marL="0" rtl="0" algn="l">
              <a:lnSpc>
                <a:spcPct val="95000"/>
              </a:lnSpc>
              <a:spcBef>
                <a:spcPts val="1200"/>
              </a:spcBef>
              <a:spcAft>
                <a:spcPts val="0"/>
              </a:spcAft>
              <a:buClr>
                <a:schemeClr val="dk1"/>
              </a:buClr>
              <a:buSzPts val="770"/>
              <a:buFont typeface="Arial"/>
              <a:buNone/>
            </a:pPr>
            <a:r>
              <a:rPr lang="en" sz="1370">
                <a:solidFill>
                  <a:schemeClr val="lt1"/>
                </a:solidFill>
                <a:latin typeface="Georgia"/>
                <a:ea typeface="Georgia"/>
                <a:cs typeface="Georgia"/>
                <a:sym typeface="Georgia"/>
              </a:rPr>
              <a:t>2. Jasper Wildfire South and North</a:t>
            </a:r>
            <a:endParaRPr sz="1370">
              <a:solidFill>
                <a:schemeClr val="lt1"/>
              </a:solidFill>
              <a:latin typeface="Georgia"/>
              <a:ea typeface="Georgia"/>
              <a:cs typeface="Georgia"/>
              <a:sym typeface="Georgia"/>
            </a:endParaRPr>
          </a:p>
          <a:p>
            <a:pPr indent="0" lvl="0" marL="0" rtl="0" algn="l">
              <a:lnSpc>
                <a:spcPct val="95000"/>
              </a:lnSpc>
              <a:spcBef>
                <a:spcPts val="1200"/>
              </a:spcBef>
              <a:spcAft>
                <a:spcPts val="0"/>
              </a:spcAft>
              <a:buClr>
                <a:schemeClr val="dk1"/>
              </a:buClr>
              <a:buSzPts val="770"/>
              <a:buFont typeface="Arial"/>
              <a:buNone/>
            </a:pPr>
            <a:r>
              <a:rPr lang="en" sz="1070" u="sng">
                <a:solidFill>
                  <a:schemeClr val="hlink"/>
                </a:solidFill>
                <a:hlinkClick r:id="rId4"/>
              </a:rPr>
              <a:t>https://parks.canada.ca/pn-np/ab/jasper/visit/feu-alert-fire/feudeforet-wildfire</a:t>
            </a:r>
            <a:r>
              <a:rPr lang="en" sz="1070">
                <a:solidFill>
                  <a:schemeClr val="dk1"/>
                </a:solidFill>
              </a:rPr>
              <a:t> </a:t>
            </a:r>
            <a:endParaRPr sz="1070">
              <a:solidFill>
                <a:schemeClr val="dk1"/>
              </a:solidFill>
            </a:endParaRPr>
          </a:p>
          <a:p>
            <a:pPr indent="0" lvl="0" marL="0" rtl="0" algn="l">
              <a:lnSpc>
                <a:spcPct val="95000"/>
              </a:lnSpc>
              <a:spcBef>
                <a:spcPts val="1200"/>
              </a:spcBef>
              <a:spcAft>
                <a:spcPts val="0"/>
              </a:spcAft>
              <a:buClr>
                <a:schemeClr val="dk1"/>
              </a:buClr>
              <a:buSzPts val="770"/>
              <a:buFont typeface="Arial"/>
              <a:buNone/>
            </a:pPr>
            <a:r>
              <a:rPr lang="en" sz="1370">
                <a:solidFill>
                  <a:schemeClr val="lt1"/>
                </a:solidFill>
                <a:latin typeface="Georgia"/>
                <a:ea typeface="Georgia"/>
                <a:cs typeface="Georgia"/>
                <a:sym typeface="Georgia"/>
              </a:rPr>
              <a:t>3. What objects Human Activity causes </a:t>
            </a:r>
            <a:endParaRPr sz="1370">
              <a:solidFill>
                <a:schemeClr val="lt1"/>
              </a:solidFill>
              <a:latin typeface="Georgia"/>
              <a:ea typeface="Georgia"/>
              <a:cs typeface="Georgia"/>
              <a:sym typeface="Georgia"/>
            </a:endParaRPr>
          </a:p>
          <a:p>
            <a:pPr indent="0" lvl="0" marL="0" rtl="0" algn="l">
              <a:lnSpc>
                <a:spcPct val="95000"/>
              </a:lnSpc>
              <a:spcBef>
                <a:spcPts val="1200"/>
              </a:spcBef>
              <a:spcAft>
                <a:spcPts val="0"/>
              </a:spcAft>
              <a:buClr>
                <a:schemeClr val="dk1"/>
              </a:buClr>
              <a:buSzPts val="770"/>
              <a:buFont typeface="Arial"/>
              <a:buNone/>
            </a:pPr>
            <a:r>
              <a:rPr lang="en" sz="1070" u="sng">
                <a:solidFill>
                  <a:schemeClr val="hlink"/>
                </a:solidFill>
                <a:hlinkClick r:id="rId5"/>
              </a:rPr>
              <a:t>https://thenarwhal.ca/canada-wildfires-cause/#:~:text=The%20B.C.%20government%20says%20the,years%20it%27s%20not%20even%20close</a:t>
            </a:r>
            <a:r>
              <a:rPr lang="en" sz="1070">
                <a:solidFill>
                  <a:schemeClr val="dk1"/>
                </a:solidFill>
              </a:rPr>
              <a:t> </a:t>
            </a:r>
            <a:endParaRPr sz="1070">
              <a:solidFill>
                <a:schemeClr val="dk1"/>
              </a:solidFill>
            </a:endParaRPr>
          </a:p>
          <a:p>
            <a:pPr indent="0" lvl="0" marL="0" rtl="0" algn="l">
              <a:lnSpc>
                <a:spcPct val="95000"/>
              </a:lnSpc>
              <a:spcBef>
                <a:spcPts val="1200"/>
              </a:spcBef>
              <a:spcAft>
                <a:spcPts val="0"/>
              </a:spcAft>
              <a:buClr>
                <a:schemeClr val="dk1"/>
              </a:buClr>
              <a:buSzPts val="770"/>
              <a:buFont typeface="Arial"/>
              <a:buNone/>
            </a:pPr>
            <a:r>
              <a:rPr lang="en" sz="1370">
                <a:solidFill>
                  <a:schemeClr val="lt1"/>
                </a:solidFill>
                <a:latin typeface="Georgia"/>
                <a:ea typeface="Georgia"/>
                <a:cs typeface="Georgia"/>
                <a:sym typeface="Georgia"/>
              </a:rPr>
              <a:t>4. Fire Triangle</a:t>
            </a:r>
            <a:r>
              <a:rPr lang="en" sz="1070">
                <a:solidFill>
                  <a:schemeClr val="lt1"/>
                </a:solidFill>
                <a:latin typeface="Georgia"/>
                <a:ea typeface="Georgia"/>
                <a:cs typeface="Georgia"/>
                <a:sym typeface="Georgia"/>
              </a:rPr>
              <a:t> </a:t>
            </a:r>
            <a:endParaRPr sz="1070">
              <a:solidFill>
                <a:schemeClr val="lt1"/>
              </a:solidFill>
              <a:latin typeface="Georgia"/>
              <a:ea typeface="Georgia"/>
              <a:cs typeface="Georgia"/>
              <a:sym typeface="Georgia"/>
            </a:endParaRPr>
          </a:p>
          <a:p>
            <a:pPr indent="0" lvl="0" marL="0" rtl="0" algn="l">
              <a:lnSpc>
                <a:spcPct val="95000"/>
              </a:lnSpc>
              <a:spcBef>
                <a:spcPts val="1200"/>
              </a:spcBef>
              <a:spcAft>
                <a:spcPts val="0"/>
              </a:spcAft>
              <a:buSzPts val="770"/>
              <a:buNone/>
            </a:pPr>
            <a:r>
              <a:rPr lang="en" sz="1070" u="sng">
                <a:solidFill>
                  <a:schemeClr val="hlink"/>
                </a:solidFill>
                <a:hlinkClick r:id="rId6"/>
              </a:rPr>
              <a:t>https://www.sc.edu/ehs/training/Fire/01_triangle.htm#:~:text=Oxygen%2C%20heat%2C%20and%20fuel%20are,the%20fire%20will%20be%20extinguished</a:t>
            </a:r>
            <a:r>
              <a:rPr lang="en" sz="1070">
                <a:solidFill>
                  <a:schemeClr val="dk1"/>
                </a:solidFill>
              </a:rPr>
              <a:t> </a:t>
            </a:r>
            <a:endParaRPr sz="1070">
              <a:solidFill>
                <a:schemeClr val="dk1"/>
              </a:solidFill>
            </a:endParaRPr>
          </a:p>
          <a:p>
            <a:pPr indent="0" lvl="0" marL="0" rtl="0" algn="l">
              <a:lnSpc>
                <a:spcPct val="95000"/>
              </a:lnSpc>
              <a:spcBef>
                <a:spcPts val="1200"/>
              </a:spcBef>
              <a:spcAft>
                <a:spcPts val="0"/>
              </a:spcAft>
              <a:buClr>
                <a:schemeClr val="dk1"/>
              </a:buClr>
              <a:buSzPts val="1100"/>
              <a:buFont typeface="Arial"/>
              <a:buNone/>
            </a:pPr>
            <a:r>
              <a:rPr lang="en" sz="1300">
                <a:solidFill>
                  <a:schemeClr val="lt1"/>
                </a:solidFill>
                <a:latin typeface="Georgia"/>
                <a:ea typeface="Georgia"/>
                <a:cs typeface="Georgia"/>
                <a:sym typeface="Georgia"/>
              </a:rPr>
              <a:t>5. Valuable Nutrients stored in the litter and Opens Forest Canopy </a:t>
            </a:r>
            <a:endParaRPr sz="1300">
              <a:solidFill>
                <a:schemeClr val="lt1"/>
              </a:solidFill>
              <a:latin typeface="Georgia"/>
              <a:ea typeface="Georgia"/>
              <a:cs typeface="Georgia"/>
              <a:sym typeface="Georgia"/>
            </a:endParaRPr>
          </a:p>
          <a:p>
            <a:pPr indent="0" lvl="0" marL="0" rtl="0" algn="l">
              <a:lnSpc>
                <a:spcPct val="95000"/>
              </a:lnSpc>
              <a:spcBef>
                <a:spcPts val="1200"/>
              </a:spcBef>
              <a:spcAft>
                <a:spcPts val="0"/>
              </a:spcAft>
              <a:buClr>
                <a:schemeClr val="dk1"/>
              </a:buClr>
              <a:buSzPts val="1100"/>
              <a:buFont typeface="Arial"/>
              <a:buNone/>
            </a:pPr>
            <a:r>
              <a:rPr lang="en" sz="1300" u="sng">
                <a:solidFill>
                  <a:schemeClr val="accent5"/>
                </a:solidFill>
                <a:hlinkClick r:id="rId7">
                  <a:extLst>
                    <a:ext uri="{A12FA001-AC4F-418D-AE19-62706E023703}">
                      <ahyp:hlinkClr val="tx"/>
                    </a:ext>
                  </a:extLst>
                </a:hlinkClick>
              </a:rPr>
              <a:t>https://natural-resources.canada.ca/forest-forestry/insects-disturbances/forests-need-fires-insects-diseases</a:t>
            </a:r>
            <a:r>
              <a:rPr lang="en" sz="1300">
                <a:solidFill>
                  <a:schemeClr val="lt1"/>
                </a:solidFill>
              </a:rPr>
              <a:t> </a:t>
            </a:r>
            <a:endParaRPr sz="1300">
              <a:solidFill>
                <a:schemeClr val="lt1"/>
              </a:solidFill>
            </a:endParaRPr>
          </a:p>
          <a:p>
            <a:pPr indent="0" lvl="0" marL="0" rtl="0" algn="l">
              <a:lnSpc>
                <a:spcPct val="95000"/>
              </a:lnSpc>
              <a:spcBef>
                <a:spcPts val="1200"/>
              </a:spcBef>
              <a:spcAft>
                <a:spcPts val="0"/>
              </a:spcAft>
              <a:buClr>
                <a:schemeClr val="dk1"/>
              </a:buClr>
              <a:buSzPts val="770"/>
              <a:buFont typeface="Arial"/>
              <a:buNone/>
            </a:pPr>
            <a:r>
              <a:t/>
            </a:r>
            <a:endParaRPr sz="1070">
              <a:solidFill>
                <a:schemeClr val="dk1"/>
              </a:solidFill>
            </a:endParaRPr>
          </a:p>
          <a:p>
            <a:pPr indent="0" lvl="0" marL="0" rtl="0" algn="l">
              <a:lnSpc>
                <a:spcPct val="95000"/>
              </a:lnSpc>
              <a:spcBef>
                <a:spcPts val="1200"/>
              </a:spcBef>
              <a:spcAft>
                <a:spcPts val="1200"/>
              </a:spcAft>
              <a:buSzPts val="770"/>
              <a:buNone/>
            </a:pPr>
            <a:r>
              <a:t/>
            </a:r>
            <a:endParaRPr sz="1560">
              <a:solidFill>
                <a:schemeClr val="l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331d122caa4_0_7"/>
          <p:cNvSpPr txBox="1"/>
          <p:nvPr>
            <p:ph type="title"/>
          </p:nvPr>
        </p:nvSpPr>
        <p:spPr>
          <a:xfrm>
            <a:off x="2355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Resources ( 2 )  </a:t>
            </a:r>
            <a:endParaRPr>
              <a:solidFill>
                <a:schemeClr val="lt1"/>
              </a:solidFill>
            </a:endParaRPr>
          </a:p>
        </p:txBody>
      </p:sp>
      <p:sp>
        <p:nvSpPr>
          <p:cNvPr id="322" name="Google Shape;322;g331d122caa4_0_7"/>
          <p:cNvSpPr txBox="1"/>
          <p:nvPr>
            <p:ph idx="1" type="body"/>
          </p:nvPr>
        </p:nvSpPr>
        <p:spPr>
          <a:xfrm>
            <a:off x="159300" y="789125"/>
            <a:ext cx="8520600" cy="3970500"/>
          </a:xfrm>
          <a:prstGeom prst="rect">
            <a:avLst/>
          </a:prstGeom>
        </p:spPr>
        <p:txBody>
          <a:bodyPr anchorCtr="0" anchor="t" bIns="91425" lIns="91425" spcFirstLastPara="1" rIns="91425" wrap="square" tIns="91425">
            <a:noAutofit/>
          </a:bodyPr>
          <a:lstStyle/>
          <a:p>
            <a:pPr indent="0" lvl="0" marL="0" rtl="0" algn="l">
              <a:lnSpc>
                <a:spcPct val="95000"/>
              </a:lnSpc>
              <a:spcBef>
                <a:spcPts val="1200"/>
              </a:spcBef>
              <a:spcAft>
                <a:spcPts val="0"/>
              </a:spcAft>
              <a:buClr>
                <a:schemeClr val="dk1"/>
              </a:buClr>
              <a:buSzPts val="770"/>
              <a:buFont typeface="Arial"/>
              <a:buNone/>
            </a:pPr>
            <a:r>
              <a:rPr lang="en" sz="1300">
                <a:solidFill>
                  <a:schemeClr val="lt1"/>
                </a:solidFill>
                <a:latin typeface="Georgia"/>
                <a:ea typeface="Georgia"/>
                <a:cs typeface="Georgia"/>
                <a:sym typeface="Georgia"/>
              </a:rPr>
              <a:t>6. How fast does Wildfires go </a:t>
            </a:r>
            <a:endParaRPr sz="1300">
              <a:solidFill>
                <a:schemeClr val="lt1"/>
              </a:solidFill>
              <a:latin typeface="Georgia"/>
              <a:ea typeface="Georgia"/>
              <a:cs typeface="Georgia"/>
              <a:sym typeface="Georgia"/>
            </a:endParaRPr>
          </a:p>
          <a:p>
            <a:pPr indent="0" lvl="0" marL="0" rtl="0" algn="l">
              <a:spcBef>
                <a:spcPts val="1200"/>
              </a:spcBef>
              <a:spcAft>
                <a:spcPts val="0"/>
              </a:spcAft>
              <a:buNone/>
            </a:pPr>
            <a:r>
              <a:rPr lang="en" sz="1300" u="sng">
                <a:solidFill>
                  <a:schemeClr val="accent5"/>
                </a:solidFill>
                <a:hlinkClick r:id="rId3">
                  <a:extLst>
                    <a:ext uri="{A12FA001-AC4F-418D-AE19-62706E023703}">
                      <ahyp:hlinkClr val="tx"/>
                    </a:ext>
                  </a:extLst>
                </a:hlinkClick>
              </a:rPr>
              <a:t>https://wfca.com/wildfire-articles/how-fast-do-wildfires-spread/</a:t>
            </a:r>
            <a:r>
              <a:rPr lang="en" sz="1300">
                <a:solidFill>
                  <a:schemeClr val="dk1"/>
                </a:solidFill>
              </a:rPr>
              <a:t> </a:t>
            </a:r>
            <a:endParaRPr sz="1300">
              <a:solidFill>
                <a:schemeClr val="dk1"/>
              </a:solidFill>
            </a:endParaRPr>
          </a:p>
          <a:p>
            <a:pPr indent="0" lvl="0" marL="0" rtl="0" algn="l">
              <a:spcBef>
                <a:spcPts val="1200"/>
              </a:spcBef>
              <a:spcAft>
                <a:spcPts val="0"/>
              </a:spcAft>
              <a:buClr>
                <a:schemeClr val="dk1"/>
              </a:buClr>
              <a:buSzPts val="1100"/>
              <a:buFont typeface="Arial"/>
              <a:buNone/>
            </a:pPr>
            <a:r>
              <a:rPr lang="en" sz="1300">
                <a:solidFill>
                  <a:schemeClr val="lt1"/>
                </a:solidFill>
                <a:latin typeface="Georgia"/>
                <a:ea typeface="Georgia"/>
                <a:cs typeface="Georgia"/>
                <a:sym typeface="Georgia"/>
              </a:rPr>
              <a:t>7. Where do they happen </a:t>
            </a:r>
            <a:endParaRPr sz="1300">
              <a:solidFill>
                <a:schemeClr val="lt1"/>
              </a:solidFill>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rPr lang="en" sz="1300" u="sng">
                <a:solidFill>
                  <a:schemeClr val="hlink"/>
                </a:solidFill>
                <a:hlinkClick r:id="rId4"/>
              </a:rPr>
              <a:t>https://www.redcross.ca/how-we-help/emergencies-and-disasters-in-canada/types-of-emergencies/wildfires/wildfires-information-facts#:~:text=Most%20wildfires%20occur%20between%20April,a%20fire%20hits%20your%20community</a:t>
            </a:r>
            <a:r>
              <a:rPr lang="en" sz="1300">
                <a:solidFill>
                  <a:schemeClr val="dk1"/>
                </a:solidFill>
              </a:rPr>
              <a:t> </a:t>
            </a:r>
            <a:endParaRPr sz="1300">
              <a:solidFill>
                <a:schemeClr val="dk1"/>
              </a:solidFill>
            </a:endParaRPr>
          </a:p>
          <a:p>
            <a:pPr indent="0" lvl="0" marL="0" rtl="0" algn="l">
              <a:spcBef>
                <a:spcPts val="1200"/>
              </a:spcBef>
              <a:spcAft>
                <a:spcPts val="0"/>
              </a:spcAft>
              <a:buClr>
                <a:schemeClr val="dk1"/>
              </a:buClr>
              <a:buSzPts val="1100"/>
              <a:buFont typeface="Arial"/>
              <a:buNone/>
            </a:pPr>
            <a:r>
              <a:rPr lang="en" sz="1300">
                <a:solidFill>
                  <a:schemeClr val="lt1"/>
                </a:solidFill>
                <a:latin typeface="Georgia"/>
                <a:ea typeface="Georgia"/>
                <a:cs typeface="Georgia"/>
                <a:sym typeface="Georgia"/>
              </a:rPr>
              <a:t>8. Animal effect </a:t>
            </a:r>
            <a:endParaRPr sz="1300">
              <a:solidFill>
                <a:schemeClr val="lt1"/>
              </a:solidFill>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rPr lang="en" sz="1300" u="sng">
                <a:solidFill>
                  <a:schemeClr val="hlink"/>
                </a:solidFill>
                <a:hlinkClick r:id="rId5"/>
              </a:rPr>
              <a:t>https://www.nationalforests.org/blog/what-happens-to-wildlife-during-a-wildfire#:~:text=Some%20animals%20do%20die%20in,sources%20burned%20in%20the%20fire</a:t>
            </a:r>
            <a:r>
              <a:rPr lang="en" sz="1300">
                <a:solidFill>
                  <a:schemeClr val="dk1"/>
                </a:solidFill>
              </a:rPr>
              <a:t> </a:t>
            </a:r>
            <a:endParaRPr sz="1300">
              <a:solidFill>
                <a:schemeClr val="dk1"/>
              </a:solidFill>
            </a:endParaRPr>
          </a:p>
          <a:p>
            <a:pPr indent="0" lvl="0" marL="0" rtl="0" algn="l">
              <a:spcBef>
                <a:spcPts val="1200"/>
              </a:spcBef>
              <a:spcAft>
                <a:spcPts val="0"/>
              </a:spcAft>
              <a:buNone/>
            </a:pPr>
            <a:r>
              <a:rPr lang="en" sz="1300">
                <a:solidFill>
                  <a:schemeClr val="lt1"/>
                </a:solidFill>
                <a:latin typeface="Georgia"/>
                <a:ea typeface="Georgia"/>
                <a:cs typeface="Georgia"/>
                <a:sym typeface="Georgia"/>
              </a:rPr>
              <a:t> 9. 620 Human Activity and 560 </a:t>
            </a:r>
            <a:r>
              <a:rPr lang="en" sz="1300">
                <a:solidFill>
                  <a:schemeClr val="lt1"/>
                </a:solidFill>
                <a:latin typeface="Georgia"/>
                <a:ea typeface="Georgia"/>
                <a:cs typeface="Georgia"/>
                <a:sym typeface="Georgia"/>
              </a:rPr>
              <a:t>Lightning</a:t>
            </a:r>
            <a:r>
              <a:rPr lang="en" sz="1300">
                <a:solidFill>
                  <a:schemeClr val="lt1"/>
                </a:solidFill>
                <a:latin typeface="Georgia"/>
                <a:ea typeface="Georgia"/>
                <a:cs typeface="Georgia"/>
                <a:sym typeface="Georgia"/>
              </a:rPr>
              <a:t> </a:t>
            </a:r>
            <a:endParaRPr sz="1300">
              <a:solidFill>
                <a:schemeClr val="lt1"/>
              </a:solidFill>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rPr lang="en" sz="1300" u="sng">
                <a:solidFill>
                  <a:schemeClr val="hlink"/>
                </a:solidFill>
                <a:hlinkClick r:id="rId6"/>
              </a:rPr>
              <a:t>https://www.cbc.ca/news/canada/edmonton/alberta-wildfire-2024-season-over-1.7369601#:~:text=The%20agency%20suspects%20620%20fires,than%202.2%20million%20hectares%20combined</a:t>
            </a:r>
            <a:r>
              <a:rPr lang="en" sz="1300">
                <a:solidFill>
                  <a:schemeClr val="dk1"/>
                </a:solidFill>
              </a:rPr>
              <a:t> </a:t>
            </a:r>
            <a:endParaRPr sz="1300">
              <a:solidFill>
                <a:schemeClr val="dk1"/>
              </a:solidFill>
            </a:endParaRPr>
          </a:p>
          <a:p>
            <a:pPr indent="0" lvl="0" marL="0" rtl="0" algn="l">
              <a:spcBef>
                <a:spcPts val="1200"/>
              </a:spcBef>
              <a:spcAft>
                <a:spcPts val="1200"/>
              </a:spcAft>
              <a:buNone/>
            </a:pPr>
            <a:r>
              <a:t/>
            </a:r>
            <a:endParaRPr sz="13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331d122caa4_0_17"/>
          <p:cNvSpPr txBox="1"/>
          <p:nvPr>
            <p:ph type="title"/>
          </p:nvPr>
        </p:nvSpPr>
        <p:spPr>
          <a:xfrm>
            <a:off x="2355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Resources ( 3 ) </a:t>
            </a:r>
            <a:endParaRPr>
              <a:solidFill>
                <a:schemeClr val="lt1"/>
              </a:solidFill>
            </a:endParaRPr>
          </a:p>
        </p:txBody>
      </p:sp>
      <p:sp>
        <p:nvSpPr>
          <p:cNvPr id="328" name="Google Shape;328;g331d122caa4_0_17"/>
          <p:cNvSpPr txBox="1"/>
          <p:nvPr>
            <p:ph idx="1" type="body"/>
          </p:nvPr>
        </p:nvSpPr>
        <p:spPr>
          <a:xfrm>
            <a:off x="235500" y="1000075"/>
            <a:ext cx="8520600" cy="36933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400">
                <a:solidFill>
                  <a:schemeClr val="lt1"/>
                </a:solidFill>
                <a:latin typeface="Georgia"/>
                <a:ea typeface="Georgia"/>
                <a:cs typeface="Georgia"/>
                <a:sym typeface="Georgia"/>
              </a:rPr>
              <a:t>10. When selecting a campground </a:t>
            </a:r>
            <a:endParaRPr sz="1400">
              <a:solidFill>
                <a:schemeClr val="lt1"/>
              </a:solidFill>
              <a:latin typeface="Georgia"/>
              <a:ea typeface="Georgia"/>
              <a:cs typeface="Georgia"/>
              <a:sym typeface="Georgia"/>
            </a:endParaRPr>
          </a:p>
          <a:p>
            <a:pPr indent="0" lvl="0" marL="0" rtl="0" algn="l">
              <a:spcBef>
                <a:spcPts val="1200"/>
              </a:spcBef>
              <a:spcAft>
                <a:spcPts val="0"/>
              </a:spcAft>
              <a:buNone/>
            </a:pPr>
            <a:r>
              <a:rPr lang="en" sz="1400" u="sng">
                <a:solidFill>
                  <a:schemeClr val="accent5"/>
                </a:solidFill>
                <a:hlinkClick r:id="rId3">
                  <a:extLst>
                    <a:ext uri="{A12FA001-AC4F-418D-AE19-62706E023703}">
                      <ahyp:hlinkClr val="tx"/>
                    </a:ext>
                  </a:extLst>
                </a:hlinkClick>
              </a:rPr>
              <a:t>https://www.alberta.ca/agri-news-albertans-can-do-their-part-to-prevent-wildfires#:~:text=If%20you%20are%20at%20a,peat%20areas%20or%20overhanging%20branches</a:t>
            </a:r>
            <a:r>
              <a:rPr lang="en" sz="1400">
                <a:solidFill>
                  <a:schemeClr val="dk1"/>
                </a:solidFill>
              </a:rPr>
              <a:t> </a:t>
            </a:r>
            <a:endParaRPr sz="1400">
              <a:solidFill>
                <a:schemeClr val="dk1"/>
              </a:solidFill>
            </a:endParaRPr>
          </a:p>
          <a:p>
            <a:pPr indent="0" lvl="0" marL="0" rtl="0" algn="l">
              <a:spcBef>
                <a:spcPts val="1200"/>
              </a:spcBef>
              <a:spcAft>
                <a:spcPts val="0"/>
              </a:spcAft>
              <a:buNone/>
            </a:pPr>
            <a:r>
              <a:rPr lang="en" sz="1400">
                <a:solidFill>
                  <a:schemeClr val="lt1"/>
                </a:solidFill>
                <a:latin typeface="Georgia"/>
                <a:ea typeface="Georgia"/>
                <a:cs typeface="Georgia"/>
                <a:sym typeface="Georgia"/>
              </a:rPr>
              <a:t>11.  Over 1,210 and Hectare burned </a:t>
            </a:r>
            <a:endParaRPr sz="1400">
              <a:solidFill>
                <a:schemeClr val="lt1"/>
              </a:solidFill>
              <a:latin typeface="Georgia"/>
              <a:ea typeface="Georgia"/>
              <a:cs typeface="Georgia"/>
              <a:sym typeface="Georgia"/>
            </a:endParaRPr>
          </a:p>
          <a:p>
            <a:pPr indent="0" lvl="0" marL="0" rtl="0" algn="l">
              <a:spcBef>
                <a:spcPts val="1200"/>
              </a:spcBef>
              <a:spcAft>
                <a:spcPts val="0"/>
              </a:spcAft>
              <a:buNone/>
            </a:pPr>
            <a:r>
              <a:rPr lang="en" sz="1400" u="sng">
                <a:solidFill>
                  <a:schemeClr val="accent5"/>
                </a:solidFill>
                <a:hlinkClick r:id="rId4">
                  <a:extLst>
                    <a:ext uri="{A12FA001-AC4F-418D-AE19-62706E023703}">
                      <ahyp:hlinkClr val="tx"/>
                    </a:ext>
                  </a:extLst>
                </a:hlinkClick>
              </a:rPr>
              <a:t>https://globalnews.ca/news/10847595/2024-record-breaking-wildfire-season-alberta/</a:t>
            </a:r>
            <a:r>
              <a:rPr lang="en" sz="1400">
                <a:solidFill>
                  <a:schemeClr val="dk1"/>
                </a:solidFill>
              </a:rPr>
              <a:t> </a:t>
            </a:r>
            <a:endParaRPr sz="1400"/>
          </a:p>
          <a:p>
            <a:pPr indent="0" lvl="0" marL="0" rtl="0" algn="l">
              <a:spcBef>
                <a:spcPts val="1200"/>
              </a:spcBef>
              <a:spcAft>
                <a:spcPts val="0"/>
              </a:spcAft>
              <a:buClr>
                <a:schemeClr val="dk1"/>
              </a:buClr>
              <a:buSzPts val="1100"/>
              <a:buFont typeface="Arial"/>
              <a:buNone/>
            </a:pPr>
            <a:r>
              <a:rPr lang="en" sz="1400">
                <a:solidFill>
                  <a:schemeClr val="lt1"/>
                </a:solidFill>
                <a:latin typeface="Georgia"/>
                <a:ea typeface="Georgia"/>
                <a:cs typeface="Georgia"/>
                <a:sym typeface="Georgia"/>
              </a:rPr>
              <a:t>12.  Animals in Alberta </a:t>
            </a:r>
            <a:endParaRPr sz="1400">
              <a:solidFill>
                <a:schemeClr val="lt1"/>
              </a:solidFill>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rPr lang="en" sz="1400" u="sng">
                <a:solidFill>
                  <a:schemeClr val="hlink"/>
                </a:solidFill>
                <a:hlinkClick r:id="rId5"/>
              </a:rPr>
              <a:t>https://animalia.bio/alberta-region?page=1#google_vignette</a:t>
            </a:r>
            <a:r>
              <a:rPr lang="en" sz="1400">
                <a:solidFill>
                  <a:schemeClr val="dk1"/>
                </a:solidFill>
              </a:rPr>
              <a:t> </a:t>
            </a:r>
            <a:endParaRPr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lt1"/>
                </a:solidFill>
                <a:latin typeface="Georgia"/>
                <a:ea typeface="Georgia"/>
                <a:cs typeface="Georgia"/>
                <a:sym typeface="Georgia"/>
              </a:rPr>
              <a:t>13. Lightning caused </a:t>
            </a:r>
            <a:r>
              <a:rPr lang="en" sz="1400">
                <a:solidFill>
                  <a:schemeClr val="lt1"/>
                </a:solidFill>
                <a:latin typeface="Georgia"/>
                <a:ea typeface="Georgia"/>
                <a:cs typeface="Georgia"/>
                <a:sym typeface="Georgia"/>
              </a:rPr>
              <a:t>Jasper</a:t>
            </a:r>
            <a:r>
              <a:rPr lang="en" sz="1400">
                <a:solidFill>
                  <a:schemeClr val="lt1"/>
                </a:solidFill>
                <a:latin typeface="Georgia"/>
                <a:ea typeface="Georgia"/>
                <a:cs typeface="Georgia"/>
                <a:sym typeface="Georgia"/>
              </a:rPr>
              <a:t> Wildfire </a:t>
            </a:r>
            <a:endParaRPr sz="1400">
              <a:solidFill>
                <a:schemeClr val="lt1"/>
              </a:solidFill>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rPr lang="en" sz="1400" u="sng">
                <a:solidFill>
                  <a:schemeClr val="hlink"/>
                </a:solidFill>
                <a:hlinkClick r:id="rId6"/>
              </a:rPr>
              <a:t>https://www.cbc.ca/news/canada/edmonton/jasper-wildfire-how-did-it-get-so-out-of-control-1.7282633#:~:text=Officials%20believe%20the%20fire%20that,can%20create%20its%20own%20weather</a:t>
            </a:r>
            <a:endParaRPr sz="1400" u="sng">
              <a:solidFill>
                <a:schemeClr val="hlink"/>
              </a:solidFill>
            </a:endParaRPr>
          </a:p>
          <a:p>
            <a:pPr indent="0" lvl="0" marL="0" rtl="0" algn="l">
              <a:spcBef>
                <a:spcPts val="1200"/>
              </a:spcBef>
              <a:spcAft>
                <a:spcPts val="1200"/>
              </a:spcAft>
              <a:buNone/>
            </a:pPr>
            <a:r>
              <a:t/>
            </a:r>
            <a:endParaRPr sz="1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331d122caa4_0_26"/>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Resources ( 4 ) </a:t>
            </a:r>
            <a:endParaRPr>
              <a:solidFill>
                <a:schemeClr val="lt1"/>
              </a:solidFill>
            </a:endParaRPr>
          </a:p>
        </p:txBody>
      </p:sp>
      <p:sp>
        <p:nvSpPr>
          <p:cNvPr id="334" name="Google Shape;334;g331d122caa4_0_26"/>
          <p:cNvSpPr txBox="1"/>
          <p:nvPr>
            <p:ph idx="1" type="body"/>
          </p:nvPr>
        </p:nvSpPr>
        <p:spPr>
          <a:xfrm>
            <a:off x="240450" y="8476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400">
                <a:solidFill>
                  <a:schemeClr val="lt1"/>
                </a:solidFill>
                <a:latin typeface="Georgia"/>
                <a:ea typeface="Georgia"/>
                <a:cs typeface="Georgia"/>
                <a:sym typeface="Georgia"/>
              </a:rPr>
              <a:t>14. Kills invasive plants and pest </a:t>
            </a:r>
            <a:endParaRPr sz="1400">
              <a:solidFill>
                <a:schemeClr val="lt1"/>
              </a:solidFill>
              <a:latin typeface="Georgia"/>
              <a:ea typeface="Georgia"/>
              <a:cs typeface="Georgia"/>
              <a:sym typeface="Georgia"/>
            </a:endParaRPr>
          </a:p>
          <a:p>
            <a:pPr indent="0" lvl="0" marL="0" rtl="0" algn="l">
              <a:spcBef>
                <a:spcPts val="1200"/>
              </a:spcBef>
              <a:spcAft>
                <a:spcPts val="0"/>
              </a:spcAft>
              <a:buNone/>
            </a:pPr>
            <a:r>
              <a:rPr lang="en" sz="1400" u="sng">
                <a:solidFill>
                  <a:schemeClr val="accent5"/>
                </a:solidFill>
                <a:hlinkClick r:id="rId3">
                  <a:extLst>
                    <a:ext uri="{A12FA001-AC4F-418D-AE19-62706E023703}">
                      <ahyp:hlinkClr val="tx"/>
                    </a:ext>
                  </a:extLst>
                </a:hlinkClick>
              </a:rPr>
              <a:t>https://climateatlas.ca/forest-fires-and-climate-change#:~:text=Wildfire%20is%20a%20natural%20part,invasive%20species%20and%20forest%20pests</a:t>
            </a:r>
            <a:r>
              <a:rPr lang="en" sz="1400">
                <a:solidFill>
                  <a:schemeClr val="dk1"/>
                </a:solidFill>
              </a:rPr>
              <a:t> </a:t>
            </a:r>
            <a:endParaRPr sz="1400">
              <a:solidFill>
                <a:schemeClr val="dk1"/>
              </a:solidFill>
            </a:endParaRPr>
          </a:p>
          <a:p>
            <a:pPr indent="0" lvl="0" marL="0" rtl="0" algn="l">
              <a:spcBef>
                <a:spcPts val="1200"/>
              </a:spcBef>
              <a:spcAft>
                <a:spcPts val="0"/>
              </a:spcAft>
              <a:buNone/>
            </a:pPr>
            <a:r>
              <a:rPr lang="en" sz="1400">
                <a:solidFill>
                  <a:schemeClr val="lt1"/>
                </a:solidFill>
                <a:latin typeface="Georgia"/>
                <a:ea typeface="Georgia"/>
                <a:cs typeface="Georgia"/>
                <a:sym typeface="Georgia"/>
              </a:rPr>
              <a:t>15.  Action Alberta does is uses Air Tankers </a:t>
            </a:r>
            <a:endParaRPr sz="1400">
              <a:solidFill>
                <a:schemeClr val="lt1"/>
              </a:solidFill>
              <a:latin typeface="Georgia"/>
              <a:ea typeface="Georgia"/>
              <a:cs typeface="Georgia"/>
              <a:sym typeface="Georgia"/>
            </a:endParaRPr>
          </a:p>
          <a:p>
            <a:pPr indent="0" lvl="0" marL="0" rtl="0" algn="l">
              <a:lnSpc>
                <a:spcPct val="95000"/>
              </a:lnSpc>
              <a:spcBef>
                <a:spcPts val="1200"/>
              </a:spcBef>
              <a:spcAft>
                <a:spcPts val="0"/>
              </a:spcAft>
              <a:buNone/>
            </a:pPr>
            <a:r>
              <a:rPr lang="en" sz="1400" u="sng">
                <a:solidFill>
                  <a:schemeClr val="accent5"/>
                </a:solidFill>
                <a:hlinkClick r:id="rId4">
                  <a:extLst>
                    <a:ext uri="{A12FA001-AC4F-418D-AE19-62706E023703}">
                      <ahyp:hlinkClr val="tx"/>
                    </a:ext>
                  </a:extLst>
                </a:hlinkClick>
              </a:rPr>
              <a:t>https://www.google.com/url?q=https://www.alberta.ca/how-we-fight-wildfires%23:~:text%3DAlberta%2520Wildfire%2520uses%2520a%2520combination,information%252C%2520see%2520the%2520Pilot%2520Handbook&amp;sa=D&amp;source=docs&amp;ust=1739287508119799&amp;usg=AOvVaw2hHQcwMhgUJuYesq5tGWRw</a:t>
            </a:r>
            <a:r>
              <a:rPr lang="en" sz="1400">
                <a:solidFill>
                  <a:schemeClr val="dk1"/>
                </a:solidFill>
              </a:rPr>
              <a:t> </a:t>
            </a:r>
            <a:endParaRPr sz="1400">
              <a:solidFill>
                <a:schemeClr val="dk1"/>
              </a:solidFill>
            </a:endParaRPr>
          </a:p>
          <a:p>
            <a:pPr indent="0" lvl="0" marL="0" rtl="0" algn="l">
              <a:lnSpc>
                <a:spcPct val="95000"/>
              </a:lnSpc>
              <a:spcBef>
                <a:spcPts val="1200"/>
              </a:spcBef>
              <a:spcAft>
                <a:spcPts val="0"/>
              </a:spcAft>
              <a:buClr>
                <a:schemeClr val="dk1"/>
              </a:buClr>
              <a:buSzPts val="1100"/>
              <a:buFont typeface="Arial"/>
              <a:buNone/>
            </a:pPr>
            <a:r>
              <a:rPr lang="en" sz="1400">
                <a:solidFill>
                  <a:schemeClr val="lt1"/>
                </a:solidFill>
                <a:latin typeface="Georgia"/>
                <a:ea typeface="Georgia"/>
                <a:cs typeface="Georgia"/>
                <a:sym typeface="Georgia"/>
              </a:rPr>
              <a:t>16. The increaser and Decreaser of Plant/Animal in Alberta </a:t>
            </a:r>
            <a:endParaRPr sz="1400">
              <a:solidFill>
                <a:schemeClr val="lt1"/>
              </a:solidFill>
              <a:latin typeface="Georgia"/>
              <a:ea typeface="Georgia"/>
              <a:cs typeface="Georgia"/>
              <a:sym typeface="Georgia"/>
            </a:endParaRPr>
          </a:p>
          <a:p>
            <a:pPr indent="0" lvl="0" marL="0" rtl="0" algn="l">
              <a:lnSpc>
                <a:spcPct val="95000"/>
              </a:lnSpc>
              <a:spcBef>
                <a:spcPts val="1200"/>
              </a:spcBef>
              <a:spcAft>
                <a:spcPts val="0"/>
              </a:spcAft>
              <a:buClr>
                <a:schemeClr val="dk1"/>
              </a:buClr>
              <a:buSzPts val="1100"/>
              <a:buFont typeface="Arial"/>
              <a:buNone/>
            </a:pPr>
            <a:r>
              <a:rPr lang="en" sz="1400" u="sng">
                <a:solidFill>
                  <a:schemeClr val="accent5"/>
                </a:solidFill>
                <a:hlinkClick r:id="rId5">
                  <a:extLst>
                    <a:ext uri="{A12FA001-AC4F-418D-AE19-62706E023703}">
                      <ahyp:hlinkClr val="tx"/>
                    </a:ext>
                  </a:extLst>
                </a:hlinkClick>
              </a:rPr>
              <a:t>https://ftp-public.abmi.ca/home/publications/documents/642_ABMI_2024_EffectsOf2023WildfiresInAlberta_ScienceLetter_Issue8.pdf</a:t>
            </a:r>
            <a:r>
              <a:rPr lang="en" sz="1400">
                <a:solidFill>
                  <a:schemeClr val="accent5"/>
                </a:solidFill>
              </a:rPr>
              <a:t> </a:t>
            </a:r>
            <a:endParaRPr sz="1400">
              <a:solidFill>
                <a:schemeClr val="accent5"/>
              </a:solidFill>
            </a:endParaRPr>
          </a:p>
          <a:p>
            <a:pPr indent="0" lvl="0" marL="0" rtl="0" algn="l">
              <a:lnSpc>
                <a:spcPct val="95000"/>
              </a:lnSpc>
              <a:spcBef>
                <a:spcPts val="1200"/>
              </a:spcBef>
              <a:spcAft>
                <a:spcPts val="0"/>
              </a:spcAft>
              <a:buClr>
                <a:schemeClr val="dk1"/>
              </a:buClr>
              <a:buSzPts val="1100"/>
              <a:buFont typeface="Arial"/>
              <a:buNone/>
            </a:pPr>
            <a:r>
              <a:rPr lang="en" sz="1400">
                <a:solidFill>
                  <a:schemeClr val="lt1"/>
                </a:solidFill>
                <a:latin typeface="Georgia"/>
                <a:ea typeface="Georgia"/>
                <a:cs typeface="Georgia"/>
                <a:sym typeface="Georgia"/>
              </a:rPr>
              <a:t>17. Cause to human health impact</a:t>
            </a:r>
            <a:endParaRPr sz="1400">
              <a:solidFill>
                <a:schemeClr val="lt1"/>
              </a:solidFill>
              <a:latin typeface="Georgia"/>
              <a:ea typeface="Georgia"/>
              <a:cs typeface="Georgia"/>
              <a:sym typeface="Georgia"/>
            </a:endParaRPr>
          </a:p>
          <a:p>
            <a:pPr indent="0" lvl="0" marL="0" rtl="0" algn="l">
              <a:lnSpc>
                <a:spcPct val="95000"/>
              </a:lnSpc>
              <a:spcBef>
                <a:spcPts val="1200"/>
              </a:spcBef>
              <a:spcAft>
                <a:spcPts val="0"/>
              </a:spcAft>
              <a:buClr>
                <a:schemeClr val="dk1"/>
              </a:buClr>
              <a:buSzPts val="1100"/>
              <a:buFont typeface="Arial"/>
              <a:buNone/>
            </a:pPr>
            <a:r>
              <a:rPr lang="en" sz="1400">
                <a:solidFill>
                  <a:schemeClr val="accent5"/>
                </a:solidFill>
              </a:rPr>
              <a:t>  </a:t>
            </a:r>
            <a:r>
              <a:rPr lang="en" sz="1400" u="sng">
                <a:solidFill>
                  <a:schemeClr val="accent5"/>
                </a:solidFill>
                <a:hlinkClick r:id="rId6">
                  <a:extLst>
                    <a:ext uri="{A12FA001-AC4F-418D-AE19-62706E023703}">
                      <ahyp:hlinkClr val="tx"/>
                    </a:ext>
                  </a:extLst>
                </a:hlinkClick>
              </a:rPr>
              <a:t>https://climateinstitute.ca/news/fact-sheet-wildfires/</a:t>
            </a:r>
            <a:r>
              <a:rPr lang="en" sz="1400">
                <a:solidFill>
                  <a:schemeClr val="accent5"/>
                </a:solidFill>
              </a:rPr>
              <a:t>  </a:t>
            </a:r>
            <a:endParaRPr sz="1400">
              <a:solidFill>
                <a:schemeClr val="accent5"/>
              </a:solidFill>
            </a:endParaRPr>
          </a:p>
          <a:p>
            <a:pPr indent="0" lvl="0" marL="0" rtl="0" algn="l">
              <a:lnSpc>
                <a:spcPct val="95000"/>
              </a:lnSpc>
              <a:spcBef>
                <a:spcPts val="1200"/>
              </a:spcBef>
              <a:spcAft>
                <a:spcPts val="0"/>
              </a:spcAft>
              <a:buClr>
                <a:schemeClr val="dk1"/>
              </a:buClr>
              <a:buSzPts val="1100"/>
              <a:buFont typeface="Arial"/>
              <a:buNone/>
            </a:pPr>
            <a:r>
              <a:t/>
            </a:r>
            <a:endParaRPr sz="1500">
              <a:solidFill>
                <a:schemeClr val="dk1"/>
              </a:solidFill>
            </a:endParaRPr>
          </a:p>
          <a:p>
            <a:pPr indent="0" lvl="0" marL="0" rtl="0" algn="l">
              <a:lnSpc>
                <a:spcPct val="95000"/>
              </a:lnSpc>
              <a:spcBef>
                <a:spcPts val="120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331d122caa4_0_35"/>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Resources ( 5 ) </a:t>
            </a:r>
            <a:endParaRPr>
              <a:solidFill>
                <a:schemeClr val="lt1"/>
              </a:solidFill>
            </a:endParaRPr>
          </a:p>
        </p:txBody>
      </p:sp>
      <p:sp>
        <p:nvSpPr>
          <p:cNvPr id="340" name="Google Shape;340;g331d122caa4_0_35"/>
          <p:cNvSpPr txBox="1"/>
          <p:nvPr>
            <p:ph idx="1" type="body"/>
          </p:nvPr>
        </p:nvSpPr>
        <p:spPr>
          <a:xfrm>
            <a:off x="211975" y="86532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1200"/>
              </a:spcBef>
              <a:spcAft>
                <a:spcPts val="0"/>
              </a:spcAft>
              <a:buNone/>
            </a:pPr>
            <a:r>
              <a:rPr lang="en" sz="1400">
                <a:solidFill>
                  <a:schemeClr val="lt1"/>
                </a:solidFill>
                <a:latin typeface="Georgia"/>
                <a:ea typeface="Georgia"/>
                <a:cs typeface="Georgia"/>
                <a:sym typeface="Georgia"/>
              </a:rPr>
              <a:t>18. Alert system and Organization </a:t>
            </a:r>
            <a:endParaRPr sz="1400">
              <a:solidFill>
                <a:schemeClr val="lt1"/>
              </a:solidFill>
              <a:latin typeface="Georgia"/>
              <a:ea typeface="Georgia"/>
              <a:cs typeface="Georgia"/>
              <a:sym typeface="Georgia"/>
            </a:endParaRPr>
          </a:p>
          <a:p>
            <a:pPr indent="0" lvl="0" marL="0" rtl="0" algn="l">
              <a:lnSpc>
                <a:spcPct val="95000"/>
              </a:lnSpc>
              <a:spcBef>
                <a:spcPts val="1200"/>
              </a:spcBef>
              <a:spcAft>
                <a:spcPts val="0"/>
              </a:spcAft>
              <a:buNone/>
            </a:pPr>
            <a:r>
              <a:rPr lang="en" sz="1400" u="sng">
                <a:solidFill>
                  <a:schemeClr val="accent5"/>
                </a:solidFill>
                <a:hlinkClick r:id="rId3">
                  <a:extLst>
                    <a:ext uri="{A12FA001-AC4F-418D-AE19-62706E023703}">
                      <ahyp:hlinkClr val="tx"/>
                    </a:ext>
                  </a:extLst>
                </a:hlinkClick>
              </a:rPr>
              <a:t>https://www.alberta.ca/about-emergency-alerts#:~:text=Alerts%20are%20sent%20out%20on,criminal%20events%20including%20AMBER%20Alerts</a:t>
            </a:r>
            <a:r>
              <a:rPr lang="en" sz="1400">
                <a:solidFill>
                  <a:schemeClr val="accent5"/>
                </a:solidFill>
              </a:rPr>
              <a:t>.</a:t>
            </a:r>
            <a:endParaRPr sz="1400">
              <a:solidFill>
                <a:schemeClr val="accent5"/>
              </a:solidFill>
            </a:endParaRPr>
          </a:p>
          <a:p>
            <a:pPr indent="0" lvl="0" marL="0" rtl="0" algn="l">
              <a:lnSpc>
                <a:spcPct val="95000"/>
              </a:lnSpc>
              <a:spcBef>
                <a:spcPts val="1200"/>
              </a:spcBef>
              <a:spcAft>
                <a:spcPts val="0"/>
              </a:spcAft>
              <a:buNone/>
            </a:pPr>
            <a:r>
              <a:rPr lang="en" sz="1400">
                <a:solidFill>
                  <a:schemeClr val="lt1"/>
                </a:solidFill>
                <a:latin typeface="Georgia"/>
                <a:ea typeface="Georgia"/>
                <a:cs typeface="Georgia"/>
                <a:sym typeface="Georgia"/>
              </a:rPr>
              <a:t>19. Supplies you need for a Wildfire </a:t>
            </a:r>
            <a:endParaRPr sz="1400">
              <a:solidFill>
                <a:schemeClr val="lt1"/>
              </a:solidFill>
              <a:latin typeface="Georgia"/>
              <a:ea typeface="Georgia"/>
              <a:cs typeface="Georgia"/>
              <a:sym typeface="Georgia"/>
            </a:endParaRPr>
          </a:p>
          <a:p>
            <a:pPr indent="0" lvl="0" marL="0" rtl="0" algn="l">
              <a:lnSpc>
                <a:spcPct val="95000"/>
              </a:lnSpc>
              <a:spcBef>
                <a:spcPts val="1200"/>
              </a:spcBef>
              <a:spcAft>
                <a:spcPts val="0"/>
              </a:spcAft>
              <a:buNone/>
            </a:pPr>
            <a:r>
              <a:rPr lang="en" sz="1400" u="sng">
                <a:solidFill>
                  <a:schemeClr val="accent5"/>
                </a:solidFill>
                <a:hlinkClick r:id="rId4">
                  <a:extLst>
                    <a:ext uri="{A12FA001-AC4F-418D-AE19-62706E023703}">
                      <ahyp:hlinkClr val="tx"/>
                    </a:ext>
                  </a:extLst>
                </a:hlinkClick>
              </a:rPr>
              <a:t>https://www.alberta.ca/wildfire-preparedness#:~:text=Maintain%20an%20emergency%20kit%20stocked,flashlight%2C%20extra%20batteries%20or%20Weatheradio</a:t>
            </a:r>
            <a:r>
              <a:rPr lang="en" sz="1400">
                <a:solidFill>
                  <a:schemeClr val="accent5"/>
                </a:solidFill>
              </a:rPr>
              <a:t>  </a:t>
            </a:r>
            <a:endParaRPr sz="1400">
              <a:solidFill>
                <a:schemeClr val="accent5"/>
              </a:solidFill>
            </a:endParaRPr>
          </a:p>
          <a:p>
            <a:pPr indent="0" lvl="0" marL="0" rtl="0" algn="l">
              <a:spcBef>
                <a:spcPts val="1200"/>
              </a:spcBef>
              <a:spcAft>
                <a:spcPts val="0"/>
              </a:spcAft>
              <a:buClr>
                <a:schemeClr val="dk1"/>
              </a:buClr>
              <a:buSzPts val="1100"/>
              <a:buFont typeface="Arial"/>
              <a:buNone/>
            </a:pPr>
            <a:r>
              <a:rPr lang="en" sz="1400">
                <a:solidFill>
                  <a:schemeClr val="lt1"/>
                </a:solidFill>
                <a:latin typeface="Georgia"/>
                <a:ea typeface="Georgia"/>
                <a:cs typeface="Georgia"/>
                <a:sym typeface="Georgia"/>
              </a:rPr>
              <a:t>20. Maybe more common animals </a:t>
            </a:r>
            <a:endParaRPr sz="1400">
              <a:solidFill>
                <a:schemeClr val="lt1"/>
              </a:solidFill>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rPr lang="en" sz="1400" u="sng">
                <a:solidFill>
                  <a:schemeClr val="accent5"/>
                </a:solidFill>
                <a:hlinkClick r:id="rId5">
                  <a:extLst>
                    <a:ext uri="{A12FA001-AC4F-418D-AE19-62706E023703}">
                      <ahyp:hlinkClr val="tx"/>
                    </a:ext>
                  </a:extLst>
                </a:hlinkClick>
              </a:rPr>
              <a:t>https://animalia.bio/alberta-region?gpp=&amp;gpp_sid=#:~:text=Alberta%20is%20home%20to%20many,%2C%20Canada%20lynx%2C%20and%20bobcats</a:t>
            </a:r>
            <a:r>
              <a:rPr lang="en" sz="1400">
                <a:solidFill>
                  <a:schemeClr val="accent5"/>
                </a:solidFill>
              </a:rPr>
              <a:t>.</a:t>
            </a:r>
            <a:endParaRPr sz="1400">
              <a:solidFill>
                <a:schemeClr val="accent5"/>
              </a:solidFill>
            </a:endParaRPr>
          </a:p>
          <a:p>
            <a:pPr indent="0" lvl="0" marL="0" rtl="0" algn="l">
              <a:spcBef>
                <a:spcPts val="1200"/>
              </a:spcBef>
              <a:spcAft>
                <a:spcPts val="0"/>
              </a:spcAft>
              <a:buClr>
                <a:schemeClr val="dk1"/>
              </a:buClr>
              <a:buSzPts val="1100"/>
              <a:buFont typeface="Arial"/>
              <a:buNone/>
            </a:pPr>
            <a:r>
              <a:rPr lang="en" sz="1400">
                <a:solidFill>
                  <a:schemeClr val="lt1"/>
                </a:solidFill>
                <a:latin typeface="Georgia"/>
                <a:ea typeface="Georgia"/>
                <a:cs typeface="Georgia"/>
                <a:sym typeface="Georgia"/>
              </a:rPr>
              <a:t>21. Jasper WIldfire price Damage</a:t>
            </a:r>
            <a:endParaRPr sz="1400">
              <a:solidFill>
                <a:schemeClr val="lt1"/>
              </a:solidFill>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rPr lang="en" sz="1400" u="sng">
                <a:solidFill>
                  <a:schemeClr val="accent5"/>
                </a:solidFill>
                <a:hlinkClick r:id="rId6">
                  <a:extLst>
                    <a:ext uri="{A12FA001-AC4F-418D-AE19-62706E023703}">
                      <ahyp:hlinkClr val="tx"/>
                    </a:ext>
                  </a:extLst>
                </a:hlinkClick>
              </a:rPr>
              <a:t>https://www.canada.ca/en/parks-canada/news/2025/02/government-of-canada-funding-for-2024-wildfire-season-in-parks-canada-administered-places-including-jasper-national-park-wildfire-response-recovery.html</a:t>
            </a:r>
            <a:r>
              <a:rPr lang="en" sz="1400">
                <a:solidFill>
                  <a:schemeClr val="accent5"/>
                </a:solidFill>
              </a:rPr>
              <a:t> </a:t>
            </a:r>
            <a:endParaRPr sz="1400">
              <a:solidFill>
                <a:schemeClr val="accent5"/>
              </a:solidFill>
            </a:endParaRPr>
          </a:p>
          <a:p>
            <a:pPr indent="0" lvl="0" marL="0" rtl="0" algn="l">
              <a:spcBef>
                <a:spcPts val="120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33bc9550d5c_0_38"/>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Resources ( 6 ) </a:t>
            </a:r>
            <a:endParaRPr>
              <a:solidFill>
                <a:schemeClr val="lt1"/>
              </a:solidFill>
            </a:endParaRPr>
          </a:p>
        </p:txBody>
      </p:sp>
      <p:sp>
        <p:nvSpPr>
          <p:cNvPr id="346" name="Google Shape;346;g33bc9550d5c_0_38"/>
          <p:cNvSpPr txBox="1"/>
          <p:nvPr>
            <p:ph idx="1" type="body"/>
          </p:nvPr>
        </p:nvSpPr>
        <p:spPr>
          <a:xfrm>
            <a:off x="211975" y="86532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1200"/>
              </a:spcBef>
              <a:spcAft>
                <a:spcPts val="0"/>
              </a:spcAft>
              <a:buNone/>
            </a:pPr>
            <a:r>
              <a:rPr lang="en" sz="1600">
                <a:solidFill>
                  <a:schemeClr val="lt1"/>
                </a:solidFill>
                <a:latin typeface="Georgia"/>
                <a:ea typeface="Georgia"/>
                <a:cs typeface="Georgia"/>
                <a:sym typeface="Georgia"/>
              </a:rPr>
              <a:t>19. </a:t>
            </a:r>
            <a:r>
              <a:rPr lang="en" sz="1300">
                <a:solidFill>
                  <a:schemeClr val="lt1"/>
                </a:solidFill>
                <a:latin typeface="Georgia"/>
                <a:ea typeface="Georgia"/>
                <a:cs typeface="Georgia"/>
                <a:sym typeface="Georgia"/>
              </a:rPr>
              <a:t>Government of Alberta. (2023). </a:t>
            </a:r>
            <a:r>
              <a:rPr i="1" lang="en" sz="1300">
                <a:solidFill>
                  <a:schemeClr val="lt1"/>
                </a:solidFill>
                <a:latin typeface="Georgia"/>
                <a:ea typeface="Georgia"/>
                <a:cs typeface="Georgia"/>
                <a:sym typeface="Georgia"/>
              </a:rPr>
              <a:t>Wildfire Types and Behavior in Alberta</a:t>
            </a:r>
            <a:r>
              <a:rPr lang="en" sz="1600">
                <a:solidFill>
                  <a:schemeClr val="lt1"/>
                </a:solidFill>
                <a:latin typeface="Georgia"/>
                <a:ea typeface="Georgia"/>
                <a:cs typeface="Georgia"/>
                <a:sym typeface="Georgia"/>
              </a:rPr>
              <a:t> </a:t>
            </a:r>
            <a:endParaRPr sz="1600">
              <a:solidFill>
                <a:schemeClr val="lt1"/>
              </a:solidFill>
              <a:latin typeface="Georgia"/>
              <a:ea typeface="Georgia"/>
              <a:cs typeface="Georgia"/>
              <a:sym typeface="Georgia"/>
            </a:endParaRPr>
          </a:p>
          <a:p>
            <a:pPr indent="0" lvl="0" marL="0" rtl="0" algn="l">
              <a:lnSpc>
                <a:spcPct val="95000"/>
              </a:lnSpc>
              <a:spcBef>
                <a:spcPts val="1200"/>
              </a:spcBef>
              <a:spcAft>
                <a:spcPts val="0"/>
              </a:spcAft>
              <a:buNone/>
            </a:pPr>
            <a:r>
              <a:rPr lang="en" sz="1400">
                <a:solidFill>
                  <a:schemeClr val="accent5"/>
                </a:solidFill>
              </a:rPr>
              <a:t>https://www.alberta.ca</a:t>
            </a:r>
            <a:endParaRPr sz="1400">
              <a:solidFill>
                <a:schemeClr val="accent5"/>
              </a:solidFill>
            </a:endParaRPr>
          </a:p>
          <a:p>
            <a:pPr indent="0" lvl="0" marL="0" rtl="0" algn="l">
              <a:lnSpc>
                <a:spcPct val="95000"/>
              </a:lnSpc>
              <a:spcBef>
                <a:spcPts val="1200"/>
              </a:spcBef>
              <a:spcAft>
                <a:spcPts val="0"/>
              </a:spcAft>
              <a:buNone/>
            </a:pPr>
            <a:r>
              <a:rPr lang="en" sz="1400">
                <a:solidFill>
                  <a:schemeClr val="lt1"/>
                </a:solidFill>
                <a:latin typeface="Georgia"/>
                <a:ea typeface="Georgia"/>
                <a:cs typeface="Georgia"/>
                <a:sym typeface="Georgia"/>
              </a:rPr>
              <a:t>20. Government of Alberta Wildfire Status</a:t>
            </a:r>
            <a:endParaRPr sz="1400">
              <a:solidFill>
                <a:schemeClr val="lt1"/>
              </a:solidFill>
              <a:latin typeface="Georgia"/>
              <a:ea typeface="Georgia"/>
              <a:cs typeface="Georgia"/>
              <a:sym typeface="Georgia"/>
            </a:endParaRPr>
          </a:p>
          <a:p>
            <a:pPr indent="0" lvl="0" marL="0" rtl="0" algn="l">
              <a:lnSpc>
                <a:spcPct val="95000"/>
              </a:lnSpc>
              <a:spcBef>
                <a:spcPts val="1200"/>
              </a:spcBef>
              <a:spcAft>
                <a:spcPts val="0"/>
              </a:spcAft>
              <a:buNone/>
            </a:pPr>
            <a:r>
              <a:rPr lang="en" sz="1400">
                <a:solidFill>
                  <a:schemeClr val="accent5"/>
                </a:solidFill>
              </a:rPr>
              <a:t>https://www.alberta.ca/wildfire-status </a:t>
            </a:r>
            <a:endParaRPr sz="1400">
              <a:solidFill>
                <a:schemeClr val="accent5"/>
              </a:solidFill>
            </a:endParaRPr>
          </a:p>
          <a:p>
            <a:pPr indent="0" lvl="0" marL="0" rtl="0" algn="l">
              <a:spcBef>
                <a:spcPts val="1200"/>
              </a:spcBef>
              <a:spcAft>
                <a:spcPts val="0"/>
              </a:spcAft>
              <a:buClr>
                <a:schemeClr val="dk1"/>
              </a:buClr>
              <a:buSzPts val="1100"/>
              <a:buFont typeface="Arial"/>
              <a:buNone/>
            </a:pPr>
            <a:r>
              <a:rPr lang="en" sz="1400">
                <a:solidFill>
                  <a:schemeClr val="lt1"/>
                </a:solidFill>
                <a:latin typeface="Georgia"/>
                <a:ea typeface="Georgia"/>
                <a:cs typeface="Georgia"/>
                <a:sym typeface="Georgia"/>
              </a:rPr>
              <a:t>21. Canadian Wildland Fire Information System</a:t>
            </a:r>
            <a:endParaRPr sz="1400">
              <a:solidFill>
                <a:schemeClr val="lt1"/>
              </a:solidFill>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rPr lang="en" sz="1400" u="sng">
                <a:solidFill>
                  <a:schemeClr val="hlink"/>
                </a:solidFill>
                <a:hlinkClick r:id="rId3"/>
              </a:rPr>
              <a:t>https://cwfis.cfs.nrcan.gc.ca</a:t>
            </a:r>
            <a:endParaRPr sz="1400">
              <a:solidFill>
                <a:schemeClr val="accent5"/>
              </a:solidFill>
            </a:endParaRPr>
          </a:p>
          <a:p>
            <a:pPr indent="0" lvl="0" marL="0" rtl="0" algn="l">
              <a:spcBef>
                <a:spcPts val="1200"/>
              </a:spcBef>
              <a:spcAft>
                <a:spcPts val="0"/>
              </a:spcAft>
              <a:buClr>
                <a:schemeClr val="dk1"/>
              </a:buClr>
              <a:buSzPts val="1100"/>
              <a:buFont typeface="Arial"/>
              <a:buNone/>
            </a:pPr>
            <a:r>
              <a:rPr lang="en" sz="1400">
                <a:solidFill>
                  <a:schemeClr val="lt1"/>
                </a:solidFill>
              </a:rPr>
              <a:t>22. </a:t>
            </a:r>
            <a:br>
              <a:rPr lang="en" sz="1400">
                <a:solidFill>
                  <a:schemeClr val="lt1"/>
                </a:solidFill>
              </a:rPr>
            </a:br>
            <a:r>
              <a:rPr lang="en" sz="1100" u="sng">
                <a:solidFill>
                  <a:schemeClr val="hlink"/>
                </a:solidFill>
                <a:hlinkClick r:id="rId4"/>
              </a:rPr>
              <a:t>Canadian Wildland Fire Information System | Canadian Forest Fire Weather Index (FWI) System</a:t>
            </a:r>
            <a:endParaRPr sz="1400">
              <a:solidFill>
                <a:schemeClr val="lt1"/>
              </a:solidFill>
            </a:endParaRPr>
          </a:p>
          <a:p>
            <a:pPr indent="0" lvl="0" marL="0" rtl="0" algn="l">
              <a:spcBef>
                <a:spcPts val="12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6B26B"/>
            </a:gs>
            <a:gs pos="100000">
              <a:srgbClr val="E45050"/>
            </a:gs>
          </a:gsLst>
          <a:path path="circle">
            <a:fillToRect b="50%" l="50%" r="50%" t="50%"/>
          </a:path>
          <a:tileRect/>
        </a:gradFill>
      </p:bgPr>
    </p:bg>
    <p:spTree>
      <p:nvGrpSpPr>
        <p:cNvPr id="81" name="Shape 81"/>
        <p:cNvGrpSpPr/>
        <p:nvPr/>
      </p:nvGrpSpPr>
      <p:grpSpPr>
        <a:xfrm>
          <a:off x="0" y="0"/>
          <a:ext cx="0" cy="0"/>
          <a:chOff x="0" y="0"/>
          <a:chExt cx="0" cy="0"/>
        </a:xfrm>
      </p:grpSpPr>
      <p:pic>
        <p:nvPicPr>
          <p:cNvPr id="82" name="Google Shape;82;p7"/>
          <p:cNvPicPr preferRelativeResize="0"/>
          <p:nvPr/>
        </p:nvPicPr>
        <p:blipFill rotWithShape="1">
          <a:blip r:embed="rId3">
            <a:alphaModFix/>
          </a:blip>
          <a:srcRect b="0" l="0" r="0" t="0"/>
          <a:stretch/>
        </p:blipFill>
        <p:spPr>
          <a:xfrm>
            <a:off x="823425" y="277550"/>
            <a:ext cx="7303875" cy="4470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331e3db07f1_2_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Background</a:t>
            </a:r>
            <a:r>
              <a:rPr lang="en">
                <a:solidFill>
                  <a:schemeClr val="lt1"/>
                </a:solidFill>
              </a:rPr>
              <a:t> Research ( 2 ) </a:t>
            </a:r>
            <a:endParaRPr>
              <a:solidFill>
                <a:schemeClr val="lt1"/>
              </a:solidFill>
            </a:endParaRPr>
          </a:p>
        </p:txBody>
      </p:sp>
      <p:sp>
        <p:nvSpPr>
          <p:cNvPr id="88" name="Google Shape;88;g331e3db07f1_2_5"/>
          <p:cNvSpPr txBox="1"/>
          <p:nvPr>
            <p:ph idx="1" type="body"/>
          </p:nvPr>
        </p:nvSpPr>
        <p:spPr>
          <a:xfrm>
            <a:off x="311700" y="1152475"/>
            <a:ext cx="8520600" cy="3593700"/>
          </a:xfrm>
          <a:prstGeom prst="rect">
            <a:avLst/>
          </a:prstGeom>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1200"/>
              </a:spcBef>
              <a:spcAft>
                <a:spcPts val="0"/>
              </a:spcAft>
              <a:buNone/>
            </a:pPr>
            <a:r>
              <a:rPr lang="en" sz="2300">
                <a:solidFill>
                  <a:schemeClr val="lt1"/>
                </a:solidFill>
                <a:latin typeface="Georgia"/>
                <a:ea typeface="Georgia"/>
                <a:cs typeface="Georgia"/>
                <a:sym typeface="Georgia"/>
              </a:rPr>
              <a:t>Wildfires typically occur in forests, grasslands, and shrublands, and they can spread at speeds of up to </a:t>
            </a:r>
            <a:r>
              <a:rPr b="1" lang="en" sz="2300">
                <a:solidFill>
                  <a:schemeClr val="lt1"/>
                </a:solidFill>
                <a:latin typeface="Georgia"/>
                <a:ea typeface="Georgia"/>
                <a:cs typeface="Georgia"/>
                <a:sym typeface="Georgia"/>
              </a:rPr>
              <a:t>14.27 miles per hour</a:t>
            </a:r>
            <a:r>
              <a:rPr lang="en" sz="2300">
                <a:solidFill>
                  <a:schemeClr val="lt1"/>
                </a:solidFill>
                <a:latin typeface="Georgia"/>
                <a:ea typeface="Georgia"/>
                <a:cs typeface="Georgia"/>
                <a:sym typeface="Georgia"/>
              </a:rPr>
              <a:t>. In Alberta, wildfire season usually runs from </a:t>
            </a:r>
            <a:r>
              <a:rPr b="1" lang="en" sz="2300">
                <a:solidFill>
                  <a:schemeClr val="lt1"/>
                </a:solidFill>
                <a:latin typeface="Georgia"/>
                <a:ea typeface="Georgia"/>
                <a:cs typeface="Georgia"/>
                <a:sym typeface="Georgia"/>
              </a:rPr>
              <a:t>April to September</a:t>
            </a:r>
            <a:r>
              <a:rPr lang="en" sz="2300">
                <a:solidFill>
                  <a:schemeClr val="lt1"/>
                </a:solidFill>
                <a:latin typeface="Georgia"/>
                <a:ea typeface="Georgia"/>
                <a:cs typeface="Georgia"/>
                <a:sym typeface="Georgia"/>
              </a:rPr>
              <a:t>, when conditions are driest and fires are most likely to occur. </a:t>
            </a:r>
            <a:endParaRPr sz="2300">
              <a:solidFill>
                <a:schemeClr val="lt1"/>
              </a:solidFill>
              <a:highlight>
                <a:srgbClr val="C27BA0"/>
              </a:highlight>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rPr b="1" lang="en" sz="2300">
                <a:solidFill>
                  <a:schemeClr val="lt1"/>
                </a:solidFill>
                <a:latin typeface="Georgia"/>
                <a:ea typeface="Georgia"/>
                <a:cs typeface="Georgia"/>
                <a:sym typeface="Georgia"/>
              </a:rPr>
              <a:t>Fun fact:</a:t>
            </a:r>
            <a:r>
              <a:rPr lang="en" sz="2300">
                <a:solidFill>
                  <a:schemeClr val="lt1"/>
                </a:solidFill>
                <a:latin typeface="Georgia"/>
                <a:ea typeface="Georgia"/>
                <a:cs typeface="Georgia"/>
                <a:sym typeface="Georgia"/>
              </a:rPr>
              <a:t> In Alberta, burning debris from a wildfire can be carried by the wind up to </a:t>
            </a:r>
            <a:r>
              <a:rPr b="1" lang="en" sz="2300">
                <a:solidFill>
                  <a:schemeClr val="lt1"/>
                </a:solidFill>
                <a:latin typeface="Georgia"/>
                <a:ea typeface="Georgia"/>
                <a:cs typeface="Georgia"/>
                <a:sym typeface="Georgia"/>
              </a:rPr>
              <a:t>2 kilometers</a:t>
            </a:r>
            <a:r>
              <a:rPr lang="en" sz="2300">
                <a:solidFill>
                  <a:schemeClr val="lt1"/>
                </a:solidFill>
                <a:latin typeface="Georgia"/>
                <a:ea typeface="Georgia"/>
                <a:cs typeface="Georgia"/>
                <a:sym typeface="Georgia"/>
              </a:rPr>
              <a:t> ahead of the main fire, making it even harder to control.</a:t>
            </a:r>
            <a:endParaRPr sz="2300">
              <a:solidFill>
                <a:schemeClr val="lt1"/>
              </a:solidFill>
              <a:highlight>
                <a:srgbClr val="C27BA0"/>
              </a:highlight>
              <a:latin typeface="Georgia"/>
              <a:ea typeface="Georgia"/>
              <a:cs typeface="Georgia"/>
              <a:sym typeface="Georgia"/>
            </a:endParaRPr>
          </a:p>
          <a:p>
            <a:pPr indent="0" lvl="0" marL="0" rtl="0" algn="l">
              <a:spcBef>
                <a:spcPts val="12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3bc9550d5c_0_12"/>
          <p:cNvSpPr txBox="1"/>
          <p:nvPr>
            <p:ph type="ctrTitle"/>
          </p:nvPr>
        </p:nvSpPr>
        <p:spPr>
          <a:xfrm>
            <a:off x="311700" y="153775"/>
            <a:ext cx="8520600" cy="79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500">
                <a:solidFill>
                  <a:schemeClr val="lt1"/>
                </a:solidFill>
              </a:rPr>
              <a:t>Types of Wildfire</a:t>
            </a:r>
            <a:endParaRPr sz="2500">
              <a:solidFill>
                <a:schemeClr val="lt1"/>
              </a:solidFill>
            </a:endParaRPr>
          </a:p>
        </p:txBody>
      </p:sp>
      <p:sp>
        <p:nvSpPr>
          <p:cNvPr id="94" name="Google Shape;94;g33bc9550d5c_0_12"/>
          <p:cNvSpPr txBox="1"/>
          <p:nvPr>
            <p:ph idx="1" type="subTitle"/>
          </p:nvPr>
        </p:nvSpPr>
        <p:spPr>
          <a:xfrm>
            <a:off x="311700" y="1022575"/>
            <a:ext cx="8520600" cy="3867000"/>
          </a:xfrm>
          <a:prstGeom prst="rect">
            <a:avLst/>
          </a:prstGeom>
          <a:ln cap="flat" cmpd="sng" w="2857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sz="2300">
                <a:solidFill>
                  <a:schemeClr val="lt1"/>
                </a:solidFill>
              </a:rPr>
              <a:t>In Alberta, wildfires are classified into three main types: </a:t>
            </a:r>
            <a:endParaRPr sz="2300">
              <a:solidFill>
                <a:schemeClr val="lt1"/>
              </a:solidFill>
            </a:endParaRPr>
          </a:p>
          <a:p>
            <a:pPr indent="-374650" lvl="0" marL="457200" rtl="0" algn="l">
              <a:spcBef>
                <a:spcPts val="0"/>
              </a:spcBef>
              <a:spcAft>
                <a:spcPts val="0"/>
              </a:spcAft>
              <a:buClr>
                <a:schemeClr val="lt1"/>
              </a:buClr>
              <a:buSzPts val="2300"/>
              <a:buAutoNum type="arabicPeriod"/>
            </a:pPr>
            <a:r>
              <a:rPr b="1" lang="en" sz="2300">
                <a:solidFill>
                  <a:schemeClr val="lt1"/>
                </a:solidFill>
              </a:rPr>
              <a:t>Surface fires</a:t>
            </a:r>
            <a:r>
              <a:rPr lang="en" sz="2300">
                <a:solidFill>
                  <a:schemeClr val="lt1"/>
                </a:solidFill>
              </a:rPr>
              <a:t> are the most common, burning through grass, shrubs, and fallen leaves, and are typically easier to control. </a:t>
            </a:r>
            <a:endParaRPr sz="2300">
              <a:solidFill>
                <a:schemeClr val="lt1"/>
              </a:solidFill>
            </a:endParaRPr>
          </a:p>
          <a:p>
            <a:pPr indent="-374650" lvl="0" marL="457200" rtl="0" algn="l">
              <a:spcBef>
                <a:spcPts val="0"/>
              </a:spcBef>
              <a:spcAft>
                <a:spcPts val="0"/>
              </a:spcAft>
              <a:buClr>
                <a:schemeClr val="lt1"/>
              </a:buClr>
              <a:buSzPts val="2300"/>
              <a:buAutoNum type="arabicPeriod"/>
            </a:pPr>
            <a:r>
              <a:rPr b="1" lang="en" sz="2300">
                <a:solidFill>
                  <a:schemeClr val="lt1"/>
                </a:solidFill>
              </a:rPr>
              <a:t>Crown fires</a:t>
            </a:r>
            <a:r>
              <a:rPr lang="en" sz="2300">
                <a:solidFill>
                  <a:schemeClr val="lt1"/>
                </a:solidFill>
              </a:rPr>
              <a:t> are more intense, spreading rapidly through treetops and often driven by strong winds, making them highly destructive. </a:t>
            </a:r>
            <a:endParaRPr sz="2300">
              <a:solidFill>
                <a:schemeClr val="lt1"/>
              </a:solidFill>
            </a:endParaRPr>
          </a:p>
          <a:p>
            <a:pPr indent="-374650" lvl="0" marL="457200" rtl="0" algn="l">
              <a:spcBef>
                <a:spcPts val="0"/>
              </a:spcBef>
              <a:spcAft>
                <a:spcPts val="0"/>
              </a:spcAft>
              <a:buClr>
                <a:schemeClr val="lt1"/>
              </a:buClr>
              <a:buSzPts val="2300"/>
              <a:buAutoNum type="arabicPeriod"/>
            </a:pPr>
            <a:r>
              <a:rPr b="1" lang="en" sz="2300">
                <a:solidFill>
                  <a:schemeClr val="lt1"/>
                </a:solidFill>
              </a:rPr>
              <a:t>Ground fires</a:t>
            </a:r>
            <a:r>
              <a:rPr lang="en" sz="2300">
                <a:solidFill>
                  <a:schemeClr val="lt1"/>
                </a:solidFill>
              </a:rPr>
              <a:t> burn beneath the surface in organic-rich soils, such as peatlands, and can smolder for long periods, even through winter. </a:t>
            </a:r>
            <a:endParaRPr sz="23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g33bc9550d5c_0_21"/>
          <p:cNvPicPr preferRelativeResize="0"/>
          <p:nvPr/>
        </p:nvPicPr>
        <p:blipFill>
          <a:blip r:embed="rId3">
            <a:alphaModFix/>
          </a:blip>
          <a:stretch>
            <a:fillRect/>
          </a:stretch>
        </p:blipFill>
        <p:spPr>
          <a:xfrm>
            <a:off x="1752600" y="152400"/>
            <a:ext cx="5244310" cy="4838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g33bc9550d5c_0_27"/>
          <p:cNvPicPr preferRelativeResize="0"/>
          <p:nvPr/>
        </p:nvPicPr>
        <p:blipFill>
          <a:blip r:embed="rId3">
            <a:alphaModFix/>
          </a:blip>
          <a:stretch>
            <a:fillRect/>
          </a:stretch>
        </p:blipFill>
        <p:spPr>
          <a:xfrm>
            <a:off x="914400" y="152400"/>
            <a:ext cx="7250388" cy="4838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