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Alegreya"/>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legreya-regular.fntdata"/><Relationship Id="rId11" Type="http://schemas.openxmlformats.org/officeDocument/2006/relationships/slide" Target="slides/slide6.xml"/><Relationship Id="rId22" Type="http://schemas.openxmlformats.org/officeDocument/2006/relationships/font" Target="fonts/Alegreya-italic.fntdata"/><Relationship Id="rId10" Type="http://schemas.openxmlformats.org/officeDocument/2006/relationships/slide" Target="slides/slide5.xml"/><Relationship Id="rId21" Type="http://schemas.openxmlformats.org/officeDocument/2006/relationships/font" Target="fonts/Alegreya-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egreya-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b63c75d0b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b63c75d0b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b262f772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b262f772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b262f7725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b262f7725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b262f7725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b262f7725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b262f7725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b262f7725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ab1c7a00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ab1c7a00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b1b9b5fb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b1b9b5fb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b1b9b5fbd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b1b9b5fbd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b28f1481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b28f1481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ab1c7a006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ab1c7a006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b4730a55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b4730a55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b4730a55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b4730a55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ab1c7a006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ab1c7a006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gif"/><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59383" y="8417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100">
                <a:latin typeface="Alegreya"/>
                <a:ea typeface="Alegreya"/>
                <a:cs typeface="Alegreya"/>
                <a:sym typeface="Alegreya"/>
              </a:rPr>
              <a:t>What would happen if all the </a:t>
            </a:r>
            <a:r>
              <a:rPr lang="en" sz="5100">
                <a:latin typeface="Alegreya"/>
                <a:ea typeface="Alegreya"/>
                <a:cs typeface="Alegreya"/>
                <a:sym typeface="Alegreya"/>
              </a:rPr>
              <a:t>mosquitoes</a:t>
            </a:r>
            <a:r>
              <a:rPr lang="en" sz="5100">
                <a:latin typeface="Alegreya"/>
                <a:ea typeface="Alegreya"/>
                <a:cs typeface="Alegreya"/>
                <a:sym typeface="Alegreya"/>
              </a:rPr>
              <a:t> went extinct?</a:t>
            </a:r>
            <a:endParaRPr sz="5100">
              <a:latin typeface="Alegreya"/>
              <a:ea typeface="Alegreya"/>
              <a:cs typeface="Alegreya"/>
              <a:sym typeface="Alegreya"/>
            </a:endParaRPr>
          </a:p>
        </p:txBody>
      </p:sp>
      <p:sp>
        <p:nvSpPr>
          <p:cNvPr id="55" name="Google Shape;55;p13"/>
          <p:cNvSpPr txBox="1"/>
          <p:nvPr>
            <p:ph idx="1" type="subTitle"/>
          </p:nvPr>
        </p:nvSpPr>
        <p:spPr>
          <a:xfrm>
            <a:off x="42550" y="31780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100">
                <a:solidFill>
                  <a:schemeClr val="dk1"/>
                </a:solidFill>
                <a:latin typeface="Alegreya"/>
                <a:ea typeface="Alegreya"/>
                <a:cs typeface="Alegreya"/>
                <a:sym typeface="Alegreya"/>
              </a:rPr>
              <a:t>B</a:t>
            </a:r>
            <a:r>
              <a:rPr lang="en" sz="4100">
                <a:solidFill>
                  <a:schemeClr val="dk1"/>
                </a:solidFill>
                <a:latin typeface="Alegreya"/>
                <a:ea typeface="Alegreya"/>
                <a:cs typeface="Alegreya"/>
                <a:sym typeface="Alegreya"/>
              </a:rPr>
              <a:t>y: Aimee</a:t>
            </a:r>
            <a:endParaRPr sz="4100">
              <a:solidFill>
                <a:schemeClr val="dk1"/>
              </a:solidFill>
              <a:latin typeface="Alegreya"/>
              <a:ea typeface="Alegreya"/>
              <a:cs typeface="Alegreya"/>
              <a:sym typeface="Alegrey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132275" y="228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latin typeface="Alegreya"/>
                <a:ea typeface="Alegreya"/>
                <a:cs typeface="Alegreya"/>
                <a:sym typeface="Alegreya"/>
              </a:rPr>
              <a:t>Negative Ecological Impacts continued…</a:t>
            </a:r>
            <a:endParaRPr sz="2920">
              <a:latin typeface="Alegreya"/>
              <a:ea typeface="Alegreya"/>
              <a:cs typeface="Alegreya"/>
              <a:sym typeface="Alegreya"/>
            </a:endParaRPr>
          </a:p>
        </p:txBody>
      </p:sp>
      <p:sp>
        <p:nvSpPr>
          <p:cNvPr id="121" name="Google Shape;121;p22"/>
          <p:cNvSpPr txBox="1"/>
          <p:nvPr>
            <p:ph idx="1" type="body"/>
          </p:nvPr>
        </p:nvSpPr>
        <p:spPr>
          <a:xfrm>
            <a:off x="192075" y="800900"/>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Clr>
                <a:schemeClr val="dk1"/>
              </a:buClr>
              <a:buSzPts val="358"/>
              <a:buFont typeface="Arial"/>
              <a:buNone/>
            </a:pPr>
            <a:r>
              <a:rPr lang="en" sz="2000">
                <a:solidFill>
                  <a:schemeClr val="dk1"/>
                </a:solidFill>
                <a:latin typeface="Alegreya"/>
                <a:ea typeface="Alegreya"/>
                <a:cs typeface="Alegreya"/>
                <a:sym typeface="Alegreya"/>
              </a:rPr>
              <a:t>Microhabitat changes:</a:t>
            </a:r>
            <a:endParaRPr sz="2000">
              <a:solidFill>
                <a:schemeClr val="dk1"/>
              </a:solidFill>
              <a:latin typeface="Alegreya"/>
              <a:ea typeface="Alegreya"/>
              <a:cs typeface="Alegreya"/>
              <a:sym typeface="Alegreya"/>
            </a:endParaRPr>
          </a:p>
          <a:p>
            <a:pPr indent="0" lvl="0" marL="0" rtl="0" algn="l">
              <a:lnSpc>
                <a:spcPct val="105000"/>
              </a:lnSpc>
              <a:spcBef>
                <a:spcPts val="1200"/>
              </a:spcBef>
              <a:spcAft>
                <a:spcPts val="0"/>
              </a:spcAft>
              <a:buClr>
                <a:schemeClr val="dk1"/>
              </a:buClr>
              <a:buSzPts val="358"/>
              <a:buFont typeface="Arial"/>
              <a:buNone/>
            </a:pPr>
            <a:r>
              <a:rPr lang="en" sz="2000">
                <a:solidFill>
                  <a:schemeClr val="dk1"/>
                </a:solidFill>
                <a:latin typeface="Alegreya"/>
                <a:ea typeface="Alegreya"/>
                <a:cs typeface="Alegreya"/>
                <a:sym typeface="Alegreya"/>
              </a:rPr>
              <a:t>Specific communities within pitcher plants that depend on mosquito larvae would be altered.</a:t>
            </a:r>
            <a:endParaRPr sz="2000">
              <a:solidFill>
                <a:schemeClr val="dk1"/>
              </a:solidFill>
              <a:latin typeface="Alegreya"/>
              <a:ea typeface="Alegreya"/>
              <a:cs typeface="Alegreya"/>
              <a:sym typeface="Alegreya"/>
            </a:endParaRPr>
          </a:p>
          <a:p>
            <a:pPr indent="0" lvl="0" marL="457200" rtl="0" algn="l">
              <a:lnSpc>
                <a:spcPct val="105000"/>
              </a:lnSpc>
              <a:spcBef>
                <a:spcPts val="1200"/>
              </a:spcBef>
              <a:spcAft>
                <a:spcPts val="0"/>
              </a:spcAft>
              <a:buClr>
                <a:schemeClr val="dk1"/>
              </a:buClr>
              <a:buSzPts val="1100"/>
              <a:buFont typeface="Arial"/>
              <a:buNone/>
            </a:pPr>
            <a:r>
              <a:rPr lang="en" sz="2000">
                <a:solidFill>
                  <a:schemeClr val="dk1"/>
                </a:solidFill>
                <a:latin typeface="Alegreya"/>
                <a:ea typeface="Alegreya"/>
                <a:cs typeface="Alegreya"/>
                <a:sym typeface="Alegreya"/>
              </a:rPr>
              <a:t>Adaptation </a:t>
            </a:r>
            <a:endParaRPr sz="2000">
              <a:solidFill>
                <a:schemeClr val="dk1"/>
              </a:solidFill>
              <a:latin typeface="Alegreya"/>
              <a:ea typeface="Alegreya"/>
              <a:cs typeface="Alegreya"/>
              <a:sym typeface="Alegreya"/>
            </a:endParaRPr>
          </a:p>
          <a:p>
            <a:pPr indent="0" lvl="0" marL="0" rtl="0" algn="l">
              <a:lnSpc>
                <a:spcPct val="105000"/>
              </a:lnSpc>
              <a:spcBef>
                <a:spcPts val="1200"/>
              </a:spcBef>
              <a:spcAft>
                <a:spcPts val="0"/>
              </a:spcAft>
              <a:buClr>
                <a:schemeClr val="dk1"/>
              </a:buClr>
              <a:buSzPts val="358"/>
              <a:buFont typeface="Arial"/>
              <a:buNone/>
            </a:pPr>
            <a:r>
              <a:rPr lang="en" sz="2000">
                <a:solidFill>
                  <a:schemeClr val="dk1"/>
                </a:solidFill>
                <a:latin typeface="Alegreya"/>
                <a:ea typeface="Alegreya"/>
                <a:cs typeface="Alegreya"/>
                <a:sym typeface="Alegreya"/>
              </a:rPr>
              <a:t>Other insects (like flies or midges) might increase in population and fill the food/pollination roles, allowing ecosystems to stabilize. </a:t>
            </a:r>
            <a:endParaRPr sz="2000">
              <a:solidFill>
                <a:schemeClr val="dk1"/>
              </a:solidFill>
              <a:latin typeface="Alegreya"/>
              <a:ea typeface="Alegreya"/>
              <a:cs typeface="Alegreya"/>
              <a:sym typeface="Alegreya"/>
            </a:endParaRPr>
          </a:p>
          <a:p>
            <a:pPr indent="0" lvl="0" marL="457200" rtl="0" algn="l">
              <a:lnSpc>
                <a:spcPct val="105000"/>
              </a:lnSpc>
              <a:spcBef>
                <a:spcPts val="1200"/>
              </a:spcBef>
              <a:spcAft>
                <a:spcPts val="0"/>
              </a:spcAft>
              <a:buClr>
                <a:schemeClr val="dk1"/>
              </a:buClr>
              <a:buSzPts val="1100"/>
              <a:buFont typeface="Arial"/>
              <a:buNone/>
            </a:pPr>
            <a:r>
              <a:rPr lang="en" sz="2000">
                <a:solidFill>
                  <a:schemeClr val="dk1"/>
                </a:solidFill>
                <a:latin typeface="Alegreya"/>
                <a:ea typeface="Alegreya"/>
                <a:cs typeface="Alegreya"/>
                <a:sym typeface="Alegreya"/>
              </a:rPr>
              <a:t>Unpredictable Shifts </a:t>
            </a:r>
            <a:endParaRPr sz="2000">
              <a:solidFill>
                <a:schemeClr val="dk1"/>
              </a:solidFill>
              <a:latin typeface="Alegreya"/>
              <a:ea typeface="Alegreya"/>
              <a:cs typeface="Alegreya"/>
              <a:sym typeface="Alegreya"/>
            </a:endParaRPr>
          </a:p>
          <a:p>
            <a:pPr indent="0" lvl="0" marL="0" rtl="0" algn="l">
              <a:lnSpc>
                <a:spcPct val="105000"/>
              </a:lnSpc>
              <a:spcBef>
                <a:spcPts val="1200"/>
              </a:spcBef>
              <a:spcAft>
                <a:spcPts val="0"/>
              </a:spcAft>
              <a:buClr>
                <a:schemeClr val="dk1"/>
              </a:buClr>
              <a:buSzPts val="358"/>
              <a:buFont typeface="Arial"/>
              <a:buNone/>
            </a:pPr>
            <a:r>
              <a:rPr lang="en" sz="2000">
                <a:solidFill>
                  <a:schemeClr val="dk1"/>
                </a:solidFill>
                <a:latin typeface="Alegreya"/>
                <a:ea typeface="Alegreya"/>
                <a:cs typeface="Alegreya"/>
                <a:sym typeface="Alegreya"/>
              </a:rPr>
              <a:t>The sheer complexity of ecosystems means the full effects are hard to predict, with some speculating catastrophic shifts while others think nature would find a balance. </a:t>
            </a:r>
            <a:endParaRPr sz="2000">
              <a:solidFill>
                <a:schemeClr val="dk1"/>
              </a:solidFill>
              <a:latin typeface="Alegreya"/>
              <a:ea typeface="Alegreya"/>
              <a:cs typeface="Alegreya"/>
              <a:sym typeface="Alegreya"/>
            </a:endParaRPr>
          </a:p>
          <a:p>
            <a:pPr indent="0" lvl="0" marL="0" rtl="0" algn="l">
              <a:lnSpc>
                <a:spcPct val="105000"/>
              </a:lnSpc>
              <a:spcBef>
                <a:spcPts val="1200"/>
              </a:spcBef>
              <a:spcAft>
                <a:spcPts val="0"/>
              </a:spcAft>
              <a:buClr>
                <a:schemeClr val="dk1"/>
              </a:buClr>
              <a:buSzPts val="358"/>
              <a:buFont typeface="Arial"/>
              <a:buNone/>
            </a:pPr>
            <a:r>
              <a:t/>
            </a:r>
            <a:endParaRPr sz="2000">
              <a:solidFill>
                <a:schemeClr val="dk1"/>
              </a:solidFill>
              <a:latin typeface="Alegreya"/>
              <a:ea typeface="Alegreya"/>
              <a:cs typeface="Alegreya"/>
              <a:sym typeface="Alegreya"/>
            </a:endParaRPr>
          </a:p>
          <a:p>
            <a:pPr indent="0" lvl="0" marL="0" rtl="0" algn="l">
              <a:spcBef>
                <a:spcPts val="1200"/>
              </a:spcBef>
              <a:spcAft>
                <a:spcPts val="1200"/>
              </a:spcAft>
              <a:buNone/>
            </a:pPr>
            <a:r>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latin typeface="Alegreya"/>
                <a:ea typeface="Alegreya"/>
                <a:cs typeface="Alegreya"/>
                <a:sym typeface="Alegreya"/>
              </a:rPr>
              <a:t>Overall summary</a:t>
            </a:r>
            <a:endParaRPr sz="3020">
              <a:latin typeface="Alegreya"/>
              <a:ea typeface="Alegreya"/>
              <a:cs typeface="Alegreya"/>
              <a:sym typeface="Alegreya"/>
            </a:endParaRPr>
          </a:p>
        </p:txBody>
      </p:sp>
      <p:sp>
        <p:nvSpPr>
          <p:cNvPr id="127" name="Google Shape;127;p23"/>
          <p:cNvSpPr txBox="1"/>
          <p:nvPr>
            <p:ph idx="1" type="body"/>
          </p:nvPr>
        </p:nvSpPr>
        <p:spPr>
          <a:xfrm>
            <a:off x="311700" y="1174900"/>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en" sz="2100">
                <a:solidFill>
                  <a:schemeClr val="dk1"/>
                </a:solidFill>
                <a:latin typeface="Alegreya"/>
                <a:ea typeface="Alegreya"/>
                <a:cs typeface="Alegreya"/>
                <a:sym typeface="Alegreya"/>
              </a:rPr>
              <a:t>If mosquitoes went extinct, humans would benefit greatly from the elimination of deadly diseases like malaria, but ecosystems would face major disruptions as mosquitoes are a key food source for fish, birds, bats, other insects, and others.  Their nectar-feeding adults are pollinators, leading to food web changes and potential population shifts in other insects, though other insects might eventually fill their spot. </a:t>
            </a:r>
            <a:endParaRPr sz="2100">
              <a:solidFill>
                <a:schemeClr val="dk1"/>
              </a:solidFill>
              <a:latin typeface="Alegreya"/>
              <a:ea typeface="Alegreya"/>
              <a:cs typeface="Alegreya"/>
              <a:sym typeface="Alegreya"/>
            </a:endParaRPr>
          </a:p>
          <a:p>
            <a:pPr indent="0" lvl="0" marL="0" rtl="0" algn="l">
              <a:spcBef>
                <a:spcPts val="1200"/>
              </a:spcBef>
              <a:spcAft>
                <a:spcPts val="1200"/>
              </a:spcAft>
              <a:buNone/>
            </a:pPr>
            <a:r>
              <a:t/>
            </a:r>
            <a:endParaRPr/>
          </a:p>
        </p:txBody>
      </p:sp>
      <p:pic>
        <p:nvPicPr>
          <p:cNvPr descr="LiquidLibrary (Provided by Getty Images)" id="128" name="Google Shape;128;p23"/>
          <p:cNvPicPr preferRelativeResize="0"/>
          <p:nvPr/>
        </p:nvPicPr>
        <p:blipFill>
          <a:blip r:embed="rId3">
            <a:alphaModFix/>
          </a:blip>
          <a:stretch>
            <a:fillRect/>
          </a:stretch>
        </p:blipFill>
        <p:spPr>
          <a:xfrm>
            <a:off x="5749050" y="3503100"/>
            <a:ext cx="1967877" cy="14759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20">
                <a:latin typeface="Alegreya"/>
                <a:ea typeface="Alegreya"/>
                <a:cs typeface="Alegreya"/>
                <a:sym typeface="Alegreya"/>
              </a:rPr>
              <a:t>Overall conclusion</a:t>
            </a:r>
            <a:endParaRPr sz="3520">
              <a:latin typeface="Alegreya"/>
              <a:ea typeface="Alegreya"/>
              <a:cs typeface="Alegreya"/>
              <a:sym typeface="Alegreya"/>
            </a:endParaRPr>
          </a:p>
        </p:txBody>
      </p:sp>
      <p:sp>
        <p:nvSpPr>
          <p:cNvPr id="134" name="Google Shape;134;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1200"/>
              </a:spcBef>
              <a:spcAft>
                <a:spcPts val="0"/>
              </a:spcAft>
              <a:buNone/>
            </a:pPr>
            <a:r>
              <a:t/>
            </a:r>
            <a:endParaRPr b="1" sz="1500">
              <a:solidFill>
                <a:schemeClr val="dk1"/>
              </a:solidFill>
              <a:latin typeface="Alegreya"/>
              <a:ea typeface="Alegreya"/>
              <a:cs typeface="Alegreya"/>
              <a:sym typeface="Alegreya"/>
            </a:endParaRPr>
          </a:p>
          <a:p>
            <a:pPr indent="0" lvl="0" marL="0" rtl="0" algn="l">
              <a:spcBef>
                <a:spcPts val="1200"/>
              </a:spcBef>
              <a:spcAft>
                <a:spcPts val="0"/>
              </a:spcAft>
              <a:buClr>
                <a:schemeClr val="dk1"/>
              </a:buClr>
              <a:buSzPct val="52380"/>
              <a:buFont typeface="Arial"/>
              <a:buNone/>
            </a:pPr>
            <a:r>
              <a:rPr lang="en" sz="2100">
                <a:solidFill>
                  <a:schemeClr val="dk1"/>
                </a:solidFill>
                <a:latin typeface="Alegreya"/>
                <a:ea typeface="Alegreya"/>
                <a:cs typeface="Alegreya"/>
                <a:sym typeface="Alegreya"/>
              </a:rPr>
              <a:t>While beneficial for human health, a world without mosquitoes would force rapid, significant changes in ecosystems, potentially causing short-term hardship for insectivores, but likely </a:t>
            </a:r>
            <a:r>
              <a:rPr lang="en" sz="2100">
                <a:solidFill>
                  <a:schemeClr val="dk1"/>
                </a:solidFill>
                <a:latin typeface="Alegreya"/>
                <a:ea typeface="Alegreya"/>
                <a:cs typeface="Alegreya"/>
                <a:sym typeface="Alegreya"/>
              </a:rPr>
              <a:t>leading to a new equilibrium as other species adapt or new insects fill the void. </a:t>
            </a:r>
            <a:endParaRPr sz="2100">
              <a:solidFill>
                <a:schemeClr val="dk1"/>
              </a:solidFill>
              <a:latin typeface="Alegreya"/>
              <a:ea typeface="Alegreya"/>
              <a:cs typeface="Alegreya"/>
              <a:sym typeface="Alegreya"/>
            </a:endParaRPr>
          </a:p>
          <a:p>
            <a:pPr indent="0" lvl="0" marL="0" rtl="0" algn="l">
              <a:spcBef>
                <a:spcPts val="1200"/>
              </a:spcBef>
              <a:spcAft>
                <a:spcPts val="0"/>
              </a:spcAft>
              <a:buNone/>
            </a:pPr>
            <a:r>
              <a:rPr lang="en" sz="2100">
                <a:solidFill>
                  <a:schemeClr val="dk1"/>
                </a:solidFill>
                <a:latin typeface="Alegreya"/>
                <a:ea typeface="Alegreya"/>
                <a:cs typeface="Alegreya"/>
                <a:sym typeface="Alegreya"/>
              </a:rPr>
              <a:t>Mosquitoes may be a </a:t>
            </a:r>
            <a:r>
              <a:rPr lang="en" sz="2100">
                <a:solidFill>
                  <a:schemeClr val="dk1"/>
                </a:solidFill>
                <a:latin typeface="Alegreya"/>
                <a:ea typeface="Alegreya"/>
                <a:cs typeface="Alegreya"/>
                <a:sym typeface="Alegreya"/>
              </a:rPr>
              <a:t>lethal</a:t>
            </a:r>
            <a:r>
              <a:rPr lang="en" sz="2100">
                <a:solidFill>
                  <a:schemeClr val="dk1"/>
                </a:solidFill>
                <a:latin typeface="Alegreya"/>
                <a:ea typeface="Alegreya"/>
                <a:cs typeface="Alegreya"/>
                <a:sym typeface="Alegreya"/>
              </a:rPr>
              <a:t> illness transmitter and additionally a </a:t>
            </a:r>
            <a:r>
              <a:rPr lang="en" sz="2100">
                <a:solidFill>
                  <a:schemeClr val="dk1"/>
                </a:solidFill>
                <a:latin typeface="Alegreya"/>
                <a:ea typeface="Alegreya"/>
                <a:cs typeface="Alegreya"/>
                <a:sym typeface="Alegreya"/>
              </a:rPr>
              <a:t>nuisance to humans as well, But they do play a essential role in the food web and in pollination. </a:t>
            </a:r>
            <a:endParaRPr sz="2100">
              <a:solidFill>
                <a:schemeClr val="dk1"/>
              </a:solidFill>
              <a:latin typeface="Alegreya"/>
              <a:ea typeface="Alegreya"/>
              <a:cs typeface="Alegreya"/>
              <a:sym typeface="Alegreya"/>
            </a:endParaRPr>
          </a:p>
          <a:p>
            <a:pPr indent="0" lvl="0" marL="0" rtl="0" algn="l">
              <a:spcBef>
                <a:spcPts val="1200"/>
              </a:spcBef>
              <a:spcAft>
                <a:spcPts val="1200"/>
              </a:spcAft>
              <a:buNone/>
            </a:pPr>
            <a:r>
              <a:rPr lang="en" sz="2100">
                <a:solidFill>
                  <a:schemeClr val="dk1"/>
                </a:solidFill>
                <a:latin typeface="Alegreya"/>
                <a:ea typeface="Alegreya"/>
                <a:cs typeface="Alegreya"/>
                <a:sym typeface="Alegreya"/>
              </a:rPr>
              <a:t>The extinction of the mosquitoes would actually give short-term effects, due to adaptation of other animals.</a:t>
            </a:r>
            <a:r>
              <a:rPr lang="en" sz="2100">
                <a:solidFill>
                  <a:schemeClr val="dk1"/>
                </a:solidFill>
                <a:latin typeface="Alegreya"/>
                <a:ea typeface="Alegreya"/>
                <a:cs typeface="Alegreya"/>
                <a:sym typeface="Alegreya"/>
              </a:rPr>
              <a:t> </a:t>
            </a:r>
            <a:endParaRPr sz="2100">
              <a:solidFill>
                <a:schemeClr val="dk1"/>
              </a:solidFill>
              <a:latin typeface="Alegreya"/>
              <a:ea typeface="Alegreya"/>
              <a:cs typeface="Alegreya"/>
              <a:sym typeface="Alegreya"/>
            </a:endParaRPr>
          </a:p>
        </p:txBody>
      </p:sp>
      <p:pic>
        <p:nvPicPr>
          <p:cNvPr id="135" name="Google Shape;135;p24" title="Screenshot 2026-01-02 153338.png"/>
          <p:cNvPicPr preferRelativeResize="0"/>
          <p:nvPr/>
        </p:nvPicPr>
        <p:blipFill>
          <a:blip r:embed="rId3">
            <a:alphaModFix/>
          </a:blip>
          <a:stretch>
            <a:fillRect/>
          </a:stretch>
        </p:blipFill>
        <p:spPr>
          <a:xfrm>
            <a:off x="5146925" y="37125"/>
            <a:ext cx="2807175" cy="1388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6400">
              <a:latin typeface="Alegreya"/>
              <a:ea typeface="Alegreya"/>
              <a:cs typeface="Alegreya"/>
              <a:sym typeface="Alegreya"/>
            </a:endParaRPr>
          </a:p>
          <a:p>
            <a:pPr indent="0" lvl="0" marL="0" rtl="0" algn="l">
              <a:spcBef>
                <a:spcPts val="0"/>
              </a:spcBef>
              <a:spcAft>
                <a:spcPts val="0"/>
              </a:spcAft>
              <a:buNone/>
            </a:pPr>
            <a:r>
              <a:rPr lang="en" sz="6400">
                <a:latin typeface="Alegreya"/>
                <a:ea typeface="Alegreya"/>
                <a:cs typeface="Alegreya"/>
                <a:sym typeface="Alegreya"/>
              </a:rPr>
              <a:t>Thank You For Listening!</a:t>
            </a:r>
            <a:endParaRPr sz="6400">
              <a:latin typeface="Alegreya"/>
              <a:ea typeface="Alegreya"/>
              <a:cs typeface="Alegreya"/>
              <a:sym typeface="Alegreya"/>
            </a:endParaRPr>
          </a:p>
        </p:txBody>
      </p:sp>
      <p:sp>
        <p:nvSpPr>
          <p:cNvPr id="141" name="Google Shape;141;p25"/>
          <p:cNvSpPr txBox="1"/>
          <p:nvPr>
            <p:ph idx="1" type="body"/>
          </p:nvPr>
        </p:nvSpPr>
        <p:spPr>
          <a:xfrm>
            <a:off x="311688" y="26850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200">
                <a:solidFill>
                  <a:schemeClr val="dk1"/>
                </a:solidFill>
                <a:latin typeface="Alegreya"/>
                <a:ea typeface="Alegreya"/>
                <a:cs typeface="Alegreya"/>
                <a:sym typeface="Alegreya"/>
              </a:rPr>
              <a:t>I hope you enjoyed my presentation, and learned </a:t>
            </a:r>
            <a:r>
              <a:rPr lang="en" sz="3200">
                <a:solidFill>
                  <a:schemeClr val="dk1"/>
                </a:solidFill>
                <a:latin typeface="Alegreya"/>
                <a:ea typeface="Alegreya"/>
                <a:cs typeface="Alegreya"/>
                <a:sym typeface="Alegreya"/>
              </a:rPr>
              <a:t>something from it! Have a great rest of your day!!</a:t>
            </a:r>
            <a:endParaRPr sz="3200">
              <a:solidFill>
                <a:schemeClr val="dk1"/>
              </a:solidFill>
              <a:latin typeface="Alegreya"/>
              <a:ea typeface="Alegreya"/>
              <a:cs typeface="Alegreya"/>
              <a:sym typeface="Alegreya"/>
            </a:endParaRPr>
          </a:p>
        </p:txBody>
      </p:sp>
      <p:pic>
        <p:nvPicPr>
          <p:cNvPr descr="a bunch of red roses with the words `` thank you '' underneath them . (Provided by Tenor)" id="142" name="Google Shape;142;p25"/>
          <p:cNvPicPr preferRelativeResize="0"/>
          <p:nvPr/>
        </p:nvPicPr>
        <p:blipFill>
          <a:blip r:embed="rId3">
            <a:alphaModFix/>
          </a:blip>
          <a:stretch>
            <a:fillRect/>
          </a:stretch>
        </p:blipFill>
        <p:spPr>
          <a:xfrm>
            <a:off x="3192250" y="112150"/>
            <a:ext cx="2638975" cy="1562475"/>
          </a:xfrm>
          <a:prstGeom prst="rect">
            <a:avLst/>
          </a:prstGeom>
          <a:noFill/>
          <a:ln>
            <a:noFill/>
          </a:ln>
        </p:spPr>
      </p:pic>
      <p:pic>
        <p:nvPicPr>
          <p:cNvPr descr="Vector Apple blossom floral botanical flower. Pink and green engraved ink art. Isolated flowers illustration element. (Provided by Getty Images)" id="143" name="Google Shape;143;p25"/>
          <p:cNvPicPr preferRelativeResize="0"/>
          <p:nvPr/>
        </p:nvPicPr>
        <p:blipFill>
          <a:blip r:embed="rId4">
            <a:alphaModFix/>
          </a:blip>
          <a:stretch>
            <a:fillRect/>
          </a:stretch>
        </p:blipFill>
        <p:spPr>
          <a:xfrm>
            <a:off x="3035275" y="3865100"/>
            <a:ext cx="3136026" cy="1218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198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6819">
                <a:solidFill>
                  <a:schemeClr val="lt1"/>
                </a:solidFill>
                <a:latin typeface="Alegreya"/>
                <a:ea typeface="Alegreya"/>
                <a:cs typeface="Alegreya"/>
                <a:sym typeface="Alegreya"/>
              </a:rPr>
              <a:t>               </a:t>
            </a:r>
            <a:r>
              <a:rPr lang="en" sz="6819">
                <a:solidFill>
                  <a:schemeClr val="lt1"/>
                </a:solidFill>
                <a:latin typeface="Alegreya"/>
                <a:ea typeface="Alegreya"/>
                <a:cs typeface="Alegreya"/>
                <a:sym typeface="Alegreya"/>
              </a:rPr>
              <a:t>Credits</a:t>
            </a:r>
            <a:endParaRPr sz="6819">
              <a:solidFill>
                <a:schemeClr val="lt1"/>
              </a:solidFill>
              <a:latin typeface="Alegreya"/>
              <a:ea typeface="Alegreya"/>
              <a:cs typeface="Alegreya"/>
              <a:sym typeface="Alegreya"/>
            </a:endParaRPr>
          </a:p>
          <a:p>
            <a:pPr indent="0" lvl="0" marL="0" rtl="0" algn="l">
              <a:spcBef>
                <a:spcPts val="0"/>
              </a:spcBef>
              <a:spcAft>
                <a:spcPts val="0"/>
              </a:spcAft>
              <a:buSzPts val="990"/>
              <a:buNone/>
            </a:pPr>
            <a:r>
              <a:rPr lang="en" sz="3220">
                <a:solidFill>
                  <a:schemeClr val="lt1"/>
                </a:solidFill>
                <a:latin typeface="Alegreya"/>
                <a:ea typeface="Alegreya"/>
                <a:cs typeface="Alegreya"/>
                <a:sym typeface="Alegreya"/>
              </a:rPr>
              <a:t>                                       Created by  </a:t>
            </a:r>
            <a:endParaRPr sz="3220">
              <a:solidFill>
                <a:schemeClr val="lt1"/>
              </a:solidFill>
              <a:latin typeface="Alegreya"/>
              <a:ea typeface="Alegreya"/>
              <a:cs typeface="Alegreya"/>
              <a:sym typeface="Alegreya"/>
            </a:endParaRPr>
          </a:p>
        </p:txBody>
      </p:sp>
      <p:sp>
        <p:nvSpPr>
          <p:cNvPr id="149" name="Google Shape;149;p26"/>
          <p:cNvSpPr txBox="1"/>
          <p:nvPr>
            <p:ph idx="1" type="body"/>
          </p:nvPr>
        </p:nvSpPr>
        <p:spPr>
          <a:xfrm>
            <a:off x="311700" y="915900"/>
            <a:ext cx="8520600" cy="3416400"/>
          </a:xfrm>
          <a:prstGeom prst="rect">
            <a:avLst/>
          </a:prstGeom>
        </p:spPr>
        <p:txBody>
          <a:bodyPr anchorCtr="0" anchor="t" bIns="91425" lIns="91425" spcFirstLastPara="1" rIns="91425" wrap="square" tIns="91425">
            <a:normAutofit fontScale="40000" lnSpcReduction="20000"/>
          </a:bodyPr>
          <a:lstStyle/>
          <a:p>
            <a:pPr indent="0" lvl="0" marL="0" rtl="0" algn="l">
              <a:spcBef>
                <a:spcPts val="0"/>
              </a:spcBef>
              <a:spcAft>
                <a:spcPts val="0"/>
              </a:spcAft>
              <a:buNone/>
            </a:pPr>
            <a:r>
              <a:t/>
            </a:r>
            <a:endParaRPr sz="3900">
              <a:latin typeface="Alegreya"/>
              <a:ea typeface="Alegreya"/>
              <a:cs typeface="Alegreya"/>
              <a:sym typeface="Alegreya"/>
            </a:endParaRPr>
          </a:p>
          <a:p>
            <a:pPr indent="0" lvl="0" marL="0" rtl="0" algn="l">
              <a:spcBef>
                <a:spcPts val="1200"/>
              </a:spcBef>
              <a:spcAft>
                <a:spcPts val="0"/>
              </a:spcAft>
              <a:buNone/>
            </a:pPr>
            <a:r>
              <a:rPr lang="en" sz="6501">
                <a:solidFill>
                  <a:schemeClr val="lt1"/>
                </a:solidFill>
                <a:latin typeface="Alegreya"/>
                <a:ea typeface="Alegreya"/>
                <a:cs typeface="Alegreya"/>
                <a:sym typeface="Alegreya"/>
              </a:rPr>
              <a:t>               </a:t>
            </a:r>
            <a:endParaRPr sz="6501">
              <a:solidFill>
                <a:schemeClr val="lt1"/>
              </a:solidFill>
              <a:latin typeface="Alegreya"/>
              <a:ea typeface="Alegreya"/>
              <a:cs typeface="Alegreya"/>
              <a:sym typeface="Alegreya"/>
            </a:endParaRPr>
          </a:p>
          <a:p>
            <a:pPr indent="0" lvl="0" marL="0" rtl="0" algn="l">
              <a:spcBef>
                <a:spcPts val="1200"/>
              </a:spcBef>
              <a:spcAft>
                <a:spcPts val="0"/>
              </a:spcAft>
              <a:buNone/>
            </a:pPr>
            <a:r>
              <a:rPr lang="en" sz="5988">
                <a:solidFill>
                  <a:schemeClr val="lt1"/>
                </a:solidFill>
                <a:latin typeface="Alegreya"/>
                <a:ea typeface="Alegreya"/>
                <a:cs typeface="Alegreya"/>
                <a:sym typeface="Alegreya"/>
              </a:rPr>
              <a:t>                                                            Aimee</a:t>
            </a:r>
            <a:endParaRPr sz="5988">
              <a:solidFill>
                <a:schemeClr val="lt1"/>
              </a:solidFill>
              <a:latin typeface="Alegreya"/>
              <a:ea typeface="Alegreya"/>
              <a:cs typeface="Alegreya"/>
              <a:sym typeface="Alegreya"/>
            </a:endParaRPr>
          </a:p>
          <a:p>
            <a:pPr indent="0" lvl="0" marL="0" rtl="0" algn="l">
              <a:spcBef>
                <a:spcPts val="1200"/>
              </a:spcBef>
              <a:spcAft>
                <a:spcPts val="0"/>
              </a:spcAft>
              <a:buNone/>
            </a:pPr>
            <a:r>
              <a:rPr lang="en" sz="7041">
                <a:solidFill>
                  <a:schemeClr val="lt1"/>
                </a:solidFill>
                <a:latin typeface="Alegreya"/>
                <a:ea typeface="Alegreya"/>
                <a:cs typeface="Alegreya"/>
                <a:sym typeface="Alegreya"/>
              </a:rPr>
              <a:t>                                           </a:t>
            </a:r>
            <a:r>
              <a:rPr lang="en" sz="7041">
                <a:solidFill>
                  <a:schemeClr val="lt1"/>
                </a:solidFill>
                <a:latin typeface="Alegreya"/>
                <a:ea typeface="Alegreya"/>
                <a:cs typeface="Alegreya"/>
                <a:sym typeface="Alegreya"/>
              </a:rPr>
              <a:t>Research</a:t>
            </a:r>
            <a:r>
              <a:rPr lang="en" sz="7041">
                <a:solidFill>
                  <a:schemeClr val="lt1"/>
                </a:solidFill>
                <a:latin typeface="Alegreya"/>
                <a:ea typeface="Alegreya"/>
                <a:cs typeface="Alegreya"/>
                <a:sym typeface="Alegreya"/>
              </a:rPr>
              <a:t> from                                        </a:t>
            </a:r>
            <a:endParaRPr sz="7041">
              <a:solidFill>
                <a:schemeClr val="lt1"/>
              </a:solidFill>
              <a:latin typeface="Alegreya"/>
              <a:ea typeface="Alegreya"/>
              <a:cs typeface="Alegreya"/>
              <a:sym typeface="Alegreya"/>
            </a:endParaRPr>
          </a:p>
          <a:p>
            <a:pPr indent="0" lvl="0" marL="0" rtl="0" algn="l">
              <a:spcBef>
                <a:spcPts val="1200"/>
              </a:spcBef>
              <a:spcAft>
                <a:spcPts val="0"/>
              </a:spcAft>
              <a:buNone/>
            </a:pPr>
            <a:r>
              <a:rPr lang="en" sz="4817">
                <a:solidFill>
                  <a:schemeClr val="lt1"/>
                </a:solidFill>
                <a:latin typeface="Alegreya"/>
                <a:ea typeface="Alegreya"/>
                <a:cs typeface="Alegreya"/>
                <a:sym typeface="Alegreya"/>
              </a:rPr>
              <a:t>                                           https://en.wikipedia.org/wiki/Mosquito                                              </a:t>
            </a:r>
            <a:endParaRPr sz="4817">
              <a:solidFill>
                <a:schemeClr val="lt1"/>
              </a:solidFill>
              <a:latin typeface="Alegreya"/>
              <a:ea typeface="Alegreya"/>
              <a:cs typeface="Alegreya"/>
              <a:sym typeface="Alegreya"/>
            </a:endParaRPr>
          </a:p>
          <a:p>
            <a:pPr indent="0" lvl="0" marL="0" rtl="0" algn="l">
              <a:spcBef>
                <a:spcPts val="1200"/>
              </a:spcBef>
              <a:spcAft>
                <a:spcPts val="0"/>
              </a:spcAft>
              <a:buNone/>
            </a:pPr>
            <a:r>
              <a:rPr lang="en" sz="5168">
                <a:solidFill>
                  <a:schemeClr val="lt1"/>
                </a:solidFill>
                <a:latin typeface="Alegreya"/>
                <a:ea typeface="Alegreya"/>
                <a:cs typeface="Alegreya"/>
                <a:sym typeface="Alegreya"/>
              </a:rPr>
              <a:t>                                             https://www.ecospark.ca/mosquito</a:t>
            </a:r>
            <a:endParaRPr sz="5168">
              <a:solidFill>
                <a:schemeClr val="lt1"/>
              </a:solidFill>
              <a:latin typeface="Alegreya"/>
              <a:ea typeface="Alegreya"/>
              <a:cs typeface="Alegreya"/>
              <a:sym typeface="Alegreya"/>
            </a:endParaRPr>
          </a:p>
          <a:p>
            <a:pPr indent="0" lvl="0" marL="0" rtl="0" algn="l">
              <a:spcBef>
                <a:spcPts val="1200"/>
              </a:spcBef>
              <a:spcAft>
                <a:spcPts val="1200"/>
              </a:spcAft>
              <a:buNone/>
            </a:pPr>
            <a:r>
              <a:rPr lang="en" sz="6510">
                <a:solidFill>
                  <a:schemeClr val="lt1"/>
                </a:solidFill>
                <a:latin typeface="Alegreya"/>
                <a:ea typeface="Alegreya"/>
                <a:cs typeface="Alegreya"/>
                <a:sym typeface="Alegreya"/>
              </a:rPr>
              <a:t>                                                     </a:t>
            </a:r>
            <a:endParaRPr sz="5010">
              <a:solidFill>
                <a:schemeClr val="lt1"/>
              </a:solidFill>
              <a:latin typeface="Alegreya"/>
              <a:ea typeface="Alegreya"/>
              <a:cs typeface="Alegreya"/>
              <a:sym typeface="Alegreya"/>
            </a:endParaRPr>
          </a:p>
        </p:txBody>
      </p:sp>
      <p:sp>
        <p:nvSpPr>
          <p:cNvPr id="150" name="Google Shape;150;p26"/>
          <p:cNvSpPr txBox="1"/>
          <p:nvPr/>
        </p:nvSpPr>
        <p:spPr>
          <a:xfrm>
            <a:off x="2523600" y="3446450"/>
            <a:ext cx="43062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lt1"/>
                </a:solidFill>
                <a:latin typeface="Alegreya"/>
                <a:ea typeface="Alegreya"/>
                <a:cs typeface="Alegreya"/>
                <a:sym typeface="Alegreya"/>
              </a:rPr>
              <a:t>     https://www.britannica.com/animal/mosquito-insect      </a:t>
            </a:r>
            <a:endParaRPr sz="1900">
              <a:solidFill>
                <a:schemeClr val="lt1"/>
              </a:solidFill>
              <a:latin typeface="Alegreya"/>
              <a:ea typeface="Alegreya"/>
              <a:cs typeface="Alegreya"/>
              <a:sym typeface="Alegrey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20">
                <a:latin typeface="Alegreya"/>
                <a:ea typeface="Alegreya"/>
                <a:cs typeface="Alegreya"/>
                <a:sym typeface="Alegreya"/>
              </a:rPr>
              <a:t>I</a:t>
            </a:r>
            <a:r>
              <a:rPr lang="en" sz="3620">
                <a:latin typeface="Alegreya"/>
                <a:ea typeface="Alegreya"/>
                <a:cs typeface="Alegreya"/>
                <a:sym typeface="Alegreya"/>
              </a:rPr>
              <a:t>ntroduction</a:t>
            </a:r>
            <a:endParaRPr sz="3620">
              <a:latin typeface="Alegreya"/>
              <a:ea typeface="Alegreya"/>
              <a:cs typeface="Alegreya"/>
              <a:sym typeface="Alegreya"/>
            </a:endParaRPr>
          </a:p>
        </p:txBody>
      </p:sp>
      <p:sp>
        <p:nvSpPr>
          <p:cNvPr id="61" name="Google Shape;61;p14"/>
          <p:cNvSpPr txBox="1"/>
          <p:nvPr>
            <p:ph idx="1" type="body"/>
          </p:nvPr>
        </p:nvSpPr>
        <p:spPr>
          <a:xfrm>
            <a:off x="311700" y="11599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100">
                <a:solidFill>
                  <a:schemeClr val="dk1"/>
                </a:solidFill>
                <a:latin typeface="Alegreya"/>
                <a:ea typeface="Alegreya"/>
                <a:cs typeface="Alegreya"/>
                <a:sym typeface="Alegreya"/>
              </a:rPr>
              <a:t>Today I am </a:t>
            </a:r>
            <a:r>
              <a:rPr lang="en" sz="2100">
                <a:solidFill>
                  <a:schemeClr val="dk1"/>
                </a:solidFill>
                <a:latin typeface="Alegreya"/>
                <a:ea typeface="Alegreya"/>
                <a:cs typeface="Alegreya"/>
                <a:sym typeface="Alegreya"/>
              </a:rPr>
              <a:t>going</a:t>
            </a:r>
            <a:r>
              <a:rPr lang="en" sz="2100">
                <a:solidFill>
                  <a:schemeClr val="dk1"/>
                </a:solidFill>
                <a:latin typeface="Alegreya"/>
                <a:ea typeface="Alegreya"/>
                <a:cs typeface="Alegreya"/>
                <a:sym typeface="Alegreya"/>
              </a:rPr>
              <a:t> to present  my science fair project to you! This project is about what happens if all the mosquitoes died? I will show the research i have gathered and information i have collected in this </a:t>
            </a:r>
            <a:r>
              <a:rPr lang="en" sz="2100">
                <a:solidFill>
                  <a:schemeClr val="dk1"/>
                </a:solidFill>
                <a:latin typeface="Alegreya"/>
                <a:ea typeface="Alegreya"/>
                <a:cs typeface="Alegreya"/>
                <a:sym typeface="Alegreya"/>
              </a:rPr>
              <a:t>experience</a:t>
            </a:r>
            <a:r>
              <a:rPr lang="en" sz="2100">
                <a:solidFill>
                  <a:schemeClr val="dk1"/>
                </a:solidFill>
                <a:latin typeface="Alegreya"/>
                <a:ea typeface="Alegreya"/>
                <a:cs typeface="Alegreya"/>
                <a:sym typeface="Alegreya"/>
              </a:rPr>
              <a:t>. So get ready to find out what will happen!</a:t>
            </a:r>
            <a:endParaRPr sz="2100">
              <a:solidFill>
                <a:schemeClr val="dk1"/>
              </a:solidFill>
              <a:latin typeface="Alegreya"/>
              <a:ea typeface="Alegreya"/>
              <a:cs typeface="Alegreya"/>
              <a:sym typeface="Alegreya"/>
            </a:endParaRPr>
          </a:p>
        </p:txBody>
      </p:sp>
      <p:pic>
        <p:nvPicPr>
          <p:cNvPr id="62" name="Google Shape;62;p14" title="Screenshot 2025-12-27 174137.png"/>
          <p:cNvPicPr preferRelativeResize="0"/>
          <p:nvPr/>
        </p:nvPicPr>
        <p:blipFill>
          <a:blip r:embed="rId3">
            <a:alphaModFix/>
          </a:blip>
          <a:stretch>
            <a:fillRect/>
          </a:stretch>
        </p:blipFill>
        <p:spPr>
          <a:xfrm>
            <a:off x="2462000" y="2967150"/>
            <a:ext cx="3593574" cy="1705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820">
                <a:latin typeface="Alegreya"/>
                <a:ea typeface="Alegreya"/>
                <a:cs typeface="Alegreya"/>
                <a:sym typeface="Alegreya"/>
              </a:rPr>
              <a:t>H</a:t>
            </a:r>
            <a:r>
              <a:rPr lang="en" sz="3820">
                <a:latin typeface="Alegreya"/>
                <a:ea typeface="Alegreya"/>
                <a:cs typeface="Alegreya"/>
                <a:sym typeface="Alegreya"/>
              </a:rPr>
              <a:t>ypothesis</a:t>
            </a:r>
            <a:endParaRPr sz="3820">
              <a:latin typeface="Alegreya"/>
              <a:ea typeface="Alegreya"/>
              <a:cs typeface="Alegreya"/>
              <a:sym typeface="Alegreya"/>
            </a:endParaRPr>
          </a:p>
        </p:txBody>
      </p:sp>
      <p:sp>
        <p:nvSpPr>
          <p:cNvPr id="68" name="Google Shape;68;p15"/>
          <p:cNvSpPr txBox="1"/>
          <p:nvPr>
            <p:ph idx="1" type="body"/>
          </p:nvPr>
        </p:nvSpPr>
        <p:spPr>
          <a:xfrm>
            <a:off x="311700" y="10177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100">
                <a:solidFill>
                  <a:srgbClr val="000000"/>
                </a:solidFill>
                <a:latin typeface="Alegreya"/>
                <a:ea typeface="Alegreya"/>
                <a:cs typeface="Alegreya"/>
                <a:sym typeface="Alegreya"/>
              </a:rPr>
              <a:t>In my perspective my hypothesis is if all the mosquitoes died it would benefit humans greatly by saving lives from the awful and </a:t>
            </a:r>
            <a:r>
              <a:rPr lang="en" sz="2100">
                <a:solidFill>
                  <a:srgbClr val="000000"/>
                </a:solidFill>
                <a:latin typeface="Alegreya"/>
                <a:ea typeface="Alegreya"/>
                <a:cs typeface="Alegreya"/>
                <a:sym typeface="Alegreya"/>
              </a:rPr>
              <a:t>dangerous</a:t>
            </a:r>
            <a:r>
              <a:rPr lang="en" sz="2100">
                <a:solidFill>
                  <a:srgbClr val="000000"/>
                </a:solidFill>
                <a:latin typeface="Alegreya"/>
                <a:ea typeface="Alegreya"/>
                <a:cs typeface="Alegreya"/>
                <a:sym typeface="Alegreya"/>
              </a:rPr>
              <a:t> threats from these insects. Less diseases like malaria would have been reduced transmitting to others. But </a:t>
            </a:r>
            <a:r>
              <a:rPr lang="en" sz="2100">
                <a:solidFill>
                  <a:srgbClr val="000000"/>
                </a:solidFill>
                <a:latin typeface="Alegreya"/>
                <a:ea typeface="Alegreya"/>
                <a:cs typeface="Alegreya"/>
                <a:sym typeface="Alegreya"/>
              </a:rPr>
              <a:t>food chains</a:t>
            </a:r>
            <a:r>
              <a:rPr lang="en" sz="2100">
                <a:solidFill>
                  <a:srgbClr val="000000"/>
                </a:solidFill>
                <a:latin typeface="Alegreya"/>
                <a:ea typeface="Alegreya"/>
                <a:cs typeface="Alegreya"/>
                <a:sym typeface="Alegreya"/>
              </a:rPr>
              <a:t> and ecosystems would be </a:t>
            </a:r>
            <a:r>
              <a:rPr lang="en" sz="2100">
                <a:solidFill>
                  <a:srgbClr val="000000"/>
                </a:solidFill>
                <a:latin typeface="Alegreya"/>
                <a:ea typeface="Alegreya"/>
                <a:cs typeface="Alegreya"/>
                <a:sym typeface="Alegreya"/>
              </a:rPr>
              <a:t>disturbed</a:t>
            </a:r>
            <a:r>
              <a:rPr lang="en" sz="2100">
                <a:solidFill>
                  <a:srgbClr val="000000"/>
                </a:solidFill>
                <a:latin typeface="Alegreya"/>
                <a:ea typeface="Alegreya"/>
                <a:cs typeface="Alegreya"/>
                <a:sym typeface="Alegreya"/>
              </a:rPr>
              <a:t> from their extinction.  </a:t>
            </a:r>
            <a:r>
              <a:rPr lang="en">
                <a:solidFill>
                  <a:srgbClr val="000000"/>
                </a:solidFill>
                <a:latin typeface="Alegreya"/>
                <a:ea typeface="Alegreya"/>
                <a:cs typeface="Alegreya"/>
                <a:sym typeface="Alegreya"/>
              </a:rPr>
              <a:t> </a:t>
            </a:r>
            <a:endParaRPr>
              <a:solidFill>
                <a:srgbClr val="000000"/>
              </a:solidFill>
              <a:latin typeface="Alegreya"/>
              <a:ea typeface="Alegreya"/>
              <a:cs typeface="Alegreya"/>
              <a:sym typeface="Alegreya"/>
            </a:endParaRPr>
          </a:p>
        </p:txBody>
      </p:sp>
      <p:pic>
        <p:nvPicPr>
          <p:cNvPr id="69" name="Google Shape;69;p15" title="Screenshot 2026-01-02 154530.png"/>
          <p:cNvPicPr preferRelativeResize="0"/>
          <p:nvPr/>
        </p:nvPicPr>
        <p:blipFill>
          <a:blip r:embed="rId3">
            <a:alphaModFix/>
          </a:blip>
          <a:stretch>
            <a:fillRect/>
          </a:stretch>
        </p:blipFill>
        <p:spPr>
          <a:xfrm>
            <a:off x="3468850" y="2816275"/>
            <a:ext cx="2665201" cy="2151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a:t>
            </a:r>
            <a:r>
              <a:rPr lang="en" sz="4133">
                <a:latin typeface="Alegreya"/>
                <a:ea typeface="Alegreya"/>
                <a:cs typeface="Alegreya"/>
                <a:sym typeface="Alegreya"/>
              </a:rPr>
              <a:t>Mosquitoes </a:t>
            </a:r>
            <a:endParaRPr sz="4133">
              <a:latin typeface="Alegreya"/>
              <a:ea typeface="Alegreya"/>
              <a:cs typeface="Alegreya"/>
              <a:sym typeface="Alegreya"/>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000">
                <a:solidFill>
                  <a:schemeClr val="dk1"/>
                </a:solidFill>
                <a:latin typeface="Alegreya"/>
                <a:ea typeface="Alegreya"/>
                <a:cs typeface="Alegreya"/>
                <a:sym typeface="Alegreya"/>
              </a:rPr>
              <a:t>Mosquitoes are threatening insects that feed on </a:t>
            </a:r>
            <a:r>
              <a:rPr lang="en" sz="2000">
                <a:solidFill>
                  <a:schemeClr val="dk1"/>
                </a:solidFill>
                <a:latin typeface="Alegreya"/>
                <a:ea typeface="Alegreya"/>
                <a:cs typeface="Alegreya"/>
                <a:sym typeface="Alegreya"/>
              </a:rPr>
              <a:t>fruit nectar and animals’ blood. Mosquitoes transmit lethal illnesses like malaria and yellow fever, which kill 1 million or even more people each year making the more dangerous than sharks or lions. There are over 3,500 known species but only a small fraction are a lethal threat to humans. Mosquitoes live in warm climates and live in every continent but antartica. They have an appearance of 6 long slim legs , a thin sort of “sucker” on the end of it’s rounded oval-like head. They have 2 wings and a abdomen that stores blood or nectar and their vital organs.  </a:t>
            </a:r>
            <a:r>
              <a:rPr lang="en" sz="2000">
                <a:solidFill>
                  <a:schemeClr val="dk1"/>
                </a:solidFill>
                <a:latin typeface="Alegreya"/>
                <a:ea typeface="Alegreya"/>
                <a:cs typeface="Alegreya"/>
                <a:sym typeface="Alegreya"/>
              </a:rPr>
              <a:t> </a:t>
            </a:r>
            <a:endParaRPr sz="2000">
              <a:solidFill>
                <a:schemeClr val="dk1"/>
              </a:solidFill>
              <a:latin typeface="Alegreya"/>
              <a:ea typeface="Alegreya"/>
              <a:cs typeface="Alegreya"/>
              <a:sym typeface="Alegreya"/>
            </a:endParaRPr>
          </a:p>
        </p:txBody>
      </p:sp>
      <p:pic>
        <p:nvPicPr>
          <p:cNvPr id="76" name="Google Shape;76;p16" title="Screenshot 2025-12-27 174137.png"/>
          <p:cNvPicPr preferRelativeResize="0"/>
          <p:nvPr/>
        </p:nvPicPr>
        <p:blipFill>
          <a:blip r:embed="rId3">
            <a:alphaModFix/>
          </a:blip>
          <a:stretch>
            <a:fillRect/>
          </a:stretch>
        </p:blipFill>
        <p:spPr>
          <a:xfrm>
            <a:off x="5346350" y="3693150"/>
            <a:ext cx="2832400" cy="1398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latin typeface="Alegreya"/>
                <a:ea typeface="Alegreya"/>
                <a:cs typeface="Alegreya"/>
                <a:sym typeface="Alegreya"/>
              </a:rPr>
              <a:t>Mosquitoes Evolution</a:t>
            </a:r>
            <a:endParaRPr sz="2920">
              <a:latin typeface="Alegreya"/>
              <a:ea typeface="Alegreya"/>
              <a:cs typeface="Alegreya"/>
              <a:sym typeface="Alegreya"/>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dk1"/>
                </a:solidFill>
                <a:latin typeface="Alegreya"/>
                <a:ea typeface="Alegreya"/>
                <a:cs typeface="Alegreya"/>
                <a:sym typeface="Alegreya"/>
              </a:rPr>
              <a:t>Mosquitoes have a </a:t>
            </a:r>
            <a:r>
              <a:rPr lang="en">
                <a:solidFill>
                  <a:schemeClr val="dk1"/>
                </a:solidFill>
                <a:latin typeface="Alegreya"/>
                <a:ea typeface="Alegreya"/>
                <a:cs typeface="Alegreya"/>
                <a:sym typeface="Alegreya"/>
              </a:rPr>
              <a:t>fascinating</a:t>
            </a:r>
            <a:r>
              <a:rPr lang="en">
                <a:solidFill>
                  <a:schemeClr val="dk1"/>
                </a:solidFill>
                <a:latin typeface="Alegreya"/>
                <a:ea typeface="Alegreya"/>
                <a:cs typeface="Alegreya"/>
                <a:sym typeface="Alegreya"/>
              </a:rPr>
              <a:t> evolution line. Mosquitoes originated approximately 100 million </a:t>
            </a:r>
            <a:r>
              <a:rPr lang="en">
                <a:solidFill>
                  <a:schemeClr val="dk1"/>
                </a:solidFill>
                <a:latin typeface="Alegreya"/>
                <a:ea typeface="Alegreya"/>
                <a:cs typeface="Alegreya"/>
                <a:sym typeface="Alegreya"/>
              </a:rPr>
              <a:t>years</a:t>
            </a:r>
            <a:r>
              <a:rPr lang="en">
                <a:solidFill>
                  <a:schemeClr val="dk1"/>
                </a:solidFill>
                <a:latin typeface="Alegreya"/>
                <a:ea typeface="Alegreya"/>
                <a:cs typeface="Alegreya"/>
                <a:sym typeface="Alegreya"/>
              </a:rPr>
              <a:t> ago in the </a:t>
            </a:r>
            <a:r>
              <a:rPr lang="en">
                <a:solidFill>
                  <a:schemeClr val="dk1"/>
                </a:solidFill>
                <a:latin typeface="Alegreya"/>
                <a:ea typeface="Alegreya"/>
                <a:cs typeface="Alegreya"/>
                <a:sym typeface="Alegreya"/>
              </a:rPr>
              <a:t>cretaceous period, when dinosaurs still roamed the earth.t</a:t>
            </a:r>
            <a:r>
              <a:rPr lang="en" sz="1750">
                <a:solidFill>
                  <a:schemeClr val="dk1"/>
                </a:solidFill>
                <a:highlight>
                  <a:srgbClr val="FFFFFF"/>
                </a:highlight>
                <a:latin typeface="Alegreya"/>
                <a:ea typeface="Alegreya"/>
                <a:cs typeface="Alegreya"/>
                <a:sym typeface="Alegreya"/>
              </a:rPr>
              <a:t>hey are believed to evolved from a family of insects known as the Chaoboridae. Mosquitoes have since spread worldwide and are found in almost every country except for Iceland and Antarctica. They evolved and adapted to various habitats, including freshwater, saltwater, and urban environments. Mosquitoes have evolved very little in the past 100 million years. They almost look identical in the past, meaning that they  had no need to adapt and change to different environments, meaning that their original body was perfectly adapted to any different environments.</a:t>
            </a:r>
            <a:endParaRPr sz="1750">
              <a:solidFill>
                <a:schemeClr val="dk1"/>
              </a:solidFill>
              <a:highlight>
                <a:srgbClr val="FFFFFF"/>
              </a:highlight>
              <a:latin typeface="Alegreya"/>
              <a:ea typeface="Alegreya"/>
              <a:cs typeface="Alegreya"/>
              <a:sym typeface="Alegreya"/>
            </a:endParaRPr>
          </a:p>
          <a:p>
            <a:pPr indent="0" lvl="0" marL="0" rtl="0" algn="l">
              <a:spcBef>
                <a:spcPts val="1200"/>
              </a:spcBef>
              <a:spcAft>
                <a:spcPts val="0"/>
              </a:spcAft>
              <a:buClr>
                <a:schemeClr val="dk1"/>
              </a:buClr>
              <a:buSzPts val="1100"/>
              <a:buFont typeface="Arial"/>
              <a:buNone/>
            </a:pPr>
            <a:r>
              <a:t/>
            </a:r>
            <a:endParaRPr sz="1350">
              <a:solidFill>
                <a:srgbClr val="001457"/>
              </a:solidFill>
              <a:highlight>
                <a:srgbClr val="FFFFFF"/>
              </a:highlight>
            </a:endParaRPr>
          </a:p>
          <a:p>
            <a:pPr indent="0" lvl="0" marL="0" rtl="0" algn="l">
              <a:spcBef>
                <a:spcPts val="1200"/>
              </a:spcBef>
              <a:spcAft>
                <a:spcPts val="1200"/>
              </a:spcAft>
              <a:buNone/>
            </a:pPr>
            <a:r>
              <a:rPr lang="en">
                <a:latin typeface="Alegreya"/>
                <a:ea typeface="Alegreya"/>
                <a:cs typeface="Alegreya"/>
                <a:sym typeface="Alegreya"/>
              </a:rPr>
              <a:t> </a:t>
            </a:r>
            <a:endParaRPr>
              <a:latin typeface="Alegreya"/>
              <a:ea typeface="Alegreya"/>
              <a:cs typeface="Alegreya"/>
              <a:sym typeface="Alegreya"/>
            </a:endParaRPr>
          </a:p>
        </p:txBody>
      </p:sp>
      <p:pic>
        <p:nvPicPr>
          <p:cNvPr id="83" name="Google Shape;83;p17" title="Screenshot 2026-01-08 11.06.48.png"/>
          <p:cNvPicPr preferRelativeResize="0"/>
          <p:nvPr/>
        </p:nvPicPr>
        <p:blipFill>
          <a:blip r:embed="rId3">
            <a:alphaModFix/>
          </a:blip>
          <a:stretch>
            <a:fillRect/>
          </a:stretch>
        </p:blipFill>
        <p:spPr>
          <a:xfrm>
            <a:off x="6638593" y="3488063"/>
            <a:ext cx="2193700" cy="1589625"/>
          </a:xfrm>
          <a:prstGeom prst="rect">
            <a:avLst/>
          </a:prstGeom>
          <a:noFill/>
          <a:ln>
            <a:noFill/>
          </a:ln>
        </p:spPr>
      </p:pic>
      <p:pic>
        <p:nvPicPr>
          <p:cNvPr id="84" name="Google Shape;84;p17" title="Screenshot 2026-01-11 150851.png"/>
          <p:cNvPicPr preferRelativeResize="0"/>
          <p:nvPr/>
        </p:nvPicPr>
        <p:blipFill>
          <a:blip r:embed="rId4">
            <a:alphaModFix/>
          </a:blip>
          <a:stretch>
            <a:fillRect/>
          </a:stretch>
        </p:blipFill>
        <p:spPr>
          <a:xfrm>
            <a:off x="1876474" y="3683925"/>
            <a:ext cx="2300850" cy="1272650"/>
          </a:xfrm>
          <a:prstGeom prst="rect">
            <a:avLst/>
          </a:prstGeom>
          <a:noFill/>
          <a:ln>
            <a:noFill/>
          </a:ln>
        </p:spPr>
      </p:pic>
      <p:sp>
        <p:nvSpPr>
          <p:cNvPr id="85" name="Google Shape;85;p17"/>
          <p:cNvSpPr txBox="1"/>
          <p:nvPr/>
        </p:nvSpPr>
        <p:spPr>
          <a:xfrm>
            <a:off x="74750" y="4107175"/>
            <a:ext cx="4306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Alegreya"/>
                <a:ea typeface="Alegreya"/>
                <a:cs typeface="Alegreya"/>
                <a:sym typeface="Alegreya"/>
              </a:rPr>
              <a:t>Today's</a:t>
            </a:r>
            <a:r>
              <a:rPr lang="en" sz="1800">
                <a:solidFill>
                  <a:schemeClr val="dk1"/>
                </a:solidFill>
                <a:latin typeface="Alegreya"/>
                <a:ea typeface="Alegreya"/>
                <a:cs typeface="Alegreya"/>
                <a:sym typeface="Alegreya"/>
              </a:rPr>
              <a:t> </a:t>
            </a:r>
            <a:r>
              <a:rPr lang="en" sz="1800">
                <a:solidFill>
                  <a:schemeClr val="dk1"/>
                </a:solidFill>
                <a:latin typeface="Alegreya"/>
                <a:ea typeface="Alegreya"/>
                <a:cs typeface="Alegreya"/>
                <a:sym typeface="Alegreya"/>
              </a:rPr>
              <a:t>mosquito</a:t>
            </a:r>
            <a:endParaRPr sz="1800">
              <a:solidFill>
                <a:schemeClr val="dk1"/>
              </a:solidFill>
              <a:latin typeface="Alegreya"/>
              <a:ea typeface="Alegreya"/>
              <a:cs typeface="Alegreya"/>
              <a:sym typeface="Alegreya"/>
            </a:endParaRPr>
          </a:p>
        </p:txBody>
      </p:sp>
      <p:sp>
        <p:nvSpPr>
          <p:cNvPr id="86" name="Google Shape;86;p17"/>
          <p:cNvSpPr txBox="1"/>
          <p:nvPr/>
        </p:nvSpPr>
        <p:spPr>
          <a:xfrm>
            <a:off x="4572000" y="4107175"/>
            <a:ext cx="405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Alegreya"/>
                <a:ea typeface="Alegreya"/>
                <a:cs typeface="Alegreya"/>
                <a:sym typeface="Alegreya"/>
              </a:rPr>
              <a:t>100 million years ago </a:t>
            </a:r>
            <a:endParaRPr sz="1800">
              <a:solidFill>
                <a:schemeClr val="dk1"/>
              </a:solidFill>
              <a:latin typeface="Alegreya"/>
              <a:ea typeface="Alegreya"/>
              <a:cs typeface="Alegreya"/>
              <a:sym typeface="Alegreya"/>
            </a:endParaRPr>
          </a:p>
          <a:p>
            <a:pPr indent="0" lvl="0" marL="0" rtl="0" algn="l">
              <a:spcBef>
                <a:spcPts val="0"/>
              </a:spcBef>
              <a:spcAft>
                <a:spcPts val="0"/>
              </a:spcAft>
              <a:buNone/>
            </a:pPr>
            <a:r>
              <a:rPr lang="en" sz="1800">
                <a:solidFill>
                  <a:schemeClr val="dk1"/>
                </a:solidFill>
                <a:latin typeface="Alegreya"/>
                <a:ea typeface="Alegreya"/>
                <a:cs typeface="Alegreya"/>
                <a:sym typeface="Alegreya"/>
              </a:rPr>
              <a:t>mosquito</a:t>
            </a:r>
            <a:endParaRPr sz="1800">
              <a:solidFill>
                <a:schemeClr val="dk1"/>
              </a:solidFill>
              <a:latin typeface="Alegreya"/>
              <a:ea typeface="Alegreya"/>
              <a:cs typeface="Alegreya"/>
              <a:sym typeface="Alegrey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120">
                <a:latin typeface="Alegreya"/>
                <a:ea typeface="Alegreya"/>
                <a:cs typeface="Alegreya"/>
                <a:sym typeface="Alegreya"/>
              </a:rPr>
              <a:t>Positive impact for Humans</a:t>
            </a:r>
            <a:endParaRPr sz="3120">
              <a:latin typeface="Alegreya"/>
              <a:ea typeface="Alegreya"/>
              <a:cs typeface="Alegreya"/>
              <a:sym typeface="Alegreya"/>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298">
                <a:solidFill>
                  <a:schemeClr val="dk1"/>
                </a:solidFill>
                <a:latin typeface="Alegreya"/>
                <a:ea typeface="Alegreya"/>
                <a:cs typeface="Alegreya"/>
                <a:sym typeface="Alegreya"/>
              </a:rPr>
              <a:t>Diseases:</a:t>
            </a:r>
            <a:endParaRPr sz="2298">
              <a:solidFill>
                <a:schemeClr val="dk1"/>
              </a:solidFill>
              <a:latin typeface="Alegreya"/>
              <a:ea typeface="Alegreya"/>
              <a:cs typeface="Alegreya"/>
              <a:sym typeface="Alegreya"/>
            </a:endParaRPr>
          </a:p>
          <a:p>
            <a:pPr indent="0" lvl="0" marL="0" rtl="0" algn="l">
              <a:spcBef>
                <a:spcPts val="1200"/>
              </a:spcBef>
              <a:spcAft>
                <a:spcPts val="0"/>
              </a:spcAft>
              <a:buNone/>
            </a:pPr>
            <a:r>
              <a:rPr lang="en" sz="2298">
                <a:solidFill>
                  <a:schemeClr val="dk1"/>
                </a:solidFill>
                <a:latin typeface="Alegreya"/>
                <a:ea typeface="Alegreya"/>
                <a:cs typeface="Alegreya"/>
                <a:sym typeface="Alegreya"/>
              </a:rPr>
              <a:t>If the mosquitoes were driven to </a:t>
            </a:r>
            <a:r>
              <a:rPr lang="en" sz="2298">
                <a:solidFill>
                  <a:schemeClr val="dk1"/>
                </a:solidFill>
                <a:latin typeface="Alegreya"/>
                <a:ea typeface="Alegreya"/>
                <a:cs typeface="Alegreya"/>
                <a:sym typeface="Alegreya"/>
              </a:rPr>
              <a:t>extinction</a:t>
            </a:r>
            <a:r>
              <a:rPr lang="en" sz="2298">
                <a:solidFill>
                  <a:schemeClr val="dk1"/>
                </a:solidFill>
                <a:latin typeface="Alegreya"/>
                <a:ea typeface="Alegreya"/>
                <a:cs typeface="Alegreya"/>
                <a:sym typeface="Alegreya"/>
              </a:rPr>
              <a:t> , this would greatly benefit mankind. The eradication of these insects would prevent as much disease transmitting , saving many </a:t>
            </a:r>
            <a:r>
              <a:rPr lang="en" sz="2298">
                <a:solidFill>
                  <a:schemeClr val="dk1"/>
                </a:solidFill>
                <a:latin typeface="Alegreya"/>
                <a:ea typeface="Alegreya"/>
                <a:cs typeface="Alegreya"/>
                <a:sym typeface="Alegreya"/>
              </a:rPr>
              <a:t>vulnerable</a:t>
            </a:r>
            <a:r>
              <a:rPr lang="en" sz="2298">
                <a:solidFill>
                  <a:schemeClr val="dk1"/>
                </a:solidFill>
                <a:latin typeface="Alegreya"/>
                <a:ea typeface="Alegreya"/>
                <a:cs typeface="Alegreya"/>
                <a:sym typeface="Alegreya"/>
              </a:rPr>
              <a:t> people. </a:t>
            </a:r>
            <a:endParaRPr sz="2298">
              <a:solidFill>
                <a:schemeClr val="dk1"/>
              </a:solidFill>
              <a:latin typeface="Alegreya"/>
              <a:ea typeface="Alegreya"/>
              <a:cs typeface="Alegreya"/>
              <a:sym typeface="Alegreya"/>
            </a:endParaRPr>
          </a:p>
          <a:p>
            <a:pPr indent="0" lvl="0" marL="0" rtl="0" algn="l">
              <a:spcBef>
                <a:spcPts val="1200"/>
              </a:spcBef>
              <a:spcAft>
                <a:spcPts val="0"/>
              </a:spcAft>
              <a:buNone/>
            </a:pPr>
            <a:r>
              <a:rPr lang="en" sz="2298">
                <a:solidFill>
                  <a:schemeClr val="dk1"/>
                </a:solidFill>
                <a:latin typeface="Alegreya"/>
                <a:ea typeface="Alegreya"/>
                <a:cs typeface="Alegreya"/>
                <a:sym typeface="Alegreya"/>
              </a:rPr>
              <a:t>Daily life:</a:t>
            </a:r>
            <a:endParaRPr sz="2298">
              <a:solidFill>
                <a:schemeClr val="dk1"/>
              </a:solidFill>
              <a:latin typeface="Alegreya"/>
              <a:ea typeface="Alegreya"/>
              <a:cs typeface="Alegreya"/>
              <a:sym typeface="Alegreya"/>
            </a:endParaRPr>
          </a:p>
          <a:p>
            <a:pPr indent="0" lvl="0" marL="0" rtl="0" algn="l">
              <a:spcBef>
                <a:spcPts val="1200"/>
              </a:spcBef>
              <a:spcAft>
                <a:spcPts val="1200"/>
              </a:spcAft>
              <a:buNone/>
            </a:pPr>
            <a:r>
              <a:rPr lang="en" sz="2298">
                <a:solidFill>
                  <a:schemeClr val="dk1"/>
                </a:solidFill>
                <a:latin typeface="Alegreya"/>
                <a:ea typeface="Alegreya"/>
                <a:cs typeface="Alegreya"/>
                <a:sym typeface="Alegreya"/>
              </a:rPr>
              <a:t>Our day-to-day lives would be much more bearable, without mosquitoes </a:t>
            </a:r>
            <a:r>
              <a:rPr lang="en" sz="2298">
                <a:solidFill>
                  <a:schemeClr val="dk1"/>
                </a:solidFill>
                <a:latin typeface="Alegreya"/>
                <a:ea typeface="Alegreya"/>
                <a:cs typeface="Alegreya"/>
                <a:sym typeface="Alegreya"/>
              </a:rPr>
              <a:t>existence. Vacations to warm weathered areas would be much more pleasurable as well. Less irritating itchy bites and bumps would be eradicated</a:t>
            </a:r>
            <a:r>
              <a:rPr lang="en">
                <a:latin typeface="Alegreya"/>
                <a:ea typeface="Alegreya"/>
                <a:cs typeface="Alegreya"/>
                <a:sym typeface="Alegreya"/>
              </a:rPr>
              <a:t>.</a:t>
            </a:r>
            <a:endParaRPr>
              <a:latin typeface="Alegreya"/>
              <a:ea typeface="Alegreya"/>
              <a:cs typeface="Alegreya"/>
              <a:sym typeface="Alegreya"/>
            </a:endParaRPr>
          </a:p>
        </p:txBody>
      </p:sp>
      <p:pic>
        <p:nvPicPr>
          <p:cNvPr descr="Green check mark icon. Vector. (Provided by Getty Images)" id="93" name="Google Shape;93;p18"/>
          <p:cNvPicPr preferRelativeResize="0"/>
          <p:nvPr/>
        </p:nvPicPr>
        <p:blipFill>
          <a:blip r:embed="rId3">
            <a:alphaModFix/>
          </a:blip>
          <a:stretch>
            <a:fillRect/>
          </a:stretch>
        </p:blipFill>
        <p:spPr>
          <a:xfrm>
            <a:off x="5150975" y="-68575"/>
            <a:ext cx="1749402" cy="17494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legreya"/>
                <a:ea typeface="Alegreya"/>
                <a:cs typeface="Alegreya"/>
                <a:sym typeface="Alegreya"/>
              </a:rPr>
              <a:t>Negative Impacts For Humans</a:t>
            </a:r>
            <a:r>
              <a:rPr lang="en"/>
              <a:t> </a:t>
            </a:r>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7200">
                <a:solidFill>
                  <a:schemeClr val="dk1"/>
                </a:solidFill>
                <a:latin typeface="Alegreya"/>
                <a:ea typeface="Alegreya"/>
                <a:cs typeface="Alegreya"/>
                <a:sym typeface="Alegreya"/>
              </a:rPr>
              <a:t>Water </a:t>
            </a:r>
            <a:r>
              <a:rPr lang="en" sz="7200">
                <a:solidFill>
                  <a:schemeClr val="dk1"/>
                </a:solidFill>
                <a:latin typeface="Alegreya"/>
                <a:ea typeface="Alegreya"/>
                <a:cs typeface="Alegreya"/>
                <a:sym typeface="Alegreya"/>
              </a:rPr>
              <a:t>Quality changes</a:t>
            </a:r>
            <a:endParaRPr sz="7200">
              <a:solidFill>
                <a:schemeClr val="dk1"/>
              </a:solidFill>
              <a:latin typeface="Alegreya"/>
              <a:ea typeface="Alegreya"/>
              <a:cs typeface="Alegreya"/>
              <a:sym typeface="Alegreya"/>
            </a:endParaRPr>
          </a:p>
          <a:p>
            <a:pPr indent="0" lvl="0" marL="0" rtl="0" algn="l">
              <a:spcBef>
                <a:spcPts val="1200"/>
              </a:spcBef>
              <a:spcAft>
                <a:spcPts val="0"/>
              </a:spcAft>
              <a:buNone/>
            </a:pPr>
            <a:r>
              <a:rPr lang="en" sz="5433">
                <a:solidFill>
                  <a:srgbClr val="0A0A0A"/>
                </a:solidFill>
                <a:highlight>
                  <a:srgbClr val="FFFFFF"/>
                </a:highlight>
              </a:rPr>
              <a:t> </a:t>
            </a:r>
            <a:r>
              <a:rPr lang="en" sz="6233">
                <a:solidFill>
                  <a:srgbClr val="0A0A0A"/>
                </a:solidFill>
                <a:highlight>
                  <a:srgbClr val="FFFFFF"/>
                </a:highlight>
                <a:latin typeface="Alegreya"/>
                <a:ea typeface="Alegreya"/>
                <a:cs typeface="Alegreya"/>
                <a:sym typeface="Alegreya"/>
              </a:rPr>
              <a:t>Mosquito larvae are filter feeders that consume organic matter in stagnant water, which helps to improve water quality and control algae blooms. Without them, these aquatic environments could see an accumulation of organic debris and increased algae.</a:t>
            </a:r>
            <a:endParaRPr sz="6233">
              <a:solidFill>
                <a:srgbClr val="0A0A0A"/>
              </a:solidFill>
              <a:highlight>
                <a:srgbClr val="FFFFFF"/>
              </a:highlight>
              <a:latin typeface="Alegreya"/>
              <a:ea typeface="Alegreya"/>
              <a:cs typeface="Alegreya"/>
              <a:sym typeface="Alegreya"/>
            </a:endParaRPr>
          </a:p>
          <a:p>
            <a:pPr indent="0" lvl="0" marL="0" rtl="0" algn="l">
              <a:spcBef>
                <a:spcPts val="1200"/>
              </a:spcBef>
              <a:spcAft>
                <a:spcPts val="0"/>
              </a:spcAft>
              <a:buNone/>
            </a:pPr>
            <a:r>
              <a:rPr lang="en" sz="7200">
                <a:solidFill>
                  <a:srgbClr val="0A0A0A"/>
                </a:solidFill>
                <a:highlight>
                  <a:srgbClr val="FFFFFF"/>
                </a:highlight>
                <a:latin typeface="Alegreya"/>
                <a:ea typeface="Alegreya"/>
                <a:cs typeface="Alegreya"/>
                <a:sym typeface="Alegreya"/>
              </a:rPr>
              <a:t>Replacement by other species </a:t>
            </a:r>
            <a:endParaRPr sz="7200">
              <a:solidFill>
                <a:srgbClr val="0A0A0A"/>
              </a:solidFill>
              <a:highlight>
                <a:srgbClr val="FFFFFF"/>
              </a:highlight>
              <a:latin typeface="Alegreya"/>
              <a:ea typeface="Alegreya"/>
              <a:cs typeface="Alegreya"/>
              <a:sym typeface="Alegreya"/>
            </a:endParaRPr>
          </a:p>
          <a:p>
            <a:pPr indent="0" lvl="0" marL="0" rtl="0" algn="l">
              <a:spcBef>
                <a:spcPts val="1200"/>
              </a:spcBef>
              <a:spcAft>
                <a:spcPts val="0"/>
              </a:spcAft>
              <a:buNone/>
            </a:pPr>
            <a:r>
              <a:rPr lang="en" sz="6233">
                <a:solidFill>
                  <a:srgbClr val="0A0A0A"/>
                </a:solidFill>
                <a:highlight>
                  <a:srgbClr val="FFFFFF"/>
                </a:highlight>
                <a:latin typeface="Alegreya"/>
                <a:ea typeface="Alegreya"/>
                <a:cs typeface="Alegreya"/>
                <a:sym typeface="Alegreya"/>
              </a:rPr>
              <a:t>Other insect species may replace the mosquitoes position, Possibly the species may be even more threatening than the mosquitoes. There is a possibility the new species may be a more aggressive disease transferer.</a:t>
            </a:r>
            <a:endParaRPr sz="6233">
              <a:solidFill>
                <a:srgbClr val="0A0A0A"/>
              </a:solidFill>
              <a:highlight>
                <a:srgbClr val="FFFFFF"/>
              </a:highlight>
              <a:latin typeface="Alegreya"/>
              <a:ea typeface="Alegreya"/>
              <a:cs typeface="Alegreya"/>
              <a:sym typeface="Alegreya"/>
            </a:endParaRPr>
          </a:p>
          <a:p>
            <a:pPr indent="0" lvl="0" marL="0" rtl="0" algn="l">
              <a:spcBef>
                <a:spcPts val="1200"/>
              </a:spcBef>
              <a:spcAft>
                <a:spcPts val="0"/>
              </a:spcAft>
              <a:buNone/>
            </a:pPr>
            <a:r>
              <a:rPr lang="en" sz="7200">
                <a:solidFill>
                  <a:srgbClr val="0A0A0A"/>
                </a:solidFill>
                <a:highlight>
                  <a:srgbClr val="FFFFFF"/>
                </a:highlight>
                <a:latin typeface="Alegreya"/>
                <a:ea typeface="Alegreya"/>
                <a:cs typeface="Alegreya"/>
                <a:sym typeface="Alegreya"/>
              </a:rPr>
              <a:t>  Unforeseen consequences</a:t>
            </a:r>
            <a:endParaRPr sz="7200">
              <a:solidFill>
                <a:srgbClr val="0A0A0A"/>
              </a:solidFill>
              <a:highlight>
                <a:srgbClr val="FFFFFF"/>
              </a:highlight>
              <a:latin typeface="Alegreya"/>
              <a:ea typeface="Alegreya"/>
              <a:cs typeface="Alegreya"/>
              <a:sym typeface="Alegreya"/>
            </a:endParaRPr>
          </a:p>
          <a:p>
            <a:pPr indent="0" lvl="0" marL="0" rtl="0" algn="l">
              <a:spcBef>
                <a:spcPts val="1200"/>
              </a:spcBef>
              <a:spcAft>
                <a:spcPts val="0"/>
              </a:spcAft>
              <a:buNone/>
            </a:pPr>
            <a:r>
              <a:rPr lang="en" sz="6000">
                <a:solidFill>
                  <a:srgbClr val="0A0A0A"/>
                </a:solidFill>
                <a:highlight>
                  <a:srgbClr val="FFFFFF"/>
                </a:highlight>
                <a:latin typeface="Alegreya"/>
                <a:ea typeface="Alegreya"/>
                <a:cs typeface="Alegreya"/>
                <a:sym typeface="Alegreya"/>
              </a:rPr>
              <a:t>The complete eradication of 3,500 species may result in unexpected ways. Complex effects on the natural world that scientists do not fully understand, highlighting the potential dangers of large-scale ecosystem manipulation.</a:t>
            </a:r>
            <a:endParaRPr sz="6000">
              <a:solidFill>
                <a:srgbClr val="0A0A0A"/>
              </a:solidFill>
              <a:highlight>
                <a:srgbClr val="FFFFFF"/>
              </a:highlight>
              <a:latin typeface="Alegreya"/>
              <a:ea typeface="Alegreya"/>
              <a:cs typeface="Alegreya"/>
              <a:sym typeface="Alegreya"/>
            </a:endParaRPr>
          </a:p>
          <a:p>
            <a:pPr indent="0" lvl="0" marL="0" rtl="0" algn="l">
              <a:lnSpc>
                <a:spcPct val="150000"/>
              </a:lnSpc>
              <a:spcBef>
                <a:spcPts val="1200"/>
              </a:spcBef>
              <a:spcAft>
                <a:spcPts val="0"/>
              </a:spcAft>
              <a:buNone/>
            </a:pPr>
            <a:r>
              <a:t/>
            </a:r>
            <a:endParaRPr sz="4833">
              <a:solidFill>
                <a:srgbClr val="0A0A0A"/>
              </a:solidFill>
              <a:highlight>
                <a:srgbClr val="FFFFFF"/>
              </a:highlight>
              <a:latin typeface="Alegreya"/>
              <a:ea typeface="Alegreya"/>
              <a:cs typeface="Alegreya"/>
              <a:sym typeface="Alegreya"/>
            </a:endParaRPr>
          </a:p>
          <a:p>
            <a:pPr indent="0" lvl="0" marL="0" rtl="0" algn="l">
              <a:spcBef>
                <a:spcPts val="1500"/>
              </a:spcBef>
              <a:spcAft>
                <a:spcPts val="0"/>
              </a:spcAft>
              <a:buNone/>
            </a:pPr>
            <a:r>
              <a:t/>
            </a:r>
            <a:endParaRPr sz="2187">
              <a:solidFill>
                <a:srgbClr val="0A0A0A"/>
              </a:solidFill>
              <a:highlight>
                <a:srgbClr val="FFFFFF"/>
              </a:highlight>
              <a:latin typeface="Alegreya"/>
              <a:ea typeface="Alegreya"/>
              <a:cs typeface="Alegreya"/>
              <a:sym typeface="Alegreya"/>
            </a:endParaRPr>
          </a:p>
          <a:p>
            <a:pPr indent="0" lvl="0" marL="0" rtl="0" algn="l">
              <a:spcBef>
                <a:spcPts val="1200"/>
              </a:spcBef>
              <a:spcAft>
                <a:spcPts val="0"/>
              </a:spcAft>
              <a:buNone/>
            </a:pPr>
            <a:r>
              <a:t/>
            </a:r>
            <a:endParaRPr>
              <a:solidFill>
                <a:srgbClr val="0A0A0A"/>
              </a:solidFill>
              <a:highlight>
                <a:srgbClr val="FFFFFF"/>
              </a:highlight>
              <a:latin typeface="Alegreya"/>
              <a:ea typeface="Alegreya"/>
              <a:cs typeface="Alegreya"/>
              <a:sym typeface="Alegreya"/>
            </a:endParaRPr>
          </a:p>
          <a:p>
            <a:pPr indent="0" lvl="0" marL="0" rtl="0" algn="l">
              <a:spcBef>
                <a:spcPts val="1200"/>
              </a:spcBef>
              <a:spcAft>
                <a:spcPts val="1200"/>
              </a:spcAft>
              <a:buNone/>
            </a:pPr>
            <a:r>
              <a:rPr lang="en" sz="2100">
                <a:latin typeface="Alegreya"/>
                <a:ea typeface="Alegreya"/>
                <a:cs typeface="Alegreya"/>
                <a:sym typeface="Alegreya"/>
              </a:rPr>
              <a:t> </a:t>
            </a:r>
            <a:endParaRPr sz="2100">
              <a:latin typeface="Alegreya"/>
              <a:ea typeface="Alegreya"/>
              <a:cs typeface="Alegreya"/>
              <a:sym typeface="Alegreya"/>
            </a:endParaRPr>
          </a:p>
        </p:txBody>
      </p:sp>
      <p:pic>
        <p:nvPicPr>
          <p:cNvPr id="100" name="Google Shape;100;p19" title="Screenshot 2026-01-03 163736.png"/>
          <p:cNvPicPr preferRelativeResize="0"/>
          <p:nvPr/>
        </p:nvPicPr>
        <p:blipFill>
          <a:blip r:embed="rId3">
            <a:alphaModFix/>
          </a:blip>
          <a:stretch>
            <a:fillRect/>
          </a:stretch>
        </p:blipFill>
        <p:spPr>
          <a:xfrm>
            <a:off x="5285542" y="151692"/>
            <a:ext cx="2024349" cy="1326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20">
                <a:latin typeface="Alegreya"/>
                <a:ea typeface="Alegreya"/>
                <a:cs typeface="Alegreya"/>
                <a:sym typeface="Alegreya"/>
              </a:rPr>
              <a:t>Positive Impacts For The Environment</a:t>
            </a:r>
            <a:endParaRPr sz="3520">
              <a:latin typeface="Alegreya"/>
              <a:ea typeface="Alegreya"/>
              <a:cs typeface="Alegreya"/>
              <a:sym typeface="Alegreya"/>
            </a:endParaRPr>
          </a:p>
        </p:txBody>
      </p:sp>
      <p:sp>
        <p:nvSpPr>
          <p:cNvPr id="106" name="Google Shape;10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000">
                <a:solidFill>
                  <a:schemeClr val="dk1"/>
                </a:solidFill>
                <a:latin typeface="Alegreya"/>
                <a:ea typeface="Alegreya"/>
                <a:cs typeface="Alegreya"/>
                <a:sym typeface="Alegreya"/>
              </a:rPr>
              <a:t>Surprisingly</a:t>
            </a:r>
            <a:r>
              <a:rPr lang="en" sz="2000">
                <a:solidFill>
                  <a:schemeClr val="dk1"/>
                </a:solidFill>
                <a:latin typeface="Alegreya"/>
                <a:ea typeface="Alegreya"/>
                <a:cs typeface="Alegreya"/>
                <a:sym typeface="Alegreya"/>
              </a:rPr>
              <a:t>, there are not as many positive impacts for the environment if the mosquitoes fell in extinction. Instead their eradication would lead to minor changes. If they all died, This would lead to short-term effects to the environment because  other insects would </a:t>
            </a:r>
            <a:r>
              <a:rPr lang="en" sz="2000">
                <a:solidFill>
                  <a:schemeClr val="dk1"/>
                </a:solidFill>
                <a:latin typeface="Alegreya"/>
                <a:ea typeface="Alegreya"/>
                <a:cs typeface="Alegreya"/>
                <a:sym typeface="Alegreya"/>
              </a:rPr>
              <a:t>likely</a:t>
            </a:r>
            <a:r>
              <a:rPr lang="en" sz="2000">
                <a:solidFill>
                  <a:schemeClr val="dk1"/>
                </a:solidFill>
                <a:latin typeface="Alegreya"/>
                <a:ea typeface="Alegreya"/>
                <a:cs typeface="Alegreya"/>
                <a:sym typeface="Alegreya"/>
              </a:rPr>
              <a:t> replace their position in the food web.  </a:t>
            </a:r>
            <a:endParaRPr sz="2000">
              <a:solidFill>
                <a:schemeClr val="dk1"/>
              </a:solidFill>
              <a:latin typeface="Alegreya"/>
              <a:ea typeface="Alegreya"/>
              <a:cs typeface="Alegreya"/>
              <a:sym typeface="Alegreya"/>
            </a:endParaRPr>
          </a:p>
        </p:txBody>
      </p:sp>
      <p:pic>
        <p:nvPicPr>
          <p:cNvPr id="107" name="Google Shape;107;p20" title="Screenshot 2026-01-02 153500.png"/>
          <p:cNvPicPr preferRelativeResize="0"/>
          <p:nvPr/>
        </p:nvPicPr>
        <p:blipFill>
          <a:blip r:embed="rId3">
            <a:alphaModFix/>
          </a:blip>
          <a:stretch>
            <a:fillRect/>
          </a:stretch>
        </p:blipFill>
        <p:spPr>
          <a:xfrm>
            <a:off x="1540050" y="2843500"/>
            <a:ext cx="3407076" cy="1643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120">
                <a:latin typeface="Alegreya"/>
                <a:ea typeface="Alegreya"/>
                <a:cs typeface="Alegreya"/>
                <a:sym typeface="Alegreya"/>
              </a:rPr>
              <a:t>Negative </a:t>
            </a:r>
            <a:r>
              <a:rPr lang="en" sz="3120">
                <a:latin typeface="Alegreya"/>
                <a:ea typeface="Alegreya"/>
                <a:cs typeface="Alegreya"/>
                <a:sym typeface="Alegreya"/>
              </a:rPr>
              <a:t>Ecological impacts </a:t>
            </a:r>
            <a:endParaRPr sz="3120">
              <a:latin typeface="Alegreya"/>
              <a:ea typeface="Alegreya"/>
              <a:cs typeface="Alegreya"/>
              <a:sym typeface="Alegreya"/>
            </a:endParaRPr>
          </a:p>
        </p:txBody>
      </p:sp>
      <p:sp>
        <p:nvSpPr>
          <p:cNvPr id="113" name="Google Shape;11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358"/>
              <a:buNone/>
            </a:pPr>
            <a:r>
              <a:rPr lang="en" sz="2000">
                <a:solidFill>
                  <a:schemeClr val="dk1"/>
                </a:solidFill>
                <a:latin typeface="Alegreya"/>
                <a:ea typeface="Alegreya"/>
                <a:cs typeface="Alegreya"/>
                <a:sym typeface="Alegreya"/>
              </a:rPr>
              <a:t>The food web:</a:t>
            </a:r>
            <a:endParaRPr sz="2000">
              <a:solidFill>
                <a:schemeClr val="dk1"/>
              </a:solidFill>
              <a:latin typeface="Alegreya"/>
              <a:ea typeface="Alegreya"/>
              <a:cs typeface="Alegreya"/>
              <a:sym typeface="Alegreya"/>
            </a:endParaRPr>
          </a:p>
          <a:p>
            <a:pPr indent="0" lvl="0" marL="0" rtl="0" algn="l">
              <a:lnSpc>
                <a:spcPct val="105000"/>
              </a:lnSpc>
              <a:spcBef>
                <a:spcPts val="1200"/>
              </a:spcBef>
              <a:spcAft>
                <a:spcPts val="0"/>
              </a:spcAft>
              <a:buSzPts val="358"/>
              <a:buNone/>
            </a:pPr>
            <a:r>
              <a:rPr lang="en" sz="2000">
                <a:solidFill>
                  <a:schemeClr val="dk1"/>
                </a:solidFill>
                <a:latin typeface="Alegreya"/>
                <a:ea typeface="Alegreya"/>
                <a:cs typeface="Alegreya"/>
                <a:sym typeface="Alegreya"/>
              </a:rPr>
              <a:t>The </a:t>
            </a:r>
            <a:r>
              <a:rPr lang="en" sz="2000">
                <a:solidFill>
                  <a:schemeClr val="dk1"/>
                </a:solidFill>
                <a:latin typeface="Alegreya"/>
                <a:ea typeface="Alegreya"/>
                <a:cs typeface="Alegreya"/>
                <a:sym typeface="Alegreya"/>
              </a:rPr>
              <a:t>extinction</a:t>
            </a:r>
            <a:r>
              <a:rPr lang="en" sz="2000">
                <a:solidFill>
                  <a:schemeClr val="dk1"/>
                </a:solidFill>
                <a:latin typeface="Alegreya"/>
                <a:ea typeface="Alegreya"/>
                <a:cs typeface="Alegreya"/>
                <a:sym typeface="Alegreya"/>
              </a:rPr>
              <a:t> of mosquitoes have a great ecological impact. It would greatly disturb the food web animals like fish , frogs, bats,birds , and dragonflies would be </a:t>
            </a:r>
            <a:r>
              <a:rPr lang="en" sz="2000">
                <a:solidFill>
                  <a:schemeClr val="dk1"/>
                </a:solidFill>
                <a:latin typeface="Alegreya"/>
                <a:ea typeface="Alegreya"/>
                <a:cs typeface="Alegreya"/>
                <a:sym typeface="Alegreya"/>
              </a:rPr>
              <a:t>affected</a:t>
            </a:r>
            <a:r>
              <a:rPr lang="en" sz="2000">
                <a:solidFill>
                  <a:schemeClr val="dk1"/>
                </a:solidFill>
                <a:latin typeface="Alegreya"/>
                <a:ea typeface="Alegreya"/>
                <a:cs typeface="Alegreya"/>
                <a:sym typeface="Alegreya"/>
              </a:rPr>
              <a:t> because there diet </a:t>
            </a:r>
            <a:r>
              <a:rPr lang="en" sz="2000">
                <a:solidFill>
                  <a:schemeClr val="dk1"/>
                </a:solidFill>
                <a:latin typeface="Alegreya"/>
                <a:ea typeface="Alegreya"/>
                <a:cs typeface="Alegreya"/>
                <a:sym typeface="Alegreya"/>
              </a:rPr>
              <a:t>heavily relies on the population on the mosquitoes. These animals would have difficulties finding sources of food, potentially impacting their populations as well.</a:t>
            </a:r>
            <a:endParaRPr sz="2000">
              <a:solidFill>
                <a:schemeClr val="dk1"/>
              </a:solidFill>
              <a:latin typeface="Alegreya"/>
              <a:ea typeface="Alegreya"/>
              <a:cs typeface="Alegreya"/>
              <a:sym typeface="Alegreya"/>
            </a:endParaRPr>
          </a:p>
          <a:p>
            <a:pPr indent="0" lvl="0" marL="0" rtl="0" algn="l">
              <a:lnSpc>
                <a:spcPct val="105000"/>
              </a:lnSpc>
              <a:spcBef>
                <a:spcPts val="1200"/>
              </a:spcBef>
              <a:spcAft>
                <a:spcPts val="0"/>
              </a:spcAft>
              <a:buSzPts val="358"/>
              <a:buNone/>
            </a:pPr>
            <a:r>
              <a:rPr lang="en" sz="2000">
                <a:solidFill>
                  <a:schemeClr val="dk1"/>
                </a:solidFill>
                <a:latin typeface="Alegreya"/>
                <a:ea typeface="Alegreya"/>
                <a:cs typeface="Alegreya"/>
                <a:sym typeface="Alegreya"/>
              </a:rPr>
              <a:t>Pollination loss: </a:t>
            </a:r>
            <a:endParaRPr sz="2000">
              <a:solidFill>
                <a:schemeClr val="dk1"/>
              </a:solidFill>
              <a:latin typeface="Alegreya"/>
              <a:ea typeface="Alegreya"/>
              <a:cs typeface="Alegreya"/>
              <a:sym typeface="Alegreya"/>
            </a:endParaRPr>
          </a:p>
          <a:p>
            <a:pPr indent="0" lvl="0" marL="0" rtl="0" algn="l">
              <a:lnSpc>
                <a:spcPct val="105000"/>
              </a:lnSpc>
              <a:spcBef>
                <a:spcPts val="1200"/>
              </a:spcBef>
              <a:spcAft>
                <a:spcPts val="0"/>
              </a:spcAft>
              <a:buSzPts val="358"/>
              <a:buNone/>
            </a:pPr>
            <a:r>
              <a:rPr lang="en" sz="2000">
                <a:solidFill>
                  <a:schemeClr val="dk1"/>
                </a:solidFill>
                <a:latin typeface="Alegreya"/>
                <a:ea typeface="Alegreya"/>
                <a:cs typeface="Alegreya"/>
                <a:sym typeface="Alegreya"/>
              </a:rPr>
              <a:t>Adult male mosquitoes feed on nectar , acting as pollinators to some plants, if they go extinct other insects would have to participate in pollinating.</a:t>
            </a:r>
            <a:endParaRPr sz="2000">
              <a:solidFill>
                <a:schemeClr val="dk1"/>
              </a:solidFill>
              <a:latin typeface="Alegreya"/>
              <a:ea typeface="Alegreya"/>
              <a:cs typeface="Alegreya"/>
              <a:sym typeface="Alegreya"/>
            </a:endParaRPr>
          </a:p>
          <a:p>
            <a:pPr indent="0" lvl="0" marL="0" rtl="0" algn="l">
              <a:lnSpc>
                <a:spcPct val="105000"/>
              </a:lnSpc>
              <a:spcBef>
                <a:spcPts val="1200"/>
              </a:spcBef>
              <a:spcAft>
                <a:spcPts val="1200"/>
              </a:spcAft>
              <a:buSzPts val="358"/>
              <a:buNone/>
            </a:pPr>
            <a:r>
              <a:t/>
            </a:r>
            <a:endParaRPr sz="2000">
              <a:latin typeface="Alegreya"/>
              <a:ea typeface="Alegreya"/>
              <a:cs typeface="Alegreya"/>
              <a:sym typeface="Alegreya"/>
            </a:endParaRPr>
          </a:p>
        </p:txBody>
      </p:sp>
      <p:pic>
        <p:nvPicPr>
          <p:cNvPr descr="environment related written text with leafs vector in flat style, (Provided by Getty Images)" id="114" name="Google Shape;114;p21"/>
          <p:cNvPicPr preferRelativeResize="0"/>
          <p:nvPr/>
        </p:nvPicPr>
        <p:blipFill>
          <a:blip r:embed="rId3">
            <a:alphaModFix/>
          </a:blip>
          <a:stretch>
            <a:fillRect/>
          </a:stretch>
        </p:blipFill>
        <p:spPr>
          <a:xfrm>
            <a:off x="5345350" y="212062"/>
            <a:ext cx="1461975" cy="1461975"/>
          </a:xfrm>
          <a:prstGeom prst="rect">
            <a:avLst/>
          </a:prstGeom>
          <a:noFill/>
          <a:ln>
            <a:noFill/>
          </a:ln>
        </p:spPr>
      </p:pic>
      <p:pic>
        <p:nvPicPr>
          <p:cNvPr descr="Descending graph, danger, crisis, impact and corona virus concept. (Provided by Getty Images)" id="115" name="Google Shape;115;p21"/>
          <p:cNvPicPr preferRelativeResize="0"/>
          <p:nvPr/>
        </p:nvPicPr>
        <p:blipFill>
          <a:blip r:embed="rId4">
            <a:alphaModFix/>
          </a:blip>
          <a:stretch>
            <a:fillRect/>
          </a:stretch>
        </p:blipFill>
        <p:spPr>
          <a:xfrm>
            <a:off x="7176976" y="413787"/>
            <a:ext cx="1735726" cy="10585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