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Comfortaa"/>
      <p:regular r:id="rId11"/>
      <p:bold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font" Target="fonts/Comfortaa-regular.fntdata"/><Relationship Id="rId10" Type="http://schemas.openxmlformats.org/officeDocument/2006/relationships/slide" Target="slides/slide5.xml"/><Relationship Id="rId12" Type="http://schemas.openxmlformats.org/officeDocument/2006/relationships/font" Target="fonts/Comfortaa-bold.fnt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c87fbc71d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c87fbc71d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c87fbc71d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3c87fbc71d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c87fbc71d3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c87fbc71d3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c87fbc71d3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c87fbc71d3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p:nvPr/>
        </p:nvSpPr>
        <p:spPr>
          <a:xfrm>
            <a:off x="2133604" y="1399087"/>
            <a:ext cx="277116" cy="1978700"/>
          </a:xfrm>
          <a:custGeom>
            <a:rect b="b" l="l" r="r" t="t"/>
            <a:pathLst>
              <a:path extrusionOk="0" h="79148" w="17916">
                <a:moveTo>
                  <a:pt x="15226" y="0"/>
                </a:moveTo>
                <a:cubicBezTo>
                  <a:pt x="15226" y="4273"/>
                  <a:pt x="15198" y="9037"/>
                  <a:pt x="12828" y="12592"/>
                </a:cubicBezTo>
                <a:cubicBezTo>
                  <a:pt x="11093" y="15195"/>
                  <a:pt x="7036" y="15054"/>
                  <a:pt x="4433" y="16789"/>
                </a:cubicBezTo>
                <a:cubicBezTo>
                  <a:pt x="1529" y="18725"/>
                  <a:pt x="-610" y="22996"/>
                  <a:pt x="236" y="26382"/>
                </a:cubicBezTo>
                <a:cubicBezTo>
                  <a:pt x="934" y="29179"/>
                  <a:pt x="4853" y="29890"/>
                  <a:pt x="7431" y="31179"/>
                </a:cubicBezTo>
                <a:cubicBezTo>
                  <a:pt x="12889" y="33907"/>
                  <a:pt x="20409" y="41692"/>
                  <a:pt x="17025" y="46769"/>
                </a:cubicBezTo>
                <a:cubicBezTo>
                  <a:pt x="13833" y="51558"/>
                  <a:pt x="2657" y="47306"/>
                  <a:pt x="835" y="52765"/>
                </a:cubicBezTo>
                <a:cubicBezTo>
                  <a:pt x="-1540" y="59882"/>
                  <a:pt x="15254" y="60637"/>
                  <a:pt x="17624" y="67755"/>
                </a:cubicBezTo>
                <a:cubicBezTo>
                  <a:pt x="19508" y="73412"/>
                  <a:pt x="9796" y="79148"/>
                  <a:pt x="3833" y="79148"/>
                </a:cubicBezTo>
              </a:path>
            </a:pathLst>
          </a:custGeom>
          <a:noFill/>
          <a:ln cap="flat" cmpd="sng" w="28575">
            <a:solidFill>
              <a:srgbClr val="FF0000"/>
            </a:solidFill>
            <a:prstDash val="solid"/>
            <a:round/>
            <a:headEnd len="med" w="med" type="none"/>
            <a:tailEnd len="med" w="med" type="none"/>
          </a:ln>
        </p:spPr>
      </p:sp>
      <p:sp>
        <p:nvSpPr>
          <p:cNvPr id="55" name="Google Shape;55;p13"/>
          <p:cNvSpPr/>
          <p:nvPr/>
        </p:nvSpPr>
        <p:spPr>
          <a:xfrm>
            <a:off x="1801323" y="1321638"/>
            <a:ext cx="277116" cy="1978700"/>
          </a:xfrm>
          <a:custGeom>
            <a:rect b="b" l="l" r="r" t="t"/>
            <a:pathLst>
              <a:path extrusionOk="0" h="79148" w="17916">
                <a:moveTo>
                  <a:pt x="15226" y="0"/>
                </a:moveTo>
                <a:cubicBezTo>
                  <a:pt x="15226" y="4273"/>
                  <a:pt x="15198" y="9037"/>
                  <a:pt x="12828" y="12592"/>
                </a:cubicBezTo>
                <a:cubicBezTo>
                  <a:pt x="11093" y="15195"/>
                  <a:pt x="7036" y="15054"/>
                  <a:pt x="4433" y="16789"/>
                </a:cubicBezTo>
                <a:cubicBezTo>
                  <a:pt x="1529" y="18725"/>
                  <a:pt x="-610" y="22996"/>
                  <a:pt x="236" y="26382"/>
                </a:cubicBezTo>
                <a:cubicBezTo>
                  <a:pt x="934" y="29179"/>
                  <a:pt x="4853" y="29890"/>
                  <a:pt x="7431" y="31179"/>
                </a:cubicBezTo>
                <a:cubicBezTo>
                  <a:pt x="12889" y="33907"/>
                  <a:pt x="20409" y="41692"/>
                  <a:pt x="17025" y="46769"/>
                </a:cubicBezTo>
                <a:cubicBezTo>
                  <a:pt x="13833" y="51558"/>
                  <a:pt x="2657" y="47306"/>
                  <a:pt x="835" y="52765"/>
                </a:cubicBezTo>
                <a:cubicBezTo>
                  <a:pt x="-1540" y="59882"/>
                  <a:pt x="15254" y="60637"/>
                  <a:pt x="17624" y="67755"/>
                </a:cubicBezTo>
                <a:cubicBezTo>
                  <a:pt x="19508" y="73412"/>
                  <a:pt x="9796" y="79148"/>
                  <a:pt x="3833" y="79148"/>
                </a:cubicBezTo>
              </a:path>
            </a:pathLst>
          </a:custGeom>
          <a:noFill/>
          <a:ln cap="flat" cmpd="sng" w="28575">
            <a:solidFill>
              <a:srgbClr val="FF0000"/>
            </a:solidFill>
            <a:prstDash val="solid"/>
            <a:round/>
            <a:headEnd len="med" w="med" type="none"/>
            <a:tailEnd len="med" w="med" type="none"/>
          </a:ln>
        </p:spPr>
      </p:sp>
      <p:sp>
        <p:nvSpPr>
          <p:cNvPr id="56" name="Google Shape;56;p13"/>
          <p:cNvSpPr/>
          <p:nvPr/>
        </p:nvSpPr>
        <p:spPr>
          <a:xfrm>
            <a:off x="1529001" y="1379100"/>
            <a:ext cx="277116" cy="1978700"/>
          </a:xfrm>
          <a:custGeom>
            <a:rect b="b" l="l" r="r" t="t"/>
            <a:pathLst>
              <a:path extrusionOk="0" h="79148" w="17916">
                <a:moveTo>
                  <a:pt x="15226" y="0"/>
                </a:moveTo>
                <a:cubicBezTo>
                  <a:pt x="15226" y="4273"/>
                  <a:pt x="15198" y="9037"/>
                  <a:pt x="12828" y="12592"/>
                </a:cubicBezTo>
                <a:cubicBezTo>
                  <a:pt x="11093" y="15195"/>
                  <a:pt x="7036" y="15054"/>
                  <a:pt x="4433" y="16789"/>
                </a:cubicBezTo>
                <a:cubicBezTo>
                  <a:pt x="1529" y="18725"/>
                  <a:pt x="-610" y="22996"/>
                  <a:pt x="236" y="26382"/>
                </a:cubicBezTo>
                <a:cubicBezTo>
                  <a:pt x="934" y="29179"/>
                  <a:pt x="4853" y="29890"/>
                  <a:pt x="7431" y="31179"/>
                </a:cubicBezTo>
                <a:cubicBezTo>
                  <a:pt x="12889" y="33907"/>
                  <a:pt x="20409" y="41692"/>
                  <a:pt x="17025" y="46769"/>
                </a:cubicBezTo>
                <a:cubicBezTo>
                  <a:pt x="13833" y="51558"/>
                  <a:pt x="2657" y="47306"/>
                  <a:pt x="835" y="52765"/>
                </a:cubicBezTo>
                <a:cubicBezTo>
                  <a:pt x="-1540" y="59882"/>
                  <a:pt x="15254" y="60637"/>
                  <a:pt x="17624" y="67755"/>
                </a:cubicBezTo>
                <a:cubicBezTo>
                  <a:pt x="19508" y="73412"/>
                  <a:pt x="9796" y="79148"/>
                  <a:pt x="3833" y="79148"/>
                </a:cubicBezTo>
              </a:path>
            </a:pathLst>
          </a:custGeom>
          <a:noFill/>
          <a:ln cap="flat" cmpd="sng" w="28575">
            <a:solidFill>
              <a:srgbClr val="FF0000"/>
            </a:solidFill>
            <a:prstDash val="solid"/>
            <a:round/>
            <a:headEnd len="med" w="med" type="none"/>
            <a:tailEnd len="med" w="med" type="none"/>
          </a:ln>
        </p:spPr>
      </p:sp>
      <p:sp>
        <p:nvSpPr>
          <p:cNvPr id="57" name="Google Shape;57;p13"/>
          <p:cNvSpPr/>
          <p:nvPr/>
        </p:nvSpPr>
        <p:spPr>
          <a:xfrm>
            <a:off x="1633934" y="239841"/>
            <a:ext cx="944400" cy="884400"/>
          </a:xfrm>
          <a:prstGeom prst="ellipse">
            <a:avLst/>
          </a:prstGeom>
          <a:solidFill>
            <a:srgbClr val="F1C23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8" name="Google Shape;58;p13"/>
          <p:cNvSpPr txBox="1"/>
          <p:nvPr/>
        </p:nvSpPr>
        <p:spPr>
          <a:xfrm>
            <a:off x="1377025" y="1776975"/>
            <a:ext cx="2096100" cy="3573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2200">
                <a:solidFill>
                  <a:schemeClr val="dk1"/>
                </a:solidFill>
                <a:latin typeface="Courier"/>
                <a:ea typeface="Courier"/>
                <a:cs typeface="Courier"/>
                <a:sym typeface="Courier"/>
              </a:rPr>
              <a:t>evaporation</a:t>
            </a:r>
            <a:endParaRPr b="1" sz="2200">
              <a:solidFill>
                <a:schemeClr val="dk1"/>
              </a:solidFill>
              <a:latin typeface="Courier"/>
              <a:ea typeface="Courier"/>
              <a:cs typeface="Courier"/>
              <a:sym typeface="Courier"/>
            </a:endParaRPr>
          </a:p>
        </p:txBody>
      </p:sp>
      <p:sp>
        <p:nvSpPr>
          <p:cNvPr id="59" name="Google Shape;59;p13"/>
          <p:cNvSpPr/>
          <p:nvPr/>
        </p:nvSpPr>
        <p:spPr>
          <a:xfrm rot="-2700000">
            <a:off x="6353645" y="1637519"/>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0" name="Google Shape;60;p13"/>
          <p:cNvSpPr/>
          <p:nvPr/>
        </p:nvSpPr>
        <p:spPr>
          <a:xfrm rot="-2700000">
            <a:off x="5898647" y="1801820"/>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1" name="Google Shape;61;p13"/>
          <p:cNvSpPr/>
          <p:nvPr/>
        </p:nvSpPr>
        <p:spPr>
          <a:xfrm rot="-2700000">
            <a:off x="6516288" y="2109301"/>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2" name="Google Shape;62;p13"/>
          <p:cNvSpPr/>
          <p:nvPr/>
        </p:nvSpPr>
        <p:spPr>
          <a:xfrm rot="-2700000">
            <a:off x="7017619" y="1628456"/>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3" name="Google Shape;63;p13"/>
          <p:cNvSpPr/>
          <p:nvPr/>
        </p:nvSpPr>
        <p:spPr>
          <a:xfrm rot="-2700000">
            <a:off x="6025200" y="2807163"/>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4" name="Google Shape;64;p13"/>
          <p:cNvSpPr/>
          <p:nvPr/>
        </p:nvSpPr>
        <p:spPr>
          <a:xfrm rot="-2700000">
            <a:off x="7144172" y="2633798"/>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6414549" y="3010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6871749" y="181132"/>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7431382" y="7582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8" name="Google Shape;68;p13"/>
          <p:cNvSpPr/>
          <p:nvPr/>
        </p:nvSpPr>
        <p:spPr>
          <a:xfrm>
            <a:off x="6932959" y="6058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9" name="Google Shape;69;p13"/>
          <p:cNvSpPr/>
          <p:nvPr/>
        </p:nvSpPr>
        <p:spPr>
          <a:xfrm>
            <a:off x="7341441" y="328535"/>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0" name="Google Shape;70;p13"/>
          <p:cNvSpPr/>
          <p:nvPr/>
        </p:nvSpPr>
        <p:spPr>
          <a:xfrm>
            <a:off x="7847359" y="724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1" name="Google Shape;71;p13"/>
          <p:cNvSpPr/>
          <p:nvPr/>
        </p:nvSpPr>
        <p:spPr>
          <a:xfrm>
            <a:off x="7841125" y="703300"/>
            <a:ext cx="523500" cy="4350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2" name="Google Shape;72;p13"/>
          <p:cNvSpPr/>
          <p:nvPr/>
        </p:nvSpPr>
        <p:spPr>
          <a:xfrm>
            <a:off x="6477008" y="710784"/>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3" name="Google Shape;73;p13"/>
          <p:cNvSpPr/>
          <p:nvPr/>
        </p:nvSpPr>
        <p:spPr>
          <a:xfrm>
            <a:off x="5881150" y="239851"/>
            <a:ext cx="749400" cy="6270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4" name="Google Shape;74;p13"/>
          <p:cNvSpPr/>
          <p:nvPr/>
        </p:nvSpPr>
        <p:spPr>
          <a:xfrm>
            <a:off x="5286539" y="3010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5" name="Google Shape;75;p13"/>
          <p:cNvSpPr/>
          <p:nvPr/>
        </p:nvSpPr>
        <p:spPr>
          <a:xfrm>
            <a:off x="5881149" y="60585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5601127" y="789477"/>
            <a:ext cx="523500" cy="5322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7" name="Google Shape;77;p13"/>
          <p:cNvSpPr txBox="1"/>
          <p:nvPr/>
        </p:nvSpPr>
        <p:spPr>
          <a:xfrm>
            <a:off x="4534476" y="638474"/>
            <a:ext cx="2096100" cy="53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000">
                <a:solidFill>
                  <a:schemeClr val="dk1"/>
                </a:solidFill>
                <a:latin typeface="Courier"/>
                <a:ea typeface="Courier"/>
                <a:cs typeface="Courier"/>
                <a:sym typeface="Courier"/>
              </a:rPr>
              <a:t>Condensation</a:t>
            </a:r>
            <a:r>
              <a:rPr lang="en" sz="1800">
                <a:solidFill>
                  <a:schemeClr val="lt1"/>
                </a:solidFill>
                <a:latin typeface="Courier"/>
                <a:ea typeface="Courier"/>
                <a:cs typeface="Courier"/>
                <a:sym typeface="Courier"/>
              </a:rPr>
              <a:t> </a:t>
            </a:r>
            <a:endParaRPr sz="1800">
              <a:solidFill>
                <a:schemeClr val="lt1"/>
              </a:solidFill>
              <a:latin typeface="Courier"/>
              <a:ea typeface="Courier"/>
              <a:cs typeface="Courier"/>
              <a:sym typeface="Courier"/>
            </a:endParaRPr>
          </a:p>
        </p:txBody>
      </p:sp>
      <p:cxnSp>
        <p:nvCxnSpPr>
          <p:cNvPr id="78" name="Google Shape;78;p13"/>
          <p:cNvCxnSpPr/>
          <p:nvPr/>
        </p:nvCxnSpPr>
        <p:spPr>
          <a:xfrm rot="10800000">
            <a:off x="2712238" y="2242711"/>
            <a:ext cx="72600" cy="809400"/>
          </a:xfrm>
          <a:prstGeom prst="straightConnector1">
            <a:avLst/>
          </a:prstGeom>
          <a:noFill/>
          <a:ln cap="flat" cmpd="sng" w="38100">
            <a:solidFill>
              <a:schemeClr val="dk1"/>
            </a:solidFill>
            <a:prstDash val="solid"/>
            <a:round/>
            <a:headEnd len="med" w="med" type="none"/>
            <a:tailEnd len="med" w="med" type="triangle"/>
          </a:ln>
        </p:spPr>
      </p:cxnSp>
      <p:sp>
        <p:nvSpPr>
          <p:cNvPr id="79" name="Google Shape;79;p13"/>
          <p:cNvSpPr/>
          <p:nvPr/>
        </p:nvSpPr>
        <p:spPr>
          <a:xfrm>
            <a:off x="6332359" y="3489299"/>
            <a:ext cx="1039800" cy="2034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0" name="Google Shape;80;p13"/>
          <p:cNvSpPr/>
          <p:nvPr/>
        </p:nvSpPr>
        <p:spPr>
          <a:xfrm>
            <a:off x="5971616" y="3410105"/>
            <a:ext cx="1552800" cy="4350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1" name="Google Shape;81;p13"/>
          <p:cNvSpPr/>
          <p:nvPr/>
        </p:nvSpPr>
        <p:spPr>
          <a:xfrm>
            <a:off x="5691589" y="3287427"/>
            <a:ext cx="1985400" cy="6270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2" name="Google Shape;82;p13"/>
          <p:cNvSpPr/>
          <p:nvPr/>
        </p:nvSpPr>
        <p:spPr>
          <a:xfrm rot="-2700000">
            <a:off x="6642841" y="3174378"/>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p:nvPr/>
        </p:nvSpPr>
        <p:spPr>
          <a:xfrm>
            <a:off x="4287787" y="3654622"/>
            <a:ext cx="1039800" cy="2034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4" name="Google Shape;84;p13"/>
          <p:cNvSpPr/>
          <p:nvPr/>
        </p:nvSpPr>
        <p:spPr>
          <a:xfrm>
            <a:off x="3927043" y="3575428"/>
            <a:ext cx="1552800" cy="4350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5" name="Google Shape;85;p13"/>
          <p:cNvSpPr/>
          <p:nvPr/>
        </p:nvSpPr>
        <p:spPr>
          <a:xfrm>
            <a:off x="3647016" y="3452750"/>
            <a:ext cx="1985400" cy="627000"/>
          </a:xfrm>
          <a:prstGeom prst="ellipse">
            <a:avLst/>
          </a:prstGeom>
          <a:noFill/>
          <a:ln cap="flat" cmpd="sng" w="2857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6" name="Google Shape;86;p13"/>
          <p:cNvSpPr/>
          <p:nvPr/>
        </p:nvSpPr>
        <p:spPr>
          <a:xfrm rot="-2700000">
            <a:off x="4598269" y="3326778"/>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7" name="Google Shape;87;p13"/>
          <p:cNvSpPr/>
          <p:nvPr/>
        </p:nvSpPr>
        <p:spPr>
          <a:xfrm>
            <a:off x="4807648" y="3759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3"/>
          <p:cNvSpPr/>
          <p:nvPr/>
        </p:nvSpPr>
        <p:spPr>
          <a:xfrm>
            <a:off x="5264848" y="255991"/>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9" name="Google Shape;89;p13"/>
          <p:cNvSpPr/>
          <p:nvPr/>
        </p:nvSpPr>
        <p:spPr>
          <a:xfrm>
            <a:off x="5824481" y="8331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5326058" y="6807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p:nvPr/>
        </p:nvSpPr>
        <p:spPr>
          <a:xfrm>
            <a:off x="5734540" y="403395"/>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2" name="Google Shape;92;p13"/>
          <p:cNvSpPr/>
          <p:nvPr/>
        </p:nvSpPr>
        <p:spPr>
          <a:xfrm>
            <a:off x="6240458" y="1473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3" name="Google Shape;93;p13"/>
          <p:cNvSpPr/>
          <p:nvPr/>
        </p:nvSpPr>
        <p:spPr>
          <a:xfrm>
            <a:off x="6234224" y="778160"/>
            <a:ext cx="523500" cy="4350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4" name="Google Shape;94;p13"/>
          <p:cNvSpPr/>
          <p:nvPr/>
        </p:nvSpPr>
        <p:spPr>
          <a:xfrm>
            <a:off x="4870107" y="785644"/>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5" name="Google Shape;95;p13"/>
          <p:cNvSpPr/>
          <p:nvPr/>
        </p:nvSpPr>
        <p:spPr>
          <a:xfrm>
            <a:off x="4274249" y="314710"/>
            <a:ext cx="749400" cy="6270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6" name="Google Shape;96;p13"/>
          <p:cNvSpPr/>
          <p:nvPr/>
        </p:nvSpPr>
        <p:spPr>
          <a:xfrm>
            <a:off x="3679638" y="3759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7" name="Google Shape;97;p13"/>
          <p:cNvSpPr/>
          <p:nvPr/>
        </p:nvSpPr>
        <p:spPr>
          <a:xfrm>
            <a:off x="4274248" y="680713"/>
            <a:ext cx="749400" cy="7944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8" name="Google Shape;98;p13"/>
          <p:cNvSpPr/>
          <p:nvPr/>
        </p:nvSpPr>
        <p:spPr>
          <a:xfrm>
            <a:off x="3994226" y="864337"/>
            <a:ext cx="523500" cy="532200"/>
          </a:xfrm>
          <a:prstGeom prst="ellipse">
            <a:avLst/>
          </a:prstGeom>
          <a:solidFill>
            <a:schemeClr val="lt2"/>
          </a:solidFill>
          <a:ln cap="flat" cmpd="sng" w="9525">
            <a:solidFill>
              <a:schemeClr val="dk2"/>
            </a:solidFill>
            <a:prstDash val="dot"/>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9" name="Google Shape;99;p13"/>
          <p:cNvSpPr txBox="1"/>
          <p:nvPr/>
        </p:nvSpPr>
        <p:spPr>
          <a:xfrm>
            <a:off x="2927575" y="713334"/>
            <a:ext cx="2096100" cy="53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000">
                <a:solidFill>
                  <a:schemeClr val="dk1"/>
                </a:solidFill>
                <a:latin typeface="Courier"/>
                <a:ea typeface="Courier"/>
                <a:cs typeface="Courier"/>
                <a:sym typeface="Courier"/>
              </a:rPr>
              <a:t>Condensation</a:t>
            </a:r>
            <a:r>
              <a:rPr lang="en" sz="1800">
                <a:solidFill>
                  <a:schemeClr val="lt1"/>
                </a:solidFill>
                <a:latin typeface="Courier"/>
                <a:ea typeface="Courier"/>
                <a:cs typeface="Courier"/>
                <a:sym typeface="Courier"/>
              </a:rPr>
              <a:t> </a:t>
            </a:r>
            <a:endParaRPr sz="1800">
              <a:solidFill>
                <a:schemeClr val="lt1"/>
              </a:solidFill>
              <a:latin typeface="Courier"/>
              <a:ea typeface="Courier"/>
              <a:cs typeface="Courier"/>
              <a:sym typeface="Courier"/>
            </a:endParaRPr>
          </a:p>
        </p:txBody>
      </p:sp>
      <p:sp>
        <p:nvSpPr>
          <p:cNvPr id="100" name="Google Shape;100;p13"/>
          <p:cNvSpPr/>
          <p:nvPr/>
        </p:nvSpPr>
        <p:spPr>
          <a:xfrm rot="-2700000">
            <a:off x="4335015" y="1919152"/>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1" name="Google Shape;101;p13"/>
          <p:cNvSpPr/>
          <p:nvPr/>
        </p:nvSpPr>
        <p:spPr>
          <a:xfrm rot="-2700000">
            <a:off x="3880017" y="2186841"/>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2" name="Google Shape;102;p13"/>
          <p:cNvSpPr/>
          <p:nvPr/>
        </p:nvSpPr>
        <p:spPr>
          <a:xfrm rot="-2700000">
            <a:off x="4497658" y="2494321"/>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3" name="Google Shape;103;p13"/>
          <p:cNvSpPr/>
          <p:nvPr/>
        </p:nvSpPr>
        <p:spPr>
          <a:xfrm rot="-2700000">
            <a:off x="4998989" y="2013476"/>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4" name="Google Shape;104;p13"/>
          <p:cNvSpPr txBox="1"/>
          <p:nvPr/>
        </p:nvSpPr>
        <p:spPr>
          <a:xfrm>
            <a:off x="3753495" y="2431096"/>
            <a:ext cx="2201700" cy="3573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t/>
            </a:r>
            <a:endParaRPr b="1" sz="2000">
              <a:solidFill>
                <a:schemeClr val="dk1"/>
              </a:solidFill>
              <a:latin typeface="Courier"/>
              <a:ea typeface="Courier"/>
              <a:cs typeface="Courier"/>
              <a:sym typeface="Courier"/>
            </a:endParaRPr>
          </a:p>
        </p:txBody>
      </p:sp>
      <p:cxnSp>
        <p:nvCxnSpPr>
          <p:cNvPr id="105" name="Google Shape;105;p13"/>
          <p:cNvCxnSpPr/>
          <p:nvPr/>
        </p:nvCxnSpPr>
        <p:spPr>
          <a:xfrm>
            <a:off x="5638985" y="2867077"/>
            <a:ext cx="36000" cy="785700"/>
          </a:xfrm>
          <a:prstGeom prst="straightConnector1">
            <a:avLst/>
          </a:prstGeom>
          <a:noFill/>
          <a:ln cap="flat" cmpd="sng" w="38100">
            <a:solidFill>
              <a:schemeClr val="dk1"/>
            </a:solidFill>
            <a:prstDash val="solid"/>
            <a:round/>
            <a:headEnd len="med" w="med" type="none"/>
            <a:tailEnd len="med" w="med" type="triangle"/>
          </a:ln>
        </p:spPr>
      </p:cxnSp>
      <p:sp>
        <p:nvSpPr>
          <p:cNvPr id="106" name="Google Shape;106;p13"/>
          <p:cNvSpPr/>
          <p:nvPr/>
        </p:nvSpPr>
        <p:spPr>
          <a:xfrm rot="-2700000">
            <a:off x="5202986" y="2727421"/>
            <a:ext cx="307591" cy="307591"/>
          </a:xfrm>
          <a:prstGeom prst="teardrop">
            <a:avLst>
              <a:gd fmla="val 100000" name="adj"/>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7" name="Google Shape;107;p13"/>
          <p:cNvSpPr txBox="1"/>
          <p:nvPr/>
        </p:nvSpPr>
        <p:spPr>
          <a:xfrm>
            <a:off x="5088048" y="2527782"/>
            <a:ext cx="2201700" cy="357300"/>
          </a:xfrm>
          <a:prstGeom prst="rect">
            <a:avLst/>
          </a:prstGeom>
          <a:noFill/>
          <a:ln>
            <a:noFill/>
          </a:ln>
        </p:spPr>
        <p:txBody>
          <a:bodyPr anchorCtr="0" anchor="b" bIns="91425" lIns="91425" spcFirstLastPara="1" rIns="91425" wrap="square" tIns="91425">
            <a:noAutofit/>
          </a:bodyPr>
          <a:lstStyle/>
          <a:p>
            <a:pPr indent="0" lvl="0" marL="0" rtl="0" algn="l">
              <a:spcBef>
                <a:spcPts val="0"/>
              </a:spcBef>
              <a:spcAft>
                <a:spcPts val="0"/>
              </a:spcAft>
              <a:buNone/>
            </a:pPr>
            <a:r>
              <a:rPr b="1" lang="en" sz="2000">
                <a:solidFill>
                  <a:schemeClr val="dk1"/>
                </a:solidFill>
                <a:latin typeface="Courier"/>
                <a:ea typeface="Courier"/>
                <a:cs typeface="Courier"/>
                <a:sym typeface="Courier"/>
              </a:rPr>
              <a:t>precipitation</a:t>
            </a:r>
            <a:endParaRPr b="1" sz="2000">
              <a:solidFill>
                <a:schemeClr val="dk1"/>
              </a:solidFill>
              <a:latin typeface="Courier"/>
              <a:ea typeface="Courier"/>
              <a:cs typeface="Courier"/>
              <a:sym typeface="Courier"/>
            </a:endParaRPr>
          </a:p>
        </p:txBody>
      </p:sp>
      <p:sp>
        <p:nvSpPr>
          <p:cNvPr id="108" name="Google Shape;108;p13"/>
          <p:cNvSpPr txBox="1"/>
          <p:nvPr/>
        </p:nvSpPr>
        <p:spPr>
          <a:xfrm>
            <a:off x="3079975" y="3788521"/>
            <a:ext cx="2096100" cy="532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000">
                <a:solidFill>
                  <a:schemeClr val="dk1"/>
                </a:solidFill>
                <a:latin typeface="Courier"/>
                <a:ea typeface="Courier"/>
                <a:cs typeface="Courier"/>
                <a:sym typeface="Courier"/>
              </a:rPr>
              <a:t>Collection</a:t>
            </a:r>
            <a:r>
              <a:rPr lang="en" sz="1800">
                <a:solidFill>
                  <a:schemeClr val="lt1"/>
                </a:solidFill>
                <a:latin typeface="Courier"/>
                <a:ea typeface="Courier"/>
                <a:cs typeface="Courier"/>
                <a:sym typeface="Courier"/>
              </a:rPr>
              <a:t> </a:t>
            </a:r>
            <a:endParaRPr sz="1800">
              <a:solidFill>
                <a:schemeClr val="lt1"/>
              </a:solidFill>
              <a:latin typeface="Courier"/>
              <a:ea typeface="Courier"/>
              <a:cs typeface="Courier"/>
              <a:sym typeface="Courier"/>
            </a:endParaRPr>
          </a:p>
        </p:txBody>
      </p:sp>
      <p:cxnSp>
        <p:nvCxnSpPr>
          <p:cNvPr id="109" name="Google Shape;109;p13"/>
          <p:cNvCxnSpPr/>
          <p:nvPr/>
        </p:nvCxnSpPr>
        <p:spPr>
          <a:xfrm flipH="1" rot="10800000">
            <a:off x="3441336" y="1245534"/>
            <a:ext cx="1038300" cy="22800"/>
          </a:xfrm>
          <a:prstGeom prst="straightConnector1">
            <a:avLst/>
          </a:prstGeom>
          <a:noFill/>
          <a:ln cap="flat" cmpd="sng" w="38100">
            <a:solidFill>
              <a:schemeClr val="dk1"/>
            </a:solidFill>
            <a:prstDash val="solid"/>
            <a:round/>
            <a:headEnd len="med" w="med" type="none"/>
            <a:tailEnd len="med" w="med" type="triangle"/>
          </a:ln>
        </p:spPr>
      </p:cxnSp>
      <p:cxnSp>
        <p:nvCxnSpPr>
          <p:cNvPr id="110" name="Google Shape;110;p13"/>
          <p:cNvCxnSpPr/>
          <p:nvPr/>
        </p:nvCxnSpPr>
        <p:spPr>
          <a:xfrm rot="10800000">
            <a:off x="3282326" y="3707375"/>
            <a:ext cx="1047000" cy="51900"/>
          </a:xfrm>
          <a:prstGeom prst="straightConnector1">
            <a:avLst/>
          </a:prstGeom>
          <a:noFill/>
          <a:ln cap="flat" cmpd="sng" w="38100">
            <a:solidFill>
              <a:schemeClr val="dk1"/>
            </a:solidFill>
            <a:prstDash val="solid"/>
            <a:round/>
            <a:headEnd len="med" w="med" type="none"/>
            <a:tailEnd len="med" w="med" type="triangle"/>
          </a:ln>
        </p:spPr>
      </p:cxn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4"/>
          <p:cNvSpPr txBox="1"/>
          <p:nvPr/>
        </p:nvSpPr>
        <p:spPr>
          <a:xfrm>
            <a:off x="0" y="0"/>
            <a:ext cx="9144000" cy="5143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3200">
                <a:solidFill>
                  <a:schemeClr val="dk1"/>
                </a:solidFill>
                <a:latin typeface="Comfortaa"/>
                <a:ea typeface="Comfortaa"/>
                <a:cs typeface="Comfortaa"/>
                <a:sym typeface="Comfortaa"/>
              </a:rPr>
              <a:t>How we did the solar filter is we got a tub and put a smaller container in the middle. Then, we poured a bit of dirty water (enough to fill the big container). After that, we covered the big tub in plastic wrap and put a rock on the saran wrap right above the smaller container. Next, we just let it sit out in the sun and let the water cycle do its thing.</a:t>
            </a:r>
            <a:endParaRPr sz="32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5"/>
          <p:cNvSpPr txBox="1"/>
          <p:nvPr>
            <p:ph idx="1" type="body"/>
          </p:nvPr>
        </p:nvSpPr>
        <p:spPr>
          <a:xfrm>
            <a:off x="0" y="0"/>
            <a:ext cx="9144000" cy="5143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200">
                <a:solidFill>
                  <a:schemeClr val="dk1"/>
                </a:solidFill>
                <a:latin typeface="Comfortaa"/>
                <a:ea typeface="Comfortaa"/>
                <a:cs typeface="Comfortaa"/>
                <a:sym typeface="Comfortaa"/>
              </a:rPr>
              <a:t>How we did the gravel  filter is we got a 13 litre pop bottle and cut the bottom half off. Then, we took off the cap and drilled holes in it so the water could pass through. After that, we got a mason jar and put the top part of the bottle on the jar so it rested on the mouth of the mason jar. Next, we poured some sand into the pop bottle and then we poured some small pebbles (gravel) on top of that and on top of THAT we put some larger pebbles (gravel) and on top of THAT we folded up some cheese cloth and placed it on top of the large pebble (gravel) layer. After, you pour the water in the pop bottle and let the water flow through the layers. The gravel filter catches all the debris and the water gets filtered out cleanly. (-:</a:t>
            </a:r>
            <a:endParaRPr sz="2200">
              <a:solidFill>
                <a:schemeClr val="dk1"/>
              </a:solidFill>
              <a:latin typeface="Comfortaa"/>
              <a:ea typeface="Comfortaa"/>
              <a:cs typeface="Comfortaa"/>
              <a:sym typeface="Comfortaa"/>
            </a:endParaRPr>
          </a:p>
          <a:p>
            <a:pPr indent="0" lvl="0" marL="0" rtl="0" algn="l">
              <a:spcBef>
                <a:spcPts val="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6"/>
          <p:cNvSpPr txBox="1"/>
          <p:nvPr/>
        </p:nvSpPr>
        <p:spPr>
          <a:xfrm>
            <a:off x="0" y="4279500"/>
            <a:ext cx="5164500" cy="8640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4900">
                <a:solidFill>
                  <a:schemeClr val="dk1"/>
                </a:solidFill>
                <a:latin typeface="Comfortaa"/>
                <a:ea typeface="Comfortaa"/>
                <a:cs typeface="Comfortaa"/>
                <a:sym typeface="Comfortaa"/>
              </a:rPr>
              <a:t>GRAVEL FILTER</a:t>
            </a:r>
            <a:endParaRPr sz="4900">
              <a:solidFill>
                <a:schemeClr val="dk1"/>
              </a:solidFill>
              <a:latin typeface="Comfortaa"/>
              <a:ea typeface="Comfortaa"/>
              <a:cs typeface="Comfortaa"/>
              <a:sym typeface="Comfortaa"/>
            </a:endParaRPr>
          </a:p>
        </p:txBody>
      </p:sp>
      <p:sp>
        <p:nvSpPr>
          <p:cNvPr id="126" name="Google Shape;126;p16"/>
          <p:cNvSpPr txBox="1"/>
          <p:nvPr/>
        </p:nvSpPr>
        <p:spPr>
          <a:xfrm>
            <a:off x="0" y="0"/>
            <a:ext cx="5012100" cy="864000"/>
          </a:xfrm>
          <a:prstGeom prst="rect">
            <a:avLst/>
          </a:prstGeom>
          <a:noFill/>
          <a:ln cap="flat" cmpd="sng" w="9525">
            <a:solidFill>
              <a:schemeClr val="dk1"/>
            </a:solidFill>
            <a:prstDash val="solid"/>
            <a:round/>
            <a:headEnd len="sm" w="sm" type="none"/>
            <a:tailEnd len="sm" w="sm" type="none"/>
          </a:ln>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4900">
                <a:solidFill>
                  <a:schemeClr val="dk1"/>
                </a:solidFill>
                <a:latin typeface="Comfortaa"/>
                <a:ea typeface="Comfortaa"/>
                <a:cs typeface="Comfortaa"/>
                <a:sym typeface="Comfortaa"/>
              </a:rPr>
              <a:t>SOLAR</a:t>
            </a:r>
            <a:r>
              <a:rPr lang="en" sz="4900">
                <a:solidFill>
                  <a:schemeClr val="dk1"/>
                </a:solidFill>
                <a:latin typeface="Comfortaa"/>
                <a:ea typeface="Comfortaa"/>
                <a:cs typeface="Comfortaa"/>
                <a:sym typeface="Comfortaa"/>
              </a:rPr>
              <a:t> FILTER</a:t>
            </a:r>
            <a:endParaRPr sz="4900">
              <a:solidFill>
                <a:schemeClr val="dk1"/>
              </a:solidFill>
              <a:latin typeface="Comfortaa"/>
              <a:ea typeface="Comfortaa"/>
              <a:cs typeface="Comfortaa"/>
              <a:sym typeface="Comfortaa"/>
            </a:endParaRPr>
          </a:p>
        </p:txBody>
      </p:sp>
      <p:sp>
        <p:nvSpPr>
          <p:cNvPr id="127" name="Google Shape;127;p16"/>
          <p:cNvSpPr txBox="1"/>
          <p:nvPr/>
        </p:nvSpPr>
        <p:spPr>
          <a:xfrm>
            <a:off x="12400" y="1189825"/>
            <a:ext cx="2962200" cy="718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3500">
                <a:solidFill>
                  <a:schemeClr val="dk1"/>
                </a:solidFill>
                <a:latin typeface="Comfortaa"/>
                <a:ea typeface="Comfortaa"/>
                <a:cs typeface="Comfortaa"/>
                <a:sym typeface="Comfortaa"/>
              </a:rPr>
              <a:t>rainwater</a:t>
            </a:r>
            <a:endParaRPr sz="3500">
              <a:solidFill>
                <a:schemeClr val="dk1"/>
              </a:solidFill>
              <a:latin typeface="Comfortaa"/>
              <a:ea typeface="Comfortaa"/>
              <a:cs typeface="Comfortaa"/>
              <a:sym typeface="Comfortaa"/>
            </a:endParaRPr>
          </a:p>
          <a:p>
            <a:pPr indent="0" lvl="0" marL="0" rtl="0" algn="l">
              <a:spcBef>
                <a:spcPts val="0"/>
              </a:spcBef>
              <a:spcAft>
                <a:spcPts val="0"/>
              </a:spcAft>
              <a:buNone/>
            </a:pPr>
            <a:r>
              <a:t/>
            </a:r>
            <a:endParaRPr sz="1500">
              <a:solidFill>
                <a:schemeClr val="dk2"/>
              </a:solidFill>
            </a:endParaRPr>
          </a:p>
        </p:txBody>
      </p:sp>
      <p:sp>
        <p:nvSpPr>
          <p:cNvPr id="128" name="Google Shape;128;p16"/>
          <p:cNvSpPr txBox="1"/>
          <p:nvPr/>
        </p:nvSpPr>
        <p:spPr>
          <a:xfrm>
            <a:off x="16072" y="2731268"/>
            <a:ext cx="2962200" cy="718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3500">
                <a:solidFill>
                  <a:schemeClr val="dk1"/>
                </a:solidFill>
                <a:latin typeface="Comfortaa"/>
                <a:ea typeface="Comfortaa"/>
                <a:cs typeface="Comfortaa"/>
                <a:sym typeface="Comfortaa"/>
              </a:rPr>
              <a:t>pond water</a:t>
            </a:r>
            <a:endParaRPr sz="3500">
              <a:solidFill>
                <a:schemeClr val="dk1"/>
              </a:solidFill>
              <a:latin typeface="Comfortaa"/>
              <a:ea typeface="Comfortaa"/>
              <a:cs typeface="Comfortaa"/>
              <a:sym typeface="Comfortaa"/>
            </a:endParaRPr>
          </a:p>
          <a:p>
            <a:pPr indent="0" lvl="0" marL="0" rtl="0" algn="l">
              <a:spcBef>
                <a:spcPts val="0"/>
              </a:spcBef>
              <a:spcAft>
                <a:spcPts val="0"/>
              </a:spcAft>
              <a:buNone/>
            </a:pPr>
            <a:r>
              <a:t/>
            </a:r>
            <a:endParaRPr sz="3500">
              <a:solidFill>
                <a:schemeClr val="dk2"/>
              </a:solidFill>
            </a:endParaRPr>
          </a:p>
        </p:txBody>
      </p:sp>
      <p:sp>
        <p:nvSpPr>
          <p:cNvPr id="129" name="Google Shape;129;p16"/>
          <p:cNvSpPr/>
          <p:nvPr/>
        </p:nvSpPr>
        <p:spPr>
          <a:xfrm>
            <a:off x="12400" y="1326150"/>
            <a:ext cx="2379600" cy="4959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b="1"/>
          </a:p>
        </p:txBody>
      </p:sp>
      <p:sp>
        <p:nvSpPr>
          <p:cNvPr id="130" name="Google Shape;130;p16"/>
          <p:cNvSpPr/>
          <p:nvPr/>
        </p:nvSpPr>
        <p:spPr>
          <a:xfrm>
            <a:off x="37175" y="2751475"/>
            <a:ext cx="2887800" cy="671100"/>
          </a:xfrm>
          <a:prstGeom prst="rect">
            <a:avLst/>
          </a:prstGeom>
          <a:no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