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y="5143500" cx="9144000"/>
  <p:notesSz cx="6858000" cy="9144000"/>
  <p:embeddedFontLst>
    <p:embeddedFont>
      <p:font typeface="Nunito"/>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7B4D83B-3543-44AF-9265-791CE59B0E07}">
  <a:tblStyle styleId="{67B4D83B-3543-44AF-9265-791CE59B0E07}"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Nunito-bold.fntdata"/><Relationship Id="rId25" Type="http://schemas.openxmlformats.org/officeDocument/2006/relationships/font" Target="fonts/Nunito-regular.fntdata"/><Relationship Id="rId28" Type="http://schemas.openxmlformats.org/officeDocument/2006/relationships/font" Target="fonts/Nunito-boldItalic.fntdata"/><Relationship Id="rId27" Type="http://schemas.openxmlformats.org/officeDocument/2006/relationships/font" Target="fonts/Nunito-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3c40289f044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3c40289f044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c40289f044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3c40289f044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3c40289f04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3c40289f04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3c40289f044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3c40289f044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3c40289f044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3c40289f044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3c40289f044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3c40289f044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3c40289f044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0" name="Google Shape;250;g3c40289f044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3c40289f044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3c40289f044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3c8d65a96a2_1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8" name="Google Shape;268;g3c8d65a96a2_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b26cde4b25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b26cde4b25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b26cde4b25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3b26cde4b25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b4f7648fb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b4f7648fb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b4f7648fb5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3b4f7648fb5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b915a7c07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b915a7c07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b915a7c078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b915a7c078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3b915a7c07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3b915a7c07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b915a7c078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3b915a7c078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701325" y="1763475"/>
            <a:ext cx="6161700" cy="1448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How does </a:t>
            </a:r>
            <a:r>
              <a:rPr lang="en"/>
              <a:t>temperature</a:t>
            </a:r>
            <a:r>
              <a:rPr lang="en"/>
              <a:t> </a:t>
            </a:r>
            <a:r>
              <a:rPr lang="en"/>
              <a:t>affect</a:t>
            </a:r>
            <a:r>
              <a:rPr lang="en"/>
              <a:t> how long a battery lasts</a:t>
            </a:r>
            <a:endParaRPr/>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2000"/>
              <a:t>By Tariq Al-Ssalmani</a:t>
            </a:r>
            <a:endParaRPr b="1" sz="2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2"/>
          <p:cNvSpPr txBox="1"/>
          <p:nvPr>
            <p:ph type="title"/>
          </p:nvPr>
        </p:nvSpPr>
        <p:spPr>
          <a:xfrm>
            <a:off x="296750" y="232275"/>
            <a:ext cx="7505700" cy="707400"/>
          </a:xfrm>
          <a:prstGeom prst="rect">
            <a:avLst/>
          </a:prstGeom>
        </p:spPr>
        <p:txBody>
          <a:bodyPr anchorCtr="0" anchor="t" bIns="91425" lIns="91425" spcFirstLastPara="1" rIns="91425" wrap="square" tIns="91425">
            <a:normAutofit fontScale="90000"/>
          </a:bodyPr>
          <a:lstStyle/>
          <a:p>
            <a:pPr indent="0" lvl="0" marL="0" marR="0" rtl="0" algn="l">
              <a:lnSpc>
                <a:spcPct val="100000"/>
              </a:lnSpc>
              <a:spcBef>
                <a:spcPts val="0"/>
              </a:spcBef>
              <a:spcAft>
                <a:spcPts val="0"/>
              </a:spcAft>
              <a:buNone/>
            </a:pPr>
            <a:r>
              <a:rPr lang="en" sz="3700"/>
              <a:t>Results - Freezing Test 2</a:t>
            </a:r>
            <a:endParaRPr sz="3700"/>
          </a:p>
        </p:txBody>
      </p:sp>
      <p:sp>
        <p:nvSpPr>
          <p:cNvPr id="199" name="Google Shape;199;p22"/>
          <p:cNvSpPr txBox="1"/>
          <p:nvPr>
            <p:ph idx="1" type="body"/>
          </p:nvPr>
        </p:nvSpPr>
        <p:spPr>
          <a:xfrm>
            <a:off x="532300" y="1140075"/>
            <a:ext cx="43539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freezer = 1.52 Volt</a:t>
            </a:r>
            <a:endParaRPr/>
          </a:p>
        </p:txBody>
      </p:sp>
      <p:graphicFrame>
        <p:nvGraphicFramePr>
          <p:cNvPr id="200" name="Google Shape;200;p22"/>
          <p:cNvGraphicFramePr/>
          <p:nvPr/>
        </p:nvGraphicFramePr>
        <p:xfrm>
          <a:off x="754675" y="1953000"/>
          <a:ext cx="3000000" cy="3000000"/>
        </p:xfrm>
        <a:graphic>
          <a:graphicData uri="http://schemas.openxmlformats.org/drawingml/2006/table">
            <a:tbl>
              <a:tblPr>
                <a:noFill/>
                <a:tableStyleId>{67B4D83B-3543-44AF-9265-791CE59B0E07}</a:tableStyleId>
              </a:tblPr>
              <a:tblGrid>
                <a:gridCol w="1057900"/>
                <a:gridCol w="1057900"/>
                <a:gridCol w="1057900"/>
              </a:tblGrid>
              <a:tr h="381000">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19:30</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1.52</a:t>
                      </a:r>
                      <a:endParaRPr/>
                    </a:p>
                  </a:txBody>
                  <a:tcPr marT="91425" marB="91425" marR="91425" marL="91425"/>
                </a:tc>
              </a:tr>
              <a:tr h="381000">
                <a:tc>
                  <a:txBody>
                    <a:bodyPr/>
                    <a:lstStyle/>
                    <a:p>
                      <a:pPr indent="0" lvl="0" marL="0" rtl="0" algn="l">
                        <a:spcBef>
                          <a:spcPts val="0"/>
                        </a:spcBef>
                        <a:spcAft>
                          <a:spcPts val="0"/>
                        </a:spcAft>
                        <a:buNone/>
                      </a:pPr>
                      <a:r>
                        <a:rPr lang="en"/>
                        <a:t>19:45</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1.42</a:t>
                      </a:r>
                      <a:endParaRPr/>
                    </a:p>
                  </a:txBody>
                  <a:tcPr marT="91425" marB="91425" marR="91425" marL="91425"/>
                </a:tc>
              </a:tr>
              <a:tr h="381000">
                <a:tc>
                  <a:txBody>
                    <a:bodyPr/>
                    <a:lstStyle/>
                    <a:p>
                      <a:pPr indent="0" lvl="0" marL="0" rtl="0" algn="l">
                        <a:spcBef>
                          <a:spcPts val="0"/>
                        </a:spcBef>
                        <a:spcAft>
                          <a:spcPts val="0"/>
                        </a:spcAft>
                        <a:buNone/>
                      </a:pPr>
                      <a:r>
                        <a:rPr lang="en"/>
                        <a:t>20:00</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1.27</a:t>
                      </a:r>
                      <a:endParaRPr/>
                    </a:p>
                  </a:txBody>
                  <a:tcPr marT="91425" marB="91425" marR="91425" marL="91425"/>
                </a:tc>
              </a:tr>
              <a:tr h="381000">
                <a:tc>
                  <a:txBody>
                    <a:bodyPr/>
                    <a:lstStyle/>
                    <a:p>
                      <a:pPr indent="0" lvl="0" marL="0" rtl="0" algn="l">
                        <a:spcBef>
                          <a:spcPts val="0"/>
                        </a:spcBef>
                        <a:spcAft>
                          <a:spcPts val="0"/>
                        </a:spcAft>
                        <a:buNone/>
                      </a:pPr>
                      <a:r>
                        <a:rPr lang="en"/>
                        <a:t>20:15</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1.19</a:t>
                      </a:r>
                      <a:endParaRPr/>
                    </a:p>
                  </a:txBody>
                  <a:tcPr marT="91425" marB="91425" marR="91425" marL="91425"/>
                </a:tc>
              </a:tr>
              <a:tr h="381000">
                <a:tc>
                  <a:txBody>
                    <a:bodyPr/>
                    <a:lstStyle/>
                    <a:p>
                      <a:pPr indent="0" lvl="0" marL="0" rtl="0" algn="l">
                        <a:spcBef>
                          <a:spcPts val="0"/>
                        </a:spcBef>
                        <a:spcAft>
                          <a:spcPts val="0"/>
                        </a:spcAft>
                        <a:buNone/>
                      </a:pPr>
                      <a:r>
                        <a:rPr lang="en"/>
                        <a:t>20:30</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1.10</a:t>
                      </a:r>
                      <a:endParaRPr/>
                    </a:p>
                  </a:txBody>
                  <a:tcPr marT="91425" marB="91425" marR="91425" marL="91425"/>
                </a:tc>
              </a:tr>
            </a:tbl>
          </a:graphicData>
        </a:graphic>
      </p:graphicFrame>
      <p:pic>
        <p:nvPicPr>
          <p:cNvPr id="201" name="Google Shape;201;p22" title="Chart"/>
          <p:cNvPicPr preferRelativeResize="0"/>
          <p:nvPr/>
        </p:nvPicPr>
        <p:blipFill>
          <a:blip r:embed="rId3">
            <a:alphaModFix/>
          </a:blip>
          <a:stretch>
            <a:fillRect/>
          </a:stretch>
        </p:blipFill>
        <p:spPr>
          <a:xfrm>
            <a:off x="4128575" y="1734975"/>
            <a:ext cx="4680474" cy="2894101"/>
          </a:xfrm>
          <a:prstGeom prst="rect">
            <a:avLst/>
          </a:prstGeom>
          <a:noFill/>
          <a:ln>
            <a:noFill/>
          </a:ln>
        </p:spPr>
      </p:pic>
      <p:cxnSp>
        <p:nvCxnSpPr>
          <p:cNvPr id="202" name="Google Shape;202;p22"/>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3"/>
          <p:cNvSpPr txBox="1"/>
          <p:nvPr>
            <p:ph type="title"/>
          </p:nvPr>
        </p:nvSpPr>
        <p:spPr>
          <a:xfrm>
            <a:off x="235575" y="173000"/>
            <a:ext cx="7505700" cy="707400"/>
          </a:xfrm>
          <a:prstGeom prst="rect">
            <a:avLst/>
          </a:prstGeom>
        </p:spPr>
        <p:txBody>
          <a:bodyPr anchorCtr="0" anchor="t" bIns="91425" lIns="91425" spcFirstLastPara="1" rIns="91425" wrap="square" tIns="91425">
            <a:normAutofit fontScale="90000"/>
          </a:bodyPr>
          <a:lstStyle/>
          <a:p>
            <a:pPr indent="0" lvl="0" marL="0" marR="0" rtl="0" algn="l">
              <a:lnSpc>
                <a:spcPct val="100000"/>
              </a:lnSpc>
              <a:spcBef>
                <a:spcPts val="0"/>
              </a:spcBef>
              <a:spcAft>
                <a:spcPts val="0"/>
              </a:spcAft>
              <a:buNone/>
            </a:pPr>
            <a:r>
              <a:rPr lang="en" sz="3700"/>
              <a:t>Results - Cold Test 2</a:t>
            </a:r>
            <a:endParaRPr sz="3700"/>
          </a:p>
        </p:txBody>
      </p:sp>
      <p:sp>
        <p:nvSpPr>
          <p:cNvPr id="208" name="Google Shape;208;p23"/>
          <p:cNvSpPr txBox="1"/>
          <p:nvPr>
            <p:ph idx="1" type="body"/>
          </p:nvPr>
        </p:nvSpPr>
        <p:spPr>
          <a:xfrm>
            <a:off x="532300" y="1140075"/>
            <a:ext cx="43539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cold = 1.62 Volt</a:t>
            </a:r>
            <a:endParaRPr/>
          </a:p>
        </p:txBody>
      </p:sp>
      <p:graphicFrame>
        <p:nvGraphicFramePr>
          <p:cNvPr id="209" name="Google Shape;209;p23"/>
          <p:cNvGraphicFramePr/>
          <p:nvPr/>
        </p:nvGraphicFramePr>
        <p:xfrm>
          <a:off x="695325" y="1842950"/>
          <a:ext cx="3000000" cy="3000000"/>
        </p:xfrm>
        <a:graphic>
          <a:graphicData uri="http://schemas.openxmlformats.org/drawingml/2006/table">
            <a:tbl>
              <a:tblPr>
                <a:noFill/>
                <a:tableStyleId>{67B4D83B-3543-44AF-9265-791CE59B0E07}</a:tableStyleId>
              </a:tblPr>
              <a:tblGrid>
                <a:gridCol w="1057900"/>
                <a:gridCol w="1057900"/>
                <a:gridCol w="1057900"/>
              </a:tblGrid>
              <a:tr h="688675">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19:45</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1.62</a:t>
                      </a:r>
                      <a:endParaRPr/>
                    </a:p>
                  </a:txBody>
                  <a:tcPr marT="91425" marB="91425" marR="91425" marL="91425"/>
                </a:tc>
              </a:tr>
              <a:tr h="381000">
                <a:tc>
                  <a:txBody>
                    <a:bodyPr/>
                    <a:lstStyle/>
                    <a:p>
                      <a:pPr indent="0" lvl="0" marL="0" rtl="0" algn="l">
                        <a:spcBef>
                          <a:spcPts val="0"/>
                        </a:spcBef>
                        <a:spcAft>
                          <a:spcPts val="0"/>
                        </a:spcAft>
                        <a:buNone/>
                      </a:pPr>
                      <a:r>
                        <a:rPr lang="en"/>
                        <a:t>20:00</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1.55</a:t>
                      </a:r>
                      <a:endParaRPr/>
                    </a:p>
                  </a:txBody>
                  <a:tcPr marT="91425" marB="91425" marR="91425" marL="91425"/>
                </a:tc>
              </a:tr>
              <a:tr h="381000">
                <a:tc>
                  <a:txBody>
                    <a:bodyPr/>
                    <a:lstStyle/>
                    <a:p>
                      <a:pPr indent="0" lvl="0" marL="0" rtl="0" algn="l">
                        <a:spcBef>
                          <a:spcPts val="0"/>
                        </a:spcBef>
                        <a:spcAft>
                          <a:spcPts val="0"/>
                        </a:spcAft>
                        <a:buNone/>
                      </a:pPr>
                      <a:r>
                        <a:rPr lang="en"/>
                        <a:t>20:15</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1.46</a:t>
                      </a:r>
                      <a:endParaRPr/>
                    </a:p>
                  </a:txBody>
                  <a:tcPr marT="91425" marB="91425" marR="91425" marL="91425"/>
                </a:tc>
              </a:tr>
              <a:tr h="381000">
                <a:tc>
                  <a:txBody>
                    <a:bodyPr/>
                    <a:lstStyle/>
                    <a:p>
                      <a:pPr indent="0" lvl="0" marL="0" rtl="0" algn="l">
                        <a:spcBef>
                          <a:spcPts val="0"/>
                        </a:spcBef>
                        <a:spcAft>
                          <a:spcPts val="0"/>
                        </a:spcAft>
                        <a:buNone/>
                      </a:pPr>
                      <a:r>
                        <a:rPr lang="en"/>
                        <a:t>20:30</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1.44</a:t>
                      </a:r>
                      <a:endParaRPr/>
                    </a:p>
                  </a:txBody>
                  <a:tcPr marT="91425" marB="91425" marR="91425" marL="91425"/>
                </a:tc>
              </a:tr>
              <a:tr h="381000">
                <a:tc>
                  <a:txBody>
                    <a:bodyPr/>
                    <a:lstStyle/>
                    <a:p>
                      <a:pPr indent="0" lvl="0" marL="0" rtl="0" algn="l">
                        <a:spcBef>
                          <a:spcPts val="0"/>
                        </a:spcBef>
                        <a:spcAft>
                          <a:spcPts val="0"/>
                        </a:spcAft>
                        <a:buNone/>
                      </a:pPr>
                      <a:r>
                        <a:rPr lang="en"/>
                        <a:t>20:45</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1.43</a:t>
                      </a:r>
                      <a:endParaRPr/>
                    </a:p>
                  </a:txBody>
                  <a:tcPr marT="91425" marB="91425" marR="91425" marL="91425"/>
                </a:tc>
              </a:tr>
            </a:tbl>
          </a:graphicData>
        </a:graphic>
      </p:graphicFrame>
      <p:cxnSp>
        <p:nvCxnSpPr>
          <p:cNvPr id="210" name="Google Shape;210;p23"/>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pic>
        <p:nvPicPr>
          <p:cNvPr id="211" name="Google Shape;211;p23" title="Chart"/>
          <p:cNvPicPr preferRelativeResize="0"/>
          <p:nvPr/>
        </p:nvPicPr>
        <p:blipFill>
          <a:blip r:embed="rId3">
            <a:alphaModFix/>
          </a:blip>
          <a:stretch>
            <a:fillRect/>
          </a:stretch>
        </p:blipFill>
        <p:spPr>
          <a:xfrm>
            <a:off x="4207725" y="1747075"/>
            <a:ext cx="4660929" cy="28820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4"/>
          <p:cNvSpPr txBox="1"/>
          <p:nvPr>
            <p:ph type="title"/>
          </p:nvPr>
        </p:nvSpPr>
        <p:spPr>
          <a:xfrm>
            <a:off x="296750" y="234675"/>
            <a:ext cx="7484100" cy="695100"/>
          </a:xfrm>
          <a:prstGeom prst="rect">
            <a:avLst/>
          </a:prstGeom>
        </p:spPr>
        <p:txBody>
          <a:bodyPr anchorCtr="0" anchor="t" bIns="91425" lIns="91425" spcFirstLastPara="1" rIns="91425" wrap="square" tIns="91425">
            <a:normAutofit fontScale="90000"/>
          </a:bodyPr>
          <a:lstStyle/>
          <a:p>
            <a:pPr indent="0" lvl="0" marL="0" marR="0" rtl="0" algn="l">
              <a:lnSpc>
                <a:spcPct val="100000"/>
              </a:lnSpc>
              <a:spcBef>
                <a:spcPts val="0"/>
              </a:spcBef>
              <a:spcAft>
                <a:spcPts val="0"/>
              </a:spcAft>
              <a:buNone/>
            </a:pPr>
            <a:r>
              <a:rPr lang="en" sz="3700"/>
              <a:t>Results - Room Temperature Test 2</a:t>
            </a:r>
            <a:endParaRPr sz="3700"/>
          </a:p>
        </p:txBody>
      </p:sp>
      <p:sp>
        <p:nvSpPr>
          <p:cNvPr id="217" name="Google Shape;217;p24"/>
          <p:cNvSpPr txBox="1"/>
          <p:nvPr>
            <p:ph idx="1" type="body"/>
          </p:nvPr>
        </p:nvSpPr>
        <p:spPr>
          <a:xfrm>
            <a:off x="218100" y="1159850"/>
            <a:ext cx="54594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room temperature = 1.58 Volt</a:t>
            </a:r>
            <a:endParaRPr/>
          </a:p>
        </p:txBody>
      </p:sp>
      <p:graphicFrame>
        <p:nvGraphicFramePr>
          <p:cNvPr id="218" name="Google Shape;218;p24"/>
          <p:cNvGraphicFramePr/>
          <p:nvPr/>
        </p:nvGraphicFramePr>
        <p:xfrm>
          <a:off x="497475" y="1910025"/>
          <a:ext cx="3000000" cy="3000000"/>
        </p:xfrm>
        <a:graphic>
          <a:graphicData uri="http://schemas.openxmlformats.org/drawingml/2006/table">
            <a:tbl>
              <a:tblPr>
                <a:noFill/>
                <a:tableStyleId>{67B4D83B-3543-44AF-9265-791CE59B0E07}</a:tableStyleId>
              </a:tblPr>
              <a:tblGrid>
                <a:gridCol w="1057900"/>
                <a:gridCol w="1057900"/>
                <a:gridCol w="1057900"/>
              </a:tblGrid>
              <a:tr h="688675">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20:00</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1.42</a:t>
                      </a:r>
                      <a:endParaRPr/>
                    </a:p>
                  </a:txBody>
                  <a:tcPr marT="91425" marB="91425" marR="91425" marL="91425"/>
                </a:tc>
              </a:tr>
              <a:tr h="381000">
                <a:tc>
                  <a:txBody>
                    <a:bodyPr/>
                    <a:lstStyle/>
                    <a:p>
                      <a:pPr indent="0" lvl="0" marL="0" rtl="0" algn="l">
                        <a:spcBef>
                          <a:spcPts val="0"/>
                        </a:spcBef>
                        <a:spcAft>
                          <a:spcPts val="0"/>
                        </a:spcAft>
                        <a:buNone/>
                      </a:pPr>
                      <a:r>
                        <a:rPr lang="en"/>
                        <a:t>20:15</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1.21</a:t>
                      </a:r>
                      <a:endParaRPr/>
                    </a:p>
                  </a:txBody>
                  <a:tcPr marT="91425" marB="91425" marR="91425" marL="91425"/>
                </a:tc>
              </a:tr>
              <a:tr h="381000">
                <a:tc>
                  <a:txBody>
                    <a:bodyPr/>
                    <a:lstStyle/>
                    <a:p>
                      <a:pPr indent="0" lvl="0" marL="0" rtl="0" algn="l">
                        <a:spcBef>
                          <a:spcPts val="0"/>
                        </a:spcBef>
                        <a:spcAft>
                          <a:spcPts val="0"/>
                        </a:spcAft>
                        <a:buNone/>
                      </a:pPr>
                      <a:r>
                        <a:rPr lang="en"/>
                        <a:t>20:30</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1.20</a:t>
                      </a:r>
                      <a:endParaRPr/>
                    </a:p>
                  </a:txBody>
                  <a:tcPr marT="91425" marB="91425" marR="91425" marL="91425"/>
                </a:tc>
              </a:tr>
              <a:tr h="381000">
                <a:tc>
                  <a:txBody>
                    <a:bodyPr/>
                    <a:lstStyle/>
                    <a:p>
                      <a:pPr indent="0" lvl="0" marL="0" rtl="0" algn="l">
                        <a:spcBef>
                          <a:spcPts val="0"/>
                        </a:spcBef>
                        <a:spcAft>
                          <a:spcPts val="0"/>
                        </a:spcAft>
                        <a:buNone/>
                      </a:pPr>
                      <a:r>
                        <a:rPr lang="en"/>
                        <a:t>20:45</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1.10</a:t>
                      </a:r>
                      <a:endParaRPr/>
                    </a:p>
                  </a:txBody>
                  <a:tcPr marT="91425" marB="91425" marR="91425" marL="91425"/>
                </a:tc>
              </a:tr>
              <a:tr h="381000">
                <a:tc>
                  <a:txBody>
                    <a:bodyPr/>
                    <a:lstStyle/>
                    <a:p>
                      <a:pPr indent="0" lvl="0" marL="0" rtl="0" algn="l">
                        <a:spcBef>
                          <a:spcPts val="0"/>
                        </a:spcBef>
                        <a:spcAft>
                          <a:spcPts val="0"/>
                        </a:spcAft>
                        <a:buNone/>
                      </a:pPr>
                      <a:r>
                        <a:rPr lang="en"/>
                        <a:t>21:00</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1.09</a:t>
                      </a:r>
                      <a:endParaRPr/>
                    </a:p>
                  </a:txBody>
                  <a:tcPr marT="91425" marB="91425" marR="91425" marL="91425"/>
                </a:tc>
              </a:tr>
            </a:tbl>
          </a:graphicData>
        </a:graphic>
      </p:graphicFrame>
      <p:pic>
        <p:nvPicPr>
          <p:cNvPr id="219" name="Google Shape;219;p24" title="Chart"/>
          <p:cNvPicPr preferRelativeResize="0"/>
          <p:nvPr/>
        </p:nvPicPr>
        <p:blipFill>
          <a:blip r:embed="rId3">
            <a:alphaModFix/>
          </a:blip>
          <a:stretch>
            <a:fillRect/>
          </a:stretch>
        </p:blipFill>
        <p:spPr>
          <a:xfrm>
            <a:off x="3837925" y="1788800"/>
            <a:ext cx="4846674" cy="2860050"/>
          </a:xfrm>
          <a:prstGeom prst="rect">
            <a:avLst/>
          </a:prstGeom>
          <a:noFill/>
          <a:ln>
            <a:noFill/>
          </a:ln>
        </p:spPr>
      </p:pic>
      <p:cxnSp>
        <p:nvCxnSpPr>
          <p:cNvPr id="220" name="Google Shape;220;p24"/>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5"/>
          <p:cNvSpPr txBox="1"/>
          <p:nvPr>
            <p:ph type="title"/>
          </p:nvPr>
        </p:nvSpPr>
        <p:spPr>
          <a:xfrm>
            <a:off x="296750" y="244575"/>
            <a:ext cx="7484100" cy="695100"/>
          </a:xfrm>
          <a:prstGeom prst="rect">
            <a:avLst/>
          </a:prstGeom>
        </p:spPr>
        <p:txBody>
          <a:bodyPr anchorCtr="0" anchor="t" bIns="91425" lIns="91425" spcFirstLastPara="1" rIns="91425" wrap="square" tIns="91425">
            <a:normAutofit fontScale="90000"/>
          </a:bodyPr>
          <a:lstStyle/>
          <a:p>
            <a:pPr indent="0" lvl="0" marL="0" marR="0" rtl="0" algn="l">
              <a:lnSpc>
                <a:spcPct val="100000"/>
              </a:lnSpc>
              <a:spcBef>
                <a:spcPts val="0"/>
              </a:spcBef>
              <a:spcAft>
                <a:spcPts val="0"/>
              </a:spcAft>
              <a:buNone/>
            </a:pPr>
            <a:r>
              <a:rPr lang="en" sz="3700"/>
              <a:t>Results - Hot Test 2</a:t>
            </a:r>
            <a:endParaRPr sz="3700"/>
          </a:p>
        </p:txBody>
      </p:sp>
      <p:sp>
        <p:nvSpPr>
          <p:cNvPr id="226" name="Google Shape;226;p25"/>
          <p:cNvSpPr txBox="1"/>
          <p:nvPr>
            <p:ph idx="1" type="body"/>
          </p:nvPr>
        </p:nvSpPr>
        <p:spPr>
          <a:xfrm>
            <a:off x="296750" y="1256538"/>
            <a:ext cx="54594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Hot temperature = 1.65 Volt</a:t>
            </a:r>
            <a:endParaRPr/>
          </a:p>
        </p:txBody>
      </p:sp>
      <p:graphicFrame>
        <p:nvGraphicFramePr>
          <p:cNvPr id="227" name="Google Shape;227;p25"/>
          <p:cNvGraphicFramePr/>
          <p:nvPr/>
        </p:nvGraphicFramePr>
        <p:xfrm>
          <a:off x="497475" y="1910025"/>
          <a:ext cx="3000000" cy="3000000"/>
        </p:xfrm>
        <a:graphic>
          <a:graphicData uri="http://schemas.openxmlformats.org/drawingml/2006/table">
            <a:tbl>
              <a:tblPr>
                <a:noFill/>
                <a:tableStyleId>{67B4D83B-3543-44AF-9265-791CE59B0E07}</a:tableStyleId>
              </a:tblPr>
              <a:tblGrid>
                <a:gridCol w="1057900"/>
                <a:gridCol w="1057900"/>
                <a:gridCol w="1057900"/>
              </a:tblGrid>
              <a:tr h="688675">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21:00</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1.65</a:t>
                      </a:r>
                      <a:endParaRPr/>
                    </a:p>
                  </a:txBody>
                  <a:tcPr marT="91425" marB="91425" marR="91425" marL="91425"/>
                </a:tc>
              </a:tr>
              <a:tr h="381000">
                <a:tc>
                  <a:txBody>
                    <a:bodyPr/>
                    <a:lstStyle/>
                    <a:p>
                      <a:pPr indent="0" lvl="0" marL="0" rtl="0" algn="l">
                        <a:spcBef>
                          <a:spcPts val="0"/>
                        </a:spcBef>
                        <a:spcAft>
                          <a:spcPts val="0"/>
                        </a:spcAft>
                        <a:buNone/>
                      </a:pPr>
                      <a:r>
                        <a:rPr lang="en"/>
                        <a:t>21:15</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1.39</a:t>
                      </a:r>
                      <a:endParaRPr/>
                    </a:p>
                  </a:txBody>
                  <a:tcPr marT="91425" marB="91425" marR="91425" marL="91425"/>
                </a:tc>
              </a:tr>
              <a:tr h="381000">
                <a:tc>
                  <a:txBody>
                    <a:bodyPr/>
                    <a:lstStyle/>
                    <a:p>
                      <a:pPr indent="0" lvl="0" marL="0" rtl="0" algn="l">
                        <a:spcBef>
                          <a:spcPts val="0"/>
                        </a:spcBef>
                        <a:spcAft>
                          <a:spcPts val="0"/>
                        </a:spcAft>
                        <a:buNone/>
                      </a:pPr>
                      <a:r>
                        <a:rPr lang="en"/>
                        <a:t>21:30</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1.32</a:t>
                      </a:r>
                      <a:endParaRPr/>
                    </a:p>
                  </a:txBody>
                  <a:tcPr marT="91425" marB="91425" marR="91425" marL="91425"/>
                </a:tc>
              </a:tr>
              <a:tr h="381000">
                <a:tc>
                  <a:txBody>
                    <a:bodyPr/>
                    <a:lstStyle/>
                    <a:p>
                      <a:pPr indent="0" lvl="0" marL="0" rtl="0" algn="l">
                        <a:spcBef>
                          <a:spcPts val="0"/>
                        </a:spcBef>
                        <a:spcAft>
                          <a:spcPts val="0"/>
                        </a:spcAft>
                        <a:buNone/>
                      </a:pPr>
                      <a:r>
                        <a:rPr lang="en"/>
                        <a:t>21:45</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1.28</a:t>
                      </a:r>
                      <a:endParaRPr/>
                    </a:p>
                  </a:txBody>
                  <a:tcPr marT="91425" marB="91425" marR="91425" marL="91425"/>
                </a:tc>
              </a:tr>
              <a:tr h="381000">
                <a:tc>
                  <a:txBody>
                    <a:bodyPr/>
                    <a:lstStyle/>
                    <a:p>
                      <a:pPr indent="0" lvl="0" marL="0" rtl="0" algn="l">
                        <a:spcBef>
                          <a:spcPts val="0"/>
                        </a:spcBef>
                        <a:spcAft>
                          <a:spcPts val="0"/>
                        </a:spcAft>
                        <a:buNone/>
                      </a:pPr>
                      <a:r>
                        <a:rPr lang="en"/>
                        <a:t>22:00</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1.27</a:t>
                      </a:r>
                      <a:endParaRPr/>
                    </a:p>
                  </a:txBody>
                  <a:tcPr marT="91425" marB="91425" marR="91425" marL="91425"/>
                </a:tc>
              </a:tr>
            </a:tbl>
          </a:graphicData>
        </a:graphic>
      </p:graphicFrame>
      <p:pic>
        <p:nvPicPr>
          <p:cNvPr id="228" name="Google Shape;228;p25" title="Chart"/>
          <p:cNvPicPr preferRelativeResize="0"/>
          <p:nvPr/>
        </p:nvPicPr>
        <p:blipFill>
          <a:blip r:embed="rId3">
            <a:alphaModFix/>
          </a:blip>
          <a:stretch>
            <a:fillRect/>
          </a:stretch>
        </p:blipFill>
        <p:spPr>
          <a:xfrm>
            <a:off x="4227450" y="1910025"/>
            <a:ext cx="4585749" cy="2835525"/>
          </a:xfrm>
          <a:prstGeom prst="rect">
            <a:avLst/>
          </a:prstGeom>
          <a:noFill/>
          <a:ln>
            <a:noFill/>
          </a:ln>
        </p:spPr>
      </p:pic>
      <p:cxnSp>
        <p:nvCxnSpPr>
          <p:cNvPr id="229" name="Google Shape;229;p25"/>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26"/>
          <p:cNvSpPr txBox="1"/>
          <p:nvPr>
            <p:ph type="title"/>
          </p:nvPr>
        </p:nvSpPr>
        <p:spPr>
          <a:xfrm>
            <a:off x="296750" y="232275"/>
            <a:ext cx="7505700" cy="707400"/>
          </a:xfrm>
          <a:prstGeom prst="rect">
            <a:avLst/>
          </a:prstGeom>
        </p:spPr>
        <p:txBody>
          <a:bodyPr anchorCtr="0" anchor="t" bIns="91425" lIns="91425" spcFirstLastPara="1" rIns="91425" wrap="square" tIns="91425">
            <a:normAutofit fontScale="90000"/>
          </a:bodyPr>
          <a:lstStyle/>
          <a:p>
            <a:pPr indent="0" lvl="0" marL="0" marR="0" rtl="0" algn="l">
              <a:lnSpc>
                <a:spcPct val="100000"/>
              </a:lnSpc>
              <a:spcBef>
                <a:spcPts val="0"/>
              </a:spcBef>
              <a:spcAft>
                <a:spcPts val="0"/>
              </a:spcAft>
              <a:buNone/>
            </a:pPr>
            <a:r>
              <a:rPr lang="en" sz="3700"/>
              <a:t>Results - Freezing Test 3</a:t>
            </a:r>
            <a:endParaRPr sz="3700"/>
          </a:p>
        </p:txBody>
      </p:sp>
      <p:sp>
        <p:nvSpPr>
          <p:cNvPr id="235" name="Google Shape;235;p26"/>
          <p:cNvSpPr txBox="1"/>
          <p:nvPr>
            <p:ph idx="1" type="body"/>
          </p:nvPr>
        </p:nvSpPr>
        <p:spPr>
          <a:xfrm>
            <a:off x="532300" y="1140075"/>
            <a:ext cx="43539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freezer = 1.54 Volt</a:t>
            </a:r>
            <a:endParaRPr/>
          </a:p>
        </p:txBody>
      </p:sp>
      <p:graphicFrame>
        <p:nvGraphicFramePr>
          <p:cNvPr id="236" name="Google Shape;236;p26"/>
          <p:cNvGraphicFramePr/>
          <p:nvPr/>
        </p:nvGraphicFramePr>
        <p:xfrm>
          <a:off x="754675" y="1953000"/>
          <a:ext cx="3000000" cy="3000000"/>
        </p:xfrm>
        <a:graphic>
          <a:graphicData uri="http://schemas.openxmlformats.org/drawingml/2006/table">
            <a:tbl>
              <a:tblPr>
                <a:noFill/>
                <a:tableStyleId>{67B4D83B-3543-44AF-9265-791CE59B0E07}</a:tableStyleId>
              </a:tblPr>
              <a:tblGrid>
                <a:gridCol w="1057900"/>
                <a:gridCol w="1057900"/>
                <a:gridCol w="1057900"/>
              </a:tblGrid>
              <a:tr h="381000">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20:00</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1.43</a:t>
                      </a:r>
                      <a:endParaRPr/>
                    </a:p>
                  </a:txBody>
                  <a:tcPr marT="91425" marB="91425" marR="91425" marL="91425"/>
                </a:tc>
              </a:tr>
              <a:tr h="381000">
                <a:tc>
                  <a:txBody>
                    <a:bodyPr/>
                    <a:lstStyle/>
                    <a:p>
                      <a:pPr indent="0" lvl="0" marL="0" rtl="0" algn="l">
                        <a:spcBef>
                          <a:spcPts val="0"/>
                        </a:spcBef>
                        <a:spcAft>
                          <a:spcPts val="0"/>
                        </a:spcAft>
                        <a:buNone/>
                      </a:pPr>
                      <a:r>
                        <a:rPr lang="en"/>
                        <a:t>20:15</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1.42</a:t>
                      </a:r>
                      <a:endParaRPr/>
                    </a:p>
                  </a:txBody>
                  <a:tcPr marT="91425" marB="91425" marR="91425" marL="91425"/>
                </a:tc>
              </a:tr>
              <a:tr h="381000">
                <a:tc>
                  <a:txBody>
                    <a:bodyPr/>
                    <a:lstStyle/>
                    <a:p>
                      <a:pPr indent="0" lvl="0" marL="0" rtl="0" algn="l">
                        <a:spcBef>
                          <a:spcPts val="0"/>
                        </a:spcBef>
                        <a:spcAft>
                          <a:spcPts val="0"/>
                        </a:spcAft>
                        <a:buNone/>
                      </a:pPr>
                      <a:r>
                        <a:rPr lang="en"/>
                        <a:t>20:30</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1.33</a:t>
                      </a:r>
                      <a:endParaRPr/>
                    </a:p>
                  </a:txBody>
                  <a:tcPr marT="91425" marB="91425" marR="91425" marL="91425"/>
                </a:tc>
              </a:tr>
              <a:tr h="381000">
                <a:tc>
                  <a:txBody>
                    <a:bodyPr/>
                    <a:lstStyle/>
                    <a:p>
                      <a:pPr indent="0" lvl="0" marL="0" rtl="0" algn="l">
                        <a:spcBef>
                          <a:spcPts val="0"/>
                        </a:spcBef>
                        <a:spcAft>
                          <a:spcPts val="0"/>
                        </a:spcAft>
                        <a:buNone/>
                      </a:pPr>
                      <a:r>
                        <a:rPr lang="en"/>
                        <a:t>20:45</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1.21</a:t>
                      </a:r>
                      <a:endParaRPr/>
                    </a:p>
                  </a:txBody>
                  <a:tcPr marT="91425" marB="91425" marR="91425" marL="91425"/>
                </a:tc>
              </a:tr>
              <a:tr h="381000">
                <a:tc>
                  <a:txBody>
                    <a:bodyPr/>
                    <a:lstStyle/>
                    <a:p>
                      <a:pPr indent="0" lvl="0" marL="0" rtl="0" algn="l">
                        <a:spcBef>
                          <a:spcPts val="0"/>
                        </a:spcBef>
                        <a:spcAft>
                          <a:spcPts val="0"/>
                        </a:spcAft>
                        <a:buNone/>
                      </a:pPr>
                      <a:r>
                        <a:rPr lang="en"/>
                        <a:t>21:00</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1.20</a:t>
                      </a:r>
                      <a:endParaRPr/>
                    </a:p>
                  </a:txBody>
                  <a:tcPr marT="91425" marB="91425" marR="91425" marL="91425"/>
                </a:tc>
              </a:tr>
            </a:tbl>
          </a:graphicData>
        </a:graphic>
      </p:graphicFrame>
      <p:pic>
        <p:nvPicPr>
          <p:cNvPr id="237" name="Google Shape;237;p26" title="Chart"/>
          <p:cNvPicPr preferRelativeResize="0"/>
          <p:nvPr/>
        </p:nvPicPr>
        <p:blipFill>
          <a:blip r:embed="rId3">
            <a:alphaModFix/>
          </a:blip>
          <a:stretch>
            <a:fillRect/>
          </a:stretch>
        </p:blipFill>
        <p:spPr>
          <a:xfrm>
            <a:off x="4346200" y="1602401"/>
            <a:ext cx="4353900" cy="3042775"/>
          </a:xfrm>
          <a:prstGeom prst="rect">
            <a:avLst/>
          </a:prstGeom>
          <a:noFill/>
          <a:ln>
            <a:noFill/>
          </a:ln>
        </p:spPr>
      </p:pic>
      <p:cxnSp>
        <p:nvCxnSpPr>
          <p:cNvPr id="238" name="Google Shape;238;p26"/>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7"/>
          <p:cNvSpPr txBox="1"/>
          <p:nvPr>
            <p:ph type="title"/>
          </p:nvPr>
        </p:nvSpPr>
        <p:spPr>
          <a:xfrm>
            <a:off x="225675" y="232275"/>
            <a:ext cx="7505700" cy="707400"/>
          </a:xfrm>
          <a:prstGeom prst="rect">
            <a:avLst/>
          </a:prstGeom>
        </p:spPr>
        <p:txBody>
          <a:bodyPr anchorCtr="0" anchor="t" bIns="91425" lIns="91425" spcFirstLastPara="1" rIns="91425" wrap="square" tIns="91425">
            <a:normAutofit fontScale="90000"/>
          </a:bodyPr>
          <a:lstStyle/>
          <a:p>
            <a:pPr indent="0" lvl="0" marL="0" marR="0" rtl="0" algn="l">
              <a:lnSpc>
                <a:spcPct val="100000"/>
              </a:lnSpc>
              <a:spcBef>
                <a:spcPts val="0"/>
              </a:spcBef>
              <a:spcAft>
                <a:spcPts val="0"/>
              </a:spcAft>
              <a:buNone/>
            </a:pPr>
            <a:r>
              <a:rPr lang="en" sz="3700"/>
              <a:t>Results - Cold Test 3</a:t>
            </a:r>
            <a:endParaRPr sz="3700"/>
          </a:p>
        </p:txBody>
      </p:sp>
      <p:sp>
        <p:nvSpPr>
          <p:cNvPr id="244" name="Google Shape;244;p27"/>
          <p:cNvSpPr txBox="1"/>
          <p:nvPr>
            <p:ph idx="1" type="body"/>
          </p:nvPr>
        </p:nvSpPr>
        <p:spPr>
          <a:xfrm>
            <a:off x="532300" y="1140075"/>
            <a:ext cx="43539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cold = 1.67 Volt</a:t>
            </a:r>
            <a:endParaRPr/>
          </a:p>
        </p:txBody>
      </p:sp>
      <p:graphicFrame>
        <p:nvGraphicFramePr>
          <p:cNvPr id="245" name="Google Shape;245;p27"/>
          <p:cNvGraphicFramePr/>
          <p:nvPr/>
        </p:nvGraphicFramePr>
        <p:xfrm>
          <a:off x="695325" y="1842950"/>
          <a:ext cx="3000000" cy="3000000"/>
        </p:xfrm>
        <a:graphic>
          <a:graphicData uri="http://schemas.openxmlformats.org/drawingml/2006/table">
            <a:tbl>
              <a:tblPr>
                <a:noFill/>
                <a:tableStyleId>{67B4D83B-3543-44AF-9265-791CE59B0E07}</a:tableStyleId>
              </a:tblPr>
              <a:tblGrid>
                <a:gridCol w="1057900"/>
                <a:gridCol w="1057900"/>
                <a:gridCol w="1057900"/>
              </a:tblGrid>
              <a:tr h="688675">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17:15</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1.67</a:t>
                      </a:r>
                      <a:endParaRPr/>
                    </a:p>
                  </a:txBody>
                  <a:tcPr marT="91425" marB="91425" marR="91425" marL="91425"/>
                </a:tc>
              </a:tr>
              <a:tr h="381000">
                <a:tc>
                  <a:txBody>
                    <a:bodyPr/>
                    <a:lstStyle/>
                    <a:p>
                      <a:pPr indent="0" lvl="0" marL="0" rtl="0" algn="l">
                        <a:spcBef>
                          <a:spcPts val="0"/>
                        </a:spcBef>
                        <a:spcAft>
                          <a:spcPts val="0"/>
                        </a:spcAft>
                        <a:buNone/>
                      </a:pPr>
                      <a:r>
                        <a:rPr lang="en"/>
                        <a:t>17:30</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1.50</a:t>
                      </a:r>
                      <a:endParaRPr/>
                    </a:p>
                  </a:txBody>
                  <a:tcPr marT="91425" marB="91425" marR="91425" marL="91425"/>
                </a:tc>
              </a:tr>
              <a:tr h="381000">
                <a:tc>
                  <a:txBody>
                    <a:bodyPr/>
                    <a:lstStyle/>
                    <a:p>
                      <a:pPr indent="0" lvl="0" marL="0" rtl="0" algn="l">
                        <a:spcBef>
                          <a:spcPts val="0"/>
                        </a:spcBef>
                        <a:spcAft>
                          <a:spcPts val="0"/>
                        </a:spcAft>
                        <a:buNone/>
                      </a:pPr>
                      <a:r>
                        <a:rPr lang="en"/>
                        <a:t>17:45</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1.38</a:t>
                      </a:r>
                      <a:endParaRPr/>
                    </a:p>
                  </a:txBody>
                  <a:tcPr marT="91425" marB="91425" marR="91425" marL="91425"/>
                </a:tc>
              </a:tr>
              <a:tr h="381000">
                <a:tc>
                  <a:txBody>
                    <a:bodyPr/>
                    <a:lstStyle/>
                    <a:p>
                      <a:pPr indent="0" lvl="0" marL="0" rtl="0" algn="l">
                        <a:spcBef>
                          <a:spcPts val="0"/>
                        </a:spcBef>
                        <a:spcAft>
                          <a:spcPts val="0"/>
                        </a:spcAft>
                        <a:buNone/>
                      </a:pPr>
                      <a:r>
                        <a:rPr lang="en"/>
                        <a:t>18:00</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1.27</a:t>
                      </a:r>
                      <a:endParaRPr/>
                    </a:p>
                  </a:txBody>
                  <a:tcPr marT="91425" marB="91425" marR="91425" marL="91425"/>
                </a:tc>
              </a:tr>
              <a:tr h="381000">
                <a:tc>
                  <a:txBody>
                    <a:bodyPr/>
                    <a:lstStyle/>
                    <a:p>
                      <a:pPr indent="0" lvl="0" marL="0" rtl="0" algn="l">
                        <a:spcBef>
                          <a:spcPts val="0"/>
                        </a:spcBef>
                        <a:spcAft>
                          <a:spcPts val="0"/>
                        </a:spcAft>
                        <a:buNone/>
                      </a:pPr>
                      <a:r>
                        <a:rPr lang="en"/>
                        <a:t>18:15</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1.19</a:t>
                      </a:r>
                      <a:endParaRPr/>
                    </a:p>
                  </a:txBody>
                  <a:tcPr marT="91425" marB="91425" marR="91425" marL="91425"/>
                </a:tc>
              </a:tr>
            </a:tbl>
          </a:graphicData>
        </a:graphic>
      </p:graphicFrame>
      <p:pic>
        <p:nvPicPr>
          <p:cNvPr id="246" name="Google Shape;246;p27" title="Chart"/>
          <p:cNvPicPr preferRelativeResize="0"/>
          <p:nvPr/>
        </p:nvPicPr>
        <p:blipFill>
          <a:blip r:embed="rId3">
            <a:alphaModFix/>
          </a:blip>
          <a:stretch>
            <a:fillRect/>
          </a:stretch>
        </p:blipFill>
        <p:spPr>
          <a:xfrm>
            <a:off x="4138500" y="1596600"/>
            <a:ext cx="4595550" cy="2983100"/>
          </a:xfrm>
          <a:prstGeom prst="rect">
            <a:avLst/>
          </a:prstGeom>
          <a:noFill/>
          <a:ln>
            <a:noFill/>
          </a:ln>
        </p:spPr>
      </p:pic>
      <p:cxnSp>
        <p:nvCxnSpPr>
          <p:cNvPr id="247" name="Google Shape;247;p27"/>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28"/>
          <p:cNvSpPr txBox="1"/>
          <p:nvPr>
            <p:ph type="title"/>
          </p:nvPr>
        </p:nvSpPr>
        <p:spPr>
          <a:xfrm>
            <a:off x="296750" y="244575"/>
            <a:ext cx="7484100" cy="695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700"/>
              <a:t>Results - Room Temperature Test 3</a:t>
            </a:r>
            <a:endParaRPr/>
          </a:p>
        </p:txBody>
      </p:sp>
      <p:sp>
        <p:nvSpPr>
          <p:cNvPr id="253" name="Google Shape;253;p28"/>
          <p:cNvSpPr txBox="1"/>
          <p:nvPr>
            <p:ph idx="1" type="body"/>
          </p:nvPr>
        </p:nvSpPr>
        <p:spPr>
          <a:xfrm>
            <a:off x="218100" y="1159850"/>
            <a:ext cx="54594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room temperature = 1.50 Volt</a:t>
            </a:r>
            <a:endParaRPr/>
          </a:p>
        </p:txBody>
      </p:sp>
      <p:graphicFrame>
        <p:nvGraphicFramePr>
          <p:cNvPr id="254" name="Google Shape;254;p28"/>
          <p:cNvGraphicFramePr/>
          <p:nvPr/>
        </p:nvGraphicFramePr>
        <p:xfrm>
          <a:off x="497475" y="1910025"/>
          <a:ext cx="3000000" cy="3000000"/>
        </p:xfrm>
        <a:graphic>
          <a:graphicData uri="http://schemas.openxmlformats.org/drawingml/2006/table">
            <a:tbl>
              <a:tblPr>
                <a:noFill/>
                <a:tableStyleId>{67B4D83B-3543-44AF-9265-791CE59B0E07}</a:tableStyleId>
              </a:tblPr>
              <a:tblGrid>
                <a:gridCol w="1057900"/>
                <a:gridCol w="1057900"/>
                <a:gridCol w="1057900"/>
              </a:tblGrid>
              <a:tr h="688675">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20:45</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1.48</a:t>
                      </a:r>
                      <a:endParaRPr/>
                    </a:p>
                  </a:txBody>
                  <a:tcPr marT="91425" marB="91425" marR="91425" marL="91425"/>
                </a:tc>
              </a:tr>
              <a:tr h="381000">
                <a:tc>
                  <a:txBody>
                    <a:bodyPr/>
                    <a:lstStyle/>
                    <a:p>
                      <a:pPr indent="0" lvl="0" marL="0" rtl="0" algn="l">
                        <a:spcBef>
                          <a:spcPts val="0"/>
                        </a:spcBef>
                        <a:spcAft>
                          <a:spcPts val="0"/>
                        </a:spcAft>
                        <a:buNone/>
                      </a:pPr>
                      <a:r>
                        <a:rPr lang="en"/>
                        <a:t>21:00</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1.38</a:t>
                      </a:r>
                      <a:endParaRPr/>
                    </a:p>
                  </a:txBody>
                  <a:tcPr marT="91425" marB="91425" marR="91425" marL="91425"/>
                </a:tc>
              </a:tr>
              <a:tr h="381000">
                <a:tc>
                  <a:txBody>
                    <a:bodyPr/>
                    <a:lstStyle/>
                    <a:p>
                      <a:pPr indent="0" lvl="0" marL="0" rtl="0" algn="l">
                        <a:spcBef>
                          <a:spcPts val="0"/>
                        </a:spcBef>
                        <a:spcAft>
                          <a:spcPts val="0"/>
                        </a:spcAft>
                        <a:buNone/>
                      </a:pPr>
                      <a:r>
                        <a:rPr lang="en"/>
                        <a:t>21:15</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1.30</a:t>
                      </a:r>
                      <a:endParaRPr/>
                    </a:p>
                  </a:txBody>
                  <a:tcPr marT="91425" marB="91425" marR="91425" marL="91425"/>
                </a:tc>
              </a:tr>
              <a:tr h="381000">
                <a:tc>
                  <a:txBody>
                    <a:bodyPr/>
                    <a:lstStyle/>
                    <a:p>
                      <a:pPr indent="0" lvl="0" marL="0" rtl="0" algn="l">
                        <a:spcBef>
                          <a:spcPts val="0"/>
                        </a:spcBef>
                        <a:spcAft>
                          <a:spcPts val="0"/>
                        </a:spcAft>
                        <a:buNone/>
                      </a:pPr>
                      <a:r>
                        <a:rPr lang="en"/>
                        <a:t>21:30</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1.28</a:t>
                      </a:r>
                      <a:endParaRPr/>
                    </a:p>
                  </a:txBody>
                  <a:tcPr marT="91425" marB="91425" marR="91425" marL="91425"/>
                </a:tc>
              </a:tr>
              <a:tr h="381000">
                <a:tc>
                  <a:txBody>
                    <a:bodyPr/>
                    <a:lstStyle/>
                    <a:p>
                      <a:pPr indent="0" lvl="0" marL="0" rtl="0" algn="l">
                        <a:spcBef>
                          <a:spcPts val="0"/>
                        </a:spcBef>
                        <a:spcAft>
                          <a:spcPts val="0"/>
                        </a:spcAft>
                        <a:buNone/>
                      </a:pPr>
                      <a:r>
                        <a:rPr lang="en"/>
                        <a:t>21:45</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1.24</a:t>
                      </a:r>
                      <a:endParaRPr/>
                    </a:p>
                  </a:txBody>
                  <a:tcPr marT="91425" marB="91425" marR="91425" marL="91425"/>
                </a:tc>
              </a:tr>
            </a:tbl>
          </a:graphicData>
        </a:graphic>
      </p:graphicFrame>
      <p:pic>
        <p:nvPicPr>
          <p:cNvPr id="255" name="Google Shape;255;p28" title="Chart"/>
          <p:cNvPicPr preferRelativeResize="0"/>
          <p:nvPr/>
        </p:nvPicPr>
        <p:blipFill>
          <a:blip r:embed="rId3">
            <a:alphaModFix/>
          </a:blip>
          <a:stretch>
            <a:fillRect/>
          </a:stretch>
        </p:blipFill>
        <p:spPr>
          <a:xfrm>
            <a:off x="3837925" y="1788800"/>
            <a:ext cx="4846674" cy="2860050"/>
          </a:xfrm>
          <a:prstGeom prst="rect">
            <a:avLst/>
          </a:prstGeom>
          <a:noFill/>
          <a:ln>
            <a:noFill/>
          </a:ln>
        </p:spPr>
      </p:pic>
      <p:cxnSp>
        <p:nvCxnSpPr>
          <p:cNvPr id="256" name="Google Shape;256;p28"/>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29"/>
          <p:cNvSpPr txBox="1"/>
          <p:nvPr>
            <p:ph type="title"/>
          </p:nvPr>
        </p:nvSpPr>
        <p:spPr>
          <a:xfrm>
            <a:off x="257200" y="109900"/>
            <a:ext cx="7484100" cy="695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700"/>
              <a:t>Results - Hot Test 3</a:t>
            </a:r>
            <a:endParaRPr sz="3700"/>
          </a:p>
        </p:txBody>
      </p:sp>
      <p:sp>
        <p:nvSpPr>
          <p:cNvPr id="262" name="Google Shape;262;p29"/>
          <p:cNvSpPr txBox="1"/>
          <p:nvPr>
            <p:ph idx="1" type="body"/>
          </p:nvPr>
        </p:nvSpPr>
        <p:spPr>
          <a:xfrm>
            <a:off x="366425" y="1144288"/>
            <a:ext cx="54594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Hot temperature = 1.51 Volt</a:t>
            </a:r>
            <a:endParaRPr/>
          </a:p>
        </p:txBody>
      </p:sp>
      <p:graphicFrame>
        <p:nvGraphicFramePr>
          <p:cNvPr id="263" name="Google Shape;263;p29"/>
          <p:cNvGraphicFramePr/>
          <p:nvPr/>
        </p:nvGraphicFramePr>
        <p:xfrm>
          <a:off x="497475" y="1910025"/>
          <a:ext cx="3000000" cy="3000000"/>
        </p:xfrm>
        <a:graphic>
          <a:graphicData uri="http://schemas.openxmlformats.org/drawingml/2006/table">
            <a:tbl>
              <a:tblPr>
                <a:noFill/>
                <a:tableStyleId>{67B4D83B-3543-44AF-9265-791CE59B0E07}</a:tableStyleId>
              </a:tblPr>
              <a:tblGrid>
                <a:gridCol w="1057900"/>
                <a:gridCol w="1057900"/>
                <a:gridCol w="1057900"/>
              </a:tblGrid>
              <a:tr h="688675">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20:00</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1.51</a:t>
                      </a:r>
                      <a:endParaRPr/>
                    </a:p>
                  </a:txBody>
                  <a:tcPr marT="91425" marB="91425" marR="91425" marL="91425"/>
                </a:tc>
              </a:tr>
              <a:tr h="381000">
                <a:tc>
                  <a:txBody>
                    <a:bodyPr/>
                    <a:lstStyle/>
                    <a:p>
                      <a:pPr indent="0" lvl="0" marL="0" rtl="0" algn="l">
                        <a:spcBef>
                          <a:spcPts val="0"/>
                        </a:spcBef>
                        <a:spcAft>
                          <a:spcPts val="0"/>
                        </a:spcAft>
                        <a:buNone/>
                      </a:pPr>
                      <a:r>
                        <a:rPr lang="en"/>
                        <a:t>20:15</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1.49</a:t>
                      </a:r>
                      <a:endParaRPr/>
                    </a:p>
                  </a:txBody>
                  <a:tcPr marT="91425" marB="91425" marR="91425" marL="91425"/>
                </a:tc>
              </a:tr>
              <a:tr h="381000">
                <a:tc>
                  <a:txBody>
                    <a:bodyPr/>
                    <a:lstStyle/>
                    <a:p>
                      <a:pPr indent="0" lvl="0" marL="0" rtl="0" algn="l">
                        <a:spcBef>
                          <a:spcPts val="0"/>
                        </a:spcBef>
                        <a:spcAft>
                          <a:spcPts val="0"/>
                        </a:spcAft>
                        <a:buNone/>
                      </a:pPr>
                      <a:r>
                        <a:rPr lang="en"/>
                        <a:t>20:30</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1.33</a:t>
                      </a:r>
                      <a:endParaRPr/>
                    </a:p>
                  </a:txBody>
                  <a:tcPr marT="91425" marB="91425" marR="91425" marL="91425"/>
                </a:tc>
              </a:tr>
              <a:tr h="381000">
                <a:tc>
                  <a:txBody>
                    <a:bodyPr/>
                    <a:lstStyle/>
                    <a:p>
                      <a:pPr indent="0" lvl="0" marL="0" rtl="0" algn="l">
                        <a:spcBef>
                          <a:spcPts val="0"/>
                        </a:spcBef>
                        <a:spcAft>
                          <a:spcPts val="0"/>
                        </a:spcAft>
                        <a:buNone/>
                      </a:pPr>
                      <a:r>
                        <a:rPr lang="en"/>
                        <a:t>20::45</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1.21</a:t>
                      </a:r>
                      <a:endParaRPr/>
                    </a:p>
                  </a:txBody>
                  <a:tcPr marT="91425" marB="91425" marR="91425" marL="91425"/>
                </a:tc>
              </a:tr>
              <a:tr h="381000">
                <a:tc>
                  <a:txBody>
                    <a:bodyPr/>
                    <a:lstStyle/>
                    <a:p>
                      <a:pPr indent="0" lvl="0" marL="0" rtl="0" algn="l">
                        <a:spcBef>
                          <a:spcPts val="0"/>
                        </a:spcBef>
                        <a:spcAft>
                          <a:spcPts val="0"/>
                        </a:spcAft>
                        <a:buNone/>
                      </a:pPr>
                      <a:r>
                        <a:rPr lang="en"/>
                        <a:t>21:00</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1.20</a:t>
                      </a:r>
                      <a:endParaRPr/>
                    </a:p>
                  </a:txBody>
                  <a:tcPr marT="91425" marB="91425" marR="91425" marL="91425"/>
                </a:tc>
              </a:tr>
            </a:tbl>
          </a:graphicData>
        </a:graphic>
      </p:graphicFrame>
      <p:pic>
        <p:nvPicPr>
          <p:cNvPr id="264" name="Google Shape;264;p29" title="Chart"/>
          <p:cNvPicPr preferRelativeResize="0"/>
          <p:nvPr/>
        </p:nvPicPr>
        <p:blipFill>
          <a:blip r:embed="rId3">
            <a:alphaModFix/>
          </a:blip>
          <a:stretch>
            <a:fillRect/>
          </a:stretch>
        </p:blipFill>
        <p:spPr>
          <a:xfrm>
            <a:off x="4227450" y="1910025"/>
            <a:ext cx="4585749" cy="2835525"/>
          </a:xfrm>
          <a:prstGeom prst="rect">
            <a:avLst/>
          </a:prstGeom>
          <a:noFill/>
          <a:ln>
            <a:noFill/>
          </a:ln>
        </p:spPr>
      </p:pic>
      <p:cxnSp>
        <p:nvCxnSpPr>
          <p:cNvPr id="265" name="Google Shape;265;p29"/>
          <p:cNvCxnSpPr/>
          <p:nvPr/>
        </p:nvCxnSpPr>
        <p:spPr>
          <a:xfrm>
            <a:off x="323700" y="910000"/>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30"/>
          <p:cNvSpPr txBox="1"/>
          <p:nvPr>
            <p:ph type="title"/>
          </p:nvPr>
        </p:nvSpPr>
        <p:spPr>
          <a:xfrm>
            <a:off x="235550" y="242225"/>
            <a:ext cx="7505700" cy="954600"/>
          </a:xfrm>
          <a:prstGeom prst="rect">
            <a:avLst/>
          </a:prstGeom>
        </p:spPr>
        <p:txBody>
          <a:bodyPr anchorCtr="0" anchor="t" bIns="91425" lIns="91425" spcFirstLastPara="1" rIns="91425" wrap="square" tIns="91425">
            <a:normAutofit/>
          </a:bodyPr>
          <a:lstStyle/>
          <a:p>
            <a:pPr indent="0" lvl="0" marL="0" marR="0" rtl="0" algn="l">
              <a:lnSpc>
                <a:spcPct val="100000"/>
              </a:lnSpc>
              <a:spcBef>
                <a:spcPts val="0"/>
              </a:spcBef>
              <a:spcAft>
                <a:spcPts val="0"/>
              </a:spcAft>
              <a:buNone/>
            </a:pPr>
            <a:r>
              <a:rPr lang="en" sz="3700"/>
              <a:t>Conclusion</a:t>
            </a:r>
            <a:endParaRPr sz="3700"/>
          </a:p>
        </p:txBody>
      </p:sp>
      <p:cxnSp>
        <p:nvCxnSpPr>
          <p:cNvPr id="271" name="Google Shape;271;p30"/>
          <p:cNvCxnSpPr/>
          <p:nvPr/>
        </p:nvCxnSpPr>
        <p:spPr>
          <a:xfrm>
            <a:off x="323700" y="910000"/>
            <a:ext cx="8496600" cy="9900"/>
          </a:xfrm>
          <a:prstGeom prst="straightConnector1">
            <a:avLst/>
          </a:prstGeom>
          <a:noFill/>
          <a:ln cap="flat" cmpd="sng" w="9525">
            <a:solidFill>
              <a:schemeClr val="dk2"/>
            </a:solidFill>
            <a:prstDash val="solid"/>
            <a:round/>
            <a:headEnd len="med" w="med" type="none"/>
            <a:tailEnd len="med" w="med" type="none"/>
          </a:ln>
        </p:spPr>
      </p:cxnSp>
      <p:graphicFrame>
        <p:nvGraphicFramePr>
          <p:cNvPr id="272" name="Google Shape;272;p30"/>
          <p:cNvGraphicFramePr/>
          <p:nvPr/>
        </p:nvGraphicFramePr>
        <p:xfrm>
          <a:off x="235525" y="1421408"/>
          <a:ext cx="3000000" cy="3000000"/>
        </p:xfrm>
        <a:graphic>
          <a:graphicData uri="http://schemas.openxmlformats.org/drawingml/2006/table">
            <a:tbl>
              <a:tblPr>
                <a:noFill/>
                <a:tableStyleId>{67B4D83B-3543-44AF-9265-791CE59B0E07}</a:tableStyleId>
              </a:tblPr>
              <a:tblGrid>
                <a:gridCol w="1250650"/>
                <a:gridCol w="576525"/>
                <a:gridCol w="781850"/>
                <a:gridCol w="576575"/>
                <a:gridCol w="881725"/>
                <a:gridCol w="923900"/>
                <a:gridCol w="607975"/>
                <a:gridCol w="683675"/>
                <a:gridCol w="716625"/>
                <a:gridCol w="727875"/>
                <a:gridCol w="857425"/>
              </a:tblGrid>
              <a:tr h="3810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Start</a:t>
                      </a:r>
                      <a:endParaRPr/>
                    </a:p>
                  </a:txBody>
                  <a:tcPr marT="91425" marB="91425" marR="91425" marL="91425"/>
                </a:tc>
                <a:tc>
                  <a:txBody>
                    <a:bodyPr/>
                    <a:lstStyle/>
                    <a:p>
                      <a:pPr indent="0" lvl="0" marL="0" rtl="0" algn="l">
                        <a:spcBef>
                          <a:spcPts val="0"/>
                        </a:spcBef>
                        <a:spcAft>
                          <a:spcPts val="0"/>
                        </a:spcAft>
                        <a:buNone/>
                      </a:pPr>
                      <a:r>
                        <a:rPr lang="en"/>
                        <a:t>Finish</a:t>
                      </a:r>
                      <a:endParaRPr/>
                    </a:p>
                  </a:txBody>
                  <a:tcPr marT="91425" marB="91425" marR="91425" marL="91425"/>
                </a:tc>
                <a:tc>
                  <a:txBody>
                    <a:bodyPr/>
                    <a:lstStyle/>
                    <a:p>
                      <a:pPr indent="0" lvl="0" marL="0" rtl="0" algn="l">
                        <a:spcBef>
                          <a:spcPts val="0"/>
                        </a:spcBef>
                        <a:spcAft>
                          <a:spcPts val="0"/>
                        </a:spcAft>
                        <a:buNone/>
                      </a:pPr>
                      <a:r>
                        <a:rPr lang="en"/>
                        <a:t>%</a:t>
                      </a:r>
                      <a:endParaRPr/>
                    </a:p>
                  </a:txBody>
                  <a:tcPr marT="91425" marB="91425" marR="91425" marL="91425"/>
                </a:tc>
                <a:tc>
                  <a:txBody>
                    <a:bodyPr/>
                    <a:lstStyle/>
                    <a:p>
                      <a:pPr indent="0" lvl="0" marL="0" rtl="0" algn="l">
                        <a:spcBef>
                          <a:spcPts val="0"/>
                        </a:spcBef>
                        <a:spcAft>
                          <a:spcPts val="0"/>
                        </a:spcAft>
                        <a:buNone/>
                      </a:pPr>
                      <a:r>
                        <a:rPr lang="en"/>
                        <a:t>Start</a:t>
                      </a:r>
                      <a:endParaRPr/>
                    </a:p>
                  </a:txBody>
                  <a:tcPr marT="91425" marB="91425" marR="91425" marL="91425"/>
                </a:tc>
                <a:tc>
                  <a:txBody>
                    <a:bodyPr/>
                    <a:lstStyle/>
                    <a:p>
                      <a:pPr indent="0" lvl="0" marL="0" rtl="0" algn="l">
                        <a:spcBef>
                          <a:spcPts val="0"/>
                        </a:spcBef>
                        <a:spcAft>
                          <a:spcPts val="0"/>
                        </a:spcAft>
                        <a:buNone/>
                      </a:pPr>
                      <a:r>
                        <a:rPr lang="en"/>
                        <a:t>Finish</a:t>
                      </a:r>
                      <a:endParaRPr/>
                    </a:p>
                  </a:txBody>
                  <a:tcPr marT="91425" marB="91425" marR="91425" marL="91425"/>
                </a:tc>
                <a:tc>
                  <a:txBody>
                    <a:bodyPr/>
                    <a:lstStyle/>
                    <a:p>
                      <a:pPr indent="0" lvl="0" marL="0" rtl="0" algn="l">
                        <a:spcBef>
                          <a:spcPts val="0"/>
                        </a:spcBef>
                        <a:spcAft>
                          <a:spcPts val="0"/>
                        </a:spcAft>
                        <a:buNone/>
                      </a:pPr>
                      <a:r>
                        <a:rPr lang="en"/>
                        <a:t>%</a:t>
                      </a:r>
                      <a:endParaRPr/>
                    </a:p>
                  </a:txBody>
                  <a:tcPr marT="91425" marB="91425" marR="91425" marL="91425"/>
                </a:tc>
                <a:tc>
                  <a:txBody>
                    <a:bodyPr/>
                    <a:lstStyle/>
                    <a:p>
                      <a:pPr indent="0" lvl="0" marL="0" rtl="0" algn="l">
                        <a:spcBef>
                          <a:spcPts val="0"/>
                        </a:spcBef>
                        <a:spcAft>
                          <a:spcPts val="0"/>
                        </a:spcAft>
                        <a:buNone/>
                      </a:pPr>
                      <a:r>
                        <a:rPr lang="en"/>
                        <a:t>Start</a:t>
                      </a:r>
                      <a:endParaRPr/>
                    </a:p>
                  </a:txBody>
                  <a:tcPr marT="91425" marB="91425" marR="91425" marL="91425"/>
                </a:tc>
                <a:tc>
                  <a:txBody>
                    <a:bodyPr/>
                    <a:lstStyle/>
                    <a:p>
                      <a:pPr indent="0" lvl="0" marL="0" rtl="0" algn="l">
                        <a:spcBef>
                          <a:spcPts val="0"/>
                        </a:spcBef>
                        <a:spcAft>
                          <a:spcPts val="0"/>
                        </a:spcAft>
                        <a:buNone/>
                      </a:pPr>
                      <a:r>
                        <a:rPr lang="en"/>
                        <a:t>Finish</a:t>
                      </a:r>
                      <a:endParaRPr/>
                    </a:p>
                  </a:txBody>
                  <a:tcPr marT="91425" marB="91425" marR="91425" marL="91425"/>
                </a:tc>
                <a:tc>
                  <a:txBody>
                    <a:bodyPr/>
                    <a:lstStyle/>
                    <a:p>
                      <a:pPr indent="0" lvl="0" marL="0" rtl="0" algn="l">
                        <a:spcBef>
                          <a:spcPts val="0"/>
                        </a:spcBef>
                        <a:spcAft>
                          <a:spcPts val="0"/>
                        </a:spcAft>
                        <a:buNone/>
                      </a:pPr>
                      <a:r>
                        <a:t/>
                      </a:r>
                      <a:endParaRPr/>
                    </a:p>
                    <a:p>
                      <a:pPr indent="0" lvl="0" marL="0" rtl="0" algn="l">
                        <a:spcBef>
                          <a:spcPts val="0"/>
                        </a:spcBef>
                        <a:spcAft>
                          <a:spcPts val="0"/>
                        </a:spcAft>
                        <a:buNone/>
                      </a:pPr>
                      <a:r>
                        <a:rPr lang="en"/>
                        <a:t>%</a:t>
                      </a:r>
                      <a:endParaRPr/>
                    </a:p>
                  </a:txBody>
                  <a:tcPr marT="91425" marB="91425" marR="91425" marL="91425">
                    <a:solidFill>
                      <a:schemeClr val="dk1"/>
                    </a:solidFill>
                  </a:tcPr>
                </a:tc>
                <a:tc>
                  <a:txBody>
                    <a:bodyPr/>
                    <a:lstStyle/>
                    <a:p>
                      <a:pPr indent="0" lvl="0" marL="0" rtl="0" algn="l">
                        <a:spcBef>
                          <a:spcPts val="0"/>
                        </a:spcBef>
                        <a:spcAft>
                          <a:spcPts val="0"/>
                        </a:spcAft>
                        <a:buNone/>
                      </a:pPr>
                      <a:r>
                        <a:rPr lang="en"/>
                        <a:t>AVG %</a:t>
                      </a:r>
                      <a:endParaRPr/>
                    </a:p>
                  </a:txBody>
                  <a:tcPr marT="91425" marB="91425" marR="91425" marL="91425">
                    <a:solidFill>
                      <a:srgbClr val="B6D7A8"/>
                    </a:solidFill>
                  </a:tcPr>
                </a:tc>
              </a:tr>
              <a:tr h="381000">
                <a:tc>
                  <a:txBody>
                    <a:bodyPr/>
                    <a:lstStyle/>
                    <a:p>
                      <a:pPr indent="0" lvl="0" marL="0" rtl="0" algn="l">
                        <a:spcBef>
                          <a:spcPts val="0"/>
                        </a:spcBef>
                        <a:spcAft>
                          <a:spcPts val="0"/>
                        </a:spcAft>
                        <a:buNone/>
                      </a:pPr>
                      <a:r>
                        <a:rPr lang="en"/>
                        <a:t>Freezing </a:t>
                      </a:r>
                      <a:endParaRPr/>
                    </a:p>
                  </a:txBody>
                  <a:tcPr marT="91425" marB="91425" marR="91425" marL="91425"/>
                </a:tc>
                <a:tc>
                  <a:txBody>
                    <a:bodyPr/>
                    <a:lstStyle/>
                    <a:p>
                      <a:pPr indent="0" lvl="0" marL="0" rtl="0" algn="l">
                        <a:spcBef>
                          <a:spcPts val="0"/>
                        </a:spcBef>
                        <a:spcAft>
                          <a:spcPts val="0"/>
                        </a:spcAft>
                        <a:buNone/>
                      </a:pPr>
                      <a:r>
                        <a:rPr lang="en"/>
                        <a:t>1.65</a:t>
                      </a:r>
                      <a:endParaRPr/>
                    </a:p>
                  </a:txBody>
                  <a:tcPr marT="91425" marB="91425" marR="91425" marL="91425"/>
                </a:tc>
                <a:tc>
                  <a:txBody>
                    <a:bodyPr/>
                    <a:lstStyle/>
                    <a:p>
                      <a:pPr indent="0" lvl="0" marL="0" rtl="0" algn="l">
                        <a:spcBef>
                          <a:spcPts val="0"/>
                        </a:spcBef>
                        <a:spcAft>
                          <a:spcPts val="0"/>
                        </a:spcAft>
                        <a:buNone/>
                      </a:pPr>
                      <a:r>
                        <a:rPr lang="en"/>
                        <a:t>1.26</a:t>
                      </a:r>
                      <a:endParaRPr/>
                    </a:p>
                  </a:txBody>
                  <a:tcPr marT="91425" marB="91425" marR="91425" marL="91425"/>
                </a:tc>
                <a:tc>
                  <a:txBody>
                    <a:bodyPr/>
                    <a:lstStyle/>
                    <a:p>
                      <a:pPr indent="0" lvl="0" marL="0" rtl="0" algn="l">
                        <a:spcBef>
                          <a:spcPts val="0"/>
                        </a:spcBef>
                        <a:spcAft>
                          <a:spcPts val="0"/>
                        </a:spcAft>
                        <a:buNone/>
                      </a:pPr>
                      <a:r>
                        <a:rPr lang="en"/>
                        <a:t>0.39</a:t>
                      </a:r>
                      <a:endParaRPr/>
                    </a:p>
                  </a:txBody>
                  <a:tcPr marT="91425" marB="91425" marR="91425" marL="91425"/>
                </a:tc>
                <a:tc>
                  <a:txBody>
                    <a:bodyPr/>
                    <a:lstStyle/>
                    <a:p>
                      <a:pPr indent="0" lvl="0" marL="0" rtl="0" algn="l">
                        <a:spcBef>
                          <a:spcPts val="0"/>
                        </a:spcBef>
                        <a:spcAft>
                          <a:spcPts val="0"/>
                        </a:spcAft>
                        <a:buNone/>
                      </a:pPr>
                      <a:r>
                        <a:rPr lang="en"/>
                        <a:t>1.52</a:t>
                      </a:r>
                      <a:endParaRPr/>
                    </a:p>
                  </a:txBody>
                  <a:tcPr marT="91425" marB="91425" marR="91425" marL="91425"/>
                </a:tc>
                <a:tc>
                  <a:txBody>
                    <a:bodyPr/>
                    <a:lstStyle/>
                    <a:p>
                      <a:pPr indent="0" lvl="0" marL="0" rtl="0" algn="l">
                        <a:spcBef>
                          <a:spcPts val="0"/>
                        </a:spcBef>
                        <a:spcAft>
                          <a:spcPts val="0"/>
                        </a:spcAft>
                        <a:buNone/>
                      </a:pPr>
                      <a:r>
                        <a:rPr lang="en"/>
                        <a:t>1.10</a:t>
                      </a:r>
                      <a:endParaRPr/>
                    </a:p>
                  </a:txBody>
                  <a:tcPr marT="91425" marB="91425" marR="91425" marL="91425"/>
                </a:tc>
                <a:tc>
                  <a:txBody>
                    <a:bodyPr/>
                    <a:lstStyle/>
                    <a:p>
                      <a:pPr indent="0" lvl="0" marL="0" rtl="0" algn="l">
                        <a:spcBef>
                          <a:spcPts val="0"/>
                        </a:spcBef>
                        <a:spcAft>
                          <a:spcPts val="0"/>
                        </a:spcAft>
                        <a:buNone/>
                      </a:pPr>
                      <a:r>
                        <a:rPr lang="en"/>
                        <a:t>0.42</a:t>
                      </a:r>
                      <a:endParaRPr/>
                    </a:p>
                  </a:txBody>
                  <a:tcPr marT="91425" marB="91425" marR="91425" marL="91425"/>
                </a:tc>
                <a:tc>
                  <a:txBody>
                    <a:bodyPr/>
                    <a:lstStyle/>
                    <a:p>
                      <a:pPr indent="0" lvl="0" marL="0" rtl="0" algn="l">
                        <a:spcBef>
                          <a:spcPts val="0"/>
                        </a:spcBef>
                        <a:spcAft>
                          <a:spcPts val="0"/>
                        </a:spcAft>
                        <a:buNone/>
                      </a:pPr>
                      <a:r>
                        <a:rPr lang="en"/>
                        <a:t>1.43</a:t>
                      </a:r>
                      <a:endParaRPr/>
                    </a:p>
                  </a:txBody>
                  <a:tcPr marT="91425" marB="91425" marR="91425" marL="91425"/>
                </a:tc>
                <a:tc>
                  <a:txBody>
                    <a:bodyPr/>
                    <a:lstStyle/>
                    <a:p>
                      <a:pPr indent="0" lvl="0" marL="0" rtl="0" algn="l">
                        <a:spcBef>
                          <a:spcPts val="0"/>
                        </a:spcBef>
                        <a:spcAft>
                          <a:spcPts val="0"/>
                        </a:spcAft>
                        <a:buNone/>
                      </a:pPr>
                      <a:r>
                        <a:rPr lang="en"/>
                        <a:t>1.20</a:t>
                      </a:r>
                      <a:endParaRPr/>
                    </a:p>
                  </a:txBody>
                  <a:tcPr marT="91425" marB="91425" marR="91425" marL="91425"/>
                </a:tc>
                <a:tc>
                  <a:txBody>
                    <a:bodyPr/>
                    <a:lstStyle/>
                    <a:p>
                      <a:pPr indent="0" lvl="0" marL="0" rtl="0" algn="l">
                        <a:spcBef>
                          <a:spcPts val="0"/>
                        </a:spcBef>
                        <a:spcAft>
                          <a:spcPts val="0"/>
                        </a:spcAft>
                        <a:buNone/>
                      </a:pPr>
                      <a:r>
                        <a:rPr lang="en"/>
                        <a:t>0.23</a:t>
                      </a:r>
                      <a:endParaRPr/>
                    </a:p>
                  </a:txBody>
                  <a:tcPr marT="91425" marB="91425" marR="91425" marL="91425"/>
                </a:tc>
                <a:tc>
                  <a:txBody>
                    <a:bodyPr/>
                    <a:lstStyle/>
                    <a:p>
                      <a:pPr indent="0" lvl="0" marL="0" rtl="0" algn="l">
                        <a:spcBef>
                          <a:spcPts val="0"/>
                        </a:spcBef>
                        <a:spcAft>
                          <a:spcPts val="0"/>
                        </a:spcAft>
                        <a:buNone/>
                      </a:pPr>
                      <a:r>
                        <a:rPr lang="en"/>
                        <a:t>0.34</a:t>
                      </a:r>
                      <a:endParaRPr/>
                    </a:p>
                  </a:txBody>
                  <a:tcPr marT="91425" marB="91425" marR="91425" marL="91425">
                    <a:solidFill>
                      <a:srgbClr val="D9EAD3"/>
                    </a:solidFill>
                  </a:tcPr>
                </a:tc>
              </a:tr>
              <a:tr h="381000">
                <a:tc>
                  <a:txBody>
                    <a:bodyPr/>
                    <a:lstStyle/>
                    <a:p>
                      <a:pPr indent="0" lvl="0" marL="0" rtl="0" algn="l">
                        <a:spcBef>
                          <a:spcPts val="0"/>
                        </a:spcBef>
                        <a:spcAft>
                          <a:spcPts val="0"/>
                        </a:spcAft>
                        <a:buNone/>
                      </a:pPr>
                      <a:r>
                        <a:rPr lang="en"/>
                        <a:t>Cold</a:t>
                      </a:r>
                      <a:endParaRPr/>
                    </a:p>
                  </a:txBody>
                  <a:tcPr marT="91425" marB="91425" marR="91425" marL="91425"/>
                </a:tc>
                <a:tc>
                  <a:txBody>
                    <a:bodyPr/>
                    <a:lstStyle/>
                    <a:p>
                      <a:pPr indent="0" lvl="0" marL="0" rtl="0" algn="l">
                        <a:spcBef>
                          <a:spcPts val="0"/>
                        </a:spcBef>
                        <a:spcAft>
                          <a:spcPts val="0"/>
                        </a:spcAft>
                        <a:buNone/>
                      </a:pPr>
                      <a:r>
                        <a:rPr lang="en"/>
                        <a:t>1.68</a:t>
                      </a:r>
                      <a:endParaRPr/>
                    </a:p>
                  </a:txBody>
                  <a:tcPr marT="91425" marB="91425" marR="91425" marL="91425"/>
                </a:tc>
                <a:tc>
                  <a:txBody>
                    <a:bodyPr/>
                    <a:lstStyle/>
                    <a:p>
                      <a:pPr indent="0" lvl="0" marL="0" rtl="0" algn="l">
                        <a:spcBef>
                          <a:spcPts val="0"/>
                        </a:spcBef>
                        <a:spcAft>
                          <a:spcPts val="0"/>
                        </a:spcAft>
                        <a:buNone/>
                      </a:pPr>
                      <a:r>
                        <a:rPr lang="en"/>
                        <a:t>1.47</a:t>
                      </a:r>
                      <a:endParaRPr/>
                    </a:p>
                  </a:txBody>
                  <a:tcPr marT="91425" marB="91425" marR="91425" marL="91425"/>
                </a:tc>
                <a:tc>
                  <a:txBody>
                    <a:bodyPr/>
                    <a:lstStyle/>
                    <a:p>
                      <a:pPr indent="0" lvl="0" marL="0" rtl="0" algn="l">
                        <a:spcBef>
                          <a:spcPts val="0"/>
                        </a:spcBef>
                        <a:spcAft>
                          <a:spcPts val="0"/>
                        </a:spcAft>
                        <a:buNone/>
                      </a:pPr>
                      <a:r>
                        <a:rPr lang="en"/>
                        <a:t>0.21</a:t>
                      </a:r>
                      <a:endParaRPr/>
                    </a:p>
                  </a:txBody>
                  <a:tcPr marT="91425" marB="91425" marR="91425" marL="91425"/>
                </a:tc>
                <a:tc>
                  <a:txBody>
                    <a:bodyPr/>
                    <a:lstStyle/>
                    <a:p>
                      <a:pPr indent="0" lvl="0" marL="0" rtl="0" algn="l">
                        <a:spcBef>
                          <a:spcPts val="0"/>
                        </a:spcBef>
                        <a:spcAft>
                          <a:spcPts val="0"/>
                        </a:spcAft>
                        <a:buNone/>
                      </a:pPr>
                      <a:r>
                        <a:rPr lang="en"/>
                        <a:t>1.62</a:t>
                      </a:r>
                      <a:endParaRPr/>
                    </a:p>
                  </a:txBody>
                  <a:tcPr marT="91425" marB="91425" marR="91425" marL="91425"/>
                </a:tc>
                <a:tc>
                  <a:txBody>
                    <a:bodyPr/>
                    <a:lstStyle/>
                    <a:p>
                      <a:pPr indent="0" lvl="0" marL="0" rtl="0" algn="l">
                        <a:spcBef>
                          <a:spcPts val="0"/>
                        </a:spcBef>
                        <a:spcAft>
                          <a:spcPts val="0"/>
                        </a:spcAft>
                        <a:buNone/>
                      </a:pPr>
                      <a:r>
                        <a:rPr lang="en"/>
                        <a:t>1.43</a:t>
                      </a:r>
                      <a:endParaRPr/>
                    </a:p>
                  </a:txBody>
                  <a:tcPr marT="91425" marB="91425" marR="91425" marL="91425"/>
                </a:tc>
                <a:tc>
                  <a:txBody>
                    <a:bodyPr/>
                    <a:lstStyle/>
                    <a:p>
                      <a:pPr indent="0" lvl="0" marL="0" rtl="0" algn="l">
                        <a:spcBef>
                          <a:spcPts val="0"/>
                        </a:spcBef>
                        <a:spcAft>
                          <a:spcPts val="0"/>
                        </a:spcAft>
                        <a:buNone/>
                      </a:pPr>
                      <a:r>
                        <a:rPr lang="en"/>
                        <a:t>0.19</a:t>
                      </a:r>
                      <a:endParaRPr/>
                    </a:p>
                  </a:txBody>
                  <a:tcPr marT="91425" marB="91425" marR="91425" marL="91425"/>
                </a:tc>
                <a:tc>
                  <a:txBody>
                    <a:bodyPr/>
                    <a:lstStyle/>
                    <a:p>
                      <a:pPr indent="0" lvl="0" marL="0" rtl="0" algn="l">
                        <a:spcBef>
                          <a:spcPts val="0"/>
                        </a:spcBef>
                        <a:spcAft>
                          <a:spcPts val="0"/>
                        </a:spcAft>
                        <a:buNone/>
                      </a:pPr>
                      <a:r>
                        <a:rPr lang="en"/>
                        <a:t>1.68</a:t>
                      </a:r>
                      <a:endParaRPr/>
                    </a:p>
                  </a:txBody>
                  <a:tcPr marT="91425" marB="91425" marR="91425" marL="91425"/>
                </a:tc>
                <a:tc>
                  <a:txBody>
                    <a:bodyPr/>
                    <a:lstStyle/>
                    <a:p>
                      <a:pPr indent="0" lvl="0" marL="0" rtl="0" algn="l">
                        <a:spcBef>
                          <a:spcPts val="0"/>
                        </a:spcBef>
                        <a:spcAft>
                          <a:spcPts val="0"/>
                        </a:spcAft>
                        <a:buNone/>
                      </a:pPr>
                      <a:r>
                        <a:rPr lang="en"/>
                        <a:t>1.32</a:t>
                      </a:r>
                      <a:endParaRPr/>
                    </a:p>
                  </a:txBody>
                  <a:tcPr marT="91425" marB="91425" marR="91425" marL="91425"/>
                </a:tc>
                <a:tc>
                  <a:txBody>
                    <a:bodyPr/>
                    <a:lstStyle/>
                    <a:p>
                      <a:pPr indent="0" lvl="0" marL="0" rtl="0" algn="l">
                        <a:spcBef>
                          <a:spcPts val="0"/>
                        </a:spcBef>
                        <a:spcAft>
                          <a:spcPts val="0"/>
                        </a:spcAft>
                        <a:buNone/>
                      </a:pPr>
                      <a:r>
                        <a:rPr lang="en"/>
                        <a:t>0.36</a:t>
                      </a:r>
                      <a:endParaRPr/>
                    </a:p>
                  </a:txBody>
                  <a:tcPr marT="91425" marB="91425" marR="91425" marL="91425"/>
                </a:tc>
                <a:tc>
                  <a:txBody>
                    <a:bodyPr/>
                    <a:lstStyle/>
                    <a:p>
                      <a:pPr indent="0" lvl="0" marL="0" rtl="0" algn="l">
                        <a:spcBef>
                          <a:spcPts val="0"/>
                        </a:spcBef>
                        <a:spcAft>
                          <a:spcPts val="0"/>
                        </a:spcAft>
                        <a:buNone/>
                      </a:pPr>
                      <a:r>
                        <a:rPr lang="en"/>
                        <a:t>0.25</a:t>
                      </a:r>
                      <a:endParaRPr/>
                    </a:p>
                  </a:txBody>
                  <a:tcPr marT="91425" marB="91425" marR="91425" marL="91425">
                    <a:solidFill>
                      <a:srgbClr val="D9EAD3"/>
                    </a:solidFill>
                  </a:tcPr>
                </a:tc>
              </a:tr>
              <a:tr h="381000">
                <a:tc>
                  <a:txBody>
                    <a:bodyPr/>
                    <a:lstStyle/>
                    <a:p>
                      <a:pPr indent="0" lvl="0" marL="0" rtl="0" algn="l">
                        <a:spcBef>
                          <a:spcPts val="0"/>
                        </a:spcBef>
                        <a:spcAft>
                          <a:spcPts val="0"/>
                        </a:spcAft>
                        <a:buNone/>
                      </a:pPr>
                      <a:r>
                        <a:rPr lang="en"/>
                        <a:t>Room T</a:t>
                      </a:r>
                      <a:endParaRPr/>
                    </a:p>
                  </a:txBody>
                  <a:tcPr marT="91425" marB="91425" marR="91425" marL="91425"/>
                </a:tc>
                <a:tc>
                  <a:txBody>
                    <a:bodyPr/>
                    <a:lstStyle/>
                    <a:p>
                      <a:pPr indent="0" lvl="0" marL="0" rtl="0" algn="l">
                        <a:spcBef>
                          <a:spcPts val="0"/>
                        </a:spcBef>
                        <a:spcAft>
                          <a:spcPts val="0"/>
                        </a:spcAft>
                        <a:buNone/>
                      </a:pPr>
                      <a:r>
                        <a:rPr lang="en"/>
                        <a:t>1.60</a:t>
                      </a:r>
                      <a:endParaRPr/>
                    </a:p>
                  </a:txBody>
                  <a:tcPr marT="91425" marB="91425" marR="91425" marL="91425"/>
                </a:tc>
                <a:tc>
                  <a:txBody>
                    <a:bodyPr/>
                    <a:lstStyle/>
                    <a:p>
                      <a:pPr indent="0" lvl="0" marL="0" rtl="0" algn="l">
                        <a:spcBef>
                          <a:spcPts val="0"/>
                        </a:spcBef>
                        <a:spcAft>
                          <a:spcPts val="0"/>
                        </a:spcAft>
                        <a:buNone/>
                      </a:pPr>
                      <a:r>
                        <a:rPr lang="en"/>
                        <a:t>1.30</a:t>
                      </a:r>
                      <a:endParaRPr/>
                    </a:p>
                  </a:txBody>
                  <a:tcPr marT="91425" marB="91425" marR="91425" marL="91425"/>
                </a:tc>
                <a:tc>
                  <a:txBody>
                    <a:bodyPr/>
                    <a:lstStyle/>
                    <a:p>
                      <a:pPr indent="0" lvl="0" marL="0" rtl="0" algn="l">
                        <a:spcBef>
                          <a:spcPts val="0"/>
                        </a:spcBef>
                        <a:spcAft>
                          <a:spcPts val="0"/>
                        </a:spcAft>
                        <a:buNone/>
                      </a:pPr>
                      <a:r>
                        <a:rPr lang="en"/>
                        <a:t>0.30</a:t>
                      </a:r>
                      <a:endParaRPr/>
                    </a:p>
                  </a:txBody>
                  <a:tcPr marT="91425" marB="91425" marR="91425" marL="91425"/>
                </a:tc>
                <a:tc>
                  <a:txBody>
                    <a:bodyPr/>
                    <a:lstStyle/>
                    <a:p>
                      <a:pPr indent="0" lvl="0" marL="0" rtl="0" algn="l">
                        <a:spcBef>
                          <a:spcPts val="0"/>
                        </a:spcBef>
                        <a:spcAft>
                          <a:spcPts val="0"/>
                        </a:spcAft>
                        <a:buNone/>
                      </a:pPr>
                      <a:r>
                        <a:rPr lang="en"/>
                        <a:t>1.42</a:t>
                      </a:r>
                      <a:endParaRPr/>
                    </a:p>
                  </a:txBody>
                  <a:tcPr marT="91425" marB="91425" marR="91425" marL="91425"/>
                </a:tc>
                <a:tc>
                  <a:txBody>
                    <a:bodyPr/>
                    <a:lstStyle/>
                    <a:p>
                      <a:pPr indent="0" lvl="0" marL="0" rtl="0" algn="l">
                        <a:spcBef>
                          <a:spcPts val="0"/>
                        </a:spcBef>
                        <a:spcAft>
                          <a:spcPts val="0"/>
                        </a:spcAft>
                        <a:buNone/>
                      </a:pPr>
                      <a:r>
                        <a:rPr lang="en"/>
                        <a:t>1.09</a:t>
                      </a:r>
                      <a:endParaRPr/>
                    </a:p>
                  </a:txBody>
                  <a:tcPr marT="91425" marB="91425" marR="91425" marL="91425"/>
                </a:tc>
                <a:tc>
                  <a:txBody>
                    <a:bodyPr/>
                    <a:lstStyle/>
                    <a:p>
                      <a:pPr indent="0" lvl="0" marL="0" rtl="0" algn="l">
                        <a:spcBef>
                          <a:spcPts val="0"/>
                        </a:spcBef>
                        <a:spcAft>
                          <a:spcPts val="0"/>
                        </a:spcAft>
                        <a:buNone/>
                      </a:pPr>
                      <a:r>
                        <a:rPr lang="en"/>
                        <a:t>0.33</a:t>
                      </a:r>
                      <a:endParaRPr/>
                    </a:p>
                  </a:txBody>
                  <a:tcPr marT="91425" marB="91425" marR="91425" marL="91425"/>
                </a:tc>
                <a:tc>
                  <a:txBody>
                    <a:bodyPr/>
                    <a:lstStyle/>
                    <a:p>
                      <a:pPr indent="0" lvl="0" marL="0" rtl="0" algn="l">
                        <a:spcBef>
                          <a:spcPts val="0"/>
                        </a:spcBef>
                        <a:spcAft>
                          <a:spcPts val="0"/>
                        </a:spcAft>
                        <a:buNone/>
                      </a:pPr>
                      <a:r>
                        <a:rPr lang="en"/>
                        <a:t>1.48</a:t>
                      </a:r>
                      <a:endParaRPr/>
                    </a:p>
                  </a:txBody>
                  <a:tcPr marT="91425" marB="91425" marR="91425" marL="91425"/>
                </a:tc>
                <a:tc>
                  <a:txBody>
                    <a:bodyPr/>
                    <a:lstStyle/>
                    <a:p>
                      <a:pPr indent="0" lvl="0" marL="0" rtl="0" algn="l">
                        <a:spcBef>
                          <a:spcPts val="0"/>
                        </a:spcBef>
                        <a:spcAft>
                          <a:spcPts val="0"/>
                        </a:spcAft>
                        <a:buNone/>
                      </a:pPr>
                      <a:r>
                        <a:rPr lang="en"/>
                        <a:t>1.24</a:t>
                      </a:r>
                      <a:endParaRPr/>
                    </a:p>
                  </a:txBody>
                  <a:tcPr marT="91425" marB="91425" marR="91425" marL="91425"/>
                </a:tc>
                <a:tc>
                  <a:txBody>
                    <a:bodyPr/>
                    <a:lstStyle/>
                    <a:p>
                      <a:pPr indent="0" lvl="0" marL="0" rtl="0" algn="l">
                        <a:spcBef>
                          <a:spcPts val="0"/>
                        </a:spcBef>
                        <a:spcAft>
                          <a:spcPts val="0"/>
                        </a:spcAft>
                        <a:buNone/>
                      </a:pPr>
                      <a:r>
                        <a:rPr lang="en"/>
                        <a:t>0.24</a:t>
                      </a:r>
                      <a:endParaRPr/>
                    </a:p>
                  </a:txBody>
                  <a:tcPr marT="91425" marB="91425" marR="91425" marL="91425"/>
                </a:tc>
                <a:tc>
                  <a:txBody>
                    <a:bodyPr/>
                    <a:lstStyle/>
                    <a:p>
                      <a:pPr indent="0" lvl="0" marL="0" rtl="0" algn="l">
                        <a:spcBef>
                          <a:spcPts val="0"/>
                        </a:spcBef>
                        <a:spcAft>
                          <a:spcPts val="0"/>
                        </a:spcAft>
                        <a:buNone/>
                      </a:pPr>
                      <a:r>
                        <a:rPr lang="en"/>
                        <a:t>0.29</a:t>
                      </a:r>
                      <a:endParaRPr/>
                    </a:p>
                  </a:txBody>
                  <a:tcPr marT="91425" marB="91425" marR="91425" marL="91425">
                    <a:solidFill>
                      <a:srgbClr val="D9EAD3"/>
                    </a:solidFill>
                  </a:tcPr>
                </a:tc>
              </a:tr>
              <a:tr h="381000">
                <a:tc>
                  <a:txBody>
                    <a:bodyPr/>
                    <a:lstStyle/>
                    <a:p>
                      <a:pPr indent="0" lvl="0" marL="0" rtl="0" algn="l">
                        <a:spcBef>
                          <a:spcPts val="0"/>
                        </a:spcBef>
                        <a:spcAft>
                          <a:spcPts val="0"/>
                        </a:spcAft>
                        <a:buNone/>
                      </a:pPr>
                      <a:r>
                        <a:rPr lang="en"/>
                        <a:t>Warm</a:t>
                      </a:r>
                      <a:endParaRPr/>
                    </a:p>
                  </a:txBody>
                  <a:tcPr marT="91425" marB="91425" marR="91425" marL="91425"/>
                </a:tc>
                <a:tc>
                  <a:txBody>
                    <a:bodyPr/>
                    <a:lstStyle/>
                    <a:p>
                      <a:pPr indent="0" lvl="0" marL="0" rtl="0" algn="l">
                        <a:spcBef>
                          <a:spcPts val="0"/>
                        </a:spcBef>
                        <a:spcAft>
                          <a:spcPts val="0"/>
                        </a:spcAft>
                        <a:buNone/>
                      </a:pPr>
                      <a:r>
                        <a:rPr lang="en"/>
                        <a:t>1.65</a:t>
                      </a:r>
                      <a:endParaRPr/>
                    </a:p>
                  </a:txBody>
                  <a:tcPr marT="91425" marB="91425" marR="91425" marL="91425"/>
                </a:tc>
                <a:tc>
                  <a:txBody>
                    <a:bodyPr/>
                    <a:lstStyle/>
                    <a:p>
                      <a:pPr indent="0" lvl="0" marL="0" rtl="0" algn="l">
                        <a:spcBef>
                          <a:spcPts val="0"/>
                        </a:spcBef>
                        <a:spcAft>
                          <a:spcPts val="0"/>
                        </a:spcAft>
                        <a:buNone/>
                      </a:pPr>
                      <a:r>
                        <a:rPr lang="en"/>
                        <a:t>1.28</a:t>
                      </a:r>
                      <a:endParaRPr/>
                    </a:p>
                  </a:txBody>
                  <a:tcPr marT="91425" marB="91425" marR="91425" marL="91425"/>
                </a:tc>
                <a:tc>
                  <a:txBody>
                    <a:bodyPr/>
                    <a:lstStyle/>
                    <a:p>
                      <a:pPr indent="0" lvl="0" marL="0" rtl="0" algn="l">
                        <a:spcBef>
                          <a:spcPts val="0"/>
                        </a:spcBef>
                        <a:spcAft>
                          <a:spcPts val="0"/>
                        </a:spcAft>
                        <a:buNone/>
                      </a:pPr>
                      <a:r>
                        <a:rPr lang="en"/>
                        <a:t>0.37</a:t>
                      </a:r>
                      <a:endParaRPr/>
                    </a:p>
                  </a:txBody>
                  <a:tcPr marT="91425" marB="91425" marR="91425" marL="91425"/>
                </a:tc>
                <a:tc>
                  <a:txBody>
                    <a:bodyPr/>
                    <a:lstStyle/>
                    <a:p>
                      <a:pPr indent="0" lvl="0" marL="0" rtl="0" algn="l">
                        <a:spcBef>
                          <a:spcPts val="0"/>
                        </a:spcBef>
                        <a:spcAft>
                          <a:spcPts val="0"/>
                        </a:spcAft>
                        <a:buNone/>
                      </a:pPr>
                      <a:r>
                        <a:rPr lang="en"/>
                        <a:t>1.65</a:t>
                      </a:r>
                      <a:endParaRPr/>
                    </a:p>
                  </a:txBody>
                  <a:tcPr marT="91425" marB="91425" marR="91425" marL="91425"/>
                </a:tc>
                <a:tc>
                  <a:txBody>
                    <a:bodyPr/>
                    <a:lstStyle/>
                    <a:p>
                      <a:pPr indent="0" lvl="0" marL="0" rtl="0" algn="l">
                        <a:spcBef>
                          <a:spcPts val="0"/>
                        </a:spcBef>
                        <a:spcAft>
                          <a:spcPts val="0"/>
                        </a:spcAft>
                        <a:buNone/>
                      </a:pPr>
                      <a:r>
                        <a:rPr lang="en"/>
                        <a:t>1.27</a:t>
                      </a:r>
                      <a:endParaRPr/>
                    </a:p>
                  </a:txBody>
                  <a:tcPr marT="91425" marB="91425" marR="91425" marL="91425"/>
                </a:tc>
                <a:tc>
                  <a:txBody>
                    <a:bodyPr/>
                    <a:lstStyle/>
                    <a:p>
                      <a:pPr indent="0" lvl="0" marL="0" rtl="0" algn="l">
                        <a:spcBef>
                          <a:spcPts val="0"/>
                        </a:spcBef>
                        <a:spcAft>
                          <a:spcPts val="0"/>
                        </a:spcAft>
                        <a:buNone/>
                      </a:pPr>
                      <a:r>
                        <a:rPr lang="en"/>
                        <a:t>0.33</a:t>
                      </a:r>
                      <a:endParaRPr/>
                    </a:p>
                  </a:txBody>
                  <a:tcPr marT="91425" marB="91425" marR="91425" marL="91425"/>
                </a:tc>
                <a:tc>
                  <a:txBody>
                    <a:bodyPr/>
                    <a:lstStyle/>
                    <a:p>
                      <a:pPr indent="0" lvl="0" marL="0" rtl="0" algn="l">
                        <a:spcBef>
                          <a:spcPts val="0"/>
                        </a:spcBef>
                        <a:spcAft>
                          <a:spcPts val="0"/>
                        </a:spcAft>
                        <a:buNone/>
                      </a:pPr>
                      <a:r>
                        <a:rPr lang="en"/>
                        <a:t>1.51</a:t>
                      </a:r>
                      <a:endParaRPr/>
                    </a:p>
                  </a:txBody>
                  <a:tcPr marT="91425" marB="91425" marR="91425" marL="91425"/>
                </a:tc>
                <a:tc>
                  <a:txBody>
                    <a:bodyPr/>
                    <a:lstStyle/>
                    <a:p>
                      <a:pPr indent="0" lvl="0" marL="0" rtl="0" algn="l">
                        <a:spcBef>
                          <a:spcPts val="0"/>
                        </a:spcBef>
                        <a:spcAft>
                          <a:spcPts val="0"/>
                        </a:spcAft>
                        <a:buNone/>
                      </a:pPr>
                      <a:r>
                        <a:rPr lang="en"/>
                        <a:t>1.20</a:t>
                      </a:r>
                      <a:endParaRPr/>
                    </a:p>
                  </a:txBody>
                  <a:tcPr marT="91425" marB="91425" marR="91425" marL="91425"/>
                </a:tc>
                <a:tc>
                  <a:txBody>
                    <a:bodyPr/>
                    <a:lstStyle/>
                    <a:p>
                      <a:pPr indent="0" lvl="0" marL="0" rtl="0" algn="l">
                        <a:spcBef>
                          <a:spcPts val="0"/>
                        </a:spcBef>
                        <a:spcAft>
                          <a:spcPts val="0"/>
                        </a:spcAft>
                        <a:buNone/>
                      </a:pPr>
                      <a:r>
                        <a:rPr lang="en"/>
                        <a:t>0.31</a:t>
                      </a:r>
                      <a:endParaRPr/>
                    </a:p>
                  </a:txBody>
                  <a:tcPr marT="91425" marB="91425" marR="91425" marL="91425"/>
                </a:tc>
                <a:tc>
                  <a:txBody>
                    <a:bodyPr/>
                    <a:lstStyle/>
                    <a:p>
                      <a:pPr indent="0" lvl="0" marL="0" rtl="0" algn="l">
                        <a:spcBef>
                          <a:spcPts val="0"/>
                        </a:spcBef>
                        <a:spcAft>
                          <a:spcPts val="0"/>
                        </a:spcAft>
                        <a:buNone/>
                      </a:pPr>
                      <a:r>
                        <a:rPr lang="en"/>
                        <a:t>0.33</a:t>
                      </a:r>
                      <a:endParaRPr/>
                    </a:p>
                  </a:txBody>
                  <a:tcPr marT="91425" marB="91425" marR="91425" marL="91425">
                    <a:solidFill>
                      <a:srgbClr val="D9EAD3"/>
                    </a:solidFill>
                  </a:tcPr>
                </a:tc>
              </a:tr>
            </a:tbl>
          </a:graphicData>
        </a:graphic>
      </p:graphicFrame>
      <p:sp>
        <p:nvSpPr>
          <p:cNvPr id="273" name="Google Shape;273;p30"/>
          <p:cNvSpPr txBox="1"/>
          <p:nvPr/>
        </p:nvSpPr>
        <p:spPr>
          <a:xfrm>
            <a:off x="1770550" y="1020800"/>
            <a:ext cx="1147200" cy="337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Calibri"/>
                <a:ea typeface="Calibri"/>
                <a:cs typeface="Calibri"/>
                <a:sym typeface="Calibri"/>
              </a:rPr>
              <a:t>Test 1</a:t>
            </a:r>
            <a:endParaRPr b="1" sz="1300">
              <a:solidFill>
                <a:schemeClr val="dk2"/>
              </a:solidFill>
              <a:latin typeface="Calibri"/>
              <a:ea typeface="Calibri"/>
              <a:cs typeface="Calibri"/>
              <a:sym typeface="Calibri"/>
            </a:endParaRPr>
          </a:p>
        </p:txBody>
      </p:sp>
      <p:sp>
        <p:nvSpPr>
          <p:cNvPr id="274" name="Google Shape;274;p30"/>
          <p:cNvSpPr txBox="1"/>
          <p:nvPr/>
        </p:nvSpPr>
        <p:spPr>
          <a:xfrm>
            <a:off x="3887327" y="1020800"/>
            <a:ext cx="1038600" cy="375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Calibri"/>
                <a:ea typeface="Calibri"/>
                <a:cs typeface="Calibri"/>
                <a:sym typeface="Calibri"/>
              </a:rPr>
              <a:t>Test 2</a:t>
            </a:r>
            <a:endParaRPr b="1" sz="1300">
              <a:solidFill>
                <a:schemeClr val="dk2"/>
              </a:solidFill>
              <a:latin typeface="Calibri"/>
              <a:ea typeface="Calibri"/>
              <a:cs typeface="Calibri"/>
              <a:sym typeface="Calibri"/>
            </a:endParaRPr>
          </a:p>
        </p:txBody>
      </p:sp>
      <p:sp>
        <p:nvSpPr>
          <p:cNvPr id="275" name="Google Shape;275;p30"/>
          <p:cNvSpPr txBox="1"/>
          <p:nvPr/>
        </p:nvSpPr>
        <p:spPr>
          <a:xfrm>
            <a:off x="6201876" y="1039850"/>
            <a:ext cx="963900" cy="337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Calibri"/>
                <a:ea typeface="Calibri"/>
                <a:cs typeface="Calibri"/>
                <a:sym typeface="Calibri"/>
              </a:rPr>
              <a:t>Test 3</a:t>
            </a:r>
            <a:endParaRPr b="1" sz="1300">
              <a:solidFill>
                <a:schemeClr val="dk2"/>
              </a:solidFill>
              <a:latin typeface="Calibri"/>
              <a:ea typeface="Calibri"/>
              <a:cs typeface="Calibri"/>
              <a:sym typeface="Calibri"/>
            </a:endParaRPr>
          </a:p>
        </p:txBody>
      </p:sp>
      <p:sp>
        <p:nvSpPr>
          <p:cNvPr id="276" name="Google Shape;276;p30"/>
          <p:cNvSpPr txBox="1"/>
          <p:nvPr/>
        </p:nvSpPr>
        <p:spPr>
          <a:xfrm>
            <a:off x="365975" y="3748825"/>
            <a:ext cx="8454600" cy="108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700">
                <a:solidFill>
                  <a:schemeClr val="dk2"/>
                </a:solidFill>
                <a:latin typeface="Calibri"/>
                <a:ea typeface="Calibri"/>
                <a:cs typeface="Calibri"/>
                <a:sym typeface="Calibri"/>
              </a:rPr>
              <a:t>My conclusion shows that my </a:t>
            </a:r>
            <a:r>
              <a:rPr lang="en" sz="1700">
                <a:solidFill>
                  <a:schemeClr val="dk2"/>
                </a:solidFill>
                <a:latin typeface="Calibri"/>
                <a:ea typeface="Calibri"/>
                <a:cs typeface="Calibri"/>
                <a:sym typeface="Calibri"/>
              </a:rPr>
              <a:t>hypothesis</a:t>
            </a:r>
            <a:r>
              <a:rPr lang="en" sz="1700">
                <a:solidFill>
                  <a:schemeClr val="dk2"/>
                </a:solidFill>
                <a:latin typeface="Calibri"/>
                <a:ea typeface="Calibri"/>
                <a:cs typeface="Calibri"/>
                <a:sym typeface="Calibri"/>
              </a:rPr>
              <a:t> was right as you can see from this table freezing went down the most. </a:t>
            </a:r>
            <a:r>
              <a:rPr lang="en" sz="1700">
                <a:solidFill>
                  <a:schemeClr val="dk2"/>
                </a:solidFill>
                <a:latin typeface="Calibri"/>
                <a:ea typeface="Calibri"/>
                <a:cs typeface="Calibri"/>
                <a:sym typeface="Calibri"/>
              </a:rPr>
              <a:t>What</a:t>
            </a:r>
            <a:r>
              <a:rPr lang="en" sz="1700">
                <a:solidFill>
                  <a:schemeClr val="dk2"/>
                </a:solidFill>
                <a:latin typeface="Calibri"/>
                <a:ea typeface="Calibri"/>
                <a:cs typeface="Calibri"/>
                <a:sym typeface="Calibri"/>
              </a:rPr>
              <a:t> was interesting and i did not expect is that warm temperature drained the battery life similar to freezing.</a:t>
            </a:r>
            <a:endParaRPr sz="1700">
              <a:solidFill>
                <a:schemeClr val="dk2"/>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285025" y="153225"/>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700"/>
              <a:t>Hypothesis</a:t>
            </a:r>
            <a:endParaRPr sz="3700"/>
          </a:p>
        </p:txBody>
      </p:sp>
      <p:sp>
        <p:nvSpPr>
          <p:cNvPr id="135" name="Google Shape;135;p14"/>
          <p:cNvSpPr txBox="1"/>
          <p:nvPr>
            <p:ph idx="1" type="body"/>
          </p:nvPr>
        </p:nvSpPr>
        <p:spPr>
          <a:xfrm>
            <a:off x="285025" y="1562825"/>
            <a:ext cx="8399700" cy="30663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2400">
                <a:solidFill>
                  <a:schemeClr val="lt1"/>
                </a:solidFill>
              </a:rPr>
              <a:t>If i use the same kind of batteries at different </a:t>
            </a:r>
            <a:r>
              <a:rPr lang="en" sz="2400">
                <a:solidFill>
                  <a:schemeClr val="lt1"/>
                </a:solidFill>
              </a:rPr>
              <a:t>temperatures</a:t>
            </a:r>
            <a:r>
              <a:rPr lang="en" sz="2400">
                <a:solidFill>
                  <a:schemeClr val="lt1"/>
                </a:solidFill>
              </a:rPr>
              <a:t> </a:t>
            </a:r>
            <a:r>
              <a:rPr lang="en" sz="2400">
                <a:solidFill>
                  <a:schemeClr val="lt1"/>
                </a:solidFill>
              </a:rPr>
              <a:t>freezing</a:t>
            </a:r>
            <a:r>
              <a:rPr lang="en" sz="2400">
                <a:solidFill>
                  <a:schemeClr val="lt1"/>
                </a:solidFill>
              </a:rPr>
              <a:t>,cold,room </a:t>
            </a:r>
            <a:r>
              <a:rPr lang="en" sz="2400">
                <a:solidFill>
                  <a:schemeClr val="lt1"/>
                </a:solidFill>
              </a:rPr>
              <a:t>temperature, and hot the freezing and batteries will not last as long as the ones in cold,room temperature or warm because freezing temperatures will slow down the chemical reactions inside the battery.</a:t>
            </a:r>
            <a:endParaRPr sz="2400">
              <a:solidFill>
                <a:schemeClr val="lt1"/>
              </a:solidFill>
            </a:endParaRPr>
          </a:p>
        </p:txBody>
      </p:sp>
      <p:cxnSp>
        <p:nvCxnSpPr>
          <p:cNvPr id="136" name="Google Shape;136;p14"/>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5"/>
          <p:cNvSpPr txBox="1"/>
          <p:nvPr>
            <p:ph type="title"/>
          </p:nvPr>
        </p:nvSpPr>
        <p:spPr>
          <a:xfrm>
            <a:off x="237400" y="168175"/>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700"/>
              <a:t>Background</a:t>
            </a:r>
            <a:r>
              <a:rPr lang="en" sz="3700"/>
              <a:t> </a:t>
            </a:r>
            <a:r>
              <a:rPr lang="en" sz="3700"/>
              <a:t>Research</a:t>
            </a:r>
            <a:r>
              <a:rPr lang="en" sz="3700"/>
              <a:t> </a:t>
            </a:r>
            <a:endParaRPr sz="3700"/>
          </a:p>
        </p:txBody>
      </p:sp>
      <p:sp>
        <p:nvSpPr>
          <p:cNvPr id="142" name="Google Shape;142;p15"/>
          <p:cNvSpPr txBox="1"/>
          <p:nvPr>
            <p:ph idx="1" type="body"/>
          </p:nvPr>
        </p:nvSpPr>
        <p:spPr>
          <a:xfrm>
            <a:off x="296750" y="939675"/>
            <a:ext cx="8645100" cy="40158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275"/>
              <a:buNone/>
            </a:pPr>
            <a:r>
              <a:rPr lang="en" sz="1725">
                <a:solidFill>
                  <a:schemeClr val="lt1"/>
                </a:solidFill>
              </a:rPr>
              <a:t>We will ‘tes</a:t>
            </a:r>
            <a:r>
              <a:rPr lang="en" sz="1764">
                <a:solidFill>
                  <a:schemeClr val="lt1"/>
                </a:solidFill>
              </a:rPr>
              <a:t>t</a:t>
            </a:r>
            <a:r>
              <a:rPr lang="en" sz="1264">
                <a:solidFill>
                  <a:schemeClr val="lt1"/>
                </a:solidFill>
              </a:rPr>
              <a:t>’</a:t>
            </a:r>
            <a:r>
              <a:rPr lang="en" sz="1764">
                <a:solidFill>
                  <a:schemeClr val="lt1"/>
                </a:solidFill>
              </a:rPr>
              <a:t> How long a fresh battery can power the flashlight at different </a:t>
            </a:r>
            <a:r>
              <a:rPr lang="en" sz="1764">
                <a:solidFill>
                  <a:schemeClr val="lt1"/>
                </a:solidFill>
              </a:rPr>
              <a:t>temperatures</a:t>
            </a:r>
            <a:r>
              <a:rPr lang="en" sz="1764">
                <a:solidFill>
                  <a:schemeClr val="lt1"/>
                </a:solidFill>
              </a:rPr>
              <a:t>.</a:t>
            </a:r>
            <a:endParaRPr sz="1764">
              <a:solidFill>
                <a:schemeClr val="lt1"/>
              </a:solidFill>
            </a:endParaRPr>
          </a:p>
          <a:p>
            <a:pPr indent="0" lvl="0" marL="0" rtl="0" algn="l">
              <a:lnSpc>
                <a:spcPct val="95000"/>
              </a:lnSpc>
              <a:spcBef>
                <a:spcPts val="1200"/>
              </a:spcBef>
              <a:spcAft>
                <a:spcPts val="0"/>
              </a:spcAft>
              <a:buSzPts val="275"/>
              <a:buNone/>
            </a:pPr>
            <a:r>
              <a:rPr lang="en" sz="1764">
                <a:solidFill>
                  <a:schemeClr val="lt1"/>
                </a:solidFill>
              </a:rPr>
              <a:t>I</a:t>
            </a:r>
            <a:r>
              <a:rPr lang="en" sz="1764">
                <a:solidFill>
                  <a:schemeClr val="lt1"/>
                </a:solidFill>
              </a:rPr>
              <a:t>ndependent variable [the things changes]</a:t>
            </a:r>
            <a:endParaRPr sz="1764">
              <a:solidFill>
                <a:schemeClr val="lt1"/>
              </a:solidFill>
            </a:endParaRPr>
          </a:p>
          <a:p>
            <a:pPr indent="-340640" lvl="0" marL="457200" rtl="0" algn="l">
              <a:lnSpc>
                <a:spcPct val="95000"/>
              </a:lnSpc>
              <a:spcBef>
                <a:spcPts val="1200"/>
              </a:spcBef>
              <a:spcAft>
                <a:spcPts val="0"/>
              </a:spcAft>
              <a:buClr>
                <a:schemeClr val="lt1"/>
              </a:buClr>
              <a:buSzPts val="1764"/>
              <a:buChar char="-"/>
            </a:pPr>
            <a:r>
              <a:rPr lang="en" sz="1764">
                <a:solidFill>
                  <a:schemeClr val="lt1"/>
                </a:solidFill>
              </a:rPr>
              <a:t>Temperatures [freezing,cold,room temperature,hot]</a:t>
            </a:r>
            <a:endParaRPr sz="1764">
              <a:solidFill>
                <a:schemeClr val="lt1"/>
              </a:solidFill>
            </a:endParaRPr>
          </a:p>
          <a:p>
            <a:pPr indent="-340640" lvl="0" marL="457200" rtl="0" algn="l">
              <a:lnSpc>
                <a:spcPct val="95000"/>
              </a:lnSpc>
              <a:spcBef>
                <a:spcPts val="0"/>
              </a:spcBef>
              <a:spcAft>
                <a:spcPts val="0"/>
              </a:spcAft>
              <a:buClr>
                <a:schemeClr val="lt1"/>
              </a:buClr>
              <a:buSzPts val="1764"/>
              <a:buChar char="-"/>
            </a:pPr>
            <a:r>
              <a:rPr lang="en" sz="1764">
                <a:solidFill>
                  <a:schemeClr val="lt1"/>
                </a:solidFill>
              </a:rPr>
              <a:t>Dependant variable [the things we measure]</a:t>
            </a:r>
            <a:endParaRPr sz="1764">
              <a:solidFill>
                <a:schemeClr val="lt1"/>
              </a:solidFill>
            </a:endParaRPr>
          </a:p>
          <a:p>
            <a:pPr indent="-340640" lvl="0" marL="457200" rtl="0" algn="l">
              <a:lnSpc>
                <a:spcPct val="95000"/>
              </a:lnSpc>
              <a:spcBef>
                <a:spcPts val="0"/>
              </a:spcBef>
              <a:spcAft>
                <a:spcPts val="0"/>
              </a:spcAft>
              <a:buClr>
                <a:schemeClr val="lt1"/>
              </a:buClr>
              <a:buSzPts val="1764"/>
              <a:buChar char="-"/>
            </a:pPr>
            <a:r>
              <a:rPr lang="en" sz="1764">
                <a:solidFill>
                  <a:schemeClr val="lt1"/>
                </a:solidFill>
              </a:rPr>
              <a:t>Voltage</a:t>
            </a:r>
            <a:endParaRPr sz="1764">
              <a:solidFill>
                <a:schemeClr val="lt1"/>
              </a:solidFill>
            </a:endParaRPr>
          </a:p>
          <a:p>
            <a:pPr indent="-340640" lvl="0" marL="457200" rtl="0" algn="l">
              <a:lnSpc>
                <a:spcPct val="95000"/>
              </a:lnSpc>
              <a:spcBef>
                <a:spcPts val="0"/>
              </a:spcBef>
              <a:spcAft>
                <a:spcPts val="0"/>
              </a:spcAft>
              <a:buClr>
                <a:schemeClr val="lt1"/>
              </a:buClr>
              <a:buSzPts val="1764"/>
              <a:buChar char="-"/>
            </a:pPr>
            <a:r>
              <a:rPr lang="en" sz="1764">
                <a:solidFill>
                  <a:schemeClr val="lt1"/>
                </a:solidFill>
              </a:rPr>
              <a:t>How long the flashlight stays bright om [battery life in minutes/hours</a:t>
            </a:r>
            <a:endParaRPr sz="1764">
              <a:solidFill>
                <a:schemeClr val="lt1"/>
              </a:solidFill>
            </a:endParaRPr>
          </a:p>
          <a:p>
            <a:pPr indent="-340640" lvl="0" marL="457200" rtl="0" algn="l">
              <a:lnSpc>
                <a:spcPct val="95000"/>
              </a:lnSpc>
              <a:spcBef>
                <a:spcPts val="0"/>
              </a:spcBef>
              <a:spcAft>
                <a:spcPts val="0"/>
              </a:spcAft>
              <a:buClr>
                <a:schemeClr val="lt1"/>
              </a:buClr>
              <a:buSzPts val="1764"/>
              <a:buChar char="-"/>
            </a:pPr>
            <a:r>
              <a:rPr lang="en" sz="1764">
                <a:solidFill>
                  <a:schemeClr val="lt1"/>
                </a:solidFill>
              </a:rPr>
              <a:t>temperature</a:t>
            </a:r>
            <a:endParaRPr sz="1764">
              <a:solidFill>
                <a:schemeClr val="lt1"/>
              </a:solidFill>
            </a:endParaRPr>
          </a:p>
          <a:p>
            <a:pPr indent="0" lvl="0" marL="0" rtl="0" algn="l">
              <a:lnSpc>
                <a:spcPct val="95000"/>
              </a:lnSpc>
              <a:spcBef>
                <a:spcPts val="1200"/>
              </a:spcBef>
              <a:spcAft>
                <a:spcPts val="0"/>
              </a:spcAft>
              <a:buSzPts val="275"/>
              <a:buNone/>
            </a:pPr>
            <a:r>
              <a:rPr lang="en" sz="1764">
                <a:solidFill>
                  <a:schemeClr val="lt1"/>
                </a:solidFill>
              </a:rPr>
              <a:t>Controlled variables(you keep these the same)</a:t>
            </a:r>
            <a:endParaRPr sz="1764">
              <a:solidFill>
                <a:schemeClr val="lt1"/>
              </a:solidFill>
            </a:endParaRPr>
          </a:p>
          <a:p>
            <a:pPr indent="-340640" lvl="0" marL="457200" rtl="0" algn="l">
              <a:lnSpc>
                <a:spcPct val="95000"/>
              </a:lnSpc>
              <a:spcBef>
                <a:spcPts val="1200"/>
              </a:spcBef>
              <a:spcAft>
                <a:spcPts val="0"/>
              </a:spcAft>
              <a:buClr>
                <a:schemeClr val="lt1"/>
              </a:buClr>
              <a:buSzPts val="1764"/>
              <a:buChar char="-"/>
            </a:pPr>
            <a:r>
              <a:rPr lang="en" sz="1764">
                <a:solidFill>
                  <a:schemeClr val="lt1"/>
                </a:solidFill>
              </a:rPr>
              <a:t>same brand</a:t>
            </a:r>
            <a:endParaRPr sz="1764">
              <a:solidFill>
                <a:schemeClr val="lt1"/>
              </a:solidFill>
            </a:endParaRPr>
          </a:p>
          <a:p>
            <a:pPr indent="-340640" lvl="0" marL="457200" rtl="0" algn="l">
              <a:lnSpc>
                <a:spcPct val="95000"/>
              </a:lnSpc>
              <a:spcBef>
                <a:spcPts val="0"/>
              </a:spcBef>
              <a:spcAft>
                <a:spcPts val="0"/>
              </a:spcAft>
              <a:buClr>
                <a:schemeClr val="lt1"/>
              </a:buClr>
              <a:buSzPts val="1764"/>
              <a:buChar char="-"/>
            </a:pPr>
            <a:r>
              <a:rPr lang="en" sz="1764">
                <a:solidFill>
                  <a:schemeClr val="lt1"/>
                </a:solidFill>
              </a:rPr>
              <a:t>same type of device</a:t>
            </a:r>
            <a:endParaRPr sz="1764">
              <a:solidFill>
                <a:schemeClr val="lt1"/>
              </a:solidFill>
            </a:endParaRPr>
          </a:p>
          <a:p>
            <a:pPr indent="-340640" lvl="0" marL="457200" rtl="0" algn="l">
              <a:lnSpc>
                <a:spcPct val="95000"/>
              </a:lnSpc>
              <a:spcBef>
                <a:spcPts val="0"/>
              </a:spcBef>
              <a:spcAft>
                <a:spcPts val="0"/>
              </a:spcAft>
              <a:buClr>
                <a:schemeClr val="lt1"/>
              </a:buClr>
              <a:buSzPts val="1764"/>
              <a:buChar char="-"/>
            </a:pPr>
            <a:r>
              <a:rPr lang="en" sz="1764">
                <a:solidFill>
                  <a:schemeClr val="lt1"/>
                </a:solidFill>
              </a:rPr>
              <a:t>same starting point [fresh batteries</a:t>
            </a:r>
            <a:endParaRPr sz="1764">
              <a:solidFill>
                <a:schemeClr val="lt1"/>
              </a:solidFill>
            </a:endParaRPr>
          </a:p>
          <a:p>
            <a:pPr indent="-340640" lvl="0" marL="457200" rtl="0" algn="l">
              <a:lnSpc>
                <a:spcPct val="95000"/>
              </a:lnSpc>
              <a:spcBef>
                <a:spcPts val="0"/>
              </a:spcBef>
              <a:spcAft>
                <a:spcPts val="0"/>
              </a:spcAft>
              <a:buClr>
                <a:schemeClr val="lt1"/>
              </a:buClr>
              <a:buSzPts val="1764"/>
              <a:buChar char="-"/>
            </a:pPr>
            <a:r>
              <a:rPr lang="en" sz="1764">
                <a:solidFill>
                  <a:schemeClr val="lt1"/>
                </a:solidFill>
              </a:rPr>
              <a:t>same way of deciding if batteries are dead [for example light is off</a:t>
            </a:r>
            <a:endParaRPr sz="1364">
              <a:solidFill>
                <a:schemeClr val="lt1"/>
              </a:solidFill>
            </a:endParaRPr>
          </a:p>
        </p:txBody>
      </p:sp>
      <p:cxnSp>
        <p:nvCxnSpPr>
          <p:cNvPr id="143" name="Google Shape;143;p15"/>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6"/>
          <p:cNvSpPr txBox="1"/>
          <p:nvPr>
            <p:ph type="title"/>
          </p:nvPr>
        </p:nvSpPr>
        <p:spPr>
          <a:xfrm>
            <a:off x="225700" y="232375"/>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700"/>
              <a:t>Materials </a:t>
            </a:r>
            <a:endParaRPr/>
          </a:p>
        </p:txBody>
      </p:sp>
      <p:sp>
        <p:nvSpPr>
          <p:cNvPr id="149" name="Google Shape;149;p16"/>
          <p:cNvSpPr txBox="1"/>
          <p:nvPr>
            <p:ph idx="1" type="body"/>
          </p:nvPr>
        </p:nvSpPr>
        <p:spPr>
          <a:xfrm>
            <a:off x="552100" y="1186975"/>
            <a:ext cx="7505700" cy="3113400"/>
          </a:xfrm>
          <a:prstGeom prst="rect">
            <a:avLst/>
          </a:prstGeom>
        </p:spPr>
        <p:txBody>
          <a:bodyPr anchorCtr="0" anchor="t" bIns="91425" lIns="91425" spcFirstLastPara="1" rIns="91425" wrap="square" tIns="91425">
            <a:noAutofit/>
          </a:bodyPr>
          <a:lstStyle/>
          <a:p>
            <a:pPr indent="-400050" lvl="0" marL="457200" rtl="0" algn="l">
              <a:lnSpc>
                <a:spcPct val="95000"/>
              </a:lnSpc>
              <a:spcBef>
                <a:spcPts val="0"/>
              </a:spcBef>
              <a:spcAft>
                <a:spcPts val="0"/>
              </a:spcAft>
              <a:buClr>
                <a:schemeClr val="lt1"/>
              </a:buClr>
              <a:buSzPts val="2700"/>
              <a:buChar char="-"/>
            </a:pPr>
            <a:r>
              <a:rPr lang="en" sz="2700">
                <a:solidFill>
                  <a:schemeClr val="lt1"/>
                </a:solidFill>
              </a:rPr>
              <a:t>A </a:t>
            </a:r>
            <a:r>
              <a:rPr lang="en" sz="2700">
                <a:solidFill>
                  <a:schemeClr val="lt1"/>
                </a:solidFill>
              </a:rPr>
              <a:t>digital</a:t>
            </a:r>
            <a:r>
              <a:rPr lang="en" sz="2700">
                <a:solidFill>
                  <a:schemeClr val="lt1"/>
                </a:solidFill>
              </a:rPr>
              <a:t> multimeter </a:t>
            </a:r>
            <a:endParaRPr sz="2700">
              <a:solidFill>
                <a:schemeClr val="lt1"/>
              </a:solidFill>
            </a:endParaRPr>
          </a:p>
          <a:p>
            <a:pPr indent="-400050" lvl="0" marL="457200" rtl="0" algn="l">
              <a:lnSpc>
                <a:spcPct val="95000"/>
              </a:lnSpc>
              <a:spcBef>
                <a:spcPts val="0"/>
              </a:spcBef>
              <a:spcAft>
                <a:spcPts val="0"/>
              </a:spcAft>
              <a:buClr>
                <a:schemeClr val="lt1"/>
              </a:buClr>
              <a:buSzPts val="2700"/>
              <a:buChar char="-"/>
            </a:pPr>
            <a:r>
              <a:rPr lang="en" sz="2700">
                <a:solidFill>
                  <a:schemeClr val="lt1"/>
                </a:solidFill>
              </a:rPr>
              <a:t>AAA batteries </a:t>
            </a:r>
            <a:endParaRPr sz="2700">
              <a:solidFill>
                <a:schemeClr val="lt1"/>
              </a:solidFill>
            </a:endParaRPr>
          </a:p>
          <a:p>
            <a:pPr indent="-400050" lvl="0" marL="457200" rtl="0" algn="l">
              <a:lnSpc>
                <a:spcPct val="95000"/>
              </a:lnSpc>
              <a:spcBef>
                <a:spcPts val="0"/>
              </a:spcBef>
              <a:spcAft>
                <a:spcPts val="0"/>
              </a:spcAft>
              <a:buClr>
                <a:schemeClr val="lt1"/>
              </a:buClr>
              <a:buSzPts val="2700"/>
              <a:buChar char="-"/>
            </a:pPr>
            <a:r>
              <a:rPr lang="en" sz="2700">
                <a:solidFill>
                  <a:schemeClr val="lt1"/>
                </a:solidFill>
              </a:rPr>
              <a:t>Test device (</a:t>
            </a:r>
            <a:r>
              <a:rPr lang="en" sz="2700">
                <a:solidFill>
                  <a:schemeClr val="lt1"/>
                </a:solidFill>
              </a:rPr>
              <a:t>flashlight</a:t>
            </a:r>
            <a:r>
              <a:rPr lang="en" sz="2700">
                <a:solidFill>
                  <a:schemeClr val="lt1"/>
                </a:solidFill>
              </a:rPr>
              <a:t>) </a:t>
            </a:r>
            <a:endParaRPr sz="2700">
              <a:solidFill>
                <a:schemeClr val="lt1"/>
              </a:solidFill>
            </a:endParaRPr>
          </a:p>
          <a:p>
            <a:pPr indent="-400050" lvl="0" marL="457200" rtl="0" algn="l">
              <a:lnSpc>
                <a:spcPct val="95000"/>
              </a:lnSpc>
              <a:spcBef>
                <a:spcPts val="0"/>
              </a:spcBef>
              <a:spcAft>
                <a:spcPts val="0"/>
              </a:spcAft>
              <a:buClr>
                <a:schemeClr val="lt1"/>
              </a:buClr>
              <a:buSzPts val="2700"/>
              <a:buChar char="-"/>
            </a:pPr>
            <a:r>
              <a:rPr lang="en" sz="2700">
                <a:solidFill>
                  <a:schemeClr val="lt1"/>
                </a:solidFill>
              </a:rPr>
              <a:t>Notebook </a:t>
            </a:r>
            <a:endParaRPr sz="2700">
              <a:solidFill>
                <a:schemeClr val="lt1"/>
              </a:solidFill>
            </a:endParaRPr>
          </a:p>
          <a:p>
            <a:pPr indent="-400050" lvl="0" marL="457200" rtl="0" algn="l">
              <a:lnSpc>
                <a:spcPct val="95000"/>
              </a:lnSpc>
              <a:spcBef>
                <a:spcPts val="0"/>
              </a:spcBef>
              <a:spcAft>
                <a:spcPts val="0"/>
              </a:spcAft>
              <a:buClr>
                <a:schemeClr val="lt1"/>
              </a:buClr>
              <a:buSzPts val="2700"/>
              <a:buChar char="-"/>
            </a:pPr>
            <a:r>
              <a:rPr lang="en" sz="2700">
                <a:solidFill>
                  <a:schemeClr val="lt1"/>
                </a:solidFill>
              </a:rPr>
              <a:t>Pen/P</a:t>
            </a:r>
            <a:r>
              <a:rPr lang="en" sz="2700">
                <a:solidFill>
                  <a:schemeClr val="lt1"/>
                </a:solidFill>
              </a:rPr>
              <a:t>encil </a:t>
            </a:r>
            <a:endParaRPr sz="2700">
              <a:solidFill>
                <a:schemeClr val="lt1"/>
              </a:solidFill>
            </a:endParaRPr>
          </a:p>
          <a:p>
            <a:pPr indent="-400050" lvl="0" marL="457200" rtl="0" algn="l">
              <a:lnSpc>
                <a:spcPct val="95000"/>
              </a:lnSpc>
              <a:spcBef>
                <a:spcPts val="0"/>
              </a:spcBef>
              <a:spcAft>
                <a:spcPts val="0"/>
              </a:spcAft>
              <a:buClr>
                <a:schemeClr val="lt1"/>
              </a:buClr>
              <a:buSzPts val="2700"/>
              <a:buChar char="-"/>
            </a:pPr>
            <a:r>
              <a:rPr lang="en" sz="2700">
                <a:solidFill>
                  <a:schemeClr val="lt1"/>
                </a:solidFill>
              </a:rPr>
              <a:t>Different temperature places temperature </a:t>
            </a:r>
            <a:endParaRPr sz="2700">
              <a:solidFill>
                <a:schemeClr val="lt1"/>
              </a:solidFill>
            </a:endParaRPr>
          </a:p>
          <a:p>
            <a:pPr indent="-400050" lvl="0" marL="457200" rtl="0" algn="l">
              <a:lnSpc>
                <a:spcPct val="95000"/>
              </a:lnSpc>
              <a:spcBef>
                <a:spcPts val="0"/>
              </a:spcBef>
              <a:spcAft>
                <a:spcPts val="0"/>
              </a:spcAft>
              <a:buClr>
                <a:schemeClr val="lt1"/>
              </a:buClr>
              <a:buSzPts val="2700"/>
              <a:buChar char="-"/>
            </a:pPr>
            <a:r>
              <a:rPr lang="en" sz="2700">
                <a:solidFill>
                  <a:schemeClr val="lt1"/>
                </a:solidFill>
              </a:rPr>
              <a:t>measurement recorder</a:t>
            </a:r>
            <a:endParaRPr sz="2700">
              <a:solidFill>
                <a:schemeClr val="lt1"/>
              </a:solidFill>
            </a:endParaRPr>
          </a:p>
          <a:p>
            <a:pPr indent="-311150" lvl="0" marL="457200" rtl="0" algn="l">
              <a:lnSpc>
                <a:spcPct val="95000"/>
              </a:lnSpc>
              <a:spcBef>
                <a:spcPts val="0"/>
              </a:spcBef>
              <a:spcAft>
                <a:spcPts val="0"/>
              </a:spcAft>
              <a:buSzPts val="1300"/>
              <a:buChar char="-"/>
            </a:pPr>
            <a:r>
              <a:rPr lang="en" sz="2700">
                <a:solidFill>
                  <a:schemeClr val="lt1"/>
                </a:solidFill>
              </a:rPr>
              <a:t>stopwatch</a:t>
            </a:r>
            <a:r>
              <a:rPr lang="en" sz="1525">
                <a:solidFill>
                  <a:schemeClr val="lt1"/>
                </a:solidFill>
              </a:rPr>
              <a:t>.</a:t>
            </a:r>
            <a:r>
              <a:rPr lang="en" sz="1525">
                <a:solidFill>
                  <a:schemeClr val="lt1"/>
                </a:solidFill>
              </a:rPr>
              <a:t> </a:t>
            </a:r>
            <a:r>
              <a:rPr lang="en" sz="1600"/>
              <a:t> </a:t>
            </a:r>
            <a:endParaRPr sz="1600"/>
          </a:p>
        </p:txBody>
      </p:sp>
      <p:cxnSp>
        <p:nvCxnSpPr>
          <p:cNvPr id="150" name="Google Shape;150;p16"/>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7"/>
          <p:cNvSpPr txBox="1"/>
          <p:nvPr>
            <p:ph type="title"/>
          </p:nvPr>
        </p:nvSpPr>
        <p:spPr>
          <a:xfrm>
            <a:off x="296750" y="1730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700"/>
              <a:t>Experiment</a:t>
            </a:r>
            <a:r>
              <a:rPr lang="en" sz="3700"/>
              <a:t> </a:t>
            </a:r>
            <a:endParaRPr/>
          </a:p>
        </p:txBody>
      </p:sp>
      <p:sp>
        <p:nvSpPr>
          <p:cNvPr id="156" name="Google Shape;156;p17"/>
          <p:cNvSpPr txBox="1"/>
          <p:nvPr>
            <p:ph idx="1" type="body"/>
          </p:nvPr>
        </p:nvSpPr>
        <p:spPr>
          <a:xfrm>
            <a:off x="222500" y="905100"/>
            <a:ext cx="8645100" cy="3333300"/>
          </a:xfrm>
          <a:prstGeom prst="rect">
            <a:avLst/>
          </a:prstGeom>
        </p:spPr>
        <p:txBody>
          <a:bodyPr anchorCtr="0" anchor="t" bIns="91425" lIns="91425" spcFirstLastPara="1" rIns="91425" wrap="square" tIns="91425">
            <a:noAutofit/>
          </a:bodyPr>
          <a:lstStyle/>
          <a:p>
            <a:pPr indent="0" lvl="0" marL="0" marR="0" rtl="0" algn="l">
              <a:lnSpc>
                <a:spcPct val="95000"/>
              </a:lnSpc>
              <a:spcBef>
                <a:spcPts val="0"/>
              </a:spcBef>
              <a:spcAft>
                <a:spcPts val="0"/>
              </a:spcAft>
              <a:buClr>
                <a:srgbClr val="000000"/>
              </a:buClr>
              <a:buSzPts val="275"/>
              <a:buFont typeface="Arial"/>
              <a:buNone/>
            </a:pPr>
            <a:r>
              <a:rPr lang="en" sz="1925">
                <a:solidFill>
                  <a:schemeClr val="lt1"/>
                </a:solidFill>
              </a:rPr>
              <a:t>W</a:t>
            </a:r>
            <a:r>
              <a:rPr lang="en" sz="1725">
                <a:solidFill>
                  <a:schemeClr val="lt1"/>
                </a:solidFill>
              </a:rPr>
              <a:t>e will do </a:t>
            </a:r>
            <a:r>
              <a:rPr lang="en" sz="1725">
                <a:solidFill>
                  <a:schemeClr val="lt1"/>
                </a:solidFill>
              </a:rPr>
              <a:t>separate</a:t>
            </a:r>
            <a:r>
              <a:rPr lang="en" sz="1725">
                <a:solidFill>
                  <a:schemeClr val="lt1"/>
                </a:solidFill>
              </a:rPr>
              <a:t> tests  for each </a:t>
            </a:r>
            <a:r>
              <a:rPr lang="en" sz="1725">
                <a:solidFill>
                  <a:schemeClr val="lt1"/>
                </a:solidFill>
              </a:rPr>
              <a:t>temperature</a:t>
            </a:r>
            <a:r>
              <a:rPr lang="en" sz="1725">
                <a:solidFill>
                  <a:schemeClr val="lt1"/>
                </a:solidFill>
              </a:rPr>
              <a:t> and </a:t>
            </a:r>
            <a:r>
              <a:rPr lang="en" sz="1725">
                <a:solidFill>
                  <a:schemeClr val="lt1"/>
                </a:solidFill>
              </a:rPr>
              <a:t>repeat</a:t>
            </a:r>
            <a:r>
              <a:rPr lang="en" sz="1725">
                <a:solidFill>
                  <a:schemeClr val="lt1"/>
                </a:solidFill>
              </a:rPr>
              <a:t> it 2,3  times to settle the data :</a:t>
            </a:r>
            <a:endParaRPr sz="1725">
              <a:solidFill>
                <a:schemeClr val="lt1"/>
              </a:solidFill>
            </a:endParaRPr>
          </a:p>
          <a:p>
            <a:pPr indent="457200" lvl="0" marL="0" marR="0" rtl="0" algn="l">
              <a:lnSpc>
                <a:spcPct val="95000"/>
              </a:lnSpc>
              <a:spcBef>
                <a:spcPts val="1200"/>
              </a:spcBef>
              <a:spcAft>
                <a:spcPts val="0"/>
              </a:spcAft>
              <a:buClr>
                <a:srgbClr val="000000"/>
              </a:buClr>
              <a:buSzPts val="275"/>
              <a:buFont typeface="Arial"/>
              <a:buNone/>
            </a:pPr>
            <a:r>
              <a:rPr lang="en" sz="1725">
                <a:solidFill>
                  <a:schemeClr val="lt1"/>
                </a:solidFill>
              </a:rPr>
              <a:t>1. chill or </a:t>
            </a:r>
            <a:r>
              <a:rPr lang="en" sz="1725">
                <a:solidFill>
                  <a:schemeClr val="lt1"/>
                </a:solidFill>
              </a:rPr>
              <a:t>warmth</a:t>
            </a:r>
            <a:r>
              <a:rPr lang="en" sz="1725">
                <a:solidFill>
                  <a:schemeClr val="lt1"/>
                </a:solidFill>
              </a:rPr>
              <a:t> </a:t>
            </a:r>
            <a:r>
              <a:rPr lang="en" sz="1725">
                <a:solidFill>
                  <a:schemeClr val="lt1"/>
                </a:solidFill>
              </a:rPr>
              <a:t>battery</a:t>
            </a:r>
            <a:r>
              <a:rPr lang="en" sz="1725">
                <a:solidFill>
                  <a:schemeClr val="lt1"/>
                </a:solidFill>
              </a:rPr>
              <a:t> and device </a:t>
            </a:r>
            <a:r>
              <a:rPr lang="en" sz="1725">
                <a:solidFill>
                  <a:schemeClr val="lt1"/>
                </a:solidFill>
              </a:rPr>
              <a:t>until</a:t>
            </a:r>
            <a:r>
              <a:rPr lang="en" sz="1725">
                <a:solidFill>
                  <a:schemeClr val="lt1"/>
                </a:solidFill>
              </a:rPr>
              <a:t> it reaches that </a:t>
            </a:r>
            <a:r>
              <a:rPr lang="en" sz="1725">
                <a:solidFill>
                  <a:schemeClr val="lt1"/>
                </a:solidFill>
              </a:rPr>
              <a:t>temperature</a:t>
            </a:r>
            <a:r>
              <a:rPr lang="en" sz="1725">
                <a:solidFill>
                  <a:schemeClr val="lt1"/>
                </a:solidFill>
              </a:rPr>
              <a:t> </a:t>
            </a:r>
            <a:endParaRPr sz="1725">
              <a:solidFill>
                <a:schemeClr val="lt1"/>
              </a:solidFill>
            </a:endParaRPr>
          </a:p>
          <a:p>
            <a:pPr indent="457200" lvl="0" marL="0" marR="0" rtl="0" algn="l">
              <a:lnSpc>
                <a:spcPct val="95000"/>
              </a:lnSpc>
              <a:spcBef>
                <a:spcPts val="1200"/>
              </a:spcBef>
              <a:spcAft>
                <a:spcPts val="0"/>
              </a:spcAft>
              <a:buClr>
                <a:srgbClr val="000000"/>
              </a:buClr>
              <a:buSzPts val="275"/>
              <a:buFont typeface="Arial"/>
              <a:buNone/>
            </a:pPr>
            <a:r>
              <a:rPr lang="en" sz="1725">
                <a:solidFill>
                  <a:schemeClr val="lt1"/>
                </a:solidFill>
              </a:rPr>
              <a:t>2.</a:t>
            </a:r>
            <a:r>
              <a:rPr lang="en" sz="1725">
                <a:solidFill>
                  <a:schemeClr val="lt1"/>
                </a:solidFill>
              </a:rPr>
              <a:t>turn</a:t>
            </a:r>
            <a:r>
              <a:rPr lang="en" sz="1725">
                <a:solidFill>
                  <a:schemeClr val="lt1"/>
                </a:solidFill>
              </a:rPr>
              <a:t> the device on and leave it on in the </a:t>
            </a:r>
            <a:r>
              <a:rPr lang="en" sz="1725">
                <a:solidFill>
                  <a:schemeClr val="lt1"/>
                </a:solidFill>
              </a:rPr>
              <a:t>freezer</a:t>
            </a:r>
            <a:r>
              <a:rPr lang="en" sz="1725">
                <a:solidFill>
                  <a:schemeClr val="lt1"/>
                </a:solidFill>
              </a:rPr>
              <a:t> while it runs.</a:t>
            </a:r>
            <a:endParaRPr sz="1725">
              <a:solidFill>
                <a:schemeClr val="lt1"/>
              </a:solidFill>
            </a:endParaRPr>
          </a:p>
          <a:p>
            <a:pPr indent="457200" lvl="0" marL="0" marR="0" rtl="0" algn="l">
              <a:lnSpc>
                <a:spcPct val="95000"/>
              </a:lnSpc>
              <a:spcBef>
                <a:spcPts val="1200"/>
              </a:spcBef>
              <a:spcAft>
                <a:spcPts val="0"/>
              </a:spcAft>
              <a:buClr>
                <a:srgbClr val="000000"/>
              </a:buClr>
              <a:buSzPts val="275"/>
              <a:buFont typeface="Arial"/>
              <a:buNone/>
            </a:pPr>
            <a:r>
              <a:rPr lang="en" sz="1725">
                <a:solidFill>
                  <a:schemeClr val="lt1"/>
                </a:solidFill>
              </a:rPr>
              <a:t>3.Measure volume every 15 minutes and measure time with flashlight</a:t>
            </a:r>
            <a:endParaRPr sz="1725">
              <a:solidFill>
                <a:schemeClr val="lt1"/>
              </a:solidFill>
            </a:endParaRPr>
          </a:p>
          <a:p>
            <a:pPr indent="0" lvl="0" marL="0" marR="0" rtl="0" algn="l">
              <a:lnSpc>
                <a:spcPct val="95000"/>
              </a:lnSpc>
              <a:spcBef>
                <a:spcPts val="1200"/>
              </a:spcBef>
              <a:spcAft>
                <a:spcPts val="0"/>
              </a:spcAft>
              <a:buClr>
                <a:srgbClr val="000000"/>
              </a:buClr>
              <a:buSzPts val="275"/>
              <a:buFont typeface="Arial"/>
              <a:buNone/>
            </a:pPr>
            <a:r>
              <a:rPr lang="en" sz="1725">
                <a:solidFill>
                  <a:schemeClr val="lt1"/>
                </a:solidFill>
              </a:rPr>
              <a:t>For example:</a:t>
            </a:r>
            <a:endParaRPr sz="1725">
              <a:solidFill>
                <a:schemeClr val="lt1"/>
              </a:solidFill>
            </a:endParaRPr>
          </a:p>
          <a:p>
            <a:pPr indent="457200" lvl="0" marL="0" marR="0" rtl="0" algn="l">
              <a:lnSpc>
                <a:spcPct val="95000"/>
              </a:lnSpc>
              <a:spcBef>
                <a:spcPts val="1200"/>
              </a:spcBef>
              <a:spcAft>
                <a:spcPts val="0"/>
              </a:spcAft>
              <a:buClr>
                <a:srgbClr val="000000"/>
              </a:buClr>
              <a:buSzPts val="275"/>
              <a:buFont typeface="Arial"/>
              <a:buNone/>
            </a:pPr>
            <a:r>
              <a:rPr lang="en" sz="1725">
                <a:solidFill>
                  <a:schemeClr val="lt1"/>
                </a:solidFill>
              </a:rPr>
              <a:t>1.take a </a:t>
            </a:r>
            <a:r>
              <a:rPr lang="en" sz="1725">
                <a:solidFill>
                  <a:schemeClr val="lt1"/>
                </a:solidFill>
              </a:rPr>
              <a:t>fresh</a:t>
            </a:r>
            <a:r>
              <a:rPr lang="en" sz="1725">
                <a:solidFill>
                  <a:schemeClr val="lt1"/>
                </a:solidFill>
              </a:rPr>
              <a:t> </a:t>
            </a:r>
            <a:r>
              <a:rPr lang="en" sz="1725">
                <a:solidFill>
                  <a:schemeClr val="lt1"/>
                </a:solidFill>
              </a:rPr>
              <a:t>battery and label it the temp  it's going to .</a:t>
            </a:r>
            <a:endParaRPr sz="1725">
              <a:solidFill>
                <a:schemeClr val="lt1"/>
              </a:solidFill>
            </a:endParaRPr>
          </a:p>
          <a:p>
            <a:pPr indent="457200" lvl="0" marL="0" marR="0" rtl="0" algn="l">
              <a:lnSpc>
                <a:spcPct val="95000"/>
              </a:lnSpc>
              <a:spcBef>
                <a:spcPts val="1200"/>
              </a:spcBef>
              <a:spcAft>
                <a:spcPts val="0"/>
              </a:spcAft>
              <a:buClr>
                <a:srgbClr val="000000"/>
              </a:buClr>
              <a:buSzPts val="275"/>
              <a:buFont typeface="Arial"/>
              <a:buNone/>
            </a:pPr>
            <a:r>
              <a:rPr lang="en" sz="1725">
                <a:solidFill>
                  <a:schemeClr val="lt1"/>
                </a:solidFill>
              </a:rPr>
              <a:t>2.put the battery and flashlight in the freezer for 1 hour exactly.</a:t>
            </a:r>
            <a:endParaRPr sz="1725">
              <a:solidFill>
                <a:schemeClr val="lt1"/>
              </a:solidFill>
            </a:endParaRPr>
          </a:p>
          <a:p>
            <a:pPr indent="457200" lvl="0" marL="0" marR="0" rtl="0" algn="l">
              <a:lnSpc>
                <a:spcPct val="95000"/>
              </a:lnSpc>
              <a:spcBef>
                <a:spcPts val="1200"/>
              </a:spcBef>
              <a:spcAft>
                <a:spcPts val="0"/>
              </a:spcAft>
              <a:buClr>
                <a:srgbClr val="000000"/>
              </a:buClr>
              <a:buSzPts val="275"/>
              <a:buFont typeface="Arial"/>
              <a:buNone/>
            </a:pPr>
            <a:r>
              <a:rPr lang="en" sz="1725">
                <a:solidFill>
                  <a:schemeClr val="lt1"/>
                </a:solidFill>
              </a:rPr>
              <a:t>3.After hour,Take voltage,Take Battery into flashlight and turn on</a:t>
            </a:r>
            <a:endParaRPr sz="1725">
              <a:solidFill>
                <a:schemeClr val="lt1"/>
              </a:solidFill>
            </a:endParaRPr>
          </a:p>
          <a:p>
            <a:pPr indent="457200" lvl="0" marL="0" marR="0" rtl="0" algn="l">
              <a:lnSpc>
                <a:spcPct val="95000"/>
              </a:lnSpc>
              <a:spcBef>
                <a:spcPts val="1200"/>
              </a:spcBef>
              <a:spcAft>
                <a:spcPts val="0"/>
              </a:spcAft>
              <a:buClr>
                <a:srgbClr val="000000"/>
              </a:buClr>
              <a:buSzPts val="275"/>
              <a:buFont typeface="Arial"/>
              <a:buNone/>
            </a:pPr>
            <a:r>
              <a:rPr lang="en" sz="1725">
                <a:solidFill>
                  <a:schemeClr val="lt1"/>
                </a:solidFill>
              </a:rPr>
              <a:t>4.Measure voltage every 15 minutes </a:t>
            </a:r>
            <a:endParaRPr sz="1725">
              <a:solidFill>
                <a:schemeClr val="lt1"/>
              </a:solidFill>
            </a:endParaRPr>
          </a:p>
          <a:p>
            <a:pPr indent="457200" lvl="0" marL="0" marR="0" rtl="0" algn="l">
              <a:lnSpc>
                <a:spcPct val="95000"/>
              </a:lnSpc>
              <a:spcBef>
                <a:spcPts val="1200"/>
              </a:spcBef>
              <a:spcAft>
                <a:spcPts val="1200"/>
              </a:spcAft>
              <a:buClr>
                <a:srgbClr val="000000"/>
              </a:buClr>
              <a:buSzPts val="275"/>
              <a:buFont typeface="Arial"/>
              <a:buNone/>
            </a:pPr>
            <a:r>
              <a:rPr lang="en" sz="1725">
                <a:solidFill>
                  <a:schemeClr val="lt1"/>
                </a:solidFill>
              </a:rPr>
              <a:t>5.Repeat.</a:t>
            </a:r>
            <a:endParaRPr sz="1417"/>
          </a:p>
        </p:txBody>
      </p:sp>
      <p:cxnSp>
        <p:nvCxnSpPr>
          <p:cNvPr id="157" name="Google Shape;157;p17"/>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8"/>
          <p:cNvSpPr txBox="1"/>
          <p:nvPr>
            <p:ph type="title"/>
          </p:nvPr>
        </p:nvSpPr>
        <p:spPr>
          <a:xfrm>
            <a:off x="285025" y="192750"/>
            <a:ext cx="7505700" cy="707400"/>
          </a:xfrm>
          <a:prstGeom prst="rect">
            <a:avLst/>
          </a:prstGeom>
        </p:spPr>
        <p:txBody>
          <a:bodyPr anchorCtr="0" anchor="t" bIns="91425" lIns="91425" spcFirstLastPara="1" rIns="91425" wrap="square" tIns="91425">
            <a:normAutofit fontScale="90000"/>
          </a:bodyPr>
          <a:lstStyle/>
          <a:p>
            <a:pPr indent="0" lvl="0" marL="0" marR="0" rtl="0" algn="l">
              <a:lnSpc>
                <a:spcPct val="100000"/>
              </a:lnSpc>
              <a:spcBef>
                <a:spcPts val="0"/>
              </a:spcBef>
              <a:spcAft>
                <a:spcPts val="0"/>
              </a:spcAft>
              <a:buNone/>
            </a:pPr>
            <a:r>
              <a:rPr lang="en" sz="3700"/>
              <a:t>Results - Freezing Test 1</a:t>
            </a:r>
            <a:endParaRPr/>
          </a:p>
        </p:txBody>
      </p:sp>
      <p:sp>
        <p:nvSpPr>
          <p:cNvPr id="163" name="Google Shape;163;p18"/>
          <p:cNvSpPr txBox="1"/>
          <p:nvPr>
            <p:ph idx="1" type="body"/>
          </p:nvPr>
        </p:nvSpPr>
        <p:spPr>
          <a:xfrm>
            <a:off x="532300" y="1140075"/>
            <a:ext cx="43539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freezer = 1.67 Volt</a:t>
            </a:r>
            <a:endParaRPr/>
          </a:p>
        </p:txBody>
      </p:sp>
      <p:graphicFrame>
        <p:nvGraphicFramePr>
          <p:cNvPr id="164" name="Google Shape;164;p18"/>
          <p:cNvGraphicFramePr/>
          <p:nvPr/>
        </p:nvGraphicFramePr>
        <p:xfrm>
          <a:off x="754675" y="1953000"/>
          <a:ext cx="3000000" cy="3000000"/>
        </p:xfrm>
        <a:graphic>
          <a:graphicData uri="http://schemas.openxmlformats.org/drawingml/2006/table">
            <a:tbl>
              <a:tblPr>
                <a:noFill/>
                <a:tableStyleId>{67B4D83B-3543-44AF-9265-791CE59B0E07}</a:tableStyleId>
              </a:tblPr>
              <a:tblGrid>
                <a:gridCol w="1057900"/>
                <a:gridCol w="1057900"/>
                <a:gridCol w="1057900"/>
              </a:tblGrid>
              <a:tr h="381000">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18:30</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1.65</a:t>
                      </a:r>
                      <a:endParaRPr/>
                    </a:p>
                  </a:txBody>
                  <a:tcPr marT="91425" marB="91425" marR="91425" marL="91425"/>
                </a:tc>
              </a:tr>
              <a:tr h="381000">
                <a:tc>
                  <a:txBody>
                    <a:bodyPr/>
                    <a:lstStyle/>
                    <a:p>
                      <a:pPr indent="0" lvl="0" marL="0" rtl="0" algn="l">
                        <a:spcBef>
                          <a:spcPts val="0"/>
                        </a:spcBef>
                        <a:spcAft>
                          <a:spcPts val="0"/>
                        </a:spcAft>
                        <a:buNone/>
                      </a:pPr>
                      <a:r>
                        <a:rPr lang="en"/>
                        <a:t>18:45</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1.32</a:t>
                      </a:r>
                      <a:endParaRPr/>
                    </a:p>
                  </a:txBody>
                  <a:tcPr marT="91425" marB="91425" marR="91425" marL="91425"/>
                </a:tc>
              </a:tr>
              <a:tr h="381000">
                <a:tc>
                  <a:txBody>
                    <a:bodyPr/>
                    <a:lstStyle/>
                    <a:p>
                      <a:pPr indent="0" lvl="0" marL="0" rtl="0" algn="l">
                        <a:spcBef>
                          <a:spcPts val="0"/>
                        </a:spcBef>
                        <a:spcAft>
                          <a:spcPts val="0"/>
                        </a:spcAft>
                        <a:buNone/>
                      </a:pPr>
                      <a:r>
                        <a:rPr lang="en"/>
                        <a:t>19:00</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1.25</a:t>
                      </a:r>
                      <a:endParaRPr/>
                    </a:p>
                  </a:txBody>
                  <a:tcPr marT="91425" marB="91425" marR="91425" marL="91425"/>
                </a:tc>
              </a:tr>
              <a:tr h="381000">
                <a:tc>
                  <a:txBody>
                    <a:bodyPr/>
                    <a:lstStyle/>
                    <a:p>
                      <a:pPr indent="0" lvl="0" marL="0" rtl="0" algn="l">
                        <a:spcBef>
                          <a:spcPts val="0"/>
                        </a:spcBef>
                        <a:spcAft>
                          <a:spcPts val="0"/>
                        </a:spcAft>
                        <a:buNone/>
                      </a:pPr>
                      <a:r>
                        <a:rPr lang="en"/>
                        <a:t>19:15</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1.27</a:t>
                      </a:r>
                      <a:endParaRPr/>
                    </a:p>
                  </a:txBody>
                  <a:tcPr marT="91425" marB="91425" marR="91425" marL="91425"/>
                </a:tc>
              </a:tr>
              <a:tr h="381000">
                <a:tc>
                  <a:txBody>
                    <a:bodyPr/>
                    <a:lstStyle/>
                    <a:p>
                      <a:pPr indent="0" lvl="0" marL="0" rtl="0" algn="l">
                        <a:spcBef>
                          <a:spcPts val="0"/>
                        </a:spcBef>
                        <a:spcAft>
                          <a:spcPts val="0"/>
                        </a:spcAft>
                        <a:buNone/>
                      </a:pPr>
                      <a:r>
                        <a:rPr lang="en"/>
                        <a:t>19:30</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1.26</a:t>
                      </a:r>
                      <a:endParaRPr/>
                    </a:p>
                  </a:txBody>
                  <a:tcPr marT="91425" marB="91425" marR="91425" marL="91425"/>
                </a:tc>
              </a:tr>
            </a:tbl>
          </a:graphicData>
        </a:graphic>
      </p:graphicFrame>
      <p:pic>
        <p:nvPicPr>
          <p:cNvPr id="165" name="Google Shape;165;p18" title="Chart"/>
          <p:cNvPicPr preferRelativeResize="0"/>
          <p:nvPr/>
        </p:nvPicPr>
        <p:blipFill>
          <a:blip r:embed="rId3">
            <a:alphaModFix/>
          </a:blip>
          <a:stretch>
            <a:fillRect/>
          </a:stretch>
        </p:blipFill>
        <p:spPr>
          <a:xfrm>
            <a:off x="4346200" y="1602401"/>
            <a:ext cx="4353900" cy="3042775"/>
          </a:xfrm>
          <a:prstGeom prst="rect">
            <a:avLst/>
          </a:prstGeom>
          <a:noFill/>
          <a:ln>
            <a:noFill/>
          </a:ln>
        </p:spPr>
      </p:pic>
      <p:cxnSp>
        <p:nvCxnSpPr>
          <p:cNvPr id="166" name="Google Shape;166;p18"/>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9"/>
          <p:cNvSpPr txBox="1"/>
          <p:nvPr>
            <p:ph type="title"/>
          </p:nvPr>
        </p:nvSpPr>
        <p:spPr>
          <a:xfrm>
            <a:off x="215775" y="192775"/>
            <a:ext cx="75057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sz="3700"/>
              <a:t>Results - Cold Test 1</a:t>
            </a:r>
            <a:endParaRPr/>
          </a:p>
        </p:txBody>
      </p:sp>
      <p:sp>
        <p:nvSpPr>
          <p:cNvPr id="172" name="Google Shape;172;p19"/>
          <p:cNvSpPr txBox="1"/>
          <p:nvPr>
            <p:ph idx="1" type="body"/>
          </p:nvPr>
        </p:nvSpPr>
        <p:spPr>
          <a:xfrm>
            <a:off x="532300" y="1140075"/>
            <a:ext cx="43539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cold = 1.67 Volt</a:t>
            </a:r>
            <a:endParaRPr/>
          </a:p>
        </p:txBody>
      </p:sp>
      <p:graphicFrame>
        <p:nvGraphicFramePr>
          <p:cNvPr id="173" name="Google Shape;173;p19"/>
          <p:cNvGraphicFramePr/>
          <p:nvPr/>
        </p:nvGraphicFramePr>
        <p:xfrm>
          <a:off x="695325" y="1842950"/>
          <a:ext cx="3000000" cy="3000000"/>
        </p:xfrm>
        <a:graphic>
          <a:graphicData uri="http://schemas.openxmlformats.org/drawingml/2006/table">
            <a:tbl>
              <a:tblPr>
                <a:noFill/>
                <a:tableStyleId>{67B4D83B-3543-44AF-9265-791CE59B0E07}</a:tableStyleId>
              </a:tblPr>
              <a:tblGrid>
                <a:gridCol w="1057900"/>
                <a:gridCol w="1057900"/>
                <a:gridCol w="1057900"/>
              </a:tblGrid>
              <a:tr h="688675">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19:45</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1.68</a:t>
                      </a:r>
                      <a:endParaRPr/>
                    </a:p>
                  </a:txBody>
                  <a:tcPr marT="91425" marB="91425" marR="91425" marL="91425"/>
                </a:tc>
              </a:tr>
              <a:tr h="381000">
                <a:tc>
                  <a:txBody>
                    <a:bodyPr/>
                    <a:lstStyle/>
                    <a:p>
                      <a:pPr indent="0" lvl="0" marL="0" rtl="0" algn="l">
                        <a:spcBef>
                          <a:spcPts val="0"/>
                        </a:spcBef>
                        <a:spcAft>
                          <a:spcPts val="0"/>
                        </a:spcAft>
                        <a:buNone/>
                      </a:pPr>
                      <a:r>
                        <a:rPr lang="en"/>
                        <a:t>20:00</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1.54</a:t>
                      </a:r>
                      <a:endParaRPr/>
                    </a:p>
                  </a:txBody>
                  <a:tcPr marT="91425" marB="91425" marR="91425" marL="91425"/>
                </a:tc>
              </a:tr>
              <a:tr h="381000">
                <a:tc>
                  <a:txBody>
                    <a:bodyPr/>
                    <a:lstStyle/>
                    <a:p>
                      <a:pPr indent="0" lvl="0" marL="0" rtl="0" algn="l">
                        <a:spcBef>
                          <a:spcPts val="0"/>
                        </a:spcBef>
                        <a:spcAft>
                          <a:spcPts val="0"/>
                        </a:spcAft>
                        <a:buNone/>
                      </a:pPr>
                      <a:r>
                        <a:rPr lang="en"/>
                        <a:t>20:15</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1.50</a:t>
                      </a:r>
                      <a:endParaRPr/>
                    </a:p>
                  </a:txBody>
                  <a:tcPr marT="91425" marB="91425" marR="91425" marL="91425"/>
                </a:tc>
              </a:tr>
              <a:tr h="381000">
                <a:tc>
                  <a:txBody>
                    <a:bodyPr/>
                    <a:lstStyle/>
                    <a:p>
                      <a:pPr indent="0" lvl="0" marL="0" rtl="0" algn="l">
                        <a:spcBef>
                          <a:spcPts val="0"/>
                        </a:spcBef>
                        <a:spcAft>
                          <a:spcPts val="0"/>
                        </a:spcAft>
                        <a:buNone/>
                      </a:pPr>
                      <a:r>
                        <a:rPr lang="en"/>
                        <a:t>20:30</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1.44</a:t>
                      </a:r>
                      <a:endParaRPr/>
                    </a:p>
                  </a:txBody>
                  <a:tcPr marT="91425" marB="91425" marR="91425" marL="91425"/>
                </a:tc>
              </a:tr>
              <a:tr h="381000">
                <a:tc>
                  <a:txBody>
                    <a:bodyPr/>
                    <a:lstStyle/>
                    <a:p>
                      <a:pPr indent="0" lvl="0" marL="0" rtl="0" algn="l">
                        <a:spcBef>
                          <a:spcPts val="0"/>
                        </a:spcBef>
                        <a:spcAft>
                          <a:spcPts val="0"/>
                        </a:spcAft>
                        <a:buNone/>
                      </a:pPr>
                      <a:r>
                        <a:rPr lang="en"/>
                        <a:t>20:45</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1.47</a:t>
                      </a:r>
                      <a:endParaRPr/>
                    </a:p>
                  </a:txBody>
                  <a:tcPr marT="91425" marB="91425" marR="91425" marL="91425"/>
                </a:tc>
              </a:tr>
            </a:tbl>
          </a:graphicData>
        </a:graphic>
      </p:graphicFrame>
      <p:pic>
        <p:nvPicPr>
          <p:cNvPr id="174" name="Google Shape;174;p19" title="Chart"/>
          <p:cNvPicPr preferRelativeResize="0"/>
          <p:nvPr/>
        </p:nvPicPr>
        <p:blipFill>
          <a:blip r:embed="rId3">
            <a:alphaModFix/>
          </a:blip>
          <a:stretch>
            <a:fillRect/>
          </a:stretch>
        </p:blipFill>
        <p:spPr>
          <a:xfrm>
            <a:off x="4138500" y="1596600"/>
            <a:ext cx="4595550" cy="2983100"/>
          </a:xfrm>
          <a:prstGeom prst="rect">
            <a:avLst/>
          </a:prstGeom>
          <a:noFill/>
          <a:ln>
            <a:noFill/>
          </a:ln>
        </p:spPr>
      </p:pic>
      <p:cxnSp>
        <p:nvCxnSpPr>
          <p:cNvPr id="175" name="Google Shape;175;p19"/>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0"/>
          <p:cNvSpPr txBox="1"/>
          <p:nvPr>
            <p:ph type="title"/>
          </p:nvPr>
        </p:nvSpPr>
        <p:spPr>
          <a:xfrm>
            <a:off x="296750" y="244575"/>
            <a:ext cx="7484100" cy="695100"/>
          </a:xfrm>
          <a:prstGeom prst="rect">
            <a:avLst/>
          </a:prstGeom>
        </p:spPr>
        <p:txBody>
          <a:bodyPr anchorCtr="0" anchor="t" bIns="91425" lIns="91425" spcFirstLastPara="1" rIns="91425" wrap="square" tIns="91425">
            <a:normAutofit fontScale="90000"/>
          </a:bodyPr>
          <a:lstStyle/>
          <a:p>
            <a:pPr indent="0" lvl="0" marL="0" marR="0" rtl="0" algn="l">
              <a:lnSpc>
                <a:spcPct val="100000"/>
              </a:lnSpc>
              <a:spcBef>
                <a:spcPts val="0"/>
              </a:spcBef>
              <a:spcAft>
                <a:spcPts val="0"/>
              </a:spcAft>
              <a:buNone/>
            </a:pPr>
            <a:r>
              <a:rPr lang="en" sz="3700"/>
              <a:t>Results - </a:t>
            </a:r>
            <a:r>
              <a:rPr lang="en" sz="3700"/>
              <a:t>Room</a:t>
            </a:r>
            <a:r>
              <a:rPr lang="en" sz="3700"/>
              <a:t> T</a:t>
            </a:r>
            <a:r>
              <a:rPr lang="en" sz="3700"/>
              <a:t>emperature</a:t>
            </a:r>
            <a:r>
              <a:rPr lang="en" sz="3700"/>
              <a:t> Test 1</a:t>
            </a:r>
            <a:endParaRPr sz="3700"/>
          </a:p>
        </p:txBody>
      </p:sp>
      <p:sp>
        <p:nvSpPr>
          <p:cNvPr id="181" name="Google Shape;181;p20"/>
          <p:cNvSpPr txBox="1"/>
          <p:nvPr>
            <p:ph idx="1" type="body"/>
          </p:nvPr>
        </p:nvSpPr>
        <p:spPr>
          <a:xfrm>
            <a:off x="218100" y="1159850"/>
            <a:ext cx="54594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room </a:t>
            </a:r>
            <a:r>
              <a:rPr lang="en"/>
              <a:t>temperature</a:t>
            </a:r>
            <a:r>
              <a:rPr lang="en"/>
              <a:t> = 1.67 Volt</a:t>
            </a:r>
            <a:endParaRPr/>
          </a:p>
        </p:txBody>
      </p:sp>
      <p:graphicFrame>
        <p:nvGraphicFramePr>
          <p:cNvPr id="182" name="Google Shape;182;p20"/>
          <p:cNvGraphicFramePr/>
          <p:nvPr/>
        </p:nvGraphicFramePr>
        <p:xfrm>
          <a:off x="497475" y="1910025"/>
          <a:ext cx="3000000" cy="3000000"/>
        </p:xfrm>
        <a:graphic>
          <a:graphicData uri="http://schemas.openxmlformats.org/drawingml/2006/table">
            <a:tbl>
              <a:tblPr>
                <a:noFill/>
                <a:tableStyleId>{67B4D83B-3543-44AF-9265-791CE59B0E07}</a:tableStyleId>
              </a:tblPr>
              <a:tblGrid>
                <a:gridCol w="1057900"/>
                <a:gridCol w="1057900"/>
                <a:gridCol w="1057900"/>
              </a:tblGrid>
              <a:tr h="688675">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19:45</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1.60</a:t>
                      </a:r>
                      <a:endParaRPr/>
                    </a:p>
                  </a:txBody>
                  <a:tcPr marT="91425" marB="91425" marR="91425" marL="91425"/>
                </a:tc>
              </a:tr>
              <a:tr h="381000">
                <a:tc>
                  <a:txBody>
                    <a:bodyPr/>
                    <a:lstStyle/>
                    <a:p>
                      <a:pPr indent="0" lvl="0" marL="0" rtl="0" algn="l">
                        <a:spcBef>
                          <a:spcPts val="0"/>
                        </a:spcBef>
                        <a:spcAft>
                          <a:spcPts val="0"/>
                        </a:spcAft>
                        <a:buNone/>
                      </a:pPr>
                      <a:r>
                        <a:rPr lang="en"/>
                        <a:t>20:00</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1.44</a:t>
                      </a:r>
                      <a:endParaRPr/>
                    </a:p>
                  </a:txBody>
                  <a:tcPr marT="91425" marB="91425" marR="91425" marL="91425"/>
                </a:tc>
              </a:tr>
              <a:tr h="381000">
                <a:tc>
                  <a:txBody>
                    <a:bodyPr/>
                    <a:lstStyle/>
                    <a:p>
                      <a:pPr indent="0" lvl="0" marL="0" rtl="0" algn="l">
                        <a:spcBef>
                          <a:spcPts val="0"/>
                        </a:spcBef>
                        <a:spcAft>
                          <a:spcPts val="0"/>
                        </a:spcAft>
                        <a:buNone/>
                      </a:pPr>
                      <a:r>
                        <a:rPr lang="en"/>
                        <a:t>20:15</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1.38</a:t>
                      </a:r>
                      <a:endParaRPr/>
                    </a:p>
                  </a:txBody>
                  <a:tcPr marT="91425" marB="91425" marR="91425" marL="91425"/>
                </a:tc>
              </a:tr>
              <a:tr h="381000">
                <a:tc>
                  <a:txBody>
                    <a:bodyPr/>
                    <a:lstStyle/>
                    <a:p>
                      <a:pPr indent="0" lvl="0" marL="0" rtl="0" algn="l">
                        <a:spcBef>
                          <a:spcPts val="0"/>
                        </a:spcBef>
                        <a:spcAft>
                          <a:spcPts val="0"/>
                        </a:spcAft>
                        <a:buNone/>
                      </a:pPr>
                      <a:r>
                        <a:rPr lang="en"/>
                        <a:t>20:30</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1.49</a:t>
                      </a:r>
                      <a:endParaRPr/>
                    </a:p>
                  </a:txBody>
                  <a:tcPr marT="91425" marB="91425" marR="91425" marL="91425"/>
                </a:tc>
              </a:tr>
              <a:tr h="381000">
                <a:tc>
                  <a:txBody>
                    <a:bodyPr/>
                    <a:lstStyle/>
                    <a:p>
                      <a:pPr indent="0" lvl="0" marL="0" rtl="0" algn="l">
                        <a:spcBef>
                          <a:spcPts val="0"/>
                        </a:spcBef>
                        <a:spcAft>
                          <a:spcPts val="0"/>
                        </a:spcAft>
                        <a:buNone/>
                      </a:pPr>
                      <a:r>
                        <a:rPr lang="en"/>
                        <a:t>20:45</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1.30</a:t>
                      </a:r>
                      <a:endParaRPr/>
                    </a:p>
                  </a:txBody>
                  <a:tcPr marT="91425" marB="91425" marR="91425" marL="91425"/>
                </a:tc>
              </a:tr>
            </a:tbl>
          </a:graphicData>
        </a:graphic>
      </p:graphicFrame>
      <p:pic>
        <p:nvPicPr>
          <p:cNvPr id="183" name="Google Shape;183;p20" title="Chart"/>
          <p:cNvPicPr preferRelativeResize="0"/>
          <p:nvPr/>
        </p:nvPicPr>
        <p:blipFill>
          <a:blip r:embed="rId3">
            <a:alphaModFix/>
          </a:blip>
          <a:stretch>
            <a:fillRect/>
          </a:stretch>
        </p:blipFill>
        <p:spPr>
          <a:xfrm>
            <a:off x="3837925" y="1788800"/>
            <a:ext cx="4846674" cy="2860050"/>
          </a:xfrm>
          <a:prstGeom prst="rect">
            <a:avLst/>
          </a:prstGeom>
          <a:noFill/>
          <a:ln>
            <a:noFill/>
          </a:ln>
        </p:spPr>
      </p:pic>
      <p:cxnSp>
        <p:nvCxnSpPr>
          <p:cNvPr id="184" name="Google Shape;184;p20"/>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1"/>
          <p:cNvSpPr txBox="1"/>
          <p:nvPr>
            <p:ph type="title"/>
          </p:nvPr>
        </p:nvSpPr>
        <p:spPr>
          <a:xfrm>
            <a:off x="237425" y="218700"/>
            <a:ext cx="7484100" cy="695100"/>
          </a:xfrm>
          <a:prstGeom prst="rect">
            <a:avLst/>
          </a:prstGeom>
        </p:spPr>
        <p:txBody>
          <a:bodyPr anchorCtr="0" anchor="t" bIns="91425" lIns="91425" spcFirstLastPara="1" rIns="91425" wrap="square" tIns="91425">
            <a:normAutofit fontScale="90000"/>
          </a:bodyPr>
          <a:lstStyle/>
          <a:p>
            <a:pPr indent="0" lvl="0" marL="0" marR="0" rtl="0" algn="l">
              <a:lnSpc>
                <a:spcPct val="100000"/>
              </a:lnSpc>
              <a:spcBef>
                <a:spcPts val="0"/>
              </a:spcBef>
              <a:spcAft>
                <a:spcPts val="0"/>
              </a:spcAft>
              <a:buNone/>
            </a:pPr>
            <a:r>
              <a:rPr lang="en" sz="3700"/>
              <a:t>Results - Hot Test 1</a:t>
            </a:r>
            <a:endParaRPr sz="3700"/>
          </a:p>
        </p:txBody>
      </p:sp>
      <p:sp>
        <p:nvSpPr>
          <p:cNvPr id="190" name="Google Shape;190;p21"/>
          <p:cNvSpPr txBox="1"/>
          <p:nvPr>
            <p:ph idx="1" type="body"/>
          </p:nvPr>
        </p:nvSpPr>
        <p:spPr>
          <a:xfrm>
            <a:off x="356550" y="1154163"/>
            <a:ext cx="5459400" cy="3489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Start up Voltage before 1 hour inside the Hot </a:t>
            </a:r>
            <a:r>
              <a:rPr lang="en"/>
              <a:t>Temperature</a:t>
            </a:r>
            <a:r>
              <a:rPr lang="en"/>
              <a:t> = 1.65 Volt</a:t>
            </a:r>
            <a:endParaRPr/>
          </a:p>
        </p:txBody>
      </p:sp>
      <p:graphicFrame>
        <p:nvGraphicFramePr>
          <p:cNvPr id="191" name="Google Shape;191;p21"/>
          <p:cNvGraphicFramePr/>
          <p:nvPr/>
        </p:nvGraphicFramePr>
        <p:xfrm>
          <a:off x="497475" y="1910025"/>
          <a:ext cx="3000000" cy="3000000"/>
        </p:xfrm>
        <a:graphic>
          <a:graphicData uri="http://schemas.openxmlformats.org/drawingml/2006/table">
            <a:tbl>
              <a:tblPr>
                <a:noFill/>
                <a:tableStyleId>{67B4D83B-3543-44AF-9265-791CE59B0E07}</a:tableStyleId>
              </a:tblPr>
              <a:tblGrid>
                <a:gridCol w="1057900"/>
                <a:gridCol w="1057900"/>
                <a:gridCol w="1057900"/>
              </a:tblGrid>
              <a:tr h="688675">
                <a:tc>
                  <a:txBody>
                    <a:bodyPr/>
                    <a:lstStyle/>
                    <a:p>
                      <a:pPr indent="0" lvl="0" marL="0" rtl="0" algn="l">
                        <a:spcBef>
                          <a:spcPts val="0"/>
                        </a:spcBef>
                        <a:spcAft>
                          <a:spcPts val="0"/>
                        </a:spcAft>
                        <a:buNone/>
                      </a:pPr>
                      <a:r>
                        <a:rPr lang="en"/>
                        <a:t>Time</a:t>
                      </a:r>
                      <a:endParaRPr/>
                    </a:p>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rPr lang="en"/>
                        <a:t>Duration </a:t>
                      </a:r>
                      <a:endParaRPr/>
                    </a:p>
                    <a:p>
                      <a:pPr indent="0" lvl="0" marL="0" rtl="0" algn="l">
                        <a:spcBef>
                          <a:spcPts val="0"/>
                        </a:spcBef>
                        <a:spcAft>
                          <a:spcPts val="0"/>
                        </a:spcAft>
                        <a:buNone/>
                      </a:pPr>
                      <a:r>
                        <a:rPr lang="en"/>
                        <a:t>(min)</a:t>
                      </a:r>
                      <a:endParaRPr/>
                    </a:p>
                  </a:txBody>
                  <a:tcPr marT="91425" marB="91425" marR="91425" marL="91425"/>
                </a:tc>
                <a:tc>
                  <a:txBody>
                    <a:bodyPr/>
                    <a:lstStyle/>
                    <a:p>
                      <a:pPr indent="0" lvl="0" marL="0" rtl="0" algn="l">
                        <a:spcBef>
                          <a:spcPts val="0"/>
                        </a:spcBef>
                        <a:spcAft>
                          <a:spcPts val="0"/>
                        </a:spcAft>
                        <a:buNone/>
                      </a:pPr>
                      <a:r>
                        <a:rPr lang="en"/>
                        <a:t>Voltage</a:t>
                      </a:r>
                      <a:endParaRPr/>
                    </a:p>
                  </a:txBody>
                  <a:tcPr marT="91425" marB="91425" marR="91425" marL="91425"/>
                </a:tc>
              </a:tr>
              <a:tr h="381000">
                <a:tc>
                  <a:txBody>
                    <a:bodyPr/>
                    <a:lstStyle/>
                    <a:p>
                      <a:pPr indent="0" lvl="0" marL="0" rtl="0" algn="l">
                        <a:spcBef>
                          <a:spcPts val="0"/>
                        </a:spcBef>
                        <a:spcAft>
                          <a:spcPts val="0"/>
                        </a:spcAft>
                        <a:buNone/>
                      </a:pPr>
                      <a:r>
                        <a:rPr lang="en"/>
                        <a:t>20:00</a:t>
                      </a:r>
                      <a:endParaRPr/>
                    </a:p>
                  </a:txBody>
                  <a:tcPr marT="91425" marB="91425" marR="91425" marL="91425"/>
                </a:tc>
                <a:tc>
                  <a:txBody>
                    <a:bodyPr/>
                    <a:lstStyle/>
                    <a:p>
                      <a:pPr indent="0" lvl="0" marL="0" rtl="0" algn="l">
                        <a:spcBef>
                          <a:spcPts val="0"/>
                        </a:spcBef>
                        <a:spcAft>
                          <a:spcPts val="0"/>
                        </a:spcAft>
                        <a:buNone/>
                      </a:pPr>
                      <a:r>
                        <a:rPr lang="en"/>
                        <a:t>0</a:t>
                      </a:r>
                      <a:endParaRPr/>
                    </a:p>
                  </a:txBody>
                  <a:tcPr marT="91425" marB="91425" marR="91425" marL="91425"/>
                </a:tc>
                <a:tc>
                  <a:txBody>
                    <a:bodyPr/>
                    <a:lstStyle/>
                    <a:p>
                      <a:pPr indent="0" lvl="0" marL="0" rtl="0" algn="l">
                        <a:spcBef>
                          <a:spcPts val="0"/>
                        </a:spcBef>
                        <a:spcAft>
                          <a:spcPts val="0"/>
                        </a:spcAft>
                        <a:buNone/>
                      </a:pPr>
                      <a:r>
                        <a:rPr lang="en"/>
                        <a:t>1.65</a:t>
                      </a:r>
                      <a:endParaRPr/>
                    </a:p>
                  </a:txBody>
                  <a:tcPr marT="91425" marB="91425" marR="91425" marL="91425"/>
                </a:tc>
              </a:tr>
              <a:tr h="381000">
                <a:tc>
                  <a:txBody>
                    <a:bodyPr/>
                    <a:lstStyle/>
                    <a:p>
                      <a:pPr indent="0" lvl="0" marL="0" rtl="0" algn="l">
                        <a:spcBef>
                          <a:spcPts val="0"/>
                        </a:spcBef>
                        <a:spcAft>
                          <a:spcPts val="0"/>
                        </a:spcAft>
                        <a:buNone/>
                      </a:pPr>
                      <a:r>
                        <a:rPr lang="en"/>
                        <a:t>20:15</a:t>
                      </a:r>
                      <a:endParaRPr/>
                    </a:p>
                  </a:txBody>
                  <a:tcPr marT="91425" marB="91425" marR="91425" marL="91425"/>
                </a:tc>
                <a:tc>
                  <a:txBody>
                    <a:bodyPr/>
                    <a:lstStyle/>
                    <a:p>
                      <a:pPr indent="0" lvl="0" marL="0" rtl="0" algn="l">
                        <a:spcBef>
                          <a:spcPts val="0"/>
                        </a:spcBef>
                        <a:spcAft>
                          <a:spcPts val="0"/>
                        </a:spcAft>
                        <a:buNone/>
                      </a:pPr>
                      <a:r>
                        <a:rPr lang="en"/>
                        <a:t>15</a:t>
                      </a:r>
                      <a:endParaRPr/>
                    </a:p>
                  </a:txBody>
                  <a:tcPr marT="91425" marB="91425" marR="91425" marL="91425"/>
                </a:tc>
                <a:tc>
                  <a:txBody>
                    <a:bodyPr/>
                    <a:lstStyle/>
                    <a:p>
                      <a:pPr indent="0" lvl="0" marL="0" rtl="0" algn="l">
                        <a:spcBef>
                          <a:spcPts val="0"/>
                        </a:spcBef>
                        <a:spcAft>
                          <a:spcPts val="0"/>
                        </a:spcAft>
                        <a:buNone/>
                      </a:pPr>
                      <a:r>
                        <a:rPr lang="en"/>
                        <a:t>1.40</a:t>
                      </a:r>
                      <a:endParaRPr/>
                    </a:p>
                  </a:txBody>
                  <a:tcPr marT="91425" marB="91425" marR="91425" marL="91425"/>
                </a:tc>
              </a:tr>
              <a:tr h="381000">
                <a:tc>
                  <a:txBody>
                    <a:bodyPr/>
                    <a:lstStyle/>
                    <a:p>
                      <a:pPr indent="0" lvl="0" marL="0" rtl="0" algn="l">
                        <a:spcBef>
                          <a:spcPts val="0"/>
                        </a:spcBef>
                        <a:spcAft>
                          <a:spcPts val="0"/>
                        </a:spcAft>
                        <a:buNone/>
                      </a:pPr>
                      <a:r>
                        <a:rPr lang="en"/>
                        <a:t>20:30</a:t>
                      </a:r>
                      <a:endParaRPr/>
                    </a:p>
                  </a:txBody>
                  <a:tcPr marT="91425" marB="91425" marR="91425" marL="91425"/>
                </a:tc>
                <a:tc>
                  <a:txBody>
                    <a:bodyPr/>
                    <a:lstStyle/>
                    <a:p>
                      <a:pPr indent="0" lvl="0" marL="0" rtl="0" algn="l">
                        <a:spcBef>
                          <a:spcPts val="0"/>
                        </a:spcBef>
                        <a:spcAft>
                          <a:spcPts val="0"/>
                        </a:spcAft>
                        <a:buNone/>
                      </a:pPr>
                      <a:r>
                        <a:rPr lang="en"/>
                        <a:t>30</a:t>
                      </a:r>
                      <a:endParaRPr/>
                    </a:p>
                  </a:txBody>
                  <a:tcPr marT="91425" marB="91425" marR="91425" marL="91425"/>
                </a:tc>
                <a:tc>
                  <a:txBody>
                    <a:bodyPr/>
                    <a:lstStyle/>
                    <a:p>
                      <a:pPr indent="0" lvl="0" marL="0" rtl="0" algn="l">
                        <a:spcBef>
                          <a:spcPts val="0"/>
                        </a:spcBef>
                        <a:spcAft>
                          <a:spcPts val="0"/>
                        </a:spcAft>
                        <a:buNone/>
                      </a:pPr>
                      <a:r>
                        <a:rPr lang="en"/>
                        <a:t>1.35</a:t>
                      </a:r>
                      <a:endParaRPr/>
                    </a:p>
                  </a:txBody>
                  <a:tcPr marT="91425" marB="91425" marR="91425" marL="91425"/>
                </a:tc>
              </a:tr>
              <a:tr h="381000">
                <a:tc>
                  <a:txBody>
                    <a:bodyPr/>
                    <a:lstStyle/>
                    <a:p>
                      <a:pPr indent="0" lvl="0" marL="0" rtl="0" algn="l">
                        <a:spcBef>
                          <a:spcPts val="0"/>
                        </a:spcBef>
                        <a:spcAft>
                          <a:spcPts val="0"/>
                        </a:spcAft>
                        <a:buNone/>
                      </a:pPr>
                      <a:r>
                        <a:rPr lang="en"/>
                        <a:t>20::45</a:t>
                      </a:r>
                      <a:endParaRPr/>
                    </a:p>
                  </a:txBody>
                  <a:tcPr marT="91425" marB="91425" marR="91425" marL="91425"/>
                </a:tc>
                <a:tc>
                  <a:txBody>
                    <a:bodyPr/>
                    <a:lstStyle/>
                    <a:p>
                      <a:pPr indent="0" lvl="0" marL="0" rtl="0" algn="l">
                        <a:spcBef>
                          <a:spcPts val="0"/>
                        </a:spcBef>
                        <a:spcAft>
                          <a:spcPts val="0"/>
                        </a:spcAft>
                        <a:buNone/>
                      </a:pPr>
                      <a:r>
                        <a:rPr lang="en"/>
                        <a:t>45</a:t>
                      </a:r>
                      <a:endParaRPr/>
                    </a:p>
                  </a:txBody>
                  <a:tcPr marT="91425" marB="91425" marR="91425" marL="91425"/>
                </a:tc>
                <a:tc>
                  <a:txBody>
                    <a:bodyPr/>
                    <a:lstStyle/>
                    <a:p>
                      <a:pPr indent="0" lvl="0" marL="0" rtl="0" algn="l">
                        <a:spcBef>
                          <a:spcPts val="0"/>
                        </a:spcBef>
                        <a:spcAft>
                          <a:spcPts val="0"/>
                        </a:spcAft>
                        <a:buNone/>
                      </a:pPr>
                      <a:r>
                        <a:rPr lang="en"/>
                        <a:t>1.31</a:t>
                      </a:r>
                      <a:endParaRPr/>
                    </a:p>
                  </a:txBody>
                  <a:tcPr marT="91425" marB="91425" marR="91425" marL="91425"/>
                </a:tc>
              </a:tr>
              <a:tr h="381000">
                <a:tc>
                  <a:txBody>
                    <a:bodyPr/>
                    <a:lstStyle/>
                    <a:p>
                      <a:pPr indent="0" lvl="0" marL="0" rtl="0" algn="l">
                        <a:spcBef>
                          <a:spcPts val="0"/>
                        </a:spcBef>
                        <a:spcAft>
                          <a:spcPts val="0"/>
                        </a:spcAft>
                        <a:buNone/>
                      </a:pPr>
                      <a:r>
                        <a:rPr lang="en"/>
                        <a:t>21:00</a:t>
                      </a:r>
                      <a:endParaRPr/>
                    </a:p>
                  </a:txBody>
                  <a:tcPr marT="91425" marB="91425" marR="91425" marL="91425"/>
                </a:tc>
                <a:tc>
                  <a:txBody>
                    <a:bodyPr/>
                    <a:lstStyle/>
                    <a:p>
                      <a:pPr indent="0" lvl="0" marL="0" rtl="0" algn="l">
                        <a:spcBef>
                          <a:spcPts val="0"/>
                        </a:spcBef>
                        <a:spcAft>
                          <a:spcPts val="0"/>
                        </a:spcAft>
                        <a:buNone/>
                      </a:pPr>
                      <a:r>
                        <a:rPr lang="en"/>
                        <a:t>60</a:t>
                      </a:r>
                      <a:endParaRPr/>
                    </a:p>
                  </a:txBody>
                  <a:tcPr marT="91425" marB="91425" marR="91425" marL="91425"/>
                </a:tc>
                <a:tc>
                  <a:txBody>
                    <a:bodyPr/>
                    <a:lstStyle/>
                    <a:p>
                      <a:pPr indent="0" lvl="0" marL="0" rtl="0" algn="l">
                        <a:spcBef>
                          <a:spcPts val="0"/>
                        </a:spcBef>
                        <a:spcAft>
                          <a:spcPts val="0"/>
                        </a:spcAft>
                        <a:buNone/>
                      </a:pPr>
                      <a:r>
                        <a:rPr lang="en"/>
                        <a:t>1.28</a:t>
                      </a:r>
                      <a:endParaRPr/>
                    </a:p>
                  </a:txBody>
                  <a:tcPr marT="91425" marB="91425" marR="91425" marL="91425"/>
                </a:tc>
              </a:tr>
            </a:tbl>
          </a:graphicData>
        </a:graphic>
      </p:graphicFrame>
      <p:pic>
        <p:nvPicPr>
          <p:cNvPr id="192" name="Google Shape;192;p21" title="Chart"/>
          <p:cNvPicPr preferRelativeResize="0"/>
          <p:nvPr/>
        </p:nvPicPr>
        <p:blipFill>
          <a:blip r:embed="rId3">
            <a:alphaModFix/>
          </a:blip>
          <a:stretch>
            <a:fillRect/>
          </a:stretch>
        </p:blipFill>
        <p:spPr>
          <a:xfrm>
            <a:off x="4227450" y="1986100"/>
            <a:ext cx="4536276" cy="2804925"/>
          </a:xfrm>
          <a:prstGeom prst="rect">
            <a:avLst/>
          </a:prstGeom>
          <a:noFill/>
          <a:ln>
            <a:noFill/>
          </a:ln>
        </p:spPr>
      </p:pic>
      <p:cxnSp>
        <p:nvCxnSpPr>
          <p:cNvPr id="193" name="Google Shape;193;p21"/>
          <p:cNvCxnSpPr/>
          <p:nvPr/>
        </p:nvCxnSpPr>
        <p:spPr>
          <a:xfrm>
            <a:off x="296750" y="929775"/>
            <a:ext cx="8496600" cy="99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