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69" r:id="rId5"/>
    <p:sldId id="259" r:id="rId6"/>
    <p:sldId id="260" r:id="rId7"/>
    <p:sldId id="270" r:id="rId8"/>
    <p:sldId id="271" r:id="rId9"/>
    <p:sldId id="261" r:id="rId10"/>
    <p:sldId id="262" r:id="rId11"/>
    <p:sldId id="263" r:id="rId12"/>
    <p:sldId id="264" r:id="rId13"/>
    <p:sldId id="265" r:id="rId14"/>
    <p:sldId id="266" r:id="rId15"/>
    <p:sldId id="267" r:id="rId16"/>
    <p:sldId id="26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6E7D65-28BC-4657-9517-9F160D12ED2A}" v="68" dt="2026-01-09T02:00:14.4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D697B7-2E3D-414A-8BD0-AEB0C71EC594}" type="doc">
      <dgm:prSet loTypeId="urn:microsoft.com/office/officeart/2016/7/layout/BasicLinearProcessNumbered" loCatId="process" qsTypeId="urn:microsoft.com/office/officeart/2005/8/quickstyle/simple1" qsCatId="simple" csTypeId="urn:microsoft.com/office/officeart/2005/8/colors/colorful2" csCatId="colorful" phldr="1"/>
      <dgm:spPr/>
      <dgm:t>
        <a:bodyPr/>
        <a:lstStyle/>
        <a:p>
          <a:endParaRPr lang="en-US"/>
        </a:p>
      </dgm:t>
    </dgm:pt>
    <dgm:pt modelId="{B206FCE7-BABC-40EB-B77B-D46A99D20218}">
      <dgm:prSet custT="1"/>
      <dgm:spPr/>
      <dgm:t>
        <a:bodyPr/>
        <a:lstStyle/>
        <a:p>
          <a:r>
            <a:rPr lang="en-CA" sz="2000" dirty="0"/>
            <a:t>Lack of awareness as a very large proportion of patients are unaware of Homeopathy as an alternative medical treatment</a:t>
          </a:r>
          <a:endParaRPr lang="en-US" sz="2000" dirty="0"/>
        </a:p>
      </dgm:t>
    </dgm:pt>
    <dgm:pt modelId="{7516EB65-CD67-4E3F-80A8-C02CEA1B5B13}" type="parTrans" cxnId="{BCEF40AF-028E-486C-99EF-4FD29ABE0EF7}">
      <dgm:prSet/>
      <dgm:spPr/>
      <dgm:t>
        <a:bodyPr/>
        <a:lstStyle/>
        <a:p>
          <a:endParaRPr lang="en-US"/>
        </a:p>
      </dgm:t>
    </dgm:pt>
    <dgm:pt modelId="{D51DBAD3-42E5-4557-BBD9-29AC333E4D15}" type="sibTrans" cxnId="{BCEF40AF-028E-486C-99EF-4FD29ABE0EF7}">
      <dgm:prSet phldrT="1" phldr="0"/>
      <dgm:spPr/>
      <dgm:t>
        <a:bodyPr/>
        <a:lstStyle/>
        <a:p>
          <a:r>
            <a:rPr lang="en-US"/>
            <a:t>1</a:t>
          </a:r>
        </a:p>
      </dgm:t>
    </dgm:pt>
    <dgm:pt modelId="{A466D7B9-B907-4894-9B8B-C82E1C2882EF}">
      <dgm:prSet custT="1"/>
      <dgm:spPr/>
      <dgm:t>
        <a:bodyPr/>
        <a:lstStyle/>
        <a:p>
          <a:r>
            <a:rPr lang="en-CA" sz="2000" dirty="0"/>
            <a:t>Fear of unintended consequences: there isn’t a lot of research on Homeopath medicine so people are afraid that it might cause unintended consequences, side effects </a:t>
          </a:r>
          <a:r>
            <a:rPr lang="en-CA" sz="2000" dirty="0" err="1"/>
            <a:t>etc</a:t>
          </a:r>
          <a:endParaRPr lang="en-US" sz="2000" dirty="0"/>
        </a:p>
      </dgm:t>
    </dgm:pt>
    <dgm:pt modelId="{D85FBA2E-A4DE-472E-A2D9-E22A3F740AAD}" type="parTrans" cxnId="{04125438-D526-4FF7-80CB-A73979CCF42E}">
      <dgm:prSet/>
      <dgm:spPr/>
      <dgm:t>
        <a:bodyPr/>
        <a:lstStyle/>
        <a:p>
          <a:endParaRPr lang="en-US"/>
        </a:p>
      </dgm:t>
    </dgm:pt>
    <dgm:pt modelId="{08B28B05-BB88-41CD-8DEF-2BB6174FB0DA}" type="sibTrans" cxnId="{04125438-D526-4FF7-80CB-A73979CCF42E}">
      <dgm:prSet phldrT="2" phldr="0"/>
      <dgm:spPr/>
      <dgm:t>
        <a:bodyPr/>
        <a:lstStyle/>
        <a:p>
          <a:r>
            <a:rPr lang="en-US"/>
            <a:t>2</a:t>
          </a:r>
        </a:p>
      </dgm:t>
    </dgm:pt>
    <dgm:pt modelId="{D7D52B88-2CD0-494A-9A46-E0D8229CC3F0}">
      <dgm:prSet custT="1"/>
      <dgm:spPr/>
      <dgm:t>
        <a:bodyPr/>
        <a:lstStyle/>
        <a:p>
          <a:r>
            <a:rPr lang="en-CA" sz="2000" dirty="0"/>
            <a:t>Lack of interest from healthcare authorities/leaders to explore the benefits of Homeopathy in complementing the existing healthcare system</a:t>
          </a:r>
          <a:endParaRPr lang="en-US" sz="2000" dirty="0"/>
        </a:p>
      </dgm:t>
    </dgm:pt>
    <dgm:pt modelId="{C95CA275-260A-4BE8-B55B-161CBCEE89AB}" type="parTrans" cxnId="{651E1A7F-B7EA-4A79-AA38-DDC1312ED50B}">
      <dgm:prSet/>
      <dgm:spPr/>
      <dgm:t>
        <a:bodyPr/>
        <a:lstStyle/>
        <a:p>
          <a:endParaRPr lang="en-US"/>
        </a:p>
      </dgm:t>
    </dgm:pt>
    <dgm:pt modelId="{5A62C1D2-0187-4E04-9789-0AA1667D8D8D}" type="sibTrans" cxnId="{651E1A7F-B7EA-4A79-AA38-DDC1312ED50B}">
      <dgm:prSet phldrT="3" phldr="0"/>
      <dgm:spPr/>
      <dgm:t>
        <a:bodyPr/>
        <a:lstStyle/>
        <a:p>
          <a:r>
            <a:rPr lang="en-US"/>
            <a:t>3</a:t>
          </a:r>
        </a:p>
      </dgm:t>
    </dgm:pt>
    <dgm:pt modelId="{99C9B0BB-C9ED-4E8D-9C1E-C5A316762EC1}" type="pres">
      <dgm:prSet presAssocID="{6FD697B7-2E3D-414A-8BD0-AEB0C71EC594}" presName="Name0" presStyleCnt="0">
        <dgm:presLayoutVars>
          <dgm:animLvl val="lvl"/>
          <dgm:resizeHandles val="exact"/>
        </dgm:presLayoutVars>
      </dgm:prSet>
      <dgm:spPr/>
    </dgm:pt>
    <dgm:pt modelId="{829CC0E5-02F7-4F11-AFD6-816CBB77F5F7}" type="pres">
      <dgm:prSet presAssocID="{B206FCE7-BABC-40EB-B77B-D46A99D20218}" presName="compositeNode" presStyleCnt="0">
        <dgm:presLayoutVars>
          <dgm:bulletEnabled val="1"/>
        </dgm:presLayoutVars>
      </dgm:prSet>
      <dgm:spPr/>
    </dgm:pt>
    <dgm:pt modelId="{C827F0C8-716D-4E8C-A833-0580FB850A73}" type="pres">
      <dgm:prSet presAssocID="{B206FCE7-BABC-40EB-B77B-D46A99D20218}" presName="bgRect" presStyleLbl="bgAccFollowNode1" presStyleIdx="0" presStyleCnt="3"/>
      <dgm:spPr/>
    </dgm:pt>
    <dgm:pt modelId="{9EF2E16D-8137-4FAD-B39B-6D7C0158694D}" type="pres">
      <dgm:prSet presAssocID="{D51DBAD3-42E5-4557-BBD9-29AC333E4D15}" presName="sibTransNodeCircle" presStyleLbl="alignNode1" presStyleIdx="0" presStyleCnt="6">
        <dgm:presLayoutVars>
          <dgm:chMax val="0"/>
          <dgm:bulletEnabled/>
        </dgm:presLayoutVars>
      </dgm:prSet>
      <dgm:spPr/>
    </dgm:pt>
    <dgm:pt modelId="{B0538C82-235D-419A-99DE-15B08773BD6F}" type="pres">
      <dgm:prSet presAssocID="{B206FCE7-BABC-40EB-B77B-D46A99D20218}" presName="bottomLine" presStyleLbl="alignNode1" presStyleIdx="1" presStyleCnt="6">
        <dgm:presLayoutVars/>
      </dgm:prSet>
      <dgm:spPr/>
    </dgm:pt>
    <dgm:pt modelId="{A06AD669-2B9B-4581-BFDE-18D69AF5C76A}" type="pres">
      <dgm:prSet presAssocID="{B206FCE7-BABC-40EB-B77B-D46A99D20218}" presName="nodeText" presStyleLbl="bgAccFollowNode1" presStyleIdx="0" presStyleCnt="3">
        <dgm:presLayoutVars>
          <dgm:bulletEnabled val="1"/>
        </dgm:presLayoutVars>
      </dgm:prSet>
      <dgm:spPr/>
    </dgm:pt>
    <dgm:pt modelId="{8DCDF03A-B802-4DFE-BBA0-2CF1DA8A70F6}" type="pres">
      <dgm:prSet presAssocID="{D51DBAD3-42E5-4557-BBD9-29AC333E4D15}" presName="sibTrans" presStyleCnt="0"/>
      <dgm:spPr/>
    </dgm:pt>
    <dgm:pt modelId="{921C1566-A7E9-46C2-8D5D-6055DF5E475E}" type="pres">
      <dgm:prSet presAssocID="{A466D7B9-B907-4894-9B8B-C82E1C2882EF}" presName="compositeNode" presStyleCnt="0">
        <dgm:presLayoutVars>
          <dgm:bulletEnabled val="1"/>
        </dgm:presLayoutVars>
      </dgm:prSet>
      <dgm:spPr/>
    </dgm:pt>
    <dgm:pt modelId="{99AF1CDC-E991-480F-BE55-A14466FEDB21}" type="pres">
      <dgm:prSet presAssocID="{A466D7B9-B907-4894-9B8B-C82E1C2882EF}" presName="bgRect" presStyleLbl="bgAccFollowNode1" presStyleIdx="1" presStyleCnt="3"/>
      <dgm:spPr/>
    </dgm:pt>
    <dgm:pt modelId="{0D5EA11F-153A-400F-A1E9-FAF4AD686FA7}" type="pres">
      <dgm:prSet presAssocID="{08B28B05-BB88-41CD-8DEF-2BB6174FB0DA}" presName="sibTransNodeCircle" presStyleLbl="alignNode1" presStyleIdx="2" presStyleCnt="6" custLinFactNeighborY="-7698">
        <dgm:presLayoutVars>
          <dgm:chMax val="0"/>
          <dgm:bulletEnabled/>
        </dgm:presLayoutVars>
      </dgm:prSet>
      <dgm:spPr/>
    </dgm:pt>
    <dgm:pt modelId="{CC3B9C72-6A97-4FB0-A938-EDD943D145C5}" type="pres">
      <dgm:prSet presAssocID="{A466D7B9-B907-4894-9B8B-C82E1C2882EF}" presName="bottomLine" presStyleLbl="alignNode1" presStyleIdx="3" presStyleCnt="6">
        <dgm:presLayoutVars/>
      </dgm:prSet>
      <dgm:spPr/>
    </dgm:pt>
    <dgm:pt modelId="{D3A62362-78FF-4806-87A6-4F957C91B161}" type="pres">
      <dgm:prSet presAssocID="{A466D7B9-B907-4894-9B8B-C82E1C2882EF}" presName="nodeText" presStyleLbl="bgAccFollowNode1" presStyleIdx="1" presStyleCnt="3">
        <dgm:presLayoutVars>
          <dgm:bulletEnabled val="1"/>
        </dgm:presLayoutVars>
      </dgm:prSet>
      <dgm:spPr/>
    </dgm:pt>
    <dgm:pt modelId="{517D3904-C80C-4FD5-9803-E548EB5BE745}" type="pres">
      <dgm:prSet presAssocID="{08B28B05-BB88-41CD-8DEF-2BB6174FB0DA}" presName="sibTrans" presStyleCnt="0"/>
      <dgm:spPr/>
    </dgm:pt>
    <dgm:pt modelId="{0DC700F8-3345-4113-9DFE-C03EE13A898D}" type="pres">
      <dgm:prSet presAssocID="{D7D52B88-2CD0-494A-9A46-E0D8229CC3F0}" presName="compositeNode" presStyleCnt="0">
        <dgm:presLayoutVars>
          <dgm:bulletEnabled val="1"/>
        </dgm:presLayoutVars>
      </dgm:prSet>
      <dgm:spPr/>
    </dgm:pt>
    <dgm:pt modelId="{00F4AB3F-105B-4C77-BEA7-152F54CC178C}" type="pres">
      <dgm:prSet presAssocID="{D7D52B88-2CD0-494A-9A46-E0D8229CC3F0}" presName="bgRect" presStyleLbl="bgAccFollowNode1" presStyleIdx="2" presStyleCnt="3"/>
      <dgm:spPr/>
    </dgm:pt>
    <dgm:pt modelId="{3364ADD3-9E83-4B3E-9874-9B8A73801FE2}" type="pres">
      <dgm:prSet presAssocID="{5A62C1D2-0187-4E04-9789-0AA1667D8D8D}" presName="sibTransNodeCircle" presStyleLbl="alignNode1" presStyleIdx="4" presStyleCnt="6">
        <dgm:presLayoutVars>
          <dgm:chMax val="0"/>
          <dgm:bulletEnabled/>
        </dgm:presLayoutVars>
      </dgm:prSet>
      <dgm:spPr/>
    </dgm:pt>
    <dgm:pt modelId="{9E4F44B9-4A89-4DB8-B77C-C8B0E46D7F2D}" type="pres">
      <dgm:prSet presAssocID="{D7D52B88-2CD0-494A-9A46-E0D8229CC3F0}" presName="bottomLine" presStyleLbl="alignNode1" presStyleIdx="5" presStyleCnt="6">
        <dgm:presLayoutVars/>
      </dgm:prSet>
      <dgm:spPr/>
    </dgm:pt>
    <dgm:pt modelId="{8215763F-5880-4432-B6E9-91E79A218ED2}" type="pres">
      <dgm:prSet presAssocID="{D7D52B88-2CD0-494A-9A46-E0D8229CC3F0}" presName="nodeText" presStyleLbl="bgAccFollowNode1" presStyleIdx="2" presStyleCnt="3">
        <dgm:presLayoutVars>
          <dgm:bulletEnabled val="1"/>
        </dgm:presLayoutVars>
      </dgm:prSet>
      <dgm:spPr/>
    </dgm:pt>
  </dgm:ptLst>
  <dgm:cxnLst>
    <dgm:cxn modelId="{1DAC8420-E7A5-4BA6-A196-28A71E916CCC}" type="presOf" srcId="{6FD697B7-2E3D-414A-8BD0-AEB0C71EC594}" destId="{99C9B0BB-C9ED-4E8D-9C1E-C5A316762EC1}" srcOrd="0" destOrd="0" presId="urn:microsoft.com/office/officeart/2016/7/layout/BasicLinearProcessNumbered"/>
    <dgm:cxn modelId="{3DACDD2F-A2A0-4774-9647-0FFBBA314445}" type="presOf" srcId="{D7D52B88-2CD0-494A-9A46-E0D8229CC3F0}" destId="{00F4AB3F-105B-4C77-BEA7-152F54CC178C}" srcOrd="0" destOrd="0" presId="urn:microsoft.com/office/officeart/2016/7/layout/BasicLinearProcessNumbered"/>
    <dgm:cxn modelId="{04125438-D526-4FF7-80CB-A73979CCF42E}" srcId="{6FD697B7-2E3D-414A-8BD0-AEB0C71EC594}" destId="{A466D7B9-B907-4894-9B8B-C82E1C2882EF}" srcOrd="1" destOrd="0" parTransId="{D85FBA2E-A4DE-472E-A2D9-E22A3F740AAD}" sibTransId="{08B28B05-BB88-41CD-8DEF-2BB6174FB0DA}"/>
    <dgm:cxn modelId="{3B7F0D61-8BA7-4DD2-9C3E-5CD52F80F0FE}" type="presOf" srcId="{5A62C1D2-0187-4E04-9789-0AA1667D8D8D}" destId="{3364ADD3-9E83-4B3E-9874-9B8A73801FE2}" srcOrd="0" destOrd="0" presId="urn:microsoft.com/office/officeart/2016/7/layout/BasicLinearProcessNumbered"/>
    <dgm:cxn modelId="{BF73D04D-FFA9-429A-BFF3-DD6FC19A72A9}" type="presOf" srcId="{A466D7B9-B907-4894-9B8B-C82E1C2882EF}" destId="{D3A62362-78FF-4806-87A6-4F957C91B161}" srcOrd="1" destOrd="0" presId="urn:microsoft.com/office/officeart/2016/7/layout/BasicLinearProcessNumbered"/>
    <dgm:cxn modelId="{651E1A7F-B7EA-4A79-AA38-DDC1312ED50B}" srcId="{6FD697B7-2E3D-414A-8BD0-AEB0C71EC594}" destId="{D7D52B88-2CD0-494A-9A46-E0D8229CC3F0}" srcOrd="2" destOrd="0" parTransId="{C95CA275-260A-4BE8-B55B-161CBCEE89AB}" sibTransId="{5A62C1D2-0187-4E04-9789-0AA1667D8D8D}"/>
    <dgm:cxn modelId="{D8582CA1-BBEF-4D11-9D6B-4ABF31C8D23E}" type="presOf" srcId="{D7D52B88-2CD0-494A-9A46-E0D8229CC3F0}" destId="{8215763F-5880-4432-B6E9-91E79A218ED2}" srcOrd="1" destOrd="0" presId="urn:microsoft.com/office/officeart/2016/7/layout/BasicLinearProcessNumbered"/>
    <dgm:cxn modelId="{A3005EA7-7335-4F19-866D-A2B6DD3405EF}" type="presOf" srcId="{D51DBAD3-42E5-4557-BBD9-29AC333E4D15}" destId="{9EF2E16D-8137-4FAD-B39B-6D7C0158694D}" srcOrd="0" destOrd="0" presId="urn:microsoft.com/office/officeart/2016/7/layout/BasicLinearProcessNumbered"/>
    <dgm:cxn modelId="{0DA10BA9-2B69-4347-9078-E2CF63AB5624}" type="presOf" srcId="{A466D7B9-B907-4894-9B8B-C82E1C2882EF}" destId="{99AF1CDC-E991-480F-BE55-A14466FEDB21}" srcOrd="0" destOrd="0" presId="urn:microsoft.com/office/officeart/2016/7/layout/BasicLinearProcessNumbered"/>
    <dgm:cxn modelId="{BCEF40AF-028E-486C-99EF-4FD29ABE0EF7}" srcId="{6FD697B7-2E3D-414A-8BD0-AEB0C71EC594}" destId="{B206FCE7-BABC-40EB-B77B-D46A99D20218}" srcOrd="0" destOrd="0" parTransId="{7516EB65-CD67-4E3F-80A8-C02CEA1B5B13}" sibTransId="{D51DBAD3-42E5-4557-BBD9-29AC333E4D15}"/>
    <dgm:cxn modelId="{88B8BCB9-7029-44B0-B801-8122DA9A89D9}" type="presOf" srcId="{08B28B05-BB88-41CD-8DEF-2BB6174FB0DA}" destId="{0D5EA11F-153A-400F-A1E9-FAF4AD686FA7}" srcOrd="0" destOrd="0" presId="urn:microsoft.com/office/officeart/2016/7/layout/BasicLinearProcessNumbered"/>
    <dgm:cxn modelId="{B49967D6-E450-414C-B51F-9FEBC26269EA}" type="presOf" srcId="{B206FCE7-BABC-40EB-B77B-D46A99D20218}" destId="{C827F0C8-716D-4E8C-A833-0580FB850A73}" srcOrd="0" destOrd="0" presId="urn:microsoft.com/office/officeart/2016/7/layout/BasicLinearProcessNumbered"/>
    <dgm:cxn modelId="{A7D550E9-9C76-4D69-AF0F-E4FF6EF0DBFF}" type="presOf" srcId="{B206FCE7-BABC-40EB-B77B-D46A99D20218}" destId="{A06AD669-2B9B-4581-BFDE-18D69AF5C76A}" srcOrd="1" destOrd="0" presId="urn:microsoft.com/office/officeart/2016/7/layout/BasicLinearProcessNumbered"/>
    <dgm:cxn modelId="{AA313597-8560-430A-836E-2567ECF7C802}" type="presParOf" srcId="{99C9B0BB-C9ED-4E8D-9C1E-C5A316762EC1}" destId="{829CC0E5-02F7-4F11-AFD6-816CBB77F5F7}" srcOrd="0" destOrd="0" presId="urn:microsoft.com/office/officeart/2016/7/layout/BasicLinearProcessNumbered"/>
    <dgm:cxn modelId="{CB302338-972D-4B38-BC9A-A3A2B8B2762B}" type="presParOf" srcId="{829CC0E5-02F7-4F11-AFD6-816CBB77F5F7}" destId="{C827F0C8-716D-4E8C-A833-0580FB850A73}" srcOrd="0" destOrd="0" presId="urn:microsoft.com/office/officeart/2016/7/layout/BasicLinearProcessNumbered"/>
    <dgm:cxn modelId="{873410A3-8CC3-4D64-BBD4-9FB758ED10AB}" type="presParOf" srcId="{829CC0E5-02F7-4F11-AFD6-816CBB77F5F7}" destId="{9EF2E16D-8137-4FAD-B39B-6D7C0158694D}" srcOrd="1" destOrd="0" presId="urn:microsoft.com/office/officeart/2016/7/layout/BasicLinearProcessNumbered"/>
    <dgm:cxn modelId="{D745E81C-05B4-497B-879C-99E4D2771FF7}" type="presParOf" srcId="{829CC0E5-02F7-4F11-AFD6-816CBB77F5F7}" destId="{B0538C82-235D-419A-99DE-15B08773BD6F}" srcOrd="2" destOrd="0" presId="urn:microsoft.com/office/officeart/2016/7/layout/BasicLinearProcessNumbered"/>
    <dgm:cxn modelId="{2ED309D5-6123-4502-A653-32820C2E6ACD}" type="presParOf" srcId="{829CC0E5-02F7-4F11-AFD6-816CBB77F5F7}" destId="{A06AD669-2B9B-4581-BFDE-18D69AF5C76A}" srcOrd="3" destOrd="0" presId="urn:microsoft.com/office/officeart/2016/7/layout/BasicLinearProcessNumbered"/>
    <dgm:cxn modelId="{7AF15F03-F082-46FA-BFD5-C90C89FAA6A3}" type="presParOf" srcId="{99C9B0BB-C9ED-4E8D-9C1E-C5A316762EC1}" destId="{8DCDF03A-B802-4DFE-BBA0-2CF1DA8A70F6}" srcOrd="1" destOrd="0" presId="urn:microsoft.com/office/officeart/2016/7/layout/BasicLinearProcessNumbered"/>
    <dgm:cxn modelId="{6E0E5C99-8C86-423A-A46C-82D5B315EC6C}" type="presParOf" srcId="{99C9B0BB-C9ED-4E8D-9C1E-C5A316762EC1}" destId="{921C1566-A7E9-46C2-8D5D-6055DF5E475E}" srcOrd="2" destOrd="0" presId="urn:microsoft.com/office/officeart/2016/7/layout/BasicLinearProcessNumbered"/>
    <dgm:cxn modelId="{517CDE07-5FB6-4588-9C93-9D8D655DF247}" type="presParOf" srcId="{921C1566-A7E9-46C2-8D5D-6055DF5E475E}" destId="{99AF1CDC-E991-480F-BE55-A14466FEDB21}" srcOrd="0" destOrd="0" presId="urn:microsoft.com/office/officeart/2016/7/layout/BasicLinearProcessNumbered"/>
    <dgm:cxn modelId="{D578C31F-3925-4AD3-9E6C-590B215812F5}" type="presParOf" srcId="{921C1566-A7E9-46C2-8D5D-6055DF5E475E}" destId="{0D5EA11F-153A-400F-A1E9-FAF4AD686FA7}" srcOrd="1" destOrd="0" presId="urn:microsoft.com/office/officeart/2016/7/layout/BasicLinearProcessNumbered"/>
    <dgm:cxn modelId="{59A16B22-9ADE-4B5B-90A7-76D59E12BA98}" type="presParOf" srcId="{921C1566-A7E9-46C2-8D5D-6055DF5E475E}" destId="{CC3B9C72-6A97-4FB0-A938-EDD943D145C5}" srcOrd="2" destOrd="0" presId="urn:microsoft.com/office/officeart/2016/7/layout/BasicLinearProcessNumbered"/>
    <dgm:cxn modelId="{E7F8E484-279B-4A31-852D-3EE6DE2CF946}" type="presParOf" srcId="{921C1566-A7E9-46C2-8D5D-6055DF5E475E}" destId="{D3A62362-78FF-4806-87A6-4F957C91B161}" srcOrd="3" destOrd="0" presId="urn:microsoft.com/office/officeart/2016/7/layout/BasicLinearProcessNumbered"/>
    <dgm:cxn modelId="{840B2A52-03F4-47B8-949D-EEDC3C918235}" type="presParOf" srcId="{99C9B0BB-C9ED-4E8D-9C1E-C5A316762EC1}" destId="{517D3904-C80C-4FD5-9803-E548EB5BE745}" srcOrd="3" destOrd="0" presId="urn:microsoft.com/office/officeart/2016/7/layout/BasicLinearProcessNumbered"/>
    <dgm:cxn modelId="{E4980989-1F07-4AC3-AA80-A07295A5F749}" type="presParOf" srcId="{99C9B0BB-C9ED-4E8D-9C1E-C5A316762EC1}" destId="{0DC700F8-3345-4113-9DFE-C03EE13A898D}" srcOrd="4" destOrd="0" presId="urn:microsoft.com/office/officeart/2016/7/layout/BasicLinearProcessNumbered"/>
    <dgm:cxn modelId="{AC66E77E-BC09-422D-B55C-E3AE8416E37A}" type="presParOf" srcId="{0DC700F8-3345-4113-9DFE-C03EE13A898D}" destId="{00F4AB3F-105B-4C77-BEA7-152F54CC178C}" srcOrd="0" destOrd="0" presId="urn:microsoft.com/office/officeart/2016/7/layout/BasicLinearProcessNumbered"/>
    <dgm:cxn modelId="{A7FAE4C1-175E-489A-A97E-B936FC275346}" type="presParOf" srcId="{0DC700F8-3345-4113-9DFE-C03EE13A898D}" destId="{3364ADD3-9E83-4B3E-9874-9B8A73801FE2}" srcOrd="1" destOrd="0" presId="urn:microsoft.com/office/officeart/2016/7/layout/BasicLinearProcessNumbered"/>
    <dgm:cxn modelId="{1CFD82D1-914E-4AB0-80D7-7FFF66411ECF}" type="presParOf" srcId="{0DC700F8-3345-4113-9DFE-C03EE13A898D}" destId="{9E4F44B9-4A89-4DB8-B77C-C8B0E46D7F2D}" srcOrd="2" destOrd="0" presId="urn:microsoft.com/office/officeart/2016/7/layout/BasicLinearProcessNumbered"/>
    <dgm:cxn modelId="{B301FE02-97FD-46B0-B916-F504F530624D}" type="presParOf" srcId="{0DC700F8-3345-4113-9DFE-C03EE13A898D}" destId="{8215763F-5880-4432-B6E9-91E79A218ED2}"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27F0C8-716D-4E8C-A833-0580FB850A73}">
      <dsp:nvSpPr>
        <dsp:cNvPr id="0" name=""/>
        <dsp:cNvSpPr/>
      </dsp:nvSpPr>
      <dsp:spPr>
        <a:xfrm>
          <a:off x="0" y="0"/>
          <a:ext cx="3414946" cy="4084624"/>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243" tIns="330200" rIns="266243" bIns="330200" numCol="1" spcCol="1270" anchor="t" anchorCtr="0">
          <a:noAutofit/>
        </a:bodyPr>
        <a:lstStyle/>
        <a:p>
          <a:pPr marL="0" lvl="0" indent="0" algn="l" defTabSz="889000">
            <a:lnSpc>
              <a:spcPct val="90000"/>
            </a:lnSpc>
            <a:spcBef>
              <a:spcPct val="0"/>
            </a:spcBef>
            <a:spcAft>
              <a:spcPct val="35000"/>
            </a:spcAft>
            <a:buNone/>
          </a:pPr>
          <a:r>
            <a:rPr lang="en-CA" sz="2000" kern="1200" dirty="0"/>
            <a:t>Lack of awareness as a very large proportion of patients are unaware of Homeopathy as an alternative medical treatment</a:t>
          </a:r>
          <a:endParaRPr lang="en-US" sz="2000" kern="1200" dirty="0"/>
        </a:p>
      </dsp:txBody>
      <dsp:txXfrm>
        <a:off x="0" y="1552157"/>
        <a:ext cx="3414946" cy="2450774"/>
      </dsp:txXfrm>
    </dsp:sp>
    <dsp:sp modelId="{9EF2E16D-8137-4FAD-B39B-6D7C0158694D}">
      <dsp:nvSpPr>
        <dsp:cNvPr id="0" name=""/>
        <dsp:cNvSpPr/>
      </dsp:nvSpPr>
      <dsp:spPr>
        <a:xfrm>
          <a:off x="1094779" y="408462"/>
          <a:ext cx="1225387" cy="1225387"/>
        </a:xfrm>
        <a:prstGeom prst="ellips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536" tIns="12700" rIns="95536"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1274233" y="587916"/>
        <a:ext cx="866479" cy="866479"/>
      </dsp:txXfrm>
    </dsp:sp>
    <dsp:sp modelId="{B0538C82-235D-419A-99DE-15B08773BD6F}">
      <dsp:nvSpPr>
        <dsp:cNvPr id="0" name=""/>
        <dsp:cNvSpPr/>
      </dsp:nvSpPr>
      <dsp:spPr>
        <a:xfrm>
          <a:off x="0" y="4084552"/>
          <a:ext cx="3414946" cy="72"/>
        </a:xfrm>
        <a:prstGeom prst="rect">
          <a:avLst/>
        </a:prstGeom>
        <a:solidFill>
          <a:schemeClr val="accent2">
            <a:hueOff val="1288723"/>
            <a:satOff val="-3699"/>
            <a:lumOff val="-5922"/>
            <a:alphaOff val="0"/>
          </a:schemeClr>
        </a:solidFill>
        <a:ln w="19050" cap="flat" cmpd="sng" algn="ctr">
          <a:solidFill>
            <a:schemeClr val="accent2">
              <a:hueOff val="1288723"/>
              <a:satOff val="-3699"/>
              <a:lumOff val="-5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9AF1CDC-E991-480F-BE55-A14466FEDB21}">
      <dsp:nvSpPr>
        <dsp:cNvPr id="0" name=""/>
        <dsp:cNvSpPr/>
      </dsp:nvSpPr>
      <dsp:spPr>
        <a:xfrm>
          <a:off x="3756441" y="0"/>
          <a:ext cx="3414946" cy="4084624"/>
        </a:xfrm>
        <a:prstGeom prst="rect">
          <a:avLst/>
        </a:prstGeom>
        <a:solidFill>
          <a:schemeClr val="accent2">
            <a:tint val="40000"/>
            <a:alpha val="90000"/>
            <a:hueOff val="3367359"/>
            <a:satOff val="-31116"/>
            <a:lumOff val="-3508"/>
            <a:alphaOff val="0"/>
          </a:schemeClr>
        </a:solidFill>
        <a:ln w="19050" cap="flat" cmpd="sng" algn="ctr">
          <a:solidFill>
            <a:schemeClr val="accent2">
              <a:tint val="40000"/>
              <a:alpha val="90000"/>
              <a:hueOff val="3367359"/>
              <a:satOff val="-31116"/>
              <a:lumOff val="-35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243" tIns="330200" rIns="266243" bIns="330200" numCol="1" spcCol="1270" anchor="t" anchorCtr="0">
          <a:noAutofit/>
        </a:bodyPr>
        <a:lstStyle/>
        <a:p>
          <a:pPr marL="0" lvl="0" indent="0" algn="l" defTabSz="889000">
            <a:lnSpc>
              <a:spcPct val="90000"/>
            </a:lnSpc>
            <a:spcBef>
              <a:spcPct val="0"/>
            </a:spcBef>
            <a:spcAft>
              <a:spcPct val="35000"/>
            </a:spcAft>
            <a:buNone/>
          </a:pPr>
          <a:r>
            <a:rPr lang="en-CA" sz="2000" kern="1200" dirty="0"/>
            <a:t>Fear of unintended consequences: there isn’t a lot of research on Homeopath medicine so people are afraid that it might cause unintended consequences, side effects </a:t>
          </a:r>
          <a:r>
            <a:rPr lang="en-CA" sz="2000" kern="1200" dirty="0" err="1"/>
            <a:t>etc</a:t>
          </a:r>
          <a:endParaRPr lang="en-US" sz="2000" kern="1200" dirty="0"/>
        </a:p>
      </dsp:txBody>
      <dsp:txXfrm>
        <a:off x="3756441" y="1552157"/>
        <a:ext cx="3414946" cy="2450774"/>
      </dsp:txXfrm>
    </dsp:sp>
    <dsp:sp modelId="{0D5EA11F-153A-400F-A1E9-FAF4AD686FA7}">
      <dsp:nvSpPr>
        <dsp:cNvPr id="0" name=""/>
        <dsp:cNvSpPr/>
      </dsp:nvSpPr>
      <dsp:spPr>
        <a:xfrm>
          <a:off x="4851220" y="314132"/>
          <a:ext cx="1225387" cy="1225387"/>
        </a:xfrm>
        <a:prstGeom prst="ellipse">
          <a:avLst/>
        </a:prstGeom>
        <a:solidFill>
          <a:schemeClr val="accent2">
            <a:hueOff val="2577445"/>
            <a:satOff val="-7397"/>
            <a:lumOff val="-11844"/>
            <a:alphaOff val="0"/>
          </a:schemeClr>
        </a:solidFill>
        <a:ln w="19050" cap="flat" cmpd="sng" algn="ctr">
          <a:solidFill>
            <a:schemeClr val="accent2">
              <a:hueOff val="2577445"/>
              <a:satOff val="-7397"/>
              <a:lumOff val="-1184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536" tIns="12700" rIns="95536"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5030674" y="493586"/>
        <a:ext cx="866479" cy="866479"/>
      </dsp:txXfrm>
    </dsp:sp>
    <dsp:sp modelId="{CC3B9C72-6A97-4FB0-A938-EDD943D145C5}">
      <dsp:nvSpPr>
        <dsp:cNvPr id="0" name=""/>
        <dsp:cNvSpPr/>
      </dsp:nvSpPr>
      <dsp:spPr>
        <a:xfrm>
          <a:off x="3756441" y="4084552"/>
          <a:ext cx="3414946" cy="72"/>
        </a:xfrm>
        <a:prstGeom prst="rect">
          <a:avLst/>
        </a:prstGeom>
        <a:solidFill>
          <a:schemeClr val="accent2">
            <a:hueOff val="3866169"/>
            <a:satOff val="-11096"/>
            <a:lumOff val="-17765"/>
            <a:alphaOff val="0"/>
          </a:schemeClr>
        </a:solidFill>
        <a:ln w="19050" cap="flat" cmpd="sng" algn="ctr">
          <a:solidFill>
            <a:schemeClr val="accent2">
              <a:hueOff val="3866169"/>
              <a:satOff val="-11096"/>
              <a:lumOff val="-17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0F4AB3F-105B-4C77-BEA7-152F54CC178C}">
      <dsp:nvSpPr>
        <dsp:cNvPr id="0" name=""/>
        <dsp:cNvSpPr/>
      </dsp:nvSpPr>
      <dsp:spPr>
        <a:xfrm>
          <a:off x="7512882" y="0"/>
          <a:ext cx="3414946" cy="4084624"/>
        </a:xfrm>
        <a:prstGeom prst="rect">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243" tIns="330200" rIns="266243" bIns="330200" numCol="1" spcCol="1270" anchor="t" anchorCtr="0">
          <a:noAutofit/>
        </a:bodyPr>
        <a:lstStyle/>
        <a:p>
          <a:pPr marL="0" lvl="0" indent="0" algn="l" defTabSz="889000">
            <a:lnSpc>
              <a:spcPct val="90000"/>
            </a:lnSpc>
            <a:spcBef>
              <a:spcPct val="0"/>
            </a:spcBef>
            <a:spcAft>
              <a:spcPct val="35000"/>
            </a:spcAft>
            <a:buNone/>
          </a:pPr>
          <a:r>
            <a:rPr lang="en-CA" sz="2000" kern="1200" dirty="0"/>
            <a:t>Lack of interest from healthcare authorities/leaders to explore the benefits of Homeopathy in complementing the existing healthcare system</a:t>
          </a:r>
          <a:endParaRPr lang="en-US" sz="2000" kern="1200" dirty="0"/>
        </a:p>
      </dsp:txBody>
      <dsp:txXfrm>
        <a:off x="7512882" y="1552157"/>
        <a:ext cx="3414946" cy="2450774"/>
      </dsp:txXfrm>
    </dsp:sp>
    <dsp:sp modelId="{3364ADD3-9E83-4B3E-9874-9B8A73801FE2}">
      <dsp:nvSpPr>
        <dsp:cNvPr id="0" name=""/>
        <dsp:cNvSpPr/>
      </dsp:nvSpPr>
      <dsp:spPr>
        <a:xfrm>
          <a:off x="8607662" y="408462"/>
          <a:ext cx="1225387" cy="1225387"/>
        </a:xfrm>
        <a:prstGeom prst="ellipse">
          <a:avLst/>
        </a:prstGeom>
        <a:solidFill>
          <a:schemeClr val="accent2">
            <a:hueOff val="5154891"/>
            <a:satOff val="-14794"/>
            <a:lumOff val="-23687"/>
            <a:alphaOff val="0"/>
          </a:schemeClr>
        </a:solidFill>
        <a:ln w="19050" cap="flat" cmpd="sng" algn="ctr">
          <a:solidFill>
            <a:schemeClr val="accent2">
              <a:hueOff val="5154891"/>
              <a:satOff val="-14794"/>
              <a:lumOff val="-2368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536" tIns="12700" rIns="95536"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8787116" y="587916"/>
        <a:ext cx="866479" cy="866479"/>
      </dsp:txXfrm>
    </dsp:sp>
    <dsp:sp modelId="{9E4F44B9-4A89-4DB8-B77C-C8B0E46D7F2D}">
      <dsp:nvSpPr>
        <dsp:cNvPr id="0" name=""/>
        <dsp:cNvSpPr/>
      </dsp:nvSpPr>
      <dsp:spPr>
        <a:xfrm>
          <a:off x="7512882" y="4084552"/>
          <a:ext cx="3414946" cy="72"/>
        </a:xfrm>
        <a:prstGeom prst="rect">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6B1994-1DB7-4187-ACA2-DDB1FF94A4A2}" type="datetimeFigureOut">
              <a:rPr lang="en-CA" smtClean="0"/>
              <a:t>2026-02-28</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1B5A51-9C58-4BCF-A627-5EAC3680CB2C}" type="slidenum">
              <a:rPr lang="en-CA" smtClean="0"/>
              <a:t>‹#›</a:t>
            </a:fld>
            <a:endParaRPr lang="en-CA"/>
          </a:p>
        </p:txBody>
      </p:sp>
    </p:spTree>
    <p:extLst>
      <p:ext uri="{BB962C8B-B14F-4D97-AF65-F5344CB8AC3E}">
        <p14:creationId xmlns:p14="http://schemas.microsoft.com/office/powerpoint/2010/main" val="7634621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561B5A51-9C58-4BCF-A627-5EAC3680CB2C}" type="slidenum">
              <a:rPr lang="en-CA" smtClean="0"/>
              <a:t>9</a:t>
            </a:fld>
            <a:endParaRPr lang="en-CA"/>
          </a:p>
        </p:txBody>
      </p:sp>
    </p:spTree>
    <p:extLst>
      <p:ext uri="{BB962C8B-B14F-4D97-AF65-F5344CB8AC3E}">
        <p14:creationId xmlns:p14="http://schemas.microsoft.com/office/powerpoint/2010/main" val="2018604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07E34-8481-BFB9-EE04-6C3A247F71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6E342709-CA63-4B6B-7B21-7D57B0D122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37636C15-B529-9381-8580-8E2069E6AC68}"/>
              </a:ext>
            </a:extLst>
          </p:cNvPr>
          <p:cNvSpPr>
            <a:spLocks noGrp="1"/>
          </p:cNvSpPr>
          <p:nvPr>
            <p:ph type="dt" sz="half" idx="10"/>
          </p:nvPr>
        </p:nvSpPr>
        <p:spPr/>
        <p:txBody>
          <a:bodyPr/>
          <a:lstStyle/>
          <a:p>
            <a:fld id="{1E42C705-1221-4AFD-8358-A5375CBE412B}" type="datetimeFigureOut">
              <a:rPr lang="en-CA" smtClean="0"/>
              <a:t>2026-02-28</a:t>
            </a:fld>
            <a:endParaRPr lang="en-CA"/>
          </a:p>
        </p:txBody>
      </p:sp>
      <p:sp>
        <p:nvSpPr>
          <p:cNvPr id="5" name="Footer Placeholder 4">
            <a:extLst>
              <a:ext uri="{FF2B5EF4-FFF2-40B4-BE49-F238E27FC236}">
                <a16:creationId xmlns:a16="http://schemas.microsoft.com/office/drawing/2014/main" id="{A9AA3AD9-E8D7-3164-358B-C3A23A6E905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4ECA7A3-F818-3C1E-3D12-772289902751}"/>
              </a:ext>
            </a:extLst>
          </p:cNvPr>
          <p:cNvSpPr>
            <a:spLocks noGrp="1"/>
          </p:cNvSpPr>
          <p:nvPr>
            <p:ph type="sldNum" sz="quarter" idx="12"/>
          </p:nvPr>
        </p:nvSpPr>
        <p:spPr/>
        <p:txBody>
          <a:bodyPr/>
          <a:lstStyle/>
          <a:p>
            <a:fld id="{A37717AD-FABC-46A5-961E-649CB3D4DD9A}" type="slidenum">
              <a:rPr lang="en-CA" smtClean="0"/>
              <a:t>‹#›</a:t>
            </a:fld>
            <a:endParaRPr lang="en-CA"/>
          </a:p>
        </p:txBody>
      </p:sp>
    </p:spTree>
    <p:extLst>
      <p:ext uri="{BB962C8B-B14F-4D97-AF65-F5344CB8AC3E}">
        <p14:creationId xmlns:p14="http://schemas.microsoft.com/office/powerpoint/2010/main" val="3700115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9B9ED-DA28-F63E-8489-A7CF1FD26EFC}"/>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54D374A0-C63B-7D28-2A6B-74B109F480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CC68FC57-8DAA-2BD5-FBC4-1582C10B8EC2}"/>
              </a:ext>
            </a:extLst>
          </p:cNvPr>
          <p:cNvSpPr>
            <a:spLocks noGrp="1"/>
          </p:cNvSpPr>
          <p:nvPr>
            <p:ph type="dt" sz="half" idx="10"/>
          </p:nvPr>
        </p:nvSpPr>
        <p:spPr/>
        <p:txBody>
          <a:bodyPr/>
          <a:lstStyle/>
          <a:p>
            <a:fld id="{1E42C705-1221-4AFD-8358-A5375CBE412B}" type="datetimeFigureOut">
              <a:rPr lang="en-CA" smtClean="0"/>
              <a:t>2026-02-28</a:t>
            </a:fld>
            <a:endParaRPr lang="en-CA"/>
          </a:p>
        </p:txBody>
      </p:sp>
      <p:sp>
        <p:nvSpPr>
          <p:cNvPr id="5" name="Footer Placeholder 4">
            <a:extLst>
              <a:ext uri="{FF2B5EF4-FFF2-40B4-BE49-F238E27FC236}">
                <a16:creationId xmlns:a16="http://schemas.microsoft.com/office/drawing/2014/main" id="{81CBD21B-2FBC-BA86-C47F-5277D0AC9F9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043E258-3E58-75D6-44D3-573A123EE447}"/>
              </a:ext>
            </a:extLst>
          </p:cNvPr>
          <p:cNvSpPr>
            <a:spLocks noGrp="1"/>
          </p:cNvSpPr>
          <p:nvPr>
            <p:ph type="sldNum" sz="quarter" idx="12"/>
          </p:nvPr>
        </p:nvSpPr>
        <p:spPr/>
        <p:txBody>
          <a:bodyPr/>
          <a:lstStyle/>
          <a:p>
            <a:fld id="{A37717AD-FABC-46A5-961E-649CB3D4DD9A}" type="slidenum">
              <a:rPr lang="en-CA" smtClean="0"/>
              <a:t>‹#›</a:t>
            </a:fld>
            <a:endParaRPr lang="en-CA"/>
          </a:p>
        </p:txBody>
      </p:sp>
    </p:spTree>
    <p:extLst>
      <p:ext uri="{BB962C8B-B14F-4D97-AF65-F5344CB8AC3E}">
        <p14:creationId xmlns:p14="http://schemas.microsoft.com/office/powerpoint/2010/main" val="1354106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481CDE-F4D5-A2FE-2FBF-610BDE98455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DA6F29F-3A2B-1C2D-5B33-8134AEDBEFE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3068220-5DCD-E8CC-A2CA-1C61EA694729}"/>
              </a:ext>
            </a:extLst>
          </p:cNvPr>
          <p:cNvSpPr>
            <a:spLocks noGrp="1"/>
          </p:cNvSpPr>
          <p:nvPr>
            <p:ph type="dt" sz="half" idx="10"/>
          </p:nvPr>
        </p:nvSpPr>
        <p:spPr/>
        <p:txBody>
          <a:bodyPr/>
          <a:lstStyle/>
          <a:p>
            <a:fld id="{1E42C705-1221-4AFD-8358-A5375CBE412B}" type="datetimeFigureOut">
              <a:rPr lang="en-CA" smtClean="0"/>
              <a:t>2026-02-28</a:t>
            </a:fld>
            <a:endParaRPr lang="en-CA"/>
          </a:p>
        </p:txBody>
      </p:sp>
      <p:sp>
        <p:nvSpPr>
          <p:cNvPr id="5" name="Footer Placeholder 4">
            <a:extLst>
              <a:ext uri="{FF2B5EF4-FFF2-40B4-BE49-F238E27FC236}">
                <a16:creationId xmlns:a16="http://schemas.microsoft.com/office/drawing/2014/main" id="{9BF656F6-28AE-480F-BE8C-6F3174ECECD3}"/>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AE6DD48-1C57-7153-1678-671E1CED84DB}"/>
              </a:ext>
            </a:extLst>
          </p:cNvPr>
          <p:cNvSpPr>
            <a:spLocks noGrp="1"/>
          </p:cNvSpPr>
          <p:nvPr>
            <p:ph type="sldNum" sz="quarter" idx="12"/>
          </p:nvPr>
        </p:nvSpPr>
        <p:spPr/>
        <p:txBody>
          <a:bodyPr/>
          <a:lstStyle/>
          <a:p>
            <a:fld id="{A37717AD-FABC-46A5-961E-649CB3D4DD9A}" type="slidenum">
              <a:rPr lang="en-CA" smtClean="0"/>
              <a:t>‹#›</a:t>
            </a:fld>
            <a:endParaRPr lang="en-CA"/>
          </a:p>
        </p:txBody>
      </p:sp>
    </p:spTree>
    <p:extLst>
      <p:ext uri="{BB962C8B-B14F-4D97-AF65-F5344CB8AC3E}">
        <p14:creationId xmlns:p14="http://schemas.microsoft.com/office/powerpoint/2010/main" val="929233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C6BE2-180F-33E5-A9F9-C7A3DF0CE13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C59D061-E2BF-1837-C0C5-B71CDA31F28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C2FF8F44-6375-D664-1AD6-10E0AC7F5225}"/>
              </a:ext>
            </a:extLst>
          </p:cNvPr>
          <p:cNvSpPr>
            <a:spLocks noGrp="1"/>
          </p:cNvSpPr>
          <p:nvPr>
            <p:ph type="dt" sz="half" idx="10"/>
          </p:nvPr>
        </p:nvSpPr>
        <p:spPr/>
        <p:txBody>
          <a:bodyPr/>
          <a:lstStyle/>
          <a:p>
            <a:fld id="{1E42C705-1221-4AFD-8358-A5375CBE412B}" type="datetimeFigureOut">
              <a:rPr lang="en-CA" smtClean="0"/>
              <a:t>2026-02-28</a:t>
            </a:fld>
            <a:endParaRPr lang="en-CA"/>
          </a:p>
        </p:txBody>
      </p:sp>
      <p:sp>
        <p:nvSpPr>
          <p:cNvPr id="5" name="Footer Placeholder 4">
            <a:extLst>
              <a:ext uri="{FF2B5EF4-FFF2-40B4-BE49-F238E27FC236}">
                <a16:creationId xmlns:a16="http://schemas.microsoft.com/office/drawing/2014/main" id="{2D969E68-6673-624D-E2A8-B760FD0A950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55EA05D-8397-D91F-3207-8683BB32343C}"/>
              </a:ext>
            </a:extLst>
          </p:cNvPr>
          <p:cNvSpPr>
            <a:spLocks noGrp="1"/>
          </p:cNvSpPr>
          <p:nvPr>
            <p:ph type="sldNum" sz="quarter" idx="12"/>
          </p:nvPr>
        </p:nvSpPr>
        <p:spPr/>
        <p:txBody>
          <a:bodyPr/>
          <a:lstStyle/>
          <a:p>
            <a:fld id="{A37717AD-FABC-46A5-961E-649CB3D4DD9A}" type="slidenum">
              <a:rPr lang="en-CA" smtClean="0"/>
              <a:t>‹#›</a:t>
            </a:fld>
            <a:endParaRPr lang="en-CA"/>
          </a:p>
        </p:txBody>
      </p:sp>
    </p:spTree>
    <p:extLst>
      <p:ext uri="{BB962C8B-B14F-4D97-AF65-F5344CB8AC3E}">
        <p14:creationId xmlns:p14="http://schemas.microsoft.com/office/powerpoint/2010/main" val="2272186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B44EC-3581-AFB8-96E3-C90ECE44A27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A5ECAF31-1C14-DFB1-4033-644084221ED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40F60C-D972-D18D-0B43-A18A5300F544}"/>
              </a:ext>
            </a:extLst>
          </p:cNvPr>
          <p:cNvSpPr>
            <a:spLocks noGrp="1"/>
          </p:cNvSpPr>
          <p:nvPr>
            <p:ph type="dt" sz="half" idx="10"/>
          </p:nvPr>
        </p:nvSpPr>
        <p:spPr/>
        <p:txBody>
          <a:bodyPr/>
          <a:lstStyle/>
          <a:p>
            <a:fld id="{1E42C705-1221-4AFD-8358-A5375CBE412B}" type="datetimeFigureOut">
              <a:rPr lang="en-CA" smtClean="0"/>
              <a:t>2026-02-28</a:t>
            </a:fld>
            <a:endParaRPr lang="en-CA"/>
          </a:p>
        </p:txBody>
      </p:sp>
      <p:sp>
        <p:nvSpPr>
          <p:cNvPr id="5" name="Footer Placeholder 4">
            <a:extLst>
              <a:ext uri="{FF2B5EF4-FFF2-40B4-BE49-F238E27FC236}">
                <a16:creationId xmlns:a16="http://schemas.microsoft.com/office/drawing/2014/main" id="{FDAC8ED6-2FE7-D187-5308-BC5513BC796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C6BA959-29FA-E771-5F1C-CC2548507EDC}"/>
              </a:ext>
            </a:extLst>
          </p:cNvPr>
          <p:cNvSpPr>
            <a:spLocks noGrp="1"/>
          </p:cNvSpPr>
          <p:nvPr>
            <p:ph type="sldNum" sz="quarter" idx="12"/>
          </p:nvPr>
        </p:nvSpPr>
        <p:spPr/>
        <p:txBody>
          <a:bodyPr/>
          <a:lstStyle/>
          <a:p>
            <a:fld id="{A37717AD-FABC-46A5-961E-649CB3D4DD9A}" type="slidenum">
              <a:rPr lang="en-CA" smtClean="0"/>
              <a:t>‹#›</a:t>
            </a:fld>
            <a:endParaRPr lang="en-CA"/>
          </a:p>
        </p:txBody>
      </p:sp>
    </p:spTree>
    <p:extLst>
      <p:ext uri="{BB962C8B-B14F-4D97-AF65-F5344CB8AC3E}">
        <p14:creationId xmlns:p14="http://schemas.microsoft.com/office/powerpoint/2010/main" val="2798758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DE341-C8F3-9AF9-B579-8C8729D476FD}"/>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6C391E64-34F4-FB77-A21E-6D6B0BF03FA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78005C9D-17C2-531C-DC1F-31165823A2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22ABF7CE-BB52-C4AA-7EC2-BBB76E04D968}"/>
              </a:ext>
            </a:extLst>
          </p:cNvPr>
          <p:cNvSpPr>
            <a:spLocks noGrp="1"/>
          </p:cNvSpPr>
          <p:nvPr>
            <p:ph type="dt" sz="half" idx="10"/>
          </p:nvPr>
        </p:nvSpPr>
        <p:spPr/>
        <p:txBody>
          <a:bodyPr/>
          <a:lstStyle/>
          <a:p>
            <a:fld id="{1E42C705-1221-4AFD-8358-A5375CBE412B}" type="datetimeFigureOut">
              <a:rPr lang="en-CA" smtClean="0"/>
              <a:t>2026-02-28</a:t>
            </a:fld>
            <a:endParaRPr lang="en-CA"/>
          </a:p>
        </p:txBody>
      </p:sp>
      <p:sp>
        <p:nvSpPr>
          <p:cNvPr id="6" name="Footer Placeholder 5">
            <a:extLst>
              <a:ext uri="{FF2B5EF4-FFF2-40B4-BE49-F238E27FC236}">
                <a16:creationId xmlns:a16="http://schemas.microsoft.com/office/drawing/2014/main" id="{A0D3AF5C-423F-952E-841D-80E7434A6F8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EBD8087-20D4-9913-9594-1734B2DC2A6B}"/>
              </a:ext>
            </a:extLst>
          </p:cNvPr>
          <p:cNvSpPr>
            <a:spLocks noGrp="1"/>
          </p:cNvSpPr>
          <p:nvPr>
            <p:ph type="sldNum" sz="quarter" idx="12"/>
          </p:nvPr>
        </p:nvSpPr>
        <p:spPr/>
        <p:txBody>
          <a:bodyPr/>
          <a:lstStyle/>
          <a:p>
            <a:fld id="{A37717AD-FABC-46A5-961E-649CB3D4DD9A}" type="slidenum">
              <a:rPr lang="en-CA" smtClean="0"/>
              <a:t>‹#›</a:t>
            </a:fld>
            <a:endParaRPr lang="en-CA"/>
          </a:p>
        </p:txBody>
      </p:sp>
    </p:spTree>
    <p:extLst>
      <p:ext uri="{BB962C8B-B14F-4D97-AF65-F5344CB8AC3E}">
        <p14:creationId xmlns:p14="http://schemas.microsoft.com/office/powerpoint/2010/main" val="4061164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2EE90-0530-C3D4-C0D1-2E03E813B2AE}"/>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85EE3603-EDE0-9250-66E5-434881064C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A6883E-2085-BD3B-FD93-B8363D535D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2BFD54D2-3983-22EB-9E94-685477C003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794E8A5-F918-B062-CAD4-4902ABD83B1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C0C74F9E-957B-994C-580E-B795243652CD}"/>
              </a:ext>
            </a:extLst>
          </p:cNvPr>
          <p:cNvSpPr>
            <a:spLocks noGrp="1"/>
          </p:cNvSpPr>
          <p:nvPr>
            <p:ph type="dt" sz="half" idx="10"/>
          </p:nvPr>
        </p:nvSpPr>
        <p:spPr/>
        <p:txBody>
          <a:bodyPr/>
          <a:lstStyle/>
          <a:p>
            <a:fld id="{1E42C705-1221-4AFD-8358-A5375CBE412B}" type="datetimeFigureOut">
              <a:rPr lang="en-CA" smtClean="0"/>
              <a:t>2026-02-28</a:t>
            </a:fld>
            <a:endParaRPr lang="en-CA"/>
          </a:p>
        </p:txBody>
      </p:sp>
      <p:sp>
        <p:nvSpPr>
          <p:cNvPr id="8" name="Footer Placeholder 7">
            <a:extLst>
              <a:ext uri="{FF2B5EF4-FFF2-40B4-BE49-F238E27FC236}">
                <a16:creationId xmlns:a16="http://schemas.microsoft.com/office/drawing/2014/main" id="{99AB1BFD-10FF-B3B6-9C6F-01EE05A8A741}"/>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05ADA7D7-8A72-559C-DADE-4DC64A71388A}"/>
              </a:ext>
            </a:extLst>
          </p:cNvPr>
          <p:cNvSpPr>
            <a:spLocks noGrp="1"/>
          </p:cNvSpPr>
          <p:nvPr>
            <p:ph type="sldNum" sz="quarter" idx="12"/>
          </p:nvPr>
        </p:nvSpPr>
        <p:spPr/>
        <p:txBody>
          <a:bodyPr/>
          <a:lstStyle/>
          <a:p>
            <a:fld id="{A37717AD-FABC-46A5-961E-649CB3D4DD9A}" type="slidenum">
              <a:rPr lang="en-CA" smtClean="0"/>
              <a:t>‹#›</a:t>
            </a:fld>
            <a:endParaRPr lang="en-CA"/>
          </a:p>
        </p:txBody>
      </p:sp>
    </p:spTree>
    <p:extLst>
      <p:ext uri="{BB962C8B-B14F-4D97-AF65-F5344CB8AC3E}">
        <p14:creationId xmlns:p14="http://schemas.microsoft.com/office/powerpoint/2010/main" val="2795570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9A316-02CB-ED6B-80D0-28CF1155B96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A68E1BED-23C9-B484-0A06-3121630FF6E0}"/>
              </a:ext>
            </a:extLst>
          </p:cNvPr>
          <p:cNvSpPr>
            <a:spLocks noGrp="1"/>
          </p:cNvSpPr>
          <p:nvPr>
            <p:ph type="dt" sz="half" idx="10"/>
          </p:nvPr>
        </p:nvSpPr>
        <p:spPr/>
        <p:txBody>
          <a:bodyPr/>
          <a:lstStyle/>
          <a:p>
            <a:fld id="{1E42C705-1221-4AFD-8358-A5375CBE412B}" type="datetimeFigureOut">
              <a:rPr lang="en-CA" smtClean="0"/>
              <a:t>2026-02-28</a:t>
            </a:fld>
            <a:endParaRPr lang="en-CA"/>
          </a:p>
        </p:txBody>
      </p:sp>
      <p:sp>
        <p:nvSpPr>
          <p:cNvPr id="4" name="Footer Placeholder 3">
            <a:extLst>
              <a:ext uri="{FF2B5EF4-FFF2-40B4-BE49-F238E27FC236}">
                <a16:creationId xmlns:a16="http://schemas.microsoft.com/office/drawing/2014/main" id="{AB9FD132-5BB9-A174-891A-8AD916361241}"/>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A12E5121-11CA-C68F-C407-16D3E8C31379}"/>
              </a:ext>
            </a:extLst>
          </p:cNvPr>
          <p:cNvSpPr>
            <a:spLocks noGrp="1"/>
          </p:cNvSpPr>
          <p:nvPr>
            <p:ph type="sldNum" sz="quarter" idx="12"/>
          </p:nvPr>
        </p:nvSpPr>
        <p:spPr/>
        <p:txBody>
          <a:bodyPr/>
          <a:lstStyle/>
          <a:p>
            <a:fld id="{A37717AD-FABC-46A5-961E-649CB3D4DD9A}" type="slidenum">
              <a:rPr lang="en-CA" smtClean="0"/>
              <a:t>‹#›</a:t>
            </a:fld>
            <a:endParaRPr lang="en-CA"/>
          </a:p>
        </p:txBody>
      </p:sp>
    </p:spTree>
    <p:extLst>
      <p:ext uri="{BB962C8B-B14F-4D97-AF65-F5344CB8AC3E}">
        <p14:creationId xmlns:p14="http://schemas.microsoft.com/office/powerpoint/2010/main" val="1728944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D22CA6-C2D9-22BF-29D3-702A834E07DA}"/>
              </a:ext>
            </a:extLst>
          </p:cNvPr>
          <p:cNvSpPr>
            <a:spLocks noGrp="1"/>
          </p:cNvSpPr>
          <p:nvPr>
            <p:ph type="dt" sz="half" idx="10"/>
          </p:nvPr>
        </p:nvSpPr>
        <p:spPr/>
        <p:txBody>
          <a:bodyPr/>
          <a:lstStyle/>
          <a:p>
            <a:fld id="{1E42C705-1221-4AFD-8358-A5375CBE412B}" type="datetimeFigureOut">
              <a:rPr lang="en-CA" smtClean="0"/>
              <a:t>2026-02-28</a:t>
            </a:fld>
            <a:endParaRPr lang="en-CA"/>
          </a:p>
        </p:txBody>
      </p:sp>
      <p:sp>
        <p:nvSpPr>
          <p:cNvPr id="3" name="Footer Placeholder 2">
            <a:extLst>
              <a:ext uri="{FF2B5EF4-FFF2-40B4-BE49-F238E27FC236}">
                <a16:creationId xmlns:a16="http://schemas.microsoft.com/office/drawing/2014/main" id="{4878635C-4B44-46C0-23C2-944B1E7103A8}"/>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50FB7338-8771-15B6-7796-096F60DF0A45}"/>
              </a:ext>
            </a:extLst>
          </p:cNvPr>
          <p:cNvSpPr>
            <a:spLocks noGrp="1"/>
          </p:cNvSpPr>
          <p:nvPr>
            <p:ph type="sldNum" sz="quarter" idx="12"/>
          </p:nvPr>
        </p:nvSpPr>
        <p:spPr/>
        <p:txBody>
          <a:bodyPr/>
          <a:lstStyle/>
          <a:p>
            <a:fld id="{A37717AD-FABC-46A5-961E-649CB3D4DD9A}" type="slidenum">
              <a:rPr lang="en-CA" smtClean="0"/>
              <a:t>‹#›</a:t>
            </a:fld>
            <a:endParaRPr lang="en-CA"/>
          </a:p>
        </p:txBody>
      </p:sp>
    </p:spTree>
    <p:extLst>
      <p:ext uri="{BB962C8B-B14F-4D97-AF65-F5344CB8AC3E}">
        <p14:creationId xmlns:p14="http://schemas.microsoft.com/office/powerpoint/2010/main" val="4200530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03EEA-2B52-D3A5-E2B2-D65590FD04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794A07BA-E0F3-7959-9005-1A7928302B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30C57C63-D3B3-E8B7-528B-735A5D594E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30E1E2-26EF-EACC-25C6-8D8006C0F4F2}"/>
              </a:ext>
            </a:extLst>
          </p:cNvPr>
          <p:cNvSpPr>
            <a:spLocks noGrp="1"/>
          </p:cNvSpPr>
          <p:nvPr>
            <p:ph type="dt" sz="half" idx="10"/>
          </p:nvPr>
        </p:nvSpPr>
        <p:spPr/>
        <p:txBody>
          <a:bodyPr/>
          <a:lstStyle/>
          <a:p>
            <a:fld id="{1E42C705-1221-4AFD-8358-A5375CBE412B}" type="datetimeFigureOut">
              <a:rPr lang="en-CA" smtClean="0"/>
              <a:t>2026-02-28</a:t>
            </a:fld>
            <a:endParaRPr lang="en-CA"/>
          </a:p>
        </p:txBody>
      </p:sp>
      <p:sp>
        <p:nvSpPr>
          <p:cNvPr id="6" name="Footer Placeholder 5">
            <a:extLst>
              <a:ext uri="{FF2B5EF4-FFF2-40B4-BE49-F238E27FC236}">
                <a16:creationId xmlns:a16="http://schemas.microsoft.com/office/drawing/2014/main" id="{929BE657-28B6-A34E-D62F-40E2DBAA11A1}"/>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04EE64B-B981-02B3-ED4F-E8C66595F431}"/>
              </a:ext>
            </a:extLst>
          </p:cNvPr>
          <p:cNvSpPr>
            <a:spLocks noGrp="1"/>
          </p:cNvSpPr>
          <p:nvPr>
            <p:ph type="sldNum" sz="quarter" idx="12"/>
          </p:nvPr>
        </p:nvSpPr>
        <p:spPr/>
        <p:txBody>
          <a:bodyPr/>
          <a:lstStyle/>
          <a:p>
            <a:fld id="{A37717AD-FABC-46A5-961E-649CB3D4DD9A}" type="slidenum">
              <a:rPr lang="en-CA" smtClean="0"/>
              <a:t>‹#›</a:t>
            </a:fld>
            <a:endParaRPr lang="en-CA"/>
          </a:p>
        </p:txBody>
      </p:sp>
    </p:spTree>
    <p:extLst>
      <p:ext uri="{BB962C8B-B14F-4D97-AF65-F5344CB8AC3E}">
        <p14:creationId xmlns:p14="http://schemas.microsoft.com/office/powerpoint/2010/main" val="2707878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2E0CE-6067-6520-E686-6825C8EE7A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18FAA10-3B53-C97A-DAFC-7FFFACAC35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6B79B5DA-88F3-635A-2DDA-4AE28D00AD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71F46E-D0A7-9549-FA98-FE91913FFFEB}"/>
              </a:ext>
            </a:extLst>
          </p:cNvPr>
          <p:cNvSpPr>
            <a:spLocks noGrp="1"/>
          </p:cNvSpPr>
          <p:nvPr>
            <p:ph type="dt" sz="half" idx="10"/>
          </p:nvPr>
        </p:nvSpPr>
        <p:spPr/>
        <p:txBody>
          <a:bodyPr/>
          <a:lstStyle/>
          <a:p>
            <a:fld id="{1E42C705-1221-4AFD-8358-A5375CBE412B}" type="datetimeFigureOut">
              <a:rPr lang="en-CA" smtClean="0"/>
              <a:t>2026-02-28</a:t>
            </a:fld>
            <a:endParaRPr lang="en-CA"/>
          </a:p>
        </p:txBody>
      </p:sp>
      <p:sp>
        <p:nvSpPr>
          <p:cNvPr id="6" name="Footer Placeholder 5">
            <a:extLst>
              <a:ext uri="{FF2B5EF4-FFF2-40B4-BE49-F238E27FC236}">
                <a16:creationId xmlns:a16="http://schemas.microsoft.com/office/drawing/2014/main" id="{3A3EE481-91AC-9F78-8C4E-114254898B8F}"/>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37C91D2-A781-CF19-3B15-6623CCA3839E}"/>
              </a:ext>
            </a:extLst>
          </p:cNvPr>
          <p:cNvSpPr>
            <a:spLocks noGrp="1"/>
          </p:cNvSpPr>
          <p:nvPr>
            <p:ph type="sldNum" sz="quarter" idx="12"/>
          </p:nvPr>
        </p:nvSpPr>
        <p:spPr/>
        <p:txBody>
          <a:bodyPr/>
          <a:lstStyle/>
          <a:p>
            <a:fld id="{A37717AD-FABC-46A5-961E-649CB3D4DD9A}" type="slidenum">
              <a:rPr lang="en-CA" smtClean="0"/>
              <a:t>‹#›</a:t>
            </a:fld>
            <a:endParaRPr lang="en-CA"/>
          </a:p>
        </p:txBody>
      </p:sp>
    </p:spTree>
    <p:extLst>
      <p:ext uri="{BB962C8B-B14F-4D97-AF65-F5344CB8AC3E}">
        <p14:creationId xmlns:p14="http://schemas.microsoft.com/office/powerpoint/2010/main" val="4195443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39F92A-DCE3-26E6-445B-FAC7C23040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32A7832-E3E1-291A-1923-51E78A20C0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40E63C4-145C-37C8-18A3-C16707A352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E42C705-1221-4AFD-8358-A5375CBE412B}" type="datetimeFigureOut">
              <a:rPr lang="en-CA" smtClean="0"/>
              <a:t>2026-02-28</a:t>
            </a:fld>
            <a:endParaRPr lang="en-CA"/>
          </a:p>
        </p:txBody>
      </p:sp>
      <p:sp>
        <p:nvSpPr>
          <p:cNvPr id="5" name="Footer Placeholder 4">
            <a:extLst>
              <a:ext uri="{FF2B5EF4-FFF2-40B4-BE49-F238E27FC236}">
                <a16:creationId xmlns:a16="http://schemas.microsoft.com/office/drawing/2014/main" id="{B779E45C-0766-9D7F-F2E0-E08143B0A0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074D47F0-7328-856A-CD45-D76CB68C55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37717AD-FABC-46A5-961E-649CB3D4DD9A}" type="slidenum">
              <a:rPr lang="en-CA" smtClean="0"/>
              <a:t>‹#›</a:t>
            </a:fld>
            <a:endParaRPr lang="en-CA"/>
          </a:p>
        </p:txBody>
      </p:sp>
    </p:spTree>
    <p:extLst>
      <p:ext uri="{BB962C8B-B14F-4D97-AF65-F5344CB8AC3E}">
        <p14:creationId xmlns:p14="http://schemas.microsoft.com/office/powerpoint/2010/main" val="653032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E8813672-B667-D34C-A6AE-2C21504D4616}"/>
              </a:ext>
            </a:extLst>
          </p:cNvPr>
          <p:cNvSpPr>
            <a:spLocks noGrp="1"/>
          </p:cNvSpPr>
          <p:nvPr>
            <p:ph type="ctrTitle"/>
          </p:nvPr>
        </p:nvSpPr>
        <p:spPr>
          <a:xfrm>
            <a:off x="3880430" y="583345"/>
            <a:ext cx="7160357" cy="4164820"/>
          </a:xfrm>
        </p:spPr>
        <p:txBody>
          <a:bodyPr anchor="t">
            <a:normAutofit fontScale="90000"/>
          </a:bodyPr>
          <a:lstStyle/>
          <a:p>
            <a:pPr algn="r"/>
            <a:r>
              <a:rPr lang="en-CA" sz="7400" dirty="0">
                <a:solidFill>
                  <a:srgbClr val="FFFFFF"/>
                </a:solidFill>
              </a:rPr>
              <a:t>How Homeopathic Treatment  Can Be An Alternative To Certain Surgeries</a:t>
            </a:r>
          </a:p>
        </p:txBody>
      </p:sp>
      <p:sp>
        <p:nvSpPr>
          <p:cNvPr id="3" name="Subtitle 2">
            <a:extLst>
              <a:ext uri="{FF2B5EF4-FFF2-40B4-BE49-F238E27FC236}">
                <a16:creationId xmlns:a16="http://schemas.microsoft.com/office/drawing/2014/main" id="{3002D6CA-5AE3-6F0D-88E1-69C759CCBC46}"/>
              </a:ext>
            </a:extLst>
          </p:cNvPr>
          <p:cNvSpPr>
            <a:spLocks noGrp="1"/>
          </p:cNvSpPr>
          <p:nvPr>
            <p:ph type="subTitle" idx="1"/>
          </p:nvPr>
        </p:nvSpPr>
        <p:spPr>
          <a:xfrm>
            <a:off x="1208228" y="5972174"/>
            <a:ext cx="8578699" cy="504825"/>
          </a:xfrm>
        </p:spPr>
        <p:txBody>
          <a:bodyPr>
            <a:normAutofit/>
          </a:bodyPr>
          <a:lstStyle/>
          <a:p>
            <a:pPr algn="l"/>
            <a:r>
              <a:rPr lang="en-CA" sz="2800" b="1" dirty="0">
                <a:solidFill>
                  <a:srgbClr val="FFFFFF"/>
                </a:solidFill>
              </a:rPr>
              <a:t>By Umar Arain</a:t>
            </a:r>
          </a:p>
        </p:txBody>
      </p:sp>
      <p:sp>
        <p:nvSpPr>
          <p:cNvPr id="6"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7"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9"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1" name="Straight Connector 10">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3"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15"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17"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3861380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5">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1089173-A569-9209-2B1E-567230BEF38C}"/>
              </a:ext>
            </a:extLst>
          </p:cNvPr>
          <p:cNvSpPr>
            <a:spLocks noGrp="1"/>
          </p:cNvSpPr>
          <p:nvPr>
            <p:ph type="title"/>
          </p:nvPr>
        </p:nvSpPr>
        <p:spPr>
          <a:xfrm>
            <a:off x="1383564" y="348865"/>
            <a:ext cx="9718111" cy="1576446"/>
          </a:xfrm>
        </p:spPr>
        <p:txBody>
          <a:bodyPr anchor="ctr">
            <a:normAutofit/>
          </a:bodyPr>
          <a:lstStyle/>
          <a:p>
            <a:r>
              <a:rPr lang="en-CA" sz="4000">
                <a:solidFill>
                  <a:srgbClr val="FFFFFF"/>
                </a:solidFill>
              </a:rPr>
              <a:t>Why Don’t People Use Homeopath Medicine?</a:t>
            </a:r>
          </a:p>
        </p:txBody>
      </p:sp>
      <p:graphicFrame>
        <p:nvGraphicFramePr>
          <p:cNvPr id="12" name="Content Placeholder 2">
            <a:extLst>
              <a:ext uri="{FF2B5EF4-FFF2-40B4-BE49-F238E27FC236}">
                <a16:creationId xmlns:a16="http://schemas.microsoft.com/office/drawing/2014/main" id="{19FFBADB-45CB-1DC9-2BF8-D68D157AB6B0}"/>
              </a:ext>
            </a:extLst>
          </p:cNvPr>
          <p:cNvGraphicFramePr>
            <a:graphicFrameLocks noGrp="1"/>
          </p:cNvGraphicFramePr>
          <p:nvPr>
            <p:ph idx="1"/>
            <p:extLst>
              <p:ext uri="{D42A27DB-BD31-4B8C-83A1-F6EECF244321}">
                <p14:modId xmlns:p14="http://schemas.microsoft.com/office/powerpoint/2010/main" val="743466916"/>
              </p:ext>
            </p:extLst>
          </p:nvPr>
        </p:nvGraphicFramePr>
        <p:xfrm>
          <a:off x="644056" y="2615979"/>
          <a:ext cx="10927829" cy="4084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6065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63F457-E19E-5259-4039-EDD086E129DD}"/>
              </a:ext>
            </a:extLst>
          </p:cNvPr>
          <p:cNvSpPr>
            <a:spLocks noGrp="1"/>
          </p:cNvSpPr>
          <p:nvPr>
            <p:ph type="title"/>
          </p:nvPr>
        </p:nvSpPr>
        <p:spPr>
          <a:xfrm>
            <a:off x="826396" y="586855"/>
            <a:ext cx="4230100" cy="3387497"/>
          </a:xfrm>
        </p:spPr>
        <p:txBody>
          <a:bodyPr anchor="b">
            <a:normAutofit/>
          </a:bodyPr>
          <a:lstStyle/>
          <a:p>
            <a:pPr algn="r"/>
            <a:r>
              <a:rPr lang="en-CA" sz="4000" dirty="0">
                <a:solidFill>
                  <a:srgbClr val="FFFFFF"/>
                </a:solidFill>
              </a:rPr>
              <a:t>The single most common misconception about Homeopathy </a:t>
            </a:r>
          </a:p>
        </p:txBody>
      </p:sp>
      <p:sp>
        <p:nvSpPr>
          <p:cNvPr id="3" name="Content Placeholder 2">
            <a:extLst>
              <a:ext uri="{FF2B5EF4-FFF2-40B4-BE49-F238E27FC236}">
                <a16:creationId xmlns:a16="http://schemas.microsoft.com/office/drawing/2014/main" id="{B739655C-BD5D-904B-3418-12382E4A1F1D}"/>
              </a:ext>
            </a:extLst>
          </p:cNvPr>
          <p:cNvSpPr>
            <a:spLocks noGrp="1"/>
          </p:cNvSpPr>
          <p:nvPr>
            <p:ph idx="1"/>
          </p:nvPr>
        </p:nvSpPr>
        <p:spPr>
          <a:xfrm>
            <a:off x="6503158" y="649480"/>
            <a:ext cx="4862447" cy="5546047"/>
          </a:xfrm>
        </p:spPr>
        <p:txBody>
          <a:bodyPr anchor="ctr">
            <a:normAutofit/>
          </a:bodyPr>
          <a:lstStyle/>
          <a:p>
            <a:pPr marL="0" indent="0">
              <a:buNone/>
            </a:pPr>
            <a:r>
              <a:rPr lang="en-CA" sz="2000" dirty="0"/>
              <a:t>One of the most common misconceptions is that Homeopathy is only a placebo effect. Some scientific studies also report this as their conclusions.</a:t>
            </a:r>
          </a:p>
          <a:p>
            <a:pPr marL="0" indent="0">
              <a:buNone/>
            </a:pPr>
            <a:r>
              <a:rPr lang="en-CA" sz="2000" dirty="0"/>
              <a:t> However, there is little justification is how the placebo effect could cure infants and young children who are unaware of which medicine they are taking! </a:t>
            </a:r>
          </a:p>
          <a:p>
            <a:endParaRPr lang="en-CA" sz="2000" dirty="0"/>
          </a:p>
        </p:txBody>
      </p:sp>
    </p:spTree>
    <p:extLst>
      <p:ext uri="{BB962C8B-B14F-4D97-AF65-F5344CB8AC3E}">
        <p14:creationId xmlns:p14="http://schemas.microsoft.com/office/powerpoint/2010/main" val="1666612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8B9AA7C6-5E5A-498E-A6DF-A943376E09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33">
            <a:extLst>
              <a:ext uri="{FF2B5EF4-FFF2-40B4-BE49-F238E27FC236}">
                <a16:creationId xmlns:a16="http://schemas.microsoft.com/office/drawing/2014/main" id="{83EAB11A-76F7-48F4-9B4F-5BFDF4BF967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300" y="2385102"/>
            <a:ext cx="574091" cy="2087796"/>
            <a:chOff x="209668" y="2857422"/>
            <a:chExt cx="463662" cy="2087796"/>
          </a:xfrm>
        </p:grpSpPr>
        <p:sp>
          <p:nvSpPr>
            <p:cNvPr id="11" name="Rectangle 10">
              <a:extLst>
                <a:ext uri="{FF2B5EF4-FFF2-40B4-BE49-F238E27FC236}">
                  <a16:creationId xmlns:a16="http://schemas.microsoft.com/office/drawing/2014/main" id="{74D4C416-D5F4-4F6F-A6F1-87A21CD4FC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423947" y="2857422"/>
              <a:ext cx="249383" cy="208779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C6AC1C30-21C6-4BF6-93EE-B211D7A8501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209668" y="2857423"/>
              <a:ext cx="1" cy="208779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36" name="Rectangle 35">
            <a:extLst>
              <a:ext uri="{FF2B5EF4-FFF2-40B4-BE49-F238E27FC236}">
                <a16:creationId xmlns:a16="http://schemas.microsoft.com/office/drawing/2014/main" id="{81E140AE-0ABF-47C8-BF32-7D2F0CF2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CBC4F608-B4B8-48C3-9572-C0F061B1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631767"/>
            <a:ext cx="11111729" cy="575240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4BCABB-44B4-1167-1938-C4EDBC2F873F}"/>
              </a:ext>
            </a:extLst>
          </p:cNvPr>
          <p:cNvSpPr>
            <a:spLocks noGrp="1"/>
          </p:cNvSpPr>
          <p:nvPr>
            <p:ph type="title"/>
          </p:nvPr>
        </p:nvSpPr>
        <p:spPr>
          <a:xfrm>
            <a:off x="1153618" y="1239927"/>
            <a:ext cx="4008586" cy="4680583"/>
          </a:xfrm>
        </p:spPr>
        <p:txBody>
          <a:bodyPr anchor="ctr">
            <a:normAutofit/>
          </a:bodyPr>
          <a:lstStyle/>
          <a:p>
            <a:r>
              <a:rPr lang="en-CA" sz="5200" dirty="0"/>
              <a:t>Conclusion</a:t>
            </a:r>
          </a:p>
        </p:txBody>
      </p:sp>
      <p:sp>
        <p:nvSpPr>
          <p:cNvPr id="3" name="Content Placeholder 2">
            <a:extLst>
              <a:ext uri="{FF2B5EF4-FFF2-40B4-BE49-F238E27FC236}">
                <a16:creationId xmlns:a16="http://schemas.microsoft.com/office/drawing/2014/main" id="{F1E2E9D5-7941-0E0D-4F91-1A0B2A08E2F4}"/>
              </a:ext>
            </a:extLst>
          </p:cNvPr>
          <p:cNvSpPr>
            <a:spLocks noGrp="1"/>
          </p:cNvSpPr>
          <p:nvPr>
            <p:ph idx="1"/>
          </p:nvPr>
        </p:nvSpPr>
        <p:spPr>
          <a:xfrm>
            <a:off x="4343401" y="1239927"/>
            <a:ext cx="6793820" cy="4680583"/>
          </a:xfrm>
        </p:spPr>
        <p:txBody>
          <a:bodyPr anchor="ctr">
            <a:normAutofit fontScale="92500" lnSpcReduction="10000"/>
          </a:bodyPr>
          <a:lstStyle/>
          <a:p>
            <a:r>
              <a:rPr lang="en-US" sz="2000" dirty="0"/>
              <a:t>These case studies are only a few examples out of several patients who benefit from Homeopathic method of treatment. My study demonstrate how Homeopathic treatment could support the healthcare system of Alberta. There is a small number of research studies on Homeopathy medicine, and there is a need to do more clinical trials to determine the effectiveness of Homeopathy in different disease conditions. More research is needed to determine how well Homeopathy can fill in the gaps in the current healthcare system.</a:t>
            </a:r>
          </a:p>
          <a:p>
            <a:r>
              <a:rPr lang="en-US" sz="2000" dirty="0"/>
              <a:t>Homeopath medicine is NOT meant to fully replace the standard healthcare system it is rather a support system for our already overloaded healthcare delivery system. For example, if as little as 10% of cases can be dealt with Homeopathic treatment, it may not only significantly reduce pressure on the current healthcare system but may also avoid unnecessary surgeries with homeopathic pills that are safe and body friendly.</a:t>
            </a:r>
          </a:p>
        </p:txBody>
      </p:sp>
    </p:spTree>
    <p:extLst>
      <p:ext uri="{BB962C8B-B14F-4D97-AF65-F5344CB8AC3E}">
        <p14:creationId xmlns:p14="http://schemas.microsoft.com/office/powerpoint/2010/main" val="2055221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58DFE9-A8B0-6626-7702-46E73EFFCF76}"/>
              </a:ext>
            </a:extLst>
          </p:cNvPr>
          <p:cNvSpPr>
            <a:spLocks noGrp="1"/>
          </p:cNvSpPr>
          <p:nvPr>
            <p:ph type="title"/>
          </p:nvPr>
        </p:nvSpPr>
        <p:spPr>
          <a:xfrm>
            <a:off x="645065" y="1463040"/>
            <a:ext cx="3796306" cy="2690949"/>
          </a:xfrm>
        </p:spPr>
        <p:txBody>
          <a:bodyPr anchor="t">
            <a:normAutofit/>
          </a:bodyPr>
          <a:lstStyle/>
          <a:p>
            <a:r>
              <a:rPr lang="en-CA" sz="3700"/>
              <a:t>Recommendations</a:t>
            </a:r>
          </a:p>
        </p:txBody>
      </p:sp>
      <p:grpSp>
        <p:nvGrpSpPr>
          <p:cNvPr id="13" name="Group 12">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5CA085A-AF2C-2B4E-F1AC-E052780C737D}"/>
              </a:ext>
            </a:extLst>
          </p:cNvPr>
          <p:cNvSpPr>
            <a:spLocks noGrp="1"/>
          </p:cNvSpPr>
          <p:nvPr>
            <p:ph idx="1"/>
          </p:nvPr>
        </p:nvSpPr>
        <p:spPr>
          <a:xfrm>
            <a:off x="5191569" y="794657"/>
            <a:ext cx="6279179" cy="4968829"/>
          </a:xfrm>
        </p:spPr>
        <p:txBody>
          <a:bodyPr anchor="t">
            <a:normAutofit fontScale="92500" lnSpcReduction="10000"/>
          </a:bodyPr>
          <a:lstStyle/>
          <a:p>
            <a:r>
              <a:rPr lang="en-US" sz="2000" dirty="0"/>
              <a:t>With the recent years of long waiting list for surgical procedures in Alberta and other provinces (sometimes waiting goes beyond 12 months period), there is a need to think outside the box to explore other disease cure system such as Homeopathy. This also raises a big question about not getting anything for 12 months while waiting for a surgery is better or trying an alternative therapy which could potentially reduce the need for surgeries. Assuming the scientific literature claim of Homeopath remedies acts only as a placebo, is there any harm in trying those "placebo" pills during the long wait time of months when the patient is not getting any treatment while waiting for surgery?</a:t>
            </a:r>
          </a:p>
          <a:p>
            <a:r>
              <a:rPr lang="en-US" sz="2000" dirty="0"/>
              <a:t> I thought that this platform of the science fair could be my very first step of creating the awareness among academics. I would like to take it further to the other levels of healthcare authorities in the future to demonstrate the examples of case studies that were cured by homeopathy without needing any surgeries.</a:t>
            </a:r>
          </a:p>
        </p:txBody>
      </p:sp>
    </p:spTree>
    <p:extLst>
      <p:ext uri="{BB962C8B-B14F-4D97-AF65-F5344CB8AC3E}">
        <p14:creationId xmlns:p14="http://schemas.microsoft.com/office/powerpoint/2010/main" val="2783117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6" name="Group 15">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7" name="Freeform: Shape 16">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78188CE0-838B-2677-8636-C3A4900F87B2}"/>
              </a:ext>
            </a:extLst>
          </p:cNvPr>
          <p:cNvSpPr>
            <a:spLocks noGrp="1"/>
          </p:cNvSpPr>
          <p:nvPr>
            <p:ph type="title"/>
          </p:nvPr>
        </p:nvSpPr>
        <p:spPr>
          <a:xfrm>
            <a:off x="640080" y="1243013"/>
            <a:ext cx="3855720" cy="4371974"/>
          </a:xfrm>
        </p:spPr>
        <p:txBody>
          <a:bodyPr>
            <a:normAutofit/>
          </a:bodyPr>
          <a:lstStyle/>
          <a:p>
            <a:r>
              <a:rPr lang="en-CA" sz="3600">
                <a:solidFill>
                  <a:schemeClr val="tx2"/>
                </a:solidFill>
              </a:rPr>
              <a:t>References</a:t>
            </a:r>
          </a:p>
        </p:txBody>
      </p:sp>
      <p:sp>
        <p:nvSpPr>
          <p:cNvPr id="7" name="Rectangle 4">
            <a:extLst>
              <a:ext uri="{FF2B5EF4-FFF2-40B4-BE49-F238E27FC236}">
                <a16:creationId xmlns:a16="http://schemas.microsoft.com/office/drawing/2014/main" id="{BA4A1921-CF76-A480-83BB-147512AB45E8}"/>
              </a:ext>
            </a:extLst>
          </p:cNvPr>
          <p:cNvSpPr>
            <a:spLocks noGrp="1" noChangeArrowheads="1"/>
          </p:cNvSpPr>
          <p:nvPr>
            <p:ph idx="1"/>
          </p:nvPr>
        </p:nvSpPr>
        <p:spPr bwMode="auto">
          <a:xfrm>
            <a:off x="5471410" y="577061"/>
            <a:ext cx="5922014" cy="577876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0" tIns="0" rIns="0" bIns="0" numCol="1" anchor="ctr" anchorCtr="0" compatLnSpc="1">
            <a:prstTxWarp prst="textNoShape">
              <a:avLst/>
            </a:prstTxWarp>
            <a:normAutofit lnSpcReduction="10000"/>
          </a:bodyPr>
          <a:lstStyle/>
          <a:p>
            <a:pPr marL="0" marR="0" lvl="0" indent="0" defTabSz="914400" rtl="0" eaLnBrk="0" fontAlgn="base" latinLnBrk="0" hangingPunct="0">
              <a:spcBef>
                <a:spcPct val="0"/>
              </a:spcBef>
              <a:spcAft>
                <a:spcPts val="600"/>
              </a:spcAft>
              <a:buClrTx/>
              <a:buSzTx/>
              <a:buFontTx/>
              <a:buNone/>
              <a:tabLst/>
            </a:pPr>
            <a:r>
              <a:rPr kumimoji="0" lang="en-US" altLang="en-US" sz="1300" b="0" i="0" u="none" strike="noStrike" cap="none" normalizeH="0" baseline="0" dirty="0">
                <a:ln>
                  <a:noFill/>
                </a:ln>
                <a:solidFill>
                  <a:schemeClr val="tx2"/>
                </a:solidFill>
                <a:effectLst/>
                <a:latin typeface="Calibri" panose="020F0502020204030204" pitchFamily="34" charset="0"/>
                <a:cs typeface="Calibri" panose="020F0502020204030204" pitchFamily="34" charset="0"/>
              </a:rPr>
              <a:t> </a:t>
            </a:r>
            <a:endParaRPr kumimoji="0" lang="en-US" altLang="en-US" sz="1300" b="0" i="0" u="none" strike="noStrike" cap="none" normalizeH="0" baseline="0" dirty="0">
              <a:ln>
                <a:noFill/>
              </a:ln>
              <a:solidFill>
                <a:schemeClr val="tx2"/>
              </a:solidFill>
              <a:effectLst/>
            </a:endParaRPr>
          </a:p>
          <a:p>
            <a:pPr marL="0" marR="0" lvl="0" indent="0" defTabSz="914400" rtl="0" eaLnBrk="0" fontAlgn="base" latinLnBrk="0" hangingPunct="0">
              <a:spcBef>
                <a:spcPct val="0"/>
              </a:spcBef>
              <a:spcAft>
                <a:spcPts val="600"/>
              </a:spcAft>
              <a:buClrTx/>
              <a:buSzTx/>
              <a:buFontTx/>
              <a:buNone/>
              <a:tabLst/>
            </a:pPr>
            <a:r>
              <a:rPr kumimoji="0" lang="en-US" altLang="en-US" sz="1600" b="0" i="0" u="none" strike="noStrike" cap="none" normalizeH="0" baseline="0" dirty="0">
                <a:ln>
                  <a:noFill/>
                </a:ln>
                <a:solidFill>
                  <a:schemeClr val="tx2"/>
                </a:solidFill>
                <a:effectLst/>
                <a:latin typeface="+mj-lt"/>
                <a:cs typeface="Calibri" panose="020F0502020204030204" pitchFamily="34" charset="0"/>
              </a:rPr>
              <a:t>Kayne SB (2006) Homeopathic pharmacy : Theory and practice. Edinburgh; New York: Elsevier Churchill Livingstone. 386 p</a:t>
            </a:r>
            <a:endParaRPr kumimoji="0" lang="en-US" altLang="en-US" sz="1600" b="0" i="0" u="none" strike="noStrike" cap="none" normalizeH="0" baseline="0" dirty="0">
              <a:ln>
                <a:noFill/>
              </a:ln>
              <a:solidFill>
                <a:schemeClr val="tx2"/>
              </a:solidFill>
              <a:effectLst/>
              <a:latin typeface="+mj-lt"/>
            </a:endParaRPr>
          </a:p>
          <a:p>
            <a:pPr marL="0" marR="0" lvl="0" indent="0" defTabSz="914400" rtl="0" eaLnBrk="0" fontAlgn="base" latinLnBrk="0" hangingPunct="0">
              <a:spcBef>
                <a:spcPct val="0"/>
              </a:spcBef>
              <a:spcAft>
                <a:spcPts val="600"/>
              </a:spcAft>
              <a:buClrTx/>
              <a:buSzTx/>
              <a:buFontTx/>
              <a:buNone/>
              <a:tabLst/>
            </a:pPr>
            <a:r>
              <a:rPr kumimoji="0" lang="en-US" altLang="en-US" sz="1600" b="1" i="0" u="none" strike="noStrike" cap="none" normalizeH="0" baseline="0" dirty="0">
                <a:ln>
                  <a:noFill/>
                </a:ln>
                <a:solidFill>
                  <a:schemeClr val="tx2"/>
                </a:solidFill>
                <a:effectLst/>
                <a:latin typeface="+mj-lt"/>
                <a:cs typeface="Calibri" panose="020F0502020204030204" pitchFamily="34" charset="0"/>
              </a:rPr>
              <a:t> </a:t>
            </a:r>
            <a:endParaRPr kumimoji="0" lang="en-US" altLang="en-US" sz="1600" b="0" i="0" u="none" strike="noStrike" cap="none" normalizeH="0" baseline="0" dirty="0">
              <a:ln>
                <a:noFill/>
              </a:ln>
              <a:solidFill>
                <a:schemeClr val="tx2"/>
              </a:solidFill>
              <a:effectLst/>
              <a:latin typeface="+mj-lt"/>
            </a:endParaRPr>
          </a:p>
          <a:p>
            <a:pPr marL="0" marR="0" lvl="0" indent="0" defTabSz="914400" rtl="0" eaLnBrk="0" fontAlgn="base" latinLnBrk="0" hangingPunct="0">
              <a:spcBef>
                <a:spcPct val="0"/>
              </a:spcBef>
              <a:spcAft>
                <a:spcPts val="600"/>
              </a:spcAft>
              <a:buClrTx/>
              <a:buSzTx/>
              <a:buFontTx/>
              <a:buNone/>
              <a:tabLst/>
            </a:pPr>
            <a:r>
              <a:rPr kumimoji="0" lang="en-US" altLang="en-US" sz="1600" b="0" i="0" u="none" strike="noStrike" cap="none" normalizeH="0" baseline="0" dirty="0">
                <a:ln>
                  <a:noFill/>
                </a:ln>
                <a:solidFill>
                  <a:schemeClr val="tx2"/>
                </a:solidFill>
                <a:effectLst/>
                <a:latin typeface="+mj-lt"/>
                <a:cs typeface="Calibri" panose="020F0502020204030204" pitchFamily="34" charset="0"/>
              </a:rPr>
              <a:t>Linde K, Clausius N, Ramirez G, Melchart D, Eitel F, Hedges LV, Jonas WB. Are the</a:t>
            </a:r>
            <a:r>
              <a:rPr kumimoji="0" lang="en-US" altLang="en-US" sz="1600" b="0" i="0" u="sng" strike="noStrike" cap="none" normalizeH="0" baseline="0" dirty="0">
                <a:ln>
                  <a:noFill/>
                </a:ln>
                <a:solidFill>
                  <a:schemeClr val="tx2"/>
                </a:solidFill>
                <a:effectLst/>
                <a:latin typeface="+mj-lt"/>
                <a:cs typeface="Calibri" panose="020F0502020204030204" pitchFamily="34" charset="0"/>
              </a:rPr>
              <a:t> </a:t>
            </a:r>
            <a:r>
              <a:rPr kumimoji="0" lang="en-US" altLang="en-US" sz="1600" b="0" i="0" u="none" strike="noStrike" cap="none" normalizeH="0" baseline="0" dirty="0">
                <a:ln>
                  <a:noFill/>
                </a:ln>
                <a:solidFill>
                  <a:schemeClr val="tx2"/>
                </a:solidFill>
                <a:effectLst/>
                <a:latin typeface="+mj-lt"/>
                <a:cs typeface="Calibri" panose="020F0502020204030204" pitchFamily="34" charset="0"/>
              </a:rPr>
              <a:t>clinical</a:t>
            </a:r>
            <a:r>
              <a:rPr kumimoji="0" lang="en-US" altLang="en-US" sz="1600" b="0" i="0" u="sng" strike="noStrike" cap="none" normalizeH="0" baseline="0" dirty="0">
                <a:ln>
                  <a:noFill/>
                </a:ln>
                <a:solidFill>
                  <a:schemeClr val="tx2"/>
                </a:solidFill>
                <a:effectLst/>
                <a:latin typeface="+mj-lt"/>
                <a:cs typeface="Calibri" panose="020F0502020204030204" pitchFamily="34" charset="0"/>
              </a:rPr>
              <a:t> </a:t>
            </a:r>
            <a:r>
              <a:rPr kumimoji="0" lang="en-US" altLang="en-US" sz="1600" b="0" i="0" u="none" strike="noStrike" cap="none" normalizeH="0" baseline="0" dirty="0">
                <a:ln>
                  <a:noFill/>
                </a:ln>
                <a:solidFill>
                  <a:schemeClr val="tx2"/>
                </a:solidFill>
                <a:effectLst/>
                <a:latin typeface="+mj-lt"/>
                <a:cs typeface="Calibri" panose="020F0502020204030204" pitchFamily="34" charset="0"/>
              </a:rPr>
              <a:t>effects</a:t>
            </a:r>
            <a:r>
              <a:rPr kumimoji="0" lang="en-US" altLang="en-US" sz="1600" b="0" i="0" u="sng" strike="noStrike" cap="none" normalizeH="0" baseline="0" dirty="0">
                <a:ln>
                  <a:noFill/>
                </a:ln>
                <a:solidFill>
                  <a:schemeClr val="tx2"/>
                </a:solidFill>
                <a:effectLst/>
                <a:latin typeface="+mj-lt"/>
                <a:cs typeface="Calibri" panose="020F0502020204030204" pitchFamily="34" charset="0"/>
              </a:rPr>
              <a:t> </a:t>
            </a:r>
            <a:r>
              <a:rPr kumimoji="0" lang="en-US" altLang="en-US" sz="1600" b="0" i="0" u="none" strike="noStrike" cap="none" normalizeH="0" baseline="0" dirty="0">
                <a:ln>
                  <a:noFill/>
                </a:ln>
                <a:solidFill>
                  <a:schemeClr val="tx2"/>
                </a:solidFill>
                <a:effectLst/>
                <a:latin typeface="+mj-lt"/>
                <a:cs typeface="Calibri" panose="020F0502020204030204" pitchFamily="34" charset="0"/>
              </a:rPr>
              <a:t>of</a:t>
            </a:r>
            <a:r>
              <a:rPr kumimoji="0" lang="en-US" altLang="en-US" sz="1600" b="0" i="0" u="sng" strike="noStrike" cap="none" normalizeH="0" baseline="0" dirty="0">
                <a:ln>
                  <a:noFill/>
                </a:ln>
                <a:solidFill>
                  <a:schemeClr val="tx2"/>
                </a:solidFill>
                <a:effectLst/>
                <a:latin typeface="+mj-lt"/>
                <a:cs typeface="Calibri" panose="020F0502020204030204" pitchFamily="34" charset="0"/>
              </a:rPr>
              <a:t> </a:t>
            </a:r>
            <a:r>
              <a:rPr kumimoji="0" lang="en-US" altLang="en-US" sz="1600" b="0" i="0" u="none" strike="noStrike" cap="none" normalizeH="0" baseline="0" dirty="0">
                <a:ln>
                  <a:noFill/>
                </a:ln>
                <a:solidFill>
                  <a:schemeClr val="tx2"/>
                </a:solidFill>
                <a:effectLst/>
                <a:latin typeface="+mj-lt"/>
                <a:cs typeface="Calibri" panose="020F0502020204030204" pitchFamily="34" charset="0"/>
              </a:rPr>
              <a:t>Homeopathy</a:t>
            </a:r>
            <a:r>
              <a:rPr kumimoji="0" lang="en-US" altLang="en-US" sz="1600" b="0" i="0" u="sng" strike="noStrike" cap="none" normalizeH="0" baseline="0" dirty="0">
                <a:ln>
                  <a:noFill/>
                </a:ln>
                <a:solidFill>
                  <a:schemeClr val="tx2"/>
                </a:solidFill>
                <a:effectLst/>
                <a:latin typeface="+mj-lt"/>
                <a:cs typeface="Calibri" panose="020F0502020204030204" pitchFamily="34" charset="0"/>
              </a:rPr>
              <a:t> </a:t>
            </a:r>
            <a:r>
              <a:rPr kumimoji="0" lang="en-US" altLang="en-US" sz="1600" b="0" i="0" u="none" strike="noStrike" cap="none" normalizeH="0" baseline="0" dirty="0">
                <a:ln>
                  <a:noFill/>
                </a:ln>
                <a:solidFill>
                  <a:schemeClr val="tx2"/>
                </a:solidFill>
                <a:effectLst/>
                <a:latin typeface="+mj-lt"/>
                <a:cs typeface="Calibri" panose="020F0502020204030204" pitchFamily="34" charset="0"/>
              </a:rPr>
              <a:t>placebo effects? A</a:t>
            </a:r>
            <a:r>
              <a:rPr kumimoji="0" lang="en-US" altLang="en-US" sz="1600" b="0" i="0" u="sng" strike="noStrike" cap="none" normalizeH="0" baseline="0" dirty="0">
                <a:ln>
                  <a:noFill/>
                </a:ln>
                <a:solidFill>
                  <a:schemeClr val="tx2"/>
                </a:solidFill>
                <a:effectLst/>
                <a:latin typeface="+mj-lt"/>
                <a:cs typeface="Calibri" panose="020F0502020204030204" pitchFamily="34" charset="0"/>
              </a:rPr>
              <a:t> </a:t>
            </a:r>
            <a:r>
              <a:rPr kumimoji="0" lang="en-US" altLang="en-US" sz="1600" b="0" i="0" u="none" strike="noStrike" cap="none" normalizeH="0" baseline="0" dirty="0">
                <a:ln>
                  <a:noFill/>
                </a:ln>
                <a:solidFill>
                  <a:schemeClr val="tx2"/>
                </a:solidFill>
                <a:effectLst/>
                <a:latin typeface="+mj-lt"/>
                <a:cs typeface="Calibri" panose="020F0502020204030204" pitchFamily="34" charset="0"/>
              </a:rPr>
              <a:t>meta-analysis</a:t>
            </a:r>
            <a:r>
              <a:rPr kumimoji="0" lang="en-US" altLang="en-US" sz="1600" b="0" i="0" u="sng" strike="noStrike" cap="none" normalizeH="0" baseline="0" dirty="0">
                <a:ln>
                  <a:noFill/>
                </a:ln>
                <a:solidFill>
                  <a:schemeClr val="tx2"/>
                </a:solidFill>
                <a:effectLst/>
                <a:latin typeface="+mj-lt"/>
                <a:cs typeface="Calibri" panose="020F0502020204030204" pitchFamily="34" charset="0"/>
              </a:rPr>
              <a:t> </a:t>
            </a:r>
            <a:r>
              <a:rPr kumimoji="0" lang="en-US" altLang="en-US" sz="1600" b="0" i="0" u="none" strike="noStrike" cap="none" normalizeH="0" baseline="0" dirty="0">
                <a:ln>
                  <a:noFill/>
                </a:ln>
                <a:solidFill>
                  <a:schemeClr val="tx2"/>
                </a:solidFill>
                <a:effectLst/>
                <a:latin typeface="+mj-lt"/>
                <a:cs typeface="Calibri" panose="020F0502020204030204" pitchFamily="34" charset="0"/>
              </a:rPr>
              <a:t>of</a:t>
            </a:r>
            <a:r>
              <a:rPr kumimoji="0" lang="en-US" altLang="en-US" sz="1600" b="0" i="0" u="sng" strike="noStrike" cap="none" normalizeH="0" baseline="0" dirty="0">
                <a:ln>
                  <a:noFill/>
                </a:ln>
                <a:solidFill>
                  <a:schemeClr val="tx2"/>
                </a:solidFill>
                <a:effectLst/>
                <a:latin typeface="+mj-lt"/>
                <a:cs typeface="Calibri" panose="020F0502020204030204" pitchFamily="34" charset="0"/>
              </a:rPr>
              <a:t> </a:t>
            </a:r>
            <a:r>
              <a:rPr kumimoji="0" lang="en-US" altLang="en-US" sz="1600" b="0" i="0" u="none" strike="noStrike" cap="none" normalizeH="0" baseline="0" dirty="0">
                <a:ln>
                  <a:noFill/>
                </a:ln>
                <a:solidFill>
                  <a:schemeClr val="tx2"/>
                </a:solidFill>
                <a:effectLst/>
                <a:latin typeface="+mj-lt"/>
                <a:cs typeface="Calibri" panose="020F0502020204030204" pitchFamily="34" charset="0"/>
              </a:rPr>
              <a:t>placebo-controlled</a:t>
            </a:r>
            <a:r>
              <a:rPr kumimoji="0" lang="en-US" altLang="en-US" sz="1600" b="0" i="0" u="sng" strike="noStrike" cap="none" normalizeH="0" baseline="0" dirty="0">
                <a:ln>
                  <a:noFill/>
                </a:ln>
                <a:solidFill>
                  <a:schemeClr val="tx2"/>
                </a:solidFill>
                <a:effectLst/>
                <a:latin typeface="+mj-lt"/>
                <a:cs typeface="Calibri" panose="020F0502020204030204" pitchFamily="34" charset="0"/>
              </a:rPr>
              <a:t> </a:t>
            </a:r>
            <a:r>
              <a:rPr kumimoji="0" lang="en-US" altLang="en-US" sz="1600" b="0" i="0" u="none" strike="noStrike" cap="none" normalizeH="0" baseline="0" dirty="0">
                <a:ln>
                  <a:noFill/>
                </a:ln>
                <a:solidFill>
                  <a:schemeClr val="tx2"/>
                </a:solidFill>
                <a:effectLst/>
                <a:latin typeface="+mj-lt"/>
                <a:cs typeface="Calibri" panose="020F0502020204030204" pitchFamily="34" charset="0"/>
              </a:rPr>
              <a:t>trials. Lancet. 1997 Sep 20;350(9081):834-43.</a:t>
            </a:r>
            <a:endParaRPr kumimoji="0" lang="en-US" altLang="en-US" sz="1600" b="0" i="0" u="none" strike="noStrike" cap="none" normalizeH="0" baseline="0" dirty="0">
              <a:ln>
                <a:noFill/>
              </a:ln>
              <a:solidFill>
                <a:schemeClr val="tx2"/>
              </a:solidFill>
              <a:effectLst/>
              <a:latin typeface="+mj-lt"/>
            </a:endParaRPr>
          </a:p>
          <a:p>
            <a:pPr marL="0" marR="0" lvl="0" indent="0" defTabSz="914400" rtl="0" eaLnBrk="0" fontAlgn="base" latinLnBrk="0" hangingPunct="0">
              <a:spcBef>
                <a:spcPct val="0"/>
              </a:spcBef>
              <a:spcAft>
                <a:spcPts val="600"/>
              </a:spcAft>
              <a:buClrTx/>
              <a:buSzTx/>
              <a:buFontTx/>
              <a:buNone/>
              <a:tabLst/>
            </a:pPr>
            <a:r>
              <a:rPr kumimoji="0" lang="en-US" altLang="en-US" sz="1600" b="0" i="0" u="none" strike="noStrike" cap="none" normalizeH="0" baseline="0" dirty="0">
                <a:ln>
                  <a:noFill/>
                </a:ln>
                <a:solidFill>
                  <a:schemeClr val="tx2"/>
                </a:solidFill>
                <a:effectLst/>
                <a:latin typeface="+mj-lt"/>
                <a:cs typeface="Calibri" panose="020F0502020204030204" pitchFamily="34" charset="0"/>
              </a:rPr>
              <a:t> </a:t>
            </a:r>
            <a:endParaRPr kumimoji="0" lang="en-US" altLang="en-US" sz="1600" b="0" i="0" u="none" strike="noStrike" cap="none" normalizeH="0" baseline="0" dirty="0">
              <a:ln>
                <a:noFill/>
              </a:ln>
              <a:solidFill>
                <a:schemeClr val="tx2"/>
              </a:solidFill>
              <a:effectLst/>
              <a:latin typeface="+mj-lt"/>
            </a:endParaRPr>
          </a:p>
          <a:p>
            <a:pPr marL="0" marR="0" lvl="0" indent="0" defTabSz="914400" rtl="0" eaLnBrk="0" fontAlgn="base" latinLnBrk="0" hangingPunct="0">
              <a:spcBef>
                <a:spcPct val="0"/>
              </a:spcBef>
              <a:spcAft>
                <a:spcPts val="600"/>
              </a:spcAft>
              <a:buClrTx/>
              <a:buSzTx/>
              <a:buFontTx/>
              <a:buNone/>
              <a:tabLst/>
            </a:pPr>
            <a:r>
              <a:rPr kumimoji="0" lang="en-US" altLang="en-US" sz="1600" b="0" i="0" u="none" strike="noStrike" cap="none" normalizeH="0" baseline="0" dirty="0">
                <a:ln>
                  <a:noFill/>
                </a:ln>
                <a:solidFill>
                  <a:schemeClr val="tx2"/>
                </a:solidFill>
                <a:effectLst/>
                <a:latin typeface="+mj-lt"/>
                <a:cs typeface="Calibri" panose="020F0502020204030204" pitchFamily="34" charset="0"/>
              </a:rPr>
              <a:t>Mercer SW, Reilly D. A qualitative study of patient's views on the consultation at the Glasgow Homoeopathic Hospital, an NHS integrative complementary and orthodox medical care unit. Patient Educ Couns. 2004 Apr;53(1):13-8.</a:t>
            </a:r>
            <a:endParaRPr kumimoji="0" lang="en-US" altLang="en-US" sz="1600" b="0" i="0" u="none" strike="noStrike" cap="none" normalizeH="0" baseline="0" dirty="0">
              <a:ln>
                <a:noFill/>
              </a:ln>
              <a:solidFill>
                <a:schemeClr val="tx2"/>
              </a:solidFill>
              <a:effectLst/>
              <a:latin typeface="+mj-lt"/>
            </a:endParaRPr>
          </a:p>
          <a:p>
            <a:pPr marL="0" marR="0" lvl="0" indent="0" defTabSz="914400" rtl="0" eaLnBrk="0" fontAlgn="base" latinLnBrk="0" hangingPunct="0">
              <a:spcBef>
                <a:spcPct val="0"/>
              </a:spcBef>
              <a:spcAft>
                <a:spcPts val="600"/>
              </a:spcAft>
              <a:buClrTx/>
              <a:buSzTx/>
              <a:buFontTx/>
              <a:buNone/>
              <a:tabLst/>
            </a:pPr>
            <a:r>
              <a:rPr kumimoji="0" lang="en-US" altLang="en-US" sz="1600" b="0" i="0" u="none" strike="noStrike" cap="none" normalizeH="0" baseline="0" dirty="0">
                <a:ln>
                  <a:noFill/>
                </a:ln>
                <a:solidFill>
                  <a:schemeClr val="tx2"/>
                </a:solidFill>
                <a:effectLst/>
                <a:latin typeface="+mj-lt"/>
                <a:cs typeface="Calibri" panose="020F0502020204030204" pitchFamily="34" charset="0"/>
              </a:rPr>
              <a:t> </a:t>
            </a:r>
            <a:endParaRPr kumimoji="0" lang="en-US" altLang="en-US" sz="1600" b="0" i="0" u="none" strike="noStrike" cap="none" normalizeH="0" baseline="0" dirty="0">
              <a:ln>
                <a:noFill/>
              </a:ln>
              <a:solidFill>
                <a:schemeClr val="tx2"/>
              </a:solidFill>
              <a:effectLst/>
              <a:latin typeface="+mj-lt"/>
            </a:endParaRPr>
          </a:p>
          <a:p>
            <a:pPr marL="0" marR="0" lvl="0" indent="0" defTabSz="914400" rtl="0" eaLnBrk="0" fontAlgn="base" latinLnBrk="0" hangingPunct="0">
              <a:spcBef>
                <a:spcPct val="0"/>
              </a:spcBef>
              <a:spcAft>
                <a:spcPts val="600"/>
              </a:spcAft>
              <a:buClrTx/>
              <a:buSzTx/>
              <a:buFontTx/>
              <a:buNone/>
              <a:tabLst/>
            </a:pPr>
            <a:br>
              <a:rPr kumimoji="0" lang="en-US" altLang="en-US" sz="1600" b="0" i="0" u="none" strike="noStrike" cap="none" normalizeH="0" baseline="0" dirty="0">
                <a:ln>
                  <a:noFill/>
                </a:ln>
                <a:solidFill>
                  <a:schemeClr val="tx2"/>
                </a:solidFill>
                <a:effectLst/>
                <a:latin typeface="+mj-lt"/>
                <a:cs typeface="Calibri" panose="020F0502020204030204" pitchFamily="34" charset="0"/>
              </a:rPr>
            </a:br>
            <a:endParaRPr kumimoji="0" lang="en-US" altLang="en-US" sz="1600" b="0" i="0" u="none" strike="noStrike" cap="none" normalizeH="0" baseline="0" dirty="0">
              <a:ln>
                <a:noFill/>
              </a:ln>
              <a:solidFill>
                <a:schemeClr val="tx2"/>
              </a:solidFill>
              <a:effectLst/>
              <a:latin typeface="+mj-lt"/>
            </a:endParaRPr>
          </a:p>
          <a:p>
            <a:pPr marL="0" marR="0" lvl="0" indent="0" defTabSz="914400" rtl="0" eaLnBrk="0" fontAlgn="base" latinLnBrk="0" hangingPunct="0">
              <a:spcBef>
                <a:spcPct val="0"/>
              </a:spcBef>
              <a:spcAft>
                <a:spcPts val="600"/>
              </a:spcAft>
              <a:buClrTx/>
              <a:buSzTx/>
              <a:buFontTx/>
              <a:buNone/>
              <a:tabLst/>
            </a:pPr>
            <a:r>
              <a:rPr kumimoji="0" lang="en-US" altLang="en-US" sz="1600" b="0" i="0" u="none" strike="noStrike" cap="none" normalizeH="0" baseline="0" dirty="0">
                <a:ln>
                  <a:noFill/>
                </a:ln>
                <a:solidFill>
                  <a:schemeClr val="tx2"/>
                </a:solidFill>
                <a:effectLst/>
                <a:latin typeface="+mj-lt"/>
                <a:cs typeface="Calibri" panose="020F0502020204030204" pitchFamily="34" charset="0"/>
              </a:rPr>
              <a:t>Samuel Hahnemann. Sixth Edition of Organon of the Medical Art, Aphorism 11, p.66.</a:t>
            </a:r>
            <a:endParaRPr kumimoji="0" lang="en-US" altLang="en-US" sz="1600" b="0" i="0" u="none" strike="noStrike" cap="none" normalizeH="0" baseline="0" dirty="0">
              <a:ln>
                <a:noFill/>
              </a:ln>
              <a:solidFill>
                <a:schemeClr val="tx2"/>
              </a:solidFill>
              <a:effectLst/>
              <a:latin typeface="+mj-lt"/>
            </a:endParaRPr>
          </a:p>
          <a:p>
            <a:pPr marL="0" marR="0" lvl="0" indent="0" defTabSz="914400" rtl="0" eaLnBrk="0" fontAlgn="base" latinLnBrk="0" hangingPunct="0">
              <a:spcBef>
                <a:spcPct val="0"/>
              </a:spcBef>
              <a:spcAft>
                <a:spcPts val="600"/>
              </a:spcAft>
              <a:buClrTx/>
              <a:buSzTx/>
              <a:buFontTx/>
              <a:buNone/>
              <a:tabLst/>
            </a:pPr>
            <a:r>
              <a:rPr kumimoji="0" lang="en-US" altLang="en-US" sz="1600" b="0" i="0" u="none" strike="noStrike" cap="none" normalizeH="0" baseline="0" dirty="0">
                <a:ln>
                  <a:noFill/>
                </a:ln>
                <a:solidFill>
                  <a:schemeClr val="tx2"/>
                </a:solidFill>
                <a:effectLst/>
                <a:latin typeface="+mj-lt"/>
                <a:cs typeface="Calibri" panose="020F0502020204030204" pitchFamily="34" charset="0"/>
              </a:rPr>
              <a:t>Schmidt JM. Believing in order to understand: Hahnemann’s </a:t>
            </a:r>
            <a:r>
              <a:rPr kumimoji="0" lang="en-US" altLang="en-US" sz="1600" b="0" i="0" u="none" strike="noStrike" cap="none" normalizeH="0" baseline="0" dirty="0" err="1">
                <a:ln>
                  <a:noFill/>
                </a:ln>
                <a:solidFill>
                  <a:schemeClr val="tx2"/>
                </a:solidFill>
                <a:effectLst/>
                <a:latin typeface="+mj-lt"/>
                <a:cs typeface="Calibri" panose="020F0502020204030204" pitchFamily="34" charset="0"/>
              </a:rPr>
              <a:t>hierarchisation</a:t>
            </a:r>
            <a:r>
              <a:rPr kumimoji="0" lang="en-US" altLang="en-US" sz="1600" b="0" i="0" u="none" strike="noStrike" cap="none" normalizeH="0" baseline="0" dirty="0">
                <a:ln>
                  <a:noFill/>
                </a:ln>
                <a:solidFill>
                  <a:schemeClr val="tx2"/>
                </a:solidFill>
                <a:effectLst/>
                <a:latin typeface="+mj-lt"/>
                <a:cs typeface="Calibri" panose="020F0502020204030204" pitchFamily="34" charset="0"/>
              </a:rPr>
              <a:t> of values. Homeopathy. 2008 Jul;97(3):156-60.</a:t>
            </a:r>
            <a:endParaRPr kumimoji="0" lang="en-US" altLang="en-US" sz="1600" b="0" i="0" u="none" strike="noStrike" cap="none" normalizeH="0" baseline="0" dirty="0">
              <a:ln>
                <a:noFill/>
              </a:ln>
              <a:solidFill>
                <a:schemeClr val="tx2"/>
              </a:solidFill>
              <a:effectLst/>
              <a:latin typeface="+mj-lt"/>
            </a:endParaRPr>
          </a:p>
          <a:p>
            <a:pPr marL="0" marR="0" lvl="0" indent="0" defTabSz="914400" rtl="0" eaLnBrk="0" fontAlgn="base" latinLnBrk="0" hangingPunct="0">
              <a:spcBef>
                <a:spcPct val="0"/>
              </a:spcBef>
              <a:spcAft>
                <a:spcPts val="600"/>
              </a:spcAft>
              <a:buClrTx/>
              <a:buSzTx/>
              <a:buFontTx/>
              <a:buNone/>
              <a:tabLst/>
            </a:pPr>
            <a:br>
              <a:rPr kumimoji="0" lang="en-US" altLang="en-US" sz="1600" b="0" i="0" u="none" strike="noStrike" cap="none" normalizeH="0" baseline="0" dirty="0">
                <a:ln>
                  <a:noFill/>
                </a:ln>
                <a:solidFill>
                  <a:schemeClr val="tx2"/>
                </a:solidFill>
                <a:effectLst/>
                <a:latin typeface="+mj-lt"/>
                <a:cs typeface="Calibri" panose="020F0502020204030204" pitchFamily="34" charset="0"/>
              </a:rPr>
            </a:br>
            <a:endParaRPr kumimoji="0" lang="en-US" altLang="en-US" sz="1600" b="0" i="0" u="none" strike="noStrike" cap="none" normalizeH="0" baseline="0" dirty="0">
              <a:ln>
                <a:noFill/>
              </a:ln>
              <a:solidFill>
                <a:schemeClr val="tx2"/>
              </a:solidFill>
              <a:effectLst/>
              <a:latin typeface="+mj-lt"/>
            </a:endParaRPr>
          </a:p>
          <a:p>
            <a:pPr marL="0" marR="0" lvl="0" indent="0" defTabSz="914400" rtl="0" eaLnBrk="0" fontAlgn="base" latinLnBrk="0" hangingPunct="0">
              <a:spcBef>
                <a:spcPct val="0"/>
              </a:spcBef>
              <a:spcAft>
                <a:spcPts val="600"/>
              </a:spcAft>
              <a:buClrTx/>
              <a:buSzTx/>
              <a:buFontTx/>
              <a:buNone/>
              <a:tabLst/>
            </a:pPr>
            <a:r>
              <a:rPr kumimoji="0" lang="en-US" altLang="en-US" sz="1600" b="0" i="0" u="none" strike="noStrike" cap="none" normalizeH="0" baseline="0" dirty="0">
                <a:ln>
                  <a:noFill/>
                </a:ln>
                <a:solidFill>
                  <a:schemeClr val="tx2"/>
                </a:solidFill>
                <a:effectLst/>
                <a:latin typeface="+mj-lt"/>
                <a:cs typeface="Calibri" panose="020F0502020204030204" pitchFamily="34" charset="0"/>
              </a:rPr>
              <a:t>Shang A, </a:t>
            </a:r>
            <a:r>
              <a:rPr kumimoji="0" lang="en-US" altLang="en-US" sz="1600" b="0" i="0" u="none" strike="noStrike" cap="none" normalizeH="0" baseline="0" dirty="0" err="1">
                <a:ln>
                  <a:noFill/>
                </a:ln>
                <a:solidFill>
                  <a:schemeClr val="tx2"/>
                </a:solidFill>
                <a:effectLst/>
                <a:latin typeface="+mj-lt"/>
                <a:cs typeface="Calibri" panose="020F0502020204030204" pitchFamily="34" charset="0"/>
              </a:rPr>
              <a:t>Huwiler</a:t>
            </a:r>
            <a:r>
              <a:rPr kumimoji="0" lang="en-US" altLang="en-US" sz="1600" b="0" i="0" u="none" strike="noStrike" cap="none" normalizeH="0" baseline="0" dirty="0">
                <a:ln>
                  <a:noFill/>
                </a:ln>
                <a:solidFill>
                  <a:schemeClr val="tx2"/>
                </a:solidFill>
                <a:effectLst/>
                <a:latin typeface="+mj-lt"/>
                <a:cs typeface="Calibri" panose="020F0502020204030204" pitchFamily="34" charset="0"/>
              </a:rPr>
              <a:t>-Müntener K, Nartey L, Juni P, </a:t>
            </a:r>
            <a:r>
              <a:rPr kumimoji="0" lang="en-US" altLang="en-US" sz="1600" b="0" i="0" u="none" strike="noStrike" cap="none" normalizeH="0" baseline="0" dirty="0" err="1">
                <a:ln>
                  <a:noFill/>
                </a:ln>
                <a:solidFill>
                  <a:schemeClr val="tx2"/>
                </a:solidFill>
                <a:effectLst/>
                <a:latin typeface="+mj-lt"/>
                <a:cs typeface="Calibri" panose="020F0502020204030204" pitchFamily="34" charset="0"/>
              </a:rPr>
              <a:t>Dorig</a:t>
            </a:r>
            <a:r>
              <a:rPr kumimoji="0" lang="en-US" altLang="en-US" sz="1600" b="0" i="0" u="none" strike="noStrike" cap="none" normalizeH="0" baseline="0" dirty="0">
                <a:ln>
                  <a:noFill/>
                </a:ln>
                <a:solidFill>
                  <a:schemeClr val="tx2"/>
                </a:solidFill>
                <a:effectLst/>
                <a:latin typeface="+mj-lt"/>
                <a:cs typeface="Calibri" panose="020F0502020204030204" pitchFamily="34" charset="0"/>
              </a:rPr>
              <a:t> S, Sterne JA, et al. Are the clinical effects of Homoeopathy placebo effects? Comparative study of placebo-controlled trials of Homoeopathy and Allopathy</a:t>
            </a:r>
            <a:endParaRPr kumimoji="0" lang="en-US" altLang="en-US" sz="1600" b="0" i="0" u="none" strike="noStrike" cap="none" normalizeH="0" baseline="0" dirty="0">
              <a:ln>
                <a:noFill/>
              </a:ln>
              <a:solidFill>
                <a:schemeClr val="tx2"/>
              </a:solidFill>
              <a:effectLst/>
              <a:latin typeface="+mj-lt"/>
            </a:endParaRPr>
          </a:p>
        </p:txBody>
      </p:sp>
    </p:spTree>
    <p:extLst>
      <p:ext uri="{BB962C8B-B14F-4D97-AF65-F5344CB8AC3E}">
        <p14:creationId xmlns:p14="http://schemas.microsoft.com/office/powerpoint/2010/main" val="2752948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2B626B1F-A06F-6D68-2CBB-F20879001AA3}"/>
              </a:ext>
            </a:extLst>
          </p:cNvPr>
          <p:cNvSpPr>
            <a:spLocks noGrp="1"/>
          </p:cNvSpPr>
          <p:nvPr>
            <p:ph type="title"/>
          </p:nvPr>
        </p:nvSpPr>
        <p:spPr>
          <a:xfrm>
            <a:off x="640080" y="1243013"/>
            <a:ext cx="3855720" cy="4371974"/>
          </a:xfrm>
        </p:spPr>
        <p:txBody>
          <a:bodyPr>
            <a:normAutofit/>
          </a:bodyPr>
          <a:lstStyle/>
          <a:p>
            <a:r>
              <a:rPr lang="en-CA" sz="3600" dirty="0"/>
              <a:t>References </a:t>
            </a:r>
            <a:br>
              <a:rPr lang="en-CA" sz="3600" dirty="0"/>
            </a:br>
            <a:r>
              <a:rPr lang="en-CA" sz="3600" dirty="0"/>
              <a:t>Cont’d</a:t>
            </a:r>
          </a:p>
        </p:txBody>
      </p:sp>
      <p:sp>
        <p:nvSpPr>
          <p:cNvPr id="3" name="Content Placeholder 2">
            <a:extLst>
              <a:ext uri="{FF2B5EF4-FFF2-40B4-BE49-F238E27FC236}">
                <a16:creationId xmlns:a16="http://schemas.microsoft.com/office/drawing/2014/main" id="{912857A8-AA47-F7AA-A912-FE632067156D}"/>
              </a:ext>
            </a:extLst>
          </p:cNvPr>
          <p:cNvSpPr>
            <a:spLocks noGrp="1"/>
          </p:cNvSpPr>
          <p:nvPr>
            <p:ph idx="1"/>
          </p:nvPr>
        </p:nvSpPr>
        <p:spPr>
          <a:xfrm>
            <a:off x="6172200" y="804672"/>
            <a:ext cx="5221224" cy="5230368"/>
          </a:xfrm>
        </p:spPr>
        <p:txBody>
          <a:bodyPr anchor="ctr">
            <a:normAutofit/>
          </a:bodyPr>
          <a:lstStyle/>
          <a:p>
            <a:pPr marL="0" indent="0">
              <a:buNone/>
            </a:pPr>
            <a:r>
              <a:rPr lang="en-CA" sz="1800" dirty="0">
                <a:solidFill>
                  <a:schemeClr val="tx2"/>
                </a:solidFill>
              </a:rPr>
              <a:t>Dezső Csupor, Klára Boros, and Judit Hohmann. Low Potency Homeopathic Remedies and Allopathic Herbal Medicines: Is There an Overlap? </a:t>
            </a:r>
            <a:r>
              <a:rPr lang="en-CA" sz="1800" dirty="0" err="1">
                <a:solidFill>
                  <a:schemeClr val="tx2"/>
                </a:solidFill>
              </a:rPr>
              <a:t>PLoS</a:t>
            </a:r>
            <a:r>
              <a:rPr lang="en-CA" sz="1800" dirty="0">
                <a:solidFill>
                  <a:schemeClr val="tx2"/>
                </a:solidFill>
              </a:rPr>
              <a:t> One. 2013; 8(9): e74181.</a:t>
            </a:r>
          </a:p>
          <a:p>
            <a:pPr marL="0" indent="0">
              <a:buNone/>
            </a:pPr>
            <a:endParaRPr lang="en-CA" sz="1800" dirty="0">
              <a:solidFill>
                <a:schemeClr val="tx2"/>
              </a:solidFill>
            </a:endParaRPr>
          </a:p>
          <a:p>
            <a:pPr marL="0" indent="0">
              <a:buNone/>
            </a:pPr>
            <a:endParaRPr lang="en-CA" sz="1800" dirty="0">
              <a:solidFill>
                <a:schemeClr val="tx2"/>
              </a:solidFill>
            </a:endParaRPr>
          </a:p>
        </p:txBody>
      </p:sp>
    </p:spTree>
    <p:extLst>
      <p:ext uri="{BB962C8B-B14F-4D97-AF65-F5344CB8AC3E}">
        <p14:creationId xmlns:p14="http://schemas.microsoft.com/office/powerpoint/2010/main" val="23074937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8C6A8FF3-E037-B132-B013-134BA5C346BD}"/>
              </a:ext>
            </a:extLst>
          </p:cNvPr>
          <p:cNvSpPr>
            <a:spLocks noGrp="1"/>
          </p:cNvSpPr>
          <p:nvPr>
            <p:ph type="title"/>
          </p:nvPr>
        </p:nvSpPr>
        <p:spPr>
          <a:xfrm>
            <a:off x="3027924" y="991261"/>
            <a:ext cx="5754696" cy="1837349"/>
          </a:xfrm>
        </p:spPr>
        <p:txBody>
          <a:bodyPr>
            <a:normAutofit/>
          </a:bodyPr>
          <a:lstStyle/>
          <a:p>
            <a:pPr algn="ctr"/>
            <a:r>
              <a:rPr lang="en-CA" sz="3600" dirty="0">
                <a:solidFill>
                  <a:schemeClr val="tx2"/>
                </a:solidFill>
              </a:rPr>
              <a:t>Acknowledgments</a:t>
            </a:r>
          </a:p>
        </p:txBody>
      </p:sp>
      <p:sp>
        <p:nvSpPr>
          <p:cNvPr id="3" name="Content Placeholder 2">
            <a:extLst>
              <a:ext uri="{FF2B5EF4-FFF2-40B4-BE49-F238E27FC236}">
                <a16:creationId xmlns:a16="http://schemas.microsoft.com/office/drawing/2014/main" id="{AAF9E284-7985-6CE8-0411-6006D4318A85}"/>
              </a:ext>
            </a:extLst>
          </p:cNvPr>
          <p:cNvSpPr>
            <a:spLocks noGrp="1"/>
          </p:cNvSpPr>
          <p:nvPr>
            <p:ph idx="1"/>
          </p:nvPr>
        </p:nvSpPr>
        <p:spPr>
          <a:xfrm>
            <a:off x="1798820" y="2979336"/>
            <a:ext cx="7959777" cy="2430864"/>
          </a:xfrm>
        </p:spPr>
        <p:txBody>
          <a:bodyPr anchor="t">
            <a:normAutofit/>
          </a:bodyPr>
          <a:lstStyle/>
          <a:p>
            <a:pPr marL="0" indent="0">
              <a:buNone/>
            </a:pPr>
            <a:r>
              <a:rPr lang="en-US" dirty="0"/>
              <a:t>I highly acknowledge my grandfather Muhammad Aslam who is a licensed homeopath practitioner in Ontario. The case examples presented in this research are based on his over 50 years of clinical practice. I also acknowledge support of my class teacher (Jyothi Nambiar) and my parents. </a:t>
            </a:r>
            <a:endParaRPr lang="en-CA" dirty="0"/>
          </a:p>
        </p:txBody>
      </p:sp>
      <p:grpSp>
        <p:nvGrpSpPr>
          <p:cNvPr id="18"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890128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1F998B-117A-8166-C95C-786A78AB076B}"/>
              </a:ext>
            </a:extLst>
          </p:cNvPr>
          <p:cNvSpPr>
            <a:spLocks noGrp="1"/>
          </p:cNvSpPr>
          <p:nvPr>
            <p:ph type="title"/>
          </p:nvPr>
        </p:nvSpPr>
        <p:spPr>
          <a:xfrm>
            <a:off x="1245072" y="1289765"/>
            <a:ext cx="3746653" cy="4241605"/>
          </a:xfrm>
        </p:spPr>
        <p:txBody>
          <a:bodyPr anchor="ctr">
            <a:normAutofit/>
          </a:bodyPr>
          <a:lstStyle/>
          <a:p>
            <a:pPr algn="ctr"/>
            <a:r>
              <a:rPr lang="en-CA" sz="5600" dirty="0">
                <a:solidFill>
                  <a:srgbClr val="FFFFFF"/>
                </a:solidFill>
              </a:rPr>
              <a:t>Background</a:t>
            </a:r>
          </a:p>
        </p:txBody>
      </p:sp>
      <p:sp>
        <p:nvSpPr>
          <p:cNvPr id="7"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9"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0256A68F-03B6-026E-F36B-9FB51F087F38}"/>
              </a:ext>
            </a:extLst>
          </p:cNvPr>
          <p:cNvSpPr>
            <a:spLocks noGrp="1"/>
          </p:cNvSpPr>
          <p:nvPr>
            <p:ph idx="1"/>
          </p:nvPr>
        </p:nvSpPr>
        <p:spPr>
          <a:xfrm>
            <a:off x="6250285" y="518400"/>
            <a:ext cx="4818555" cy="5837949"/>
          </a:xfrm>
        </p:spPr>
        <p:txBody>
          <a:bodyPr anchor="ctr">
            <a:normAutofit/>
          </a:bodyPr>
          <a:lstStyle/>
          <a:p>
            <a:pPr marL="0" indent="0">
              <a:buNone/>
            </a:pPr>
            <a:r>
              <a:rPr lang="en-CA" sz="1700" dirty="0">
                <a:solidFill>
                  <a:schemeClr val="tx1">
                    <a:alpha val="80000"/>
                  </a:schemeClr>
                </a:solidFill>
              </a:rPr>
              <a:t>I researched about how Homeopathy treatment od disease was developed by Samuel Hahnemann in 18</a:t>
            </a:r>
            <a:r>
              <a:rPr lang="en-CA" sz="1700" baseline="30000" dirty="0">
                <a:solidFill>
                  <a:schemeClr val="tx1">
                    <a:alpha val="80000"/>
                  </a:schemeClr>
                </a:solidFill>
              </a:rPr>
              <a:t>th</a:t>
            </a:r>
            <a:r>
              <a:rPr lang="en-CA" sz="1700" dirty="0">
                <a:solidFill>
                  <a:schemeClr val="tx1">
                    <a:alpha val="80000"/>
                  </a:schemeClr>
                </a:solidFill>
              </a:rPr>
              <a:t> century. Dr Hahnemann was a physician of traditional Allopath medicine but was not fully satisfied with the way of treating diseases. He did some research to determine how certain herbs could be potentized to cure a disease which produces similar symptoms as the herb would create…the idea was based on the principle of “like cures like”. The concept is to give the medication in a very diluted form to cure the disease. The more diluted the substance is the higher the potency the Homeopath remedy is for example one part of medicine is diluted with 99 percent of alcohol it gives the potency of 1x. I have also researched the differences of Allopathic medicine and Homeopathy. Allopathic medicine usually focuses on the disease itself by using drugs or surgery to treat or suppress a disease. While Homeopathy medicine focuses on the patient as a whole by stimulating the self healing process using diluted substances that mimic the symptoms which is usually gentler on the patient. </a:t>
            </a:r>
          </a:p>
        </p:txBody>
      </p:sp>
      <p:sp>
        <p:nvSpPr>
          <p:cNvPr id="11"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3" name="Straight Connector 12">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3067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B19816-1F4D-A51E-CF22-DCFC9010286C}"/>
              </a:ext>
            </a:extLst>
          </p:cNvPr>
          <p:cNvSpPr>
            <a:spLocks noGrp="1"/>
          </p:cNvSpPr>
          <p:nvPr>
            <p:ph type="title"/>
          </p:nvPr>
        </p:nvSpPr>
        <p:spPr>
          <a:xfrm>
            <a:off x="1245072" y="1289765"/>
            <a:ext cx="3651101" cy="4270963"/>
          </a:xfrm>
        </p:spPr>
        <p:txBody>
          <a:bodyPr anchor="ctr">
            <a:normAutofit/>
          </a:bodyPr>
          <a:lstStyle/>
          <a:p>
            <a:pPr algn="ctr"/>
            <a:r>
              <a:rPr lang="en-CA" sz="5600">
                <a:solidFill>
                  <a:srgbClr val="FFFFFF"/>
                </a:solidFill>
              </a:rPr>
              <a:t>Background</a:t>
            </a:r>
          </a:p>
        </p:txBody>
      </p:sp>
      <p:sp>
        <p:nvSpPr>
          <p:cNvPr id="7"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9"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FC96252C-6C4A-9B43-CF14-99EE66C329A9}"/>
              </a:ext>
            </a:extLst>
          </p:cNvPr>
          <p:cNvSpPr>
            <a:spLocks noGrp="1"/>
          </p:cNvSpPr>
          <p:nvPr>
            <p:ph idx="1"/>
          </p:nvPr>
        </p:nvSpPr>
        <p:spPr>
          <a:xfrm>
            <a:off x="6297233" y="518400"/>
            <a:ext cx="4771607" cy="5837949"/>
          </a:xfrm>
        </p:spPr>
        <p:txBody>
          <a:bodyPr anchor="ctr">
            <a:normAutofit/>
          </a:bodyPr>
          <a:lstStyle/>
          <a:p>
            <a:pPr marL="0" indent="0">
              <a:buNone/>
            </a:pPr>
            <a:r>
              <a:rPr lang="en-CA" sz="1900" dirty="0">
                <a:solidFill>
                  <a:schemeClr val="tx1">
                    <a:alpha val="80000"/>
                  </a:schemeClr>
                </a:solidFill>
              </a:rPr>
              <a:t>I have also learned about vital force and how it works. The vital force is considered the life energy in a human that sustains the body and mind and enables self healing. When the vital force is strong and balanced, the body will be able to recover quickly from illness. A disease is seen as a disturbance in the vital force, leading to symptoms that reflect the body’s attempt to restore balance. There is no surgery that is 100 percent free from any risk so any surgical procedure involves some kind of risk which could vary from the type of disease and type of surgical procedures so if there is any other alternative therapy system that could reduce the need for surgery it should always be explored and considered the risks and benefits of using the alternative therapies. so far Ontario is the only province that has regulated Homeopathy as a profession.</a:t>
            </a:r>
          </a:p>
          <a:p>
            <a:endParaRPr lang="en-CA" sz="1900" dirty="0">
              <a:solidFill>
                <a:schemeClr val="tx1">
                  <a:alpha val="80000"/>
                </a:schemeClr>
              </a:solidFill>
            </a:endParaRPr>
          </a:p>
        </p:txBody>
      </p:sp>
      <p:sp>
        <p:nvSpPr>
          <p:cNvPr id="11"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3" name="Straight Connector 12">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423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E83D4-2191-CBAB-CB71-4EE6E60BBC0E}"/>
              </a:ext>
            </a:extLst>
          </p:cNvPr>
          <p:cNvSpPr>
            <a:spLocks noGrp="1"/>
          </p:cNvSpPr>
          <p:nvPr>
            <p:ph type="title"/>
          </p:nvPr>
        </p:nvSpPr>
        <p:spPr/>
        <p:txBody>
          <a:bodyPr/>
          <a:lstStyle/>
          <a:p>
            <a:r>
              <a:rPr lang="en-CA" dirty="0"/>
              <a:t>Research Question and Methods</a:t>
            </a:r>
          </a:p>
        </p:txBody>
      </p:sp>
      <p:sp>
        <p:nvSpPr>
          <p:cNvPr id="3" name="Content Placeholder 2">
            <a:extLst>
              <a:ext uri="{FF2B5EF4-FFF2-40B4-BE49-F238E27FC236}">
                <a16:creationId xmlns:a16="http://schemas.microsoft.com/office/drawing/2014/main" id="{14DECCDF-8418-CEC4-13C7-8B9919740511}"/>
              </a:ext>
            </a:extLst>
          </p:cNvPr>
          <p:cNvSpPr>
            <a:spLocks noGrp="1"/>
          </p:cNvSpPr>
          <p:nvPr>
            <p:ph idx="1"/>
          </p:nvPr>
        </p:nvSpPr>
        <p:spPr/>
        <p:txBody>
          <a:bodyPr/>
          <a:lstStyle/>
          <a:p>
            <a:pPr marL="0" indent="0">
              <a:buNone/>
            </a:pPr>
            <a:r>
              <a:rPr lang="en-CA" dirty="0"/>
              <a:t>The key research question I came up with</a:t>
            </a:r>
          </a:p>
          <a:p>
            <a:pPr marL="0" indent="0">
              <a:buNone/>
            </a:pPr>
            <a:r>
              <a:rPr lang="en-CA" dirty="0"/>
              <a:t>“How Can Homeopathy Medicine Be An Alternative To Surgery?”</a:t>
            </a:r>
          </a:p>
          <a:p>
            <a:pPr marL="0" indent="0">
              <a:buNone/>
            </a:pPr>
            <a:endParaRPr lang="en-CA" dirty="0"/>
          </a:p>
          <a:p>
            <a:pPr marL="0" indent="0">
              <a:buNone/>
            </a:pPr>
            <a:r>
              <a:rPr lang="en-CA" b="1" dirty="0"/>
              <a:t>Methodology </a:t>
            </a:r>
          </a:p>
          <a:p>
            <a:pPr marL="0" indent="0">
              <a:buNone/>
            </a:pPr>
            <a:r>
              <a:rPr lang="en-CA" dirty="0"/>
              <a:t>Case study was used as the method of determining the evidence regarding the effectiveness of Homeopathic Medication in treating needing surgery.  </a:t>
            </a:r>
          </a:p>
        </p:txBody>
      </p:sp>
    </p:spTree>
    <p:extLst>
      <p:ext uri="{BB962C8B-B14F-4D97-AF65-F5344CB8AC3E}">
        <p14:creationId xmlns:p14="http://schemas.microsoft.com/office/powerpoint/2010/main" val="2643995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C3FBAF55-DEA9-8906-D919-00051682A3C6}"/>
              </a:ext>
            </a:extLst>
          </p:cNvPr>
          <p:cNvSpPr>
            <a:spLocks noGrp="1"/>
          </p:cNvSpPr>
          <p:nvPr>
            <p:ph type="title"/>
          </p:nvPr>
        </p:nvSpPr>
        <p:spPr>
          <a:xfrm>
            <a:off x="1188069" y="381935"/>
            <a:ext cx="4008583" cy="5974414"/>
          </a:xfrm>
        </p:spPr>
        <p:txBody>
          <a:bodyPr anchor="ctr">
            <a:normAutofit/>
          </a:bodyPr>
          <a:lstStyle/>
          <a:p>
            <a:r>
              <a:rPr lang="en-CA" sz="8000" dirty="0">
                <a:solidFill>
                  <a:srgbClr val="FFFFFF"/>
                </a:solidFill>
              </a:rPr>
              <a:t>Case Study #1</a:t>
            </a:r>
          </a:p>
        </p:txBody>
      </p:sp>
      <p:grpSp>
        <p:nvGrpSpPr>
          <p:cNvPr id="7" name="Group 6">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Content Placeholder 2">
            <a:extLst>
              <a:ext uri="{FF2B5EF4-FFF2-40B4-BE49-F238E27FC236}">
                <a16:creationId xmlns:a16="http://schemas.microsoft.com/office/drawing/2014/main" id="{4137D13C-343B-2FF0-CBAB-5FCAF629A6AC}"/>
              </a:ext>
            </a:extLst>
          </p:cNvPr>
          <p:cNvSpPr>
            <a:spLocks noGrp="1"/>
          </p:cNvSpPr>
          <p:nvPr>
            <p:ph idx="1"/>
          </p:nvPr>
        </p:nvSpPr>
        <p:spPr>
          <a:xfrm>
            <a:off x="6297233" y="518400"/>
            <a:ext cx="4771607" cy="5837949"/>
          </a:xfrm>
        </p:spPr>
        <p:txBody>
          <a:bodyPr anchor="ctr">
            <a:normAutofit lnSpcReduction="10000"/>
          </a:bodyPr>
          <a:lstStyle/>
          <a:p>
            <a:pPr marL="0" indent="0">
              <a:buNone/>
            </a:pPr>
            <a:r>
              <a:rPr lang="en-CA" sz="1900" dirty="0"/>
              <a:t>There were several cases of patients that were treated by homeopath medicine who initially needed surgery. I picked two cases where surgery was the only option in the traditional healthcare system.</a:t>
            </a:r>
            <a:r>
              <a:rPr lang="en-CA" sz="1900" dirty="0">
                <a:solidFill>
                  <a:schemeClr val="tx1">
                    <a:alpha val="80000"/>
                  </a:schemeClr>
                </a:solidFill>
              </a:rPr>
              <a:t> I have discussed a case with a Homeopath practitioner about a confirmed case that needed surgery (chalazion) but has been cured with Homeopathy medicine. Chalazion is a painless firm lump on the eyelid caused by a blocked oil gland, which needs to be drained surgically. When the patient first presented to the eye hospital with the complain of a lump on his eye the healthcare provider informed him that the only available cure is a surgical procedure to drain the blockage and was given an appointment for performing the surgical process. The patient was a young man and did not have undergone any surgical procedures in the past so there was a lot of anxiety to get a surgery done on him, so he started looking to explore other options not available in the standard healthcare system.</a:t>
            </a:r>
          </a:p>
        </p:txBody>
      </p:sp>
      <p:cxnSp>
        <p:nvCxnSpPr>
          <p:cNvPr id="9" name="Straight Connector 8">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4541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A2AEECA0-0156-0C7B-E56E-F1A13A3CEC2E}"/>
              </a:ext>
            </a:extLst>
          </p:cNvPr>
          <p:cNvSpPr>
            <a:spLocks noGrp="1"/>
          </p:cNvSpPr>
          <p:nvPr>
            <p:ph type="title"/>
          </p:nvPr>
        </p:nvSpPr>
        <p:spPr>
          <a:xfrm>
            <a:off x="1188069" y="381935"/>
            <a:ext cx="4008583" cy="5974414"/>
          </a:xfrm>
        </p:spPr>
        <p:txBody>
          <a:bodyPr anchor="ctr">
            <a:normAutofit/>
          </a:bodyPr>
          <a:lstStyle/>
          <a:p>
            <a:r>
              <a:rPr lang="en-CA" sz="8000" dirty="0">
                <a:solidFill>
                  <a:srgbClr val="FFFFFF"/>
                </a:solidFill>
              </a:rPr>
              <a:t>Case Study #1</a:t>
            </a:r>
            <a:br>
              <a:rPr lang="en-CA" sz="8000" dirty="0">
                <a:solidFill>
                  <a:srgbClr val="FFFFFF"/>
                </a:solidFill>
              </a:rPr>
            </a:br>
            <a:r>
              <a:rPr lang="en-CA" sz="3200" dirty="0">
                <a:solidFill>
                  <a:srgbClr val="FFFFFF"/>
                </a:solidFill>
              </a:rPr>
              <a:t>Cont’d</a:t>
            </a:r>
          </a:p>
        </p:txBody>
      </p:sp>
      <p:grpSp>
        <p:nvGrpSpPr>
          <p:cNvPr id="7" name="Group 6">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Content Placeholder 2">
            <a:extLst>
              <a:ext uri="{FF2B5EF4-FFF2-40B4-BE49-F238E27FC236}">
                <a16:creationId xmlns:a16="http://schemas.microsoft.com/office/drawing/2014/main" id="{4A2BADF2-9568-4FC6-4255-FCFDFA223A04}"/>
              </a:ext>
            </a:extLst>
          </p:cNvPr>
          <p:cNvSpPr>
            <a:spLocks noGrp="1"/>
          </p:cNvSpPr>
          <p:nvPr>
            <p:ph idx="1"/>
          </p:nvPr>
        </p:nvSpPr>
        <p:spPr>
          <a:xfrm>
            <a:off x="6297233" y="518400"/>
            <a:ext cx="4771607" cy="5837949"/>
          </a:xfrm>
        </p:spPr>
        <p:txBody>
          <a:bodyPr anchor="ctr">
            <a:normAutofit/>
          </a:bodyPr>
          <a:lstStyle/>
          <a:p>
            <a:pPr marL="0" indent="0">
              <a:buNone/>
            </a:pPr>
            <a:r>
              <a:rPr lang="en-CA" sz="1700" dirty="0">
                <a:solidFill>
                  <a:schemeClr val="tx1">
                    <a:alpha val="80000"/>
                  </a:schemeClr>
                </a:solidFill>
              </a:rPr>
              <a:t> One of the options he considered was consulting a Homeopath practitioner and discussed his medical issue in detail the Homeopath practitioner informed that the Homeopath system of cure is a complimenting medicine which may not be able to fully replace the standard healthcare system but there are good chances that the patient condition could be cured with a few days of medication without needing surgery. After the consent process the patient agreed to try Homeopathic treatment plan which was provided for four weeks. There was certain dietary restriction during Homeopathic treatment such as avoiding coffee, sour foods and foods that are very spicy. The patient started noticing decrease in the lump size after fifteen days and it completely disappeared in about twenty days. The patient followed up with the practitioner over the phone who advised him to stop the medication as the general rule is no Homeopath remedy is required after the disease is cured completely.</a:t>
            </a:r>
          </a:p>
        </p:txBody>
      </p:sp>
      <p:cxnSp>
        <p:nvCxnSpPr>
          <p:cNvPr id="9" name="Straight Connector 8">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1059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776AD7F-C403-56E5-1A08-94BE9E0E0367}"/>
            </a:ext>
          </a:extLst>
        </p:cNvPr>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F3BC9A61-9E64-E311-91E2-A9C0A9BA5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3C7AEBC0-8A1E-D62D-A82B-B47AE0256A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1C097EB7-34B9-9F6F-F18E-EB7F493ADFD1}"/>
              </a:ext>
            </a:extLst>
          </p:cNvPr>
          <p:cNvSpPr>
            <a:spLocks noGrp="1"/>
          </p:cNvSpPr>
          <p:nvPr>
            <p:ph type="title"/>
          </p:nvPr>
        </p:nvSpPr>
        <p:spPr>
          <a:xfrm>
            <a:off x="1188069" y="381935"/>
            <a:ext cx="4008583" cy="5974414"/>
          </a:xfrm>
        </p:spPr>
        <p:txBody>
          <a:bodyPr anchor="ctr">
            <a:normAutofit/>
          </a:bodyPr>
          <a:lstStyle/>
          <a:p>
            <a:r>
              <a:rPr lang="en-CA" sz="8000" dirty="0">
                <a:solidFill>
                  <a:srgbClr val="FFFFFF"/>
                </a:solidFill>
              </a:rPr>
              <a:t>Case Study #2</a:t>
            </a:r>
            <a:br>
              <a:rPr lang="en-CA" sz="8000" dirty="0">
                <a:solidFill>
                  <a:srgbClr val="FFFFFF"/>
                </a:solidFill>
              </a:rPr>
            </a:br>
            <a:endParaRPr lang="en-CA" sz="3200" dirty="0">
              <a:solidFill>
                <a:srgbClr val="FFFFFF"/>
              </a:solidFill>
            </a:endParaRPr>
          </a:p>
        </p:txBody>
      </p:sp>
      <p:grpSp>
        <p:nvGrpSpPr>
          <p:cNvPr id="7" name="Group 6">
            <a:extLst>
              <a:ext uri="{FF2B5EF4-FFF2-40B4-BE49-F238E27FC236}">
                <a16:creationId xmlns:a16="http://schemas.microsoft.com/office/drawing/2014/main" id="{0BE3F9C7-1647-CE3A-4718-03B33781F32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711A5452-5C32-9624-6F54-358A410731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3624D700-0451-C59F-80B2-F71C7859FD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E5696CEC-6206-792F-3955-0919893EF0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Content Placeholder 2">
            <a:extLst>
              <a:ext uri="{FF2B5EF4-FFF2-40B4-BE49-F238E27FC236}">
                <a16:creationId xmlns:a16="http://schemas.microsoft.com/office/drawing/2014/main" id="{1EC5ED04-D44B-2189-08D6-8EE9813CB02F}"/>
              </a:ext>
            </a:extLst>
          </p:cNvPr>
          <p:cNvSpPr>
            <a:spLocks noGrp="1"/>
          </p:cNvSpPr>
          <p:nvPr>
            <p:ph idx="1"/>
          </p:nvPr>
        </p:nvSpPr>
        <p:spPr>
          <a:xfrm>
            <a:off x="6297233" y="518400"/>
            <a:ext cx="5261705" cy="5837949"/>
          </a:xfrm>
        </p:spPr>
        <p:txBody>
          <a:bodyPr anchor="ctr">
            <a:noAutofit/>
          </a:bodyPr>
          <a:lstStyle/>
          <a:p>
            <a:pPr marL="0" indent="0">
              <a:buNone/>
            </a:pPr>
            <a:r>
              <a:rPr lang="en-CA" sz="1700" dirty="0"/>
              <a:t>Another case of a patient with a large kidney stone who needed surgery was successfully treated with homeopathic medicines without needing surgery. </a:t>
            </a:r>
            <a:endParaRPr lang="en-US" sz="1700" dirty="0"/>
          </a:p>
          <a:p>
            <a:pPr marL="0" indent="0">
              <a:buNone/>
            </a:pPr>
            <a:r>
              <a:rPr lang="en-CA" sz="1700" dirty="0"/>
              <a:t>A female patient 17 years old started severe pain around her left side of the abdomen. The pain was very sharp and only relieved temporarily after taking pain killers. The patient also felt changes in her urine colour and frequency. Patient presented to a primary care physician who referred for a number of diagnostic tests such as abdomen ultrasound, followed by a CT scan. Other basic tests include urine analyses, and blood some blood tests. There was no past history of any chronic disease or surgery in this patient. After the imaging and laboratory findings, it was the presence of a large stone around the edge of the kidney was diagnosed. The stone was significantly large that the only possible cure suggested was an elective open surgery of kidney to remove the stone. And the patient was given the date for the elective surgery to remove the kidney stone. Meanwhile a family friend of the patient introduced her about homeopath medication and suggested to see a homeopath practitioner for a possible cure without needing a surgery. </a:t>
            </a:r>
            <a:endParaRPr lang="en-CA" sz="1700" dirty="0">
              <a:solidFill>
                <a:schemeClr val="tx1">
                  <a:alpha val="80000"/>
                </a:schemeClr>
              </a:solidFill>
            </a:endParaRPr>
          </a:p>
        </p:txBody>
      </p:sp>
      <p:cxnSp>
        <p:nvCxnSpPr>
          <p:cNvPr id="9" name="Straight Connector 8">
            <a:extLst>
              <a:ext uri="{FF2B5EF4-FFF2-40B4-BE49-F238E27FC236}">
                <a16:creationId xmlns:a16="http://schemas.microsoft.com/office/drawing/2014/main" id="{D68EFC0D-5B5B-2B4F-F633-42BE8C35187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6873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7A4C866-E9AE-1486-9B42-B019166609E0}"/>
            </a:ext>
          </a:extLst>
        </p:cNvPr>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59F792B-560A-C0FB-6572-2292B3C9E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10E65D6-FA8B-AB83-64E3-5004BD23F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0CEEFB46-2018-506F-093F-2DE97AE5E76C}"/>
              </a:ext>
            </a:extLst>
          </p:cNvPr>
          <p:cNvSpPr>
            <a:spLocks noGrp="1"/>
          </p:cNvSpPr>
          <p:nvPr>
            <p:ph type="title"/>
          </p:nvPr>
        </p:nvSpPr>
        <p:spPr>
          <a:xfrm>
            <a:off x="1188069" y="381935"/>
            <a:ext cx="4008583" cy="5974414"/>
          </a:xfrm>
        </p:spPr>
        <p:txBody>
          <a:bodyPr anchor="ctr">
            <a:normAutofit/>
          </a:bodyPr>
          <a:lstStyle/>
          <a:p>
            <a:r>
              <a:rPr lang="en-CA" sz="8000" dirty="0">
                <a:solidFill>
                  <a:srgbClr val="FFFFFF"/>
                </a:solidFill>
              </a:rPr>
              <a:t>Case Study #2</a:t>
            </a:r>
            <a:br>
              <a:rPr lang="en-CA" sz="8000" dirty="0">
                <a:solidFill>
                  <a:srgbClr val="FFFFFF"/>
                </a:solidFill>
              </a:rPr>
            </a:br>
            <a:r>
              <a:rPr lang="en-CA" sz="3200" dirty="0">
                <a:solidFill>
                  <a:srgbClr val="FFFFFF"/>
                </a:solidFill>
              </a:rPr>
              <a:t>Cont’d</a:t>
            </a:r>
          </a:p>
        </p:txBody>
      </p:sp>
      <p:grpSp>
        <p:nvGrpSpPr>
          <p:cNvPr id="7" name="Group 6">
            <a:extLst>
              <a:ext uri="{FF2B5EF4-FFF2-40B4-BE49-F238E27FC236}">
                <a16:creationId xmlns:a16="http://schemas.microsoft.com/office/drawing/2014/main" id="{33EE024D-D5D2-9BDE-0E55-E38CDFC8DA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C1E146E7-D656-E5AA-A271-3D931DB57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4DAA0AF5-9A65-FE0B-8C3B-5E604CC9E9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A34D20B0-852D-F481-ACBB-453188579E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Content Placeholder 2">
            <a:extLst>
              <a:ext uri="{FF2B5EF4-FFF2-40B4-BE49-F238E27FC236}">
                <a16:creationId xmlns:a16="http://schemas.microsoft.com/office/drawing/2014/main" id="{B4C6CD1B-F1BF-8CE3-AE1B-C4DAC0B33C89}"/>
              </a:ext>
            </a:extLst>
          </p:cNvPr>
          <p:cNvSpPr>
            <a:spLocks noGrp="1"/>
          </p:cNvSpPr>
          <p:nvPr>
            <p:ph idx="1"/>
          </p:nvPr>
        </p:nvSpPr>
        <p:spPr>
          <a:xfrm>
            <a:off x="5692824" y="518400"/>
            <a:ext cx="6640688" cy="5837949"/>
          </a:xfrm>
        </p:spPr>
        <p:txBody>
          <a:bodyPr anchor="ctr">
            <a:noAutofit/>
          </a:bodyPr>
          <a:lstStyle/>
          <a:p>
            <a:pPr marL="0" indent="0">
              <a:buNone/>
            </a:pPr>
            <a:r>
              <a:rPr lang="en-CA" sz="1600" dirty="0"/>
              <a:t>She visited the homeopath practitioner and provided the necessary details about her disease condition the homeopath practitioner inquired her about the overall patient habits, physical activity, sleep details, along with the information about the nature of the pain. This is because homeopath way of treatment is different and it focuses on overall human body rather than only looking at one specific disease condition in the body. Thus, two patients with the same disease might receive different homeopath medicine based on their overall nature (sometimes referred to as aura in homeopathy). To work perfectly, homeopathic medicine must be chosen to match how an individual’s system works, how it reacts to stress and illness. Different people with the same illness can react differently to remedies.</a:t>
            </a:r>
            <a:endParaRPr lang="en-US" sz="1600" dirty="0"/>
          </a:p>
          <a:p>
            <a:pPr marL="0" indent="0">
              <a:buNone/>
            </a:pPr>
            <a:r>
              <a:rPr lang="en-CA" sz="1600" dirty="0"/>
              <a:t>After taking complete history of this patient the homeopath practitioner provided medication and asked for excessive water intake; it was also suggested to keep using pain killers as per need while the stone was still causing irritation. The homeopathic medication was initially suggested to take four times a day and the practitioner asked to call if anything changes in terms of her symptoms. After initiating the homeopath medication, the patient noticed the expulsion of her kidney stone on the third day of starting the medication. This all happened just four days before her elective surgery was scheduled. The patient went back to the primary care physician and informed about the expulsion of the stone and immediate relief of pain and other associated symptoms which was surprising for the physician as well. The diagnostic investigation tests were quickly performed again to ensure there was no stone that remained in the area. The elective surgery was cancelled after confirming the patient was cured without needing a surgery.</a:t>
            </a:r>
            <a:endParaRPr lang="en-US" sz="1600" dirty="0"/>
          </a:p>
        </p:txBody>
      </p:sp>
      <p:cxnSp>
        <p:nvCxnSpPr>
          <p:cNvPr id="9" name="Straight Connector 8">
            <a:extLst>
              <a:ext uri="{FF2B5EF4-FFF2-40B4-BE49-F238E27FC236}">
                <a16:creationId xmlns:a16="http://schemas.microsoft.com/office/drawing/2014/main" id="{8C5A1184-5FA8-86B5-94A3-E069DF1770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767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E76F672-E5E1-DDA8-2C28-C112CC2F5CB6}"/>
              </a:ext>
            </a:extLst>
          </p:cNvPr>
          <p:cNvSpPr>
            <a:spLocks noGrp="1"/>
          </p:cNvSpPr>
          <p:nvPr>
            <p:ph type="title"/>
          </p:nvPr>
        </p:nvSpPr>
        <p:spPr>
          <a:xfrm>
            <a:off x="1151739" y="-89752"/>
            <a:ext cx="11040259" cy="877729"/>
          </a:xfrm>
        </p:spPr>
        <p:txBody>
          <a:bodyPr anchor="ctr">
            <a:normAutofit/>
          </a:bodyPr>
          <a:lstStyle/>
          <a:p>
            <a:pPr marL="0" marR="0" lvl="0" indent="0" defTabSz="914400" rtl="0" eaLnBrk="0" fontAlgn="base" latinLnBrk="0" hangingPunct="0">
              <a:spcBef>
                <a:spcPct val="0"/>
              </a:spcBef>
              <a:spcAft>
                <a:spcPct val="0"/>
              </a:spcAft>
              <a:buClrTx/>
              <a:buSzTx/>
              <a:buFontTx/>
              <a:buNone/>
              <a:tabLst/>
            </a:pPr>
            <a:r>
              <a:rPr kumimoji="0" lang="en-CA" altLang="en-US" sz="2800" b="1" i="0" u="none" strike="noStrike" cap="none" normalizeH="0" baseline="0" dirty="0">
                <a:ln>
                  <a:noFill/>
                </a:ln>
                <a:solidFill>
                  <a:srgbClr val="FFFFFF"/>
                </a:solidFill>
                <a:effectLst/>
                <a:latin typeface="Aptos" panose="020B0004020202020204" pitchFamily="34" charset="0"/>
                <a:ea typeface="Aptos" panose="020B0004020202020204" pitchFamily="34" charset="0"/>
                <a:cs typeface="Times New Roman" panose="02020603050405020304" pitchFamily="18" charset="0"/>
              </a:rPr>
              <a:t>Differences Between Allopath And Homeopath Medicine                                              </a:t>
            </a:r>
            <a:endParaRPr kumimoji="0" lang="en-CA" altLang="en-US" sz="2800" b="0" i="0" u="none" strike="noStrike" cap="none" normalizeH="0" baseline="0" dirty="0">
              <a:ln>
                <a:noFill/>
              </a:ln>
              <a:solidFill>
                <a:srgbClr val="FFFFFF"/>
              </a:solidFill>
              <a:effectLst/>
              <a:latin typeface="Arial" panose="020B0604020202020204" pitchFamily="34" charset="0"/>
            </a:endParaRPr>
          </a:p>
        </p:txBody>
      </p:sp>
      <p:graphicFrame>
        <p:nvGraphicFramePr>
          <p:cNvPr id="4" name="Content Placeholder 3">
            <a:extLst>
              <a:ext uri="{FF2B5EF4-FFF2-40B4-BE49-F238E27FC236}">
                <a16:creationId xmlns:a16="http://schemas.microsoft.com/office/drawing/2014/main" id="{958D1FE5-D89D-9055-0B12-3A79674B45D1}"/>
              </a:ext>
            </a:extLst>
          </p:cNvPr>
          <p:cNvGraphicFramePr>
            <a:graphicFrameLocks noGrp="1"/>
          </p:cNvGraphicFramePr>
          <p:nvPr>
            <p:ph idx="1"/>
            <p:extLst>
              <p:ext uri="{D42A27DB-BD31-4B8C-83A1-F6EECF244321}">
                <p14:modId xmlns:p14="http://schemas.microsoft.com/office/powerpoint/2010/main" val="4178459194"/>
              </p:ext>
            </p:extLst>
          </p:nvPr>
        </p:nvGraphicFramePr>
        <p:xfrm>
          <a:off x="194873" y="1755487"/>
          <a:ext cx="11737299" cy="4914368"/>
        </p:xfrm>
        <a:graphic>
          <a:graphicData uri="http://schemas.openxmlformats.org/drawingml/2006/table">
            <a:tbl>
              <a:tblPr firstRow="1" firstCol="1" bandRow="1"/>
              <a:tblGrid>
                <a:gridCol w="5723326">
                  <a:extLst>
                    <a:ext uri="{9D8B030D-6E8A-4147-A177-3AD203B41FA5}">
                      <a16:colId xmlns:a16="http://schemas.microsoft.com/office/drawing/2014/main" val="2937527766"/>
                    </a:ext>
                  </a:extLst>
                </a:gridCol>
                <a:gridCol w="6013973">
                  <a:extLst>
                    <a:ext uri="{9D8B030D-6E8A-4147-A177-3AD203B41FA5}">
                      <a16:colId xmlns:a16="http://schemas.microsoft.com/office/drawing/2014/main" val="2529786759"/>
                    </a:ext>
                  </a:extLst>
                </a:gridCol>
              </a:tblGrid>
              <a:tr h="352945">
                <a:tc>
                  <a:txBody>
                    <a:bodyPr/>
                    <a:lstStyle/>
                    <a:p>
                      <a:pPr marL="0" marR="0" lvl="0" indent="0" algn="ctr" defTabSz="914400" rtl="0" eaLnBrk="1" fontAlgn="t" latinLnBrk="0" hangingPunct="1">
                        <a:lnSpc>
                          <a:spcPct val="115000"/>
                        </a:lnSpc>
                        <a:spcBef>
                          <a:spcPts val="0"/>
                        </a:spcBef>
                        <a:spcAft>
                          <a:spcPts val="800"/>
                        </a:spcAft>
                        <a:buClrTx/>
                        <a:buSzTx/>
                        <a:buFontTx/>
                        <a:buNone/>
                        <a:tabLst/>
                        <a:defRPr/>
                      </a:pPr>
                      <a:r>
                        <a:rPr lang="en-CA" sz="1800" b="1" dirty="0"/>
                        <a:t>Allopathic Medication</a:t>
                      </a:r>
                    </a:p>
                  </a:txBody>
                  <a:tcPr marL="122619" marR="122619" marT="1703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t" latinLnBrk="0" hangingPunct="1">
                        <a:lnSpc>
                          <a:spcPct val="115000"/>
                        </a:lnSpc>
                        <a:spcBef>
                          <a:spcPts val="0"/>
                        </a:spcBef>
                        <a:spcAft>
                          <a:spcPts val="800"/>
                        </a:spcAft>
                        <a:buClrTx/>
                        <a:buSzTx/>
                        <a:buFontTx/>
                        <a:buNone/>
                        <a:tabLst/>
                        <a:defRPr/>
                      </a:pPr>
                      <a:r>
                        <a:rPr lang="en-CA" sz="1800" b="1" dirty="0"/>
                        <a:t>Homeopathic Medication</a:t>
                      </a:r>
                    </a:p>
                  </a:txBody>
                  <a:tcPr marL="122619" marR="122619" marT="1703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78749091"/>
                  </a:ext>
                </a:extLst>
              </a:tr>
              <a:tr h="639451">
                <a:tc>
                  <a:txBody>
                    <a:bodyPr/>
                    <a:lstStyle/>
                    <a:p>
                      <a:pPr marL="0" marR="0" lvl="0" indent="0" algn="l" defTabSz="914400" rtl="0" eaLnBrk="1" fontAlgn="t" latinLnBrk="0" hangingPunct="1">
                        <a:lnSpc>
                          <a:spcPct val="115000"/>
                        </a:lnSpc>
                        <a:spcBef>
                          <a:spcPts val="0"/>
                        </a:spcBef>
                        <a:spcAft>
                          <a:spcPts val="800"/>
                        </a:spcAft>
                        <a:buClrTx/>
                        <a:buSzTx/>
                        <a:buFontTx/>
                        <a:buNone/>
                        <a:tabLst/>
                        <a:defRPr/>
                      </a:pPr>
                      <a:r>
                        <a:rPr lang="en-CA" sz="18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Disease specific medication doses based on age, weight, and severity of disease. All patients with the same disease would get the same medication, the dosage may vary.</a:t>
                      </a:r>
                      <a:endParaRPr lang="en-CA" sz="1800" b="0" i="0" u="none" strike="noStrike" dirty="0">
                        <a:effectLst/>
                        <a:latin typeface="Arial" panose="020B0604020202020204" pitchFamily="34" charset="0"/>
                      </a:endParaRPr>
                    </a:p>
                  </a:txBody>
                  <a:tcPr marL="122619" marR="122619" marT="1703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t" latinLnBrk="0" hangingPunct="1">
                        <a:lnSpc>
                          <a:spcPct val="115000"/>
                        </a:lnSpc>
                        <a:spcBef>
                          <a:spcPts val="0"/>
                        </a:spcBef>
                        <a:spcAft>
                          <a:spcPts val="800"/>
                        </a:spcAft>
                        <a:buClrTx/>
                        <a:buSzTx/>
                        <a:buFontTx/>
                        <a:buNone/>
                        <a:tabLst/>
                        <a:defRPr/>
                      </a:pPr>
                      <a:r>
                        <a:rPr lang="en-CA" sz="18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Person specific medication the doses and medication are specifically tailored to the individual. Two patients with the same disease might receive different medication based on the individual body type and response to diseases.</a:t>
                      </a:r>
                      <a:endParaRPr lang="en-CA" sz="1800" b="0" i="0" u="none" strike="noStrike" dirty="0">
                        <a:effectLst/>
                        <a:latin typeface="Arial" panose="020B0604020202020204" pitchFamily="34" charset="0"/>
                      </a:endParaRPr>
                    </a:p>
                    <a:p>
                      <a:pPr algn="l" fontAlgn="t">
                        <a:lnSpc>
                          <a:spcPct val="115000"/>
                        </a:lnSpc>
                        <a:spcAft>
                          <a:spcPts val="800"/>
                        </a:spcAft>
                        <a:buNone/>
                      </a:pPr>
                      <a:endParaRPr lang="en-CA" sz="1800" b="0" i="0" u="none" strike="noStrike" dirty="0">
                        <a:effectLst/>
                        <a:latin typeface="Arial" panose="020B0604020202020204" pitchFamily="34" charset="0"/>
                      </a:endParaRPr>
                    </a:p>
                  </a:txBody>
                  <a:tcPr marL="122619" marR="122619" marT="1703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2947417"/>
                  </a:ext>
                </a:extLst>
              </a:tr>
              <a:tr h="1210520">
                <a:tc>
                  <a:txBody>
                    <a:bodyPr/>
                    <a:lstStyle/>
                    <a:p>
                      <a:pPr algn="l" fontAlgn="t">
                        <a:lnSpc>
                          <a:spcPct val="115000"/>
                        </a:lnSpc>
                        <a:spcAft>
                          <a:spcPts val="800"/>
                        </a:spcAft>
                        <a:buNone/>
                      </a:pPr>
                      <a:r>
                        <a:rPr lang="en-CA" sz="18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Compliance with Allopath medicine can be an issue sometimes, particularly with children because of taste and size of pills and mode of administration like injectables.</a:t>
                      </a:r>
                      <a:endParaRPr lang="en-CA" sz="1800" b="0" i="0" u="none" strike="noStrike" dirty="0">
                        <a:effectLst/>
                        <a:latin typeface="Arial" panose="020B0604020202020204" pitchFamily="34" charset="0"/>
                      </a:endParaRPr>
                    </a:p>
                  </a:txBody>
                  <a:tcPr marL="122619" marR="122619" marT="1703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Aft>
                          <a:spcPts val="800"/>
                        </a:spcAft>
                        <a:buNone/>
                      </a:pPr>
                      <a:r>
                        <a:rPr lang="en-CA" sz="18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Compliance is usually high because of easily dissolvable pills without needing any injectables.</a:t>
                      </a:r>
                      <a:endParaRPr lang="en-CA" sz="1800" b="0" i="0" u="none" strike="noStrike" dirty="0">
                        <a:effectLst/>
                        <a:latin typeface="Arial" panose="020B0604020202020204" pitchFamily="34" charset="0"/>
                      </a:endParaRPr>
                    </a:p>
                  </a:txBody>
                  <a:tcPr marL="122619" marR="122619" marT="1703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72817461"/>
                  </a:ext>
                </a:extLst>
              </a:tr>
              <a:tr h="1586551">
                <a:tc>
                  <a:txBody>
                    <a:bodyPr/>
                    <a:lstStyle/>
                    <a:p>
                      <a:pPr algn="l" fontAlgn="t">
                        <a:lnSpc>
                          <a:spcPct val="115000"/>
                        </a:lnSpc>
                        <a:spcAft>
                          <a:spcPts val="800"/>
                        </a:spcAft>
                        <a:buNone/>
                      </a:pPr>
                      <a:r>
                        <a:rPr lang="en-CA" sz="18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In several cases surgical intervention is required to cure the disease.</a:t>
                      </a:r>
                      <a:endParaRPr lang="en-CA" sz="1800" b="0" i="0" u="none" strike="noStrike" dirty="0">
                        <a:effectLst/>
                        <a:latin typeface="Arial" panose="020B0604020202020204" pitchFamily="34" charset="0"/>
                      </a:endParaRPr>
                    </a:p>
                  </a:txBody>
                  <a:tcPr marL="122619" marR="122619" marT="1703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Aft>
                          <a:spcPts val="800"/>
                        </a:spcAft>
                        <a:buNone/>
                      </a:pPr>
                      <a:r>
                        <a:rPr lang="en-CA" sz="18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Medication aims to use internal body force to cure several cases which otherwise would need a surgical procedure such as gallstone, kidney stone, and chalazion.</a:t>
                      </a:r>
                      <a:endParaRPr lang="en-CA" sz="1800" b="0" i="0" u="none" strike="noStrike" dirty="0">
                        <a:effectLst/>
                        <a:latin typeface="Arial" panose="020B0604020202020204" pitchFamily="34" charset="0"/>
                      </a:endParaRPr>
                    </a:p>
                  </a:txBody>
                  <a:tcPr marL="122619" marR="122619" marT="1703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14687875"/>
                  </a:ext>
                </a:extLst>
              </a:tr>
            </a:tbl>
          </a:graphicData>
        </a:graphic>
      </p:graphicFrame>
    </p:spTree>
    <p:extLst>
      <p:ext uri="{BB962C8B-B14F-4D97-AF65-F5344CB8AC3E}">
        <p14:creationId xmlns:p14="http://schemas.microsoft.com/office/powerpoint/2010/main" val="2816529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410</TotalTime>
  <Words>2216</Words>
  <Application>Microsoft Office PowerPoint</Application>
  <PresentationFormat>Widescreen</PresentationFormat>
  <Paragraphs>65</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Aptos Display</vt:lpstr>
      <vt:lpstr>Arial</vt:lpstr>
      <vt:lpstr>Calibri</vt:lpstr>
      <vt:lpstr>Office Theme</vt:lpstr>
      <vt:lpstr>How Homeopathic Treatment  Can Be An Alternative To Certain Surgeries</vt:lpstr>
      <vt:lpstr>Background</vt:lpstr>
      <vt:lpstr>Background</vt:lpstr>
      <vt:lpstr>Research Question and Methods</vt:lpstr>
      <vt:lpstr>Case Study #1</vt:lpstr>
      <vt:lpstr>Case Study #1 Cont’d</vt:lpstr>
      <vt:lpstr>Case Study #2 </vt:lpstr>
      <vt:lpstr>Case Study #2 Cont’d</vt:lpstr>
      <vt:lpstr>Differences Between Allopath And Homeopath Medicine                                              </vt:lpstr>
      <vt:lpstr>Why Don’t People Use Homeopath Medicine?</vt:lpstr>
      <vt:lpstr>The single most common misconception about Homeopathy </vt:lpstr>
      <vt:lpstr>Conclusion</vt:lpstr>
      <vt:lpstr>Recommendations</vt:lpstr>
      <vt:lpstr>References</vt:lpstr>
      <vt:lpstr>References  Cont’d</vt:lpstr>
      <vt:lpstr>Acknowledgments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Mubashir Aslam</dc:creator>
  <cp:lastModifiedBy>Mubashir Aslam Arain</cp:lastModifiedBy>
  <cp:revision>4</cp:revision>
  <dcterms:created xsi:type="dcterms:W3CDTF">2026-01-08T03:50:34Z</dcterms:created>
  <dcterms:modified xsi:type="dcterms:W3CDTF">2026-03-01T00:04:59Z</dcterms:modified>
</cp:coreProperties>
</file>