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Economica"/>
      <p:regular r:id="rId36"/>
      <p:bold r:id="rId37"/>
      <p:italic r:id="rId38"/>
      <p:boldItalic r:id="rId39"/>
    </p:embeddedFont>
    <p:embeddedFont>
      <p:font typeface="Readex Pro Medium"/>
      <p:regular r:id="rId40"/>
      <p:bold r:id="rId41"/>
    </p:embeddedFont>
    <p:embeddedFont>
      <p:font typeface="Readex Pro"/>
      <p:regular r:id="rId42"/>
      <p:bold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AF06650-5F40-4ADA-AA4F-1AE8CE070EC7}">
  <a:tblStyle styleId="{AAF06650-5F40-4ADA-AA4F-1AE8CE070EC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eadexProMedium-regular.fntdata"/><Relationship Id="rId20" Type="http://schemas.openxmlformats.org/officeDocument/2006/relationships/slide" Target="slides/slide14.xml"/><Relationship Id="rId42" Type="http://schemas.openxmlformats.org/officeDocument/2006/relationships/font" Target="fonts/ReadexPro-regular.fntdata"/><Relationship Id="rId41" Type="http://schemas.openxmlformats.org/officeDocument/2006/relationships/font" Target="fonts/ReadexProMedium-bold.fntdata"/><Relationship Id="rId22" Type="http://schemas.openxmlformats.org/officeDocument/2006/relationships/slide" Target="slides/slide16.xml"/><Relationship Id="rId44" Type="http://schemas.openxmlformats.org/officeDocument/2006/relationships/font" Target="fonts/OpenSans-regular.fntdata"/><Relationship Id="rId21" Type="http://schemas.openxmlformats.org/officeDocument/2006/relationships/slide" Target="slides/slide15.xml"/><Relationship Id="rId43" Type="http://schemas.openxmlformats.org/officeDocument/2006/relationships/font" Target="fonts/ReadexPro-bold.fntdata"/><Relationship Id="rId24" Type="http://schemas.openxmlformats.org/officeDocument/2006/relationships/slide" Target="slides/slide18.xml"/><Relationship Id="rId46" Type="http://schemas.openxmlformats.org/officeDocument/2006/relationships/font" Target="fonts/OpenSans-italic.fntdata"/><Relationship Id="rId23" Type="http://schemas.openxmlformats.org/officeDocument/2006/relationships/slide" Target="slides/slide17.xml"/><Relationship Id="rId45"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schemas.openxmlformats.org/officeDocument/2006/relationships/font" Target="fonts/OpenSans-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Economica-bold.fntdata"/><Relationship Id="rId14" Type="http://schemas.openxmlformats.org/officeDocument/2006/relationships/slide" Target="slides/slide8.xml"/><Relationship Id="rId36" Type="http://schemas.openxmlformats.org/officeDocument/2006/relationships/font" Target="fonts/Economica-regular.fntdata"/><Relationship Id="rId17" Type="http://schemas.openxmlformats.org/officeDocument/2006/relationships/slide" Target="slides/slide11.xml"/><Relationship Id="rId39" Type="http://schemas.openxmlformats.org/officeDocument/2006/relationships/font" Target="fonts/Economica-boldItalic.fntdata"/><Relationship Id="rId16" Type="http://schemas.openxmlformats.org/officeDocument/2006/relationships/slide" Target="slides/slide10.xml"/><Relationship Id="rId38" Type="http://schemas.openxmlformats.org/officeDocument/2006/relationships/font" Target="fonts/Economica-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20214f13a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20214f13a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778f789117c3da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778f789117c3da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322a6035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322a6035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20214f13a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20214f13a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42b4a7f0dda22f6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2b4a7f0dda22f6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32ac5463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32ac5463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20214f13a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20214f13a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3ab6aca6a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3ab6aca6a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3ab6aca6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3ab6aca6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333f2a96c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333f2a96c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20214f13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20214f13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327f306365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327f306365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20214f13a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20214f13a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e3dd5df37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e3dd5df37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2ca318bd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2ca318bd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2ca318bdf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2ca318bdf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e3dff593a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e3dff593a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339a3b36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339a3b36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333f2a96c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333f2a96c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339a3b365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339a3b365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326764f0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326764f0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20214f13a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20214f13a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332dedf0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332dedf0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2c053406a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2c053406a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26afbd89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26afbd89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26afbd892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26afbd892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20214f13a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20214f13a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778f789117c3d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78f789117c3d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0.jpg"/><Relationship Id="rId5" Type="http://schemas.openxmlformats.org/officeDocument/2006/relationships/image" Target="../media/image16.jpg"/><Relationship Id="rId6"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17.jpg"/><Relationship Id="rId6"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8.jpg"/><Relationship Id="rId5" Type="http://schemas.openxmlformats.org/officeDocument/2006/relationships/image" Target="../media/image18.jpg"/><Relationship Id="rId6"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1" Type="http://schemas.openxmlformats.org/officeDocument/2006/relationships/hyperlink" Target="https://www.alltimeawards.com/news/the-history-and-evolution-of-awards/" TargetMode="External"/><Relationship Id="rId10" Type="http://schemas.openxmlformats.org/officeDocument/2006/relationships/hyperlink" Target="https://www.rd.com/article/biggest-fears/" TargetMode="External"/><Relationship Id="rId13" Type="http://schemas.openxmlformats.org/officeDocument/2006/relationships/hyperlink" Target="https://www.bbc.co.uk/bitesize/guides/z3w3vwx/revision/1#:~:text=Typical%20medieval%20punishments&amp;text=Under%20the%20Forest%20Laws%2C%20illegal,of%20their%20fingers%20cut%20off.&amp;text=For%20the%20most%20serious%20crimes,punished%20by%20being%20burned%20alive" TargetMode="External"/><Relationship Id="rId12" Type="http://schemas.openxmlformats.org/officeDocument/2006/relationships/hyperlink" Target="https://manhattancbt.com/how-to-deal-with-disappointment/#:~:text=We%20all%20have%20many%20expectations,is%20a%20near%2Duniversal%20experience" TargetMode="External"/><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learningenglish.voanews.com/a/does-the-carrot-and-stick-approach-come-from-donkeys-/5687414.html" TargetMode="External"/><Relationship Id="rId4" Type="http://schemas.openxmlformats.org/officeDocument/2006/relationships/hyperlink" Target="https://wordhistories.net/2017/07/17/carrot-and-stick-origin/" TargetMode="External"/><Relationship Id="rId9" Type="http://schemas.openxmlformats.org/officeDocument/2006/relationships/hyperlink" Target="https://www.oxfordaqa.com/news/understanding-the-stress-response-in-exams-what-happens-in-your-brain/" TargetMode="External"/><Relationship Id="rId14" Type="http://schemas.openxmlformats.org/officeDocument/2006/relationships/hyperlink" Target="https://guides.ll.georgetown.edu/c.php?g=261307&amp;p=1753681#:~:text=The%20history%20of%20crime%20and,drowning%20and%20other%20violent%20acts" TargetMode="External"/><Relationship Id="rId5" Type="http://schemas.openxmlformats.org/officeDocument/2006/relationships/hyperlink" Target="https://www.quora.com/Is-punishment-and-rewards-the-most-effective-training-method" TargetMode="External"/><Relationship Id="rId6" Type="http://schemas.openxmlformats.org/officeDocument/2006/relationships/hyperlink" Target="https://pmc.ncbi.nlm.nih.gov/articles/PMC6006171/#:~:text=Punishment%20causes%20greater%20response%20suppression,the%20punishment%20contingency%20is%20suspended" TargetMode="External"/><Relationship Id="rId7" Type="http://schemas.openxmlformats.org/officeDocument/2006/relationships/hyperlink" Target="https://www.verywellmind.com/what-happens-in-your-brain-when-youre-angry-8753372" TargetMode="External"/><Relationship Id="rId8" Type="http://schemas.openxmlformats.org/officeDocument/2006/relationships/hyperlink" Target="https://stflairsglobal.com/read/9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14.jpg"/><Relationship Id="rId5" Type="http://schemas.openxmlformats.org/officeDocument/2006/relationships/image" Target="../media/image13.jpg"/><Relationship Id="rId6"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p13"/>
          <p:cNvSpPr txBox="1"/>
          <p:nvPr>
            <p:ph type="ctrTitle"/>
          </p:nvPr>
        </p:nvSpPr>
        <p:spPr>
          <a:xfrm>
            <a:off x="-426919" y="940525"/>
            <a:ext cx="8520600" cy="205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5400">
                <a:solidFill>
                  <a:schemeClr val="lt1"/>
                </a:solidFill>
                <a:latin typeface="Readex Pro"/>
                <a:ea typeface="Readex Pro"/>
                <a:cs typeface="Readex Pro"/>
                <a:sym typeface="Readex Pro"/>
              </a:rPr>
              <a:t>          </a:t>
            </a:r>
            <a:r>
              <a:rPr b="1" lang="en" sz="6400" u="sng">
                <a:solidFill>
                  <a:schemeClr val="lt1"/>
                </a:solidFill>
                <a:latin typeface="Readex Pro"/>
                <a:ea typeface="Readex Pro"/>
                <a:cs typeface="Readex Pro"/>
                <a:sym typeface="Readex Pro"/>
              </a:rPr>
              <a:t>Treat or Beat</a:t>
            </a:r>
            <a:endParaRPr b="1" sz="6400" u="sng">
              <a:solidFill>
                <a:schemeClr val="lt1"/>
              </a:solidFill>
              <a:latin typeface="Readex Pro"/>
              <a:ea typeface="Readex Pro"/>
              <a:cs typeface="Readex Pro"/>
              <a:sym typeface="Readex Pro"/>
            </a:endParaRPr>
          </a:p>
        </p:txBody>
      </p:sp>
      <p:sp>
        <p:nvSpPr>
          <p:cNvPr id="63" name="Google Shape;63;p13"/>
          <p:cNvSpPr txBox="1"/>
          <p:nvPr>
            <p:ph idx="1" type="subTitle"/>
          </p:nvPr>
        </p:nvSpPr>
        <p:spPr>
          <a:xfrm>
            <a:off x="211050" y="2372837"/>
            <a:ext cx="8721900" cy="2346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100">
                <a:solidFill>
                  <a:schemeClr val="lt1"/>
                </a:solidFill>
                <a:latin typeface="Readex Pro"/>
                <a:ea typeface="Readex Pro"/>
                <a:cs typeface="Readex Pro"/>
                <a:sym typeface="Readex Pro"/>
              </a:rPr>
              <a:t>  </a:t>
            </a:r>
            <a:r>
              <a:rPr b="1" lang="en" sz="3300">
                <a:solidFill>
                  <a:schemeClr val="lt1"/>
                </a:solidFill>
                <a:latin typeface="Readex Pro"/>
                <a:ea typeface="Readex Pro"/>
                <a:cs typeface="Readex Pro"/>
                <a:sym typeface="Readex Pro"/>
              </a:rPr>
              <a:t>   </a:t>
            </a:r>
            <a:r>
              <a:rPr b="1" lang="en" sz="3500">
                <a:solidFill>
                  <a:schemeClr val="lt1"/>
                </a:solidFill>
                <a:latin typeface="Readex Pro"/>
                <a:ea typeface="Readex Pro"/>
                <a:cs typeface="Readex Pro"/>
                <a:sym typeface="Readex Pro"/>
              </a:rPr>
              <a:t>By: Mahi Budihal and Elaine Qu</a:t>
            </a:r>
            <a:endParaRPr b="1" sz="3500">
              <a:solidFill>
                <a:schemeClr val="lt1"/>
              </a:solidFill>
              <a:latin typeface="Readex Pro"/>
              <a:ea typeface="Readex Pro"/>
              <a:cs typeface="Readex Pro"/>
              <a:sym typeface="Readex Pro"/>
            </a:endParaRPr>
          </a:p>
          <a:p>
            <a:pPr indent="0" lvl="0" marL="0" rtl="0" algn="ctr">
              <a:spcBef>
                <a:spcPts val="0"/>
              </a:spcBef>
              <a:spcAft>
                <a:spcPts val="0"/>
              </a:spcAft>
              <a:buNone/>
            </a:pPr>
            <a:r>
              <a:t/>
            </a:r>
            <a:endParaRPr sz="2500">
              <a:solidFill>
                <a:schemeClr val="lt1"/>
              </a:solidFill>
              <a:latin typeface="Readex Pro Medium"/>
              <a:ea typeface="Readex Pro Medium"/>
              <a:cs typeface="Readex Pro Medium"/>
              <a:sym typeface="Readex Pro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0" y="82825"/>
            <a:ext cx="8520600" cy="1769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6400" u="sng"/>
              <a:t>E</a:t>
            </a:r>
            <a:r>
              <a:rPr b="1" lang="en" sz="6500" u="sng"/>
              <a:t>xperimental Design-</a:t>
            </a:r>
            <a:endParaRPr b="1" sz="6500" u="sng"/>
          </a:p>
          <a:p>
            <a:pPr indent="0" lvl="0" marL="0" rtl="0" algn="l">
              <a:spcBef>
                <a:spcPts val="0"/>
              </a:spcBef>
              <a:spcAft>
                <a:spcPts val="0"/>
              </a:spcAft>
              <a:buNone/>
            </a:pPr>
            <a:r>
              <a:rPr b="1" lang="en" sz="6500" u="sng"/>
              <a:t>Tests Grades 4-6</a:t>
            </a:r>
            <a:endParaRPr b="1" sz="6500" u="sng"/>
          </a:p>
        </p:txBody>
      </p:sp>
      <p:sp>
        <p:nvSpPr>
          <p:cNvPr id="126" name="Google Shape;126;p22"/>
          <p:cNvSpPr txBox="1"/>
          <p:nvPr/>
        </p:nvSpPr>
        <p:spPr>
          <a:xfrm>
            <a:off x="1498201" y="2218468"/>
            <a:ext cx="6147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p:txBody>
      </p:sp>
      <p:pic>
        <p:nvPicPr>
          <p:cNvPr id="127" name="Google Shape;127;p22"/>
          <p:cNvPicPr preferRelativeResize="0"/>
          <p:nvPr/>
        </p:nvPicPr>
        <p:blipFill>
          <a:blip r:embed="rId3">
            <a:alphaModFix/>
          </a:blip>
          <a:stretch>
            <a:fillRect/>
          </a:stretch>
        </p:blipFill>
        <p:spPr>
          <a:xfrm>
            <a:off x="4844000" y="2321800"/>
            <a:ext cx="2283126" cy="2725673"/>
          </a:xfrm>
          <a:prstGeom prst="rect">
            <a:avLst/>
          </a:prstGeom>
          <a:noFill/>
          <a:ln>
            <a:noFill/>
          </a:ln>
        </p:spPr>
      </p:pic>
      <p:pic>
        <p:nvPicPr>
          <p:cNvPr id="128" name="Google Shape;128;p22"/>
          <p:cNvPicPr preferRelativeResize="0"/>
          <p:nvPr/>
        </p:nvPicPr>
        <p:blipFill>
          <a:blip r:embed="rId4">
            <a:alphaModFix/>
          </a:blip>
          <a:stretch>
            <a:fillRect/>
          </a:stretch>
        </p:blipFill>
        <p:spPr>
          <a:xfrm>
            <a:off x="2429725" y="1679250"/>
            <a:ext cx="2559449" cy="3368223"/>
          </a:xfrm>
          <a:prstGeom prst="rect">
            <a:avLst/>
          </a:prstGeom>
          <a:noFill/>
          <a:ln>
            <a:noFill/>
          </a:ln>
        </p:spPr>
      </p:pic>
      <p:pic>
        <p:nvPicPr>
          <p:cNvPr id="129" name="Google Shape;129;p22"/>
          <p:cNvPicPr preferRelativeResize="0"/>
          <p:nvPr/>
        </p:nvPicPr>
        <p:blipFill>
          <a:blip r:embed="rId5">
            <a:alphaModFix/>
          </a:blip>
          <a:stretch>
            <a:fillRect/>
          </a:stretch>
        </p:blipFill>
        <p:spPr>
          <a:xfrm>
            <a:off x="7018750" y="2321800"/>
            <a:ext cx="2125248" cy="2725677"/>
          </a:xfrm>
          <a:prstGeom prst="rect">
            <a:avLst/>
          </a:prstGeom>
          <a:noFill/>
          <a:ln>
            <a:noFill/>
          </a:ln>
        </p:spPr>
      </p:pic>
      <p:pic>
        <p:nvPicPr>
          <p:cNvPr id="130" name="Google Shape;130;p22"/>
          <p:cNvPicPr preferRelativeResize="0"/>
          <p:nvPr/>
        </p:nvPicPr>
        <p:blipFill>
          <a:blip r:embed="rId6">
            <a:alphaModFix/>
          </a:blip>
          <a:stretch>
            <a:fillRect/>
          </a:stretch>
        </p:blipFill>
        <p:spPr>
          <a:xfrm>
            <a:off x="9" y="1679250"/>
            <a:ext cx="2481040" cy="3368226"/>
          </a:xfrm>
          <a:prstGeom prst="rect">
            <a:avLst/>
          </a:prstGeom>
          <a:noFill/>
          <a:ln>
            <a:noFill/>
          </a:ln>
        </p:spPr>
      </p:pic>
      <p:sp>
        <p:nvSpPr>
          <p:cNvPr id="131" name="Google Shape;131;p22"/>
          <p:cNvSpPr/>
          <p:nvPr/>
        </p:nvSpPr>
        <p:spPr>
          <a:xfrm>
            <a:off x="4989163" y="795925"/>
            <a:ext cx="1715700" cy="1056300"/>
          </a:xfrm>
          <a:prstGeom prst="cloudCallout">
            <a:avLst>
              <a:gd fmla="val -46988" name="adj1"/>
              <a:gd fmla="val 47808"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Open Sans"/>
                <a:ea typeface="Open Sans"/>
                <a:cs typeface="Open Sans"/>
                <a:sym typeface="Open Sans"/>
              </a:rPr>
              <a:t>These were the tests that were given to the Grades  4-6 individuals.</a:t>
            </a:r>
            <a:endParaRPr sz="1000">
              <a:solidFill>
                <a:schemeClr val="lt1"/>
              </a:solidFill>
              <a:latin typeface="Open Sans"/>
              <a:ea typeface="Open Sans"/>
              <a:cs typeface="Open Sans"/>
              <a:sym typeface="Open Sans"/>
            </a:endParaRPr>
          </a:p>
        </p:txBody>
      </p:sp>
      <p:sp>
        <p:nvSpPr>
          <p:cNvPr id="132" name="Google Shape;132;p22"/>
          <p:cNvSpPr/>
          <p:nvPr/>
        </p:nvSpPr>
        <p:spPr>
          <a:xfrm>
            <a:off x="7223525" y="1051475"/>
            <a:ext cx="1715700" cy="1167000"/>
          </a:xfrm>
          <a:prstGeom prst="cloudCallout">
            <a:avLst>
              <a:gd fmla="val -50373" name="adj1"/>
              <a:gd fmla="val 54662"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Open Sans"/>
                <a:ea typeface="Open Sans"/>
                <a:cs typeface="Open Sans"/>
                <a:sym typeface="Open Sans"/>
              </a:rPr>
              <a:t>These were the answer sheets to each of the questions.</a:t>
            </a:r>
            <a:endParaRPr sz="1100">
              <a:solidFill>
                <a:schemeClr val="lt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79400" y="1071226"/>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6500" u="sng"/>
              <a:t>Experimental Design-</a:t>
            </a:r>
            <a:r>
              <a:rPr b="1" lang="en" sz="6500" u="sng"/>
              <a:t>Adolescents</a:t>
            </a:r>
            <a:r>
              <a:rPr lang="en" sz="6500"/>
              <a:t> </a:t>
            </a:r>
            <a:endParaRPr sz="6500"/>
          </a:p>
        </p:txBody>
      </p:sp>
      <p:pic>
        <p:nvPicPr>
          <p:cNvPr id="138" name="Google Shape;138;p23"/>
          <p:cNvPicPr preferRelativeResize="0"/>
          <p:nvPr/>
        </p:nvPicPr>
        <p:blipFill>
          <a:blip r:embed="rId3">
            <a:alphaModFix/>
          </a:blip>
          <a:stretch>
            <a:fillRect/>
          </a:stretch>
        </p:blipFill>
        <p:spPr>
          <a:xfrm>
            <a:off x="0" y="1873000"/>
            <a:ext cx="2438810" cy="3184076"/>
          </a:xfrm>
          <a:prstGeom prst="rect">
            <a:avLst/>
          </a:prstGeom>
          <a:noFill/>
          <a:ln>
            <a:noFill/>
          </a:ln>
        </p:spPr>
      </p:pic>
      <p:pic>
        <p:nvPicPr>
          <p:cNvPr id="139" name="Google Shape;139;p23"/>
          <p:cNvPicPr preferRelativeResize="0"/>
          <p:nvPr/>
        </p:nvPicPr>
        <p:blipFill>
          <a:blip r:embed="rId4">
            <a:alphaModFix/>
          </a:blip>
          <a:stretch>
            <a:fillRect/>
          </a:stretch>
        </p:blipFill>
        <p:spPr>
          <a:xfrm>
            <a:off x="2438799" y="1873000"/>
            <a:ext cx="2425739" cy="3184074"/>
          </a:xfrm>
          <a:prstGeom prst="rect">
            <a:avLst/>
          </a:prstGeom>
          <a:noFill/>
          <a:ln>
            <a:noFill/>
          </a:ln>
        </p:spPr>
      </p:pic>
      <p:sp>
        <p:nvSpPr>
          <p:cNvPr id="140" name="Google Shape;140;p23"/>
          <p:cNvSpPr/>
          <p:nvPr/>
        </p:nvSpPr>
        <p:spPr>
          <a:xfrm>
            <a:off x="5085538" y="1659339"/>
            <a:ext cx="1715700" cy="1056300"/>
          </a:xfrm>
          <a:prstGeom prst="cloudCallout">
            <a:avLst>
              <a:gd fmla="val -62105" name="adj1"/>
              <a:gd fmla="val 13674"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Open Sans"/>
                <a:ea typeface="Open Sans"/>
                <a:cs typeface="Open Sans"/>
                <a:sym typeface="Open Sans"/>
              </a:rPr>
              <a:t>These were the tests that were given to the   </a:t>
            </a:r>
            <a:r>
              <a:rPr lang="en" sz="1000">
                <a:solidFill>
                  <a:schemeClr val="lt1"/>
                </a:solidFill>
                <a:latin typeface="Open Sans"/>
                <a:ea typeface="Open Sans"/>
                <a:cs typeface="Open Sans"/>
                <a:sym typeface="Open Sans"/>
              </a:rPr>
              <a:t>adolescents.</a:t>
            </a:r>
            <a:endParaRPr sz="1000">
              <a:solidFill>
                <a:schemeClr val="lt1"/>
              </a:solidFill>
              <a:latin typeface="Open Sans"/>
              <a:ea typeface="Open Sans"/>
              <a:cs typeface="Open Sans"/>
              <a:sym typeface="Open Sans"/>
            </a:endParaRPr>
          </a:p>
        </p:txBody>
      </p:sp>
      <p:pic>
        <p:nvPicPr>
          <p:cNvPr id="141" name="Google Shape;141;p23"/>
          <p:cNvPicPr preferRelativeResize="0"/>
          <p:nvPr/>
        </p:nvPicPr>
        <p:blipFill>
          <a:blip r:embed="rId5">
            <a:alphaModFix/>
          </a:blip>
          <a:stretch>
            <a:fillRect/>
          </a:stretch>
        </p:blipFill>
        <p:spPr>
          <a:xfrm>
            <a:off x="4864550" y="2751650"/>
            <a:ext cx="2157676" cy="2305427"/>
          </a:xfrm>
          <a:prstGeom prst="rect">
            <a:avLst/>
          </a:prstGeom>
          <a:noFill/>
          <a:ln>
            <a:noFill/>
          </a:ln>
        </p:spPr>
      </p:pic>
      <p:pic>
        <p:nvPicPr>
          <p:cNvPr id="142" name="Google Shape;142;p23"/>
          <p:cNvPicPr preferRelativeResize="0"/>
          <p:nvPr/>
        </p:nvPicPr>
        <p:blipFill>
          <a:blip r:embed="rId6">
            <a:alphaModFix/>
          </a:blip>
          <a:stretch>
            <a:fillRect/>
          </a:stretch>
        </p:blipFill>
        <p:spPr>
          <a:xfrm>
            <a:off x="7022225" y="2751650"/>
            <a:ext cx="2157676" cy="2305426"/>
          </a:xfrm>
          <a:prstGeom prst="rect">
            <a:avLst/>
          </a:prstGeom>
          <a:noFill/>
          <a:ln>
            <a:noFill/>
          </a:ln>
        </p:spPr>
      </p:pic>
      <p:sp>
        <p:nvSpPr>
          <p:cNvPr id="143" name="Google Shape;143;p23"/>
          <p:cNvSpPr/>
          <p:nvPr/>
        </p:nvSpPr>
        <p:spPr>
          <a:xfrm>
            <a:off x="6955725" y="1404741"/>
            <a:ext cx="1715700" cy="1167000"/>
          </a:xfrm>
          <a:prstGeom prst="cloudCallout">
            <a:avLst>
              <a:gd fmla="val -50373" name="adj1"/>
              <a:gd fmla="val 54662"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Open Sans"/>
                <a:ea typeface="Open Sans"/>
                <a:cs typeface="Open Sans"/>
                <a:sym typeface="Open Sans"/>
              </a:rPr>
              <a:t>These were the answer sheets to each of the questions.</a:t>
            </a:r>
            <a:endParaRPr sz="1100">
              <a:solidFill>
                <a:schemeClr val="lt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51650" y="977825"/>
            <a:ext cx="85869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6100" u="sng"/>
              <a:t>Experimental Design-</a:t>
            </a:r>
            <a:endParaRPr b="1" sz="6100" u="sng"/>
          </a:p>
          <a:p>
            <a:pPr indent="0" lvl="0" marL="0" rtl="0" algn="l">
              <a:spcBef>
                <a:spcPts val="0"/>
              </a:spcBef>
              <a:spcAft>
                <a:spcPts val="0"/>
              </a:spcAft>
              <a:buNone/>
            </a:pPr>
            <a:r>
              <a:rPr b="1" lang="en" sz="6100" u="sng"/>
              <a:t>Tests- Adults/Seniors</a:t>
            </a:r>
            <a:endParaRPr b="1" sz="6100" u="sng"/>
          </a:p>
        </p:txBody>
      </p:sp>
      <p:pic>
        <p:nvPicPr>
          <p:cNvPr id="149" name="Google Shape;149;p24"/>
          <p:cNvPicPr preferRelativeResize="0"/>
          <p:nvPr/>
        </p:nvPicPr>
        <p:blipFill>
          <a:blip r:embed="rId3">
            <a:alphaModFix/>
          </a:blip>
          <a:stretch>
            <a:fillRect/>
          </a:stretch>
        </p:blipFill>
        <p:spPr>
          <a:xfrm>
            <a:off x="7099625" y="2597575"/>
            <a:ext cx="2044376" cy="2441348"/>
          </a:xfrm>
          <a:prstGeom prst="rect">
            <a:avLst/>
          </a:prstGeom>
          <a:noFill/>
          <a:ln>
            <a:noFill/>
          </a:ln>
        </p:spPr>
      </p:pic>
      <p:pic>
        <p:nvPicPr>
          <p:cNvPr id="150" name="Google Shape;150;p24"/>
          <p:cNvPicPr preferRelativeResize="0"/>
          <p:nvPr/>
        </p:nvPicPr>
        <p:blipFill>
          <a:blip r:embed="rId4">
            <a:alphaModFix/>
          </a:blip>
          <a:stretch>
            <a:fillRect/>
          </a:stretch>
        </p:blipFill>
        <p:spPr>
          <a:xfrm>
            <a:off x="5055250" y="2597575"/>
            <a:ext cx="2044377" cy="2441348"/>
          </a:xfrm>
          <a:prstGeom prst="rect">
            <a:avLst/>
          </a:prstGeom>
          <a:noFill/>
          <a:ln>
            <a:noFill/>
          </a:ln>
        </p:spPr>
      </p:pic>
      <p:pic>
        <p:nvPicPr>
          <p:cNvPr id="151" name="Google Shape;151;p24"/>
          <p:cNvPicPr preferRelativeResize="0"/>
          <p:nvPr/>
        </p:nvPicPr>
        <p:blipFill>
          <a:blip r:embed="rId5">
            <a:alphaModFix/>
          </a:blip>
          <a:stretch>
            <a:fillRect/>
          </a:stretch>
        </p:blipFill>
        <p:spPr>
          <a:xfrm>
            <a:off x="2581675" y="1672125"/>
            <a:ext cx="2473577" cy="3366801"/>
          </a:xfrm>
          <a:prstGeom prst="rect">
            <a:avLst/>
          </a:prstGeom>
          <a:noFill/>
          <a:ln>
            <a:noFill/>
          </a:ln>
        </p:spPr>
      </p:pic>
      <p:sp>
        <p:nvSpPr>
          <p:cNvPr id="152" name="Google Shape;152;p24"/>
          <p:cNvSpPr/>
          <p:nvPr/>
        </p:nvSpPr>
        <p:spPr>
          <a:xfrm>
            <a:off x="7343775" y="1291650"/>
            <a:ext cx="1715700" cy="1167000"/>
          </a:xfrm>
          <a:prstGeom prst="cloudCallout">
            <a:avLst>
              <a:gd fmla="val -45767" name="adj1"/>
              <a:gd fmla="val 60009"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These were the answer sheets to each of the questions.</a:t>
            </a:r>
            <a:endParaRPr b="1" sz="1100">
              <a:solidFill>
                <a:schemeClr val="lt1"/>
              </a:solidFill>
              <a:latin typeface="Open Sans"/>
              <a:ea typeface="Open Sans"/>
              <a:cs typeface="Open Sans"/>
              <a:sym typeface="Open Sans"/>
            </a:endParaRPr>
          </a:p>
        </p:txBody>
      </p:sp>
      <p:sp>
        <p:nvSpPr>
          <p:cNvPr id="153" name="Google Shape;153;p24"/>
          <p:cNvSpPr/>
          <p:nvPr/>
        </p:nvSpPr>
        <p:spPr>
          <a:xfrm>
            <a:off x="5487067" y="1218145"/>
            <a:ext cx="1856700" cy="1240500"/>
          </a:xfrm>
          <a:prstGeom prst="cloudCallout">
            <a:avLst>
              <a:gd fmla="val -70094" name="adj1"/>
              <a:gd fmla="val 24317"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latin typeface="Open Sans"/>
                <a:ea typeface="Open Sans"/>
                <a:cs typeface="Open Sans"/>
                <a:sym typeface="Open Sans"/>
              </a:rPr>
              <a:t>These were the tests that were given to the Adults and Seniors individuals.</a:t>
            </a:r>
            <a:endParaRPr b="1" sz="1000">
              <a:solidFill>
                <a:schemeClr val="lt1"/>
              </a:solidFill>
              <a:latin typeface="Open Sans"/>
              <a:ea typeface="Open Sans"/>
              <a:cs typeface="Open Sans"/>
              <a:sym typeface="Open Sans"/>
            </a:endParaRPr>
          </a:p>
        </p:txBody>
      </p:sp>
      <p:pic>
        <p:nvPicPr>
          <p:cNvPr id="154" name="Google Shape;154;p24"/>
          <p:cNvPicPr preferRelativeResize="0"/>
          <p:nvPr/>
        </p:nvPicPr>
        <p:blipFill>
          <a:blip r:embed="rId6">
            <a:alphaModFix/>
          </a:blip>
          <a:stretch>
            <a:fillRect/>
          </a:stretch>
        </p:blipFill>
        <p:spPr>
          <a:xfrm>
            <a:off x="0" y="1631925"/>
            <a:ext cx="2581680" cy="34069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0" y="27165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7800" u="sng"/>
              <a:t>Experimental Design </a:t>
            </a:r>
            <a:endParaRPr b="1" sz="7800" u="sng"/>
          </a:p>
        </p:txBody>
      </p:sp>
      <p:sp>
        <p:nvSpPr>
          <p:cNvPr id="160" name="Google Shape;160;p25"/>
          <p:cNvSpPr txBox="1"/>
          <p:nvPr>
            <p:ph idx="1" type="body"/>
          </p:nvPr>
        </p:nvSpPr>
        <p:spPr>
          <a:xfrm>
            <a:off x="67914" y="871240"/>
            <a:ext cx="8899500" cy="4072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3900" u="sng">
                <a:latin typeface="Comic Sans MS"/>
                <a:ea typeface="Comic Sans MS"/>
                <a:cs typeface="Comic Sans MS"/>
                <a:sym typeface="Comic Sans MS"/>
              </a:rPr>
              <a:t>Number of Participants:</a:t>
            </a:r>
            <a:r>
              <a:rPr b="1" lang="en" sz="3600" u="sng">
                <a:latin typeface="Comic Sans MS"/>
                <a:ea typeface="Comic Sans MS"/>
                <a:cs typeface="Comic Sans MS"/>
                <a:sym typeface="Comic Sans MS"/>
              </a:rPr>
              <a:t> </a:t>
            </a:r>
            <a:endParaRPr b="1" sz="3600" u="sng">
              <a:latin typeface="Comic Sans MS"/>
              <a:ea typeface="Comic Sans MS"/>
              <a:cs typeface="Comic Sans MS"/>
              <a:sym typeface="Comic Sans MS"/>
            </a:endParaRPr>
          </a:p>
          <a:p>
            <a:pPr indent="0" lvl="0" marL="0" rtl="0" algn="l">
              <a:spcBef>
                <a:spcPts val="1200"/>
              </a:spcBef>
              <a:spcAft>
                <a:spcPts val="0"/>
              </a:spcAft>
              <a:buNone/>
            </a:pPr>
            <a:r>
              <a:rPr b="1" lang="en" sz="3200">
                <a:latin typeface="Comic Sans MS"/>
                <a:ea typeface="Comic Sans MS"/>
                <a:cs typeface="Comic Sans MS"/>
                <a:sym typeface="Comic Sans MS"/>
              </a:rPr>
              <a:t>Elementary Students-</a:t>
            </a:r>
            <a:r>
              <a:rPr b="1" lang="en" sz="3200">
                <a:highlight>
                  <a:srgbClr val="CFE2F3"/>
                </a:highlight>
                <a:latin typeface="Comic Sans MS"/>
                <a:ea typeface="Comic Sans MS"/>
                <a:cs typeface="Comic Sans MS"/>
                <a:sym typeface="Comic Sans MS"/>
              </a:rPr>
              <a:t>32</a:t>
            </a:r>
            <a:endParaRPr b="1" sz="3200">
              <a:highlight>
                <a:srgbClr val="CFE2F3"/>
              </a:highlight>
              <a:latin typeface="Comic Sans MS"/>
              <a:ea typeface="Comic Sans MS"/>
              <a:cs typeface="Comic Sans MS"/>
              <a:sym typeface="Comic Sans MS"/>
            </a:endParaRPr>
          </a:p>
          <a:p>
            <a:pPr indent="0" lvl="0" marL="0" rtl="0" algn="l">
              <a:spcBef>
                <a:spcPts val="1200"/>
              </a:spcBef>
              <a:spcAft>
                <a:spcPts val="0"/>
              </a:spcAft>
              <a:buNone/>
            </a:pPr>
            <a:r>
              <a:rPr b="1" lang="en" sz="3200">
                <a:latin typeface="Comic Sans MS"/>
                <a:ea typeface="Comic Sans MS"/>
                <a:cs typeface="Comic Sans MS"/>
                <a:sym typeface="Comic Sans MS"/>
              </a:rPr>
              <a:t>Adolescents-</a:t>
            </a:r>
            <a:r>
              <a:rPr b="1" lang="en" sz="3200">
                <a:highlight>
                  <a:srgbClr val="D9D2E9"/>
                </a:highlight>
                <a:latin typeface="Comic Sans MS"/>
                <a:ea typeface="Comic Sans MS"/>
                <a:cs typeface="Comic Sans MS"/>
                <a:sym typeface="Comic Sans MS"/>
              </a:rPr>
              <a:t>22</a:t>
            </a:r>
            <a:endParaRPr b="1" sz="3200">
              <a:highlight>
                <a:srgbClr val="D9D2E9"/>
              </a:highlight>
              <a:latin typeface="Comic Sans MS"/>
              <a:ea typeface="Comic Sans MS"/>
              <a:cs typeface="Comic Sans MS"/>
              <a:sym typeface="Comic Sans MS"/>
            </a:endParaRPr>
          </a:p>
          <a:p>
            <a:pPr indent="0" lvl="0" marL="0" rtl="0" algn="l">
              <a:spcBef>
                <a:spcPts val="1200"/>
              </a:spcBef>
              <a:spcAft>
                <a:spcPts val="0"/>
              </a:spcAft>
              <a:buNone/>
            </a:pPr>
            <a:r>
              <a:rPr b="1" lang="en" sz="3200">
                <a:latin typeface="Comic Sans MS"/>
                <a:ea typeface="Comic Sans MS"/>
                <a:cs typeface="Comic Sans MS"/>
                <a:sym typeface="Comic Sans MS"/>
              </a:rPr>
              <a:t>Adults/Seniors-</a:t>
            </a:r>
            <a:r>
              <a:rPr b="1" lang="en" sz="3200">
                <a:highlight>
                  <a:srgbClr val="EAD1DC"/>
                </a:highlight>
                <a:latin typeface="Comic Sans MS"/>
                <a:ea typeface="Comic Sans MS"/>
                <a:cs typeface="Comic Sans MS"/>
                <a:sym typeface="Comic Sans MS"/>
              </a:rPr>
              <a:t>38</a:t>
            </a:r>
            <a:endParaRPr b="1" sz="3200">
              <a:highlight>
                <a:srgbClr val="EAD1DC"/>
              </a:highlight>
              <a:latin typeface="Comic Sans MS"/>
              <a:ea typeface="Comic Sans MS"/>
              <a:cs typeface="Comic Sans MS"/>
              <a:sym typeface="Comic Sans MS"/>
            </a:endParaRPr>
          </a:p>
          <a:p>
            <a:pPr indent="0" lvl="0" marL="0" rtl="0" algn="l">
              <a:spcBef>
                <a:spcPts val="1200"/>
              </a:spcBef>
              <a:spcAft>
                <a:spcPts val="0"/>
              </a:spcAft>
              <a:buNone/>
            </a:pPr>
            <a:r>
              <a:t/>
            </a:r>
            <a:endParaRPr b="1" sz="2800">
              <a:latin typeface="Comic Sans MS"/>
              <a:ea typeface="Comic Sans MS"/>
              <a:cs typeface="Comic Sans MS"/>
              <a:sym typeface="Comic Sans MS"/>
            </a:endParaRPr>
          </a:p>
          <a:p>
            <a:pPr indent="0" lvl="0" marL="0" rtl="0" algn="l">
              <a:spcBef>
                <a:spcPts val="1200"/>
              </a:spcBef>
              <a:spcAft>
                <a:spcPts val="1200"/>
              </a:spcAft>
              <a:buNone/>
            </a:pPr>
            <a:r>
              <a:rPr b="1" lang="en" sz="2700">
                <a:latin typeface="Comic Sans MS"/>
                <a:ea typeface="Comic Sans MS"/>
                <a:cs typeface="Comic Sans MS"/>
                <a:sym typeface="Comic Sans MS"/>
              </a:rPr>
              <a:t> </a:t>
            </a:r>
            <a:r>
              <a:rPr b="1" lang="en" sz="2700" u="sng">
                <a:latin typeface="Comic Sans MS"/>
                <a:ea typeface="Comic Sans MS"/>
                <a:cs typeface="Comic Sans MS"/>
                <a:sym typeface="Comic Sans MS"/>
              </a:rPr>
              <a:t>	</a:t>
            </a:r>
            <a:r>
              <a:rPr lang="en">
                <a:latin typeface="Comic Sans MS"/>
                <a:ea typeface="Comic Sans MS"/>
                <a:cs typeface="Comic Sans MS"/>
                <a:sym typeface="Comic Sans MS"/>
              </a:rPr>
              <a:t>                             </a:t>
            </a:r>
            <a:endParaRPr>
              <a:latin typeface="Comic Sans MS"/>
              <a:ea typeface="Comic Sans MS"/>
              <a:cs typeface="Comic Sans MS"/>
              <a:sym typeface="Comic Sans MS"/>
            </a:endParaRPr>
          </a:p>
        </p:txBody>
      </p:sp>
      <p:sp>
        <p:nvSpPr>
          <p:cNvPr id="161" name="Google Shape;161;p25"/>
          <p:cNvSpPr txBox="1"/>
          <p:nvPr/>
        </p:nvSpPr>
        <p:spPr>
          <a:xfrm>
            <a:off x="6102938" y="1704650"/>
            <a:ext cx="2420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Open Sans"/>
                <a:ea typeface="Open Sans"/>
                <a:cs typeface="Open Sans"/>
                <a:sym typeface="Open Sans"/>
              </a:rPr>
              <a:t>TOTAL NUMBER OF PARTICIPANTS:</a:t>
            </a:r>
            <a:endParaRPr sz="2000">
              <a:solidFill>
                <a:schemeClr val="dk1"/>
              </a:solidFill>
              <a:latin typeface="Open Sans"/>
              <a:ea typeface="Open Sans"/>
              <a:cs typeface="Open Sans"/>
              <a:sym typeface="Open Sans"/>
            </a:endParaRPr>
          </a:p>
        </p:txBody>
      </p:sp>
      <p:pic>
        <p:nvPicPr>
          <p:cNvPr id="162" name="Google Shape;162;p25"/>
          <p:cNvPicPr preferRelativeResize="0"/>
          <p:nvPr/>
        </p:nvPicPr>
        <p:blipFill>
          <a:blip r:embed="rId3">
            <a:alphaModFix/>
          </a:blip>
          <a:stretch>
            <a:fillRect/>
          </a:stretch>
        </p:blipFill>
        <p:spPr>
          <a:xfrm>
            <a:off x="5654634" y="2505050"/>
            <a:ext cx="3159475" cy="24618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6"/>
          <p:cNvSpPr txBox="1"/>
          <p:nvPr>
            <p:ph idx="1" type="body"/>
          </p:nvPr>
        </p:nvSpPr>
        <p:spPr>
          <a:xfrm>
            <a:off x="-56113" y="240452"/>
            <a:ext cx="9077700" cy="5062200"/>
          </a:xfrm>
          <a:prstGeom prst="rect">
            <a:avLst/>
          </a:prstGeom>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t/>
            </a:r>
            <a:endParaRPr b="1" sz="8000" u="sng"/>
          </a:p>
          <a:p>
            <a:pPr indent="-393700" lvl="0" marL="457200" rtl="0" algn="l">
              <a:spcBef>
                <a:spcPts val="1200"/>
              </a:spcBef>
              <a:spcAft>
                <a:spcPts val="0"/>
              </a:spcAft>
              <a:buSzPct val="100000"/>
              <a:buChar char="●"/>
            </a:pPr>
            <a:r>
              <a:rPr b="1" lang="en" sz="8000"/>
              <a:t>Get test sheets- depending on the participants age based on fun facts in a multiple choice test format </a:t>
            </a:r>
            <a:endParaRPr b="1" sz="8000"/>
          </a:p>
          <a:p>
            <a:pPr indent="-393700" lvl="0" marL="457200" rtl="0" algn="l">
              <a:spcBef>
                <a:spcPts val="0"/>
              </a:spcBef>
              <a:spcAft>
                <a:spcPts val="0"/>
              </a:spcAft>
              <a:buSzPct val="100000"/>
              <a:buChar char="●"/>
            </a:pPr>
            <a:r>
              <a:rPr b="1" lang="en" sz="8000"/>
              <a:t>pencil, eraser, sharpener </a:t>
            </a:r>
            <a:endParaRPr b="1" sz="8000"/>
          </a:p>
          <a:p>
            <a:pPr indent="-393700" lvl="0" marL="457200" rtl="0" algn="l">
              <a:spcBef>
                <a:spcPts val="0"/>
              </a:spcBef>
              <a:spcAft>
                <a:spcPts val="0"/>
              </a:spcAft>
              <a:buSzPct val="100000"/>
              <a:buChar char="●"/>
            </a:pPr>
            <a:r>
              <a:rPr b="1" lang="en" sz="8000"/>
              <a:t>Participants-elementary, </a:t>
            </a:r>
            <a:r>
              <a:rPr b="1" lang="en" sz="8000"/>
              <a:t>adolescents, adults, and seniors</a:t>
            </a:r>
            <a:endParaRPr b="1" sz="8000"/>
          </a:p>
          <a:p>
            <a:pPr indent="-393700" lvl="0" marL="457200" rtl="0" algn="l">
              <a:spcBef>
                <a:spcPts val="0"/>
              </a:spcBef>
              <a:spcAft>
                <a:spcPts val="0"/>
              </a:spcAft>
              <a:buSzPct val="100000"/>
              <a:buChar char="●"/>
            </a:pPr>
            <a:r>
              <a:rPr b="1" lang="en" sz="8000"/>
              <a:t>Coffee, tea, hot chocolate (Espresso, Mocha, Americano, Latte)</a:t>
            </a:r>
            <a:endParaRPr b="1" sz="8000"/>
          </a:p>
          <a:p>
            <a:pPr indent="-393700" lvl="0" marL="457200" rtl="0" algn="l">
              <a:spcBef>
                <a:spcPts val="0"/>
              </a:spcBef>
              <a:spcAft>
                <a:spcPts val="0"/>
              </a:spcAft>
              <a:buSzPct val="100000"/>
              <a:buChar char="●"/>
            </a:pPr>
            <a:r>
              <a:rPr b="1" lang="en" sz="8000"/>
              <a:t>Candy (Jolly Ranchers, SourPatch, </a:t>
            </a:r>
            <a:r>
              <a:rPr b="1" lang="en" sz="8000"/>
              <a:t>Menards</a:t>
            </a:r>
            <a:r>
              <a:rPr b="1" lang="en" sz="8000"/>
              <a:t>) and soda (Sparkling Ice)</a:t>
            </a:r>
            <a:endParaRPr b="1" sz="8000"/>
          </a:p>
          <a:p>
            <a:pPr indent="-343107" lvl="0" marL="457200" rtl="0" algn="l">
              <a:spcBef>
                <a:spcPts val="0"/>
              </a:spcBef>
              <a:spcAft>
                <a:spcPts val="0"/>
              </a:spcAft>
              <a:buSzPct val="69356"/>
              <a:buChar char="●"/>
            </a:pPr>
            <a:r>
              <a:rPr b="1" lang="en" sz="8000"/>
              <a:t>Calculator, Answer sheet or any Electronic </a:t>
            </a:r>
            <a:r>
              <a:rPr b="1" lang="en" sz="8000"/>
              <a:t>Devices</a:t>
            </a:r>
            <a:r>
              <a:rPr b="1" lang="en" sz="5548"/>
              <a:t> </a:t>
            </a:r>
            <a:endParaRPr b="1" sz="5548"/>
          </a:p>
        </p:txBody>
      </p:sp>
      <p:sp>
        <p:nvSpPr>
          <p:cNvPr id="168" name="Google Shape;168;p26"/>
          <p:cNvSpPr txBox="1"/>
          <p:nvPr/>
        </p:nvSpPr>
        <p:spPr>
          <a:xfrm>
            <a:off x="321300" y="-184500"/>
            <a:ext cx="42507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0" u="sng">
                <a:solidFill>
                  <a:schemeClr val="dk1"/>
                </a:solidFill>
                <a:latin typeface="Open Sans"/>
                <a:ea typeface="Open Sans"/>
                <a:cs typeface="Open Sans"/>
                <a:sym typeface="Open Sans"/>
              </a:rPr>
              <a:t>Material:</a:t>
            </a:r>
            <a:endParaRPr b="1" sz="7000" u="sng">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7"/>
          <p:cNvSpPr txBox="1"/>
          <p:nvPr>
            <p:ph idx="1" type="body"/>
          </p:nvPr>
        </p:nvSpPr>
        <p:spPr>
          <a:xfrm>
            <a:off x="-86206" y="402710"/>
            <a:ext cx="9114600" cy="3837300"/>
          </a:xfrm>
          <a:prstGeom prst="rect">
            <a:avLst/>
          </a:prstGeom>
        </p:spPr>
        <p:txBody>
          <a:bodyPr anchorCtr="0" anchor="t" bIns="91425" lIns="91425" spcFirstLastPara="1" rIns="91425" wrap="square" tIns="91425">
            <a:normAutofit fontScale="25000" lnSpcReduction="20000"/>
          </a:bodyPr>
          <a:lstStyle/>
          <a:p>
            <a:pPr indent="0" lvl="0" marL="0" rtl="0" algn="l">
              <a:lnSpc>
                <a:spcPct val="105000"/>
              </a:lnSpc>
              <a:spcBef>
                <a:spcPts val="0"/>
              </a:spcBef>
              <a:spcAft>
                <a:spcPts val="0"/>
              </a:spcAft>
              <a:buClr>
                <a:schemeClr val="dk1"/>
              </a:buClr>
              <a:buSzPts val="193"/>
              <a:buFont typeface="Arial"/>
              <a:buNone/>
            </a:pPr>
            <a:r>
              <a:t/>
            </a:r>
            <a:endParaRPr b="1" sz="8557" u="sng"/>
          </a:p>
          <a:p>
            <a:pPr indent="-345403" lvl="0" marL="457200" rtl="0" algn="l">
              <a:lnSpc>
                <a:spcPct val="105000"/>
              </a:lnSpc>
              <a:spcBef>
                <a:spcPts val="1200"/>
              </a:spcBef>
              <a:spcAft>
                <a:spcPts val="0"/>
              </a:spcAft>
              <a:buSzPct val="100000"/>
              <a:buAutoNum type="arabicPeriod"/>
            </a:pPr>
            <a:r>
              <a:rPr b="1" lang="en" sz="7357"/>
              <a:t>Get test sheets based on random fun facts online that are appropriate for that age group</a:t>
            </a:r>
            <a:endParaRPr b="1" sz="7357"/>
          </a:p>
          <a:p>
            <a:pPr indent="-345403" lvl="0" marL="457200" rtl="0" algn="l">
              <a:lnSpc>
                <a:spcPct val="105000"/>
              </a:lnSpc>
              <a:spcBef>
                <a:spcPts val="0"/>
              </a:spcBef>
              <a:spcAft>
                <a:spcPts val="0"/>
              </a:spcAft>
              <a:buSzPct val="100000"/>
              <a:buAutoNum type="arabicPeriod"/>
            </a:pPr>
            <a:r>
              <a:rPr b="1" lang="en" sz="7357"/>
              <a:t>Gather up participants elementary students - Grades 4-6, adolescents, adults and seniors- you can get participants to do it on different days</a:t>
            </a:r>
            <a:endParaRPr b="1" sz="7357"/>
          </a:p>
          <a:p>
            <a:pPr indent="-345403" lvl="0" marL="457200" rtl="0" algn="l">
              <a:lnSpc>
                <a:spcPct val="105000"/>
              </a:lnSpc>
              <a:spcBef>
                <a:spcPts val="0"/>
              </a:spcBef>
              <a:spcAft>
                <a:spcPts val="0"/>
              </a:spcAft>
              <a:buSzPct val="100000"/>
              <a:buAutoNum type="arabicPeriod"/>
            </a:pPr>
            <a:r>
              <a:rPr b="1" lang="en" sz="7357"/>
              <a:t>Give a short class of explaining the separate topics in the test for example, food, planets, human body etc and what will happen if they get 100% and will happen if they don’t</a:t>
            </a:r>
            <a:endParaRPr b="1" sz="7357"/>
          </a:p>
          <a:p>
            <a:pPr indent="-345403" lvl="0" marL="457200" rtl="0" algn="l">
              <a:lnSpc>
                <a:spcPct val="105000"/>
              </a:lnSpc>
              <a:spcBef>
                <a:spcPts val="0"/>
              </a:spcBef>
              <a:spcAft>
                <a:spcPts val="0"/>
              </a:spcAft>
              <a:buSzPct val="100000"/>
              <a:buAutoNum type="arabicPeriod"/>
            </a:pPr>
            <a:r>
              <a:rPr b="1" lang="en" sz="7357"/>
              <a:t>Get a pencil, eraser and sharpener for each participant</a:t>
            </a:r>
            <a:endParaRPr b="1" sz="7357"/>
          </a:p>
          <a:p>
            <a:pPr indent="-345403" lvl="0" marL="457200" rtl="0" algn="l">
              <a:lnSpc>
                <a:spcPct val="105000"/>
              </a:lnSpc>
              <a:spcBef>
                <a:spcPts val="0"/>
              </a:spcBef>
              <a:spcAft>
                <a:spcPts val="0"/>
              </a:spcAft>
              <a:buSzPct val="100000"/>
              <a:buAutoNum type="arabicPeriod"/>
            </a:pPr>
            <a:r>
              <a:rPr b="1" lang="en" sz="7357"/>
              <a:t>Get all the participants to do the test- make sure that nothing is biased and that there is a quiet background for everyone and no one is cheating</a:t>
            </a:r>
            <a:endParaRPr b="1" sz="7357"/>
          </a:p>
          <a:p>
            <a:pPr indent="-345403" lvl="0" marL="457200" rtl="0" algn="l">
              <a:lnSpc>
                <a:spcPct val="105000"/>
              </a:lnSpc>
              <a:spcBef>
                <a:spcPts val="0"/>
              </a:spcBef>
              <a:spcAft>
                <a:spcPts val="0"/>
              </a:spcAft>
              <a:buSzPct val="100000"/>
              <a:buAutoNum type="arabicPeriod"/>
            </a:pPr>
            <a:r>
              <a:rPr b="1" lang="en" sz="7357"/>
              <a:t>Get someone to check answers with a calculator or answer sheet</a:t>
            </a:r>
            <a:endParaRPr b="1" sz="7357"/>
          </a:p>
          <a:p>
            <a:pPr indent="-345403" lvl="0" marL="457200" rtl="0" algn="l">
              <a:lnSpc>
                <a:spcPct val="105000"/>
              </a:lnSpc>
              <a:spcBef>
                <a:spcPts val="0"/>
              </a:spcBef>
              <a:spcAft>
                <a:spcPts val="0"/>
              </a:spcAft>
              <a:buSzPct val="100000"/>
              <a:buAutoNum type="arabicPeriod"/>
            </a:pPr>
            <a:r>
              <a:rPr b="1" lang="en" sz="7357"/>
              <a:t>If the participants get 100%-award will be given depending on their age.</a:t>
            </a:r>
            <a:endParaRPr b="1" sz="7357"/>
          </a:p>
          <a:p>
            <a:pPr indent="-345403" lvl="0" marL="457200" rtl="0" algn="l">
              <a:lnSpc>
                <a:spcPct val="105000"/>
              </a:lnSpc>
              <a:spcBef>
                <a:spcPts val="0"/>
              </a:spcBef>
              <a:spcAft>
                <a:spcPts val="0"/>
              </a:spcAft>
              <a:buSzPct val="100000"/>
              <a:buAutoNum type="arabicPeriod"/>
            </a:pPr>
            <a:r>
              <a:rPr b="1" lang="en" sz="7357"/>
              <a:t>Record marks onto a piece of paper and label that side AWARD.</a:t>
            </a:r>
            <a:endParaRPr b="1" sz="7357"/>
          </a:p>
          <a:p>
            <a:pPr indent="-345403" lvl="0" marL="457200" rtl="0" algn="l">
              <a:lnSpc>
                <a:spcPct val="105000"/>
              </a:lnSpc>
              <a:spcBef>
                <a:spcPts val="0"/>
              </a:spcBef>
              <a:spcAft>
                <a:spcPts val="0"/>
              </a:spcAft>
              <a:buSzPct val="100000"/>
              <a:buAutoNum type="arabicPeriod"/>
            </a:pPr>
            <a:r>
              <a:rPr b="1" lang="en" sz="7357"/>
              <a:t>Repeat steps 1-7 except using punishment and labeling the paper with PUNISHMENT and if the participants don’t get 100% they will be given a punishment depending on their age.</a:t>
            </a:r>
            <a:endParaRPr b="1" sz="7357"/>
          </a:p>
          <a:p>
            <a:pPr indent="0" lvl="0" marL="0" rtl="0" algn="l">
              <a:spcBef>
                <a:spcPts val="1200"/>
              </a:spcBef>
              <a:spcAft>
                <a:spcPts val="1200"/>
              </a:spcAft>
              <a:buNone/>
            </a:pPr>
            <a:r>
              <a:t/>
            </a:r>
            <a:endParaRPr sz="338"/>
          </a:p>
        </p:txBody>
      </p:sp>
      <p:sp>
        <p:nvSpPr>
          <p:cNvPr id="174" name="Google Shape;174;p27"/>
          <p:cNvSpPr txBox="1"/>
          <p:nvPr/>
        </p:nvSpPr>
        <p:spPr>
          <a:xfrm>
            <a:off x="384200" y="-287800"/>
            <a:ext cx="8036100" cy="12621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0"/>
              </a:spcBef>
              <a:spcAft>
                <a:spcPts val="1200"/>
              </a:spcAft>
              <a:buClr>
                <a:schemeClr val="dk1"/>
              </a:buClr>
              <a:buSzPts val="770"/>
              <a:buFont typeface="Arial"/>
              <a:buNone/>
            </a:pPr>
            <a:r>
              <a:rPr b="1" lang="en" sz="7000" u="sng">
                <a:solidFill>
                  <a:schemeClr val="dk1"/>
                </a:solidFill>
                <a:latin typeface="Open Sans"/>
                <a:ea typeface="Open Sans"/>
                <a:cs typeface="Open Sans"/>
                <a:sym typeface="Open Sans"/>
              </a:rPr>
              <a:t>Procedure:</a:t>
            </a:r>
            <a:endParaRPr sz="7000">
              <a:solidFill>
                <a:schemeClr val="dk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ph type="title"/>
          </p:nvPr>
        </p:nvSpPr>
        <p:spPr>
          <a:xfrm>
            <a:off x="178000" y="811750"/>
            <a:ext cx="9608100" cy="1269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7100" u="sng"/>
              <a:t>Collection of Data and </a:t>
            </a:r>
            <a:r>
              <a:rPr b="1" lang="en" sz="7100" u="sng"/>
              <a:t>Observations- Elementary</a:t>
            </a:r>
            <a:endParaRPr b="1" sz="7100" u="sng"/>
          </a:p>
        </p:txBody>
      </p:sp>
      <p:sp>
        <p:nvSpPr>
          <p:cNvPr id="180" name="Google Shape;180;p28"/>
          <p:cNvSpPr txBox="1"/>
          <p:nvPr>
            <p:ph idx="1" type="body"/>
          </p:nvPr>
        </p:nvSpPr>
        <p:spPr>
          <a:xfrm>
            <a:off x="122550" y="1510200"/>
            <a:ext cx="8898900" cy="38118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rPr b="1" lang="en" sz="2200"/>
              <a:t>                                                  </a:t>
            </a:r>
            <a:endParaRPr b="1" sz="2200" u="sng"/>
          </a:p>
          <a:p>
            <a:pPr indent="0" lvl="0" marL="0" rtl="0" algn="l">
              <a:spcBef>
                <a:spcPts val="1200"/>
              </a:spcBef>
              <a:spcAft>
                <a:spcPts val="1200"/>
              </a:spcAft>
              <a:buNone/>
            </a:pPr>
            <a:r>
              <a:rPr lang="en" sz="3981">
                <a:latin typeface="Comic Sans MS"/>
                <a:ea typeface="Comic Sans MS"/>
                <a:cs typeface="Comic Sans MS"/>
                <a:sym typeface="Comic Sans MS"/>
              </a:rPr>
              <a:t>Some observations me and my partner made was that before tests were handed in more </a:t>
            </a:r>
            <a:r>
              <a:rPr lang="en" sz="3981">
                <a:latin typeface="Comic Sans MS"/>
                <a:ea typeface="Comic Sans MS"/>
                <a:cs typeface="Comic Sans MS"/>
                <a:sym typeface="Comic Sans MS"/>
              </a:rPr>
              <a:t>students</a:t>
            </a:r>
            <a:r>
              <a:rPr lang="en" sz="3981">
                <a:latin typeface="Comic Sans MS"/>
                <a:ea typeface="Comic Sans MS"/>
                <a:cs typeface="Comic Sans MS"/>
                <a:sym typeface="Comic Sans MS"/>
              </a:rPr>
              <a:t> double checked for the punishment test than the reward test, showing signs of taking the test more seriously. A big difference me and my partner noticed between the two </a:t>
            </a:r>
            <a:r>
              <a:rPr lang="en" sz="3981">
                <a:latin typeface="Comic Sans MS"/>
                <a:ea typeface="Comic Sans MS"/>
                <a:cs typeface="Comic Sans MS"/>
                <a:sym typeface="Comic Sans MS"/>
              </a:rPr>
              <a:t>tests was the time it took to finish the two tests. For the punishment test, it had taken a longer period of time for grades 1-6 to finish ranging from 5-10 minutes with an accuracy level of getting 0-3 wrong. The accuracy level was about the same and some even higher for the reward tests, except the tests were finished and handed in with higher efficiency of time. </a:t>
            </a:r>
            <a:endParaRPr sz="3981">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9"/>
          <p:cNvSpPr txBox="1"/>
          <p:nvPr>
            <p:ph type="title"/>
          </p:nvPr>
        </p:nvSpPr>
        <p:spPr>
          <a:xfrm>
            <a:off x="0" y="54325"/>
            <a:ext cx="8520600" cy="2028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7100" u="sng"/>
              <a:t>Collection of Data and Observations-Adolescents</a:t>
            </a:r>
            <a:endParaRPr sz="7100"/>
          </a:p>
        </p:txBody>
      </p:sp>
      <p:sp>
        <p:nvSpPr>
          <p:cNvPr id="186" name="Google Shape;186;p29"/>
          <p:cNvSpPr txBox="1"/>
          <p:nvPr>
            <p:ph idx="1" type="body"/>
          </p:nvPr>
        </p:nvSpPr>
        <p:spPr>
          <a:xfrm>
            <a:off x="69856" y="2014500"/>
            <a:ext cx="8763600" cy="312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000">
                <a:latin typeface="Comic Sans MS"/>
                <a:ea typeface="Comic Sans MS"/>
                <a:cs typeface="Comic Sans MS"/>
                <a:sym typeface="Comic Sans MS"/>
              </a:rPr>
              <a:t>What we noticed for adolescents is that for the </a:t>
            </a:r>
            <a:r>
              <a:rPr lang="en" sz="2000">
                <a:latin typeface="Comic Sans MS"/>
                <a:ea typeface="Comic Sans MS"/>
                <a:cs typeface="Comic Sans MS"/>
                <a:sym typeface="Comic Sans MS"/>
              </a:rPr>
              <a:t>punishment</a:t>
            </a:r>
            <a:r>
              <a:rPr lang="en" sz="2000">
                <a:latin typeface="Comic Sans MS"/>
                <a:ea typeface="Comic Sans MS"/>
                <a:cs typeface="Comic Sans MS"/>
                <a:sym typeface="Comic Sans MS"/>
              </a:rPr>
              <a:t> test they were more worried about losing their electronic playtime than getting a reward causing them to take a longer period of time on the punishment. Once a few of the tests were getting handed in me and my partner noticed a pattern of where although it took a longer period of time to </a:t>
            </a:r>
            <a:r>
              <a:rPr lang="en" sz="2000">
                <a:latin typeface="Comic Sans MS"/>
                <a:ea typeface="Comic Sans MS"/>
                <a:cs typeface="Comic Sans MS"/>
                <a:sym typeface="Comic Sans MS"/>
              </a:rPr>
              <a:t>finish</a:t>
            </a:r>
            <a:r>
              <a:rPr lang="en" sz="2000">
                <a:latin typeface="Comic Sans MS"/>
                <a:ea typeface="Comic Sans MS"/>
                <a:cs typeface="Comic Sans MS"/>
                <a:sym typeface="Comic Sans MS"/>
              </a:rPr>
              <a:t> the </a:t>
            </a:r>
            <a:r>
              <a:rPr lang="en" sz="2000">
                <a:latin typeface="Comic Sans MS"/>
                <a:ea typeface="Comic Sans MS"/>
                <a:cs typeface="Comic Sans MS"/>
                <a:sym typeface="Comic Sans MS"/>
              </a:rPr>
              <a:t>punishment</a:t>
            </a:r>
            <a:r>
              <a:rPr lang="en" sz="2000">
                <a:latin typeface="Comic Sans MS"/>
                <a:ea typeface="Comic Sans MS"/>
                <a:cs typeface="Comic Sans MS"/>
                <a:sym typeface="Comic Sans MS"/>
              </a:rPr>
              <a:t> tests than the reward tests, the reward test results were higher.</a:t>
            </a:r>
            <a:endParaRPr sz="2000">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0"/>
          <p:cNvSpPr txBox="1"/>
          <p:nvPr>
            <p:ph type="title"/>
          </p:nvPr>
        </p:nvSpPr>
        <p:spPr>
          <a:xfrm>
            <a:off x="-68550" y="653050"/>
            <a:ext cx="9281100" cy="139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6500" u="sng"/>
              <a:t>Collection of Data and Observations- Adults and Seniors</a:t>
            </a:r>
            <a:endParaRPr sz="6500"/>
          </a:p>
        </p:txBody>
      </p:sp>
      <p:sp>
        <p:nvSpPr>
          <p:cNvPr id="192" name="Google Shape;192;p30"/>
          <p:cNvSpPr txBox="1"/>
          <p:nvPr>
            <p:ph idx="1" type="body"/>
          </p:nvPr>
        </p:nvSpPr>
        <p:spPr>
          <a:xfrm>
            <a:off x="0" y="1609249"/>
            <a:ext cx="9203100" cy="34752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t/>
            </a:r>
            <a:endParaRPr b="1" sz="2200" u="sng"/>
          </a:p>
          <a:p>
            <a:pPr indent="0" lvl="0" marL="0" rtl="0" algn="l">
              <a:spcBef>
                <a:spcPts val="1200"/>
              </a:spcBef>
              <a:spcAft>
                <a:spcPts val="1200"/>
              </a:spcAft>
              <a:buNone/>
            </a:pPr>
            <a:r>
              <a:rPr lang="en" sz="2417">
                <a:latin typeface="Comic Sans MS"/>
                <a:ea typeface="Comic Sans MS"/>
                <a:cs typeface="Comic Sans MS"/>
                <a:sym typeface="Comic Sans MS"/>
              </a:rPr>
              <a:t>For Adults, me and my partner noticed that for adults </a:t>
            </a:r>
            <a:r>
              <a:rPr lang="en" sz="2417">
                <a:latin typeface="Comic Sans MS"/>
                <a:ea typeface="Comic Sans MS"/>
                <a:cs typeface="Comic Sans MS"/>
                <a:sym typeface="Comic Sans MS"/>
              </a:rPr>
              <a:t>when</a:t>
            </a:r>
            <a:r>
              <a:rPr lang="en" sz="2417">
                <a:latin typeface="Comic Sans MS"/>
                <a:ea typeface="Comic Sans MS"/>
                <a:cs typeface="Comic Sans MS"/>
                <a:sym typeface="Comic Sans MS"/>
              </a:rPr>
              <a:t> telling them about their punishment </a:t>
            </a:r>
            <a:r>
              <a:rPr lang="en" sz="2417">
                <a:latin typeface="Comic Sans MS"/>
                <a:ea typeface="Comic Sans MS"/>
                <a:cs typeface="Comic Sans MS"/>
                <a:sym typeface="Comic Sans MS"/>
              </a:rPr>
              <a:t>of</a:t>
            </a:r>
            <a:r>
              <a:rPr lang="en" sz="2417">
                <a:latin typeface="Comic Sans MS"/>
                <a:ea typeface="Comic Sans MS"/>
                <a:cs typeface="Comic Sans MS"/>
                <a:sym typeface="Comic Sans MS"/>
              </a:rPr>
              <a:t> having to meet us somewhere and write a word 100 times, this motivated the </a:t>
            </a:r>
            <a:r>
              <a:rPr lang="en" sz="2417">
                <a:latin typeface="Comic Sans MS"/>
                <a:ea typeface="Comic Sans MS"/>
                <a:cs typeface="Comic Sans MS"/>
                <a:sym typeface="Comic Sans MS"/>
              </a:rPr>
              <a:t>adults</a:t>
            </a:r>
            <a:r>
              <a:rPr lang="en" sz="2417">
                <a:latin typeface="Comic Sans MS"/>
                <a:ea typeface="Comic Sans MS"/>
                <a:cs typeface="Comic Sans MS"/>
                <a:sym typeface="Comic Sans MS"/>
              </a:rPr>
              <a:t> more as </a:t>
            </a:r>
            <a:r>
              <a:rPr lang="en" sz="2417">
                <a:latin typeface="Comic Sans MS"/>
                <a:ea typeface="Comic Sans MS"/>
                <a:cs typeface="Comic Sans MS"/>
                <a:sym typeface="Comic Sans MS"/>
              </a:rPr>
              <a:t>a lot</a:t>
            </a:r>
            <a:r>
              <a:rPr lang="en" sz="2417">
                <a:latin typeface="Comic Sans MS"/>
                <a:ea typeface="Comic Sans MS"/>
                <a:cs typeface="Comic Sans MS"/>
                <a:sym typeface="Comic Sans MS"/>
              </a:rPr>
              <a:t> of their responses were things like, “ That’s the </a:t>
            </a:r>
            <a:r>
              <a:rPr lang="en" sz="2417">
                <a:latin typeface="Comic Sans MS"/>
                <a:ea typeface="Comic Sans MS"/>
                <a:cs typeface="Comic Sans MS"/>
                <a:sym typeface="Comic Sans MS"/>
              </a:rPr>
              <a:t>only</a:t>
            </a:r>
            <a:r>
              <a:rPr lang="en" sz="2417">
                <a:latin typeface="Comic Sans MS"/>
                <a:ea typeface="Comic Sans MS"/>
                <a:cs typeface="Comic Sans MS"/>
                <a:sym typeface="Comic Sans MS"/>
              </a:rPr>
              <a:t> time I get to relax.” This told me and partner that punishment motivated the adults more because adults don’t like wasting their time. For those adults who did better on the award test, majority of them were asking a bunch of questions about what they would get as a reward. Reward </a:t>
            </a:r>
            <a:r>
              <a:rPr lang="en" sz="2417">
                <a:latin typeface="Comic Sans MS"/>
                <a:ea typeface="Comic Sans MS"/>
                <a:cs typeface="Comic Sans MS"/>
                <a:sym typeface="Comic Sans MS"/>
              </a:rPr>
              <a:t>motivated</a:t>
            </a:r>
            <a:r>
              <a:rPr lang="en" sz="2417">
                <a:latin typeface="Comic Sans MS"/>
                <a:ea typeface="Comic Sans MS"/>
                <a:cs typeface="Comic Sans MS"/>
                <a:sym typeface="Comic Sans MS"/>
              </a:rPr>
              <a:t> them because the award would be </a:t>
            </a:r>
            <a:r>
              <a:rPr lang="en" sz="2417">
                <a:latin typeface="Comic Sans MS"/>
                <a:ea typeface="Comic Sans MS"/>
                <a:cs typeface="Comic Sans MS"/>
                <a:sym typeface="Comic Sans MS"/>
              </a:rPr>
              <a:t>beneficial and good</a:t>
            </a:r>
            <a:r>
              <a:rPr lang="en" sz="2417">
                <a:latin typeface="Comic Sans MS"/>
                <a:ea typeface="Comic Sans MS"/>
                <a:cs typeface="Comic Sans MS"/>
                <a:sym typeface="Comic Sans MS"/>
              </a:rPr>
              <a:t> for them if they were to get 100%. Same with the Elementary students and Adolescents the punishment tests took a longer period of time yet got worse results.</a:t>
            </a:r>
            <a:endParaRPr sz="2417">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graphicFrame>
        <p:nvGraphicFramePr>
          <p:cNvPr id="197" name="Google Shape;197;p31"/>
          <p:cNvGraphicFramePr/>
          <p:nvPr/>
        </p:nvGraphicFramePr>
        <p:xfrm>
          <a:off x="0" y="794615"/>
          <a:ext cx="3000000" cy="3000000"/>
        </p:xfrm>
        <a:graphic>
          <a:graphicData uri="http://schemas.openxmlformats.org/drawingml/2006/table">
            <a:tbl>
              <a:tblPr>
                <a:noFill/>
                <a:tableStyleId>{AAF06650-5F40-4ADA-AA4F-1AE8CE070EC7}</a:tableStyleId>
              </a:tblPr>
              <a:tblGrid>
                <a:gridCol w="1828800"/>
                <a:gridCol w="1828800"/>
                <a:gridCol w="1828800"/>
                <a:gridCol w="1828800"/>
                <a:gridCol w="1828800"/>
              </a:tblGrid>
              <a:tr h="395925">
                <a:tc>
                  <a:txBody>
                    <a:bodyPr/>
                    <a:lstStyle/>
                    <a:p>
                      <a:pPr indent="0" lvl="0" marL="0" rtl="0" algn="ctr">
                        <a:lnSpc>
                          <a:spcPct val="115000"/>
                        </a:lnSpc>
                        <a:spcBef>
                          <a:spcPts val="0"/>
                        </a:spcBef>
                        <a:spcAft>
                          <a:spcPts val="0"/>
                        </a:spcAft>
                        <a:buNone/>
                      </a:pPr>
                      <a:r>
                        <a:rPr lang="en" sz="1300"/>
                        <a:t>DATE</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300"/>
                        <a:t>AGE GROUP </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t>              TEST</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t>    AVERAGE GRADE</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300"/>
                        <a:t>OBSERVATIONS</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607125">
                <a:tc>
                  <a:txBody>
                    <a:bodyPr/>
                    <a:lstStyle/>
                    <a:p>
                      <a:pPr indent="0" lvl="0" marL="0" rtl="0" algn="ctr">
                        <a:spcBef>
                          <a:spcPts val="0"/>
                        </a:spcBef>
                        <a:spcAft>
                          <a:spcPts val="0"/>
                        </a:spcAft>
                        <a:buNone/>
                      </a:pPr>
                      <a:r>
                        <a:rPr lang="en" sz="1300"/>
                        <a:t>February 12th-27th 2025</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t/>
                      </a:r>
                      <a:endParaRPr sz="1300">
                        <a:solidFill>
                          <a:srgbClr val="000000"/>
                        </a:solidFill>
                      </a:endParaRPr>
                    </a:p>
                    <a:p>
                      <a:pPr indent="0" lvl="0" marL="0" rtl="0" algn="l">
                        <a:spcBef>
                          <a:spcPts val="0"/>
                        </a:spcBef>
                        <a:spcAft>
                          <a:spcPts val="0"/>
                        </a:spcAft>
                        <a:buNone/>
                      </a:pPr>
                      <a:r>
                        <a:rPr lang="en" sz="1300"/>
                        <a:t>      </a:t>
                      </a:r>
                      <a:r>
                        <a:rPr lang="en" sz="1300"/>
                        <a:t>Elementary</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Reward</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97%</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Took a faster Period of time than the punishment test</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607125">
                <a:tc>
                  <a:txBody>
                    <a:bodyPr/>
                    <a:lstStyle/>
                    <a:p>
                      <a:pPr indent="0" lvl="0" marL="0" rtl="0" algn="ctr">
                        <a:spcBef>
                          <a:spcPts val="0"/>
                        </a:spcBef>
                        <a:spcAft>
                          <a:spcPts val="0"/>
                        </a:spcAft>
                        <a:buClr>
                          <a:srgbClr val="000000"/>
                        </a:buClr>
                        <a:buSzPts val="1100"/>
                        <a:buFont typeface="Arial"/>
                        <a:buNone/>
                      </a:pPr>
                      <a:r>
                        <a:rPr lang="en" sz="1300"/>
                        <a:t>February 12th-27th</a:t>
                      </a:r>
                      <a:endParaRPr sz="1300"/>
                    </a:p>
                    <a:p>
                      <a:pPr indent="0" lvl="0" marL="0" rtl="0" algn="ctr">
                        <a:spcBef>
                          <a:spcPts val="0"/>
                        </a:spcBef>
                        <a:spcAft>
                          <a:spcPts val="0"/>
                        </a:spcAft>
                        <a:buClr>
                          <a:srgbClr val="000000"/>
                        </a:buClr>
                        <a:buSzPts val="1100"/>
                        <a:buFont typeface="Arial"/>
                        <a:buNone/>
                      </a:pPr>
                      <a:r>
                        <a:rPr lang="en" sz="1300"/>
                        <a:t>2025</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1300"/>
                        <a:t>Elementary</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Punishment</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99%</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Took a slower period of time and got better results than reward</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633500">
                <a:tc>
                  <a:txBody>
                    <a:bodyPr/>
                    <a:lstStyle/>
                    <a:p>
                      <a:pPr indent="0" lvl="0" marL="0" rtl="0" algn="l">
                        <a:spcBef>
                          <a:spcPts val="0"/>
                        </a:spcBef>
                        <a:spcAft>
                          <a:spcPts val="0"/>
                        </a:spcAft>
                        <a:buNone/>
                      </a:pPr>
                      <a:r>
                        <a:rPr lang="en" sz="1300"/>
                        <a:t>March 5th- 9th</a:t>
                      </a:r>
                      <a:endParaRPr sz="1300"/>
                    </a:p>
                    <a:p>
                      <a:pPr indent="0" lvl="0" marL="0" rtl="0" algn="l">
                        <a:spcBef>
                          <a:spcPts val="0"/>
                        </a:spcBef>
                        <a:spcAft>
                          <a:spcPts val="0"/>
                        </a:spcAft>
                        <a:buNone/>
                      </a:pPr>
                      <a:r>
                        <a:rPr lang="en" sz="1300"/>
                        <a:t>            2025</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t>      </a:t>
                      </a:r>
                      <a:r>
                        <a:rPr lang="en" sz="1300"/>
                        <a:t>Adolescents</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Reward</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t>              90%</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t>        Took a faster period of time than the </a:t>
                      </a:r>
                      <a:r>
                        <a:rPr lang="en" sz="1300"/>
                        <a:t>punishment</a:t>
                      </a:r>
                      <a:r>
                        <a:rPr lang="en" sz="1300"/>
                        <a:t> test</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422325">
                <a:tc>
                  <a:txBody>
                    <a:bodyPr/>
                    <a:lstStyle/>
                    <a:p>
                      <a:pPr indent="0" lvl="0" marL="0" rtl="0" algn="ctr">
                        <a:spcBef>
                          <a:spcPts val="0"/>
                        </a:spcBef>
                        <a:spcAft>
                          <a:spcPts val="0"/>
                        </a:spcAft>
                        <a:buClr>
                          <a:srgbClr val="000000"/>
                        </a:buClr>
                        <a:buSzPts val="1100"/>
                        <a:buFont typeface="Arial"/>
                        <a:buNone/>
                      </a:pPr>
                      <a:r>
                        <a:rPr lang="en" sz="1300"/>
                        <a:t>March 5th-9th 2025</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Adolescents</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Punishment</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t>               74%</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Took a slower period of time, but still got a lower average than Reward</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633500">
                <a:tc>
                  <a:txBody>
                    <a:bodyPr/>
                    <a:lstStyle/>
                    <a:p>
                      <a:pPr indent="0" lvl="0" marL="0" rtl="0" algn="l">
                        <a:spcBef>
                          <a:spcPts val="0"/>
                        </a:spcBef>
                        <a:spcAft>
                          <a:spcPts val="0"/>
                        </a:spcAft>
                        <a:buClr>
                          <a:schemeClr val="dk1"/>
                        </a:buClr>
                        <a:buSzPts val="1100"/>
                        <a:buFont typeface="Arial"/>
                        <a:buNone/>
                      </a:pPr>
                      <a:r>
                        <a:rPr lang="en" sz="1300">
                          <a:solidFill>
                            <a:schemeClr val="dk1"/>
                          </a:solidFill>
                        </a:rPr>
                        <a:t>February 16th- March 9th 2025</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300">
                          <a:solidFill>
                            <a:schemeClr val="dk1"/>
                          </a:solidFill>
                        </a:rPr>
                        <a:t>Adults and Seniors</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300">
                          <a:solidFill>
                            <a:schemeClr val="dk1"/>
                          </a:solidFill>
                        </a:rPr>
                        <a:t>             </a:t>
                      </a:r>
                      <a:r>
                        <a:rPr lang="en" sz="1300">
                          <a:solidFill>
                            <a:schemeClr val="dk1"/>
                          </a:solidFill>
                        </a:rPr>
                        <a:t>Reward</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t>               90%</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t>        Took a faster period of time than the punishment test</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633500">
                <a:tc>
                  <a:txBody>
                    <a:bodyPr/>
                    <a:lstStyle/>
                    <a:p>
                      <a:pPr indent="0" lvl="0" marL="0" rtl="0" algn="l">
                        <a:spcBef>
                          <a:spcPts val="0"/>
                        </a:spcBef>
                        <a:spcAft>
                          <a:spcPts val="0"/>
                        </a:spcAft>
                        <a:buClr>
                          <a:schemeClr val="dk1"/>
                        </a:buClr>
                        <a:buSzPts val="1100"/>
                        <a:buFont typeface="Arial"/>
                        <a:buNone/>
                      </a:pPr>
                      <a:r>
                        <a:rPr lang="en" sz="1300">
                          <a:solidFill>
                            <a:schemeClr val="dk1"/>
                          </a:solidFill>
                        </a:rPr>
                        <a:t>February 16th- March 9th 2025</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300"/>
                        <a:t>Adults and Seniors</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t>         Punishment</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t>                81%</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Took a slower period of time, but still got a lower average than Reward</a:t>
                      </a:r>
                      <a:endParaRPr sz="1300"/>
                    </a:p>
                  </a:txBody>
                  <a:tcPr marT="19050" marB="19050" marR="28575" marL="2857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98" name="Google Shape;198;p31"/>
          <p:cNvSpPr txBox="1"/>
          <p:nvPr/>
        </p:nvSpPr>
        <p:spPr>
          <a:xfrm>
            <a:off x="0" y="-287770"/>
            <a:ext cx="8616300" cy="127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100" u="sng">
                <a:solidFill>
                  <a:schemeClr val="dk1"/>
                </a:solidFill>
                <a:latin typeface="Economica"/>
                <a:ea typeface="Economica"/>
                <a:cs typeface="Economica"/>
                <a:sym typeface="Economica"/>
              </a:rPr>
              <a:t>Data and Results Table</a:t>
            </a:r>
            <a:endParaRPr b="1" sz="7100" u="sng">
              <a:solidFill>
                <a:schemeClr val="dk1"/>
              </a:solidFill>
              <a:latin typeface="Economica"/>
              <a:ea typeface="Economica"/>
              <a:cs typeface="Economica"/>
              <a:sym typeface="Economic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AFB"/>
            </a:gs>
            <a:gs pos="100000">
              <a:srgbClr val="6E9CE7"/>
            </a:gs>
          </a:gsLst>
          <a:lin ang="5400012" scaled="0"/>
        </a:grad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125450" y="546075"/>
            <a:ext cx="8641500" cy="4486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sz="10111" u="sng">
                <a:latin typeface="Readex Pro"/>
                <a:ea typeface="Readex Pro"/>
                <a:cs typeface="Readex Pro"/>
                <a:sym typeface="Readex Pro"/>
              </a:rPr>
              <a:t>Scientific</a:t>
            </a:r>
            <a:r>
              <a:rPr b="1" lang="en" sz="10111" u="sng">
                <a:latin typeface="Readex Pro"/>
                <a:ea typeface="Readex Pro"/>
                <a:cs typeface="Readex Pro"/>
                <a:sym typeface="Readex Pro"/>
              </a:rPr>
              <a:t> Question</a:t>
            </a:r>
            <a:endParaRPr b="1" sz="10111" u="sng">
              <a:latin typeface="Readex Pro"/>
              <a:ea typeface="Readex Pro"/>
              <a:cs typeface="Readex Pro"/>
              <a:sym typeface="Readex Pro"/>
            </a:endParaRPr>
          </a:p>
          <a:p>
            <a:pPr indent="0" lvl="0" marL="457200" rtl="0" algn="ctr">
              <a:lnSpc>
                <a:spcPct val="115000"/>
              </a:lnSpc>
              <a:spcBef>
                <a:spcPts val="0"/>
              </a:spcBef>
              <a:spcAft>
                <a:spcPts val="0"/>
              </a:spcAft>
              <a:buNone/>
            </a:pPr>
            <a:r>
              <a:rPr b="1" lang="en" sz="4416">
                <a:latin typeface="Readex Pro"/>
                <a:ea typeface="Readex Pro"/>
                <a:cs typeface="Readex Pro"/>
                <a:sym typeface="Readex Pro"/>
              </a:rPr>
              <a:t>Will a person get a better mark if they are told they will get a punishment or a reward?</a:t>
            </a:r>
            <a:endParaRPr b="1" sz="4416">
              <a:latin typeface="Readex Pro"/>
              <a:ea typeface="Readex Pro"/>
              <a:cs typeface="Readex Pro"/>
              <a:sym typeface="Readex Pro"/>
            </a:endParaRPr>
          </a:p>
          <a:p>
            <a:pPr indent="0" lvl="0" marL="0" rtl="0" algn="ctr">
              <a:spcBef>
                <a:spcPts val="1200"/>
              </a:spcBef>
              <a:spcAft>
                <a:spcPts val="0"/>
              </a:spcAft>
              <a:buNone/>
            </a:pPr>
            <a:r>
              <a:t/>
            </a:r>
            <a:endParaRPr sz="4300" u="sng">
              <a:latin typeface="Readex Pro"/>
              <a:ea typeface="Readex Pro"/>
              <a:cs typeface="Readex Pro"/>
              <a:sym typeface="Readex Pr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2"/>
          <p:cNvSpPr txBox="1"/>
          <p:nvPr>
            <p:ph type="title"/>
          </p:nvPr>
        </p:nvSpPr>
        <p:spPr>
          <a:xfrm>
            <a:off x="0" y="-442750"/>
            <a:ext cx="9144000" cy="1653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 sz="8700" u="sng"/>
              <a:t>Data and Results Table</a:t>
            </a:r>
            <a:endParaRPr b="1" sz="8700"/>
          </a:p>
        </p:txBody>
      </p:sp>
      <p:sp>
        <p:nvSpPr>
          <p:cNvPr id="204" name="Google Shape;204;p32"/>
          <p:cNvSpPr txBox="1"/>
          <p:nvPr/>
        </p:nvSpPr>
        <p:spPr>
          <a:xfrm>
            <a:off x="3765707" y="2139697"/>
            <a:ext cx="5737200" cy="3407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4700" u="sng">
                <a:solidFill>
                  <a:schemeClr val="dk1"/>
                </a:solidFill>
                <a:latin typeface="Open Sans"/>
                <a:ea typeface="Open Sans"/>
                <a:cs typeface="Open Sans"/>
                <a:sym typeface="Open Sans"/>
              </a:rPr>
              <a:t>AVERAGES:</a:t>
            </a:r>
            <a:endParaRPr sz="4700" u="sng">
              <a:solidFill>
                <a:schemeClr val="dk1"/>
              </a:solidFill>
              <a:latin typeface="Open Sans"/>
              <a:ea typeface="Open Sans"/>
              <a:cs typeface="Open Sans"/>
              <a:sym typeface="Open Sans"/>
            </a:endParaRPr>
          </a:p>
          <a:p>
            <a:pPr indent="0" lvl="0" marL="0" rtl="0" algn="l">
              <a:lnSpc>
                <a:spcPct val="115000"/>
              </a:lnSpc>
              <a:spcBef>
                <a:spcPts val="1200"/>
              </a:spcBef>
              <a:spcAft>
                <a:spcPts val="0"/>
              </a:spcAft>
              <a:buNone/>
            </a:pPr>
            <a:r>
              <a:rPr lang="en" sz="4700" u="sng">
                <a:solidFill>
                  <a:schemeClr val="dk1"/>
                </a:solidFill>
                <a:latin typeface="Open Sans"/>
                <a:ea typeface="Open Sans"/>
                <a:cs typeface="Open Sans"/>
                <a:sym typeface="Open Sans"/>
              </a:rPr>
              <a:t>REWARD-  97%</a:t>
            </a:r>
            <a:endParaRPr sz="4700" u="sng">
              <a:solidFill>
                <a:schemeClr val="dk1"/>
              </a:solidFill>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lang="en" sz="4700" u="sng">
                <a:solidFill>
                  <a:schemeClr val="dk1"/>
                </a:solidFill>
                <a:latin typeface="Open Sans"/>
                <a:ea typeface="Open Sans"/>
                <a:cs typeface="Open Sans"/>
                <a:sym typeface="Open Sans"/>
              </a:rPr>
              <a:t>PUNISHMENT-99%</a:t>
            </a:r>
            <a:endParaRPr sz="3700" u="sng">
              <a:solidFill>
                <a:schemeClr val="dk1"/>
              </a:solidFill>
              <a:latin typeface="Open Sans"/>
              <a:ea typeface="Open Sans"/>
              <a:cs typeface="Open Sans"/>
              <a:sym typeface="Open Sans"/>
            </a:endParaRPr>
          </a:p>
          <a:p>
            <a:pPr indent="0" lvl="0" marL="0" rtl="0" algn="l">
              <a:spcBef>
                <a:spcPts val="1200"/>
              </a:spcBef>
              <a:spcAft>
                <a:spcPts val="0"/>
              </a:spcAft>
              <a:buNone/>
            </a:pPr>
            <a:r>
              <a:t/>
            </a:r>
            <a:endParaRPr sz="1800">
              <a:solidFill>
                <a:schemeClr val="dk1"/>
              </a:solidFill>
              <a:latin typeface="Open Sans"/>
              <a:ea typeface="Open Sans"/>
              <a:cs typeface="Open Sans"/>
              <a:sym typeface="Open Sans"/>
            </a:endParaRPr>
          </a:p>
        </p:txBody>
      </p:sp>
      <p:sp>
        <p:nvSpPr>
          <p:cNvPr id="205" name="Google Shape;205;p32"/>
          <p:cNvSpPr txBox="1"/>
          <p:nvPr/>
        </p:nvSpPr>
        <p:spPr>
          <a:xfrm>
            <a:off x="4018450" y="959350"/>
            <a:ext cx="4250700" cy="127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100" u="sng">
                <a:solidFill>
                  <a:schemeClr val="dk1"/>
                </a:solidFill>
                <a:latin typeface="Economica"/>
                <a:ea typeface="Economica"/>
                <a:cs typeface="Economica"/>
                <a:sym typeface="Economica"/>
              </a:rPr>
              <a:t>Elementary </a:t>
            </a:r>
            <a:endParaRPr b="1" sz="7100" u="sng">
              <a:solidFill>
                <a:schemeClr val="dk1"/>
              </a:solidFill>
              <a:latin typeface="Economica"/>
              <a:ea typeface="Economica"/>
              <a:cs typeface="Economica"/>
              <a:sym typeface="Economica"/>
            </a:endParaRPr>
          </a:p>
        </p:txBody>
      </p:sp>
      <p:pic>
        <p:nvPicPr>
          <p:cNvPr id="206" name="Google Shape;206;p32" title="Chart"/>
          <p:cNvPicPr preferRelativeResize="0"/>
          <p:nvPr/>
        </p:nvPicPr>
        <p:blipFill>
          <a:blip r:embed="rId3">
            <a:alphaModFix/>
          </a:blip>
          <a:stretch>
            <a:fillRect/>
          </a:stretch>
        </p:blipFill>
        <p:spPr>
          <a:xfrm>
            <a:off x="0" y="1261900"/>
            <a:ext cx="3691899" cy="3793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3"/>
          <p:cNvSpPr txBox="1"/>
          <p:nvPr>
            <p:ph type="title"/>
          </p:nvPr>
        </p:nvSpPr>
        <p:spPr>
          <a:xfrm>
            <a:off x="0" y="20875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7100" u="sng"/>
              <a:t>Data and Results Table</a:t>
            </a:r>
            <a:endParaRPr b="1" sz="7100" u="sng"/>
          </a:p>
        </p:txBody>
      </p:sp>
      <p:pic>
        <p:nvPicPr>
          <p:cNvPr id="212" name="Google Shape;212;p33" title="Chart"/>
          <p:cNvPicPr preferRelativeResize="0"/>
          <p:nvPr/>
        </p:nvPicPr>
        <p:blipFill>
          <a:blip r:embed="rId3">
            <a:alphaModFix/>
          </a:blip>
          <a:stretch>
            <a:fillRect/>
          </a:stretch>
        </p:blipFill>
        <p:spPr>
          <a:xfrm>
            <a:off x="0" y="944050"/>
            <a:ext cx="4066101" cy="4125125"/>
          </a:xfrm>
          <a:prstGeom prst="rect">
            <a:avLst/>
          </a:prstGeom>
          <a:noFill/>
          <a:ln>
            <a:noFill/>
          </a:ln>
        </p:spPr>
      </p:pic>
      <p:sp>
        <p:nvSpPr>
          <p:cNvPr id="213" name="Google Shape;213;p33"/>
          <p:cNvSpPr txBox="1"/>
          <p:nvPr/>
        </p:nvSpPr>
        <p:spPr>
          <a:xfrm>
            <a:off x="4025925" y="885550"/>
            <a:ext cx="4250700" cy="127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100" u="sng">
                <a:solidFill>
                  <a:schemeClr val="dk1"/>
                </a:solidFill>
                <a:latin typeface="Economica"/>
                <a:ea typeface="Economica"/>
                <a:cs typeface="Economica"/>
                <a:sym typeface="Economica"/>
              </a:rPr>
              <a:t>Adolescents</a:t>
            </a:r>
            <a:endParaRPr b="1" sz="7100" u="sng">
              <a:solidFill>
                <a:schemeClr val="dk1"/>
              </a:solidFill>
              <a:latin typeface="Economica"/>
              <a:ea typeface="Economica"/>
              <a:cs typeface="Economica"/>
              <a:sym typeface="Economica"/>
            </a:endParaRPr>
          </a:p>
        </p:txBody>
      </p:sp>
      <p:sp>
        <p:nvSpPr>
          <p:cNvPr id="214" name="Google Shape;214;p33"/>
          <p:cNvSpPr txBox="1"/>
          <p:nvPr/>
        </p:nvSpPr>
        <p:spPr>
          <a:xfrm>
            <a:off x="3889000" y="1970325"/>
            <a:ext cx="6228300" cy="3407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4700" u="sng">
                <a:solidFill>
                  <a:schemeClr val="dk1"/>
                </a:solidFill>
                <a:latin typeface="Open Sans"/>
                <a:ea typeface="Open Sans"/>
                <a:cs typeface="Open Sans"/>
                <a:sym typeface="Open Sans"/>
              </a:rPr>
              <a:t>AVERAGES:</a:t>
            </a:r>
            <a:endParaRPr sz="4700" u="sng">
              <a:solidFill>
                <a:schemeClr val="dk1"/>
              </a:solidFill>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lang="en" sz="4700" u="sng">
                <a:solidFill>
                  <a:schemeClr val="dk1"/>
                </a:solidFill>
                <a:latin typeface="Open Sans"/>
                <a:ea typeface="Open Sans"/>
                <a:cs typeface="Open Sans"/>
                <a:sym typeface="Open Sans"/>
              </a:rPr>
              <a:t>REWARD-  90%</a:t>
            </a:r>
            <a:endParaRPr sz="4700" u="sng">
              <a:solidFill>
                <a:schemeClr val="dk1"/>
              </a:solidFill>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lang="en" sz="4700" u="sng">
                <a:solidFill>
                  <a:schemeClr val="dk1"/>
                </a:solidFill>
                <a:latin typeface="Open Sans"/>
                <a:ea typeface="Open Sans"/>
                <a:cs typeface="Open Sans"/>
                <a:sym typeface="Open Sans"/>
              </a:rPr>
              <a:t>PUNISHMENT-74%</a:t>
            </a:r>
            <a:endParaRPr sz="3700" u="sng">
              <a:solidFill>
                <a:schemeClr val="dk1"/>
              </a:solidFill>
              <a:latin typeface="Open Sans"/>
              <a:ea typeface="Open Sans"/>
              <a:cs typeface="Open Sans"/>
              <a:sym typeface="Open Sans"/>
            </a:endParaRPr>
          </a:p>
          <a:p>
            <a:pPr indent="0" lvl="0" marL="0" rtl="0" algn="l">
              <a:spcBef>
                <a:spcPts val="1200"/>
              </a:spcBef>
              <a:spcAft>
                <a:spcPts val="0"/>
              </a:spcAft>
              <a:buNone/>
            </a:pPr>
            <a:r>
              <a:t/>
            </a:r>
            <a:endParaRPr sz="1800">
              <a:solidFill>
                <a:schemeClr val="dk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4"/>
          <p:cNvSpPr txBox="1"/>
          <p:nvPr>
            <p:ph type="title"/>
          </p:nvPr>
        </p:nvSpPr>
        <p:spPr>
          <a:xfrm>
            <a:off x="-140200" y="-907725"/>
            <a:ext cx="10226100" cy="259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 sz="6630" u="sng">
                <a:solidFill>
                  <a:srgbClr val="000000"/>
                </a:solidFill>
                <a:latin typeface="Arial"/>
                <a:ea typeface="Arial"/>
                <a:cs typeface="Arial"/>
                <a:sym typeface="Arial"/>
              </a:rPr>
              <a:t>Data and Results Table</a:t>
            </a:r>
            <a:endParaRPr b="1" sz="6630">
              <a:solidFill>
                <a:srgbClr val="000000"/>
              </a:solidFill>
              <a:latin typeface="Arial"/>
              <a:ea typeface="Arial"/>
              <a:cs typeface="Arial"/>
              <a:sym typeface="Arial"/>
            </a:endParaRPr>
          </a:p>
          <a:p>
            <a:pPr indent="0" lvl="0" marL="0" rtl="0" algn="l">
              <a:spcBef>
                <a:spcPts val="0"/>
              </a:spcBef>
              <a:spcAft>
                <a:spcPts val="0"/>
              </a:spcAft>
              <a:buSzPts val="990"/>
              <a:buNone/>
            </a:pPr>
            <a:r>
              <a:t/>
            </a:r>
            <a:endParaRPr sz="3880"/>
          </a:p>
        </p:txBody>
      </p:sp>
      <p:sp>
        <p:nvSpPr>
          <p:cNvPr id="220" name="Google Shape;220;p3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1" name="Google Shape;221;p34" title="Chart"/>
          <p:cNvPicPr preferRelativeResize="0"/>
          <p:nvPr/>
        </p:nvPicPr>
        <p:blipFill>
          <a:blip r:embed="rId3">
            <a:alphaModFix/>
          </a:blip>
          <a:stretch>
            <a:fillRect/>
          </a:stretch>
        </p:blipFill>
        <p:spPr>
          <a:xfrm>
            <a:off x="0" y="1101690"/>
            <a:ext cx="3793050" cy="3982785"/>
          </a:xfrm>
          <a:prstGeom prst="rect">
            <a:avLst/>
          </a:prstGeom>
          <a:noFill/>
          <a:ln>
            <a:noFill/>
          </a:ln>
        </p:spPr>
      </p:pic>
      <p:sp>
        <p:nvSpPr>
          <p:cNvPr id="222" name="Google Shape;222;p34"/>
          <p:cNvSpPr txBox="1"/>
          <p:nvPr/>
        </p:nvSpPr>
        <p:spPr>
          <a:xfrm>
            <a:off x="3741375" y="1944275"/>
            <a:ext cx="5940600" cy="303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4800" u="sng">
                <a:solidFill>
                  <a:schemeClr val="dk1"/>
                </a:solidFill>
                <a:latin typeface="Open Sans"/>
                <a:ea typeface="Open Sans"/>
                <a:cs typeface="Open Sans"/>
                <a:sym typeface="Open Sans"/>
              </a:rPr>
              <a:t>AVERAGES:</a:t>
            </a:r>
            <a:endParaRPr sz="4800" u="sng">
              <a:solidFill>
                <a:schemeClr val="dk1"/>
              </a:solidFill>
              <a:latin typeface="Open Sans"/>
              <a:ea typeface="Open Sans"/>
              <a:cs typeface="Open Sans"/>
              <a:sym typeface="Open Sans"/>
            </a:endParaRPr>
          </a:p>
          <a:p>
            <a:pPr indent="0" lvl="0" marL="0" rtl="0" algn="l">
              <a:lnSpc>
                <a:spcPct val="115000"/>
              </a:lnSpc>
              <a:spcBef>
                <a:spcPts val="1200"/>
              </a:spcBef>
              <a:spcAft>
                <a:spcPts val="0"/>
              </a:spcAft>
              <a:buNone/>
            </a:pPr>
            <a:r>
              <a:rPr lang="en" sz="4800" u="sng">
                <a:solidFill>
                  <a:schemeClr val="dk1"/>
                </a:solidFill>
                <a:latin typeface="Open Sans"/>
                <a:ea typeface="Open Sans"/>
                <a:cs typeface="Open Sans"/>
                <a:sym typeface="Open Sans"/>
              </a:rPr>
              <a:t>REWARD-  90%</a:t>
            </a:r>
            <a:endParaRPr sz="4800" u="sng">
              <a:solidFill>
                <a:schemeClr val="dk1"/>
              </a:solidFill>
              <a:latin typeface="Open Sans"/>
              <a:ea typeface="Open Sans"/>
              <a:cs typeface="Open Sans"/>
              <a:sym typeface="Open Sans"/>
            </a:endParaRPr>
          </a:p>
          <a:p>
            <a:pPr indent="0" lvl="0" marL="0" rtl="0" algn="l">
              <a:lnSpc>
                <a:spcPct val="115000"/>
              </a:lnSpc>
              <a:spcBef>
                <a:spcPts val="1200"/>
              </a:spcBef>
              <a:spcAft>
                <a:spcPts val="1200"/>
              </a:spcAft>
              <a:buNone/>
            </a:pPr>
            <a:r>
              <a:rPr lang="en" sz="4800" u="sng">
                <a:solidFill>
                  <a:schemeClr val="dk1"/>
                </a:solidFill>
                <a:latin typeface="Open Sans"/>
                <a:ea typeface="Open Sans"/>
                <a:cs typeface="Open Sans"/>
                <a:sym typeface="Open Sans"/>
              </a:rPr>
              <a:t>PUNISHMENT-81%</a:t>
            </a:r>
            <a:endParaRPr sz="1500"/>
          </a:p>
        </p:txBody>
      </p:sp>
      <p:sp>
        <p:nvSpPr>
          <p:cNvPr id="223" name="Google Shape;223;p34"/>
          <p:cNvSpPr txBox="1"/>
          <p:nvPr/>
        </p:nvSpPr>
        <p:spPr>
          <a:xfrm>
            <a:off x="3741375" y="937225"/>
            <a:ext cx="4859100" cy="127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0" u="sng">
                <a:solidFill>
                  <a:schemeClr val="dk1"/>
                </a:solidFill>
                <a:latin typeface="Economica"/>
                <a:ea typeface="Economica"/>
                <a:cs typeface="Economica"/>
                <a:sym typeface="Economica"/>
              </a:rPr>
              <a:t>Adults/Seniors</a:t>
            </a:r>
            <a:r>
              <a:rPr b="1" lang="en" sz="7100" u="sng">
                <a:solidFill>
                  <a:schemeClr val="dk1"/>
                </a:solidFill>
                <a:latin typeface="Economica"/>
                <a:ea typeface="Economica"/>
                <a:cs typeface="Economica"/>
                <a:sym typeface="Economica"/>
              </a:rPr>
              <a:t> </a:t>
            </a:r>
            <a:endParaRPr b="1" sz="7100" u="sng">
              <a:solidFill>
                <a:schemeClr val="dk1"/>
              </a:solidFill>
              <a:latin typeface="Economica"/>
              <a:ea typeface="Economica"/>
              <a:cs typeface="Economica"/>
              <a:sym typeface="Economic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7500" u="sng"/>
              <a:t>Analysis</a:t>
            </a:r>
            <a:endParaRPr b="1" sz="7500" u="sng"/>
          </a:p>
        </p:txBody>
      </p:sp>
      <p:sp>
        <p:nvSpPr>
          <p:cNvPr id="229" name="Google Shape;229;p35"/>
          <p:cNvSpPr txBox="1"/>
          <p:nvPr>
            <p:ph idx="1" type="body"/>
          </p:nvPr>
        </p:nvSpPr>
        <p:spPr>
          <a:xfrm>
            <a:off x="159750" y="1392110"/>
            <a:ext cx="88245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a:highlight>
                  <a:schemeClr val="lt1"/>
                </a:highlight>
                <a:latin typeface="Comic Sans MS"/>
                <a:ea typeface="Comic Sans MS"/>
                <a:cs typeface="Comic Sans MS"/>
                <a:sym typeface="Comic Sans MS"/>
              </a:rPr>
              <a:t>Overall with all the results and data, to tell an elementary student they use the </a:t>
            </a:r>
            <a:r>
              <a:rPr lang="en">
                <a:highlight>
                  <a:schemeClr val="lt1"/>
                </a:highlight>
                <a:latin typeface="Comic Sans MS"/>
                <a:ea typeface="Comic Sans MS"/>
                <a:cs typeface="Comic Sans MS"/>
                <a:sym typeface="Comic Sans MS"/>
              </a:rPr>
              <a:t>punishment</a:t>
            </a:r>
            <a:r>
              <a:rPr lang="en">
                <a:highlight>
                  <a:schemeClr val="lt1"/>
                </a:highlight>
                <a:latin typeface="Comic Sans MS"/>
                <a:ea typeface="Comic Sans MS"/>
                <a:cs typeface="Comic Sans MS"/>
                <a:sym typeface="Comic Sans MS"/>
              </a:rPr>
              <a:t> or </a:t>
            </a:r>
            <a:r>
              <a:rPr lang="en">
                <a:highlight>
                  <a:schemeClr val="lt1"/>
                </a:highlight>
                <a:latin typeface="Comic Sans MS"/>
                <a:ea typeface="Comic Sans MS"/>
                <a:cs typeface="Comic Sans MS"/>
                <a:sym typeface="Comic Sans MS"/>
              </a:rPr>
              <a:t>reward</a:t>
            </a:r>
            <a:r>
              <a:rPr lang="en">
                <a:highlight>
                  <a:schemeClr val="lt1"/>
                </a:highlight>
                <a:latin typeface="Comic Sans MS"/>
                <a:ea typeface="Comic Sans MS"/>
                <a:cs typeface="Comic Sans MS"/>
                <a:sym typeface="Comic Sans MS"/>
              </a:rPr>
              <a:t> </a:t>
            </a:r>
            <a:r>
              <a:rPr lang="en">
                <a:highlight>
                  <a:schemeClr val="lt1"/>
                </a:highlight>
                <a:latin typeface="Comic Sans MS"/>
                <a:ea typeface="Comic Sans MS"/>
                <a:cs typeface="Comic Sans MS"/>
                <a:sym typeface="Comic Sans MS"/>
              </a:rPr>
              <a:t>method as they </a:t>
            </a:r>
            <a:r>
              <a:rPr lang="en">
                <a:highlight>
                  <a:schemeClr val="lt1"/>
                </a:highlight>
                <a:latin typeface="Comic Sans MS"/>
                <a:ea typeface="Comic Sans MS"/>
                <a:cs typeface="Comic Sans MS"/>
                <a:sym typeface="Comic Sans MS"/>
              </a:rPr>
              <a:t>both work equally because there was only a difference of 2%, meaning that 2% difference could have been caused by 1 person’s test. As for adolescents, the average for reward was better than punishment because rewards encourages them while punishments make them question their ability and feel insecure. For adults and seniors, reward also had a better effect than punishment because rewards motivate them to do well and is a positive way to learn something new rather than having pressure to do well which has a impact on their actions and thoughts. </a:t>
            </a:r>
            <a:endParaRPr>
              <a:highlight>
                <a:schemeClr val="lt1"/>
              </a:highlight>
              <a:latin typeface="Comic Sans MS"/>
              <a:ea typeface="Comic Sans MS"/>
              <a:cs typeface="Comic Sans MS"/>
              <a:sym typeface="Comic Sans M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6"/>
          <p:cNvSpPr txBox="1"/>
          <p:nvPr>
            <p:ph type="title"/>
          </p:nvPr>
        </p:nvSpPr>
        <p:spPr>
          <a:xfrm>
            <a:off x="186250" y="30855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7500" u="sng"/>
              <a:t>Conclusion</a:t>
            </a:r>
            <a:endParaRPr b="1" sz="7500" u="sng"/>
          </a:p>
        </p:txBody>
      </p:sp>
      <p:sp>
        <p:nvSpPr>
          <p:cNvPr id="235" name="Google Shape;235;p36"/>
          <p:cNvSpPr txBox="1"/>
          <p:nvPr>
            <p:ph idx="1" type="body"/>
          </p:nvPr>
        </p:nvSpPr>
        <p:spPr>
          <a:xfrm>
            <a:off x="95950" y="1025775"/>
            <a:ext cx="8884800" cy="3984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n">
                <a:latin typeface="Comic Sans MS"/>
                <a:ea typeface="Comic Sans MS"/>
                <a:cs typeface="Comic Sans MS"/>
                <a:sym typeface="Comic Sans MS"/>
              </a:rPr>
              <a:t>In conclusion, my partner and I wanted to test out </a:t>
            </a:r>
            <a:r>
              <a:rPr lang="en">
                <a:latin typeface="Comic Sans MS"/>
                <a:ea typeface="Comic Sans MS"/>
                <a:cs typeface="Comic Sans MS"/>
                <a:sym typeface="Comic Sans MS"/>
              </a:rPr>
              <a:t>whether</a:t>
            </a:r>
            <a:r>
              <a:rPr lang="en">
                <a:latin typeface="Comic Sans MS"/>
                <a:ea typeface="Comic Sans MS"/>
                <a:cs typeface="Comic Sans MS"/>
                <a:sym typeface="Comic Sans MS"/>
              </a:rPr>
              <a:t> telling an </a:t>
            </a:r>
            <a:r>
              <a:rPr lang="en">
                <a:latin typeface="Comic Sans MS"/>
                <a:ea typeface="Comic Sans MS"/>
                <a:cs typeface="Comic Sans MS"/>
                <a:sym typeface="Comic Sans MS"/>
              </a:rPr>
              <a:t>elementary</a:t>
            </a:r>
            <a:r>
              <a:rPr lang="en">
                <a:latin typeface="Comic Sans MS"/>
                <a:ea typeface="Comic Sans MS"/>
                <a:cs typeface="Comic Sans MS"/>
                <a:sym typeface="Comic Sans MS"/>
              </a:rPr>
              <a:t> student, adolescent, adult, and senior they will </a:t>
            </a:r>
            <a:r>
              <a:rPr lang="en">
                <a:latin typeface="Comic Sans MS"/>
                <a:ea typeface="Comic Sans MS"/>
                <a:cs typeface="Comic Sans MS"/>
                <a:sym typeface="Comic Sans MS"/>
              </a:rPr>
              <a:t>receive </a:t>
            </a:r>
            <a:r>
              <a:rPr lang="en">
                <a:latin typeface="Comic Sans MS"/>
                <a:ea typeface="Comic Sans MS"/>
                <a:cs typeface="Comic Sans MS"/>
                <a:sym typeface="Comic Sans MS"/>
              </a:rPr>
              <a:t>a punishment if the don’t get 100% works better than </a:t>
            </a:r>
            <a:r>
              <a:rPr lang="en">
                <a:latin typeface="Comic Sans MS"/>
                <a:ea typeface="Comic Sans MS"/>
                <a:cs typeface="Comic Sans MS"/>
                <a:sym typeface="Comic Sans MS"/>
              </a:rPr>
              <a:t>incentivizing</a:t>
            </a:r>
            <a:r>
              <a:rPr lang="en">
                <a:latin typeface="Comic Sans MS"/>
                <a:ea typeface="Comic Sans MS"/>
                <a:cs typeface="Comic Sans MS"/>
                <a:sym typeface="Comic Sans MS"/>
              </a:rPr>
              <a:t> </a:t>
            </a:r>
            <a:r>
              <a:rPr lang="en">
                <a:latin typeface="Comic Sans MS"/>
                <a:ea typeface="Comic Sans MS"/>
                <a:cs typeface="Comic Sans MS"/>
                <a:sym typeface="Comic Sans MS"/>
              </a:rPr>
              <a:t>them with a reward if they get 100%. In the end, our result showed that Elementary students respond to punishment and reward equally </a:t>
            </a:r>
            <a:r>
              <a:rPr lang="en">
                <a:latin typeface="Comic Sans MS"/>
                <a:ea typeface="Comic Sans MS"/>
                <a:cs typeface="Comic Sans MS"/>
                <a:sym typeface="Comic Sans MS"/>
              </a:rPr>
              <a:t>while for </a:t>
            </a:r>
            <a:r>
              <a:rPr lang="en">
                <a:latin typeface="Comic Sans MS"/>
                <a:ea typeface="Comic Sans MS"/>
                <a:cs typeface="Comic Sans MS"/>
                <a:sym typeface="Comic Sans MS"/>
              </a:rPr>
              <a:t>seniors</a:t>
            </a:r>
            <a:r>
              <a:rPr lang="en">
                <a:latin typeface="Comic Sans MS"/>
                <a:ea typeface="Comic Sans MS"/>
                <a:cs typeface="Comic Sans MS"/>
                <a:sym typeface="Comic Sans MS"/>
              </a:rPr>
              <a:t>, </a:t>
            </a:r>
            <a:r>
              <a:rPr lang="en">
                <a:latin typeface="Comic Sans MS"/>
                <a:ea typeface="Comic Sans MS"/>
                <a:cs typeface="Comic Sans MS"/>
                <a:sym typeface="Comic Sans MS"/>
              </a:rPr>
              <a:t>adults,</a:t>
            </a:r>
            <a:r>
              <a:rPr lang="en">
                <a:latin typeface="Comic Sans MS"/>
                <a:ea typeface="Comic Sans MS"/>
                <a:cs typeface="Comic Sans MS"/>
                <a:sym typeface="Comic Sans MS"/>
              </a:rPr>
              <a:t> and adolescents respond better to rewards. Based on our </a:t>
            </a:r>
            <a:r>
              <a:rPr lang="en">
                <a:latin typeface="Comic Sans MS"/>
                <a:ea typeface="Comic Sans MS"/>
                <a:cs typeface="Comic Sans MS"/>
                <a:sym typeface="Comic Sans MS"/>
              </a:rPr>
              <a:t>background research, we hypothesized that for all age groups, reward will work better for them on the test rather than telling them they will have to receive a punishment if they didn’t get 100%. Our hypothesis was correct for </a:t>
            </a:r>
            <a:r>
              <a:rPr lang="en" sz="2308">
                <a:latin typeface="Comic Sans MS"/>
                <a:ea typeface="Comic Sans MS"/>
                <a:cs typeface="Comic Sans MS"/>
                <a:sym typeface="Comic Sans MS"/>
              </a:rPr>
              <a:t>⅔ </a:t>
            </a:r>
            <a:r>
              <a:rPr lang="en">
                <a:latin typeface="Comic Sans MS"/>
                <a:ea typeface="Comic Sans MS"/>
                <a:cs typeface="Comic Sans MS"/>
                <a:sym typeface="Comic Sans MS"/>
              </a:rPr>
              <a:t>of the age groups- adults/seniors and adolescents. The other ⅓ we were incorrect for elementary students as in our data and results, the punishment test got a higher average than the award test. This was because we didn’t realize the impact of our punishment which was for them to miss a recess or electronic time. The main difference was that adolescents prioritize getting full marks to get a reward. In the end, my partner and I compared our results to another experiment like ours. The results were that incentivizing someone with a reward worked better as well. Like us, they noticed that although it took a longer period for the majority participants to finish the punishment test, more people scored a higher mark on the reward test. </a:t>
            </a:r>
            <a:endParaRPr>
              <a:latin typeface="Comic Sans MS"/>
              <a:ea typeface="Comic Sans MS"/>
              <a:cs typeface="Comic Sans MS"/>
              <a:sym typeface="Comic Sans M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37"/>
          <p:cNvPicPr preferRelativeResize="0"/>
          <p:nvPr/>
        </p:nvPicPr>
        <p:blipFill>
          <a:blip r:embed="rId3">
            <a:alphaModFix/>
          </a:blip>
          <a:stretch>
            <a:fillRect/>
          </a:stretch>
        </p:blipFill>
        <p:spPr>
          <a:xfrm>
            <a:off x="0" y="1712025"/>
            <a:ext cx="7210574" cy="3354550"/>
          </a:xfrm>
          <a:prstGeom prst="rect">
            <a:avLst/>
          </a:prstGeom>
          <a:noFill/>
          <a:ln>
            <a:noFill/>
          </a:ln>
        </p:spPr>
      </p:pic>
      <p:sp>
        <p:nvSpPr>
          <p:cNvPr id="241" name="Google Shape;241;p37"/>
          <p:cNvSpPr txBox="1"/>
          <p:nvPr/>
        </p:nvSpPr>
        <p:spPr>
          <a:xfrm>
            <a:off x="0" y="-236225"/>
            <a:ext cx="103395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400">
                <a:solidFill>
                  <a:schemeClr val="dk1"/>
                </a:solidFill>
                <a:latin typeface="Open Sans"/>
                <a:ea typeface="Open Sans"/>
                <a:cs typeface="Open Sans"/>
                <a:sym typeface="Open Sans"/>
              </a:rPr>
              <a:t>Other Experiment’s Results</a:t>
            </a:r>
            <a:endParaRPr sz="6400">
              <a:solidFill>
                <a:schemeClr val="dk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8"/>
          <p:cNvSpPr txBox="1"/>
          <p:nvPr>
            <p:ph type="title"/>
          </p:nvPr>
        </p:nvSpPr>
        <p:spPr>
          <a:xfrm>
            <a:off x="237050" y="289532"/>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7500" u="sng"/>
              <a:t>Real life applications</a:t>
            </a:r>
            <a:endParaRPr b="1" sz="7500" u="sng"/>
          </a:p>
        </p:txBody>
      </p:sp>
      <p:sp>
        <p:nvSpPr>
          <p:cNvPr id="247" name="Google Shape;247;p38"/>
          <p:cNvSpPr txBox="1"/>
          <p:nvPr>
            <p:ph idx="1" type="body"/>
          </p:nvPr>
        </p:nvSpPr>
        <p:spPr>
          <a:xfrm>
            <a:off x="162350" y="1003600"/>
            <a:ext cx="8670000" cy="35757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n">
                <a:latin typeface="Comic Sans MS"/>
                <a:ea typeface="Comic Sans MS"/>
                <a:cs typeface="Comic Sans MS"/>
                <a:sym typeface="Comic Sans MS"/>
              </a:rPr>
              <a:t>This experiment is very useful for parents who are teaching their children at home since they know what will encourage them more and make them try their best if they are </a:t>
            </a:r>
            <a:r>
              <a:rPr lang="en">
                <a:latin typeface="Comic Sans MS"/>
                <a:ea typeface="Comic Sans MS"/>
                <a:cs typeface="Comic Sans MS"/>
                <a:sym typeface="Comic Sans MS"/>
              </a:rPr>
              <a:t>homeschooling</a:t>
            </a:r>
            <a:r>
              <a:rPr lang="en">
                <a:latin typeface="Comic Sans MS"/>
                <a:ea typeface="Comic Sans MS"/>
                <a:cs typeface="Comic Sans MS"/>
                <a:sym typeface="Comic Sans MS"/>
              </a:rPr>
              <a:t> an elementary student. As well as for their child even if they don’t homeschool they can set up study </a:t>
            </a:r>
            <a:r>
              <a:rPr lang="en">
                <a:latin typeface="Comic Sans MS"/>
                <a:ea typeface="Comic Sans MS"/>
                <a:cs typeface="Comic Sans MS"/>
                <a:sym typeface="Comic Sans MS"/>
              </a:rPr>
              <a:t>habits like for their child if their child is an elementary student they can set limits like if you don’t get 100% on this test you get no electronics for a week or they can use the reward method as well, while if their child is an adolescent they can tell them if they get 100% they will get a reward. The</a:t>
            </a:r>
            <a:r>
              <a:rPr lang="en">
                <a:latin typeface="Comic Sans MS"/>
                <a:ea typeface="Comic Sans MS"/>
                <a:cs typeface="Comic Sans MS"/>
                <a:sym typeface="Comic Sans MS"/>
              </a:rPr>
              <a:t> results of our experiment can also help with </a:t>
            </a:r>
            <a:r>
              <a:rPr lang="en">
                <a:latin typeface="Comic Sans MS"/>
                <a:ea typeface="Comic Sans MS"/>
                <a:cs typeface="Comic Sans MS"/>
                <a:sym typeface="Comic Sans MS"/>
              </a:rPr>
              <a:t>teachers</a:t>
            </a:r>
            <a:r>
              <a:rPr lang="en">
                <a:latin typeface="Comic Sans MS"/>
                <a:ea typeface="Comic Sans MS"/>
                <a:cs typeface="Comic Sans MS"/>
                <a:sym typeface="Comic Sans MS"/>
              </a:rPr>
              <a:t> in </a:t>
            </a:r>
            <a:r>
              <a:rPr lang="en">
                <a:latin typeface="Comic Sans MS"/>
                <a:ea typeface="Comic Sans MS"/>
                <a:cs typeface="Comic Sans MS"/>
                <a:sym typeface="Comic Sans MS"/>
              </a:rPr>
              <a:t>motivating</a:t>
            </a:r>
            <a:r>
              <a:rPr lang="en">
                <a:latin typeface="Comic Sans MS"/>
                <a:ea typeface="Comic Sans MS"/>
                <a:cs typeface="Comic Sans MS"/>
                <a:sym typeface="Comic Sans MS"/>
              </a:rPr>
              <a:t> their class to get better marks </a:t>
            </a:r>
            <a:r>
              <a:rPr lang="en">
                <a:latin typeface="Comic Sans MS"/>
                <a:ea typeface="Comic Sans MS"/>
                <a:cs typeface="Comic Sans MS"/>
                <a:sym typeface="Comic Sans MS"/>
              </a:rPr>
              <a:t>which</a:t>
            </a:r>
            <a:r>
              <a:rPr lang="en">
                <a:latin typeface="Comic Sans MS"/>
                <a:ea typeface="Comic Sans MS"/>
                <a:cs typeface="Comic Sans MS"/>
                <a:sym typeface="Comic Sans MS"/>
              </a:rPr>
              <a:t> can higher the amount and </a:t>
            </a:r>
            <a:r>
              <a:rPr lang="en">
                <a:latin typeface="Comic Sans MS"/>
                <a:ea typeface="Comic Sans MS"/>
                <a:cs typeface="Comic Sans MS"/>
                <a:sym typeface="Comic Sans MS"/>
              </a:rPr>
              <a:t>probability</a:t>
            </a:r>
            <a:r>
              <a:rPr lang="en">
                <a:latin typeface="Comic Sans MS"/>
                <a:ea typeface="Comic Sans MS"/>
                <a:cs typeface="Comic Sans MS"/>
                <a:sym typeface="Comic Sans MS"/>
              </a:rPr>
              <a:t> of applications for scholarships. For Adolescents, it can help as I said for their </a:t>
            </a:r>
            <a:r>
              <a:rPr lang="en">
                <a:latin typeface="Comic Sans MS"/>
                <a:ea typeface="Comic Sans MS"/>
                <a:cs typeface="Comic Sans MS"/>
                <a:sym typeface="Comic Sans MS"/>
              </a:rPr>
              <a:t>probability</a:t>
            </a:r>
            <a:r>
              <a:rPr lang="en">
                <a:latin typeface="Comic Sans MS"/>
                <a:ea typeface="Comic Sans MS"/>
                <a:cs typeface="Comic Sans MS"/>
                <a:sym typeface="Comic Sans MS"/>
              </a:rPr>
              <a:t> of getting an application for scholarships, and for the adolescents who are applying for </a:t>
            </a:r>
            <a:r>
              <a:rPr lang="en">
                <a:latin typeface="Comic Sans MS"/>
                <a:ea typeface="Comic Sans MS"/>
                <a:cs typeface="Comic Sans MS"/>
                <a:sym typeface="Comic Sans MS"/>
              </a:rPr>
              <a:t>universities</a:t>
            </a:r>
            <a:r>
              <a:rPr lang="en">
                <a:latin typeface="Comic Sans MS"/>
                <a:ea typeface="Comic Sans MS"/>
                <a:cs typeface="Comic Sans MS"/>
                <a:sym typeface="Comic Sans MS"/>
              </a:rPr>
              <a:t> or colleges they know they should push themself by creating a reward at the end if they make it into that college or school. Lastly, for </a:t>
            </a:r>
            <a:r>
              <a:rPr lang="en">
                <a:latin typeface="Comic Sans MS"/>
                <a:ea typeface="Comic Sans MS"/>
                <a:cs typeface="Comic Sans MS"/>
                <a:sym typeface="Comic Sans MS"/>
              </a:rPr>
              <a:t>elementary</a:t>
            </a:r>
            <a:r>
              <a:rPr lang="en">
                <a:latin typeface="Comic Sans MS"/>
                <a:ea typeface="Comic Sans MS"/>
                <a:cs typeface="Comic Sans MS"/>
                <a:sym typeface="Comic Sans MS"/>
              </a:rPr>
              <a:t> students it can help for study habits and </a:t>
            </a:r>
            <a:r>
              <a:rPr lang="en">
                <a:latin typeface="Comic Sans MS"/>
                <a:ea typeface="Comic Sans MS"/>
                <a:cs typeface="Comic Sans MS"/>
                <a:sym typeface="Comic Sans MS"/>
              </a:rPr>
              <a:t>preparation</a:t>
            </a:r>
            <a:r>
              <a:rPr lang="en">
                <a:latin typeface="Comic Sans MS"/>
                <a:ea typeface="Comic Sans MS"/>
                <a:cs typeface="Comic Sans MS"/>
                <a:sym typeface="Comic Sans MS"/>
              </a:rPr>
              <a:t> for Junior </a:t>
            </a:r>
            <a:r>
              <a:rPr lang="en">
                <a:latin typeface="Comic Sans MS"/>
                <a:ea typeface="Comic Sans MS"/>
                <a:cs typeface="Comic Sans MS"/>
                <a:sym typeface="Comic Sans MS"/>
              </a:rPr>
              <a:t>High and tests because they now know that they should set up a punishment for themself like no electronic if they don’t ace the test.</a:t>
            </a:r>
            <a:endParaRPr>
              <a:latin typeface="Comic Sans MS"/>
              <a:ea typeface="Comic Sans MS"/>
              <a:cs typeface="Comic Sans MS"/>
              <a:sym typeface="Comic Sans M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9"/>
          <p:cNvSpPr txBox="1"/>
          <p:nvPr>
            <p:ph type="title"/>
          </p:nvPr>
        </p:nvSpPr>
        <p:spPr>
          <a:xfrm>
            <a:off x="230500" y="615884"/>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6900" u="sng"/>
              <a:t>Further Projects/Questions</a:t>
            </a:r>
            <a:endParaRPr b="1" sz="6900" u="sng"/>
          </a:p>
        </p:txBody>
      </p:sp>
      <p:sp>
        <p:nvSpPr>
          <p:cNvPr id="253" name="Google Shape;253;p39"/>
          <p:cNvSpPr txBox="1"/>
          <p:nvPr>
            <p:ph idx="1" type="body"/>
          </p:nvPr>
        </p:nvSpPr>
        <p:spPr>
          <a:xfrm>
            <a:off x="230507" y="1357908"/>
            <a:ext cx="8520600" cy="3543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Comic Sans MS"/>
              <a:buChar char="●"/>
            </a:pPr>
            <a:r>
              <a:rPr lang="en">
                <a:latin typeface="Comic Sans MS"/>
                <a:ea typeface="Comic Sans MS"/>
                <a:cs typeface="Comic Sans MS"/>
                <a:sym typeface="Comic Sans MS"/>
              </a:rPr>
              <a:t>Why does the human </a:t>
            </a:r>
            <a:r>
              <a:rPr lang="en">
                <a:latin typeface="Comic Sans MS"/>
                <a:ea typeface="Comic Sans MS"/>
                <a:cs typeface="Comic Sans MS"/>
                <a:sym typeface="Comic Sans MS"/>
              </a:rPr>
              <a:t>brain</a:t>
            </a:r>
            <a:r>
              <a:rPr lang="en">
                <a:latin typeface="Comic Sans MS"/>
                <a:ea typeface="Comic Sans MS"/>
                <a:cs typeface="Comic Sans MS"/>
                <a:sym typeface="Comic Sans MS"/>
              </a:rPr>
              <a:t> react and think time flies by when you are having </a:t>
            </a:r>
            <a:r>
              <a:rPr lang="en">
                <a:latin typeface="Comic Sans MS"/>
                <a:ea typeface="Comic Sans MS"/>
                <a:cs typeface="Comic Sans MS"/>
                <a:sym typeface="Comic Sans MS"/>
              </a:rPr>
              <a:t>fun?</a:t>
            </a:r>
            <a:endParaRPr>
              <a:latin typeface="Comic Sans MS"/>
              <a:ea typeface="Comic Sans MS"/>
              <a:cs typeface="Comic Sans MS"/>
              <a:sym typeface="Comic Sans MS"/>
            </a:endParaRPr>
          </a:p>
          <a:p>
            <a:pPr indent="-342900" lvl="0" marL="457200" rtl="0" algn="l">
              <a:spcBef>
                <a:spcPts val="0"/>
              </a:spcBef>
              <a:spcAft>
                <a:spcPts val="0"/>
              </a:spcAft>
              <a:buSzPts val="1800"/>
              <a:buFont typeface="Comic Sans MS"/>
              <a:buChar char="●"/>
            </a:pPr>
            <a:r>
              <a:rPr lang="en">
                <a:latin typeface="Comic Sans MS"/>
                <a:ea typeface="Comic Sans MS"/>
                <a:cs typeface="Comic Sans MS"/>
                <a:sym typeface="Comic Sans MS"/>
              </a:rPr>
              <a:t>What do the human brain prefer, rewards or punishment and why?</a:t>
            </a:r>
            <a:endParaRPr>
              <a:latin typeface="Comic Sans MS"/>
              <a:ea typeface="Comic Sans MS"/>
              <a:cs typeface="Comic Sans MS"/>
              <a:sym typeface="Comic Sans MS"/>
            </a:endParaRPr>
          </a:p>
          <a:p>
            <a:pPr indent="-342900" lvl="0" marL="457200" rtl="0" algn="l">
              <a:spcBef>
                <a:spcPts val="0"/>
              </a:spcBef>
              <a:spcAft>
                <a:spcPts val="0"/>
              </a:spcAft>
              <a:buSzPts val="1800"/>
              <a:buFont typeface="Comic Sans MS"/>
              <a:buChar char="●"/>
            </a:pPr>
            <a:r>
              <a:rPr lang="en">
                <a:latin typeface="Comic Sans MS"/>
                <a:ea typeface="Comic Sans MS"/>
                <a:cs typeface="Comic Sans MS"/>
                <a:sym typeface="Comic Sans MS"/>
              </a:rPr>
              <a:t>How do human brain store memories and how well does it work?</a:t>
            </a:r>
            <a:endParaRPr>
              <a:latin typeface="Comic Sans MS"/>
              <a:ea typeface="Comic Sans MS"/>
              <a:cs typeface="Comic Sans MS"/>
              <a:sym typeface="Comic Sans M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7600" u="sng"/>
              <a:t>Errors</a:t>
            </a:r>
            <a:endParaRPr b="1" sz="7600" u="sng"/>
          </a:p>
        </p:txBody>
      </p:sp>
      <p:sp>
        <p:nvSpPr>
          <p:cNvPr id="259" name="Google Shape;259;p40"/>
          <p:cNvSpPr txBox="1"/>
          <p:nvPr>
            <p:ph idx="1" type="body"/>
          </p:nvPr>
        </p:nvSpPr>
        <p:spPr>
          <a:xfrm>
            <a:off x="274800" y="1147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Comic Sans MS"/>
                <a:ea typeface="Comic Sans MS"/>
                <a:cs typeface="Comic Sans MS"/>
                <a:sym typeface="Comic Sans MS"/>
              </a:rPr>
              <a:t>I think we could have improved on our observations by adding more by showing cause and effect. We could have given them classes individually because the classes with many people don’t really pay attention. </a:t>
            </a:r>
            <a:r>
              <a:rPr lang="en">
                <a:latin typeface="Comic Sans MS"/>
                <a:ea typeface="Comic Sans MS"/>
                <a:cs typeface="Comic Sans MS"/>
                <a:sym typeface="Comic Sans MS"/>
              </a:rPr>
              <a:t>We noticed that the people who got better marks are people who we taught with smaller classes instead of people who were taught with many other people which could have impacted our results. As for our Tri-Fold I think we could have made it more neater and tied up as well as tried to make the sheets of paper less squished together.  </a:t>
            </a:r>
            <a:endParaRPr>
              <a:latin typeface="Comic Sans MS"/>
              <a:ea typeface="Comic Sans MS"/>
              <a:cs typeface="Comic Sans MS"/>
              <a:sym typeface="Comic Sans M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1"/>
          <p:cNvSpPr txBox="1"/>
          <p:nvPr>
            <p:ph type="title"/>
          </p:nvPr>
        </p:nvSpPr>
        <p:spPr>
          <a:xfrm>
            <a:off x="0" y="28045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6400" u="sng"/>
              <a:t>Bibliography- Tests</a:t>
            </a:r>
            <a:endParaRPr b="1" sz="7100" u="sng"/>
          </a:p>
          <a:p>
            <a:pPr indent="0" lvl="0" marL="0" rtl="0" algn="l">
              <a:lnSpc>
                <a:spcPct val="95000"/>
              </a:lnSpc>
              <a:spcBef>
                <a:spcPts val="0"/>
              </a:spcBef>
              <a:spcAft>
                <a:spcPts val="1200"/>
              </a:spcAft>
              <a:buClr>
                <a:schemeClr val="dk1"/>
              </a:buClr>
              <a:buSzPts val="275"/>
              <a:buFont typeface="Arial"/>
              <a:buNone/>
            </a:pPr>
            <a:r>
              <a:rPr lang="en" sz="1275">
                <a:latin typeface="Open Sans"/>
                <a:ea typeface="Open Sans"/>
                <a:cs typeface="Open Sans"/>
                <a:sym typeface="Open Sans"/>
              </a:rPr>
              <a:t>Resource- </a:t>
            </a:r>
            <a:r>
              <a:rPr i="1" lang="en" sz="1275">
                <a:latin typeface="Open Sans"/>
                <a:ea typeface="Open Sans"/>
                <a:cs typeface="Open Sans"/>
                <a:sym typeface="Open Sans"/>
              </a:rPr>
              <a:t>Book of Useless Information</a:t>
            </a:r>
            <a:endParaRPr b="1" sz="7100" u="sng"/>
          </a:p>
        </p:txBody>
      </p:sp>
      <p:sp>
        <p:nvSpPr>
          <p:cNvPr id="265" name="Google Shape;265;p41"/>
          <p:cNvSpPr txBox="1"/>
          <p:nvPr>
            <p:ph idx="1" type="body"/>
          </p:nvPr>
        </p:nvSpPr>
        <p:spPr>
          <a:xfrm>
            <a:off x="0" y="702875"/>
            <a:ext cx="8520600" cy="3354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275"/>
              <a:buNone/>
            </a:pPr>
            <a:r>
              <a:t/>
            </a:r>
            <a:endParaRPr i="1" sz="675"/>
          </a:p>
          <a:p>
            <a:pPr indent="0" lvl="0" marL="0" rtl="0" algn="l">
              <a:lnSpc>
                <a:spcPct val="95000"/>
              </a:lnSpc>
              <a:spcBef>
                <a:spcPts val="1200"/>
              </a:spcBef>
              <a:spcAft>
                <a:spcPts val="0"/>
              </a:spcAft>
              <a:buSzPts val="275"/>
              <a:buNone/>
            </a:pPr>
            <a:r>
              <a:t/>
            </a:r>
            <a:endParaRPr i="1" sz="675"/>
          </a:p>
          <a:p>
            <a:pPr indent="0" lvl="0" marL="0" rtl="0" algn="l">
              <a:lnSpc>
                <a:spcPct val="95000"/>
              </a:lnSpc>
              <a:spcBef>
                <a:spcPts val="1200"/>
              </a:spcBef>
              <a:spcAft>
                <a:spcPts val="0"/>
              </a:spcAft>
              <a:buSzPts val="275"/>
              <a:buNone/>
            </a:pPr>
            <a:r>
              <a:rPr lang="en" sz="900" u="sng">
                <a:solidFill>
                  <a:schemeClr val="hlink"/>
                </a:solidFill>
                <a:latin typeface="Arial"/>
                <a:ea typeface="Arial"/>
                <a:cs typeface="Arial"/>
                <a:sym typeface="Arial"/>
                <a:hlinkClick r:id="rId3"/>
              </a:rPr>
              <a:t>Does the 'Carrot-and-Stick' Approach Come From Donkeys?</a:t>
            </a:r>
            <a:endParaRPr i="1" sz="900"/>
          </a:p>
          <a:p>
            <a:pPr indent="0" lvl="0" marL="0" rtl="0" algn="l">
              <a:lnSpc>
                <a:spcPct val="95000"/>
              </a:lnSpc>
              <a:spcBef>
                <a:spcPts val="1200"/>
              </a:spcBef>
              <a:spcAft>
                <a:spcPts val="0"/>
              </a:spcAft>
              <a:buSzPts val="275"/>
              <a:buNone/>
            </a:pPr>
            <a:r>
              <a:rPr lang="en" sz="900" u="sng">
                <a:solidFill>
                  <a:schemeClr val="hlink"/>
                </a:solidFill>
                <a:latin typeface="Arial"/>
                <a:ea typeface="Arial"/>
                <a:cs typeface="Arial"/>
                <a:sym typeface="Arial"/>
                <a:hlinkClick r:id="rId4"/>
              </a:rPr>
              <a:t>meaning and origin of the phrase ‘carrot and stick’ – word histories</a:t>
            </a:r>
            <a:endParaRPr i="1" sz="900"/>
          </a:p>
          <a:p>
            <a:pPr indent="0" lvl="0" marL="0" rtl="0" algn="l">
              <a:lnSpc>
                <a:spcPct val="95000"/>
              </a:lnSpc>
              <a:spcBef>
                <a:spcPts val="1200"/>
              </a:spcBef>
              <a:spcAft>
                <a:spcPts val="0"/>
              </a:spcAft>
              <a:buClr>
                <a:schemeClr val="dk1"/>
              </a:buClr>
              <a:buSzPts val="275"/>
              <a:buFont typeface="Arial"/>
              <a:buNone/>
            </a:pPr>
            <a:r>
              <a:rPr lang="en" sz="900" u="sng">
                <a:solidFill>
                  <a:schemeClr val="accent5"/>
                </a:solidFill>
                <a:hlinkClick r:id="rId5">
                  <a:extLst>
                    <a:ext uri="{A12FA001-AC4F-418D-AE19-62706E023703}">
                      <ahyp:hlinkClr val="tx"/>
                    </a:ext>
                  </a:extLst>
                </a:hlinkClick>
              </a:rPr>
              <a:t>https://www.quora.com/Is-punishment-and-rewards-the-most-effective-training-method</a:t>
            </a:r>
            <a:endParaRPr sz="900"/>
          </a:p>
          <a:p>
            <a:pPr indent="0" lvl="0" marL="0" rtl="0" algn="l">
              <a:lnSpc>
                <a:spcPct val="95000"/>
              </a:lnSpc>
              <a:spcBef>
                <a:spcPts val="1200"/>
              </a:spcBef>
              <a:spcAft>
                <a:spcPts val="0"/>
              </a:spcAft>
              <a:buClr>
                <a:schemeClr val="dk1"/>
              </a:buClr>
              <a:buSzPts val="275"/>
              <a:buFont typeface="Arial"/>
              <a:buNone/>
            </a:pPr>
            <a:r>
              <a:rPr lang="en" sz="900" u="sng">
                <a:solidFill>
                  <a:schemeClr val="accent5"/>
                </a:solidFill>
                <a:hlinkClick r:id="rId6">
                  <a:extLst>
                    <a:ext uri="{A12FA001-AC4F-418D-AE19-62706E023703}">
                      <ahyp:hlinkClr val="tx"/>
                    </a:ext>
                  </a:extLst>
                </a:hlinkClick>
              </a:rPr>
              <a:t>https://pmc.ncbi.nlm.nih.gov/articles/PMC6006171/#:~:text=Punishment%20causes%20greater%20response%20suppression,the%20punishment%20contingency%20is%20suspended</a:t>
            </a:r>
            <a:r>
              <a:rPr lang="en" sz="900"/>
              <a:t>.</a:t>
            </a:r>
            <a:endParaRPr sz="900"/>
          </a:p>
          <a:p>
            <a:pPr indent="0" lvl="0" marL="0" rtl="0" algn="l">
              <a:lnSpc>
                <a:spcPct val="95000"/>
              </a:lnSpc>
              <a:spcBef>
                <a:spcPts val="1200"/>
              </a:spcBef>
              <a:spcAft>
                <a:spcPts val="0"/>
              </a:spcAft>
              <a:buClr>
                <a:schemeClr val="dk1"/>
              </a:buClr>
              <a:buSzPts val="275"/>
              <a:buFont typeface="Arial"/>
              <a:buNone/>
            </a:pPr>
            <a:r>
              <a:rPr lang="en" sz="900" u="sng">
                <a:solidFill>
                  <a:schemeClr val="accent5"/>
                </a:solidFill>
                <a:latin typeface="Arial"/>
                <a:ea typeface="Arial"/>
                <a:cs typeface="Arial"/>
                <a:sym typeface="Arial"/>
                <a:hlinkClick r:id="rId7">
                  <a:extLst>
                    <a:ext uri="{A12FA001-AC4F-418D-AE19-62706E023703}">
                      <ahyp:hlinkClr val="tx"/>
                    </a:ext>
                  </a:extLst>
                </a:hlinkClick>
              </a:rPr>
              <a:t>What Happens in Your Brain When You're Angry</a:t>
            </a:r>
            <a:endParaRPr sz="900"/>
          </a:p>
          <a:p>
            <a:pPr indent="0" lvl="0" marL="0" rtl="0" algn="l">
              <a:lnSpc>
                <a:spcPct val="95000"/>
              </a:lnSpc>
              <a:spcBef>
                <a:spcPts val="1200"/>
              </a:spcBef>
              <a:spcAft>
                <a:spcPts val="0"/>
              </a:spcAft>
              <a:buClr>
                <a:schemeClr val="dk1"/>
              </a:buClr>
              <a:buSzPts val="275"/>
              <a:buFont typeface="Arial"/>
              <a:buNone/>
            </a:pPr>
            <a:r>
              <a:rPr lang="en" sz="900" u="sng">
                <a:solidFill>
                  <a:schemeClr val="accent5"/>
                </a:solidFill>
                <a:latin typeface="Arial"/>
                <a:ea typeface="Arial"/>
                <a:cs typeface="Arial"/>
                <a:sym typeface="Arial"/>
                <a:hlinkClick r:id="rId8">
                  <a:extLst>
                    <a:ext uri="{A12FA001-AC4F-418D-AE19-62706E023703}">
                      <ahyp:hlinkClr val="tx"/>
                    </a:ext>
                  </a:extLst>
                </a:hlinkClick>
              </a:rPr>
              <a:t>The Psychology Behind Award Recognition: A Deep Dive</a:t>
            </a:r>
            <a:endParaRPr sz="900"/>
          </a:p>
          <a:p>
            <a:pPr indent="0" lvl="0" marL="0" rtl="0" algn="l">
              <a:lnSpc>
                <a:spcPct val="95000"/>
              </a:lnSpc>
              <a:spcBef>
                <a:spcPts val="1200"/>
              </a:spcBef>
              <a:spcAft>
                <a:spcPts val="0"/>
              </a:spcAft>
              <a:buClr>
                <a:schemeClr val="dk1"/>
              </a:buClr>
              <a:buSzPts val="275"/>
              <a:buFont typeface="Arial"/>
              <a:buNone/>
            </a:pPr>
            <a:r>
              <a:rPr lang="en" sz="900" u="sng">
                <a:solidFill>
                  <a:schemeClr val="accent5"/>
                </a:solidFill>
                <a:latin typeface="Arial"/>
                <a:ea typeface="Arial"/>
                <a:cs typeface="Arial"/>
                <a:sym typeface="Arial"/>
                <a:hlinkClick r:id="rId9">
                  <a:extLst>
                    <a:ext uri="{A12FA001-AC4F-418D-AE19-62706E023703}">
                      <ahyp:hlinkClr val="tx"/>
                    </a:ext>
                  </a:extLst>
                </a:hlinkClick>
              </a:rPr>
              <a:t>Understanding the stress response in exams – what happens in your brain? | Oxford AQA International Qualifications</a:t>
            </a:r>
            <a:endParaRPr sz="900"/>
          </a:p>
          <a:p>
            <a:pPr indent="0" lvl="0" marL="0" rtl="0" algn="l">
              <a:lnSpc>
                <a:spcPct val="95000"/>
              </a:lnSpc>
              <a:spcBef>
                <a:spcPts val="1200"/>
              </a:spcBef>
              <a:spcAft>
                <a:spcPts val="0"/>
              </a:spcAft>
              <a:buClr>
                <a:schemeClr val="dk1"/>
              </a:buClr>
              <a:buSzPts val="275"/>
              <a:buFont typeface="Arial"/>
              <a:buNone/>
            </a:pPr>
            <a:r>
              <a:rPr lang="en" sz="900" u="sng">
                <a:solidFill>
                  <a:schemeClr val="accent5"/>
                </a:solidFill>
                <a:latin typeface="Arial"/>
                <a:ea typeface="Arial"/>
                <a:cs typeface="Arial"/>
                <a:sym typeface="Arial"/>
                <a:hlinkClick r:id="rId10">
                  <a:extLst>
                    <a:ext uri="{A12FA001-AC4F-418D-AE19-62706E023703}">
                      <ahyp:hlinkClr val="tx"/>
                    </a:ext>
                  </a:extLst>
                </a:hlinkClick>
              </a:rPr>
              <a:t>Your 5 Biggest Fears: How to Overcome Them, According to Psychologists</a:t>
            </a:r>
            <a:endParaRPr sz="900"/>
          </a:p>
          <a:p>
            <a:pPr indent="0" lvl="0" marL="0" rtl="0" algn="l">
              <a:lnSpc>
                <a:spcPct val="95000"/>
              </a:lnSpc>
              <a:spcBef>
                <a:spcPts val="1200"/>
              </a:spcBef>
              <a:spcAft>
                <a:spcPts val="0"/>
              </a:spcAft>
              <a:buClr>
                <a:schemeClr val="dk1"/>
              </a:buClr>
              <a:buSzPts val="275"/>
              <a:buFont typeface="Arial"/>
              <a:buNone/>
            </a:pPr>
            <a:r>
              <a:rPr lang="en" sz="900" u="sng">
                <a:solidFill>
                  <a:schemeClr val="accent5"/>
                </a:solidFill>
                <a:latin typeface="Arial"/>
                <a:ea typeface="Arial"/>
                <a:cs typeface="Arial"/>
                <a:sym typeface="Arial"/>
                <a:hlinkClick r:id="rId11">
                  <a:extLst>
                    <a:ext uri="{A12FA001-AC4F-418D-AE19-62706E023703}">
                      <ahyp:hlinkClr val="tx"/>
                    </a:ext>
                  </a:extLst>
                </a:hlinkClick>
              </a:rPr>
              <a:t>The Fascinating History and Evolution Of Awards | Modern Awards | All Time Awards</a:t>
            </a:r>
            <a:endParaRPr sz="900"/>
          </a:p>
          <a:p>
            <a:pPr indent="0" lvl="0" marL="0" rtl="0" algn="l">
              <a:lnSpc>
                <a:spcPct val="95000"/>
              </a:lnSpc>
              <a:spcBef>
                <a:spcPts val="1200"/>
              </a:spcBef>
              <a:spcAft>
                <a:spcPts val="0"/>
              </a:spcAft>
              <a:buClr>
                <a:schemeClr val="dk1"/>
              </a:buClr>
              <a:buSzPts val="275"/>
              <a:buFont typeface="Arial"/>
              <a:buNone/>
            </a:pPr>
            <a:r>
              <a:rPr lang="en" sz="900" u="sng">
                <a:solidFill>
                  <a:schemeClr val="accent5"/>
                </a:solidFill>
                <a:hlinkClick r:id="rId12">
                  <a:extLst>
                    <a:ext uri="{A12FA001-AC4F-418D-AE19-62706E023703}">
                      <ahyp:hlinkClr val="tx"/>
                    </a:ext>
                  </a:extLst>
                </a:hlinkClick>
              </a:rPr>
              <a:t>https://manhattancbt.com/how-to-deal-with-disappointment/#:~:text=We%20all%20have%20many%20expectations,is%20a%20near%2Duniversal%20experience</a:t>
            </a:r>
            <a:r>
              <a:rPr lang="en" sz="900"/>
              <a:t>.</a:t>
            </a:r>
            <a:endParaRPr sz="900"/>
          </a:p>
          <a:p>
            <a:pPr indent="0" lvl="0" marL="0" rtl="0" algn="l">
              <a:lnSpc>
                <a:spcPct val="95000"/>
              </a:lnSpc>
              <a:spcBef>
                <a:spcPts val="1200"/>
              </a:spcBef>
              <a:spcAft>
                <a:spcPts val="0"/>
              </a:spcAft>
              <a:buClr>
                <a:schemeClr val="dk1"/>
              </a:buClr>
              <a:buSzPts val="275"/>
              <a:buFont typeface="Arial"/>
              <a:buNone/>
            </a:pPr>
            <a:r>
              <a:rPr lang="en" sz="900" u="sng">
                <a:solidFill>
                  <a:schemeClr val="accent5"/>
                </a:solidFill>
                <a:hlinkClick r:id="rId13">
                  <a:extLst>
                    <a:ext uri="{A12FA001-AC4F-418D-AE19-62706E023703}">
                      <ahyp:hlinkClr val="tx"/>
                    </a:ext>
                  </a:extLst>
                </a:hlinkClick>
              </a:rPr>
              <a:t>https://www.bbc.co.uk/bitesize/guides/z3w3vwx/revision/1#:~:text=Typical%20medieval%20punishments&amp;text=Under%20the%20Forest%20Laws%2C%20illegal,of%20their%20fingers%20cut%20off.&amp;text=For%20the%20most%20serious%20crimes,punished%20by%20being%20burned%20alive</a:t>
            </a:r>
            <a:r>
              <a:rPr lang="en" sz="900"/>
              <a:t>.</a:t>
            </a:r>
            <a:endParaRPr sz="900"/>
          </a:p>
          <a:p>
            <a:pPr indent="0" lvl="0" marL="0" rtl="0" algn="l">
              <a:lnSpc>
                <a:spcPct val="95000"/>
              </a:lnSpc>
              <a:spcBef>
                <a:spcPts val="1200"/>
              </a:spcBef>
              <a:spcAft>
                <a:spcPts val="1200"/>
              </a:spcAft>
              <a:buClr>
                <a:schemeClr val="dk1"/>
              </a:buClr>
              <a:buSzPts val="275"/>
              <a:buFont typeface="Arial"/>
              <a:buNone/>
            </a:pPr>
            <a:r>
              <a:rPr lang="en" sz="900" u="sng">
                <a:solidFill>
                  <a:schemeClr val="accent5"/>
                </a:solidFill>
                <a:hlinkClick r:id="rId14">
                  <a:extLst>
                    <a:ext uri="{A12FA001-AC4F-418D-AE19-62706E023703}">
                      <ahyp:hlinkClr val="tx"/>
                    </a:ext>
                  </a:extLst>
                </a:hlinkClick>
              </a:rPr>
              <a:t>https://guides.ll.georgetown.edu/c.php?g=261307&amp;p=1753681#:~:text=The%20history%20of%20crime%20and,drowning%20and%20other%20violent%20acts</a:t>
            </a:r>
            <a:r>
              <a:rPr lang="en" sz="900"/>
              <a:t>.</a:t>
            </a:r>
            <a:endParaRPr i="1" sz="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125450" y="833950"/>
            <a:ext cx="3149400" cy="7413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3200" u="sng">
                <a:highlight>
                  <a:schemeClr val="lt1"/>
                </a:highlight>
              </a:rPr>
              <a:t>Manipulated Variables</a:t>
            </a:r>
            <a:endParaRPr b="1" sz="3200" u="sng">
              <a:highlight>
                <a:schemeClr val="lt1"/>
              </a:highlight>
            </a:endParaRPr>
          </a:p>
        </p:txBody>
      </p:sp>
      <p:sp>
        <p:nvSpPr>
          <p:cNvPr id="74" name="Google Shape;74;p15"/>
          <p:cNvSpPr txBox="1"/>
          <p:nvPr>
            <p:ph idx="1" type="body"/>
          </p:nvPr>
        </p:nvSpPr>
        <p:spPr>
          <a:xfrm>
            <a:off x="126450" y="1575250"/>
            <a:ext cx="8891100" cy="34734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sz="1500">
                <a:latin typeface="Times New Roman"/>
                <a:ea typeface="Times New Roman"/>
                <a:cs typeface="Times New Roman"/>
                <a:sym typeface="Times New Roman"/>
              </a:rPr>
              <a:t>-</a:t>
            </a:r>
            <a:r>
              <a:rPr lang="en" sz="1300">
                <a:latin typeface="Times New Roman"/>
                <a:ea typeface="Times New Roman"/>
                <a:cs typeface="Times New Roman"/>
                <a:sym typeface="Times New Roman"/>
              </a:rPr>
              <a:t>The age of </a:t>
            </a:r>
            <a:r>
              <a:rPr lang="en" sz="1300">
                <a:latin typeface="Times New Roman"/>
                <a:ea typeface="Times New Roman"/>
                <a:cs typeface="Times New Roman"/>
                <a:sym typeface="Times New Roman"/>
              </a:rPr>
              <a:t>participants</a:t>
            </a:r>
            <a:r>
              <a:rPr lang="en" sz="1500">
                <a:latin typeface="Times New Roman"/>
                <a:ea typeface="Times New Roman"/>
                <a:cs typeface="Times New Roman"/>
                <a:sym typeface="Times New Roman"/>
              </a:rPr>
              <a:t> </a:t>
            </a:r>
            <a:r>
              <a:rPr lang="en" sz="1400">
                <a:latin typeface="Times New Roman"/>
                <a:ea typeface="Times New Roman"/>
                <a:cs typeface="Times New Roman"/>
                <a:sym typeface="Times New Roman"/>
              </a:rPr>
              <a:t>    </a:t>
            </a:r>
            <a:r>
              <a:rPr lang="en" sz="1500">
                <a:latin typeface="Times New Roman"/>
                <a:ea typeface="Times New Roman"/>
                <a:cs typeface="Times New Roman"/>
                <a:sym typeface="Times New Roman"/>
              </a:rPr>
              <a:t>                           </a:t>
            </a:r>
            <a:r>
              <a:rPr lang="en" sz="1400">
                <a:latin typeface="Times New Roman"/>
                <a:ea typeface="Times New Roman"/>
                <a:cs typeface="Times New Roman"/>
                <a:sym typeface="Times New Roman"/>
              </a:rPr>
              <a:t>- Everyone has an equal chance</a:t>
            </a:r>
            <a:r>
              <a:rPr lang="en" sz="1500">
                <a:latin typeface="Times New Roman"/>
                <a:ea typeface="Times New Roman"/>
                <a:cs typeface="Times New Roman"/>
                <a:sym typeface="Times New Roman"/>
              </a:rPr>
              <a:t>            -</a:t>
            </a:r>
            <a:r>
              <a:rPr lang="en" sz="1400">
                <a:latin typeface="Times New Roman"/>
                <a:ea typeface="Times New Roman"/>
                <a:cs typeface="Times New Roman"/>
                <a:sym typeface="Times New Roman"/>
              </a:rPr>
              <a:t>Which side- punishment or</a:t>
            </a:r>
            <a:r>
              <a:rPr lang="en" sz="1400">
                <a:latin typeface="Times New Roman"/>
                <a:ea typeface="Times New Roman"/>
                <a:cs typeface="Times New Roman"/>
                <a:sym typeface="Times New Roman"/>
              </a:rPr>
              <a:t> reward, </a:t>
            </a:r>
            <a:endParaRPr sz="1400">
              <a:latin typeface="Times New Roman"/>
              <a:ea typeface="Times New Roman"/>
              <a:cs typeface="Times New Roman"/>
              <a:sym typeface="Times New Roman"/>
            </a:endParaRPr>
          </a:p>
          <a:p>
            <a:pPr indent="0" lvl="0" marL="0" rtl="0" algn="l">
              <a:spcBef>
                <a:spcPts val="1200"/>
              </a:spcBef>
              <a:spcAft>
                <a:spcPts val="0"/>
              </a:spcAft>
              <a:buNone/>
            </a:pPr>
            <a:r>
              <a:rPr lang="en" sz="1700">
                <a:latin typeface="Times New Roman"/>
                <a:ea typeface="Times New Roman"/>
                <a:cs typeface="Times New Roman"/>
                <a:sym typeface="Times New Roman"/>
              </a:rPr>
              <a:t>- </a:t>
            </a:r>
            <a:r>
              <a:rPr lang="en" sz="1400">
                <a:latin typeface="Times New Roman"/>
                <a:ea typeface="Times New Roman"/>
                <a:cs typeface="Times New Roman"/>
                <a:sym typeface="Times New Roman"/>
              </a:rPr>
              <a:t>The test </a:t>
            </a:r>
            <a:r>
              <a:rPr lang="en" sz="1700">
                <a:latin typeface="Times New Roman"/>
                <a:ea typeface="Times New Roman"/>
                <a:cs typeface="Times New Roman"/>
                <a:sym typeface="Times New Roman"/>
              </a:rPr>
              <a:t>                                      </a:t>
            </a:r>
            <a:r>
              <a:rPr lang="en" sz="1400">
                <a:latin typeface="Times New Roman"/>
                <a:ea typeface="Times New Roman"/>
                <a:cs typeface="Times New Roman"/>
                <a:sym typeface="Times New Roman"/>
              </a:rPr>
              <a:t>       </a:t>
            </a:r>
            <a:r>
              <a:rPr lang="en" sz="1291">
                <a:latin typeface="Times New Roman"/>
                <a:ea typeface="Times New Roman"/>
                <a:cs typeface="Times New Roman"/>
                <a:sym typeface="Times New Roman"/>
              </a:rPr>
              <a:t>(</a:t>
            </a:r>
            <a:r>
              <a:rPr lang="en" sz="1291">
                <a:latin typeface="Times New Roman"/>
                <a:ea typeface="Times New Roman"/>
                <a:cs typeface="Times New Roman"/>
                <a:sym typeface="Times New Roman"/>
              </a:rPr>
              <a:t>No cheating, favouritism, studying</a:t>
            </a:r>
            <a:r>
              <a:rPr lang="en" sz="1400">
                <a:latin typeface="Times New Roman"/>
                <a:ea typeface="Times New Roman"/>
                <a:cs typeface="Times New Roman"/>
                <a:sym typeface="Times New Roman"/>
              </a:rPr>
              <a:t>)</a:t>
            </a:r>
            <a:r>
              <a:rPr lang="en" sz="1700">
                <a:latin typeface="Times New Roman"/>
                <a:ea typeface="Times New Roman"/>
                <a:cs typeface="Times New Roman"/>
                <a:sym typeface="Times New Roman"/>
              </a:rPr>
              <a:t>  </a:t>
            </a:r>
            <a:r>
              <a:rPr lang="en" sz="1400">
                <a:latin typeface="Times New Roman"/>
                <a:ea typeface="Times New Roman"/>
                <a:cs typeface="Times New Roman"/>
                <a:sym typeface="Times New Roman"/>
              </a:rPr>
              <a:t>        will get the better results/marks  </a:t>
            </a:r>
            <a:endParaRPr sz="1400">
              <a:latin typeface="Times New Roman"/>
              <a:ea typeface="Times New Roman"/>
              <a:cs typeface="Times New Roman"/>
              <a:sym typeface="Times New Roman"/>
            </a:endParaRPr>
          </a:p>
          <a:p>
            <a:pPr indent="0" lvl="0" marL="0" rtl="0" algn="l">
              <a:spcBef>
                <a:spcPts val="1200"/>
              </a:spcBef>
              <a:spcAft>
                <a:spcPts val="0"/>
              </a:spcAft>
              <a:buNone/>
            </a:pPr>
            <a:r>
              <a:rPr lang="en" sz="1400">
                <a:latin typeface="Times New Roman"/>
                <a:ea typeface="Times New Roman"/>
                <a:cs typeface="Times New Roman"/>
                <a:sym typeface="Times New Roman"/>
              </a:rPr>
              <a:t>( Based on the person’s age) </a:t>
            </a:r>
            <a:r>
              <a:rPr lang="en" sz="1700">
                <a:latin typeface="Times New Roman"/>
                <a:ea typeface="Times New Roman"/>
                <a:cs typeface="Times New Roman"/>
                <a:sym typeface="Times New Roman"/>
              </a:rPr>
              <a:t> </a:t>
            </a:r>
            <a:r>
              <a:rPr lang="en" sz="1400">
                <a:latin typeface="Times New Roman"/>
                <a:ea typeface="Times New Roman"/>
                <a:cs typeface="Times New Roman"/>
                <a:sym typeface="Times New Roman"/>
              </a:rPr>
              <a:t>  </a:t>
            </a:r>
            <a:r>
              <a:rPr lang="en" sz="1400">
                <a:latin typeface="Times New Roman"/>
                <a:ea typeface="Times New Roman"/>
                <a:cs typeface="Times New Roman"/>
                <a:sym typeface="Times New Roman"/>
              </a:rPr>
              <a:t>  </a:t>
            </a:r>
            <a:r>
              <a:rPr lang="en" sz="1400">
                <a:latin typeface="Times New Roman"/>
                <a:ea typeface="Times New Roman"/>
                <a:cs typeface="Times New Roman"/>
                <a:sym typeface="Times New Roman"/>
              </a:rPr>
              <a:t>        </a:t>
            </a:r>
            <a:r>
              <a:rPr lang="en" sz="1700">
                <a:latin typeface="Times New Roman"/>
                <a:ea typeface="Times New Roman"/>
                <a:cs typeface="Times New Roman"/>
                <a:sym typeface="Times New Roman"/>
              </a:rPr>
              <a:t>         </a:t>
            </a:r>
            <a:r>
              <a:rPr lang="en" sz="1400">
                <a:latin typeface="Times New Roman"/>
                <a:ea typeface="Times New Roman"/>
                <a:cs typeface="Times New Roman"/>
                <a:sym typeface="Times New Roman"/>
              </a:rPr>
              <a:t>- What the test is out of ( /25 )</a:t>
            </a:r>
            <a:endParaRPr sz="1400">
              <a:latin typeface="Times New Roman"/>
              <a:ea typeface="Times New Roman"/>
              <a:cs typeface="Times New Roman"/>
              <a:sym typeface="Times New Roman"/>
            </a:endParaRPr>
          </a:p>
          <a:p>
            <a:pPr indent="0" lvl="0" marL="0" rtl="0" algn="l">
              <a:spcBef>
                <a:spcPts val="1200"/>
              </a:spcBef>
              <a:spcAft>
                <a:spcPts val="0"/>
              </a:spcAft>
              <a:buNone/>
            </a:pPr>
            <a:r>
              <a:rPr lang="en" sz="1700">
                <a:latin typeface="Times New Roman"/>
                <a:ea typeface="Times New Roman"/>
                <a:cs typeface="Times New Roman"/>
                <a:sym typeface="Times New Roman"/>
              </a:rPr>
              <a:t>                                                          </a:t>
            </a:r>
            <a:r>
              <a:rPr lang="en" sz="1400">
                <a:latin typeface="Times New Roman"/>
                <a:ea typeface="Times New Roman"/>
                <a:cs typeface="Times New Roman"/>
                <a:sym typeface="Times New Roman"/>
              </a:rPr>
              <a:t>-What the test is )multiple choice</a:t>
            </a:r>
            <a:endParaRPr sz="1400">
              <a:latin typeface="Times New Roman"/>
              <a:ea typeface="Times New Roman"/>
              <a:cs typeface="Times New Roman"/>
              <a:sym typeface="Times New Roman"/>
            </a:endParaRPr>
          </a:p>
          <a:p>
            <a:pPr indent="0" lvl="0" marL="0" rtl="0" algn="l">
              <a:spcBef>
                <a:spcPts val="1200"/>
              </a:spcBef>
              <a:spcAft>
                <a:spcPts val="0"/>
              </a:spcAft>
              <a:buNone/>
            </a:pPr>
            <a:r>
              <a:rPr lang="en" sz="1700">
                <a:latin typeface="Times New Roman"/>
                <a:ea typeface="Times New Roman"/>
                <a:cs typeface="Times New Roman"/>
                <a:sym typeface="Times New Roman"/>
              </a:rPr>
              <a:t>                                              </a:t>
            </a:r>
            <a:r>
              <a:rPr lang="en" sz="1700">
                <a:latin typeface="Times New Roman"/>
                <a:ea typeface="Times New Roman"/>
                <a:cs typeface="Times New Roman"/>
                <a:sym typeface="Times New Roman"/>
              </a:rPr>
              <a:t>            -</a:t>
            </a:r>
            <a:r>
              <a:rPr lang="en" sz="1400">
                <a:latin typeface="Times New Roman"/>
                <a:ea typeface="Times New Roman"/>
                <a:cs typeface="Times New Roman"/>
                <a:sym typeface="Times New Roman"/>
              </a:rPr>
              <a:t>Background sound-  quiet</a:t>
            </a:r>
            <a:endParaRPr sz="1400">
              <a:latin typeface="Times New Roman"/>
              <a:ea typeface="Times New Roman"/>
              <a:cs typeface="Times New Roman"/>
              <a:sym typeface="Times New Roman"/>
            </a:endParaRPr>
          </a:p>
          <a:p>
            <a:pPr indent="0" lvl="0" marL="0" rtl="0" algn="l">
              <a:spcBef>
                <a:spcPts val="1200"/>
              </a:spcBef>
              <a:spcAft>
                <a:spcPts val="0"/>
              </a:spcAft>
              <a:buNone/>
            </a:pPr>
            <a:r>
              <a:rPr lang="en" sz="1600"/>
              <a:t>                                                    </a:t>
            </a:r>
            <a:endParaRPr sz="1300"/>
          </a:p>
          <a:p>
            <a:pPr indent="0" lvl="0" marL="0" rtl="0" algn="l">
              <a:spcBef>
                <a:spcPts val="1200"/>
              </a:spcBef>
              <a:spcAft>
                <a:spcPts val="0"/>
              </a:spcAft>
              <a:buNone/>
            </a:pPr>
            <a:r>
              <a:t/>
            </a:r>
            <a:endParaRPr sz="1300"/>
          </a:p>
          <a:p>
            <a:pPr indent="0" lvl="0" marL="0" rtl="0" algn="l">
              <a:spcBef>
                <a:spcPts val="1200"/>
              </a:spcBef>
              <a:spcAft>
                <a:spcPts val="1200"/>
              </a:spcAft>
              <a:buNone/>
            </a:pPr>
            <a:r>
              <a:rPr lang="en" sz="1300"/>
              <a:t>                                                    </a:t>
            </a:r>
            <a:r>
              <a:rPr lang="en" sz="1600"/>
              <a:t>                                   </a:t>
            </a:r>
            <a:endParaRPr sz="1600"/>
          </a:p>
        </p:txBody>
      </p:sp>
      <p:sp>
        <p:nvSpPr>
          <p:cNvPr id="75" name="Google Shape;75;p15"/>
          <p:cNvSpPr txBox="1"/>
          <p:nvPr>
            <p:ph type="title"/>
          </p:nvPr>
        </p:nvSpPr>
        <p:spPr>
          <a:xfrm>
            <a:off x="3259825" y="833875"/>
            <a:ext cx="2778900" cy="7413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3100" u="sng">
                <a:highlight>
                  <a:schemeClr val="lt1"/>
                </a:highlight>
              </a:rPr>
              <a:t>Controlled</a:t>
            </a:r>
            <a:r>
              <a:rPr b="1" lang="en" sz="3100" u="sng">
                <a:highlight>
                  <a:schemeClr val="lt1"/>
                </a:highlight>
              </a:rPr>
              <a:t> Variables</a:t>
            </a:r>
            <a:endParaRPr b="1" sz="3100" u="sng">
              <a:highlight>
                <a:schemeClr val="lt1"/>
              </a:highlight>
            </a:endParaRPr>
          </a:p>
        </p:txBody>
      </p:sp>
      <p:sp>
        <p:nvSpPr>
          <p:cNvPr id="76" name="Google Shape;76;p15"/>
          <p:cNvSpPr txBox="1"/>
          <p:nvPr>
            <p:ph type="title"/>
          </p:nvPr>
        </p:nvSpPr>
        <p:spPr>
          <a:xfrm>
            <a:off x="6024125" y="833850"/>
            <a:ext cx="2992200" cy="7413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3200" u="sng">
                <a:highlight>
                  <a:schemeClr val="lt1"/>
                </a:highlight>
              </a:rPr>
              <a:t>Responding</a:t>
            </a:r>
            <a:r>
              <a:rPr b="1" lang="en" sz="3200" u="sng">
                <a:highlight>
                  <a:schemeClr val="lt1"/>
                </a:highlight>
              </a:rPr>
              <a:t> Variable</a:t>
            </a:r>
            <a:endParaRPr b="1" sz="3200" u="sng">
              <a:highlight>
                <a:schemeClr val="lt1"/>
              </a:highlight>
            </a:endParaRPr>
          </a:p>
        </p:txBody>
      </p:sp>
      <p:sp>
        <p:nvSpPr>
          <p:cNvPr id="77" name="Google Shape;77;p15"/>
          <p:cNvSpPr txBox="1"/>
          <p:nvPr/>
        </p:nvSpPr>
        <p:spPr>
          <a:xfrm flipH="1" rot="-5400000">
            <a:off x="1118575" y="2975125"/>
            <a:ext cx="4297200" cy="147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78" name="Google Shape;78;p15"/>
          <p:cNvSpPr txBox="1"/>
          <p:nvPr/>
        </p:nvSpPr>
        <p:spPr>
          <a:xfrm flipH="1" rot="-5400000">
            <a:off x="3859925" y="2972575"/>
            <a:ext cx="4348200" cy="198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79" name="Google Shape;79;p15"/>
          <p:cNvSpPr txBox="1"/>
          <p:nvPr/>
        </p:nvSpPr>
        <p:spPr>
          <a:xfrm>
            <a:off x="1978050" y="88500"/>
            <a:ext cx="5261700" cy="59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7500" u="sng">
                <a:solidFill>
                  <a:schemeClr val="dk1"/>
                </a:solidFill>
                <a:latin typeface="Readex Pro"/>
                <a:ea typeface="Readex Pro"/>
                <a:cs typeface="Readex Pro"/>
                <a:sym typeface="Readex Pro"/>
              </a:rPr>
              <a:t>Variables</a:t>
            </a:r>
            <a:endParaRPr b="1" sz="7500" u="sng">
              <a:solidFill>
                <a:schemeClr val="dk1"/>
              </a:solidFill>
              <a:latin typeface="Readex Pro"/>
              <a:ea typeface="Readex Pro"/>
              <a:cs typeface="Readex Pro"/>
              <a:sym typeface="Readex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25800" y="243550"/>
            <a:ext cx="92400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 sz="7550" u="sng"/>
              <a:t>Connection and History</a:t>
            </a:r>
            <a:endParaRPr sz="4580"/>
          </a:p>
        </p:txBody>
      </p:sp>
      <p:sp>
        <p:nvSpPr>
          <p:cNvPr id="85" name="Google Shape;85;p16"/>
          <p:cNvSpPr txBox="1"/>
          <p:nvPr>
            <p:ph idx="1" type="body"/>
          </p:nvPr>
        </p:nvSpPr>
        <p:spPr>
          <a:xfrm>
            <a:off x="124209" y="968756"/>
            <a:ext cx="8558400" cy="35787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rPr lang="en" sz="1950">
                <a:latin typeface="Comic Sans MS"/>
                <a:ea typeface="Comic Sans MS"/>
                <a:cs typeface="Comic Sans MS"/>
                <a:sym typeface="Comic Sans MS"/>
              </a:rPr>
              <a:t>What was the history of punishment and reward? Well an experiment like ours, about the motivation of reward and punishment, was first conducted long ago and still to this day with one </a:t>
            </a:r>
            <a:r>
              <a:rPr lang="en" sz="1950">
                <a:latin typeface="Comic Sans MS"/>
                <a:ea typeface="Comic Sans MS"/>
                <a:cs typeface="Comic Sans MS"/>
                <a:sym typeface="Comic Sans MS"/>
              </a:rPr>
              <a:t>exception. It was conducted on a donkey. </a:t>
            </a:r>
            <a:r>
              <a:rPr lang="en" sz="1950">
                <a:latin typeface="Comic Sans MS"/>
                <a:ea typeface="Comic Sans MS"/>
                <a:cs typeface="Comic Sans MS"/>
                <a:sym typeface="Comic Sans MS"/>
              </a:rPr>
              <a:t>The experiment was known as the carrot and stick approach. In the carrot and stick approach, people would see if a carrot, a treat for the donkey or a stick which is used </a:t>
            </a:r>
            <a:r>
              <a:rPr lang="en" sz="1950">
                <a:latin typeface="Comic Sans MS"/>
                <a:ea typeface="Comic Sans MS"/>
                <a:cs typeface="Comic Sans MS"/>
                <a:sym typeface="Comic Sans MS"/>
              </a:rPr>
              <a:t>to hit it works better. If the donkey doesn’t move, they get hit by a stick while if they go towards the right side, they get a carrot as a treat. </a:t>
            </a:r>
            <a:r>
              <a:rPr lang="en" sz="1950">
                <a:latin typeface="Comic Sans MS"/>
                <a:ea typeface="Comic Sans MS"/>
                <a:cs typeface="Comic Sans MS"/>
                <a:sym typeface="Comic Sans MS"/>
              </a:rPr>
              <a:t>In this experiment they are testing whether punishment or reward will make the donkey move forward as well as do more tasks.</a:t>
            </a:r>
            <a:r>
              <a:rPr lang="en" sz="1950">
                <a:latin typeface="Comic Sans MS"/>
                <a:ea typeface="Comic Sans MS"/>
                <a:cs typeface="Comic Sans MS"/>
                <a:sym typeface="Comic Sans MS"/>
              </a:rPr>
              <a:t> Although this experiment is done world wide,  the results are not definitive since both </a:t>
            </a:r>
            <a:r>
              <a:rPr lang="en" sz="1950">
                <a:latin typeface="Comic Sans MS"/>
                <a:ea typeface="Comic Sans MS"/>
                <a:cs typeface="Comic Sans MS"/>
                <a:sym typeface="Comic Sans MS"/>
              </a:rPr>
              <a:t>approaches</a:t>
            </a:r>
            <a:r>
              <a:rPr lang="en" sz="1950">
                <a:latin typeface="Comic Sans MS"/>
                <a:ea typeface="Comic Sans MS"/>
                <a:cs typeface="Comic Sans MS"/>
                <a:sym typeface="Comic Sans MS"/>
              </a:rPr>
              <a:t> lead to the same result. Thus, my partner and I came up with an idea if punishment or reward pushes a human to perform better and work harder.</a:t>
            </a:r>
            <a:endParaRPr sz="1950">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29850" y="228750"/>
            <a:ext cx="90843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7500" u="sng"/>
              <a:t>Background Research Part 1</a:t>
            </a:r>
            <a:endParaRPr b="1" sz="7500" u="sng"/>
          </a:p>
        </p:txBody>
      </p:sp>
      <p:sp>
        <p:nvSpPr>
          <p:cNvPr id="91" name="Google Shape;91;p17"/>
          <p:cNvSpPr txBox="1"/>
          <p:nvPr>
            <p:ph idx="1" type="body"/>
          </p:nvPr>
        </p:nvSpPr>
        <p:spPr>
          <a:xfrm>
            <a:off x="0" y="890100"/>
            <a:ext cx="8936700" cy="33633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1200"/>
              </a:spcAft>
              <a:buNone/>
            </a:pPr>
            <a:r>
              <a:rPr lang="en" sz="2150">
                <a:latin typeface="Comic Sans MS"/>
                <a:ea typeface="Comic Sans MS"/>
                <a:cs typeface="Comic Sans MS"/>
                <a:sym typeface="Comic Sans MS"/>
              </a:rPr>
              <a:t>Punishment teaches the brain to avoid bad behaviors, making us remember to do things differently next time. The hippocampus makes us remember about the punishment by storing the memory of it in our brain. Our brain uses this information to try to avoid more punishments. After a punishment, we might feel guilt and shame which helps us change our future behavior. Rewards motivate us by releasing a chemical called dopamine that boosts our confidence in the daily activities we do. The hippocampus, this time works the opposite way, and makes us remember about the reward and the feeling of earning something instead of getting it painfully. Earning rewards make us feel happy and proud of ourselves since we achieved our goal and earned something at the same time.</a:t>
            </a:r>
            <a:endParaRPr sz="2150">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21750" y="227375"/>
            <a:ext cx="91875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7500" u="sng"/>
              <a:t>Background</a:t>
            </a:r>
            <a:r>
              <a:rPr b="1" lang="en" sz="7500" u="sng"/>
              <a:t> </a:t>
            </a:r>
            <a:r>
              <a:rPr b="1" lang="en" sz="7500" u="sng"/>
              <a:t>Research Part 2</a:t>
            </a:r>
            <a:endParaRPr b="1" sz="7500" u="sng"/>
          </a:p>
        </p:txBody>
      </p:sp>
      <p:sp>
        <p:nvSpPr>
          <p:cNvPr id="97" name="Google Shape;97;p18"/>
          <p:cNvSpPr txBox="1"/>
          <p:nvPr>
            <p:ph idx="1" type="body"/>
          </p:nvPr>
        </p:nvSpPr>
        <p:spPr>
          <a:xfrm>
            <a:off x="-21750" y="815225"/>
            <a:ext cx="9290700" cy="424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ic Sans MS"/>
                <a:ea typeface="Comic Sans MS"/>
                <a:cs typeface="Comic Sans MS"/>
                <a:sym typeface="Comic Sans MS"/>
              </a:rPr>
              <a:t>The answer for elementary students is reward, because as well as reinforcing good habits, boosting motivation and confidence, it also boosts problem solving. Punishment is not the way to go for elementary students because it causes the fear of failure, learning from mistakes and even short-term focus because punishments causes a fear of punishment. Punishments causes the brain to always be distracted and worried of getting a punishment instead of focusing on what is happening right in front of them. Lastly, if a punishment is too hard or consistent, it causes resistance rather than cooperation.</a:t>
            </a:r>
            <a:endParaRPr>
              <a:latin typeface="Comic Sans MS"/>
              <a:ea typeface="Comic Sans MS"/>
              <a:cs typeface="Comic Sans MS"/>
              <a:sym typeface="Comic Sans MS"/>
            </a:endParaRPr>
          </a:p>
          <a:p>
            <a:pPr indent="0" lvl="0" marL="0" rtl="0" algn="l">
              <a:spcBef>
                <a:spcPts val="1200"/>
              </a:spcBef>
              <a:spcAft>
                <a:spcPts val="1200"/>
              </a:spcAft>
              <a:buClr>
                <a:schemeClr val="dk1"/>
              </a:buClr>
              <a:buSzPts val="1100"/>
              <a:buFont typeface="Arial"/>
              <a:buNone/>
            </a:pPr>
            <a:r>
              <a:rPr lang="en">
                <a:latin typeface="Comic Sans MS"/>
                <a:ea typeface="Comic Sans MS"/>
                <a:cs typeface="Comic Sans MS"/>
                <a:sym typeface="Comic Sans MS"/>
              </a:rPr>
              <a:t>For adolescents, rewards are still the better choice because it can make them feel like their action was appreciated and recognized for what they did potentially  causing them to try to repeat it, and rewards cause stronger and better relationship with their authority figure. Instead of a bad connection and fear towards their authority figures with punishments, rewards build good relationships.</a:t>
            </a:r>
            <a:endParaRPr>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0" y="44275"/>
            <a:ext cx="9144000" cy="959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7500" u="sng"/>
              <a:t>Background Research Part 3</a:t>
            </a:r>
            <a:endParaRPr b="1" sz="7500" u="sng"/>
          </a:p>
        </p:txBody>
      </p:sp>
      <p:sp>
        <p:nvSpPr>
          <p:cNvPr id="103" name="Google Shape;103;p19"/>
          <p:cNvSpPr txBox="1"/>
          <p:nvPr>
            <p:ph idx="1" type="body"/>
          </p:nvPr>
        </p:nvSpPr>
        <p:spPr>
          <a:xfrm>
            <a:off x="4" y="873344"/>
            <a:ext cx="9144000" cy="432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ic Sans MS"/>
                <a:ea typeface="Comic Sans MS"/>
                <a:cs typeface="Comic Sans MS"/>
                <a:sym typeface="Comic Sans MS"/>
              </a:rPr>
              <a:t>In fact, the answer is also the same for adults and seniors because it boosts their morale, encourages goal achievement and reinforces positive behavior. All of this is because rewards are what they want and like, which motivates them to try harder. Rewards make seniors and adults feel good about themselves, encourages them to participate positively. They have a goal to achieve and earn a reward. Incentivizing a senior and adult with a reward is more effective than punishments because earning rewards preserves dignity and encourages participation. As well as punishment discourages them and can lead to frustration, resentment and exhaustion. They would try to avoid the consequences without finding better solutions. Punishment for adults and seniors also leads to short term effectiveness defining it would not work well and long enough. Punishments, also damages their self esteem which can be negative for learning and their behaviour. </a:t>
            </a:r>
            <a:endParaRPr/>
          </a:p>
          <a:p>
            <a:pPr indent="0" lvl="0" marL="0" rtl="0" algn="l">
              <a:spcBef>
                <a:spcPts val="1200"/>
              </a:spcBef>
              <a:spcAft>
                <a:spcPts val="1200"/>
              </a:spcAft>
              <a:buNone/>
            </a:pPr>
            <a:r>
              <a:rPr lang="en" sz="100">
                <a:latin typeface="Comic Sans MS"/>
                <a:ea typeface="Comic Sans MS"/>
                <a:cs typeface="Comic Sans MS"/>
                <a:sym typeface="Comic Sans MS"/>
              </a:rPr>
              <a:t> </a:t>
            </a:r>
            <a:endParaRPr sz="100">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158675" y="349100"/>
            <a:ext cx="85305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8900" u="sng"/>
              <a:t>Hypothesis</a:t>
            </a:r>
            <a:endParaRPr b="1" sz="8900" u="sng"/>
          </a:p>
        </p:txBody>
      </p:sp>
      <p:sp>
        <p:nvSpPr>
          <p:cNvPr id="109" name="Google Shape;109;p20"/>
          <p:cNvSpPr txBox="1"/>
          <p:nvPr>
            <p:ph idx="1" type="body"/>
          </p:nvPr>
        </p:nvSpPr>
        <p:spPr>
          <a:xfrm>
            <a:off x="140225" y="1025450"/>
            <a:ext cx="8567400" cy="34320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 sz="1850">
                <a:latin typeface="Comic Sans MS"/>
                <a:ea typeface="Comic Sans MS"/>
                <a:cs typeface="Comic Sans MS"/>
                <a:sym typeface="Comic Sans MS"/>
              </a:rPr>
              <a:t>If you tell a elementary student, adolescent, adult, and senior they will get a reward if they get 100% each on a test, then all of them will get a better mark than if they were told they will get a punishment if they don’t get 100%.</a:t>
            </a:r>
            <a:endParaRPr sz="1850">
              <a:latin typeface="Comic Sans MS"/>
              <a:ea typeface="Comic Sans MS"/>
              <a:cs typeface="Comic Sans MS"/>
              <a:sym typeface="Comic Sans MS"/>
            </a:endParaRPr>
          </a:p>
          <a:p>
            <a:pPr indent="0" lvl="0" marL="0" rtl="0" algn="l">
              <a:lnSpc>
                <a:spcPct val="105000"/>
              </a:lnSpc>
              <a:spcBef>
                <a:spcPts val="1200"/>
              </a:spcBef>
              <a:spcAft>
                <a:spcPts val="1200"/>
              </a:spcAft>
              <a:buNone/>
            </a:pPr>
            <a:r>
              <a:rPr lang="en" sz="1850">
                <a:latin typeface="Comic Sans MS"/>
                <a:ea typeface="Comic Sans MS"/>
                <a:cs typeface="Comic Sans MS"/>
                <a:sym typeface="Comic Sans MS"/>
              </a:rPr>
              <a:t>For a elementary student, adolescent, adult, and senior, telling them they will get an reward works better than telling them they will get a punishment if they don’t get 100% because using the reward method for an overall of all the ages boosts the motivation to earn something in a person to try to achieve that goal of 100% again while if you use the punishment method, for all the ages, causes a major drop in their self esteem and confidence in themself while doing the test, making them possibly doubt and rethink some of the answers they put whether they are wrong or right as all they are thinking about is to not get a punishment.</a:t>
            </a:r>
            <a:endParaRPr sz="1850">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61545" y="1097982"/>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6500" u="sng"/>
              <a:t>Experimental design-Tests Grades 1-3</a:t>
            </a:r>
            <a:endParaRPr b="1" sz="6500" u="sng"/>
          </a:p>
        </p:txBody>
      </p:sp>
      <p:pic>
        <p:nvPicPr>
          <p:cNvPr id="115" name="Google Shape;115;p21"/>
          <p:cNvPicPr preferRelativeResize="0"/>
          <p:nvPr/>
        </p:nvPicPr>
        <p:blipFill>
          <a:blip r:embed="rId3">
            <a:alphaModFix/>
          </a:blip>
          <a:stretch>
            <a:fillRect/>
          </a:stretch>
        </p:blipFill>
        <p:spPr>
          <a:xfrm>
            <a:off x="2483950" y="1774640"/>
            <a:ext cx="2483952" cy="3267626"/>
          </a:xfrm>
          <a:prstGeom prst="rect">
            <a:avLst/>
          </a:prstGeom>
          <a:noFill/>
          <a:ln>
            <a:noFill/>
          </a:ln>
        </p:spPr>
      </p:pic>
      <p:pic>
        <p:nvPicPr>
          <p:cNvPr id="116" name="Google Shape;116;p21"/>
          <p:cNvPicPr preferRelativeResize="0"/>
          <p:nvPr/>
        </p:nvPicPr>
        <p:blipFill>
          <a:blip r:embed="rId4">
            <a:alphaModFix/>
          </a:blip>
          <a:stretch>
            <a:fillRect/>
          </a:stretch>
        </p:blipFill>
        <p:spPr>
          <a:xfrm>
            <a:off x="0" y="1762675"/>
            <a:ext cx="2483950" cy="3291553"/>
          </a:xfrm>
          <a:prstGeom prst="rect">
            <a:avLst/>
          </a:prstGeom>
          <a:noFill/>
          <a:ln>
            <a:noFill/>
          </a:ln>
        </p:spPr>
      </p:pic>
      <p:sp>
        <p:nvSpPr>
          <p:cNvPr id="117" name="Google Shape;117;p21"/>
          <p:cNvSpPr/>
          <p:nvPr/>
        </p:nvSpPr>
        <p:spPr>
          <a:xfrm>
            <a:off x="4989163" y="795925"/>
            <a:ext cx="1715700" cy="1056300"/>
          </a:xfrm>
          <a:prstGeom prst="cloudCallout">
            <a:avLst>
              <a:gd fmla="val -46988" name="adj1"/>
              <a:gd fmla="val 47808"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Open Sans"/>
                <a:ea typeface="Open Sans"/>
                <a:cs typeface="Open Sans"/>
                <a:sym typeface="Open Sans"/>
              </a:rPr>
              <a:t>These were the tests that were given to the Grades 1-3 individuals.</a:t>
            </a:r>
            <a:endParaRPr sz="1000">
              <a:solidFill>
                <a:schemeClr val="lt1"/>
              </a:solidFill>
              <a:latin typeface="Open Sans"/>
              <a:ea typeface="Open Sans"/>
              <a:cs typeface="Open Sans"/>
              <a:sym typeface="Open Sans"/>
            </a:endParaRPr>
          </a:p>
        </p:txBody>
      </p:sp>
      <p:pic>
        <p:nvPicPr>
          <p:cNvPr id="118" name="Google Shape;118;p21"/>
          <p:cNvPicPr preferRelativeResize="0"/>
          <p:nvPr/>
        </p:nvPicPr>
        <p:blipFill>
          <a:blip r:embed="rId5">
            <a:alphaModFix/>
          </a:blip>
          <a:stretch>
            <a:fillRect/>
          </a:stretch>
        </p:blipFill>
        <p:spPr>
          <a:xfrm>
            <a:off x="7047200" y="3125550"/>
            <a:ext cx="2096799" cy="1942302"/>
          </a:xfrm>
          <a:prstGeom prst="rect">
            <a:avLst/>
          </a:prstGeom>
          <a:noFill/>
          <a:ln>
            <a:noFill/>
          </a:ln>
        </p:spPr>
      </p:pic>
      <p:pic>
        <p:nvPicPr>
          <p:cNvPr id="119" name="Google Shape;119;p21"/>
          <p:cNvPicPr preferRelativeResize="0"/>
          <p:nvPr/>
        </p:nvPicPr>
        <p:blipFill>
          <a:blip r:embed="rId6">
            <a:alphaModFix/>
          </a:blip>
          <a:stretch>
            <a:fillRect/>
          </a:stretch>
        </p:blipFill>
        <p:spPr>
          <a:xfrm>
            <a:off x="4967900" y="3093528"/>
            <a:ext cx="2096798" cy="1948748"/>
          </a:xfrm>
          <a:prstGeom prst="rect">
            <a:avLst/>
          </a:prstGeom>
          <a:noFill/>
          <a:ln>
            <a:noFill/>
          </a:ln>
        </p:spPr>
      </p:pic>
      <p:sp>
        <p:nvSpPr>
          <p:cNvPr id="120" name="Google Shape;120;p21"/>
          <p:cNvSpPr/>
          <p:nvPr/>
        </p:nvSpPr>
        <p:spPr>
          <a:xfrm>
            <a:off x="6866459" y="1707390"/>
            <a:ext cx="1715700" cy="1167000"/>
          </a:xfrm>
          <a:prstGeom prst="cloudCallout">
            <a:avLst>
              <a:gd fmla="val -50373" name="adj1"/>
              <a:gd fmla="val 54662"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Open Sans"/>
                <a:ea typeface="Open Sans"/>
                <a:cs typeface="Open Sans"/>
                <a:sym typeface="Open Sans"/>
              </a:rPr>
              <a:t>These were the answer sheets to each of the questions.</a:t>
            </a:r>
            <a:endParaRPr sz="1100">
              <a:solidFill>
                <a:schemeClr val="lt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