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8"/>
  </p:notesMasterIdLst>
  <p:sldIdLst>
    <p:sldId id="272" r:id="rId2"/>
    <p:sldId id="257" r:id="rId3"/>
    <p:sldId id="267" r:id="rId4"/>
    <p:sldId id="269" r:id="rId5"/>
    <p:sldId id="258" r:id="rId6"/>
    <p:sldId id="259" r:id="rId7"/>
    <p:sldId id="273" r:id="rId8"/>
    <p:sldId id="260" r:id="rId9"/>
    <p:sldId id="274" r:id="rId10"/>
    <p:sldId id="270" r:id="rId11"/>
    <p:sldId id="261" r:id="rId12"/>
    <p:sldId id="263" r:id="rId13"/>
    <p:sldId id="265" r:id="rId14"/>
    <p:sldId id="275" r:id="rId15"/>
    <p:sldId id="276"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94648"/>
  </p:normalViewPr>
  <p:slideViewPr>
    <p:cSldViewPr snapToGrid="0" snapToObjects="1">
      <p:cViewPr varScale="1">
        <p:scale>
          <a:sx n="88" d="100"/>
          <a:sy n="88" d="100"/>
        </p:scale>
        <p:origin x="184" y="80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B9AF7-3C1A-7748-BB73-A95CDCEAA1A6}" type="datetimeFigureOut">
              <a:rPr lang="en-US" smtClean="0"/>
              <a:t>3/19/21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C51B6-53DB-914D-928A-27CE5363CA56}" type="slidenum">
              <a:rPr lang="en-US" smtClean="0"/>
              <a:t>‹#›</a:t>
            </a:fld>
            <a:endParaRPr lang="en-US"/>
          </a:p>
        </p:txBody>
      </p:sp>
    </p:spTree>
    <p:extLst>
      <p:ext uri="{BB962C8B-B14F-4D97-AF65-F5344CB8AC3E}">
        <p14:creationId xmlns:p14="http://schemas.microsoft.com/office/powerpoint/2010/main" val="118631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C51B6-53DB-914D-928A-27CE5363CA56}" type="slidenum">
              <a:rPr lang="en-US" smtClean="0"/>
              <a:t>0</a:t>
            </a:fld>
            <a:endParaRPr lang="en-US"/>
          </a:p>
        </p:txBody>
      </p:sp>
    </p:spTree>
    <p:extLst>
      <p:ext uri="{BB962C8B-B14F-4D97-AF65-F5344CB8AC3E}">
        <p14:creationId xmlns:p14="http://schemas.microsoft.com/office/powerpoint/2010/main" val="716599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D8E94-BD62-9046-BAC3-77EC0C4120F5}" type="datetime1">
              <a:rPr lang="en-US" smtClean="0"/>
              <a:t>3/19/21</a:t>
            </a:fld>
            <a:endParaRPr lang="en-US"/>
          </a:p>
        </p:txBody>
      </p:sp>
      <p:sp>
        <p:nvSpPr>
          <p:cNvPr id="5" name="Footer Placeholder 4"/>
          <p:cNvSpPr>
            <a:spLocks noGrp="1"/>
          </p:cNvSpPr>
          <p:nvPr>
            <p:ph type="ftr" sz="quarter" idx="11"/>
          </p:nvPr>
        </p:nvSpPr>
        <p:spPr/>
        <p:txBody>
          <a:bodyPr/>
          <a:lstStyle/>
          <a:p>
            <a:r>
              <a:rPr lang="en-US"/>
              <a:t>Face Recognition Patternsin Cross-Race Effect</a:t>
            </a:r>
            <a:endParaRPr lang="en-US" sz="1000" dirty="0"/>
          </a:p>
        </p:txBody>
      </p:sp>
      <p:sp>
        <p:nvSpPr>
          <p:cNvPr id="6" name="Slide Number Placeholder 5"/>
          <p:cNvSpPr>
            <a:spLocks noGrp="1"/>
          </p:cNvSpPr>
          <p:nvPr>
            <p:ph type="sldNum" sz="quarter" idx="12"/>
          </p:nvPr>
        </p:nvSpPr>
        <p:spPr/>
        <p:txBody>
          <a:bodyPr/>
          <a:lstStyle/>
          <a:p>
            <a:r>
              <a:rPr lang="en-US" dirty="0"/>
              <a:t>Sharma </a:t>
            </a:r>
            <a:fld id="{81196132-F2A9-3E43-AC9A-ED1888847F30}" type="slidenum">
              <a:rPr lang="en-US" smtClean="0"/>
              <a:t>‹#›</a:t>
            </a:fld>
            <a:endParaRPr lang="en-US" dirty="0"/>
          </a:p>
        </p:txBody>
      </p:sp>
      <p:pic>
        <p:nvPicPr>
          <p:cNvPr id="7" name="Picture 6">
            <a:extLst>
              <a:ext uri="{FF2B5EF4-FFF2-40B4-BE49-F238E27FC236}">
                <a16:creationId xmlns:a16="http://schemas.microsoft.com/office/drawing/2014/main" id="{5E26FF81-B136-E445-8161-1658CD849D27}"/>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140816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6DDE8-2071-6942-8B7E-A1CEF8AD9324}" type="datetime1">
              <a:rPr lang="en-US" smtClean="0"/>
              <a:t>3/19/21</a:t>
            </a:fld>
            <a:endParaRPr lang="en-US"/>
          </a:p>
        </p:txBody>
      </p:sp>
      <p:sp>
        <p:nvSpPr>
          <p:cNvPr id="5" name="Footer Placeholder 4"/>
          <p:cNvSpPr>
            <a:spLocks noGrp="1"/>
          </p:cNvSpPr>
          <p:nvPr>
            <p:ph type="ftr" sz="quarter" idx="11"/>
          </p:nvPr>
        </p:nvSpPr>
        <p:spPr/>
        <p:txBody>
          <a:bodyPr/>
          <a:lstStyle/>
          <a:p>
            <a:r>
              <a:rPr lang="en-US"/>
              <a:t>Face Recognition Patternsin Cross-Race Effect</a:t>
            </a:r>
          </a:p>
        </p:txBody>
      </p:sp>
      <p:sp>
        <p:nvSpPr>
          <p:cNvPr id="6" name="Slide Number Placeholder 5"/>
          <p:cNvSpPr>
            <a:spLocks noGrp="1"/>
          </p:cNvSpPr>
          <p:nvPr>
            <p:ph type="sldNum" sz="quarter" idx="12"/>
          </p:nvPr>
        </p:nvSpPr>
        <p:spPr/>
        <p:txBody>
          <a:bodyPr/>
          <a:lstStyle/>
          <a:p>
            <a:fld id="{81196132-F2A9-3E43-AC9A-ED1888847F30}" type="slidenum">
              <a:rPr lang="en-US" smtClean="0"/>
              <a:t>‹#›</a:t>
            </a:fld>
            <a:endParaRPr lang="en-US"/>
          </a:p>
        </p:txBody>
      </p:sp>
      <p:pic>
        <p:nvPicPr>
          <p:cNvPr id="7" name="Picture 6">
            <a:extLst>
              <a:ext uri="{FF2B5EF4-FFF2-40B4-BE49-F238E27FC236}">
                <a16:creationId xmlns:a16="http://schemas.microsoft.com/office/drawing/2014/main" id="{8DFDBA5F-EF82-D142-AA0A-665EE5D9C34E}"/>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385724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B510-AC1F-9543-8622-059269C4483B}" type="datetime1">
              <a:rPr lang="en-US" smtClean="0"/>
              <a:t>3/19/21</a:t>
            </a:fld>
            <a:endParaRPr lang="en-US"/>
          </a:p>
        </p:txBody>
      </p:sp>
      <p:sp>
        <p:nvSpPr>
          <p:cNvPr id="5" name="Footer Placeholder 4"/>
          <p:cNvSpPr>
            <a:spLocks noGrp="1"/>
          </p:cNvSpPr>
          <p:nvPr>
            <p:ph type="ftr" sz="quarter" idx="11"/>
          </p:nvPr>
        </p:nvSpPr>
        <p:spPr/>
        <p:txBody>
          <a:bodyPr/>
          <a:lstStyle/>
          <a:p>
            <a:r>
              <a:rPr lang="en-US"/>
              <a:t>Face Recognition Patternsin Cross-Race Effect</a:t>
            </a:r>
          </a:p>
        </p:txBody>
      </p:sp>
      <p:sp>
        <p:nvSpPr>
          <p:cNvPr id="6" name="Slide Number Placeholder 5"/>
          <p:cNvSpPr>
            <a:spLocks noGrp="1"/>
          </p:cNvSpPr>
          <p:nvPr>
            <p:ph type="sldNum" sz="quarter" idx="12"/>
          </p:nvPr>
        </p:nvSpPr>
        <p:spPr/>
        <p:txBody>
          <a:bodyPr/>
          <a:lstStyle/>
          <a:p>
            <a:fld id="{81196132-F2A9-3E43-AC9A-ED1888847F30}" type="slidenum">
              <a:rPr lang="en-US" smtClean="0"/>
              <a:t>‹#›</a:t>
            </a:fld>
            <a:endParaRPr lang="en-US"/>
          </a:p>
        </p:txBody>
      </p:sp>
      <p:pic>
        <p:nvPicPr>
          <p:cNvPr id="7" name="Picture 6">
            <a:extLst>
              <a:ext uri="{FF2B5EF4-FFF2-40B4-BE49-F238E27FC236}">
                <a16:creationId xmlns:a16="http://schemas.microsoft.com/office/drawing/2014/main" id="{0378D7A6-2175-3744-BF53-503AD06A6D21}"/>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193301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AB4C0-149E-444F-B73D-C03E23009695}" type="datetime1">
              <a:rPr lang="en-US" smtClean="0"/>
              <a:t>3/19/21</a:t>
            </a:fld>
            <a:endParaRPr lang="en-US"/>
          </a:p>
        </p:txBody>
      </p:sp>
      <p:sp>
        <p:nvSpPr>
          <p:cNvPr id="5" name="Footer Placeholder 4"/>
          <p:cNvSpPr>
            <a:spLocks noGrp="1"/>
          </p:cNvSpPr>
          <p:nvPr>
            <p:ph type="ftr" sz="quarter" idx="11"/>
          </p:nvPr>
        </p:nvSpPr>
        <p:spPr/>
        <p:txBody>
          <a:bodyPr/>
          <a:lstStyle/>
          <a:p>
            <a:r>
              <a:rPr lang="en-US"/>
              <a:t>Face Recognition Patternsin Cross-Race Effect</a:t>
            </a:r>
            <a:endParaRPr lang="en-US" sz="1000" dirty="0"/>
          </a:p>
        </p:txBody>
      </p:sp>
      <p:sp>
        <p:nvSpPr>
          <p:cNvPr id="6" name="Slide Number Placeholder 5"/>
          <p:cNvSpPr>
            <a:spLocks noGrp="1"/>
          </p:cNvSpPr>
          <p:nvPr>
            <p:ph type="sldNum" sz="quarter" idx="12"/>
          </p:nvPr>
        </p:nvSpPr>
        <p:spPr/>
        <p:txBody>
          <a:bodyPr/>
          <a:lstStyle/>
          <a:p>
            <a:r>
              <a:rPr lang="en-US" dirty="0"/>
              <a:t>Sharma </a:t>
            </a:r>
            <a:fld id="{81196132-F2A9-3E43-AC9A-ED1888847F30}" type="slidenum">
              <a:rPr lang="en-US" smtClean="0"/>
              <a:t>‹#›</a:t>
            </a:fld>
            <a:endParaRPr lang="en-US" dirty="0"/>
          </a:p>
        </p:txBody>
      </p:sp>
      <p:pic>
        <p:nvPicPr>
          <p:cNvPr id="7" name="Picture 6">
            <a:extLst>
              <a:ext uri="{FF2B5EF4-FFF2-40B4-BE49-F238E27FC236}">
                <a16:creationId xmlns:a16="http://schemas.microsoft.com/office/drawing/2014/main" id="{8FBC985F-EF02-F947-B0B9-CFC93675F9D9}"/>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335531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779453" cy="365125"/>
          </a:xfrm>
        </p:spPr>
        <p:txBody>
          <a:bodyPr/>
          <a:lstStyle/>
          <a:p>
            <a:fld id="{F0C242C2-FFE1-164B-9134-B8DDFF99026A}" type="datetime1">
              <a:rPr lang="en-US" smtClean="0"/>
              <a:t>3/19/21</a:t>
            </a:fld>
            <a:endParaRPr lang="en-US"/>
          </a:p>
        </p:txBody>
      </p:sp>
      <p:sp>
        <p:nvSpPr>
          <p:cNvPr id="5" name="Footer Placeholder 4"/>
          <p:cNvSpPr>
            <a:spLocks noGrp="1"/>
          </p:cNvSpPr>
          <p:nvPr>
            <p:ph type="ftr" sz="quarter" idx="11"/>
          </p:nvPr>
        </p:nvSpPr>
        <p:spPr>
          <a:xfrm>
            <a:off x="3028950" y="6356351"/>
            <a:ext cx="3086100" cy="365125"/>
          </a:xfrm>
        </p:spPr>
        <p:txBody>
          <a:bodyPr/>
          <a:lstStyle/>
          <a:p>
            <a:r>
              <a:rPr lang="en-US"/>
              <a:t>Face Recognition Patternsin Cross-Race Effect</a:t>
            </a:r>
            <a:endParaRPr lang="en-US" sz="1050" dirty="0"/>
          </a:p>
        </p:txBody>
      </p:sp>
      <p:sp>
        <p:nvSpPr>
          <p:cNvPr id="6" name="Slide Number Placeholder 5"/>
          <p:cNvSpPr>
            <a:spLocks noGrp="1"/>
          </p:cNvSpPr>
          <p:nvPr>
            <p:ph type="sldNum" sz="quarter" idx="12"/>
          </p:nvPr>
        </p:nvSpPr>
        <p:spPr/>
        <p:txBody>
          <a:bodyPr/>
          <a:lstStyle/>
          <a:p>
            <a:r>
              <a:rPr lang="en-US" dirty="0"/>
              <a:t>Sharma </a:t>
            </a:r>
            <a:fld id="{81196132-F2A9-3E43-AC9A-ED1888847F30}" type="slidenum">
              <a:rPr lang="en-US" smtClean="0"/>
              <a:t>‹#›</a:t>
            </a:fld>
            <a:endParaRPr lang="en-US" dirty="0"/>
          </a:p>
        </p:txBody>
      </p:sp>
      <p:pic>
        <p:nvPicPr>
          <p:cNvPr id="7" name="Picture 6">
            <a:extLst>
              <a:ext uri="{FF2B5EF4-FFF2-40B4-BE49-F238E27FC236}">
                <a16:creationId xmlns:a16="http://schemas.microsoft.com/office/drawing/2014/main" id="{0B822C61-5904-C44E-B90D-275473FF7EEA}"/>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259673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958A7-2B5F-B242-BC3C-02D3D94EE14C}" type="datetime1">
              <a:rPr lang="en-US" smtClean="0"/>
              <a:t>3/19/21</a:t>
            </a:fld>
            <a:endParaRPr lang="en-US"/>
          </a:p>
        </p:txBody>
      </p:sp>
      <p:sp>
        <p:nvSpPr>
          <p:cNvPr id="6" name="Footer Placeholder 5"/>
          <p:cNvSpPr>
            <a:spLocks noGrp="1"/>
          </p:cNvSpPr>
          <p:nvPr>
            <p:ph type="ftr" sz="quarter" idx="11"/>
          </p:nvPr>
        </p:nvSpPr>
        <p:spPr/>
        <p:txBody>
          <a:bodyPr/>
          <a:lstStyle/>
          <a:p>
            <a:r>
              <a:rPr lang="en-US"/>
              <a:t>Face Recognition Patternsin Cross-Race Effect</a:t>
            </a:r>
          </a:p>
        </p:txBody>
      </p:sp>
      <p:sp>
        <p:nvSpPr>
          <p:cNvPr id="7" name="Slide Number Placeholder 6"/>
          <p:cNvSpPr>
            <a:spLocks noGrp="1"/>
          </p:cNvSpPr>
          <p:nvPr>
            <p:ph type="sldNum" sz="quarter" idx="12"/>
          </p:nvPr>
        </p:nvSpPr>
        <p:spPr/>
        <p:txBody>
          <a:bodyPr/>
          <a:lstStyle/>
          <a:p>
            <a:fld id="{81196132-F2A9-3E43-AC9A-ED1888847F30}" type="slidenum">
              <a:rPr lang="en-US" smtClean="0"/>
              <a:t>‹#›</a:t>
            </a:fld>
            <a:endParaRPr lang="en-US"/>
          </a:p>
        </p:txBody>
      </p:sp>
      <p:pic>
        <p:nvPicPr>
          <p:cNvPr id="8" name="Picture 7">
            <a:extLst>
              <a:ext uri="{FF2B5EF4-FFF2-40B4-BE49-F238E27FC236}">
                <a16:creationId xmlns:a16="http://schemas.microsoft.com/office/drawing/2014/main" id="{195C2EDC-013B-2045-AE60-090F6F163F8D}"/>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24404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6AC58-E1DC-AE4C-97E0-D5359F33D9D5}" type="datetime1">
              <a:rPr lang="en-US" smtClean="0"/>
              <a:t>3/19/21</a:t>
            </a:fld>
            <a:endParaRPr lang="en-US"/>
          </a:p>
        </p:txBody>
      </p:sp>
      <p:sp>
        <p:nvSpPr>
          <p:cNvPr id="8" name="Footer Placeholder 7"/>
          <p:cNvSpPr>
            <a:spLocks noGrp="1"/>
          </p:cNvSpPr>
          <p:nvPr>
            <p:ph type="ftr" sz="quarter" idx="11"/>
          </p:nvPr>
        </p:nvSpPr>
        <p:spPr/>
        <p:txBody>
          <a:bodyPr/>
          <a:lstStyle/>
          <a:p>
            <a:r>
              <a:rPr lang="en-US"/>
              <a:t>Face Recognition Patternsin Cross-Race Effect</a:t>
            </a:r>
          </a:p>
        </p:txBody>
      </p:sp>
      <p:sp>
        <p:nvSpPr>
          <p:cNvPr id="9" name="Slide Number Placeholder 8"/>
          <p:cNvSpPr>
            <a:spLocks noGrp="1"/>
          </p:cNvSpPr>
          <p:nvPr>
            <p:ph type="sldNum" sz="quarter" idx="12"/>
          </p:nvPr>
        </p:nvSpPr>
        <p:spPr/>
        <p:txBody>
          <a:bodyPr/>
          <a:lstStyle/>
          <a:p>
            <a:fld id="{81196132-F2A9-3E43-AC9A-ED1888847F30}" type="slidenum">
              <a:rPr lang="en-US" smtClean="0"/>
              <a:t>‹#›</a:t>
            </a:fld>
            <a:endParaRPr lang="en-US"/>
          </a:p>
        </p:txBody>
      </p:sp>
      <p:pic>
        <p:nvPicPr>
          <p:cNvPr id="10" name="Picture 9">
            <a:extLst>
              <a:ext uri="{FF2B5EF4-FFF2-40B4-BE49-F238E27FC236}">
                <a16:creationId xmlns:a16="http://schemas.microsoft.com/office/drawing/2014/main" id="{33E6DEA8-A206-F94C-828B-3FFDA22679FA}"/>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236424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200AB-C169-FE49-BF20-D762603A1014}" type="datetime1">
              <a:rPr lang="en-US" smtClean="0"/>
              <a:t>3/19/21</a:t>
            </a:fld>
            <a:endParaRPr lang="en-US"/>
          </a:p>
        </p:txBody>
      </p:sp>
      <p:sp>
        <p:nvSpPr>
          <p:cNvPr id="4" name="Footer Placeholder 3"/>
          <p:cNvSpPr>
            <a:spLocks noGrp="1"/>
          </p:cNvSpPr>
          <p:nvPr>
            <p:ph type="ftr" sz="quarter" idx="11"/>
          </p:nvPr>
        </p:nvSpPr>
        <p:spPr/>
        <p:txBody>
          <a:bodyPr/>
          <a:lstStyle/>
          <a:p>
            <a:r>
              <a:rPr lang="en-US"/>
              <a:t>Face Recognition Patternsin Cross-Race Effect</a:t>
            </a:r>
          </a:p>
        </p:txBody>
      </p:sp>
      <p:sp>
        <p:nvSpPr>
          <p:cNvPr id="5" name="Slide Number Placeholder 4"/>
          <p:cNvSpPr>
            <a:spLocks noGrp="1"/>
          </p:cNvSpPr>
          <p:nvPr>
            <p:ph type="sldNum" sz="quarter" idx="12"/>
          </p:nvPr>
        </p:nvSpPr>
        <p:spPr/>
        <p:txBody>
          <a:bodyPr/>
          <a:lstStyle/>
          <a:p>
            <a:fld id="{81196132-F2A9-3E43-AC9A-ED1888847F30}" type="slidenum">
              <a:rPr lang="en-US" smtClean="0"/>
              <a:t>‹#›</a:t>
            </a:fld>
            <a:endParaRPr lang="en-US"/>
          </a:p>
        </p:txBody>
      </p:sp>
      <p:pic>
        <p:nvPicPr>
          <p:cNvPr id="6" name="Picture 5">
            <a:extLst>
              <a:ext uri="{FF2B5EF4-FFF2-40B4-BE49-F238E27FC236}">
                <a16:creationId xmlns:a16="http://schemas.microsoft.com/office/drawing/2014/main" id="{3A393290-E352-4B48-B820-8AC6E9A69400}"/>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1595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B4CF8-DA39-5745-B3E9-C3E5043B892F}" type="datetime1">
              <a:rPr lang="en-US" smtClean="0"/>
              <a:t>3/19/21</a:t>
            </a:fld>
            <a:endParaRPr lang="en-US"/>
          </a:p>
        </p:txBody>
      </p:sp>
      <p:sp>
        <p:nvSpPr>
          <p:cNvPr id="3" name="Footer Placeholder 2"/>
          <p:cNvSpPr>
            <a:spLocks noGrp="1"/>
          </p:cNvSpPr>
          <p:nvPr>
            <p:ph type="ftr" sz="quarter" idx="11"/>
          </p:nvPr>
        </p:nvSpPr>
        <p:spPr/>
        <p:txBody>
          <a:bodyPr/>
          <a:lstStyle/>
          <a:p>
            <a:r>
              <a:rPr lang="en-US"/>
              <a:t>Face Recognition Patternsin Cross-Race Effect</a:t>
            </a:r>
          </a:p>
        </p:txBody>
      </p:sp>
      <p:sp>
        <p:nvSpPr>
          <p:cNvPr id="4" name="Slide Number Placeholder 3"/>
          <p:cNvSpPr>
            <a:spLocks noGrp="1"/>
          </p:cNvSpPr>
          <p:nvPr>
            <p:ph type="sldNum" sz="quarter" idx="12"/>
          </p:nvPr>
        </p:nvSpPr>
        <p:spPr/>
        <p:txBody>
          <a:bodyPr/>
          <a:lstStyle/>
          <a:p>
            <a:fld id="{81196132-F2A9-3E43-AC9A-ED1888847F30}" type="slidenum">
              <a:rPr lang="en-US" smtClean="0"/>
              <a:t>‹#›</a:t>
            </a:fld>
            <a:endParaRPr lang="en-US"/>
          </a:p>
        </p:txBody>
      </p:sp>
      <p:pic>
        <p:nvPicPr>
          <p:cNvPr id="5" name="Picture 4">
            <a:extLst>
              <a:ext uri="{FF2B5EF4-FFF2-40B4-BE49-F238E27FC236}">
                <a16:creationId xmlns:a16="http://schemas.microsoft.com/office/drawing/2014/main" id="{AC79E077-16E5-3643-8795-A96BE23615C6}"/>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18581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3761C5-603D-7347-91B2-4E922E44E68D}" type="datetime1">
              <a:rPr lang="en-US" smtClean="0"/>
              <a:t>3/19/21</a:t>
            </a:fld>
            <a:endParaRPr lang="en-US"/>
          </a:p>
        </p:txBody>
      </p:sp>
      <p:sp>
        <p:nvSpPr>
          <p:cNvPr id="6" name="Footer Placeholder 5"/>
          <p:cNvSpPr>
            <a:spLocks noGrp="1"/>
          </p:cNvSpPr>
          <p:nvPr>
            <p:ph type="ftr" sz="quarter" idx="11"/>
          </p:nvPr>
        </p:nvSpPr>
        <p:spPr/>
        <p:txBody>
          <a:bodyPr/>
          <a:lstStyle/>
          <a:p>
            <a:r>
              <a:rPr lang="en-US"/>
              <a:t>Face Recognition Patternsin Cross-Race Effect</a:t>
            </a:r>
          </a:p>
        </p:txBody>
      </p:sp>
      <p:sp>
        <p:nvSpPr>
          <p:cNvPr id="7" name="Slide Number Placeholder 6"/>
          <p:cNvSpPr>
            <a:spLocks noGrp="1"/>
          </p:cNvSpPr>
          <p:nvPr>
            <p:ph type="sldNum" sz="quarter" idx="12"/>
          </p:nvPr>
        </p:nvSpPr>
        <p:spPr/>
        <p:txBody>
          <a:bodyPr/>
          <a:lstStyle/>
          <a:p>
            <a:fld id="{81196132-F2A9-3E43-AC9A-ED1888847F30}" type="slidenum">
              <a:rPr lang="en-US" smtClean="0"/>
              <a:t>‹#›</a:t>
            </a:fld>
            <a:endParaRPr lang="en-US"/>
          </a:p>
        </p:txBody>
      </p:sp>
      <p:pic>
        <p:nvPicPr>
          <p:cNvPr id="8" name="Picture 7">
            <a:extLst>
              <a:ext uri="{FF2B5EF4-FFF2-40B4-BE49-F238E27FC236}">
                <a16:creationId xmlns:a16="http://schemas.microsoft.com/office/drawing/2014/main" id="{ABE3563D-A7DB-A947-83F0-28668BD06699}"/>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243570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85C9F2-03B4-6A4A-AED1-93DE4EB0104E}" type="datetime1">
              <a:rPr lang="en-US" smtClean="0"/>
              <a:t>3/19/21</a:t>
            </a:fld>
            <a:endParaRPr lang="en-US"/>
          </a:p>
        </p:txBody>
      </p:sp>
      <p:sp>
        <p:nvSpPr>
          <p:cNvPr id="6" name="Footer Placeholder 5"/>
          <p:cNvSpPr>
            <a:spLocks noGrp="1"/>
          </p:cNvSpPr>
          <p:nvPr>
            <p:ph type="ftr" sz="quarter" idx="11"/>
          </p:nvPr>
        </p:nvSpPr>
        <p:spPr/>
        <p:txBody>
          <a:bodyPr/>
          <a:lstStyle/>
          <a:p>
            <a:r>
              <a:rPr lang="en-US"/>
              <a:t>Face Recognition Patternsin Cross-Race Effect</a:t>
            </a:r>
          </a:p>
        </p:txBody>
      </p:sp>
      <p:sp>
        <p:nvSpPr>
          <p:cNvPr id="7" name="Slide Number Placeholder 6"/>
          <p:cNvSpPr>
            <a:spLocks noGrp="1"/>
          </p:cNvSpPr>
          <p:nvPr>
            <p:ph type="sldNum" sz="quarter" idx="12"/>
          </p:nvPr>
        </p:nvSpPr>
        <p:spPr/>
        <p:txBody>
          <a:bodyPr/>
          <a:lstStyle/>
          <a:p>
            <a:fld id="{81196132-F2A9-3E43-AC9A-ED1888847F30}" type="slidenum">
              <a:rPr lang="en-US" smtClean="0"/>
              <a:t>‹#›</a:t>
            </a:fld>
            <a:endParaRPr lang="en-US"/>
          </a:p>
        </p:txBody>
      </p:sp>
      <p:pic>
        <p:nvPicPr>
          <p:cNvPr id="8" name="Picture 7">
            <a:extLst>
              <a:ext uri="{FF2B5EF4-FFF2-40B4-BE49-F238E27FC236}">
                <a16:creationId xmlns:a16="http://schemas.microsoft.com/office/drawing/2014/main" id="{A4515CCB-8FFA-A545-AA09-22E695FE9889}"/>
              </a:ext>
            </a:extLst>
          </p:cNvPr>
          <p:cNvPicPr>
            <a:picLocks noChangeAspect="1"/>
          </p:cNvPicPr>
          <p:nvPr userDrawn="1"/>
        </p:nvPicPr>
        <p:blipFill>
          <a:blip r:embed="rId2"/>
          <a:stretch>
            <a:fillRect/>
          </a:stretch>
        </p:blipFill>
        <p:spPr>
          <a:xfrm>
            <a:off x="628650" y="6267450"/>
            <a:ext cx="779453" cy="534988"/>
          </a:xfrm>
          <a:prstGeom prst="rect">
            <a:avLst/>
          </a:prstGeom>
        </p:spPr>
      </p:pic>
    </p:spTree>
    <p:extLst>
      <p:ext uri="{BB962C8B-B14F-4D97-AF65-F5344CB8AC3E}">
        <p14:creationId xmlns:p14="http://schemas.microsoft.com/office/powerpoint/2010/main" val="34778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99E8F-91D2-0142-9048-2657B0846883}" type="datetime1">
              <a:rPr lang="en-US" smtClean="0"/>
              <a:t>3/19/21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Face Recognition Patternsin Cross-Race Effect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96132-F2A9-3E43-AC9A-ED1888847F30}" type="slidenum">
              <a:rPr lang="en-US" smtClean="0"/>
              <a:t>‹#›</a:t>
            </a:fld>
            <a:endParaRPr lang="en-US"/>
          </a:p>
        </p:txBody>
      </p:sp>
    </p:spTree>
    <p:extLst>
      <p:ext uri="{BB962C8B-B14F-4D97-AF65-F5344CB8AC3E}">
        <p14:creationId xmlns:p14="http://schemas.microsoft.com/office/powerpoint/2010/main" val="13923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80/02643294.2012.660138" TargetMode="External"/><Relationship Id="rId2" Type="http://schemas.openxmlformats.org/officeDocument/2006/relationships/hyperlink" Target="http://nancysbraintalks.mit.edu/" TargetMode="External"/><Relationship Id="rId1" Type="http://schemas.openxmlformats.org/officeDocument/2006/relationships/slideLayout" Target="../slideLayouts/slideLayout2.xml"/><Relationship Id="rId5" Type="http://schemas.openxmlformats.org/officeDocument/2006/relationships/hyperlink" Target="https://doi.org/10.1037/h0027474" TargetMode="External"/><Relationship Id="rId4" Type="http://schemas.openxmlformats.org/officeDocument/2006/relationships/hyperlink" Target="https://psycnet.apa.org/doi/10.1080/1464074930840104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541A-190B-D84E-9A4E-3A6AA93E9DB3}"/>
              </a:ext>
            </a:extLst>
          </p:cNvPr>
          <p:cNvSpPr>
            <a:spLocks noGrp="1"/>
          </p:cNvSpPr>
          <p:nvPr>
            <p:ph type="title"/>
          </p:nvPr>
        </p:nvSpPr>
        <p:spPr>
          <a:xfrm>
            <a:off x="4943061" y="3771782"/>
            <a:ext cx="4028661" cy="2889114"/>
          </a:xfrm>
        </p:spPr>
        <p:txBody>
          <a:bodyPr vert="horz" lIns="91440" tIns="45720" rIns="91440" bIns="45720" rtlCol="0" anchor="b">
            <a:normAutofit fontScale="90000"/>
          </a:bodyPr>
          <a:lstStyle/>
          <a:p>
            <a:pPr algn="r"/>
            <a:r>
              <a:rPr lang="en-US" sz="3100" b="1" dirty="0"/>
              <a:t>Face Recognition Patterns</a:t>
            </a:r>
            <a:br>
              <a:rPr lang="en-US" sz="3100" b="1" dirty="0"/>
            </a:br>
            <a:r>
              <a:rPr lang="en-US" sz="3100" b="1" dirty="0"/>
              <a:t>in Cross-Race Effect</a:t>
            </a:r>
            <a:br>
              <a:rPr lang="en-US" sz="2900" b="1" dirty="0"/>
            </a:br>
            <a:r>
              <a:rPr lang="en-US" sz="1800" b="1" dirty="0"/>
              <a:t>Why They All Look Alike?!</a:t>
            </a:r>
            <a:br>
              <a:rPr lang="en-US" sz="1800" b="1" dirty="0"/>
            </a:br>
            <a:br>
              <a:rPr lang="en-US" sz="1800" b="1" dirty="0"/>
            </a:br>
            <a:br>
              <a:rPr lang="en-US" sz="1800" b="1" dirty="0"/>
            </a:br>
            <a:br>
              <a:rPr lang="en-US" sz="1800" b="1" dirty="0"/>
            </a:br>
            <a:br>
              <a:rPr lang="en-US" sz="1800" b="1" dirty="0"/>
            </a:br>
            <a:r>
              <a:rPr lang="en-US" sz="2900" b="1" dirty="0"/>
              <a:t>Tarana Sharma</a:t>
            </a:r>
            <a:br>
              <a:rPr lang="en-US" sz="2900" b="1" dirty="0"/>
            </a:br>
            <a:r>
              <a:rPr lang="en-US" sz="2900" b="1" dirty="0"/>
              <a:t>                 </a:t>
            </a:r>
            <a:r>
              <a:rPr lang="en-US" sz="1600" b="1" dirty="0"/>
              <a:t>Gr. 12</a:t>
            </a:r>
            <a:endParaRPr lang="en-US" sz="2900" b="1" dirty="0"/>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7E47FED1-92F8-0C47-A450-66FA422DEAD6}"/>
              </a:ext>
            </a:extLst>
          </p:cNvPr>
          <p:cNvPicPr>
            <a:picLocks noGrp="1" noChangeAspect="1"/>
          </p:cNvPicPr>
          <p:nvPr>
            <p:ph idx="1"/>
          </p:nvPr>
        </p:nvPicPr>
        <p:blipFill rotWithShape="1">
          <a:blip r:embed="rId3"/>
          <a:srcRect t="8" b="8"/>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a:extLst>
              <a:ext uri="{FF2B5EF4-FFF2-40B4-BE49-F238E27FC236}">
                <a16:creationId xmlns:a16="http://schemas.microsoft.com/office/drawing/2014/main" id="{BA32D99E-4103-8541-AF49-5A546A2C6F2C}"/>
              </a:ext>
            </a:extLst>
          </p:cNvPr>
          <p:cNvPicPr>
            <a:picLocks noChangeAspect="1"/>
          </p:cNvPicPr>
          <p:nvPr/>
        </p:nvPicPr>
        <p:blipFill rotWithShape="1">
          <a:blip r:embed="rId4"/>
          <a:srcRect t="8312" b="12011"/>
          <a:stretch/>
        </p:blipFill>
        <p:spPr>
          <a:xfrm>
            <a:off x="7351307" y="6223572"/>
            <a:ext cx="979873" cy="535876"/>
          </a:xfrm>
          <a:prstGeom prst="rect">
            <a:avLst/>
          </a:prstGeom>
        </p:spPr>
      </p:pic>
      <p:sp>
        <p:nvSpPr>
          <p:cNvPr id="3" name="Footer Placeholder 2">
            <a:extLst>
              <a:ext uri="{FF2B5EF4-FFF2-40B4-BE49-F238E27FC236}">
                <a16:creationId xmlns:a16="http://schemas.microsoft.com/office/drawing/2014/main" id="{118D792F-4ED9-0442-9B5A-309F053304BD}"/>
              </a:ext>
            </a:extLst>
          </p:cNvPr>
          <p:cNvSpPr>
            <a:spLocks noGrp="1"/>
          </p:cNvSpPr>
          <p:nvPr>
            <p:ph type="ftr" sz="quarter" idx="11"/>
          </p:nvPr>
        </p:nvSpPr>
        <p:spPr/>
        <p:txBody>
          <a:bodyPr/>
          <a:lstStyle/>
          <a:p>
            <a:r>
              <a:rPr lang="en-US"/>
              <a:t>Face Recognition Patternsin Cross-Race Effect</a:t>
            </a:r>
            <a:endParaRPr lang="en-US" sz="1000" dirty="0"/>
          </a:p>
        </p:txBody>
      </p:sp>
      <p:sp>
        <p:nvSpPr>
          <p:cNvPr id="10" name="Slide Number Placeholder 9">
            <a:extLst>
              <a:ext uri="{FF2B5EF4-FFF2-40B4-BE49-F238E27FC236}">
                <a16:creationId xmlns:a16="http://schemas.microsoft.com/office/drawing/2014/main" id="{9779BBFB-FE1F-AF4F-B198-8CEF24C41690}"/>
              </a:ext>
            </a:extLst>
          </p:cNvPr>
          <p:cNvSpPr>
            <a:spLocks noGrp="1"/>
          </p:cNvSpPr>
          <p:nvPr>
            <p:ph type="sldNum" sz="quarter" idx="12"/>
          </p:nvPr>
        </p:nvSpPr>
        <p:spPr/>
        <p:txBody>
          <a:bodyPr/>
          <a:lstStyle/>
          <a:p>
            <a:r>
              <a:rPr lang="en-US"/>
              <a:t>Sharma </a:t>
            </a:r>
            <a:fld id="{81196132-F2A9-3E43-AC9A-ED1888847F30}" type="slidenum">
              <a:rPr lang="en-US" smtClean="0"/>
              <a:t>0</a:t>
            </a:fld>
            <a:endParaRPr lang="en-US" dirty="0"/>
          </a:p>
        </p:txBody>
      </p:sp>
    </p:spTree>
    <p:extLst>
      <p:ext uri="{BB962C8B-B14F-4D97-AF65-F5344CB8AC3E}">
        <p14:creationId xmlns:p14="http://schemas.microsoft.com/office/powerpoint/2010/main" val="20781326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557"/>
    </mc:Choice>
    <mc:Fallback xmlns="">
      <p:transition spd="slow" advTm="125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7ED9-9705-4B46-AFAD-088E374DA5FB}"/>
              </a:ext>
            </a:extLst>
          </p:cNvPr>
          <p:cNvSpPr>
            <a:spLocks noGrp="1"/>
          </p:cNvSpPr>
          <p:nvPr>
            <p:ph type="title"/>
          </p:nvPr>
        </p:nvSpPr>
        <p:spPr/>
        <p:txBody>
          <a:bodyPr/>
          <a:lstStyle/>
          <a:p>
            <a:pPr algn="ctr"/>
            <a:r>
              <a:rPr lang="en-US" b="1" dirty="0"/>
              <a:t>Neural Response Mechanism</a:t>
            </a:r>
          </a:p>
        </p:txBody>
      </p:sp>
      <p:sp>
        <p:nvSpPr>
          <p:cNvPr id="3" name="Content Placeholder 2">
            <a:extLst>
              <a:ext uri="{FF2B5EF4-FFF2-40B4-BE49-F238E27FC236}">
                <a16:creationId xmlns:a16="http://schemas.microsoft.com/office/drawing/2014/main" id="{3B518C42-0D8F-4048-8700-588E0ED3C0DB}"/>
              </a:ext>
            </a:extLst>
          </p:cNvPr>
          <p:cNvSpPr>
            <a:spLocks noGrp="1"/>
          </p:cNvSpPr>
          <p:nvPr>
            <p:ph idx="1"/>
          </p:nvPr>
        </p:nvSpPr>
        <p:spPr>
          <a:xfrm>
            <a:off x="4873720" y="1825625"/>
            <a:ext cx="3641630" cy="4351338"/>
          </a:xfrm>
        </p:spPr>
        <p:txBody>
          <a:bodyPr>
            <a:normAutofit lnSpcReduction="10000"/>
          </a:bodyPr>
          <a:lstStyle/>
          <a:p>
            <a:pPr>
              <a:lnSpc>
                <a:spcPct val="100000"/>
              </a:lnSpc>
            </a:pPr>
            <a:r>
              <a:rPr lang="en-US" sz="1800" dirty="0"/>
              <a:t>Face space coding is based on two types of neural responses:</a:t>
            </a:r>
          </a:p>
          <a:p>
            <a:pPr marL="285750" lvl="1" indent="-285750" fontAlgn="base">
              <a:lnSpc>
                <a:spcPct val="100000"/>
              </a:lnSpc>
              <a:spcBef>
                <a:spcPts val="1000"/>
              </a:spcBef>
              <a:buFont typeface="Wingdings" pitchFamily="2" charset="2"/>
              <a:buChar char="Ø"/>
            </a:pPr>
            <a:r>
              <a:rPr lang="en-US" sz="1800" dirty="0"/>
              <a:t>Broadband opponent coding is set up such that one set of neurons respond to the maximal value of an attribute while another group of neurons respond to the minimal value of the same attribute</a:t>
            </a:r>
          </a:p>
          <a:p>
            <a:pPr marL="285750" lvl="1" indent="-285750" fontAlgn="base">
              <a:lnSpc>
                <a:spcPct val="100000"/>
              </a:lnSpc>
              <a:spcBef>
                <a:spcPts val="1000"/>
              </a:spcBef>
              <a:buFont typeface="Wingdings" pitchFamily="2" charset="2"/>
              <a:buChar char="Ø"/>
            </a:pPr>
            <a:r>
              <a:rPr lang="en-US" sz="1800" dirty="0"/>
              <a:t>The linear opponent coding function is a physiologically confirmed phenomenon which involves face selective neurons that have linear ramp functions to respond to several face attributes</a:t>
            </a:r>
          </a:p>
          <a:p>
            <a:pPr marL="0" indent="0">
              <a:buNone/>
            </a:pPr>
            <a:endParaRPr lang="en-US" dirty="0"/>
          </a:p>
        </p:txBody>
      </p:sp>
      <p:pic>
        <p:nvPicPr>
          <p:cNvPr id="1028" name="Picture 4" descr="https://lh5.googleusercontent.com/9ZolWWYw1Kp-Jizb9P1LHSdBboWJ07QeG-eu--ckLLH9totFAmMDOpCnJaz-sCOikUJRyJYuIP1mjLxfTLRrhzZmU8bwRiOth50bcKEKWveod-R-a2VZAkl9vCcaVI_k4nmUTzKW">
            <a:extLst>
              <a:ext uri="{FF2B5EF4-FFF2-40B4-BE49-F238E27FC236}">
                <a16:creationId xmlns:a16="http://schemas.microsoft.com/office/drawing/2014/main" id="{825BB0B6-CC50-D743-BE29-B716E37D12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2" r="4194"/>
          <a:stretch/>
        </p:blipFill>
        <p:spPr bwMode="auto">
          <a:xfrm>
            <a:off x="270501" y="1723346"/>
            <a:ext cx="4301500" cy="3278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12AA84-4A3E-5048-B8E6-DE9FB42988D5}"/>
              </a:ext>
            </a:extLst>
          </p:cNvPr>
          <p:cNvSpPr txBox="1"/>
          <p:nvPr/>
        </p:nvSpPr>
        <p:spPr>
          <a:xfrm>
            <a:off x="408370" y="5136504"/>
            <a:ext cx="4465350" cy="923330"/>
          </a:xfrm>
          <a:prstGeom prst="rect">
            <a:avLst/>
          </a:prstGeom>
          <a:noFill/>
        </p:spPr>
        <p:txBody>
          <a:bodyPr wrap="square" rtlCol="0">
            <a:spAutoFit/>
          </a:bodyPr>
          <a:lstStyle/>
          <a:p>
            <a:r>
              <a:rPr lang="en-US" b="1" dirty="0"/>
              <a:t>Fig 5. Mathematical functions approximate neural response behaviors including mean/norm shift, bias, linear ramp</a:t>
            </a:r>
          </a:p>
        </p:txBody>
      </p:sp>
      <p:sp>
        <p:nvSpPr>
          <p:cNvPr id="5" name="Footer Placeholder 4">
            <a:extLst>
              <a:ext uri="{FF2B5EF4-FFF2-40B4-BE49-F238E27FC236}">
                <a16:creationId xmlns:a16="http://schemas.microsoft.com/office/drawing/2014/main" id="{40D9734E-16EF-B540-9BFE-6C53A6E1DA0E}"/>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8" name="Slide Number Placeholder 7">
            <a:extLst>
              <a:ext uri="{FF2B5EF4-FFF2-40B4-BE49-F238E27FC236}">
                <a16:creationId xmlns:a16="http://schemas.microsoft.com/office/drawing/2014/main" id="{ECA9129D-D928-E340-A02F-B45416001094}"/>
              </a:ext>
            </a:extLst>
          </p:cNvPr>
          <p:cNvSpPr>
            <a:spLocks noGrp="1"/>
          </p:cNvSpPr>
          <p:nvPr>
            <p:ph type="sldNum" sz="quarter" idx="12"/>
          </p:nvPr>
        </p:nvSpPr>
        <p:spPr/>
        <p:txBody>
          <a:bodyPr/>
          <a:lstStyle/>
          <a:p>
            <a:r>
              <a:rPr lang="en-US"/>
              <a:t>Sharma </a:t>
            </a:r>
            <a:fld id="{81196132-F2A9-3E43-AC9A-ED1888847F30}" type="slidenum">
              <a:rPr lang="en-US" smtClean="0"/>
              <a:t>9</a:t>
            </a:fld>
            <a:endParaRPr lang="en-US" dirty="0"/>
          </a:p>
        </p:txBody>
      </p:sp>
    </p:spTree>
    <p:extLst>
      <p:ext uri="{BB962C8B-B14F-4D97-AF65-F5344CB8AC3E}">
        <p14:creationId xmlns:p14="http://schemas.microsoft.com/office/powerpoint/2010/main" val="2053067372"/>
      </p:ext>
    </p:extLst>
  </p:cSld>
  <p:clrMapOvr>
    <a:masterClrMapping/>
  </p:clrMapOvr>
  <mc:AlternateContent xmlns:mc="http://schemas.openxmlformats.org/markup-compatibility/2006" xmlns:p14="http://schemas.microsoft.com/office/powerpoint/2010/main">
    <mc:Choice Requires="p14">
      <p:transition spd="slow" p14:dur="2000" advTm="34303"/>
    </mc:Choice>
    <mc:Fallback xmlns="">
      <p:transition spd="slow" advTm="3430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375C-A47A-314B-BB5C-ADAD3BCB3BB8}"/>
              </a:ext>
            </a:extLst>
          </p:cNvPr>
          <p:cNvSpPr>
            <a:spLocks noGrp="1"/>
          </p:cNvSpPr>
          <p:nvPr>
            <p:ph type="title"/>
          </p:nvPr>
        </p:nvSpPr>
        <p:spPr/>
        <p:txBody>
          <a:bodyPr/>
          <a:lstStyle/>
          <a:p>
            <a:pPr algn="ctr"/>
            <a:r>
              <a:rPr lang="en-US" b="1" dirty="0"/>
              <a:t>Memory &amp; Recall</a:t>
            </a:r>
          </a:p>
        </p:txBody>
      </p:sp>
      <p:sp>
        <p:nvSpPr>
          <p:cNvPr id="3" name="Content Placeholder 2">
            <a:extLst>
              <a:ext uri="{FF2B5EF4-FFF2-40B4-BE49-F238E27FC236}">
                <a16:creationId xmlns:a16="http://schemas.microsoft.com/office/drawing/2014/main" id="{B99D470D-E8B6-6242-8FBE-E738AB82F930}"/>
              </a:ext>
            </a:extLst>
          </p:cNvPr>
          <p:cNvSpPr>
            <a:spLocks noGrp="1"/>
          </p:cNvSpPr>
          <p:nvPr>
            <p:ph idx="1"/>
          </p:nvPr>
        </p:nvSpPr>
        <p:spPr>
          <a:xfrm>
            <a:off x="426352" y="1520042"/>
            <a:ext cx="4701702" cy="4726379"/>
          </a:xfrm>
        </p:spPr>
        <p:txBody>
          <a:bodyPr>
            <a:noAutofit/>
          </a:bodyPr>
          <a:lstStyle/>
          <a:p>
            <a:pPr fontAlgn="base"/>
            <a:r>
              <a:rPr lang="en-US" sz="1800" dirty="0"/>
              <a:t>Machine Intelligence expert, Jeff Hawkins theorizes that the neocortex:</a:t>
            </a:r>
          </a:p>
          <a:p>
            <a:pPr lvl="1" fontAlgn="base">
              <a:buFont typeface="Wingdings" pitchFamily="2" charset="2"/>
              <a:buChar char="Ø"/>
            </a:pPr>
            <a:r>
              <a:rPr lang="en-US" sz="1800" dirty="0"/>
              <a:t>Stores sequences of patterns</a:t>
            </a:r>
          </a:p>
          <a:p>
            <a:pPr lvl="1" fontAlgn="base">
              <a:buFont typeface="Wingdings" pitchFamily="2" charset="2"/>
              <a:buChar char="Ø"/>
            </a:pPr>
            <a:r>
              <a:rPr lang="en-US" sz="1800" dirty="0"/>
              <a:t>Recalls patterns auto associatively</a:t>
            </a:r>
          </a:p>
          <a:p>
            <a:pPr lvl="1" fontAlgn="base">
              <a:buFont typeface="Wingdings" pitchFamily="2" charset="2"/>
              <a:buChar char="Ø"/>
            </a:pPr>
            <a:r>
              <a:rPr lang="en-US" sz="1800" dirty="0"/>
              <a:t>Stores patterns in an invariant form</a:t>
            </a:r>
          </a:p>
          <a:p>
            <a:pPr lvl="1" fontAlgn="base">
              <a:buFont typeface="Wingdings" pitchFamily="2" charset="2"/>
              <a:buChar char="Ø"/>
            </a:pPr>
            <a:r>
              <a:rPr lang="en-US" sz="1800" dirty="0"/>
              <a:t>Stores patterns in a hierarchy</a:t>
            </a:r>
          </a:p>
          <a:p>
            <a:r>
              <a:rPr lang="en-US" sz="1800" dirty="0"/>
              <a:t>The maps are conditioned based on norms or averages created in response to external stimuli the brain is exposed to over time</a:t>
            </a:r>
          </a:p>
          <a:p>
            <a:r>
              <a:rPr lang="en-US" sz="1800" dirty="0"/>
              <a:t>This was experimentally validated by </a:t>
            </a:r>
            <a:r>
              <a:rPr lang="en-US" sz="1800" dirty="0" err="1"/>
              <a:t>Mckone</a:t>
            </a:r>
            <a:r>
              <a:rPr lang="en-US" sz="1800" dirty="0"/>
              <a:t> et al. using the distance between the eyes and the mouth of faces as a facial attribute used to recognize faces</a:t>
            </a:r>
          </a:p>
          <a:p>
            <a:pPr marL="0" indent="0">
              <a:buNone/>
            </a:pPr>
            <a:r>
              <a:rPr lang="en-US" sz="1600" b="1" dirty="0"/>
              <a:t>Fig 6 a, b, c: Experiment setup for eye-height variations</a:t>
            </a:r>
          </a:p>
          <a:p>
            <a:pPr marL="0" indent="0">
              <a:buNone/>
            </a:pPr>
            <a:r>
              <a:rPr lang="en-US" sz="1600" b="1" dirty="0"/>
              <a:t>Fig 6 d: Detection of changes in facial attributes by subjects with and without pre-conditioning</a:t>
            </a:r>
          </a:p>
        </p:txBody>
      </p:sp>
      <p:pic>
        <p:nvPicPr>
          <p:cNvPr id="2050" name="Picture 2" descr="https://lh6.googleusercontent.com/0afIaHwwrC7c0e9nL-0xuw2lyEk9r0uXDhO_rFLR-rJWYCpkDB1GJd0KL77RU5rYFXBKyu_BRjf0rQjDsK1yxc4x1Szm6E6SIhZfkLdCLkPAu9I9KnieqBPXlIYLUCTMj11nYmqL">
            <a:extLst>
              <a:ext uri="{FF2B5EF4-FFF2-40B4-BE49-F238E27FC236}">
                <a16:creationId xmlns:a16="http://schemas.microsoft.com/office/drawing/2014/main" id="{4C305214-44B1-F64A-A957-6B3BA8A8E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0" t="3089"/>
          <a:stretch/>
        </p:blipFill>
        <p:spPr bwMode="auto">
          <a:xfrm>
            <a:off x="5330353" y="1601973"/>
            <a:ext cx="3387296" cy="1671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Ld0Cb_p6je1-mO2oXm_Qm1giA8Gw_AdqILl-du64Om2gSSDtcmwMdi9U1cdBMLjNZPz2jcc1ZVqdT0CjEM__J-pZ799bsW7qNaSyG2QwvXWA55b5WYir8c2vWmcvZZgXLnlN5z93">
            <a:extLst>
              <a:ext uri="{FF2B5EF4-FFF2-40B4-BE49-F238E27FC236}">
                <a16:creationId xmlns:a16="http://schemas.microsoft.com/office/drawing/2014/main" id="{CCDBA065-0BF2-AE4C-9F73-414E18FBC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6" r="2788"/>
          <a:stretch/>
        </p:blipFill>
        <p:spPr bwMode="auto">
          <a:xfrm>
            <a:off x="5087612" y="3462410"/>
            <a:ext cx="3747631" cy="259400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EBD10D3-5588-374C-981E-3FC2D9BFC130}"/>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A222C7B3-DF88-0749-A4C0-B3A5B218D11B}"/>
              </a:ext>
            </a:extLst>
          </p:cNvPr>
          <p:cNvSpPr>
            <a:spLocks noGrp="1"/>
          </p:cNvSpPr>
          <p:nvPr>
            <p:ph type="sldNum" sz="quarter" idx="12"/>
          </p:nvPr>
        </p:nvSpPr>
        <p:spPr/>
        <p:txBody>
          <a:bodyPr/>
          <a:lstStyle/>
          <a:p>
            <a:r>
              <a:rPr lang="en-US"/>
              <a:t>Sharma </a:t>
            </a:r>
            <a:fld id="{81196132-F2A9-3E43-AC9A-ED1888847F30}" type="slidenum">
              <a:rPr lang="en-US" smtClean="0"/>
              <a:t>10</a:t>
            </a:fld>
            <a:endParaRPr lang="en-US" dirty="0"/>
          </a:p>
        </p:txBody>
      </p:sp>
    </p:spTree>
    <p:extLst>
      <p:ext uri="{BB962C8B-B14F-4D97-AF65-F5344CB8AC3E}">
        <p14:creationId xmlns:p14="http://schemas.microsoft.com/office/powerpoint/2010/main" val="3496868882"/>
      </p:ext>
    </p:extLst>
  </p:cSld>
  <p:clrMapOvr>
    <a:masterClrMapping/>
  </p:clrMapOvr>
  <mc:AlternateContent xmlns:mc="http://schemas.openxmlformats.org/markup-compatibility/2006" xmlns:p14="http://schemas.microsoft.com/office/powerpoint/2010/main">
    <mc:Choice Requires="p14">
      <p:transition spd="slow" p14:dur="2000" advTm="36097"/>
    </mc:Choice>
    <mc:Fallback xmlns="">
      <p:transition spd="slow" advTm="3609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9C05-A148-E646-A048-9CCB7376395A}"/>
              </a:ext>
            </a:extLst>
          </p:cNvPr>
          <p:cNvSpPr>
            <a:spLocks noGrp="1"/>
          </p:cNvSpPr>
          <p:nvPr>
            <p:ph type="title"/>
          </p:nvPr>
        </p:nvSpPr>
        <p:spPr>
          <a:xfrm>
            <a:off x="628650" y="365126"/>
            <a:ext cx="7886700" cy="1325563"/>
          </a:xfrm>
        </p:spPr>
        <p:txBody>
          <a:bodyPr/>
          <a:lstStyle/>
          <a:p>
            <a:pPr algn="ctr"/>
            <a:r>
              <a:rPr lang="en-US" b="1" dirty="0"/>
              <a:t>Analysis &amp; Conclusions</a:t>
            </a:r>
          </a:p>
        </p:txBody>
      </p:sp>
      <p:sp>
        <p:nvSpPr>
          <p:cNvPr id="3" name="Content Placeholder 2">
            <a:extLst>
              <a:ext uri="{FF2B5EF4-FFF2-40B4-BE49-F238E27FC236}">
                <a16:creationId xmlns:a16="http://schemas.microsoft.com/office/drawing/2014/main" id="{18167036-98BC-AC41-805E-543977864EA1}"/>
              </a:ext>
            </a:extLst>
          </p:cNvPr>
          <p:cNvSpPr>
            <a:spLocks noGrp="1"/>
          </p:cNvSpPr>
          <p:nvPr>
            <p:ph idx="1"/>
          </p:nvPr>
        </p:nvSpPr>
        <p:spPr>
          <a:xfrm>
            <a:off x="628650" y="1420672"/>
            <a:ext cx="7886700" cy="4351338"/>
          </a:xfrm>
        </p:spPr>
        <p:txBody>
          <a:bodyPr>
            <a:noAutofit/>
          </a:bodyPr>
          <a:lstStyle/>
          <a:p>
            <a:pPr>
              <a:lnSpc>
                <a:spcPct val="150000"/>
              </a:lnSpc>
            </a:pPr>
            <a:r>
              <a:rPr lang="en-US" sz="1800" dirty="0"/>
              <a:t>The human brain uses patterns to memorize and identify faces</a:t>
            </a:r>
          </a:p>
          <a:p>
            <a:pPr>
              <a:lnSpc>
                <a:spcPct val="150000"/>
              </a:lnSpc>
            </a:pPr>
            <a:r>
              <a:rPr lang="en-US" sz="1800" dirty="0"/>
              <a:t>Facial recognition differentiates people by spontaneously yet systematically capturing, analyzing, and comparing patterns based on facial details</a:t>
            </a:r>
          </a:p>
          <a:p>
            <a:pPr lvl="1" fontAlgn="base">
              <a:lnSpc>
                <a:spcPct val="100000"/>
              </a:lnSpc>
              <a:buFont typeface="Wingdings" pitchFamily="2" charset="2"/>
              <a:buChar char="Ø"/>
            </a:pPr>
            <a:r>
              <a:rPr lang="en-US" sz="1800" dirty="0"/>
              <a:t>The </a:t>
            </a:r>
            <a:r>
              <a:rPr lang="en-US" sz="1800" b="1" dirty="0"/>
              <a:t>face detection</a:t>
            </a:r>
            <a:r>
              <a:rPr lang="en-US" sz="1800" dirty="0"/>
              <a:t> process detects and locates human faces</a:t>
            </a:r>
          </a:p>
          <a:p>
            <a:pPr lvl="1" fontAlgn="base">
              <a:lnSpc>
                <a:spcPct val="100000"/>
              </a:lnSpc>
              <a:buFont typeface="Wingdings" pitchFamily="2" charset="2"/>
              <a:buChar char="Ø"/>
            </a:pPr>
            <a:r>
              <a:rPr lang="en-US" sz="1800" dirty="0"/>
              <a:t>The </a:t>
            </a:r>
            <a:r>
              <a:rPr lang="en-US" sz="1800" b="1" dirty="0"/>
              <a:t>face capture </a:t>
            </a:r>
            <a:r>
              <a:rPr lang="en-US" sz="1800" dirty="0"/>
              <a:t>process transforms analog information (a face) into a set of digital information (data) detailing the person's facial features</a:t>
            </a:r>
          </a:p>
          <a:p>
            <a:pPr lvl="1" fontAlgn="base">
              <a:lnSpc>
                <a:spcPct val="100000"/>
              </a:lnSpc>
              <a:buFont typeface="Wingdings" pitchFamily="2" charset="2"/>
              <a:buChar char="Ø"/>
            </a:pPr>
            <a:r>
              <a:rPr lang="en-US" sz="1800" dirty="0"/>
              <a:t>The </a:t>
            </a:r>
            <a:r>
              <a:rPr lang="en-US" sz="1800" b="1" dirty="0"/>
              <a:t>face analysis</a:t>
            </a:r>
            <a:r>
              <a:rPr lang="en-US" sz="1800" dirty="0"/>
              <a:t> process analyses the recorded facial geometry</a:t>
            </a:r>
          </a:p>
          <a:p>
            <a:pPr lvl="1" fontAlgn="base">
              <a:lnSpc>
                <a:spcPct val="100000"/>
              </a:lnSpc>
              <a:buFont typeface="Wingdings" pitchFamily="2" charset="2"/>
              <a:buChar char="Ø"/>
            </a:pPr>
            <a:r>
              <a:rPr lang="en-US" sz="1800" dirty="0"/>
              <a:t>The </a:t>
            </a:r>
            <a:r>
              <a:rPr lang="en-US" sz="1800" b="1" dirty="0"/>
              <a:t>face match </a:t>
            </a:r>
            <a:r>
              <a:rPr lang="en-US" sz="1800" dirty="0"/>
              <a:t>process verifies if two faces belong to the same person</a:t>
            </a:r>
          </a:p>
          <a:p>
            <a:pPr>
              <a:lnSpc>
                <a:spcPct val="150000"/>
              </a:lnSpc>
            </a:pPr>
            <a:r>
              <a:rPr lang="en-US" sz="1800" dirty="0"/>
              <a:t>Neural conditioning uses a range of external stimuli for a flexible and non-linear face recognition mechanism spanning multi-dimensional face spaces. People have difficulty recognizing faces accurately when presented with facial features outside the pre-conditioned range, which forms the basis for Cross-Race Effect</a:t>
            </a:r>
          </a:p>
        </p:txBody>
      </p:sp>
      <p:sp>
        <p:nvSpPr>
          <p:cNvPr id="4" name="Footer Placeholder 3">
            <a:extLst>
              <a:ext uri="{FF2B5EF4-FFF2-40B4-BE49-F238E27FC236}">
                <a16:creationId xmlns:a16="http://schemas.microsoft.com/office/drawing/2014/main" id="{B3F7AEA5-DA59-E64D-A9BB-DF48A0D597A2}"/>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E79C0F97-52AC-CE49-9160-6D03B92DBA59}"/>
              </a:ext>
            </a:extLst>
          </p:cNvPr>
          <p:cNvSpPr>
            <a:spLocks noGrp="1"/>
          </p:cNvSpPr>
          <p:nvPr>
            <p:ph type="sldNum" sz="quarter" idx="12"/>
          </p:nvPr>
        </p:nvSpPr>
        <p:spPr/>
        <p:txBody>
          <a:bodyPr/>
          <a:lstStyle/>
          <a:p>
            <a:r>
              <a:rPr lang="en-US"/>
              <a:t>Sharma </a:t>
            </a:r>
            <a:fld id="{81196132-F2A9-3E43-AC9A-ED1888847F30}" type="slidenum">
              <a:rPr lang="en-US" smtClean="0"/>
              <a:t>11</a:t>
            </a:fld>
            <a:endParaRPr lang="en-US" dirty="0"/>
          </a:p>
        </p:txBody>
      </p:sp>
    </p:spTree>
    <p:extLst>
      <p:ext uri="{BB962C8B-B14F-4D97-AF65-F5344CB8AC3E}">
        <p14:creationId xmlns:p14="http://schemas.microsoft.com/office/powerpoint/2010/main" val="3836335392"/>
      </p:ext>
    </p:extLst>
  </p:cSld>
  <p:clrMapOvr>
    <a:masterClrMapping/>
  </p:clrMapOvr>
  <mc:AlternateContent xmlns:mc="http://schemas.openxmlformats.org/markup-compatibility/2006" xmlns:p14="http://schemas.microsoft.com/office/powerpoint/2010/main">
    <mc:Choice Requires="p14">
      <p:transition spd="slow" p14:dur="2000" advTm="71973"/>
    </mc:Choice>
    <mc:Fallback xmlns="">
      <p:transition spd="slow" advTm="719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18CF-89EF-3443-8B58-4333ECA6EB5C}"/>
              </a:ext>
            </a:extLst>
          </p:cNvPr>
          <p:cNvSpPr>
            <a:spLocks noGrp="1"/>
          </p:cNvSpPr>
          <p:nvPr>
            <p:ph type="title"/>
          </p:nvPr>
        </p:nvSpPr>
        <p:spPr/>
        <p:txBody>
          <a:bodyPr/>
          <a:lstStyle/>
          <a:p>
            <a:pPr algn="ctr"/>
            <a:r>
              <a:rPr lang="en-US" b="1" dirty="0"/>
              <a:t>Revisiting Framework</a:t>
            </a:r>
          </a:p>
        </p:txBody>
      </p:sp>
      <p:sp>
        <p:nvSpPr>
          <p:cNvPr id="3" name="Content Placeholder 2">
            <a:extLst>
              <a:ext uri="{FF2B5EF4-FFF2-40B4-BE49-F238E27FC236}">
                <a16:creationId xmlns:a16="http://schemas.microsoft.com/office/drawing/2014/main" id="{7B71EFFA-EFE5-AC4F-BDCD-F652A1C5888D}"/>
              </a:ext>
            </a:extLst>
          </p:cNvPr>
          <p:cNvSpPr>
            <a:spLocks noGrp="1"/>
          </p:cNvSpPr>
          <p:nvPr>
            <p:ph idx="1"/>
          </p:nvPr>
        </p:nvSpPr>
        <p:spPr/>
        <p:txBody>
          <a:bodyPr>
            <a:normAutofit/>
          </a:bodyPr>
          <a:lstStyle/>
          <a:p>
            <a:pPr marL="0" indent="0">
              <a:buNone/>
            </a:pPr>
            <a:r>
              <a:rPr lang="en-US" sz="2000" b="1" dirty="0"/>
              <a:t>Objectives Answered</a:t>
            </a:r>
          </a:p>
          <a:p>
            <a:pPr lvl="0" fontAlgn="base"/>
            <a:r>
              <a:rPr lang="en-US" sz="2000" dirty="0"/>
              <a:t>Face Recognition is not an exclusive outcome of intelligence. </a:t>
            </a:r>
          </a:p>
          <a:p>
            <a:pPr lvl="0" fontAlgn="base"/>
            <a:r>
              <a:rPr lang="en-US" sz="2000" dirty="0"/>
              <a:t>Evidence of norm-based coding of faces contradicts innate racial bias as the</a:t>
            </a:r>
            <a:r>
              <a:rPr lang="en-US" sz="2000" b="1" dirty="0"/>
              <a:t> </a:t>
            </a:r>
            <a:r>
              <a:rPr lang="en-US" sz="2000" dirty="0"/>
              <a:t>reason</a:t>
            </a:r>
            <a:r>
              <a:rPr lang="en-US" sz="2000" b="1" dirty="0"/>
              <a:t> </a:t>
            </a:r>
            <a:r>
              <a:rPr lang="en-US" sz="2000" dirty="0"/>
              <a:t>underlying an inability to differentiate between faces </a:t>
            </a:r>
          </a:p>
          <a:p>
            <a:pPr lvl="0" fontAlgn="base"/>
            <a:r>
              <a:rPr lang="en-US" sz="2000" dirty="0"/>
              <a:t>In-between category differentiation tends to be better than within-category differentiation because of limited range of exposure or what I’d like to call unfamiliarity quotient</a:t>
            </a:r>
          </a:p>
          <a:p>
            <a:pPr marL="0" indent="0">
              <a:buNone/>
            </a:pPr>
            <a:endParaRPr lang="en-US" sz="2000" b="1" dirty="0"/>
          </a:p>
          <a:p>
            <a:pPr marL="0" indent="0">
              <a:buNone/>
            </a:pPr>
            <a:r>
              <a:rPr lang="en-US" sz="2000" b="1" dirty="0"/>
              <a:t>Hypothesis Supported</a:t>
            </a:r>
          </a:p>
          <a:p>
            <a:pPr marL="457200" lvl="1" indent="0">
              <a:buNone/>
            </a:pPr>
            <a:r>
              <a:rPr lang="en-US" sz="2000" dirty="0"/>
              <a:t>Findings clearly supported the hypothesis through evidence that our intuitive ability to encode and decode faces draws on systematic pattern recognition</a:t>
            </a:r>
          </a:p>
          <a:p>
            <a:pPr lvl="1">
              <a:buFont typeface="Wingdings" pitchFamily="2" charset="2"/>
              <a:buChar char="Ø"/>
            </a:pPr>
            <a:endParaRPr lang="en-US" sz="1800" b="1" dirty="0"/>
          </a:p>
        </p:txBody>
      </p:sp>
      <p:sp>
        <p:nvSpPr>
          <p:cNvPr id="4" name="Footer Placeholder 3">
            <a:extLst>
              <a:ext uri="{FF2B5EF4-FFF2-40B4-BE49-F238E27FC236}">
                <a16:creationId xmlns:a16="http://schemas.microsoft.com/office/drawing/2014/main" id="{0F68CA87-5712-C74A-8355-A4677CD7D641}"/>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B90BE59B-BA2D-8F4F-A379-ABCD2C64748E}"/>
              </a:ext>
            </a:extLst>
          </p:cNvPr>
          <p:cNvSpPr>
            <a:spLocks noGrp="1"/>
          </p:cNvSpPr>
          <p:nvPr>
            <p:ph type="sldNum" sz="quarter" idx="12"/>
          </p:nvPr>
        </p:nvSpPr>
        <p:spPr/>
        <p:txBody>
          <a:bodyPr/>
          <a:lstStyle/>
          <a:p>
            <a:r>
              <a:rPr lang="en-US"/>
              <a:t>Sharma </a:t>
            </a:r>
            <a:fld id="{81196132-F2A9-3E43-AC9A-ED1888847F30}" type="slidenum">
              <a:rPr lang="en-US" smtClean="0"/>
              <a:t>12</a:t>
            </a:fld>
            <a:endParaRPr lang="en-US" dirty="0"/>
          </a:p>
        </p:txBody>
      </p:sp>
    </p:spTree>
    <p:extLst>
      <p:ext uri="{BB962C8B-B14F-4D97-AF65-F5344CB8AC3E}">
        <p14:creationId xmlns:p14="http://schemas.microsoft.com/office/powerpoint/2010/main" val="2126519017"/>
      </p:ext>
    </p:extLst>
  </p:cSld>
  <p:clrMapOvr>
    <a:masterClrMapping/>
  </p:clrMapOvr>
  <mc:AlternateContent xmlns:mc="http://schemas.openxmlformats.org/markup-compatibility/2006" xmlns:p14="http://schemas.microsoft.com/office/powerpoint/2010/main">
    <mc:Choice Requires="p14">
      <p:transition spd="slow" p14:dur="2000" advTm="54185"/>
    </mc:Choice>
    <mc:Fallback xmlns="">
      <p:transition spd="slow" advTm="541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18CF-89EF-3443-8B58-4333ECA6EB5C}"/>
              </a:ext>
            </a:extLst>
          </p:cNvPr>
          <p:cNvSpPr>
            <a:spLocks noGrp="1"/>
          </p:cNvSpPr>
          <p:nvPr>
            <p:ph type="title"/>
          </p:nvPr>
        </p:nvSpPr>
        <p:spPr/>
        <p:txBody>
          <a:bodyPr/>
          <a:lstStyle/>
          <a:p>
            <a:pPr algn="ctr"/>
            <a:r>
              <a:rPr lang="en-US" b="1" dirty="0"/>
              <a:t>Implications &amp; Limitations</a:t>
            </a:r>
          </a:p>
        </p:txBody>
      </p:sp>
      <p:sp>
        <p:nvSpPr>
          <p:cNvPr id="3" name="Content Placeholder 2">
            <a:extLst>
              <a:ext uri="{FF2B5EF4-FFF2-40B4-BE49-F238E27FC236}">
                <a16:creationId xmlns:a16="http://schemas.microsoft.com/office/drawing/2014/main" id="{7B71EFFA-EFE5-AC4F-BDCD-F652A1C5888D}"/>
              </a:ext>
            </a:extLst>
          </p:cNvPr>
          <p:cNvSpPr>
            <a:spLocks noGrp="1"/>
          </p:cNvSpPr>
          <p:nvPr>
            <p:ph idx="1"/>
          </p:nvPr>
        </p:nvSpPr>
        <p:spPr/>
        <p:txBody>
          <a:bodyPr>
            <a:normAutofit/>
          </a:bodyPr>
          <a:lstStyle/>
          <a:p>
            <a:pPr>
              <a:lnSpc>
                <a:spcPct val="100000"/>
              </a:lnSpc>
            </a:pPr>
            <a:r>
              <a:rPr lang="en-US" sz="1800" dirty="0"/>
              <a:t>Findings of this study have direct implications for Face Recognition technologies.</a:t>
            </a:r>
          </a:p>
          <a:p>
            <a:pPr>
              <a:lnSpc>
                <a:spcPct val="100000"/>
              </a:lnSpc>
            </a:pPr>
            <a:r>
              <a:rPr lang="en-US" sz="1800" dirty="0"/>
              <a:t>In fact, high level results from NISTIR 8280 - a landmark US Federal study released in December of 2019 showed that Facial Recognition systems misidentified people of color more often than white people. In a press release, Patrick </a:t>
            </a:r>
            <a:r>
              <a:rPr lang="en-US" sz="1800" dirty="0" err="1"/>
              <a:t>Grother</a:t>
            </a:r>
            <a:r>
              <a:rPr lang="en-US" sz="1800" dirty="0"/>
              <a:t> – primary author of the report was quoted “</a:t>
            </a:r>
            <a:r>
              <a:rPr lang="en-US" sz="1800" u="sng" dirty="0"/>
              <a:t>While it is usually incorrect to make statements across algorithms, we found empirical evidence for the existence of demographic differentials in the majority of the face recognition algorithms, we studied</a:t>
            </a:r>
            <a:r>
              <a:rPr lang="en-US" sz="1800" dirty="0"/>
              <a:t>.” The shocking finding demands intensified focus on mitigation of inherent racial bias in surveillance tools.</a:t>
            </a:r>
          </a:p>
          <a:p>
            <a:pPr>
              <a:lnSpc>
                <a:spcPct val="100000"/>
              </a:lnSpc>
            </a:pPr>
            <a:r>
              <a:rPr lang="en-US" sz="1800" dirty="0"/>
              <a:t> Systems can be improved by training algorithms on a larger and more diverse set of faces and by using additional facial parameters which are independent of skin color to compensate for the limitations of the human brain. Minimizing and eventually eliminating systemic bias in surveillance and security systems is crucial for equitable law enforcement.</a:t>
            </a:r>
          </a:p>
        </p:txBody>
      </p:sp>
      <p:sp>
        <p:nvSpPr>
          <p:cNvPr id="4" name="Footer Placeholder 3">
            <a:extLst>
              <a:ext uri="{FF2B5EF4-FFF2-40B4-BE49-F238E27FC236}">
                <a16:creationId xmlns:a16="http://schemas.microsoft.com/office/drawing/2014/main" id="{0F68CA87-5712-C74A-8355-A4677CD7D641}"/>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B90BE59B-BA2D-8F4F-A379-ABCD2C64748E}"/>
              </a:ext>
            </a:extLst>
          </p:cNvPr>
          <p:cNvSpPr>
            <a:spLocks noGrp="1"/>
          </p:cNvSpPr>
          <p:nvPr>
            <p:ph type="sldNum" sz="quarter" idx="12"/>
          </p:nvPr>
        </p:nvSpPr>
        <p:spPr/>
        <p:txBody>
          <a:bodyPr/>
          <a:lstStyle/>
          <a:p>
            <a:r>
              <a:rPr lang="en-US"/>
              <a:t>Sharma </a:t>
            </a:r>
            <a:fld id="{81196132-F2A9-3E43-AC9A-ED1888847F30}" type="slidenum">
              <a:rPr lang="en-US" smtClean="0"/>
              <a:t>13</a:t>
            </a:fld>
            <a:endParaRPr lang="en-US" dirty="0"/>
          </a:p>
        </p:txBody>
      </p:sp>
    </p:spTree>
    <p:extLst>
      <p:ext uri="{BB962C8B-B14F-4D97-AF65-F5344CB8AC3E}">
        <p14:creationId xmlns:p14="http://schemas.microsoft.com/office/powerpoint/2010/main" val="2598279272"/>
      </p:ext>
    </p:extLst>
  </p:cSld>
  <p:clrMapOvr>
    <a:masterClrMapping/>
  </p:clrMapOvr>
  <mc:AlternateContent xmlns:mc="http://schemas.openxmlformats.org/markup-compatibility/2006" xmlns:p14="http://schemas.microsoft.com/office/powerpoint/2010/main">
    <mc:Choice Requires="p14">
      <p:transition spd="slow" p14:dur="2000" advTm="54185"/>
    </mc:Choice>
    <mc:Fallback xmlns="">
      <p:transition spd="slow" advTm="541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18CF-89EF-3443-8B58-4333ECA6EB5C}"/>
              </a:ext>
            </a:extLst>
          </p:cNvPr>
          <p:cNvSpPr>
            <a:spLocks noGrp="1"/>
          </p:cNvSpPr>
          <p:nvPr>
            <p:ph type="title"/>
          </p:nvPr>
        </p:nvSpPr>
        <p:spPr/>
        <p:txBody>
          <a:bodyPr/>
          <a:lstStyle/>
          <a:p>
            <a:pPr algn="ctr"/>
            <a:r>
              <a:rPr lang="en-US" b="1" dirty="0"/>
              <a:t>Implications &amp; Limitations</a:t>
            </a:r>
          </a:p>
        </p:txBody>
      </p:sp>
      <p:sp>
        <p:nvSpPr>
          <p:cNvPr id="3" name="Content Placeholder 2">
            <a:extLst>
              <a:ext uri="{FF2B5EF4-FFF2-40B4-BE49-F238E27FC236}">
                <a16:creationId xmlns:a16="http://schemas.microsoft.com/office/drawing/2014/main" id="{7B71EFFA-EFE5-AC4F-BDCD-F652A1C5888D}"/>
              </a:ext>
            </a:extLst>
          </p:cNvPr>
          <p:cNvSpPr>
            <a:spLocks noGrp="1"/>
          </p:cNvSpPr>
          <p:nvPr>
            <p:ph idx="1"/>
          </p:nvPr>
        </p:nvSpPr>
        <p:spPr/>
        <p:txBody>
          <a:bodyPr>
            <a:normAutofit/>
          </a:bodyPr>
          <a:lstStyle/>
          <a:p>
            <a:pPr>
              <a:lnSpc>
                <a:spcPct val="100000"/>
              </a:lnSpc>
            </a:pPr>
            <a:r>
              <a:rPr lang="en-US" sz="1800" dirty="0"/>
              <a:t>Comprehension of neural mechanisms for facial recognition can enable an alternate pathway to induce or enhance vision in visually impaired people</a:t>
            </a:r>
          </a:p>
          <a:p>
            <a:pPr>
              <a:lnSpc>
                <a:spcPct val="100000"/>
              </a:lnSpc>
            </a:pPr>
            <a:r>
              <a:rPr lang="en-US" sz="1800" dirty="0"/>
              <a:t>The fascinating findings from this research review demonstrate that individual differences can be investigated to understand aspects of cognitive neuroscience because we can learn about the cognitive ability of face recognition using simple measurements of behavioral responses based on accuracy and time</a:t>
            </a:r>
          </a:p>
          <a:p>
            <a:pPr>
              <a:lnSpc>
                <a:spcPct val="100000"/>
              </a:lnSpc>
            </a:pPr>
            <a:r>
              <a:rPr lang="en-US" sz="1800" dirty="0"/>
              <a:t>Interesting and pertinent questions identified for further exploration include:</a:t>
            </a:r>
          </a:p>
          <a:p>
            <a:pPr marL="800100" lvl="2" indent="-342900">
              <a:spcBef>
                <a:spcPts val="1000"/>
              </a:spcBef>
              <a:buFont typeface="Wingdings" pitchFamily="2" charset="2"/>
              <a:buChar char="Ø"/>
            </a:pPr>
            <a:r>
              <a:rPr lang="en-US" sz="1800" b="1" dirty="0"/>
              <a:t>What is the role of experience in Face Recognition?</a:t>
            </a:r>
          </a:p>
          <a:p>
            <a:pPr marL="800100" lvl="2" indent="-342900">
              <a:spcBef>
                <a:spcPts val="1000"/>
              </a:spcBef>
              <a:buFont typeface="Wingdings" pitchFamily="2" charset="2"/>
              <a:buChar char="Ø"/>
            </a:pPr>
            <a:r>
              <a:rPr lang="en-US" sz="1800" b="1" dirty="0"/>
              <a:t>Are there any age-effects that influence Face Recognition?</a:t>
            </a:r>
          </a:p>
          <a:p>
            <a:pPr marL="800100" lvl="2" indent="-342900">
              <a:spcBef>
                <a:spcPts val="1000"/>
              </a:spcBef>
              <a:buFont typeface="Wingdings" pitchFamily="2" charset="2"/>
              <a:buChar char="Ø"/>
            </a:pPr>
            <a:r>
              <a:rPr lang="en-US" sz="1800" b="1" dirty="0"/>
              <a:t>What are the neural responses of challenges on Face Recognition tasks?</a:t>
            </a:r>
          </a:p>
          <a:p>
            <a:r>
              <a:rPr lang="en-US" sz="1800" dirty="0"/>
              <a:t>Although the research review methodology of this project limited the scope of exploration, the distinct findings are encouraging for experimental studies using sizeable sample sets and multiple trials</a:t>
            </a:r>
          </a:p>
          <a:p>
            <a:pPr marL="457200" lvl="1" indent="0">
              <a:buNone/>
            </a:pPr>
            <a:endParaRPr lang="en-US" sz="1800" b="1" dirty="0"/>
          </a:p>
        </p:txBody>
      </p:sp>
      <p:sp>
        <p:nvSpPr>
          <p:cNvPr id="4" name="Footer Placeholder 3">
            <a:extLst>
              <a:ext uri="{FF2B5EF4-FFF2-40B4-BE49-F238E27FC236}">
                <a16:creationId xmlns:a16="http://schemas.microsoft.com/office/drawing/2014/main" id="{0F68CA87-5712-C74A-8355-A4677CD7D641}"/>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B90BE59B-BA2D-8F4F-A379-ABCD2C64748E}"/>
              </a:ext>
            </a:extLst>
          </p:cNvPr>
          <p:cNvSpPr>
            <a:spLocks noGrp="1"/>
          </p:cNvSpPr>
          <p:nvPr>
            <p:ph type="sldNum" sz="quarter" idx="12"/>
          </p:nvPr>
        </p:nvSpPr>
        <p:spPr/>
        <p:txBody>
          <a:bodyPr/>
          <a:lstStyle/>
          <a:p>
            <a:r>
              <a:rPr lang="en-US"/>
              <a:t>Sharma </a:t>
            </a:r>
            <a:fld id="{81196132-F2A9-3E43-AC9A-ED1888847F30}" type="slidenum">
              <a:rPr lang="en-US" smtClean="0"/>
              <a:t>14</a:t>
            </a:fld>
            <a:endParaRPr lang="en-US" dirty="0"/>
          </a:p>
        </p:txBody>
      </p:sp>
    </p:spTree>
    <p:extLst>
      <p:ext uri="{BB962C8B-B14F-4D97-AF65-F5344CB8AC3E}">
        <p14:creationId xmlns:p14="http://schemas.microsoft.com/office/powerpoint/2010/main" val="1567137512"/>
      </p:ext>
    </p:extLst>
  </p:cSld>
  <p:clrMapOvr>
    <a:masterClrMapping/>
  </p:clrMapOvr>
  <mc:AlternateContent xmlns:mc="http://schemas.openxmlformats.org/markup-compatibility/2006" xmlns:p14="http://schemas.microsoft.com/office/powerpoint/2010/main">
    <mc:Choice Requires="p14">
      <p:transition spd="slow" p14:dur="2000" advTm="54185"/>
    </mc:Choice>
    <mc:Fallback xmlns="">
      <p:transition spd="slow" advTm="541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1EEC-474D-3B41-9E85-EE7524F24974}"/>
              </a:ext>
            </a:extLst>
          </p:cNvPr>
          <p:cNvSpPr>
            <a:spLocks noGrp="1"/>
          </p:cNvSpPr>
          <p:nvPr>
            <p:ph type="title"/>
          </p:nvPr>
        </p:nvSpPr>
        <p:spPr/>
        <p:txBody>
          <a:bodyPr/>
          <a:lstStyle/>
          <a:p>
            <a:pPr algn="ctr"/>
            <a:r>
              <a:rPr lang="en-US" b="1" dirty="0"/>
              <a:t>Primary References</a:t>
            </a:r>
          </a:p>
        </p:txBody>
      </p:sp>
      <p:sp>
        <p:nvSpPr>
          <p:cNvPr id="3" name="Content Placeholder 2">
            <a:extLst>
              <a:ext uri="{FF2B5EF4-FFF2-40B4-BE49-F238E27FC236}">
                <a16:creationId xmlns:a16="http://schemas.microsoft.com/office/drawing/2014/main" id="{400476E9-E003-BC47-9EE9-4BD4B9465BD8}"/>
              </a:ext>
            </a:extLst>
          </p:cNvPr>
          <p:cNvSpPr>
            <a:spLocks noGrp="1"/>
          </p:cNvSpPr>
          <p:nvPr>
            <p:ph idx="1"/>
          </p:nvPr>
        </p:nvSpPr>
        <p:spPr>
          <a:xfrm>
            <a:off x="628650" y="1599845"/>
            <a:ext cx="7886700" cy="4351338"/>
          </a:xfrm>
        </p:spPr>
        <p:txBody>
          <a:bodyPr>
            <a:noAutofit/>
          </a:bodyPr>
          <a:lstStyle/>
          <a:p>
            <a:r>
              <a:rPr lang="en-US" sz="1350" dirty="0" err="1"/>
              <a:t>Deen</a:t>
            </a:r>
            <a:r>
              <a:rPr lang="en-US" sz="1350" dirty="0"/>
              <a:t>, B., Richardson, H., </a:t>
            </a:r>
            <a:r>
              <a:rPr lang="en-US" sz="1350" dirty="0" err="1"/>
              <a:t>Dilks</a:t>
            </a:r>
            <a:r>
              <a:rPr lang="en-US" sz="1350" dirty="0"/>
              <a:t>, D. et al. (2017). Organization of high-level visual cortex in human infants. Nat </a:t>
            </a:r>
            <a:r>
              <a:rPr lang="en-US" sz="1350" dirty="0" err="1"/>
              <a:t>Commun</a:t>
            </a:r>
            <a:r>
              <a:rPr lang="en-US" sz="1350" dirty="0"/>
              <a:t> 8, 13995. https://</a:t>
            </a:r>
            <a:r>
              <a:rPr lang="en-US" sz="1350" dirty="0" err="1"/>
              <a:t>doi.org</a:t>
            </a:r>
            <a:r>
              <a:rPr lang="en-US" sz="1350" dirty="0"/>
              <a:t>/10.1038/ncomms13995</a:t>
            </a:r>
          </a:p>
          <a:p>
            <a:r>
              <a:rPr lang="en-US" sz="1350" dirty="0" err="1"/>
              <a:t>Deen</a:t>
            </a:r>
            <a:r>
              <a:rPr lang="en-US" sz="1350" dirty="0"/>
              <a:t>, B., Saxe, R &amp; Kanwisher, N. (2020) Processing communicative facial and vocal cues in the superior temporal sulcus. </a:t>
            </a:r>
            <a:r>
              <a:rPr lang="en-US" sz="1350" dirty="0" err="1"/>
              <a:t>NeuroImage</a:t>
            </a:r>
            <a:r>
              <a:rPr lang="en-US" sz="1350" dirty="0"/>
              <a:t>, Volume 221, 117191, https://</a:t>
            </a:r>
            <a:r>
              <a:rPr lang="en-US" sz="1350" dirty="0" err="1"/>
              <a:t>doi.org</a:t>
            </a:r>
            <a:r>
              <a:rPr lang="en-US" sz="1350" dirty="0"/>
              <a:t>/10.1016/j.neuroimage.2020.117191</a:t>
            </a:r>
          </a:p>
          <a:p>
            <a:r>
              <a:rPr lang="en-US" sz="1350" dirty="0"/>
              <a:t>Kanwisher, Nancy. 2020. </a:t>
            </a:r>
            <a:r>
              <a:rPr lang="en-US" sz="1350" dirty="0" err="1"/>
              <a:t>Nancysbraintalks</a:t>
            </a:r>
            <a:r>
              <a:rPr lang="en-US" sz="1350" dirty="0"/>
              <a:t>. MIT. </a:t>
            </a:r>
            <a:r>
              <a:rPr lang="en-US" sz="1350" u="sng" dirty="0">
                <a:hlinkClick r:id="rId2"/>
              </a:rPr>
              <a:t>http://nancysbraintalks.mit.edu</a:t>
            </a:r>
            <a:endParaRPr lang="en-US" sz="1350" dirty="0"/>
          </a:p>
          <a:p>
            <a:r>
              <a:rPr lang="en-US" sz="1350" dirty="0" err="1"/>
              <a:t>Lebrecht</a:t>
            </a:r>
            <a:r>
              <a:rPr lang="en-US" sz="1350" dirty="0"/>
              <a:t> S, Pierce LJ, </a:t>
            </a:r>
            <a:r>
              <a:rPr lang="en-US" sz="1350" dirty="0" err="1"/>
              <a:t>Tarr</a:t>
            </a:r>
            <a:r>
              <a:rPr lang="en-US" sz="1350" dirty="0"/>
              <a:t> MJ, Tanaka JW (2009) Perceptual Other-Race Training Reduces Implicit Racial Bias. </a:t>
            </a:r>
            <a:r>
              <a:rPr lang="en-US" sz="1350" dirty="0" err="1"/>
              <a:t>PLoS</a:t>
            </a:r>
            <a:r>
              <a:rPr lang="en-US" sz="1350" dirty="0"/>
              <a:t> ONE 4(1): e4215. https://</a:t>
            </a:r>
            <a:r>
              <a:rPr lang="en-US" sz="1350" dirty="0" err="1"/>
              <a:t>doi.org</a:t>
            </a:r>
            <a:r>
              <a:rPr lang="en-US" sz="1350" dirty="0"/>
              <a:t>/10.1371/journal.pone.0004215</a:t>
            </a:r>
          </a:p>
          <a:p>
            <a:r>
              <a:rPr lang="en-US" sz="1350" dirty="0" err="1"/>
              <a:t>McKone</a:t>
            </a:r>
            <a:r>
              <a:rPr lang="en-US" sz="1350" dirty="0"/>
              <a:t> E, Crookes K, Jeffery L &amp; </a:t>
            </a:r>
            <a:r>
              <a:rPr lang="en-US" sz="1350" dirty="0" err="1"/>
              <a:t>Dilks</a:t>
            </a:r>
            <a:r>
              <a:rPr lang="en-US" sz="1350" dirty="0"/>
              <a:t> D D. (2012) A critical review of the development of face recognition: Experience is less important than previously believed, Cognitive Neuropsychology, 29:1-2, 174-212, DOI: </a:t>
            </a:r>
            <a:r>
              <a:rPr lang="en-US" sz="1350" dirty="0">
                <a:hlinkClick r:id="rId3"/>
              </a:rPr>
              <a:t>10.1080/02643294.2012.660138</a:t>
            </a:r>
            <a:endParaRPr lang="en-US" sz="1350" dirty="0"/>
          </a:p>
          <a:p>
            <a:r>
              <a:rPr lang="en-US" sz="1350" dirty="0"/>
              <a:t>Tanaka, J. W., &amp; Farah, M. J. (1993). Parts and wholes in face recognition. </a:t>
            </a:r>
            <a:r>
              <a:rPr lang="en-US" sz="1350" i="1" dirty="0"/>
              <a:t>The Quarterly Journal of Experimental Psychology A: Human Experimental Psychology, 46A</a:t>
            </a:r>
            <a:r>
              <a:rPr lang="en-US" sz="1350" dirty="0"/>
              <a:t>(2), 225–245. </a:t>
            </a:r>
            <a:r>
              <a:rPr lang="en-US" sz="1350" dirty="0">
                <a:hlinkClick r:id="rId4"/>
              </a:rPr>
              <a:t>https://doi.org/10.1080/14640749308401045</a:t>
            </a:r>
            <a:endParaRPr lang="en-US" sz="1350" dirty="0"/>
          </a:p>
          <a:p>
            <a:r>
              <a:rPr lang="en-US" sz="1350" dirty="0"/>
              <a:t>Taylor, John. (2005). On Intelligence, Jeff Hawkins, Sandra Blakeslee Times Books (2004). Artificial Intelligence. 169. 192-195. 10.1016/j.artint.2005.10.011</a:t>
            </a:r>
          </a:p>
          <a:p>
            <a:r>
              <a:rPr lang="en-US" sz="1350" dirty="0"/>
              <a:t>Yin, R. K. (1969). Looking at upside-down faces. </a:t>
            </a:r>
            <a:r>
              <a:rPr lang="en-US" sz="1350" i="1" dirty="0"/>
              <a:t>Journal of Experimental Psychology, 81</a:t>
            </a:r>
            <a:r>
              <a:rPr lang="en-US" sz="1350" dirty="0"/>
              <a:t>(1), 141–145. </a:t>
            </a:r>
            <a:r>
              <a:rPr lang="en-US" sz="1350" dirty="0">
                <a:hlinkClick r:id="rId5"/>
              </a:rPr>
              <a:t>https://doi.org/10.1037/h0027474</a:t>
            </a:r>
            <a:endParaRPr lang="en-US" sz="1350" dirty="0"/>
          </a:p>
          <a:p>
            <a:r>
              <a:rPr lang="en-US" sz="1350" dirty="0"/>
              <a:t>Young AW, </a:t>
            </a:r>
            <a:r>
              <a:rPr lang="en-US" sz="1350" dirty="0" err="1"/>
              <a:t>Hellawell</a:t>
            </a:r>
            <a:r>
              <a:rPr lang="en-US" sz="1350" dirty="0"/>
              <a:t> D, Hay DC. Configurational information in face perception. Perception. 1987;16(6):747-59. </a:t>
            </a:r>
            <a:r>
              <a:rPr lang="en-US" sz="1350" dirty="0" err="1"/>
              <a:t>doi</a:t>
            </a:r>
            <a:r>
              <a:rPr lang="en-US" sz="1350" dirty="0"/>
              <a:t>: 10.1068/p160747. PMID: 3454432</a:t>
            </a:r>
          </a:p>
        </p:txBody>
      </p:sp>
      <p:sp>
        <p:nvSpPr>
          <p:cNvPr id="4" name="Footer Placeholder 3">
            <a:extLst>
              <a:ext uri="{FF2B5EF4-FFF2-40B4-BE49-F238E27FC236}">
                <a16:creationId xmlns:a16="http://schemas.microsoft.com/office/drawing/2014/main" id="{02AF5BCD-25E1-3847-BC82-2812C8C16B4F}"/>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6" name="Slide Number Placeholder 5">
            <a:extLst>
              <a:ext uri="{FF2B5EF4-FFF2-40B4-BE49-F238E27FC236}">
                <a16:creationId xmlns:a16="http://schemas.microsoft.com/office/drawing/2014/main" id="{745986D0-327F-0E41-BF55-969AE70237FB}"/>
              </a:ext>
            </a:extLst>
          </p:cNvPr>
          <p:cNvSpPr>
            <a:spLocks noGrp="1"/>
          </p:cNvSpPr>
          <p:nvPr>
            <p:ph type="sldNum" sz="quarter" idx="12"/>
          </p:nvPr>
        </p:nvSpPr>
        <p:spPr/>
        <p:txBody>
          <a:bodyPr/>
          <a:lstStyle/>
          <a:p>
            <a:r>
              <a:rPr lang="en-US"/>
              <a:t>Sharma </a:t>
            </a:r>
            <a:fld id="{81196132-F2A9-3E43-AC9A-ED1888847F30}" type="slidenum">
              <a:rPr lang="en-US" smtClean="0"/>
              <a:t>15</a:t>
            </a:fld>
            <a:endParaRPr lang="en-US" dirty="0"/>
          </a:p>
        </p:txBody>
      </p:sp>
    </p:spTree>
    <p:extLst>
      <p:ext uri="{BB962C8B-B14F-4D97-AF65-F5344CB8AC3E}">
        <p14:creationId xmlns:p14="http://schemas.microsoft.com/office/powerpoint/2010/main" val="304624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D544-D691-0945-9AC5-E70D13D9DA75}"/>
              </a:ext>
            </a:extLst>
          </p:cNvPr>
          <p:cNvSpPr>
            <a:spLocks noGrp="1"/>
          </p:cNvSpPr>
          <p:nvPr>
            <p:ph type="title"/>
          </p:nvPr>
        </p:nvSpPr>
        <p:spPr/>
        <p:txBody>
          <a:bodyPr/>
          <a:lstStyle/>
          <a:p>
            <a:pPr algn="ctr"/>
            <a:r>
              <a:rPr lang="en-US" b="1" dirty="0"/>
              <a:t>Abstract</a:t>
            </a:r>
          </a:p>
        </p:txBody>
      </p:sp>
      <p:sp>
        <p:nvSpPr>
          <p:cNvPr id="3" name="Content Placeholder 2">
            <a:extLst>
              <a:ext uri="{FF2B5EF4-FFF2-40B4-BE49-F238E27FC236}">
                <a16:creationId xmlns:a16="http://schemas.microsoft.com/office/drawing/2014/main" id="{759DD106-8491-A345-BB84-4D9C5B38E35B}"/>
              </a:ext>
            </a:extLst>
          </p:cNvPr>
          <p:cNvSpPr>
            <a:spLocks noGrp="1"/>
          </p:cNvSpPr>
          <p:nvPr>
            <p:ph idx="1"/>
          </p:nvPr>
        </p:nvSpPr>
        <p:spPr>
          <a:xfrm>
            <a:off x="498764" y="1520043"/>
            <a:ext cx="8110846" cy="4597545"/>
          </a:xfrm>
        </p:spPr>
        <p:txBody>
          <a:bodyPr>
            <a:noAutofit/>
          </a:bodyPr>
          <a:lstStyle/>
          <a:p>
            <a:pPr marL="0" indent="0">
              <a:buNone/>
            </a:pPr>
            <a:r>
              <a:rPr lang="en-US" sz="1800" b="1" dirty="0"/>
              <a:t>Face Recognition </a:t>
            </a:r>
            <a:r>
              <a:rPr lang="en-US" sz="1800" dirty="0"/>
              <a:t>is a form of natural biometric authentication integral to social dynamics as people often engage in face-to-face communications, which require an ability to ascertain identities through quick and reliable recall techniques. </a:t>
            </a:r>
            <a:r>
              <a:rPr lang="en-US" sz="1800" b="1" dirty="0"/>
              <a:t>Cross-Race Effect</a:t>
            </a:r>
            <a:r>
              <a:rPr lang="en-US" sz="1800" dirty="0"/>
              <a:t> is a psychological phenomenon which suggests that people recognize faces belonging to their own race more effectively than faces from another race. Common belief claims the effect results from innate racial preconception. To dispute that idea, this project questioned Cross-Race Effect through the lens of </a:t>
            </a:r>
            <a:r>
              <a:rPr lang="en-US" sz="1800" b="1" dirty="0"/>
              <a:t>Pattern Recognition</a:t>
            </a:r>
            <a:r>
              <a:rPr lang="en-US" sz="1800" dirty="0"/>
              <a:t>. It was hypothesized that Face Recognition intuitively relies on systematic pattern recognition processes. Literature survey investigated foundational research on challenges encountered in recognizing faces. As research on this interconnection is sparse, landmark publications in cognitive psychology, cognitive neuroscience and machine learning were analyzed for relevant inputs. Collated findings revealed that Face Recognition categorically relies on a pattern recognition processes to code patterns based on common structures of facial geometry. The hypothesis was strongly supported with clear indication that our ability to recognize and differentiate between faces draws heavily from mental datasets gathered from visual experiences. Future implications point at experimental research for improved substantiation of the mechanics of face recognition through behavioral and neural responses. </a:t>
            </a:r>
          </a:p>
        </p:txBody>
      </p:sp>
      <p:sp>
        <p:nvSpPr>
          <p:cNvPr id="4" name="Footer Placeholder 3">
            <a:extLst>
              <a:ext uri="{FF2B5EF4-FFF2-40B4-BE49-F238E27FC236}">
                <a16:creationId xmlns:a16="http://schemas.microsoft.com/office/drawing/2014/main" id="{9CECC851-41A4-F849-8294-D61672B5885B}"/>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4175CDEF-C6ED-2345-9299-8694B00230D3}"/>
              </a:ext>
            </a:extLst>
          </p:cNvPr>
          <p:cNvSpPr>
            <a:spLocks noGrp="1"/>
          </p:cNvSpPr>
          <p:nvPr>
            <p:ph type="sldNum" sz="quarter" idx="12"/>
          </p:nvPr>
        </p:nvSpPr>
        <p:spPr/>
        <p:txBody>
          <a:bodyPr/>
          <a:lstStyle/>
          <a:p>
            <a:r>
              <a:rPr lang="en-US"/>
              <a:t>Sharma </a:t>
            </a:r>
            <a:fld id="{81196132-F2A9-3E43-AC9A-ED1888847F30}" type="slidenum">
              <a:rPr lang="en-US" smtClean="0"/>
              <a:t>1</a:t>
            </a:fld>
            <a:endParaRPr lang="en-US" dirty="0"/>
          </a:p>
        </p:txBody>
      </p:sp>
    </p:spTree>
    <p:extLst>
      <p:ext uri="{BB962C8B-B14F-4D97-AF65-F5344CB8AC3E}">
        <p14:creationId xmlns:p14="http://schemas.microsoft.com/office/powerpoint/2010/main" val="1705197024"/>
      </p:ext>
    </p:extLst>
  </p:cSld>
  <p:clrMapOvr>
    <a:masterClrMapping/>
  </p:clrMapOvr>
  <mc:AlternateContent xmlns:mc="http://schemas.openxmlformats.org/markup-compatibility/2006" xmlns:p14="http://schemas.microsoft.com/office/powerpoint/2010/main">
    <mc:Choice Requires="p14">
      <p:transition spd="slow" p14:dur="2000" advTm="65011"/>
    </mc:Choice>
    <mc:Fallback xmlns="">
      <p:transition spd="slow" advTm="650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D544-D691-0945-9AC5-E70D13D9DA75}"/>
              </a:ext>
            </a:extLst>
          </p:cNvPr>
          <p:cNvSpPr>
            <a:spLocks noGrp="1"/>
          </p:cNvSpPr>
          <p:nvPr>
            <p:ph type="title"/>
          </p:nvPr>
        </p:nvSpPr>
        <p:spPr/>
        <p:txBody>
          <a:bodyPr/>
          <a:lstStyle/>
          <a:p>
            <a:pPr algn="ctr"/>
            <a:r>
              <a:rPr lang="en-US" b="1" dirty="0"/>
              <a:t>Project Framework</a:t>
            </a:r>
          </a:p>
        </p:txBody>
      </p:sp>
      <p:sp>
        <p:nvSpPr>
          <p:cNvPr id="3" name="Content Placeholder 2">
            <a:extLst>
              <a:ext uri="{FF2B5EF4-FFF2-40B4-BE49-F238E27FC236}">
                <a16:creationId xmlns:a16="http://schemas.microsoft.com/office/drawing/2014/main" id="{759DD106-8491-A345-BB84-4D9C5B38E35B}"/>
              </a:ext>
            </a:extLst>
          </p:cNvPr>
          <p:cNvSpPr>
            <a:spLocks noGrp="1"/>
          </p:cNvSpPr>
          <p:nvPr>
            <p:ph idx="1"/>
          </p:nvPr>
        </p:nvSpPr>
        <p:spPr>
          <a:xfrm>
            <a:off x="628650" y="1558925"/>
            <a:ext cx="7886700" cy="4351338"/>
          </a:xfrm>
        </p:spPr>
        <p:txBody>
          <a:bodyPr>
            <a:noAutofit/>
          </a:bodyPr>
          <a:lstStyle/>
          <a:p>
            <a:pPr marL="0" indent="0">
              <a:buNone/>
            </a:pPr>
            <a:r>
              <a:rPr lang="en-US" sz="1800" b="1" dirty="0"/>
              <a:t>Problem</a:t>
            </a:r>
          </a:p>
          <a:p>
            <a:r>
              <a:rPr lang="en-US" sz="1800" dirty="0"/>
              <a:t>Common belief claims that Cross-Race Effect is an outcome of innate racial preconceptions</a:t>
            </a:r>
            <a:endParaRPr lang="en-US" sz="1800" b="1" dirty="0"/>
          </a:p>
          <a:p>
            <a:pPr marL="0" indent="0">
              <a:buNone/>
            </a:pPr>
            <a:endParaRPr lang="en-US" sz="1100" b="1" dirty="0"/>
          </a:p>
          <a:p>
            <a:pPr marL="0" indent="0">
              <a:buNone/>
            </a:pPr>
            <a:r>
              <a:rPr lang="en-US" sz="1800" b="1" dirty="0"/>
              <a:t>Objective</a:t>
            </a:r>
          </a:p>
          <a:p>
            <a:pPr lvl="0" fontAlgn="base"/>
            <a:r>
              <a:rPr lang="en-US" sz="1800" dirty="0"/>
              <a:t>Is our cognitive ability to recognize and differentiate between faces related to intelligence?</a:t>
            </a:r>
          </a:p>
          <a:p>
            <a:pPr lvl="0" fontAlgn="base"/>
            <a:r>
              <a:rPr lang="en-US" sz="1800" dirty="0"/>
              <a:t>Is Cross-Race Effect an outcome of innate racial preconception?</a:t>
            </a:r>
          </a:p>
          <a:p>
            <a:pPr lvl="0" fontAlgn="base"/>
            <a:r>
              <a:rPr lang="en-US" sz="1800" dirty="0"/>
              <a:t>Why is in-between category differentiation better than within-category differentiation?</a:t>
            </a:r>
          </a:p>
          <a:p>
            <a:pPr marL="0" indent="0">
              <a:buNone/>
            </a:pPr>
            <a:endParaRPr lang="en-US" sz="1200" b="1" dirty="0"/>
          </a:p>
          <a:p>
            <a:pPr marL="0" indent="0">
              <a:buNone/>
            </a:pPr>
            <a:r>
              <a:rPr lang="en-US" sz="1800" b="1" dirty="0"/>
              <a:t>Hypothesis</a:t>
            </a:r>
          </a:p>
          <a:p>
            <a:r>
              <a:rPr lang="en-US" sz="1800" dirty="0"/>
              <a:t>Face Recognition intuitively relies on systematic pattern recognition processes</a:t>
            </a:r>
          </a:p>
        </p:txBody>
      </p:sp>
      <p:sp>
        <p:nvSpPr>
          <p:cNvPr id="4" name="Footer Placeholder 3">
            <a:extLst>
              <a:ext uri="{FF2B5EF4-FFF2-40B4-BE49-F238E27FC236}">
                <a16:creationId xmlns:a16="http://schemas.microsoft.com/office/drawing/2014/main" id="{9CECC851-41A4-F849-8294-D61672B5885B}"/>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6" name="Slide Number Placeholder 5">
            <a:extLst>
              <a:ext uri="{FF2B5EF4-FFF2-40B4-BE49-F238E27FC236}">
                <a16:creationId xmlns:a16="http://schemas.microsoft.com/office/drawing/2014/main" id="{296EAD8F-5481-B940-900A-201CEFA73CCC}"/>
              </a:ext>
            </a:extLst>
          </p:cNvPr>
          <p:cNvSpPr>
            <a:spLocks noGrp="1"/>
          </p:cNvSpPr>
          <p:nvPr>
            <p:ph type="sldNum" sz="quarter" idx="12"/>
          </p:nvPr>
        </p:nvSpPr>
        <p:spPr/>
        <p:txBody>
          <a:bodyPr/>
          <a:lstStyle/>
          <a:p>
            <a:r>
              <a:rPr lang="en-US"/>
              <a:t>Sharma </a:t>
            </a:r>
            <a:fld id="{81196132-F2A9-3E43-AC9A-ED1888847F30}" type="slidenum">
              <a:rPr lang="en-US" smtClean="0"/>
              <a:t>2</a:t>
            </a:fld>
            <a:endParaRPr lang="en-US" dirty="0"/>
          </a:p>
        </p:txBody>
      </p:sp>
    </p:spTree>
    <p:extLst>
      <p:ext uri="{BB962C8B-B14F-4D97-AF65-F5344CB8AC3E}">
        <p14:creationId xmlns:p14="http://schemas.microsoft.com/office/powerpoint/2010/main" val="2176021135"/>
      </p:ext>
    </p:extLst>
  </p:cSld>
  <p:clrMapOvr>
    <a:masterClrMapping/>
  </p:clrMapOvr>
  <mc:AlternateContent xmlns:mc="http://schemas.openxmlformats.org/markup-compatibility/2006" xmlns:p14="http://schemas.microsoft.com/office/powerpoint/2010/main">
    <mc:Choice Requires="p14">
      <p:transition spd="slow" p14:dur="2000" advTm="31621"/>
    </mc:Choice>
    <mc:Fallback xmlns="">
      <p:transition spd="slow" advTm="3162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933C-BAE0-C24C-BFA2-47D6554807E8}"/>
              </a:ext>
            </a:extLst>
          </p:cNvPr>
          <p:cNvSpPr>
            <a:spLocks noGrp="1"/>
          </p:cNvSpPr>
          <p:nvPr>
            <p:ph type="title"/>
          </p:nvPr>
        </p:nvSpPr>
        <p:spPr/>
        <p:txBody>
          <a:bodyPr/>
          <a:lstStyle/>
          <a:p>
            <a:pPr algn="ctr"/>
            <a:r>
              <a:rPr lang="en-US" b="1" dirty="0"/>
              <a:t>Methodology &amp; Findings</a:t>
            </a:r>
          </a:p>
        </p:txBody>
      </p:sp>
      <p:sp>
        <p:nvSpPr>
          <p:cNvPr id="3" name="Content Placeholder 2">
            <a:extLst>
              <a:ext uri="{FF2B5EF4-FFF2-40B4-BE49-F238E27FC236}">
                <a16:creationId xmlns:a16="http://schemas.microsoft.com/office/drawing/2014/main" id="{7674BEA3-5A71-284D-8993-7DC922E4FDA0}"/>
              </a:ext>
            </a:extLst>
          </p:cNvPr>
          <p:cNvSpPr>
            <a:spLocks noGrp="1"/>
          </p:cNvSpPr>
          <p:nvPr>
            <p:ph idx="1"/>
          </p:nvPr>
        </p:nvSpPr>
        <p:spPr>
          <a:xfrm>
            <a:off x="628650" y="1573121"/>
            <a:ext cx="7886700" cy="4631735"/>
          </a:xfrm>
        </p:spPr>
        <p:txBody>
          <a:bodyPr>
            <a:normAutofit fontScale="92500" lnSpcReduction="20000"/>
          </a:bodyPr>
          <a:lstStyle/>
          <a:p>
            <a:pPr>
              <a:lnSpc>
                <a:spcPct val="150000"/>
              </a:lnSpc>
            </a:pPr>
            <a:r>
              <a:rPr lang="en-US" sz="1900" dirty="0"/>
              <a:t>Initially, the project design intended to investigate foundational research in cognitive psychology and cognitive neuropsychology exploring intuitive reliance on patterns during face recognition through simplistic behavioural experiments. Critical analysis revealed that the investigation was eye-opening but minimal in scope, which led to an inclusion of other landmark studies and popular literature in machine learning to ensure a robust body of research evidence. </a:t>
            </a:r>
          </a:p>
          <a:p>
            <a:pPr>
              <a:lnSpc>
                <a:spcPct val="150000"/>
              </a:lnSpc>
            </a:pPr>
            <a:r>
              <a:rPr lang="en-US" sz="1900" dirty="0"/>
              <a:t>Through extensive reading and detailed analysis, a systematic understanding was developed which elucidated the basis of Face Recognition patterns in Cross-Race Effect through processes mainly including: </a:t>
            </a:r>
          </a:p>
          <a:p>
            <a:pPr marL="0" indent="0">
              <a:lnSpc>
                <a:spcPct val="150000"/>
              </a:lnSpc>
              <a:buNone/>
            </a:pPr>
            <a:endParaRPr lang="en-US" sz="100" b="1" dirty="0"/>
          </a:p>
          <a:p>
            <a:pPr lvl="2">
              <a:buFont typeface="Wingdings" pitchFamily="2" charset="2"/>
              <a:buChar char="Ø"/>
            </a:pPr>
            <a:r>
              <a:rPr lang="en-US" sz="1900" b="1" dirty="0"/>
              <a:t>Face Inversion Effect</a:t>
            </a:r>
          </a:p>
          <a:p>
            <a:pPr lvl="2">
              <a:buFont typeface="Wingdings" pitchFamily="2" charset="2"/>
              <a:buChar char="Ø"/>
            </a:pPr>
            <a:r>
              <a:rPr lang="en-US" sz="1900" b="1" dirty="0"/>
              <a:t>Composite Effect</a:t>
            </a:r>
          </a:p>
          <a:p>
            <a:pPr lvl="2">
              <a:buFont typeface="Wingdings" pitchFamily="2" charset="2"/>
              <a:buChar char="Ø"/>
            </a:pPr>
            <a:r>
              <a:rPr lang="en-US" sz="1900" b="1" dirty="0"/>
              <a:t>Whole-Part Effect</a:t>
            </a:r>
          </a:p>
          <a:p>
            <a:pPr lvl="2">
              <a:buFont typeface="Wingdings" pitchFamily="2" charset="2"/>
              <a:buChar char="Ø"/>
            </a:pPr>
            <a:r>
              <a:rPr lang="en-US" sz="1900" b="1" dirty="0"/>
              <a:t>Norm-Based Coding</a:t>
            </a:r>
          </a:p>
        </p:txBody>
      </p:sp>
      <p:sp>
        <p:nvSpPr>
          <p:cNvPr id="4" name="Footer Placeholder 3">
            <a:extLst>
              <a:ext uri="{FF2B5EF4-FFF2-40B4-BE49-F238E27FC236}">
                <a16:creationId xmlns:a16="http://schemas.microsoft.com/office/drawing/2014/main" id="{8643BDC7-783C-D64E-A7DC-BE9CB532BC27}"/>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A1FE1248-99FA-CB47-AD43-D0C7E5DE446D}"/>
              </a:ext>
            </a:extLst>
          </p:cNvPr>
          <p:cNvSpPr>
            <a:spLocks noGrp="1"/>
          </p:cNvSpPr>
          <p:nvPr>
            <p:ph type="sldNum" sz="quarter" idx="12"/>
          </p:nvPr>
        </p:nvSpPr>
        <p:spPr/>
        <p:txBody>
          <a:bodyPr/>
          <a:lstStyle/>
          <a:p>
            <a:r>
              <a:rPr lang="en-US"/>
              <a:t>Sharma </a:t>
            </a:r>
            <a:fld id="{81196132-F2A9-3E43-AC9A-ED1888847F30}" type="slidenum">
              <a:rPr lang="en-US" smtClean="0"/>
              <a:t>3</a:t>
            </a:fld>
            <a:endParaRPr lang="en-US" dirty="0"/>
          </a:p>
        </p:txBody>
      </p:sp>
    </p:spTree>
    <p:extLst>
      <p:ext uri="{BB962C8B-B14F-4D97-AF65-F5344CB8AC3E}">
        <p14:creationId xmlns:p14="http://schemas.microsoft.com/office/powerpoint/2010/main" val="3607901608"/>
      </p:ext>
    </p:extLst>
  </p:cSld>
  <p:clrMapOvr>
    <a:masterClrMapping/>
  </p:clrMapOvr>
  <mc:AlternateContent xmlns:mc="http://schemas.openxmlformats.org/markup-compatibility/2006" xmlns:p14="http://schemas.microsoft.com/office/powerpoint/2010/main">
    <mc:Choice Requires="p14">
      <p:transition spd="slow" p14:dur="2000" advTm="29765"/>
    </mc:Choice>
    <mc:Fallback xmlns="">
      <p:transition spd="slow" advTm="297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4308-E07D-2245-AB35-4DCE34047857}"/>
              </a:ext>
            </a:extLst>
          </p:cNvPr>
          <p:cNvSpPr>
            <a:spLocks noGrp="1"/>
          </p:cNvSpPr>
          <p:nvPr>
            <p:ph type="title"/>
          </p:nvPr>
        </p:nvSpPr>
        <p:spPr>
          <a:xfrm>
            <a:off x="88900" y="365126"/>
            <a:ext cx="8966200" cy="1325563"/>
          </a:xfrm>
        </p:spPr>
        <p:txBody>
          <a:bodyPr/>
          <a:lstStyle/>
          <a:p>
            <a:pPr algn="ctr"/>
            <a:r>
              <a:rPr lang="en-US" b="1" dirty="0"/>
              <a:t>Face Recognition ≠ Object Recognition</a:t>
            </a:r>
          </a:p>
        </p:txBody>
      </p:sp>
      <p:sp>
        <p:nvSpPr>
          <p:cNvPr id="3" name="Content Placeholder 2">
            <a:extLst>
              <a:ext uri="{FF2B5EF4-FFF2-40B4-BE49-F238E27FC236}">
                <a16:creationId xmlns:a16="http://schemas.microsoft.com/office/drawing/2014/main" id="{CAF407A7-296C-694E-B28D-CC024E40DAC5}"/>
              </a:ext>
            </a:extLst>
          </p:cNvPr>
          <p:cNvSpPr>
            <a:spLocks noGrp="1"/>
          </p:cNvSpPr>
          <p:nvPr>
            <p:ph idx="1"/>
          </p:nvPr>
        </p:nvSpPr>
        <p:spPr>
          <a:xfrm>
            <a:off x="544286" y="1690688"/>
            <a:ext cx="5682343" cy="4514169"/>
          </a:xfrm>
        </p:spPr>
        <p:txBody>
          <a:bodyPr>
            <a:noAutofit/>
          </a:bodyPr>
          <a:lstStyle/>
          <a:p>
            <a:pPr>
              <a:lnSpc>
                <a:spcPct val="150000"/>
              </a:lnSpc>
            </a:pPr>
            <a:r>
              <a:rPr lang="en-US" sz="1800" b="1" dirty="0"/>
              <a:t>Face Inversion Effect</a:t>
            </a:r>
            <a:r>
              <a:rPr lang="en-US" sz="1800" dirty="0"/>
              <a:t>: Robert Yin demonstrated that Face Recognition is different from object recognition by asking subjects to recognize inverted faces</a:t>
            </a:r>
          </a:p>
          <a:p>
            <a:pPr>
              <a:lnSpc>
                <a:spcPct val="150000"/>
              </a:lnSpc>
            </a:pPr>
            <a:r>
              <a:rPr lang="en-US" sz="1800" dirty="0"/>
              <a:t>His experiments showed that there was a significantly greater decrease in memory and recall when people viewed faces in inverted position compared to when they viewed non-human objects in inverted manner</a:t>
            </a:r>
          </a:p>
          <a:p>
            <a:pPr>
              <a:lnSpc>
                <a:spcPct val="150000"/>
              </a:lnSpc>
            </a:pPr>
            <a:r>
              <a:rPr lang="en-CA" sz="1800" dirty="0"/>
              <a:t>I think perhaps this happens because the brain stores a more complex representation of faces than non-human objects causing less flexibility in pattern recognition</a:t>
            </a:r>
            <a:endParaRPr lang="en-US" sz="1800" dirty="0"/>
          </a:p>
        </p:txBody>
      </p:sp>
      <p:pic>
        <p:nvPicPr>
          <p:cNvPr id="4" name="Picture 3">
            <a:extLst>
              <a:ext uri="{FF2B5EF4-FFF2-40B4-BE49-F238E27FC236}">
                <a16:creationId xmlns:a16="http://schemas.microsoft.com/office/drawing/2014/main" id="{00DE407C-C60C-794D-B278-D6B0569CAD93}"/>
              </a:ext>
            </a:extLst>
          </p:cNvPr>
          <p:cNvPicPr>
            <a:picLocks noChangeAspect="1"/>
          </p:cNvPicPr>
          <p:nvPr/>
        </p:nvPicPr>
        <p:blipFill>
          <a:blip r:embed="rId2"/>
          <a:stretch>
            <a:fillRect/>
          </a:stretch>
        </p:blipFill>
        <p:spPr>
          <a:xfrm>
            <a:off x="6659540" y="1862308"/>
            <a:ext cx="1627500" cy="2178346"/>
          </a:xfrm>
          <a:prstGeom prst="rect">
            <a:avLst/>
          </a:prstGeom>
        </p:spPr>
      </p:pic>
      <p:pic>
        <p:nvPicPr>
          <p:cNvPr id="5" name="Picture 4">
            <a:extLst>
              <a:ext uri="{FF2B5EF4-FFF2-40B4-BE49-F238E27FC236}">
                <a16:creationId xmlns:a16="http://schemas.microsoft.com/office/drawing/2014/main" id="{C0E60060-969F-9040-B700-D3451ADE80C9}"/>
              </a:ext>
            </a:extLst>
          </p:cNvPr>
          <p:cNvPicPr>
            <a:picLocks noChangeAspect="1"/>
          </p:cNvPicPr>
          <p:nvPr/>
        </p:nvPicPr>
        <p:blipFill>
          <a:blip r:embed="rId3"/>
          <a:stretch>
            <a:fillRect/>
          </a:stretch>
        </p:blipFill>
        <p:spPr>
          <a:xfrm>
            <a:off x="6316248" y="4212273"/>
            <a:ext cx="2361878" cy="1731327"/>
          </a:xfrm>
          <a:prstGeom prst="rect">
            <a:avLst/>
          </a:prstGeom>
        </p:spPr>
      </p:pic>
      <p:sp>
        <p:nvSpPr>
          <p:cNvPr id="6" name="Footer Placeholder 5">
            <a:extLst>
              <a:ext uri="{FF2B5EF4-FFF2-40B4-BE49-F238E27FC236}">
                <a16:creationId xmlns:a16="http://schemas.microsoft.com/office/drawing/2014/main" id="{396CAE6E-CE8D-B54E-B9D2-14DF33A04A5E}"/>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8" name="TextBox 7">
            <a:extLst>
              <a:ext uri="{FF2B5EF4-FFF2-40B4-BE49-F238E27FC236}">
                <a16:creationId xmlns:a16="http://schemas.microsoft.com/office/drawing/2014/main" id="{6D26B0FC-DC1D-CE4E-8629-8E8A58498278}"/>
              </a:ext>
            </a:extLst>
          </p:cNvPr>
          <p:cNvSpPr txBox="1"/>
          <p:nvPr/>
        </p:nvSpPr>
        <p:spPr>
          <a:xfrm>
            <a:off x="6316248" y="6041900"/>
            <a:ext cx="2361878" cy="369332"/>
          </a:xfrm>
          <a:prstGeom prst="rect">
            <a:avLst/>
          </a:prstGeom>
          <a:noFill/>
        </p:spPr>
        <p:txBody>
          <a:bodyPr wrap="square" rtlCol="0">
            <a:spAutoFit/>
          </a:bodyPr>
          <a:lstStyle/>
          <a:p>
            <a:pPr algn="ctr"/>
            <a:r>
              <a:rPr lang="en-US" b="1" dirty="0"/>
              <a:t>Fig 1. Inversion Effect</a:t>
            </a:r>
          </a:p>
        </p:txBody>
      </p:sp>
      <p:sp>
        <p:nvSpPr>
          <p:cNvPr id="9" name="Slide Number Placeholder 8">
            <a:extLst>
              <a:ext uri="{FF2B5EF4-FFF2-40B4-BE49-F238E27FC236}">
                <a16:creationId xmlns:a16="http://schemas.microsoft.com/office/drawing/2014/main" id="{90119E01-4481-0243-8B4F-17CFDF50DB1A}"/>
              </a:ext>
            </a:extLst>
          </p:cNvPr>
          <p:cNvSpPr>
            <a:spLocks noGrp="1"/>
          </p:cNvSpPr>
          <p:nvPr>
            <p:ph type="sldNum" sz="quarter" idx="12"/>
          </p:nvPr>
        </p:nvSpPr>
        <p:spPr/>
        <p:txBody>
          <a:bodyPr/>
          <a:lstStyle/>
          <a:p>
            <a:r>
              <a:rPr lang="en-US"/>
              <a:t>Sharma </a:t>
            </a:r>
            <a:fld id="{81196132-F2A9-3E43-AC9A-ED1888847F30}" type="slidenum">
              <a:rPr lang="en-US" smtClean="0"/>
              <a:t>4</a:t>
            </a:fld>
            <a:endParaRPr lang="en-US" dirty="0"/>
          </a:p>
        </p:txBody>
      </p:sp>
    </p:spTree>
    <p:extLst>
      <p:ext uri="{BB962C8B-B14F-4D97-AF65-F5344CB8AC3E}">
        <p14:creationId xmlns:p14="http://schemas.microsoft.com/office/powerpoint/2010/main" val="434483657"/>
      </p:ext>
    </p:extLst>
  </p:cSld>
  <p:clrMapOvr>
    <a:masterClrMapping/>
  </p:clrMapOvr>
  <mc:AlternateContent xmlns:mc="http://schemas.openxmlformats.org/markup-compatibility/2006" xmlns:p14="http://schemas.microsoft.com/office/powerpoint/2010/main">
    <mc:Choice Requires="p14">
      <p:transition spd="slow" p14:dur="2000" advTm="35703"/>
    </mc:Choice>
    <mc:Fallback xmlns="">
      <p:transition spd="slow" advTm="357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B9CC-B209-3F4F-8A82-162D135812D2}"/>
              </a:ext>
            </a:extLst>
          </p:cNvPr>
          <p:cNvSpPr>
            <a:spLocks noGrp="1"/>
          </p:cNvSpPr>
          <p:nvPr>
            <p:ph type="title"/>
          </p:nvPr>
        </p:nvSpPr>
        <p:spPr/>
        <p:txBody>
          <a:bodyPr/>
          <a:lstStyle/>
          <a:p>
            <a:pPr algn="ctr"/>
            <a:r>
              <a:rPr lang="en-US" b="1" dirty="0"/>
              <a:t>Face Recognition is Holistic</a:t>
            </a:r>
          </a:p>
        </p:txBody>
      </p:sp>
      <p:sp>
        <p:nvSpPr>
          <p:cNvPr id="3" name="Content Placeholder 2">
            <a:extLst>
              <a:ext uri="{FF2B5EF4-FFF2-40B4-BE49-F238E27FC236}">
                <a16:creationId xmlns:a16="http://schemas.microsoft.com/office/drawing/2014/main" id="{18645089-FF9E-724A-AA8F-D763AC6B62CB}"/>
              </a:ext>
            </a:extLst>
          </p:cNvPr>
          <p:cNvSpPr>
            <a:spLocks noGrp="1"/>
          </p:cNvSpPr>
          <p:nvPr>
            <p:ph idx="1"/>
          </p:nvPr>
        </p:nvSpPr>
        <p:spPr>
          <a:xfrm>
            <a:off x="628650" y="1690688"/>
            <a:ext cx="3929783" cy="4252911"/>
          </a:xfrm>
        </p:spPr>
        <p:txBody>
          <a:bodyPr>
            <a:noAutofit/>
          </a:bodyPr>
          <a:lstStyle/>
          <a:p>
            <a:pPr lvl="0">
              <a:lnSpc>
                <a:spcPct val="150000"/>
              </a:lnSpc>
            </a:pPr>
            <a:r>
              <a:rPr lang="en-US" sz="1800" b="1" dirty="0"/>
              <a:t>Composite Effect</a:t>
            </a:r>
            <a:r>
              <a:rPr lang="en-US" sz="1800" dirty="0"/>
              <a:t>: Andrew Young and his team’s research proposed that Face Recognition is holistic and not decomposed into individual parts! </a:t>
            </a:r>
          </a:p>
          <a:p>
            <a:pPr lvl="0">
              <a:lnSpc>
                <a:spcPct val="150000"/>
              </a:lnSpc>
            </a:pPr>
            <a:r>
              <a:rPr lang="en-US" sz="1800" dirty="0"/>
              <a:t>Experiments showed that people find it difficult to distinguish pictures of faces if they are made by combining halves of two separate faces unless there is some misalignment in the two halves</a:t>
            </a:r>
          </a:p>
        </p:txBody>
      </p:sp>
      <p:sp>
        <p:nvSpPr>
          <p:cNvPr id="6" name="Footer Placeholder 5">
            <a:extLst>
              <a:ext uri="{FF2B5EF4-FFF2-40B4-BE49-F238E27FC236}">
                <a16:creationId xmlns:a16="http://schemas.microsoft.com/office/drawing/2014/main" id="{9D205140-6F96-014C-A5C5-DC2E17FE24A4}"/>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9" name="TextBox 8">
            <a:extLst>
              <a:ext uri="{FF2B5EF4-FFF2-40B4-BE49-F238E27FC236}">
                <a16:creationId xmlns:a16="http://schemas.microsoft.com/office/drawing/2014/main" id="{0B917071-D4F2-DA49-8C15-61CDAD597003}"/>
              </a:ext>
            </a:extLst>
          </p:cNvPr>
          <p:cNvSpPr txBox="1"/>
          <p:nvPr/>
        </p:nvSpPr>
        <p:spPr>
          <a:xfrm>
            <a:off x="4880023" y="4777237"/>
            <a:ext cx="3510183" cy="369332"/>
          </a:xfrm>
          <a:prstGeom prst="rect">
            <a:avLst/>
          </a:prstGeom>
          <a:noFill/>
        </p:spPr>
        <p:txBody>
          <a:bodyPr wrap="square" rtlCol="0">
            <a:spAutoFit/>
          </a:bodyPr>
          <a:lstStyle/>
          <a:p>
            <a:r>
              <a:rPr lang="en-US" b="1" dirty="0"/>
              <a:t>Fig 2. Example of Composite Effect</a:t>
            </a:r>
          </a:p>
        </p:txBody>
      </p:sp>
      <p:sp>
        <p:nvSpPr>
          <p:cNvPr id="5" name="Slide Number Placeholder 4">
            <a:extLst>
              <a:ext uri="{FF2B5EF4-FFF2-40B4-BE49-F238E27FC236}">
                <a16:creationId xmlns:a16="http://schemas.microsoft.com/office/drawing/2014/main" id="{1357848B-07AD-D34C-8BC6-F8F3921BA6E0}"/>
              </a:ext>
            </a:extLst>
          </p:cNvPr>
          <p:cNvSpPr>
            <a:spLocks noGrp="1"/>
          </p:cNvSpPr>
          <p:nvPr>
            <p:ph type="sldNum" sz="quarter" idx="12"/>
          </p:nvPr>
        </p:nvSpPr>
        <p:spPr/>
        <p:txBody>
          <a:bodyPr/>
          <a:lstStyle/>
          <a:p>
            <a:r>
              <a:rPr lang="en-US"/>
              <a:t>Sharma </a:t>
            </a:r>
            <a:fld id="{81196132-F2A9-3E43-AC9A-ED1888847F30}" type="slidenum">
              <a:rPr lang="en-US" smtClean="0"/>
              <a:t>5</a:t>
            </a:fld>
            <a:endParaRPr lang="en-US" dirty="0"/>
          </a:p>
        </p:txBody>
      </p:sp>
      <p:pic>
        <p:nvPicPr>
          <p:cNvPr id="10" name="Picture 9" descr="A collage of a person&#10;&#10;Description automatically generated with medium confidence">
            <a:extLst>
              <a:ext uri="{FF2B5EF4-FFF2-40B4-BE49-F238E27FC236}">
                <a16:creationId xmlns:a16="http://schemas.microsoft.com/office/drawing/2014/main" id="{39BC1813-1003-6948-AB51-2F00F820F57A}"/>
              </a:ext>
            </a:extLst>
          </p:cNvPr>
          <p:cNvPicPr/>
          <p:nvPr/>
        </p:nvPicPr>
        <p:blipFill rotWithShape="1">
          <a:blip r:embed="rId2">
            <a:extLst>
              <a:ext uri="{28A0092B-C50C-407E-A947-70E740481C1C}">
                <a14:useLocalDpi xmlns:a14="http://schemas.microsoft.com/office/drawing/2010/main" val="0"/>
              </a:ext>
            </a:extLst>
          </a:blip>
          <a:srcRect l="48177" r="1770"/>
          <a:stretch/>
        </p:blipFill>
        <p:spPr bwMode="auto">
          <a:xfrm>
            <a:off x="4997005" y="1690687"/>
            <a:ext cx="3510182" cy="2802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142125"/>
      </p:ext>
    </p:extLst>
  </p:cSld>
  <p:clrMapOvr>
    <a:masterClrMapping/>
  </p:clrMapOvr>
  <mc:AlternateContent xmlns:mc="http://schemas.openxmlformats.org/markup-compatibility/2006" xmlns:p14="http://schemas.microsoft.com/office/powerpoint/2010/main">
    <mc:Choice Requires="p14">
      <p:transition spd="slow" p14:dur="2000" advTm="28283"/>
    </mc:Choice>
    <mc:Fallback xmlns="">
      <p:transition spd="slow" advTm="282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B9CC-B209-3F4F-8A82-162D135812D2}"/>
              </a:ext>
            </a:extLst>
          </p:cNvPr>
          <p:cNvSpPr>
            <a:spLocks noGrp="1"/>
          </p:cNvSpPr>
          <p:nvPr>
            <p:ph type="title"/>
          </p:nvPr>
        </p:nvSpPr>
        <p:spPr/>
        <p:txBody>
          <a:bodyPr/>
          <a:lstStyle/>
          <a:p>
            <a:pPr algn="ctr"/>
            <a:r>
              <a:rPr lang="en-US" b="1" dirty="0"/>
              <a:t>Face Recognition ≠ Decomposable</a:t>
            </a:r>
          </a:p>
        </p:txBody>
      </p:sp>
      <p:sp>
        <p:nvSpPr>
          <p:cNvPr id="3" name="Content Placeholder 2">
            <a:extLst>
              <a:ext uri="{FF2B5EF4-FFF2-40B4-BE49-F238E27FC236}">
                <a16:creationId xmlns:a16="http://schemas.microsoft.com/office/drawing/2014/main" id="{18645089-FF9E-724A-AA8F-D763AC6B62CB}"/>
              </a:ext>
            </a:extLst>
          </p:cNvPr>
          <p:cNvSpPr>
            <a:spLocks noGrp="1"/>
          </p:cNvSpPr>
          <p:nvPr>
            <p:ph idx="1"/>
          </p:nvPr>
        </p:nvSpPr>
        <p:spPr>
          <a:xfrm>
            <a:off x="628649" y="1690688"/>
            <a:ext cx="3943351" cy="4252911"/>
          </a:xfrm>
        </p:spPr>
        <p:txBody>
          <a:bodyPr>
            <a:noAutofit/>
          </a:bodyPr>
          <a:lstStyle/>
          <a:p>
            <a:pPr lvl="0">
              <a:lnSpc>
                <a:spcPct val="150000"/>
              </a:lnSpc>
            </a:pPr>
            <a:r>
              <a:rPr lang="en-US" sz="1800" b="1" dirty="0"/>
              <a:t>Whole-Part Effect</a:t>
            </a:r>
            <a:r>
              <a:rPr lang="en-US" sz="1800" dirty="0"/>
              <a:t>: Tanaka and Farah’s studies highlighted a whole-part effect indicating that any part of a face – nose/eyes/mouth is more easily recognized on the whole face than by itself as an isolated item</a:t>
            </a:r>
          </a:p>
          <a:p>
            <a:pPr lvl="0">
              <a:lnSpc>
                <a:spcPct val="150000"/>
              </a:lnSpc>
            </a:pPr>
            <a:r>
              <a:rPr lang="en-US" sz="1800" dirty="0"/>
              <a:t>Subjects did not show any advantage for part identification in whole object recognition for scrambled faces, inverted faces and houses</a:t>
            </a:r>
          </a:p>
        </p:txBody>
      </p:sp>
      <p:sp>
        <p:nvSpPr>
          <p:cNvPr id="6" name="Footer Placeholder 5">
            <a:extLst>
              <a:ext uri="{FF2B5EF4-FFF2-40B4-BE49-F238E27FC236}">
                <a16:creationId xmlns:a16="http://schemas.microsoft.com/office/drawing/2014/main" id="{9D205140-6F96-014C-A5C5-DC2E17FE24A4}"/>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9" name="TextBox 8">
            <a:extLst>
              <a:ext uri="{FF2B5EF4-FFF2-40B4-BE49-F238E27FC236}">
                <a16:creationId xmlns:a16="http://schemas.microsoft.com/office/drawing/2014/main" id="{0B917071-D4F2-DA49-8C15-61CDAD597003}"/>
              </a:ext>
            </a:extLst>
          </p:cNvPr>
          <p:cNvSpPr txBox="1"/>
          <p:nvPr/>
        </p:nvSpPr>
        <p:spPr>
          <a:xfrm>
            <a:off x="5086365" y="5893794"/>
            <a:ext cx="3510183" cy="369332"/>
          </a:xfrm>
          <a:prstGeom prst="rect">
            <a:avLst/>
          </a:prstGeom>
          <a:noFill/>
        </p:spPr>
        <p:txBody>
          <a:bodyPr wrap="square" rtlCol="0">
            <a:spAutoFit/>
          </a:bodyPr>
          <a:lstStyle/>
          <a:p>
            <a:r>
              <a:rPr lang="en-US" b="1" dirty="0"/>
              <a:t>Fig 3. Example of Whole-Part Effect</a:t>
            </a:r>
          </a:p>
        </p:txBody>
      </p:sp>
      <p:sp>
        <p:nvSpPr>
          <p:cNvPr id="5" name="Slide Number Placeholder 4">
            <a:extLst>
              <a:ext uri="{FF2B5EF4-FFF2-40B4-BE49-F238E27FC236}">
                <a16:creationId xmlns:a16="http://schemas.microsoft.com/office/drawing/2014/main" id="{1357848B-07AD-D34C-8BC6-F8F3921BA6E0}"/>
              </a:ext>
            </a:extLst>
          </p:cNvPr>
          <p:cNvSpPr>
            <a:spLocks noGrp="1"/>
          </p:cNvSpPr>
          <p:nvPr>
            <p:ph type="sldNum" sz="quarter" idx="12"/>
          </p:nvPr>
        </p:nvSpPr>
        <p:spPr/>
        <p:txBody>
          <a:bodyPr/>
          <a:lstStyle/>
          <a:p>
            <a:r>
              <a:rPr lang="en-US"/>
              <a:t>Sharma </a:t>
            </a:r>
            <a:fld id="{81196132-F2A9-3E43-AC9A-ED1888847F30}" type="slidenum">
              <a:rPr lang="en-US" smtClean="0"/>
              <a:t>6</a:t>
            </a:fld>
            <a:endParaRPr lang="en-US" dirty="0"/>
          </a:p>
        </p:txBody>
      </p:sp>
      <p:pic>
        <p:nvPicPr>
          <p:cNvPr id="4" name="Picture 3">
            <a:extLst>
              <a:ext uri="{FF2B5EF4-FFF2-40B4-BE49-F238E27FC236}">
                <a16:creationId xmlns:a16="http://schemas.microsoft.com/office/drawing/2014/main" id="{58A5FE91-BAFF-504F-9FD7-F71A71D70FDB}"/>
              </a:ext>
            </a:extLst>
          </p:cNvPr>
          <p:cNvPicPr>
            <a:picLocks noChangeAspect="1"/>
          </p:cNvPicPr>
          <p:nvPr/>
        </p:nvPicPr>
        <p:blipFill>
          <a:blip r:embed="rId2"/>
          <a:stretch>
            <a:fillRect/>
          </a:stretch>
        </p:blipFill>
        <p:spPr>
          <a:xfrm>
            <a:off x="5609774" y="1422065"/>
            <a:ext cx="2463367" cy="4428309"/>
          </a:xfrm>
          <a:prstGeom prst="rect">
            <a:avLst/>
          </a:prstGeom>
        </p:spPr>
      </p:pic>
    </p:spTree>
    <p:extLst>
      <p:ext uri="{BB962C8B-B14F-4D97-AF65-F5344CB8AC3E}">
        <p14:creationId xmlns:p14="http://schemas.microsoft.com/office/powerpoint/2010/main" val="1230239177"/>
      </p:ext>
    </p:extLst>
  </p:cSld>
  <p:clrMapOvr>
    <a:masterClrMapping/>
  </p:clrMapOvr>
  <mc:AlternateContent xmlns:mc="http://schemas.openxmlformats.org/markup-compatibility/2006" xmlns:p14="http://schemas.microsoft.com/office/powerpoint/2010/main">
    <mc:Choice Requires="p14">
      <p:transition spd="slow" p14:dur="2000" advTm="28283"/>
    </mc:Choice>
    <mc:Fallback xmlns="">
      <p:transition spd="slow" advTm="282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7ED9-9705-4B46-AFAD-088E374DA5FB}"/>
              </a:ext>
            </a:extLst>
          </p:cNvPr>
          <p:cNvSpPr>
            <a:spLocks noGrp="1"/>
          </p:cNvSpPr>
          <p:nvPr>
            <p:ph type="title"/>
          </p:nvPr>
        </p:nvSpPr>
        <p:spPr/>
        <p:txBody>
          <a:bodyPr/>
          <a:lstStyle/>
          <a:p>
            <a:pPr algn="ctr"/>
            <a:r>
              <a:rPr lang="en-US" b="1" dirty="0"/>
              <a:t>Norm-Based Face Space Coding</a:t>
            </a:r>
          </a:p>
        </p:txBody>
      </p:sp>
      <p:sp>
        <p:nvSpPr>
          <p:cNvPr id="3" name="Content Placeholder 2">
            <a:extLst>
              <a:ext uri="{FF2B5EF4-FFF2-40B4-BE49-F238E27FC236}">
                <a16:creationId xmlns:a16="http://schemas.microsoft.com/office/drawing/2014/main" id="{3B518C42-0D8F-4048-8700-588E0ED3C0DB}"/>
              </a:ext>
            </a:extLst>
          </p:cNvPr>
          <p:cNvSpPr>
            <a:spLocks noGrp="1"/>
          </p:cNvSpPr>
          <p:nvPr>
            <p:ph idx="1"/>
          </p:nvPr>
        </p:nvSpPr>
        <p:spPr>
          <a:xfrm>
            <a:off x="628650" y="1825625"/>
            <a:ext cx="7886700" cy="4351338"/>
          </a:xfrm>
        </p:spPr>
        <p:txBody>
          <a:bodyPr/>
          <a:lstStyle/>
          <a:p>
            <a:r>
              <a:rPr lang="en-US" sz="1800" b="1" dirty="0"/>
              <a:t>Face-Space Coding of Face Identity: </a:t>
            </a:r>
            <a:r>
              <a:rPr lang="en-US" sz="1800" dirty="0"/>
              <a:t>Face recognition is based on a norm-based coding system in multi-dimensional face spaces</a:t>
            </a:r>
          </a:p>
          <a:p>
            <a:pPr marL="0" indent="0">
              <a:buNone/>
            </a:pPr>
            <a:endParaRPr lang="en-US" dirty="0"/>
          </a:p>
        </p:txBody>
      </p:sp>
      <p:pic>
        <p:nvPicPr>
          <p:cNvPr id="1026" name="Picture 2" descr="https://lh3.googleusercontent.com/EawE-ytuDvBm6D2hI1dztNL80Q0EgmWSLY6IaYvNUXr06VVNg6gYxkdOrx0rCLDXzNrUj2ftxNmsTKPgZRrYS4hcre1qiC57p-ux15qNVYdCLQB2U7_yAXCfx70rqdymp4oi3tiN">
            <a:extLst>
              <a:ext uri="{FF2B5EF4-FFF2-40B4-BE49-F238E27FC236}">
                <a16:creationId xmlns:a16="http://schemas.microsoft.com/office/drawing/2014/main" id="{0EC4FF34-2D6F-084D-B659-7BEA990AA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24" t="2665" r="3717"/>
          <a:stretch/>
        </p:blipFill>
        <p:spPr bwMode="auto">
          <a:xfrm>
            <a:off x="558145" y="2554362"/>
            <a:ext cx="3200937" cy="305839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40D9734E-16EF-B540-9BFE-6C53A6E1DA0E}"/>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10" name="TextBox 9">
            <a:extLst>
              <a:ext uri="{FF2B5EF4-FFF2-40B4-BE49-F238E27FC236}">
                <a16:creationId xmlns:a16="http://schemas.microsoft.com/office/drawing/2014/main" id="{910AD543-B38D-FE4C-BF14-32CFAFEFC2CE}"/>
              </a:ext>
            </a:extLst>
          </p:cNvPr>
          <p:cNvSpPr txBox="1"/>
          <p:nvPr/>
        </p:nvSpPr>
        <p:spPr>
          <a:xfrm>
            <a:off x="3929743" y="2554362"/>
            <a:ext cx="4811486" cy="3693319"/>
          </a:xfrm>
          <a:prstGeom prst="rect">
            <a:avLst/>
          </a:prstGeom>
          <a:noFill/>
        </p:spPr>
        <p:txBody>
          <a:bodyPr wrap="square" rtlCol="0">
            <a:spAutoFit/>
          </a:bodyPr>
          <a:lstStyle/>
          <a:p>
            <a:pPr marL="285750" indent="-285750">
              <a:spcBef>
                <a:spcPts val="1000"/>
              </a:spcBef>
              <a:buFont typeface="Wingdings" pitchFamily="2" charset="2"/>
              <a:buChar char="Ø"/>
            </a:pPr>
            <a:r>
              <a:rPr lang="en-US" dirty="0"/>
              <a:t>Each individual face is coded as a point in a multi-dimensional perceptual space that has dimensions corresponding to attributes that vary across faces and that has average face at the center. </a:t>
            </a:r>
          </a:p>
          <a:p>
            <a:pPr marL="285750" indent="-285750">
              <a:spcBef>
                <a:spcPts val="1000"/>
              </a:spcBef>
              <a:buFont typeface="Wingdings" pitchFamily="2" charset="2"/>
              <a:buChar char="Ø"/>
            </a:pPr>
            <a:r>
              <a:rPr lang="en-US" dirty="0"/>
              <a:t>Face after-effects are commonly interpreted as arising from a shift in the location of this average which is caused by persistent varying exposure to external stimuli</a:t>
            </a:r>
          </a:p>
          <a:p>
            <a:pPr marL="285750" indent="-285750">
              <a:spcBef>
                <a:spcPts val="1000"/>
              </a:spcBef>
              <a:buFont typeface="Wingdings" pitchFamily="2" charset="2"/>
              <a:buChar char="Ø"/>
            </a:pPr>
            <a:r>
              <a:rPr lang="en-US" dirty="0"/>
              <a:t>This framework is analogous to a lookup table or a data map which can be updated based on neural perception</a:t>
            </a:r>
          </a:p>
        </p:txBody>
      </p:sp>
      <p:sp>
        <p:nvSpPr>
          <p:cNvPr id="7" name="TextBox 6">
            <a:extLst>
              <a:ext uri="{FF2B5EF4-FFF2-40B4-BE49-F238E27FC236}">
                <a16:creationId xmlns:a16="http://schemas.microsoft.com/office/drawing/2014/main" id="{394914ED-D8B8-8B4D-AD93-CD3AD3BEEC79}"/>
              </a:ext>
            </a:extLst>
          </p:cNvPr>
          <p:cNvSpPr txBox="1"/>
          <p:nvPr/>
        </p:nvSpPr>
        <p:spPr>
          <a:xfrm>
            <a:off x="402772" y="5747692"/>
            <a:ext cx="3301092" cy="369332"/>
          </a:xfrm>
          <a:prstGeom prst="rect">
            <a:avLst/>
          </a:prstGeom>
          <a:noFill/>
        </p:spPr>
        <p:txBody>
          <a:bodyPr wrap="square" rtlCol="0">
            <a:spAutoFit/>
          </a:bodyPr>
          <a:lstStyle/>
          <a:p>
            <a:r>
              <a:rPr lang="en-US" b="1" dirty="0"/>
              <a:t>Fig 4. Example of 2D Face Space</a:t>
            </a:r>
          </a:p>
        </p:txBody>
      </p:sp>
      <p:sp>
        <p:nvSpPr>
          <p:cNvPr id="8" name="Slide Number Placeholder 7">
            <a:extLst>
              <a:ext uri="{FF2B5EF4-FFF2-40B4-BE49-F238E27FC236}">
                <a16:creationId xmlns:a16="http://schemas.microsoft.com/office/drawing/2014/main" id="{20FFF02B-EEC7-5247-A1E5-26910D43DB31}"/>
              </a:ext>
            </a:extLst>
          </p:cNvPr>
          <p:cNvSpPr>
            <a:spLocks noGrp="1"/>
          </p:cNvSpPr>
          <p:nvPr>
            <p:ph type="sldNum" sz="quarter" idx="12"/>
          </p:nvPr>
        </p:nvSpPr>
        <p:spPr/>
        <p:txBody>
          <a:bodyPr/>
          <a:lstStyle/>
          <a:p>
            <a:r>
              <a:rPr lang="en-US"/>
              <a:t>Sharma </a:t>
            </a:r>
            <a:fld id="{81196132-F2A9-3E43-AC9A-ED1888847F30}" type="slidenum">
              <a:rPr lang="en-US" smtClean="0"/>
              <a:t>7</a:t>
            </a:fld>
            <a:endParaRPr lang="en-US" dirty="0"/>
          </a:p>
        </p:txBody>
      </p:sp>
    </p:spTree>
    <p:extLst>
      <p:ext uri="{BB962C8B-B14F-4D97-AF65-F5344CB8AC3E}">
        <p14:creationId xmlns:p14="http://schemas.microsoft.com/office/powerpoint/2010/main" val="2418855202"/>
      </p:ext>
    </p:extLst>
  </p:cSld>
  <p:clrMapOvr>
    <a:masterClrMapping/>
  </p:clrMapOvr>
  <mc:AlternateContent xmlns:mc="http://schemas.openxmlformats.org/markup-compatibility/2006" xmlns:p14="http://schemas.microsoft.com/office/powerpoint/2010/main">
    <mc:Choice Requires="p14">
      <p:transition spd="slow" p14:dur="2000" advTm="36765"/>
    </mc:Choice>
    <mc:Fallback xmlns="">
      <p:transition spd="slow" advTm="3676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933C-BAE0-C24C-BFA2-47D6554807E8}"/>
              </a:ext>
            </a:extLst>
          </p:cNvPr>
          <p:cNvSpPr>
            <a:spLocks noGrp="1"/>
          </p:cNvSpPr>
          <p:nvPr>
            <p:ph type="title"/>
          </p:nvPr>
        </p:nvSpPr>
        <p:spPr/>
        <p:txBody>
          <a:bodyPr/>
          <a:lstStyle/>
          <a:p>
            <a:pPr algn="ctr"/>
            <a:r>
              <a:rPr lang="en-US" b="1" dirty="0"/>
              <a:t>Main Findings</a:t>
            </a:r>
          </a:p>
        </p:txBody>
      </p:sp>
      <p:sp>
        <p:nvSpPr>
          <p:cNvPr id="3" name="Content Placeholder 2">
            <a:extLst>
              <a:ext uri="{FF2B5EF4-FFF2-40B4-BE49-F238E27FC236}">
                <a16:creationId xmlns:a16="http://schemas.microsoft.com/office/drawing/2014/main" id="{7674BEA3-5A71-284D-8993-7DC922E4FDA0}"/>
              </a:ext>
            </a:extLst>
          </p:cNvPr>
          <p:cNvSpPr>
            <a:spLocks noGrp="1"/>
          </p:cNvSpPr>
          <p:nvPr>
            <p:ph idx="1"/>
          </p:nvPr>
        </p:nvSpPr>
        <p:spPr>
          <a:xfrm>
            <a:off x="628650" y="1573121"/>
            <a:ext cx="7886700" cy="4631735"/>
          </a:xfrm>
        </p:spPr>
        <p:txBody>
          <a:bodyPr>
            <a:normAutofit fontScale="92500" lnSpcReduction="10000"/>
          </a:bodyPr>
          <a:lstStyle/>
          <a:p>
            <a:pPr>
              <a:lnSpc>
                <a:spcPct val="150000"/>
              </a:lnSpc>
            </a:pPr>
            <a:r>
              <a:rPr lang="en-US" sz="2000" dirty="0"/>
              <a:t>I think that these concepts imply that our brains memorize faces like a map where encoding involves the relative positioning of facial features combined with contextual or background information</a:t>
            </a:r>
          </a:p>
          <a:p>
            <a:pPr>
              <a:lnSpc>
                <a:spcPct val="160000"/>
              </a:lnSpc>
            </a:pPr>
            <a:r>
              <a:rPr lang="en-US" sz="2000" dirty="0"/>
              <a:t>Essentially, lessons from these foundational experiments and studies in cognitive neuropsychology, neuroscience and other subsequent applied research indicate three aspects about our ability to recognize and differentiate between faces: </a:t>
            </a:r>
          </a:p>
          <a:p>
            <a:pPr lvl="1" fontAlgn="base">
              <a:lnSpc>
                <a:spcPct val="160000"/>
              </a:lnSpc>
              <a:buFont typeface="Wingdings" pitchFamily="2" charset="2"/>
              <a:buChar char="Ø"/>
            </a:pPr>
            <a:r>
              <a:rPr lang="en-US" sz="1900" b="1" dirty="0"/>
              <a:t>Face Recognition is different from object recognition</a:t>
            </a:r>
          </a:p>
          <a:p>
            <a:pPr lvl="1" fontAlgn="base">
              <a:lnSpc>
                <a:spcPct val="160000"/>
              </a:lnSpc>
              <a:buFont typeface="Wingdings" pitchFamily="2" charset="2"/>
              <a:buChar char="Ø"/>
            </a:pPr>
            <a:r>
              <a:rPr lang="en-US" sz="1900" b="1" dirty="0"/>
              <a:t>Face Recognition takes into account holistic face representation</a:t>
            </a:r>
          </a:p>
          <a:p>
            <a:pPr lvl="1" fontAlgn="base">
              <a:lnSpc>
                <a:spcPct val="160000"/>
              </a:lnSpc>
              <a:buFont typeface="Wingdings" pitchFamily="2" charset="2"/>
              <a:buChar char="Ø"/>
            </a:pPr>
            <a:r>
              <a:rPr lang="en-US" sz="1900" b="1" dirty="0"/>
              <a:t>Face Recognition uses norm-based coding systems</a:t>
            </a:r>
          </a:p>
          <a:p>
            <a:pPr lvl="2">
              <a:buFont typeface="Wingdings" pitchFamily="2" charset="2"/>
              <a:buChar char="Ø"/>
            </a:pPr>
            <a:endParaRPr lang="en-US" sz="1900" b="1" dirty="0"/>
          </a:p>
        </p:txBody>
      </p:sp>
      <p:sp>
        <p:nvSpPr>
          <p:cNvPr id="4" name="Footer Placeholder 3">
            <a:extLst>
              <a:ext uri="{FF2B5EF4-FFF2-40B4-BE49-F238E27FC236}">
                <a16:creationId xmlns:a16="http://schemas.microsoft.com/office/drawing/2014/main" id="{8643BDC7-783C-D64E-A7DC-BE9CB532BC27}"/>
              </a:ext>
            </a:extLst>
          </p:cNvPr>
          <p:cNvSpPr>
            <a:spLocks noGrp="1"/>
          </p:cNvSpPr>
          <p:nvPr>
            <p:ph type="ftr" sz="quarter" idx="11"/>
          </p:nvPr>
        </p:nvSpPr>
        <p:spPr/>
        <p:txBody>
          <a:bodyPr/>
          <a:lstStyle/>
          <a:p>
            <a:r>
              <a:rPr lang="en-US" dirty="0"/>
              <a:t>Face Recognition Patterns in Cross-Race Effect</a:t>
            </a:r>
            <a:endParaRPr lang="en-US" sz="1000" dirty="0"/>
          </a:p>
        </p:txBody>
      </p:sp>
      <p:sp>
        <p:nvSpPr>
          <p:cNvPr id="7" name="Slide Number Placeholder 6">
            <a:extLst>
              <a:ext uri="{FF2B5EF4-FFF2-40B4-BE49-F238E27FC236}">
                <a16:creationId xmlns:a16="http://schemas.microsoft.com/office/drawing/2014/main" id="{A1FE1248-99FA-CB47-AD43-D0C7E5DE446D}"/>
              </a:ext>
            </a:extLst>
          </p:cNvPr>
          <p:cNvSpPr>
            <a:spLocks noGrp="1"/>
          </p:cNvSpPr>
          <p:nvPr>
            <p:ph type="sldNum" sz="quarter" idx="12"/>
          </p:nvPr>
        </p:nvSpPr>
        <p:spPr/>
        <p:txBody>
          <a:bodyPr/>
          <a:lstStyle/>
          <a:p>
            <a:r>
              <a:rPr lang="en-US"/>
              <a:t>Sharma </a:t>
            </a:r>
            <a:fld id="{81196132-F2A9-3E43-AC9A-ED1888847F30}" type="slidenum">
              <a:rPr lang="en-US" smtClean="0"/>
              <a:t>8</a:t>
            </a:fld>
            <a:endParaRPr lang="en-US" dirty="0"/>
          </a:p>
        </p:txBody>
      </p:sp>
    </p:spTree>
    <p:extLst>
      <p:ext uri="{BB962C8B-B14F-4D97-AF65-F5344CB8AC3E}">
        <p14:creationId xmlns:p14="http://schemas.microsoft.com/office/powerpoint/2010/main" val="1432302242"/>
      </p:ext>
    </p:extLst>
  </p:cSld>
  <p:clrMapOvr>
    <a:masterClrMapping/>
  </p:clrMapOvr>
  <mc:AlternateContent xmlns:mc="http://schemas.openxmlformats.org/markup-compatibility/2006" xmlns:p14="http://schemas.microsoft.com/office/powerpoint/2010/main">
    <mc:Choice Requires="p14">
      <p:transition spd="slow" p14:dur="2000" advTm="29765"/>
    </mc:Choice>
    <mc:Fallback xmlns="">
      <p:transition spd="slow" advTm="29765"/>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TotalTime>
  <Words>2013</Words>
  <Application>Microsoft Macintosh PowerPoint</Application>
  <PresentationFormat>On-screen Show (4:3)</PresentationFormat>
  <Paragraphs>133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Face Recognition Patterns in Cross-Race Effect Why They All Look Alike?!     Tarana Sharma                  Gr. 12</vt:lpstr>
      <vt:lpstr>Abstract</vt:lpstr>
      <vt:lpstr>Project Framework</vt:lpstr>
      <vt:lpstr>Methodology &amp; Findings</vt:lpstr>
      <vt:lpstr>Face Recognition ≠ Object Recognition</vt:lpstr>
      <vt:lpstr>Face Recognition is Holistic</vt:lpstr>
      <vt:lpstr>Face Recognition ≠ Decomposable</vt:lpstr>
      <vt:lpstr>Norm-Based Face Space Coding</vt:lpstr>
      <vt:lpstr>Main Findings</vt:lpstr>
      <vt:lpstr>Neural Response Mechanism</vt:lpstr>
      <vt:lpstr>Memory &amp; Recall</vt:lpstr>
      <vt:lpstr>Analysis &amp; Conclusions</vt:lpstr>
      <vt:lpstr>Revisiting Framework</vt:lpstr>
      <vt:lpstr>Implications &amp; Limitations</vt:lpstr>
      <vt:lpstr>Implications &amp; Limitations</vt:lpstr>
      <vt:lpstr>Primary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sameer sharma</dc:creator>
  <cp:lastModifiedBy>Sharma, Bindu R</cp:lastModifiedBy>
  <cp:revision>69</cp:revision>
  <cp:lastPrinted>2021-02-23T17:20:06Z</cp:lastPrinted>
  <dcterms:created xsi:type="dcterms:W3CDTF">2021-02-23T06:56:06Z</dcterms:created>
  <dcterms:modified xsi:type="dcterms:W3CDTF">2021-03-19T14:41:42Z</dcterms:modified>
</cp:coreProperties>
</file>