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7" r:id="rId3"/>
    <p:sldId id="258" r:id="rId4"/>
    <p:sldId id="259" r:id="rId5"/>
    <p:sldId id="260" r:id="rId6"/>
    <p:sldId id="271" r:id="rId7"/>
    <p:sldId id="261" r:id="rId8"/>
    <p:sldId id="262" r:id="rId9"/>
    <p:sldId id="263" r:id="rId10"/>
    <p:sldId id="272" r:id="rId11"/>
    <p:sldId id="264" r:id="rId12"/>
    <p:sldId id="265" r:id="rId13"/>
    <p:sldId id="266" r:id="rId14"/>
    <p:sldId id="267" r:id="rId15"/>
    <p:sldId id="268" r:id="rId16"/>
    <p:sldId id="269" r:id="rId17"/>
    <p:sldId id="27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9BFDA4-FBCB-4C93-A922-2F29335639B8}" v="259" dt="2026-03-03T05:22:18.947"/>
    <p1510:client id="{28306823-3673-4FFE-96DF-028087ACB9CC}" v="117" dt="2026-03-04T03:08:16.2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6A75A0-6D29-43B9-9732-2E68F54B2924}"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67B49A1D-FE33-4CE8-98E1-E20E2C90687F}">
      <dgm:prSet/>
      <dgm:spPr/>
      <dgm:t>
        <a:bodyPr/>
        <a:lstStyle/>
        <a:p>
          <a:r>
            <a:rPr lang="en-US"/>
            <a:t>50–80 notifications per day</a:t>
          </a:r>
        </a:p>
      </dgm:t>
    </dgm:pt>
    <dgm:pt modelId="{50CEF508-E553-452A-9431-0ECD40FE3B06}" type="parTrans" cxnId="{4DBEAA37-224B-409B-8872-C3E8D8DB1BAB}">
      <dgm:prSet/>
      <dgm:spPr/>
      <dgm:t>
        <a:bodyPr/>
        <a:lstStyle/>
        <a:p>
          <a:endParaRPr lang="en-US"/>
        </a:p>
      </dgm:t>
    </dgm:pt>
    <dgm:pt modelId="{1AE2ACEB-F32A-4355-9B03-792E679DF922}" type="sibTrans" cxnId="{4DBEAA37-224B-409B-8872-C3E8D8DB1BAB}">
      <dgm:prSet/>
      <dgm:spPr/>
      <dgm:t>
        <a:bodyPr/>
        <a:lstStyle/>
        <a:p>
          <a:endParaRPr lang="en-US"/>
        </a:p>
      </dgm:t>
    </dgm:pt>
    <dgm:pt modelId="{384C2EA8-64F8-4E88-B2ED-244109A7D88E}">
      <dgm:prSet/>
      <dgm:spPr/>
      <dgm:t>
        <a:bodyPr/>
        <a:lstStyle/>
        <a:p>
          <a:r>
            <a:rPr lang="en-US"/>
            <a:t>Over half of pick‑ups start with a notification</a:t>
          </a:r>
        </a:p>
      </dgm:t>
    </dgm:pt>
    <dgm:pt modelId="{A301E8D5-0C71-4141-AE57-62C2D775E994}" type="parTrans" cxnId="{BDFF4169-0665-416F-8817-AD8834991189}">
      <dgm:prSet/>
      <dgm:spPr/>
      <dgm:t>
        <a:bodyPr/>
        <a:lstStyle/>
        <a:p>
          <a:endParaRPr lang="en-US"/>
        </a:p>
      </dgm:t>
    </dgm:pt>
    <dgm:pt modelId="{D96756C0-E765-447E-B686-97BBD58677A7}" type="sibTrans" cxnId="{BDFF4169-0665-416F-8817-AD8834991189}">
      <dgm:prSet/>
      <dgm:spPr/>
      <dgm:t>
        <a:bodyPr/>
        <a:lstStyle/>
        <a:p>
          <a:endParaRPr lang="en-US"/>
        </a:p>
      </dgm:t>
    </dgm:pt>
    <dgm:pt modelId="{6D9075A8-F034-48D1-A899-8EB5D6AF6CAE}">
      <dgm:prSet/>
      <dgm:spPr/>
      <dgm:t>
        <a:bodyPr/>
        <a:lstStyle/>
        <a:p>
          <a:r>
            <a:rPr lang="en-US"/>
            <a:t>89% turn into unintentional scrolling</a:t>
          </a:r>
        </a:p>
      </dgm:t>
    </dgm:pt>
    <dgm:pt modelId="{DA5A5930-9BA9-49EA-8F0D-F8B0F797EB30}" type="parTrans" cxnId="{698E9305-F6CA-419C-89CD-DDBD8B299D06}">
      <dgm:prSet/>
      <dgm:spPr/>
      <dgm:t>
        <a:bodyPr/>
        <a:lstStyle/>
        <a:p>
          <a:endParaRPr lang="en-US"/>
        </a:p>
      </dgm:t>
    </dgm:pt>
    <dgm:pt modelId="{D9BAF20C-4EC9-4828-BF45-4F2B09269A63}" type="sibTrans" cxnId="{698E9305-F6CA-419C-89CD-DDBD8B299D06}">
      <dgm:prSet/>
      <dgm:spPr/>
      <dgm:t>
        <a:bodyPr/>
        <a:lstStyle/>
        <a:p>
          <a:endParaRPr lang="en-US"/>
        </a:p>
      </dgm:t>
    </dgm:pt>
    <dgm:pt modelId="{0B2D552C-EC6D-46F9-A2DF-F9865A7E16D9}">
      <dgm:prSet/>
      <dgm:spPr/>
      <dgm:t>
        <a:bodyPr/>
        <a:lstStyle/>
        <a:p>
          <a:r>
            <a:rPr lang="en-US"/>
            <a:t>Adds 30–50 minutes of extra screen time</a:t>
          </a:r>
        </a:p>
      </dgm:t>
    </dgm:pt>
    <dgm:pt modelId="{EFFB983C-DBDB-4F99-9E9C-FA8E8B80DDBC}" type="parTrans" cxnId="{EB9310C1-04B3-4A76-80C3-DA98C10F91F4}">
      <dgm:prSet/>
      <dgm:spPr/>
      <dgm:t>
        <a:bodyPr/>
        <a:lstStyle/>
        <a:p>
          <a:endParaRPr lang="en-US"/>
        </a:p>
      </dgm:t>
    </dgm:pt>
    <dgm:pt modelId="{E070E1F4-AD0E-42CD-9B51-23664C7949D4}" type="sibTrans" cxnId="{EB9310C1-04B3-4A76-80C3-DA98C10F91F4}">
      <dgm:prSet/>
      <dgm:spPr/>
      <dgm:t>
        <a:bodyPr/>
        <a:lstStyle/>
        <a:p>
          <a:endParaRPr lang="en-US"/>
        </a:p>
      </dgm:t>
    </dgm:pt>
    <dgm:pt modelId="{E968AB51-1730-44A0-BB3A-7078E7BB1D2A}">
      <dgm:prSet/>
      <dgm:spPr/>
      <dgm:t>
        <a:bodyPr/>
        <a:lstStyle/>
        <a:p>
          <a:r>
            <a:rPr lang="en-US"/>
            <a:t>Causes eye strain and loss of focus</a:t>
          </a:r>
        </a:p>
      </dgm:t>
    </dgm:pt>
    <dgm:pt modelId="{9ACB8872-86C4-4416-B055-C6B9BF9333AD}" type="parTrans" cxnId="{EC98AC35-CD06-4383-82F6-76FC850AD86B}">
      <dgm:prSet/>
      <dgm:spPr/>
      <dgm:t>
        <a:bodyPr/>
        <a:lstStyle/>
        <a:p>
          <a:endParaRPr lang="en-US"/>
        </a:p>
      </dgm:t>
    </dgm:pt>
    <dgm:pt modelId="{E21A0FF1-B0DE-45CB-A0A0-FEEB9A22DD79}" type="sibTrans" cxnId="{EC98AC35-CD06-4383-82F6-76FC850AD86B}">
      <dgm:prSet/>
      <dgm:spPr/>
      <dgm:t>
        <a:bodyPr/>
        <a:lstStyle/>
        <a:p>
          <a:endParaRPr lang="en-US"/>
        </a:p>
      </dgm:t>
    </dgm:pt>
    <dgm:pt modelId="{14CE847E-CF70-46F7-9F37-47DD37105B1C}" type="pres">
      <dgm:prSet presAssocID="{DC6A75A0-6D29-43B9-9732-2E68F54B2924}" presName="diagram" presStyleCnt="0">
        <dgm:presLayoutVars>
          <dgm:dir/>
          <dgm:resizeHandles val="exact"/>
        </dgm:presLayoutVars>
      </dgm:prSet>
      <dgm:spPr/>
    </dgm:pt>
    <dgm:pt modelId="{65261609-27BF-4AD5-9C25-2663095BACB1}" type="pres">
      <dgm:prSet presAssocID="{67B49A1D-FE33-4CE8-98E1-E20E2C90687F}" presName="node" presStyleLbl="node1" presStyleIdx="0" presStyleCnt="5">
        <dgm:presLayoutVars>
          <dgm:bulletEnabled val="1"/>
        </dgm:presLayoutVars>
      </dgm:prSet>
      <dgm:spPr/>
    </dgm:pt>
    <dgm:pt modelId="{E05F1DFE-B056-4F36-8D1F-5D5D8135961B}" type="pres">
      <dgm:prSet presAssocID="{1AE2ACEB-F32A-4355-9B03-792E679DF922}" presName="sibTrans" presStyleCnt="0"/>
      <dgm:spPr/>
    </dgm:pt>
    <dgm:pt modelId="{9F9FEF29-6374-42ED-B1B6-C739EF735C78}" type="pres">
      <dgm:prSet presAssocID="{384C2EA8-64F8-4E88-B2ED-244109A7D88E}" presName="node" presStyleLbl="node1" presStyleIdx="1" presStyleCnt="5">
        <dgm:presLayoutVars>
          <dgm:bulletEnabled val="1"/>
        </dgm:presLayoutVars>
      </dgm:prSet>
      <dgm:spPr/>
    </dgm:pt>
    <dgm:pt modelId="{F08C5211-EAB6-449A-AE6C-3B982427208A}" type="pres">
      <dgm:prSet presAssocID="{D96756C0-E765-447E-B686-97BBD58677A7}" presName="sibTrans" presStyleCnt="0"/>
      <dgm:spPr/>
    </dgm:pt>
    <dgm:pt modelId="{3F1A60EA-66FC-4493-A750-9D9ACA97504E}" type="pres">
      <dgm:prSet presAssocID="{6D9075A8-F034-48D1-A899-8EB5D6AF6CAE}" presName="node" presStyleLbl="node1" presStyleIdx="2" presStyleCnt="5">
        <dgm:presLayoutVars>
          <dgm:bulletEnabled val="1"/>
        </dgm:presLayoutVars>
      </dgm:prSet>
      <dgm:spPr/>
    </dgm:pt>
    <dgm:pt modelId="{B5B9354C-5196-432C-8AA9-D2E324E21CC5}" type="pres">
      <dgm:prSet presAssocID="{D9BAF20C-4EC9-4828-BF45-4F2B09269A63}" presName="sibTrans" presStyleCnt="0"/>
      <dgm:spPr/>
    </dgm:pt>
    <dgm:pt modelId="{F3055DAD-DD25-49BD-87C8-8B64823042ED}" type="pres">
      <dgm:prSet presAssocID="{0B2D552C-EC6D-46F9-A2DF-F9865A7E16D9}" presName="node" presStyleLbl="node1" presStyleIdx="3" presStyleCnt="5">
        <dgm:presLayoutVars>
          <dgm:bulletEnabled val="1"/>
        </dgm:presLayoutVars>
      </dgm:prSet>
      <dgm:spPr/>
    </dgm:pt>
    <dgm:pt modelId="{83B0A427-BA5D-4FEA-A818-83F62E4B9857}" type="pres">
      <dgm:prSet presAssocID="{E070E1F4-AD0E-42CD-9B51-23664C7949D4}" presName="sibTrans" presStyleCnt="0"/>
      <dgm:spPr/>
    </dgm:pt>
    <dgm:pt modelId="{FEE6D39C-2475-43B6-9511-6C190D84653A}" type="pres">
      <dgm:prSet presAssocID="{E968AB51-1730-44A0-BB3A-7078E7BB1D2A}" presName="node" presStyleLbl="node1" presStyleIdx="4" presStyleCnt="5">
        <dgm:presLayoutVars>
          <dgm:bulletEnabled val="1"/>
        </dgm:presLayoutVars>
      </dgm:prSet>
      <dgm:spPr/>
    </dgm:pt>
  </dgm:ptLst>
  <dgm:cxnLst>
    <dgm:cxn modelId="{698E9305-F6CA-419C-89CD-DDBD8B299D06}" srcId="{DC6A75A0-6D29-43B9-9732-2E68F54B2924}" destId="{6D9075A8-F034-48D1-A899-8EB5D6AF6CAE}" srcOrd="2" destOrd="0" parTransId="{DA5A5930-9BA9-49EA-8F0D-F8B0F797EB30}" sibTransId="{D9BAF20C-4EC9-4828-BF45-4F2B09269A63}"/>
    <dgm:cxn modelId="{EC98AC35-CD06-4383-82F6-76FC850AD86B}" srcId="{DC6A75A0-6D29-43B9-9732-2E68F54B2924}" destId="{E968AB51-1730-44A0-BB3A-7078E7BB1D2A}" srcOrd="4" destOrd="0" parTransId="{9ACB8872-86C4-4416-B055-C6B9BF9333AD}" sibTransId="{E21A0FF1-B0DE-45CB-A0A0-FEEB9A22DD79}"/>
    <dgm:cxn modelId="{4DBEAA37-224B-409B-8872-C3E8D8DB1BAB}" srcId="{DC6A75A0-6D29-43B9-9732-2E68F54B2924}" destId="{67B49A1D-FE33-4CE8-98E1-E20E2C90687F}" srcOrd="0" destOrd="0" parTransId="{50CEF508-E553-452A-9431-0ECD40FE3B06}" sibTransId="{1AE2ACEB-F32A-4355-9B03-792E679DF922}"/>
    <dgm:cxn modelId="{BDFF4169-0665-416F-8817-AD8834991189}" srcId="{DC6A75A0-6D29-43B9-9732-2E68F54B2924}" destId="{384C2EA8-64F8-4E88-B2ED-244109A7D88E}" srcOrd="1" destOrd="0" parTransId="{A301E8D5-0C71-4141-AE57-62C2D775E994}" sibTransId="{D96756C0-E765-447E-B686-97BBD58677A7}"/>
    <dgm:cxn modelId="{E847EA76-332D-404E-B3BB-8803FC70CD85}" type="presOf" srcId="{E968AB51-1730-44A0-BB3A-7078E7BB1D2A}" destId="{FEE6D39C-2475-43B6-9511-6C190D84653A}" srcOrd="0" destOrd="0" presId="urn:microsoft.com/office/officeart/2005/8/layout/default"/>
    <dgm:cxn modelId="{5A86E6B6-1A05-48F0-AD56-B231749B28CB}" type="presOf" srcId="{67B49A1D-FE33-4CE8-98E1-E20E2C90687F}" destId="{65261609-27BF-4AD5-9C25-2663095BACB1}" srcOrd="0" destOrd="0" presId="urn:microsoft.com/office/officeart/2005/8/layout/default"/>
    <dgm:cxn modelId="{EB9310C1-04B3-4A76-80C3-DA98C10F91F4}" srcId="{DC6A75A0-6D29-43B9-9732-2E68F54B2924}" destId="{0B2D552C-EC6D-46F9-A2DF-F9865A7E16D9}" srcOrd="3" destOrd="0" parTransId="{EFFB983C-DBDB-4F99-9E9C-FA8E8B80DDBC}" sibTransId="{E070E1F4-AD0E-42CD-9B51-23664C7949D4}"/>
    <dgm:cxn modelId="{CE4B2BC4-80B9-41BC-A3E6-3B3851EBDA4E}" type="presOf" srcId="{6D9075A8-F034-48D1-A899-8EB5D6AF6CAE}" destId="{3F1A60EA-66FC-4493-A750-9D9ACA97504E}" srcOrd="0" destOrd="0" presId="urn:microsoft.com/office/officeart/2005/8/layout/default"/>
    <dgm:cxn modelId="{D2133CC8-B5B4-42AC-9340-CEB3E7132B08}" type="presOf" srcId="{DC6A75A0-6D29-43B9-9732-2E68F54B2924}" destId="{14CE847E-CF70-46F7-9F37-47DD37105B1C}" srcOrd="0" destOrd="0" presId="urn:microsoft.com/office/officeart/2005/8/layout/default"/>
    <dgm:cxn modelId="{97DFBBCF-068E-463F-975E-4F4E63E73ABE}" type="presOf" srcId="{384C2EA8-64F8-4E88-B2ED-244109A7D88E}" destId="{9F9FEF29-6374-42ED-B1B6-C739EF735C78}" srcOrd="0" destOrd="0" presId="urn:microsoft.com/office/officeart/2005/8/layout/default"/>
    <dgm:cxn modelId="{3C5218F6-B052-41C5-9A46-7A1F955322B0}" type="presOf" srcId="{0B2D552C-EC6D-46F9-A2DF-F9865A7E16D9}" destId="{F3055DAD-DD25-49BD-87C8-8B64823042ED}" srcOrd="0" destOrd="0" presId="urn:microsoft.com/office/officeart/2005/8/layout/default"/>
    <dgm:cxn modelId="{26B5FC00-B131-41F4-ACF4-30A069EA35BC}" type="presParOf" srcId="{14CE847E-CF70-46F7-9F37-47DD37105B1C}" destId="{65261609-27BF-4AD5-9C25-2663095BACB1}" srcOrd="0" destOrd="0" presId="urn:microsoft.com/office/officeart/2005/8/layout/default"/>
    <dgm:cxn modelId="{1CA411B6-D6AF-4DBC-8DFD-11712E67341C}" type="presParOf" srcId="{14CE847E-CF70-46F7-9F37-47DD37105B1C}" destId="{E05F1DFE-B056-4F36-8D1F-5D5D8135961B}" srcOrd="1" destOrd="0" presId="urn:microsoft.com/office/officeart/2005/8/layout/default"/>
    <dgm:cxn modelId="{CF73F1D1-F8FF-4DDA-8ED3-FFEE2DF18686}" type="presParOf" srcId="{14CE847E-CF70-46F7-9F37-47DD37105B1C}" destId="{9F9FEF29-6374-42ED-B1B6-C739EF735C78}" srcOrd="2" destOrd="0" presId="urn:microsoft.com/office/officeart/2005/8/layout/default"/>
    <dgm:cxn modelId="{FC3392F4-EB6A-4AB5-9BD5-0AB2301AA796}" type="presParOf" srcId="{14CE847E-CF70-46F7-9F37-47DD37105B1C}" destId="{F08C5211-EAB6-449A-AE6C-3B982427208A}" srcOrd="3" destOrd="0" presId="urn:microsoft.com/office/officeart/2005/8/layout/default"/>
    <dgm:cxn modelId="{4FCBDB74-8584-4C75-B327-C3B1574DBADD}" type="presParOf" srcId="{14CE847E-CF70-46F7-9F37-47DD37105B1C}" destId="{3F1A60EA-66FC-4493-A750-9D9ACA97504E}" srcOrd="4" destOrd="0" presId="urn:microsoft.com/office/officeart/2005/8/layout/default"/>
    <dgm:cxn modelId="{C0559B9D-D2B0-4272-A8C2-C2A7A360052E}" type="presParOf" srcId="{14CE847E-CF70-46F7-9F37-47DD37105B1C}" destId="{B5B9354C-5196-432C-8AA9-D2E324E21CC5}" srcOrd="5" destOrd="0" presId="urn:microsoft.com/office/officeart/2005/8/layout/default"/>
    <dgm:cxn modelId="{400FB2B2-AC81-40B9-971C-4CA31C6EABB3}" type="presParOf" srcId="{14CE847E-CF70-46F7-9F37-47DD37105B1C}" destId="{F3055DAD-DD25-49BD-87C8-8B64823042ED}" srcOrd="6" destOrd="0" presId="urn:microsoft.com/office/officeart/2005/8/layout/default"/>
    <dgm:cxn modelId="{97EB0FEC-5FFA-4556-B0C8-0812FDF29E9C}" type="presParOf" srcId="{14CE847E-CF70-46F7-9F37-47DD37105B1C}" destId="{83B0A427-BA5D-4FEA-A818-83F62E4B9857}" srcOrd="7" destOrd="0" presId="urn:microsoft.com/office/officeart/2005/8/layout/default"/>
    <dgm:cxn modelId="{87D1D23B-ED64-485E-A48F-8C0CADB62070}" type="presParOf" srcId="{14CE847E-CF70-46F7-9F37-47DD37105B1C}" destId="{FEE6D39C-2475-43B6-9511-6C190D84653A}"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0D4785-4D2E-449D-B006-D088232F988E}" type="doc">
      <dgm:prSet loTypeId="urn:microsoft.com/office/officeart/2016/7/layout/VerticalHollowActionList" loCatId="List" qsTypeId="urn:microsoft.com/office/officeart/2005/8/quickstyle/simple1" qsCatId="simple" csTypeId="urn:microsoft.com/office/officeart/2005/8/colors/colorful2" csCatId="colorful"/>
      <dgm:spPr/>
      <dgm:t>
        <a:bodyPr/>
        <a:lstStyle/>
        <a:p>
          <a:endParaRPr lang="en-US"/>
        </a:p>
      </dgm:t>
    </dgm:pt>
    <dgm:pt modelId="{7E6F686B-61CE-43D2-9F25-71A4098305F0}">
      <dgm:prSet/>
      <dgm:spPr/>
      <dgm:t>
        <a:bodyPr/>
        <a:lstStyle/>
        <a:p>
          <a:r>
            <a:rPr lang="en-US"/>
            <a:t>Show</a:t>
          </a:r>
        </a:p>
      </dgm:t>
    </dgm:pt>
    <dgm:pt modelId="{22BD65EF-62BB-4B01-B47E-EBA8F5208041}" type="parTrans" cxnId="{90194E93-65A0-42A1-9309-0BC10E86C8F5}">
      <dgm:prSet/>
      <dgm:spPr/>
      <dgm:t>
        <a:bodyPr/>
        <a:lstStyle/>
        <a:p>
          <a:endParaRPr lang="en-US"/>
        </a:p>
      </dgm:t>
    </dgm:pt>
    <dgm:pt modelId="{38AC58DB-A536-4C60-88FF-717B1EB74CE3}" type="sibTrans" cxnId="{90194E93-65A0-42A1-9309-0BC10E86C8F5}">
      <dgm:prSet/>
      <dgm:spPr/>
      <dgm:t>
        <a:bodyPr/>
        <a:lstStyle/>
        <a:p>
          <a:endParaRPr lang="en-US"/>
        </a:p>
      </dgm:t>
    </dgm:pt>
    <dgm:pt modelId="{E4EC05D8-EB56-4FFA-B1B2-E47D7A1C2CB2}">
      <dgm:prSet/>
      <dgm:spPr/>
      <dgm:t>
        <a:bodyPr/>
        <a:lstStyle/>
        <a:p>
          <a:r>
            <a:rPr lang="en-US"/>
            <a:t>Show essential notifications</a:t>
          </a:r>
        </a:p>
      </dgm:t>
    </dgm:pt>
    <dgm:pt modelId="{45BF9395-E6CD-4416-BF9B-D7A2628B5090}" type="parTrans" cxnId="{54B5AD0B-8CD8-4235-8FEC-2C5A89CB94FF}">
      <dgm:prSet/>
      <dgm:spPr/>
      <dgm:t>
        <a:bodyPr/>
        <a:lstStyle/>
        <a:p>
          <a:endParaRPr lang="en-US"/>
        </a:p>
      </dgm:t>
    </dgm:pt>
    <dgm:pt modelId="{F043050C-393A-4050-8A1C-4BC1527C7F6C}" type="sibTrans" cxnId="{54B5AD0B-8CD8-4235-8FEC-2C5A89CB94FF}">
      <dgm:prSet/>
      <dgm:spPr/>
      <dgm:t>
        <a:bodyPr/>
        <a:lstStyle/>
        <a:p>
          <a:endParaRPr lang="en-US"/>
        </a:p>
      </dgm:t>
    </dgm:pt>
    <dgm:pt modelId="{238A1C4A-7E03-4B76-8536-CADCEFE76CB8}">
      <dgm:prSet/>
      <dgm:spPr/>
      <dgm:t>
        <a:bodyPr/>
        <a:lstStyle/>
        <a:p>
          <a:r>
            <a:rPr lang="en-US"/>
            <a:t>Reduce</a:t>
          </a:r>
        </a:p>
      </dgm:t>
    </dgm:pt>
    <dgm:pt modelId="{48AD2909-8751-4939-9AE6-D3486DDE1376}" type="parTrans" cxnId="{4CB27ED0-9BFA-43D9-9DB1-D3F748453C93}">
      <dgm:prSet/>
      <dgm:spPr/>
      <dgm:t>
        <a:bodyPr/>
        <a:lstStyle/>
        <a:p>
          <a:endParaRPr lang="en-US"/>
        </a:p>
      </dgm:t>
    </dgm:pt>
    <dgm:pt modelId="{7B555CFD-92C5-4ABC-BE9B-3401E67FC9EE}" type="sibTrans" cxnId="{4CB27ED0-9BFA-43D9-9DB1-D3F748453C93}">
      <dgm:prSet/>
      <dgm:spPr/>
      <dgm:t>
        <a:bodyPr/>
        <a:lstStyle/>
        <a:p>
          <a:endParaRPr lang="en-US"/>
        </a:p>
      </dgm:t>
    </dgm:pt>
    <dgm:pt modelId="{5B86BFE8-E697-4005-8804-3379DD05A0EB}">
      <dgm:prSet/>
      <dgm:spPr/>
      <dgm:t>
        <a:bodyPr/>
        <a:lstStyle/>
        <a:p>
          <a:r>
            <a:rPr lang="en-US"/>
            <a:t>Reduce curiosity‑based phone checks</a:t>
          </a:r>
        </a:p>
      </dgm:t>
    </dgm:pt>
    <dgm:pt modelId="{37053704-F0A3-44C6-B4FD-C3B3B0C00AFF}" type="parTrans" cxnId="{F664BC5E-C648-4897-80A5-BB33283CC9BB}">
      <dgm:prSet/>
      <dgm:spPr/>
      <dgm:t>
        <a:bodyPr/>
        <a:lstStyle/>
        <a:p>
          <a:endParaRPr lang="en-US"/>
        </a:p>
      </dgm:t>
    </dgm:pt>
    <dgm:pt modelId="{3AC0182D-81FA-49E7-ADEB-84A6365752AD}" type="sibTrans" cxnId="{F664BC5E-C648-4897-80A5-BB33283CC9BB}">
      <dgm:prSet/>
      <dgm:spPr/>
      <dgm:t>
        <a:bodyPr/>
        <a:lstStyle/>
        <a:p>
          <a:endParaRPr lang="en-US"/>
        </a:p>
      </dgm:t>
    </dgm:pt>
    <dgm:pt modelId="{18F1E651-3AD1-4351-92DE-25C7AF0AD7BE}">
      <dgm:prSet/>
      <dgm:spPr/>
      <dgm:t>
        <a:bodyPr/>
        <a:lstStyle/>
        <a:p>
          <a:r>
            <a:rPr lang="en-US"/>
            <a:t>Improve</a:t>
          </a:r>
        </a:p>
      </dgm:t>
    </dgm:pt>
    <dgm:pt modelId="{7ED34AFB-9135-44BE-BAAB-D1556925AE9E}" type="parTrans" cxnId="{DB2C55E3-7C47-4DD2-A099-2B1196CB630F}">
      <dgm:prSet/>
      <dgm:spPr/>
      <dgm:t>
        <a:bodyPr/>
        <a:lstStyle/>
        <a:p>
          <a:endParaRPr lang="en-US"/>
        </a:p>
      </dgm:t>
    </dgm:pt>
    <dgm:pt modelId="{B493F557-48B3-4218-B226-14A8E3F8496C}" type="sibTrans" cxnId="{DB2C55E3-7C47-4DD2-A099-2B1196CB630F}">
      <dgm:prSet/>
      <dgm:spPr/>
      <dgm:t>
        <a:bodyPr/>
        <a:lstStyle/>
        <a:p>
          <a:endParaRPr lang="en-US"/>
        </a:p>
      </dgm:t>
    </dgm:pt>
    <dgm:pt modelId="{4714E79C-D53D-4D99-AC74-65B6507C0ADC}">
      <dgm:prSet/>
      <dgm:spPr/>
      <dgm:t>
        <a:bodyPr/>
        <a:lstStyle/>
        <a:p>
          <a:r>
            <a:rPr lang="en-US"/>
            <a:t>Improve focus and reduce screen time</a:t>
          </a:r>
        </a:p>
      </dgm:t>
    </dgm:pt>
    <dgm:pt modelId="{C10BB81E-06B6-4727-A914-E6ACCB1F5CCD}" type="parTrans" cxnId="{A18AD83D-36F5-40E2-80EA-8C6502175CF2}">
      <dgm:prSet/>
      <dgm:spPr/>
      <dgm:t>
        <a:bodyPr/>
        <a:lstStyle/>
        <a:p>
          <a:endParaRPr lang="en-US"/>
        </a:p>
      </dgm:t>
    </dgm:pt>
    <dgm:pt modelId="{30AAFD6B-33D8-4FFB-BAB5-D9B907167485}" type="sibTrans" cxnId="{A18AD83D-36F5-40E2-80EA-8C6502175CF2}">
      <dgm:prSet/>
      <dgm:spPr/>
      <dgm:t>
        <a:bodyPr/>
        <a:lstStyle/>
        <a:p>
          <a:endParaRPr lang="en-US"/>
        </a:p>
      </dgm:t>
    </dgm:pt>
    <dgm:pt modelId="{A8EE2693-6D81-46C8-88BB-C5E8DE9F1C14}" type="pres">
      <dgm:prSet presAssocID="{980D4785-4D2E-449D-B006-D088232F988E}" presName="Name0" presStyleCnt="0">
        <dgm:presLayoutVars>
          <dgm:dir/>
          <dgm:animLvl val="lvl"/>
          <dgm:resizeHandles val="exact"/>
        </dgm:presLayoutVars>
      </dgm:prSet>
      <dgm:spPr/>
    </dgm:pt>
    <dgm:pt modelId="{663DE9A9-6AB0-4563-91C8-DBFAD53921CE}" type="pres">
      <dgm:prSet presAssocID="{7E6F686B-61CE-43D2-9F25-71A4098305F0}" presName="linNode" presStyleCnt="0"/>
      <dgm:spPr/>
    </dgm:pt>
    <dgm:pt modelId="{7B86605C-D3C6-4C70-BEDC-37BB61704D99}" type="pres">
      <dgm:prSet presAssocID="{7E6F686B-61CE-43D2-9F25-71A4098305F0}" presName="parentText" presStyleLbl="solidFgAcc1" presStyleIdx="0" presStyleCnt="3">
        <dgm:presLayoutVars>
          <dgm:chMax val="1"/>
          <dgm:bulletEnabled/>
        </dgm:presLayoutVars>
      </dgm:prSet>
      <dgm:spPr/>
    </dgm:pt>
    <dgm:pt modelId="{E90FFF7C-488A-44E8-B62F-72F65B2DB81C}" type="pres">
      <dgm:prSet presAssocID="{7E6F686B-61CE-43D2-9F25-71A4098305F0}" presName="descendantText" presStyleLbl="alignNode1" presStyleIdx="0" presStyleCnt="3">
        <dgm:presLayoutVars>
          <dgm:bulletEnabled/>
        </dgm:presLayoutVars>
      </dgm:prSet>
      <dgm:spPr/>
    </dgm:pt>
    <dgm:pt modelId="{66D2542F-8ABA-48A2-AA58-16C91863329E}" type="pres">
      <dgm:prSet presAssocID="{38AC58DB-A536-4C60-88FF-717B1EB74CE3}" presName="sp" presStyleCnt="0"/>
      <dgm:spPr/>
    </dgm:pt>
    <dgm:pt modelId="{FA06BD9C-08B6-4DDF-A717-D65F45CCAC5F}" type="pres">
      <dgm:prSet presAssocID="{238A1C4A-7E03-4B76-8536-CADCEFE76CB8}" presName="linNode" presStyleCnt="0"/>
      <dgm:spPr/>
    </dgm:pt>
    <dgm:pt modelId="{EF96B38A-C922-4114-A209-803E43CAFE3A}" type="pres">
      <dgm:prSet presAssocID="{238A1C4A-7E03-4B76-8536-CADCEFE76CB8}" presName="parentText" presStyleLbl="solidFgAcc1" presStyleIdx="1" presStyleCnt="3">
        <dgm:presLayoutVars>
          <dgm:chMax val="1"/>
          <dgm:bulletEnabled/>
        </dgm:presLayoutVars>
      </dgm:prSet>
      <dgm:spPr/>
    </dgm:pt>
    <dgm:pt modelId="{6E27ABA6-00FC-4B29-8827-E7C085E0411A}" type="pres">
      <dgm:prSet presAssocID="{238A1C4A-7E03-4B76-8536-CADCEFE76CB8}" presName="descendantText" presStyleLbl="alignNode1" presStyleIdx="1" presStyleCnt="3">
        <dgm:presLayoutVars>
          <dgm:bulletEnabled/>
        </dgm:presLayoutVars>
      </dgm:prSet>
      <dgm:spPr/>
    </dgm:pt>
    <dgm:pt modelId="{FC379170-5673-4018-B5AD-DA6EA0315956}" type="pres">
      <dgm:prSet presAssocID="{7B555CFD-92C5-4ABC-BE9B-3401E67FC9EE}" presName="sp" presStyleCnt="0"/>
      <dgm:spPr/>
    </dgm:pt>
    <dgm:pt modelId="{07B56806-EBF2-428F-B66A-04D96540579E}" type="pres">
      <dgm:prSet presAssocID="{18F1E651-3AD1-4351-92DE-25C7AF0AD7BE}" presName="linNode" presStyleCnt="0"/>
      <dgm:spPr/>
    </dgm:pt>
    <dgm:pt modelId="{512854A8-CFF5-4E0A-9AA4-1FF56CCB50EE}" type="pres">
      <dgm:prSet presAssocID="{18F1E651-3AD1-4351-92DE-25C7AF0AD7BE}" presName="parentText" presStyleLbl="solidFgAcc1" presStyleIdx="2" presStyleCnt="3">
        <dgm:presLayoutVars>
          <dgm:chMax val="1"/>
          <dgm:bulletEnabled/>
        </dgm:presLayoutVars>
      </dgm:prSet>
      <dgm:spPr/>
    </dgm:pt>
    <dgm:pt modelId="{E91FB2B5-0B90-40E9-87A1-ADF3D53B5662}" type="pres">
      <dgm:prSet presAssocID="{18F1E651-3AD1-4351-92DE-25C7AF0AD7BE}" presName="descendantText" presStyleLbl="alignNode1" presStyleIdx="2" presStyleCnt="3">
        <dgm:presLayoutVars>
          <dgm:bulletEnabled/>
        </dgm:presLayoutVars>
      </dgm:prSet>
      <dgm:spPr/>
    </dgm:pt>
  </dgm:ptLst>
  <dgm:cxnLst>
    <dgm:cxn modelId="{54B5AD0B-8CD8-4235-8FEC-2C5A89CB94FF}" srcId="{7E6F686B-61CE-43D2-9F25-71A4098305F0}" destId="{E4EC05D8-EB56-4FFA-B1B2-E47D7A1C2CB2}" srcOrd="0" destOrd="0" parTransId="{45BF9395-E6CD-4416-BF9B-D7A2628B5090}" sibTransId="{F043050C-393A-4050-8A1C-4BC1527C7F6C}"/>
    <dgm:cxn modelId="{8B62B00C-99AF-47DA-80E5-83D67DEC852F}" type="presOf" srcId="{7E6F686B-61CE-43D2-9F25-71A4098305F0}" destId="{7B86605C-D3C6-4C70-BEDC-37BB61704D99}" srcOrd="0" destOrd="0" presId="urn:microsoft.com/office/officeart/2016/7/layout/VerticalHollowActionList"/>
    <dgm:cxn modelId="{40B0FF2E-D256-434A-8803-8A1F890B6C87}" type="presOf" srcId="{238A1C4A-7E03-4B76-8536-CADCEFE76CB8}" destId="{EF96B38A-C922-4114-A209-803E43CAFE3A}" srcOrd="0" destOrd="0" presId="urn:microsoft.com/office/officeart/2016/7/layout/VerticalHollowActionList"/>
    <dgm:cxn modelId="{F193EF32-495B-456B-8E6E-F50C7C8F6D1D}" type="presOf" srcId="{5B86BFE8-E697-4005-8804-3379DD05A0EB}" destId="{6E27ABA6-00FC-4B29-8827-E7C085E0411A}" srcOrd="0" destOrd="0" presId="urn:microsoft.com/office/officeart/2016/7/layout/VerticalHollowActionList"/>
    <dgm:cxn modelId="{A18AD83D-36F5-40E2-80EA-8C6502175CF2}" srcId="{18F1E651-3AD1-4351-92DE-25C7AF0AD7BE}" destId="{4714E79C-D53D-4D99-AC74-65B6507C0ADC}" srcOrd="0" destOrd="0" parTransId="{C10BB81E-06B6-4727-A914-E6ACCB1F5CCD}" sibTransId="{30AAFD6B-33D8-4FFB-BAB5-D9B907167485}"/>
    <dgm:cxn modelId="{F664BC5E-C648-4897-80A5-BB33283CC9BB}" srcId="{238A1C4A-7E03-4B76-8536-CADCEFE76CB8}" destId="{5B86BFE8-E697-4005-8804-3379DD05A0EB}" srcOrd="0" destOrd="0" parTransId="{37053704-F0A3-44C6-B4FD-C3B3B0C00AFF}" sibTransId="{3AC0182D-81FA-49E7-ADEB-84A6365752AD}"/>
    <dgm:cxn modelId="{A8A04F69-A1B9-4BA7-B5C0-C31DA0096EDA}" type="presOf" srcId="{4714E79C-D53D-4D99-AC74-65B6507C0ADC}" destId="{E91FB2B5-0B90-40E9-87A1-ADF3D53B5662}" srcOrd="0" destOrd="0" presId="urn:microsoft.com/office/officeart/2016/7/layout/VerticalHollowActionList"/>
    <dgm:cxn modelId="{95F2776D-ED39-4B21-B116-80863F44816D}" type="presOf" srcId="{980D4785-4D2E-449D-B006-D088232F988E}" destId="{A8EE2693-6D81-46C8-88BB-C5E8DE9F1C14}" srcOrd="0" destOrd="0" presId="urn:microsoft.com/office/officeart/2016/7/layout/VerticalHollowActionList"/>
    <dgm:cxn modelId="{90194E93-65A0-42A1-9309-0BC10E86C8F5}" srcId="{980D4785-4D2E-449D-B006-D088232F988E}" destId="{7E6F686B-61CE-43D2-9F25-71A4098305F0}" srcOrd="0" destOrd="0" parTransId="{22BD65EF-62BB-4B01-B47E-EBA8F5208041}" sibTransId="{38AC58DB-A536-4C60-88FF-717B1EB74CE3}"/>
    <dgm:cxn modelId="{4CB27ED0-9BFA-43D9-9DB1-D3F748453C93}" srcId="{980D4785-4D2E-449D-B006-D088232F988E}" destId="{238A1C4A-7E03-4B76-8536-CADCEFE76CB8}" srcOrd="1" destOrd="0" parTransId="{48AD2909-8751-4939-9AE6-D3486DDE1376}" sibTransId="{7B555CFD-92C5-4ABC-BE9B-3401E67FC9EE}"/>
    <dgm:cxn modelId="{0A391CE0-FFFE-49DD-8069-146AC5413DF3}" type="presOf" srcId="{E4EC05D8-EB56-4FFA-B1B2-E47D7A1C2CB2}" destId="{E90FFF7C-488A-44E8-B62F-72F65B2DB81C}" srcOrd="0" destOrd="0" presId="urn:microsoft.com/office/officeart/2016/7/layout/VerticalHollowActionList"/>
    <dgm:cxn modelId="{DB2C55E3-7C47-4DD2-A099-2B1196CB630F}" srcId="{980D4785-4D2E-449D-B006-D088232F988E}" destId="{18F1E651-3AD1-4351-92DE-25C7AF0AD7BE}" srcOrd="2" destOrd="0" parTransId="{7ED34AFB-9135-44BE-BAAB-D1556925AE9E}" sibTransId="{B493F557-48B3-4218-B226-14A8E3F8496C}"/>
    <dgm:cxn modelId="{F5C41EF5-21F5-4D2F-AA4C-C3FB1D0D61CB}" type="presOf" srcId="{18F1E651-3AD1-4351-92DE-25C7AF0AD7BE}" destId="{512854A8-CFF5-4E0A-9AA4-1FF56CCB50EE}" srcOrd="0" destOrd="0" presId="urn:microsoft.com/office/officeart/2016/7/layout/VerticalHollowActionList"/>
    <dgm:cxn modelId="{D533CDB1-9DCD-42F9-AB31-2150442E3FEF}" type="presParOf" srcId="{A8EE2693-6D81-46C8-88BB-C5E8DE9F1C14}" destId="{663DE9A9-6AB0-4563-91C8-DBFAD53921CE}" srcOrd="0" destOrd="0" presId="urn:microsoft.com/office/officeart/2016/7/layout/VerticalHollowActionList"/>
    <dgm:cxn modelId="{6A09795C-557D-408E-A95A-FCCA9EC747CA}" type="presParOf" srcId="{663DE9A9-6AB0-4563-91C8-DBFAD53921CE}" destId="{7B86605C-D3C6-4C70-BEDC-37BB61704D99}" srcOrd="0" destOrd="0" presId="urn:microsoft.com/office/officeart/2016/7/layout/VerticalHollowActionList"/>
    <dgm:cxn modelId="{82074FB8-654A-4674-AE15-833BE7E93B0B}" type="presParOf" srcId="{663DE9A9-6AB0-4563-91C8-DBFAD53921CE}" destId="{E90FFF7C-488A-44E8-B62F-72F65B2DB81C}" srcOrd="1" destOrd="0" presId="urn:microsoft.com/office/officeart/2016/7/layout/VerticalHollowActionList"/>
    <dgm:cxn modelId="{8CF8DF69-5D4F-4412-8459-47CBB1A50D54}" type="presParOf" srcId="{A8EE2693-6D81-46C8-88BB-C5E8DE9F1C14}" destId="{66D2542F-8ABA-48A2-AA58-16C91863329E}" srcOrd="1" destOrd="0" presId="urn:microsoft.com/office/officeart/2016/7/layout/VerticalHollowActionList"/>
    <dgm:cxn modelId="{2BCA090F-143B-4B64-81EE-8927955F54C9}" type="presParOf" srcId="{A8EE2693-6D81-46C8-88BB-C5E8DE9F1C14}" destId="{FA06BD9C-08B6-4DDF-A717-D65F45CCAC5F}" srcOrd="2" destOrd="0" presId="urn:microsoft.com/office/officeart/2016/7/layout/VerticalHollowActionList"/>
    <dgm:cxn modelId="{03E4D141-89CD-4C27-9F06-D8B0C0BC1063}" type="presParOf" srcId="{FA06BD9C-08B6-4DDF-A717-D65F45CCAC5F}" destId="{EF96B38A-C922-4114-A209-803E43CAFE3A}" srcOrd="0" destOrd="0" presId="urn:microsoft.com/office/officeart/2016/7/layout/VerticalHollowActionList"/>
    <dgm:cxn modelId="{DD9BD093-EC2A-42B7-8CC3-6161D77465E9}" type="presParOf" srcId="{FA06BD9C-08B6-4DDF-A717-D65F45CCAC5F}" destId="{6E27ABA6-00FC-4B29-8827-E7C085E0411A}" srcOrd="1" destOrd="0" presId="urn:microsoft.com/office/officeart/2016/7/layout/VerticalHollowActionList"/>
    <dgm:cxn modelId="{C8E32833-B2F5-4F30-AFD3-E3A96B36FEC9}" type="presParOf" srcId="{A8EE2693-6D81-46C8-88BB-C5E8DE9F1C14}" destId="{FC379170-5673-4018-B5AD-DA6EA0315956}" srcOrd="3" destOrd="0" presId="urn:microsoft.com/office/officeart/2016/7/layout/VerticalHollowActionList"/>
    <dgm:cxn modelId="{42594B06-3975-4D8C-B932-F9819575E843}" type="presParOf" srcId="{A8EE2693-6D81-46C8-88BB-C5E8DE9F1C14}" destId="{07B56806-EBF2-428F-B66A-04D96540579E}" srcOrd="4" destOrd="0" presId="urn:microsoft.com/office/officeart/2016/7/layout/VerticalHollowActionList"/>
    <dgm:cxn modelId="{A3B7D22D-5497-44D9-B462-2E77E83DB5C1}" type="presParOf" srcId="{07B56806-EBF2-428F-B66A-04D96540579E}" destId="{512854A8-CFF5-4E0A-9AA4-1FF56CCB50EE}" srcOrd="0" destOrd="0" presId="urn:microsoft.com/office/officeart/2016/7/layout/VerticalHollowActionList"/>
    <dgm:cxn modelId="{B139F82B-B337-4929-A1E8-9DE1156CEFB0}" type="presParOf" srcId="{07B56806-EBF2-428F-B66A-04D96540579E}" destId="{E91FB2B5-0B90-40E9-87A1-ADF3D53B5662}" srcOrd="1" destOrd="0" presId="urn:microsoft.com/office/officeart/2016/7/layout/VerticalHollow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261609-27BF-4AD5-9C25-2663095BACB1}">
      <dsp:nvSpPr>
        <dsp:cNvPr id="0" name=""/>
        <dsp:cNvSpPr/>
      </dsp:nvSpPr>
      <dsp:spPr>
        <a:xfrm>
          <a:off x="0" y="40290"/>
          <a:ext cx="3286125" cy="1971675"/>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50–80 notifications per day</a:t>
          </a:r>
        </a:p>
      </dsp:txBody>
      <dsp:txXfrm>
        <a:off x="0" y="40290"/>
        <a:ext cx="3286125" cy="1971675"/>
      </dsp:txXfrm>
    </dsp:sp>
    <dsp:sp modelId="{9F9FEF29-6374-42ED-B1B6-C739EF735C78}">
      <dsp:nvSpPr>
        <dsp:cNvPr id="0" name=""/>
        <dsp:cNvSpPr/>
      </dsp:nvSpPr>
      <dsp:spPr>
        <a:xfrm>
          <a:off x="3614737" y="40290"/>
          <a:ext cx="3286125" cy="1971675"/>
        </a:xfrm>
        <a:prstGeom prst="rect">
          <a:avLst/>
        </a:prstGeom>
        <a:solidFill>
          <a:schemeClr val="accent2">
            <a:hueOff val="1610903"/>
            <a:satOff val="-4623"/>
            <a:lumOff val="-740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Over half of pick‑ups start with a notification</a:t>
          </a:r>
        </a:p>
      </dsp:txBody>
      <dsp:txXfrm>
        <a:off x="3614737" y="40290"/>
        <a:ext cx="3286125" cy="1971675"/>
      </dsp:txXfrm>
    </dsp:sp>
    <dsp:sp modelId="{3F1A60EA-66FC-4493-A750-9D9ACA97504E}">
      <dsp:nvSpPr>
        <dsp:cNvPr id="0" name=""/>
        <dsp:cNvSpPr/>
      </dsp:nvSpPr>
      <dsp:spPr>
        <a:xfrm>
          <a:off x="7229475" y="40290"/>
          <a:ext cx="3286125" cy="1971675"/>
        </a:xfrm>
        <a:prstGeom prst="rect">
          <a:avLst/>
        </a:prstGeom>
        <a:solidFill>
          <a:schemeClr val="accent2">
            <a:hueOff val="3221807"/>
            <a:satOff val="-9246"/>
            <a:lumOff val="-148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89% turn into unintentional scrolling</a:t>
          </a:r>
        </a:p>
      </dsp:txBody>
      <dsp:txXfrm>
        <a:off x="7229475" y="40290"/>
        <a:ext cx="3286125" cy="1971675"/>
      </dsp:txXfrm>
    </dsp:sp>
    <dsp:sp modelId="{F3055DAD-DD25-49BD-87C8-8B64823042ED}">
      <dsp:nvSpPr>
        <dsp:cNvPr id="0" name=""/>
        <dsp:cNvSpPr/>
      </dsp:nvSpPr>
      <dsp:spPr>
        <a:xfrm>
          <a:off x="1807368" y="2340578"/>
          <a:ext cx="3286125" cy="1971675"/>
        </a:xfrm>
        <a:prstGeom prst="rect">
          <a:avLst/>
        </a:prstGeom>
        <a:solidFill>
          <a:schemeClr val="accent2">
            <a:hueOff val="4832710"/>
            <a:satOff val="-13870"/>
            <a:lumOff val="-2220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Adds 30–50 minutes of extra screen time</a:t>
          </a:r>
        </a:p>
      </dsp:txBody>
      <dsp:txXfrm>
        <a:off x="1807368" y="2340578"/>
        <a:ext cx="3286125" cy="1971675"/>
      </dsp:txXfrm>
    </dsp:sp>
    <dsp:sp modelId="{FEE6D39C-2475-43B6-9511-6C190D84653A}">
      <dsp:nvSpPr>
        <dsp:cNvPr id="0" name=""/>
        <dsp:cNvSpPr/>
      </dsp:nvSpPr>
      <dsp:spPr>
        <a:xfrm>
          <a:off x="5422106" y="2340578"/>
          <a:ext cx="3286125" cy="1971675"/>
        </a:xfrm>
        <a:prstGeom prst="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Causes eye strain and loss of focus</a:t>
          </a:r>
        </a:p>
      </dsp:txBody>
      <dsp:txXfrm>
        <a:off x="5422106" y="2340578"/>
        <a:ext cx="3286125" cy="1971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0FFF7C-488A-44E8-B62F-72F65B2DB81C}">
      <dsp:nvSpPr>
        <dsp:cNvPr id="0" name=""/>
        <dsp:cNvSpPr/>
      </dsp:nvSpPr>
      <dsp:spPr>
        <a:xfrm>
          <a:off x="2103120" y="1300"/>
          <a:ext cx="8412480" cy="1332768"/>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225" tIns="338523" rIns="163225" bIns="338523" numCol="1" spcCol="1270" anchor="ctr" anchorCtr="0">
          <a:noAutofit/>
        </a:bodyPr>
        <a:lstStyle/>
        <a:p>
          <a:pPr marL="0" lvl="0" indent="0" algn="l" defTabSz="1066800">
            <a:lnSpc>
              <a:spcPct val="90000"/>
            </a:lnSpc>
            <a:spcBef>
              <a:spcPct val="0"/>
            </a:spcBef>
            <a:spcAft>
              <a:spcPct val="35000"/>
            </a:spcAft>
            <a:buNone/>
          </a:pPr>
          <a:r>
            <a:rPr lang="en-US" sz="2400" kern="1200"/>
            <a:t>Show essential notifications</a:t>
          </a:r>
        </a:p>
      </dsp:txBody>
      <dsp:txXfrm>
        <a:off x="2103120" y="1300"/>
        <a:ext cx="8412480" cy="1332768"/>
      </dsp:txXfrm>
    </dsp:sp>
    <dsp:sp modelId="{7B86605C-D3C6-4C70-BEDC-37BB61704D99}">
      <dsp:nvSpPr>
        <dsp:cNvPr id="0" name=""/>
        <dsp:cNvSpPr/>
      </dsp:nvSpPr>
      <dsp:spPr>
        <a:xfrm>
          <a:off x="0" y="1300"/>
          <a:ext cx="2103120" cy="1332768"/>
        </a:xfrm>
        <a:prstGeom prst="rect">
          <a:avLst/>
        </a:prstGeom>
        <a:solidFill>
          <a:schemeClr val="lt1">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290" tIns="131648" rIns="111290" bIns="131648" numCol="1" spcCol="1270" anchor="ctr" anchorCtr="0">
          <a:noAutofit/>
        </a:bodyPr>
        <a:lstStyle/>
        <a:p>
          <a:pPr marL="0" lvl="0" indent="0" algn="ctr" defTabSz="1244600">
            <a:lnSpc>
              <a:spcPct val="90000"/>
            </a:lnSpc>
            <a:spcBef>
              <a:spcPct val="0"/>
            </a:spcBef>
            <a:spcAft>
              <a:spcPct val="35000"/>
            </a:spcAft>
            <a:buNone/>
          </a:pPr>
          <a:r>
            <a:rPr lang="en-US" sz="2800" kern="1200"/>
            <a:t>Show</a:t>
          </a:r>
        </a:p>
      </dsp:txBody>
      <dsp:txXfrm>
        <a:off x="0" y="1300"/>
        <a:ext cx="2103120" cy="1332768"/>
      </dsp:txXfrm>
    </dsp:sp>
    <dsp:sp modelId="{6E27ABA6-00FC-4B29-8827-E7C085E0411A}">
      <dsp:nvSpPr>
        <dsp:cNvPr id="0" name=""/>
        <dsp:cNvSpPr/>
      </dsp:nvSpPr>
      <dsp:spPr>
        <a:xfrm>
          <a:off x="2103120" y="1414034"/>
          <a:ext cx="8412480" cy="1332768"/>
        </a:xfrm>
        <a:prstGeom prst="rect">
          <a:avLst/>
        </a:prstGeom>
        <a:solidFill>
          <a:schemeClr val="accent2">
            <a:hueOff val="3221807"/>
            <a:satOff val="-9246"/>
            <a:lumOff val="-14805"/>
            <a:alphaOff val="0"/>
          </a:schemeClr>
        </a:solidFill>
        <a:ln w="19050" cap="flat" cmpd="sng" algn="ctr">
          <a:solidFill>
            <a:schemeClr val="accent2">
              <a:hueOff val="3221807"/>
              <a:satOff val="-9246"/>
              <a:lumOff val="-1480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225" tIns="338523" rIns="163225" bIns="338523" numCol="1" spcCol="1270" anchor="ctr" anchorCtr="0">
          <a:noAutofit/>
        </a:bodyPr>
        <a:lstStyle/>
        <a:p>
          <a:pPr marL="0" lvl="0" indent="0" algn="l" defTabSz="1066800">
            <a:lnSpc>
              <a:spcPct val="90000"/>
            </a:lnSpc>
            <a:spcBef>
              <a:spcPct val="0"/>
            </a:spcBef>
            <a:spcAft>
              <a:spcPct val="35000"/>
            </a:spcAft>
            <a:buNone/>
          </a:pPr>
          <a:r>
            <a:rPr lang="en-US" sz="2400" kern="1200"/>
            <a:t>Reduce curiosity‑based phone checks</a:t>
          </a:r>
        </a:p>
      </dsp:txBody>
      <dsp:txXfrm>
        <a:off x="2103120" y="1414034"/>
        <a:ext cx="8412480" cy="1332768"/>
      </dsp:txXfrm>
    </dsp:sp>
    <dsp:sp modelId="{EF96B38A-C922-4114-A209-803E43CAFE3A}">
      <dsp:nvSpPr>
        <dsp:cNvPr id="0" name=""/>
        <dsp:cNvSpPr/>
      </dsp:nvSpPr>
      <dsp:spPr>
        <a:xfrm>
          <a:off x="0" y="1414034"/>
          <a:ext cx="2103120" cy="1332768"/>
        </a:xfrm>
        <a:prstGeom prst="rect">
          <a:avLst/>
        </a:prstGeom>
        <a:solidFill>
          <a:schemeClr val="lt1">
            <a:hueOff val="0"/>
            <a:satOff val="0"/>
            <a:lumOff val="0"/>
            <a:alphaOff val="0"/>
          </a:schemeClr>
        </a:solidFill>
        <a:ln w="19050" cap="flat" cmpd="sng" algn="ctr">
          <a:solidFill>
            <a:schemeClr val="accent2">
              <a:hueOff val="3221807"/>
              <a:satOff val="-9246"/>
              <a:lumOff val="-1480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290" tIns="131648" rIns="111290" bIns="131648" numCol="1" spcCol="1270" anchor="ctr" anchorCtr="0">
          <a:noAutofit/>
        </a:bodyPr>
        <a:lstStyle/>
        <a:p>
          <a:pPr marL="0" lvl="0" indent="0" algn="ctr" defTabSz="1244600">
            <a:lnSpc>
              <a:spcPct val="90000"/>
            </a:lnSpc>
            <a:spcBef>
              <a:spcPct val="0"/>
            </a:spcBef>
            <a:spcAft>
              <a:spcPct val="35000"/>
            </a:spcAft>
            <a:buNone/>
          </a:pPr>
          <a:r>
            <a:rPr lang="en-US" sz="2800" kern="1200"/>
            <a:t>Reduce</a:t>
          </a:r>
        </a:p>
      </dsp:txBody>
      <dsp:txXfrm>
        <a:off x="0" y="1414034"/>
        <a:ext cx="2103120" cy="1332768"/>
      </dsp:txXfrm>
    </dsp:sp>
    <dsp:sp modelId="{E91FB2B5-0B90-40E9-87A1-ADF3D53B5662}">
      <dsp:nvSpPr>
        <dsp:cNvPr id="0" name=""/>
        <dsp:cNvSpPr/>
      </dsp:nvSpPr>
      <dsp:spPr>
        <a:xfrm>
          <a:off x="2103120" y="2826768"/>
          <a:ext cx="8412480" cy="1332768"/>
        </a:xfrm>
        <a:prstGeom prst="rect">
          <a:avLst/>
        </a:prstGeom>
        <a:solidFill>
          <a:schemeClr val="accent2">
            <a:hueOff val="6443614"/>
            <a:satOff val="-18493"/>
            <a:lumOff val="-29609"/>
            <a:alphaOff val="0"/>
          </a:schemeClr>
        </a:solidFill>
        <a:ln w="19050" cap="flat" cmpd="sng" algn="ctr">
          <a:solidFill>
            <a:schemeClr val="accent2">
              <a:hueOff val="6443614"/>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225" tIns="338523" rIns="163225" bIns="338523" numCol="1" spcCol="1270" anchor="ctr" anchorCtr="0">
          <a:noAutofit/>
        </a:bodyPr>
        <a:lstStyle/>
        <a:p>
          <a:pPr marL="0" lvl="0" indent="0" algn="l" defTabSz="1066800">
            <a:lnSpc>
              <a:spcPct val="90000"/>
            </a:lnSpc>
            <a:spcBef>
              <a:spcPct val="0"/>
            </a:spcBef>
            <a:spcAft>
              <a:spcPct val="35000"/>
            </a:spcAft>
            <a:buNone/>
          </a:pPr>
          <a:r>
            <a:rPr lang="en-US" sz="2400" kern="1200"/>
            <a:t>Improve focus and reduce screen time</a:t>
          </a:r>
        </a:p>
      </dsp:txBody>
      <dsp:txXfrm>
        <a:off x="2103120" y="2826768"/>
        <a:ext cx="8412480" cy="1332768"/>
      </dsp:txXfrm>
    </dsp:sp>
    <dsp:sp modelId="{512854A8-CFF5-4E0A-9AA4-1FF56CCB50EE}">
      <dsp:nvSpPr>
        <dsp:cNvPr id="0" name=""/>
        <dsp:cNvSpPr/>
      </dsp:nvSpPr>
      <dsp:spPr>
        <a:xfrm>
          <a:off x="0" y="2826768"/>
          <a:ext cx="2103120" cy="1332768"/>
        </a:xfrm>
        <a:prstGeom prst="rect">
          <a:avLst/>
        </a:prstGeom>
        <a:solidFill>
          <a:schemeClr val="lt1">
            <a:hueOff val="0"/>
            <a:satOff val="0"/>
            <a:lumOff val="0"/>
            <a:alphaOff val="0"/>
          </a:schemeClr>
        </a:solidFill>
        <a:ln w="19050" cap="flat" cmpd="sng" algn="ctr">
          <a:solidFill>
            <a:schemeClr val="accent2">
              <a:hueOff val="6443614"/>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290" tIns="131648" rIns="111290" bIns="131648" numCol="1" spcCol="1270" anchor="ctr" anchorCtr="0">
          <a:noAutofit/>
        </a:bodyPr>
        <a:lstStyle/>
        <a:p>
          <a:pPr marL="0" lvl="0" indent="0" algn="ctr" defTabSz="1244600">
            <a:lnSpc>
              <a:spcPct val="90000"/>
            </a:lnSpc>
            <a:spcBef>
              <a:spcPct val="0"/>
            </a:spcBef>
            <a:spcAft>
              <a:spcPct val="35000"/>
            </a:spcAft>
            <a:buNone/>
          </a:pPr>
          <a:r>
            <a:rPr lang="en-US" sz="2800" kern="1200"/>
            <a:t>Improve</a:t>
          </a:r>
        </a:p>
      </dsp:txBody>
      <dsp:txXfrm>
        <a:off x="0" y="2826768"/>
        <a:ext cx="2103120" cy="133276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EA1C93-F53E-48CD-A60B-477913A06EA4}" type="datetimeFigureOut">
              <a:t>3/3/2026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AB39F0-4BAC-484A-B7B9-8BAAC731AF74}" type="slidenum">
              <a:t>‹#›</a:t>
            </a:fld>
            <a:endParaRPr lang="en-US"/>
          </a:p>
        </p:txBody>
      </p:sp>
    </p:spTree>
    <p:extLst>
      <p:ext uri="{BB962C8B-B14F-4D97-AF65-F5344CB8AC3E}">
        <p14:creationId xmlns:p14="http://schemas.microsoft.com/office/powerpoint/2010/main" val="3884227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project is called </a:t>
            </a:r>
            <a:r>
              <a:rPr lang="en-US" dirty="0" err="1"/>
              <a:t>SpektraLens</a:t>
            </a:r>
            <a:r>
              <a:rPr lang="en-US" dirty="0"/>
              <a:t>. It is a pair of DIY smart glasses designed to reduce unnecessary phone pick‑ups by showing important notifications directly in the user’s field of view.</a:t>
            </a:r>
          </a:p>
        </p:txBody>
      </p:sp>
      <p:sp>
        <p:nvSpPr>
          <p:cNvPr id="4" name="Slide Number Placeholder 3"/>
          <p:cNvSpPr>
            <a:spLocks noGrp="1"/>
          </p:cNvSpPr>
          <p:nvPr>
            <p:ph type="sldNum" sz="quarter" idx="5"/>
          </p:nvPr>
        </p:nvSpPr>
        <p:spPr/>
        <p:txBody>
          <a:bodyPr/>
          <a:lstStyle/>
          <a:p>
            <a:fld id="{CFAB39F0-4BAC-484A-B7B9-8BAAC731AF74}" type="slidenum">
              <a:t>1</a:t>
            </a:fld>
            <a:endParaRPr lang="en-US"/>
          </a:p>
        </p:txBody>
      </p:sp>
    </p:spTree>
    <p:extLst>
      <p:ext uri="{BB962C8B-B14F-4D97-AF65-F5344CB8AC3E}">
        <p14:creationId xmlns:p14="http://schemas.microsoft.com/office/powerpoint/2010/main" val="2128849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my first test, I wanted to check if the entire system could work from start to finish. I started by setting up the Raspberry Pi Zero 2W and connecting the transparent OLED using the SPI pins. After that, I ran a simple display test script to make sure the OLED was working.</a:t>
            </a:r>
          </a:p>
          <a:p>
            <a:r>
              <a:rPr lang="en-US" dirty="0"/>
              <a:t>Then I installed and configured </a:t>
            </a:r>
            <a:r>
              <a:rPr lang="en-US" i="1" dirty="0" err="1"/>
              <a:t>ntfy</a:t>
            </a:r>
            <a:r>
              <a:rPr lang="en-US" dirty="0"/>
              <a:t>, which is the notification service that sends messages to the Pi. Once everything was ready, I sent a test message from my phone to the </a:t>
            </a:r>
            <a:r>
              <a:rPr lang="en-US" dirty="0" err="1"/>
              <a:t>ntfy</a:t>
            </a:r>
            <a:r>
              <a:rPr lang="en-US" dirty="0"/>
              <a:t> topic that the Pi was subscribed to. The message appeared instantly on the transparent OLED screen.</a:t>
            </a:r>
            <a:endParaRPr lang="en-US" dirty="0">
              <a:ea typeface="Calibri"/>
              <a:cs typeface="Calibri"/>
            </a:endParaRPr>
          </a:p>
          <a:p>
            <a:r>
              <a:rPr lang="en-US" dirty="0"/>
              <a:t>This confirmed that the whole workflow was working: the phone sends the message, </a:t>
            </a:r>
            <a:r>
              <a:rPr lang="en-US" dirty="0" err="1"/>
              <a:t>ntfy</a:t>
            </a:r>
            <a:r>
              <a:rPr lang="en-US" dirty="0"/>
              <a:t> delivers it, the Raspberry Pi receives it, and the OLED displays it. That first successful test proved that the core idea behind </a:t>
            </a:r>
            <a:r>
              <a:rPr lang="en-US" dirty="0" err="1"/>
              <a:t>SpektraLens</a:t>
            </a:r>
            <a:r>
              <a:rPr lang="en-US" dirty="0"/>
              <a:t> was possible.</a:t>
            </a:r>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CFAB39F0-4BAC-484A-B7B9-8BAAC731AF74}" type="slidenum">
              <a:rPr lang="en-US"/>
              <a:t>10</a:t>
            </a:fld>
            <a:endParaRPr lang="en-US"/>
          </a:p>
        </p:txBody>
      </p:sp>
    </p:spTree>
    <p:extLst>
      <p:ext uri="{BB962C8B-B14F-4D97-AF65-F5344CB8AC3E}">
        <p14:creationId xmlns:p14="http://schemas.microsoft.com/office/powerpoint/2010/main" val="745265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wiring was originally exposed and unstable. I improved this by routing the wires neatly across the top of the glasses and securing them with electrical tape. This made the device more durable and easier to handle.</a:t>
            </a:r>
          </a:p>
        </p:txBody>
      </p:sp>
      <p:sp>
        <p:nvSpPr>
          <p:cNvPr id="4" name="Slide Number Placeholder 3"/>
          <p:cNvSpPr>
            <a:spLocks noGrp="1"/>
          </p:cNvSpPr>
          <p:nvPr>
            <p:ph type="sldNum" sz="quarter" idx="5"/>
          </p:nvPr>
        </p:nvSpPr>
        <p:spPr/>
        <p:txBody>
          <a:bodyPr/>
          <a:lstStyle/>
          <a:p>
            <a:fld id="{CFAB39F0-4BAC-484A-B7B9-8BAAC731AF74}" type="slidenum">
              <a:t>10</a:t>
            </a:fld>
            <a:endParaRPr lang="en-US"/>
          </a:p>
        </p:txBody>
      </p:sp>
    </p:spTree>
    <p:extLst>
      <p:ext uri="{BB962C8B-B14F-4D97-AF65-F5344CB8AC3E}">
        <p14:creationId xmlns:p14="http://schemas.microsoft.com/office/powerpoint/2010/main" val="15548007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tested the glasses by having different people try them on to see if the text was readable and if the device felt comfortable and balanced. I also paid attention to my own experience while using them, but my results weren’t completely accurate because I was excited to use the prototype. From this testing, I noticed issues with display clarity for adults, weight imbalance, and overall comfort.</a:t>
            </a:r>
          </a:p>
        </p:txBody>
      </p:sp>
      <p:sp>
        <p:nvSpPr>
          <p:cNvPr id="4" name="Slide Number Placeholder 3"/>
          <p:cNvSpPr>
            <a:spLocks noGrp="1"/>
          </p:cNvSpPr>
          <p:nvPr>
            <p:ph type="sldNum" sz="quarter" idx="5"/>
          </p:nvPr>
        </p:nvSpPr>
        <p:spPr/>
        <p:txBody>
          <a:bodyPr/>
          <a:lstStyle/>
          <a:p>
            <a:fld id="{CFAB39F0-4BAC-484A-B7B9-8BAAC731AF74}" type="slidenum">
              <a:t>11</a:t>
            </a:fld>
            <a:endParaRPr lang="en-US"/>
          </a:p>
        </p:txBody>
      </p:sp>
    </p:spTree>
    <p:extLst>
      <p:ext uri="{BB962C8B-B14F-4D97-AF65-F5344CB8AC3E}">
        <p14:creationId xmlns:p14="http://schemas.microsoft.com/office/powerpoint/2010/main" val="33013369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dad found the system very useful for many different use cases, as expected – The notifications worked perfectly, but he did feel discomfort while wearing. Mostly because the temple was blocked by the </a:t>
            </a:r>
            <a:r>
              <a:rPr lang="en-US" dirty="0" err="1"/>
              <a:t>powerbank</a:t>
            </a:r>
            <a:r>
              <a:rPr lang="en-US" dirty="0"/>
              <a:t>. My mom confirmed that the notification system worked reliably, but she noticed the weight imbalance and  had somewhat trouble seeing the text clearly. Their feedback highlighted the need for better ergonomics and improved optical clarity.</a:t>
            </a:r>
          </a:p>
        </p:txBody>
      </p:sp>
      <p:sp>
        <p:nvSpPr>
          <p:cNvPr id="4" name="Slide Number Placeholder 3"/>
          <p:cNvSpPr>
            <a:spLocks noGrp="1"/>
          </p:cNvSpPr>
          <p:nvPr>
            <p:ph type="sldNum" sz="quarter" idx="5"/>
          </p:nvPr>
        </p:nvSpPr>
        <p:spPr/>
        <p:txBody>
          <a:bodyPr/>
          <a:lstStyle/>
          <a:p>
            <a:fld id="{CFAB39F0-4BAC-484A-B7B9-8BAAC731AF74}" type="slidenum">
              <a:rPr lang="en-US"/>
              <a:t>12</a:t>
            </a:fld>
            <a:endParaRPr lang="en-US"/>
          </a:p>
        </p:txBody>
      </p:sp>
    </p:spTree>
    <p:extLst>
      <p:ext uri="{BB962C8B-B14F-4D97-AF65-F5344CB8AC3E}">
        <p14:creationId xmlns:p14="http://schemas.microsoft.com/office/powerpoint/2010/main" val="34917189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I</a:t>
            </a:r>
            <a:r>
              <a:rPr lang="en-US" dirty="0"/>
              <a:t>n conclusion, </a:t>
            </a:r>
            <a:r>
              <a:rPr lang="en-US" dirty="0" err="1"/>
              <a:t>SpektraLens</a:t>
            </a:r>
            <a:r>
              <a:rPr lang="en-US" dirty="0"/>
              <a:t> successfully reduced unnecessary phone pick‑ups by placing essential information in the user’s field of view. The prototype revealed important mechanical, electrical, and optical limitations, but it also provided a clear direction for future improvements</a:t>
            </a:r>
            <a:endParaRPr lang="en-US" dirty="0">
              <a:solidFill>
                <a:srgbClr val="403F53"/>
              </a:solidFill>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CFAB39F0-4BAC-484A-B7B9-8BAAC731AF74}" type="slidenum">
              <a:rPr lang="en-US"/>
              <a:t>13</a:t>
            </a:fld>
            <a:endParaRPr lang="en-US"/>
          </a:p>
        </p:txBody>
      </p:sp>
    </p:spTree>
    <p:extLst>
      <p:ext uri="{BB962C8B-B14F-4D97-AF65-F5344CB8AC3E}">
        <p14:creationId xmlns:p14="http://schemas.microsoft.com/office/powerpoint/2010/main" val="39324892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Future improvements include designing a lightweight custom frame, adding a proper lens system, using a smaller power module, upgrading to faster hardware, and exploring better display technologies.</a:t>
            </a:r>
          </a:p>
        </p:txBody>
      </p:sp>
      <p:sp>
        <p:nvSpPr>
          <p:cNvPr id="4" name="Slide Number Placeholder 3"/>
          <p:cNvSpPr>
            <a:spLocks noGrp="1"/>
          </p:cNvSpPr>
          <p:nvPr>
            <p:ph type="sldNum" sz="quarter" idx="5"/>
          </p:nvPr>
        </p:nvSpPr>
        <p:spPr/>
        <p:txBody>
          <a:bodyPr/>
          <a:lstStyle/>
          <a:p>
            <a:fld id="{CFAB39F0-4BAC-484A-B7B9-8BAAC731AF74}" type="slidenum">
              <a:rPr lang="en-US"/>
              <a:t>14</a:t>
            </a:fld>
            <a:endParaRPr lang="en-US"/>
          </a:p>
        </p:txBody>
      </p:sp>
    </p:spTree>
    <p:extLst>
      <p:ext uri="{BB962C8B-B14F-4D97-AF65-F5344CB8AC3E}">
        <p14:creationId xmlns:p14="http://schemas.microsoft.com/office/powerpoint/2010/main" val="417276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 shows that people receive between fifty and eighty notifications every day. More than half of all phone pick‑ups start because of a notification, and almost ninety percent turn into unintentional scrolling. This adds thirty to fifty minutes of extra screen time daily and contributes to eye strain and reduced focus.</a:t>
            </a:r>
          </a:p>
        </p:txBody>
      </p:sp>
      <p:sp>
        <p:nvSpPr>
          <p:cNvPr id="4" name="Slide Number Placeholder 3"/>
          <p:cNvSpPr>
            <a:spLocks noGrp="1"/>
          </p:cNvSpPr>
          <p:nvPr>
            <p:ph type="sldNum" sz="quarter" idx="5"/>
          </p:nvPr>
        </p:nvSpPr>
        <p:spPr/>
        <p:txBody>
          <a:bodyPr/>
          <a:lstStyle/>
          <a:p>
            <a:fld id="{CFAB39F0-4BAC-484A-B7B9-8BAAC731AF74}" type="slidenum">
              <a:t>2</a:t>
            </a:fld>
            <a:endParaRPr lang="en-US"/>
          </a:p>
        </p:txBody>
      </p:sp>
    </p:spTree>
    <p:extLst>
      <p:ext uri="{BB962C8B-B14F-4D97-AF65-F5344CB8AC3E}">
        <p14:creationId xmlns:p14="http://schemas.microsoft.com/office/powerpoint/2010/main" val="2717491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of </a:t>
            </a:r>
            <a:r>
              <a:rPr lang="en-US" dirty="0" err="1"/>
              <a:t>SpektraLens</a:t>
            </a:r>
            <a:r>
              <a:rPr lang="en-US" dirty="0"/>
              <a:t> is to reduce curiosity‑based phone pick‑ups. By showing only essential notifications on a small transparent display, the user does not need to unlock their phone.</a:t>
            </a:r>
          </a:p>
        </p:txBody>
      </p:sp>
      <p:sp>
        <p:nvSpPr>
          <p:cNvPr id="4" name="Slide Number Placeholder 3"/>
          <p:cNvSpPr>
            <a:spLocks noGrp="1"/>
          </p:cNvSpPr>
          <p:nvPr>
            <p:ph type="sldNum" sz="quarter" idx="5"/>
          </p:nvPr>
        </p:nvSpPr>
        <p:spPr/>
        <p:txBody>
          <a:bodyPr/>
          <a:lstStyle/>
          <a:p>
            <a:fld id="{CFAB39F0-4BAC-484A-B7B9-8BAAC731AF74}" type="slidenum">
              <a:t>3</a:t>
            </a:fld>
            <a:endParaRPr lang="en-US"/>
          </a:p>
        </p:txBody>
      </p:sp>
    </p:spTree>
    <p:extLst>
      <p:ext uri="{BB962C8B-B14F-4D97-AF65-F5344CB8AC3E}">
        <p14:creationId xmlns:p14="http://schemas.microsoft.com/office/powerpoint/2010/main" val="681061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this project, I followed an engineering workflow with five main stages. First, I built the physical frame for the glasses and figured out how to mount the transparent OLED in the correct position. Second, I worked on the electronics and power system, including an attempt at a custom battery circuit before switching to a </a:t>
            </a:r>
            <a:r>
              <a:rPr lang="en-US" dirty="0" err="1"/>
              <a:t>powerbank</a:t>
            </a:r>
            <a:r>
              <a:rPr lang="en-US" dirty="0"/>
              <a:t>. Third, I set up the Android phone to send notifications to an </a:t>
            </a:r>
            <a:r>
              <a:rPr lang="en-US" dirty="0" err="1"/>
              <a:t>ntfy</a:t>
            </a:r>
            <a:r>
              <a:rPr lang="en-US" dirty="0"/>
              <a:t> server, since iOS was too restricted for what I needed. Fourth, I wrote a Python program that receives the notifications, filters the message text, and displays it on the OLED. Finally, I tested the prototype with different users to evaluate readability, comfort, and how much it reduced unnecessary phone pick‑ups.</a:t>
            </a:r>
          </a:p>
        </p:txBody>
      </p:sp>
      <p:sp>
        <p:nvSpPr>
          <p:cNvPr id="4" name="Slide Number Placeholder 3"/>
          <p:cNvSpPr>
            <a:spLocks noGrp="1"/>
          </p:cNvSpPr>
          <p:nvPr>
            <p:ph type="sldNum" sz="quarter" idx="5"/>
          </p:nvPr>
        </p:nvSpPr>
        <p:spPr/>
        <p:txBody>
          <a:bodyPr/>
          <a:lstStyle/>
          <a:p>
            <a:fld id="{CFAB39F0-4BAC-484A-B7B9-8BAAC731AF74}" type="slidenum">
              <a:t>4</a:t>
            </a:fld>
            <a:endParaRPr lang="en-US"/>
          </a:p>
        </p:txBody>
      </p:sp>
    </p:spTree>
    <p:extLst>
      <p:ext uri="{BB962C8B-B14F-4D97-AF65-F5344CB8AC3E}">
        <p14:creationId xmlns:p14="http://schemas.microsoft.com/office/powerpoint/2010/main" val="278679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original 3D‑printed frame was not strong enough to hold the transparent OLED. I replaced it with safety glasses, which were already rigid and shaped correctly. I mounted the OLED using cardboard shims and electrical tape. The structure was stable and survived multiple drop tests from one foot.</a:t>
            </a:r>
          </a:p>
        </p:txBody>
      </p:sp>
      <p:sp>
        <p:nvSpPr>
          <p:cNvPr id="4" name="Slide Number Placeholder 3"/>
          <p:cNvSpPr>
            <a:spLocks noGrp="1"/>
          </p:cNvSpPr>
          <p:nvPr>
            <p:ph type="sldNum" sz="quarter" idx="5"/>
          </p:nvPr>
        </p:nvSpPr>
        <p:spPr/>
        <p:txBody>
          <a:bodyPr/>
          <a:lstStyle/>
          <a:p>
            <a:fld id="{CFAB39F0-4BAC-484A-B7B9-8BAAC731AF74}" type="slidenum">
              <a:t>5</a:t>
            </a:fld>
            <a:endParaRPr lang="en-US"/>
          </a:p>
        </p:txBody>
      </p:sp>
    </p:spTree>
    <p:extLst>
      <p:ext uri="{BB962C8B-B14F-4D97-AF65-F5344CB8AC3E}">
        <p14:creationId xmlns:p14="http://schemas.microsoft.com/office/powerpoint/2010/main" val="1478620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transparent OLED screen is the core of </a:t>
            </a:r>
            <a:r>
              <a:rPr lang="en-US" dirty="0" err="1"/>
              <a:t>SpektraLens</a:t>
            </a:r>
            <a:r>
              <a:rPr lang="en-US" dirty="0"/>
              <a:t>. This is the part that actually shows the notifications right in front of your eye. Since the screen is transparent, you can still look forward normally while reading the text. The Raspberry Pi sends the messages to the OLED instantly using SPI, so the updates appear in real time.</a:t>
            </a:r>
          </a:p>
          <a:p>
            <a:r>
              <a:rPr lang="en-US"/>
              <a:t>This screen works just like a HUD, which stands for Heads‑Up Display. A HUD is a special type of display used in fighter jets to show important information directly in front of the pilot’s eyes. Jets like the F‑16, the JF‑17, and the J‑10C all use HUDs for flight and targeting data. SpektraLens is basically a small, DIY version of that same technology, but designed for everyday notifications.</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CFAB39F0-4BAC-484A-B7B9-8BAAC731AF74}" type="slidenum">
              <a:rPr lang="en-US"/>
              <a:t>6</a:t>
            </a:fld>
            <a:endParaRPr lang="en-US"/>
          </a:p>
        </p:txBody>
      </p:sp>
    </p:spTree>
    <p:extLst>
      <p:ext uri="{BB962C8B-B14F-4D97-AF65-F5344CB8AC3E}">
        <p14:creationId xmlns:p14="http://schemas.microsoft.com/office/powerpoint/2010/main" val="499756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attempted to build a custom rechargeable power system using a lithium‑ion battery, a charger board, and a boost converter. The circuit failed, and with limited time remaining, I replaced it with a </a:t>
            </a:r>
            <a:r>
              <a:rPr lang="en-US" dirty="0" err="1"/>
              <a:t>powerbank</a:t>
            </a:r>
            <a:r>
              <a:rPr lang="en-US" dirty="0"/>
              <a:t>. The </a:t>
            </a:r>
            <a:r>
              <a:rPr lang="en-US" dirty="0" err="1"/>
              <a:t>powerbank</a:t>
            </a:r>
            <a:r>
              <a:rPr lang="en-US" dirty="0"/>
              <a:t> worked reliably but added noticeable weight to one side of the glasses.</a:t>
            </a:r>
          </a:p>
        </p:txBody>
      </p:sp>
      <p:sp>
        <p:nvSpPr>
          <p:cNvPr id="4" name="Slide Number Placeholder 3"/>
          <p:cNvSpPr>
            <a:spLocks noGrp="1"/>
          </p:cNvSpPr>
          <p:nvPr>
            <p:ph type="sldNum" sz="quarter" idx="5"/>
          </p:nvPr>
        </p:nvSpPr>
        <p:spPr/>
        <p:txBody>
          <a:bodyPr/>
          <a:lstStyle/>
          <a:p>
            <a:fld id="{CFAB39F0-4BAC-484A-B7B9-8BAAC731AF74}" type="slidenum">
              <a:t>6</a:t>
            </a:fld>
            <a:endParaRPr lang="en-US"/>
          </a:p>
        </p:txBody>
      </p:sp>
    </p:spTree>
    <p:extLst>
      <p:ext uri="{BB962C8B-B14F-4D97-AF65-F5344CB8AC3E}">
        <p14:creationId xmlns:p14="http://schemas.microsoft.com/office/powerpoint/2010/main" val="1272019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originally planned to use iOS, but it was too restricted for the features I needed. I switched to Android and used an old Samsung S5 Duo, the newest android phone I have. I installed the required apps manually using an SD card and configured the phone to send notifications to an </a:t>
            </a:r>
            <a:r>
              <a:rPr lang="en-US" dirty="0" err="1"/>
              <a:t>ntfy</a:t>
            </a:r>
            <a:r>
              <a:rPr lang="en-US" dirty="0"/>
              <a:t> server</a:t>
            </a:r>
          </a:p>
        </p:txBody>
      </p:sp>
      <p:sp>
        <p:nvSpPr>
          <p:cNvPr id="4" name="Slide Number Placeholder 3"/>
          <p:cNvSpPr>
            <a:spLocks noGrp="1"/>
          </p:cNvSpPr>
          <p:nvPr>
            <p:ph type="sldNum" sz="quarter" idx="5"/>
          </p:nvPr>
        </p:nvSpPr>
        <p:spPr/>
        <p:txBody>
          <a:bodyPr/>
          <a:lstStyle/>
          <a:p>
            <a:fld id="{CFAB39F0-4BAC-484A-B7B9-8BAAC731AF74}" type="slidenum">
              <a:t>7</a:t>
            </a:fld>
            <a:endParaRPr lang="en-US"/>
          </a:p>
        </p:txBody>
      </p:sp>
    </p:spTree>
    <p:extLst>
      <p:ext uri="{BB962C8B-B14F-4D97-AF65-F5344CB8AC3E}">
        <p14:creationId xmlns:p14="http://schemas.microsoft.com/office/powerpoint/2010/main" val="2696174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wrote a Python script that connects to the </a:t>
            </a:r>
            <a:r>
              <a:rPr lang="en-US" dirty="0" err="1"/>
              <a:t>ntfy</a:t>
            </a:r>
            <a:r>
              <a:rPr lang="en-US" dirty="0"/>
              <a:t> server, filters out metadata, and sends only the message text to the transparent OLED. The script auto‑runs on startup, but due to hardware limitations, the system takes about five minutes to fully boot.</a:t>
            </a:r>
          </a:p>
        </p:txBody>
      </p:sp>
      <p:sp>
        <p:nvSpPr>
          <p:cNvPr id="4" name="Slide Number Placeholder 3"/>
          <p:cNvSpPr>
            <a:spLocks noGrp="1"/>
          </p:cNvSpPr>
          <p:nvPr>
            <p:ph type="sldNum" sz="quarter" idx="5"/>
          </p:nvPr>
        </p:nvSpPr>
        <p:spPr/>
        <p:txBody>
          <a:bodyPr/>
          <a:lstStyle/>
          <a:p>
            <a:fld id="{CFAB39F0-4BAC-484A-B7B9-8BAAC731AF74}" type="slidenum">
              <a:t>8</a:t>
            </a:fld>
            <a:endParaRPr lang="en-US"/>
          </a:p>
        </p:txBody>
      </p:sp>
    </p:spTree>
    <p:extLst>
      <p:ext uri="{BB962C8B-B14F-4D97-AF65-F5344CB8AC3E}">
        <p14:creationId xmlns:p14="http://schemas.microsoft.com/office/powerpoint/2010/main" val="464238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3/3/2026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3/3/2026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3/3/2026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3/3/2026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7.jpe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638390"/>
            <a:ext cx="9144000" cy="2387600"/>
          </a:xfrm>
        </p:spPr>
        <p:txBody>
          <a:bodyPr/>
          <a:lstStyle/>
          <a:p>
            <a:r>
              <a:rPr lang="en-US" dirty="0" err="1">
                <a:ea typeface="+mj-lt"/>
                <a:cs typeface="+mj-lt"/>
              </a:rPr>
              <a:t>SpektraLens</a:t>
            </a:r>
            <a:endParaRPr lang="en-US" dirty="0" err="1"/>
          </a:p>
        </p:txBody>
      </p:sp>
      <p:sp>
        <p:nvSpPr>
          <p:cNvPr id="3" name="Subtitle 2"/>
          <p:cNvSpPr>
            <a:spLocks noGrp="1"/>
          </p:cNvSpPr>
          <p:nvPr>
            <p:ph type="subTitle" idx="1"/>
          </p:nvPr>
        </p:nvSpPr>
        <p:spPr/>
        <p:txBody>
          <a:bodyPr vert="horz" lIns="91440" tIns="45720" rIns="91440" bIns="45720" rtlCol="0" anchor="t">
            <a:normAutofit/>
          </a:bodyPr>
          <a:lstStyle/>
          <a:p>
            <a:r>
              <a:rPr lang="en-US" dirty="0">
                <a:ea typeface="+mn-lt"/>
                <a:cs typeface="+mn-lt"/>
              </a:rPr>
              <a:t>A D.I.Y Smart Glasses</a:t>
            </a:r>
            <a:endParaRPr lang="en-US" dirty="0"/>
          </a:p>
        </p:txBody>
      </p:sp>
      <p:sp>
        <p:nvSpPr>
          <p:cNvPr id="4" name="TextBox 3">
            <a:extLst>
              <a:ext uri="{FF2B5EF4-FFF2-40B4-BE49-F238E27FC236}">
                <a16:creationId xmlns:a16="http://schemas.microsoft.com/office/drawing/2014/main" id="{F2CA5874-50BE-5EB9-9CC9-3F715F2403EB}"/>
              </a:ext>
            </a:extLst>
          </p:cNvPr>
          <p:cNvSpPr txBox="1"/>
          <p:nvPr/>
        </p:nvSpPr>
        <p:spPr>
          <a:xfrm>
            <a:off x="4395930" y="4475408"/>
            <a:ext cx="779171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err="1"/>
              <a:t>Mohtad</a:t>
            </a:r>
            <a:r>
              <a:rPr lang="en-US" dirty="0"/>
              <a:t> Abdullah Qutab – Grade 7</a:t>
            </a:r>
          </a:p>
        </p:txBody>
      </p:sp>
      <p:pic>
        <p:nvPicPr>
          <p:cNvPr id="5" name="Picture 4" descr="A pair of safety goggles with wires attached to them&#10;&#10;AI-generated content may be incorrect.">
            <a:extLst>
              <a:ext uri="{FF2B5EF4-FFF2-40B4-BE49-F238E27FC236}">
                <a16:creationId xmlns:a16="http://schemas.microsoft.com/office/drawing/2014/main" id="{EF907362-F7F1-4AB8-E892-8231A4AE7E7A}"/>
              </a:ext>
            </a:extLst>
          </p:cNvPr>
          <p:cNvPicPr>
            <a:picLocks noChangeAspect="1"/>
          </p:cNvPicPr>
          <p:nvPr/>
        </p:nvPicPr>
        <p:blipFill>
          <a:blip r:embed="rId3"/>
          <a:stretch>
            <a:fillRect/>
          </a:stretch>
        </p:blipFill>
        <p:spPr>
          <a:xfrm>
            <a:off x="7740864" y="1906415"/>
            <a:ext cx="4124325" cy="5495925"/>
          </a:xfrm>
          <a:prstGeom prst="rect">
            <a:avLst/>
          </a:prstGeom>
        </p:spPr>
      </p:pic>
      <p:pic>
        <p:nvPicPr>
          <p:cNvPr id="7" name="Picture 6" descr="A green tape on a black background&#10;&#10;AI-generated content may be incorrect.">
            <a:extLst>
              <a:ext uri="{FF2B5EF4-FFF2-40B4-BE49-F238E27FC236}">
                <a16:creationId xmlns:a16="http://schemas.microsoft.com/office/drawing/2014/main" id="{4816CA2D-18C7-2E6C-099F-6CC55010060B}"/>
              </a:ext>
            </a:extLst>
          </p:cNvPr>
          <p:cNvPicPr>
            <a:picLocks noChangeAspect="1"/>
          </p:cNvPicPr>
          <p:nvPr/>
        </p:nvPicPr>
        <p:blipFill>
          <a:blip r:embed="rId4"/>
          <a:stretch>
            <a:fillRect/>
          </a:stretch>
        </p:blipFill>
        <p:spPr>
          <a:xfrm>
            <a:off x="-2704" y="-1718233"/>
            <a:ext cx="4124325" cy="5495925"/>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76D6CDF-C512-4739-B158-55EE955E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3"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CABB65-69CC-D2B0-31FC-8B070485E972}"/>
              </a:ext>
            </a:extLst>
          </p:cNvPr>
          <p:cNvSpPr>
            <a:spLocks noGrp="1"/>
          </p:cNvSpPr>
          <p:nvPr>
            <p:ph type="title"/>
          </p:nvPr>
        </p:nvSpPr>
        <p:spPr>
          <a:xfrm>
            <a:off x="1137033" y="670559"/>
            <a:ext cx="4683321" cy="2148841"/>
          </a:xfrm>
        </p:spPr>
        <p:txBody>
          <a:bodyPr anchor="t">
            <a:normAutofit/>
          </a:bodyPr>
          <a:lstStyle/>
          <a:p>
            <a:r>
              <a:rPr lang="en-US" dirty="0"/>
              <a:t>First Test - Successful!</a:t>
            </a:r>
          </a:p>
        </p:txBody>
      </p:sp>
      <p:pic>
        <p:nvPicPr>
          <p:cNvPr id="4" name="Picture 3" descr="A computer code on a black background&#10;&#10;AI-generated content may be incorrect.">
            <a:extLst>
              <a:ext uri="{FF2B5EF4-FFF2-40B4-BE49-F238E27FC236}">
                <a16:creationId xmlns:a16="http://schemas.microsoft.com/office/drawing/2014/main" id="{B5E52B25-0035-46D8-51C9-961AE986D9A7}"/>
              </a:ext>
            </a:extLst>
          </p:cNvPr>
          <p:cNvPicPr>
            <a:picLocks noChangeAspect="1"/>
          </p:cNvPicPr>
          <p:nvPr/>
        </p:nvPicPr>
        <p:blipFill>
          <a:blip r:embed="rId3"/>
          <a:srcRect r="3345" b="-2"/>
          <a:stretch>
            <a:fillRect/>
          </a:stretch>
        </p:blipFill>
        <p:spPr>
          <a:xfrm>
            <a:off x="1" y="3105151"/>
            <a:ext cx="6448424" cy="3752849"/>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p:spPr>
      </p:pic>
      <p:sp>
        <p:nvSpPr>
          <p:cNvPr id="3" name="Content Placeholder 2">
            <a:extLst>
              <a:ext uri="{FF2B5EF4-FFF2-40B4-BE49-F238E27FC236}">
                <a16:creationId xmlns:a16="http://schemas.microsoft.com/office/drawing/2014/main" id="{B75B7F52-7312-1F6F-510D-C588B5170C5B}"/>
              </a:ext>
            </a:extLst>
          </p:cNvPr>
          <p:cNvSpPr>
            <a:spLocks noGrp="1"/>
          </p:cNvSpPr>
          <p:nvPr>
            <p:ph idx="1"/>
          </p:nvPr>
        </p:nvSpPr>
        <p:spPr>
          <a:xfrm>
            <a:off x="6797004" y="670559"/>
            <a:ext cx="4555782" cy="5445076"/>
          </a:xfrm>
        </p:spPr>
        <p:txBody>
          <a:bodyPr vert="horz" lIns="91440" tIns="45720" rIns="91440" bIns="45720" rtlCol="0" anchor="t">
            <a:normAutofit/>
          </a:bodyPr>
          <a:lstStyle/>
          <a:p>
            <a:r>
              <a:rPr lang="en-US" sz="2000">
                <a:ea typeface="+mn-lt"/>
                <a:cs typeface="+mn-lt"/>
              </a:rPr>
              <a:t>Set up the Raspberry Pi Zero 2W with the OLED display.</a:t>
            </a:r>
            <a:endParaRPr lang="en-US" sz="2000"/>
          </a:p>
          <a:p>
            <a:r>
              <a:rPr lang="en-US" sz="2000">
                <a:ea typeface="+mn-lt"/>
                <a:cs typeface="+mn-lt"/>
              </a:rPr>
              <a:t>Connected the OLED using SPI and ran the display test script.</a:t>
            </a:r>
            <a:endParaRPr lang="en-US" sz="2000"/>
          </a:p>
          <a:p>
            <a:r>
              <a:rPr lang="en-US" sz="2000">
                <a:ea typeface="+mn-lt"/>
                <a:cs typeface="+mn-lt"/>
              </a:rPr>
              <a:t>Installed and configured </a:t>
            </a:r>
            <a:r>
              <a:rPr lang="en-US" sz="2000" i="1">
                <a:ea typeface="+mn-lt"/>
                <a:cs typeface="+mn-lt"/>
              </a:rPr>
              <a:t>ntfy</a:t>
            </a:r>
            <a:r>
              <a:rPr lang="en-US" sz="2000">
                <a:ea typeface="+mn-lt"/>
                <a:cs typeface="+mn-lt"/>
              </a:rPr>
              <a:t> for real‑time notifications.</a:t>
            </a:r>
            <a:endParaRPr lang="en-US" sz="2000"/>
          </a:p>
          <a:p>
            <a:r>
              <a:rPr lang="en-US" sz="2000">
                <a:ea typeface="+mn-lt"/>
                <a:cs typeface="+mn-lt"/>
              </a:rPr>
              <a:t>Sent a test message from my phone to the Pi’s ntfy topic.</a:t>
            </a:r>
            <a:endParaRPr lang="en-US" sz="2000"/>
          </a:p>
          <a:p>
            <a:r>
              <a:rPr lang="en-US" sz="2000">
                <a:ea typeface="+mn-lt"/>
                <a:cs typeface="+mn-lt"/>
              </a:rPr>
              <a:t>The OLED successfully displayed the message instantly.</a:t>
            </a:r>
            <a:endParaRPr lang="en-US" sz="2000"/>
          </a:p>
          <a:p>
            <a:r>
              <a:rPr lang="en-US" sz="2000">
                <a:ea typeface="+mn-lt"/>
                <a:cs typeface="+mn-lt"/>
              </a:rPr>
              <a:t>Confirmed that the system worked end‑to‑end:</a:t>
            </a:r>
            <a:endParaRPr lang="en-US" sz="2000"/>
          </a:p>
          <a:p>
            <a:r>
              <a:rPr lang="en-US" sz="2000">
                <a:ea typeface="+mn-lt"/>
                <a:cs typeface="+mn-lt"/>
              </a:rPr>
              <a:t>Phone → ntfy → Raspberry Pi → OLED screen.</a:t>
            </a:r>
            <a:endParaRPr lang="en-US" sz="2000"/>
          </a:p>
          <a:p>
            <a:r>
              <a:rPr lang="en-US" sz="2000">
                <a:ea typeface="+mn-lt"/>
                <a:cs typeface="+mn-lt"/>
              </a:rPr>
              <a:t>This proved the core concept of SpektraLens.</a:t>
            </a:r>
            <a:endParaRPr lang="en-US" sz="2000"/>
          </a:p>
          <a:p>
            <a:endParaRPr lang="en-US" sz="2000"/>
          </a:p>
        </p:txBody>
      </p:sp>
    </p:spTree>
    <p:extLst>
      <p:ext uri="{BB962C8B-B14F-4D97-AF65-F5344CB8AC3E}">
        <p14:creationId xmlns:p14="http://schemas.microsoft.com/office/powerpoint/2010/main" val="3022630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B62B7C-E613-3FAB-E926-109EF4942701}"/>
              </a:ext>
            </a:extLst>
          </p:cNvPr>
          <p:cNvSpPr>
            <a:spLocks noGrp="1"/>
          </p:cNvSpPr>
          <p:nvPr>
            <p:ph type="title"/>
          </p:nvPr>
        </p:nvSpPr>
        <p:spPr>
          <a:xfrm>
            <a:off x="640080" y="325369"/>
            <a:ext cx="4368602" cy="1956841"/>
          </a:xfrm>
        </p:spPr>
        <p:txBody>
          <a:bodyPr anchor="b">
            <a:normAutofit/>
          </a:bodyPr>
          <a:lstStyle/>
          <a:p>
            <a:r>
              <a:rPr lang="en-US" sz="5400" dirty="0"/>
              <a:t>Optical Challenges</a:t>
            </a: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D05D0E7-5D14-9B19-2315-333BE1EEED2A}"/>
              </a:ext>
            </a:extLst>
          </p:cNvPr>
          <p:cNvSpPr>
            <a:spLocks noGrp="1"/>
          </p:cNvSpPr>
          <p:nvPr>
            <p:ph idx="1"/>
          </p:nvPr>
        </p:nvSpPr>
        <p:spPr>
          <a:xfrm>
            <a:off x="640080" y="2872899"/>
            <a:ext cx="4243589" cy="3320668"/>
          </a:xfrm>
        </p:spPr>
        <p:txBody>
          <a:bodyPr vert="horz" lIns="91440" tIns="45720" rIns="91440" bIns="45720" rtlCol="0">
            <a:normAutofit/>
          </a:bodyPr>
          <a:lstStyle/>
          <a:p>
            <a:r>
              <a:rPr lang="en-US" sz="2200" dirty="0">
                <a:ea typeface="+mn-lt"/>
                <a:cs typeface="+mn-lt"/>
              </a:rPr>
              <a:t>OLED needs exact distance and angle</a:t>
            </a:r>
            <a:endParaRPr lang="en-US" sz="2200" dirty="0"/>
          </a:p>
          <a:p>
            <a:r>
              <a:rPr lang="en-US" sz="2200" dirty="0">
                <a:ea typeface="+mn-lt"/>
                <a:cs typeface="+mn-lt"/>
              </a:rPr>
              <a:t>Cardboard shims used for alignment</a:t>
            </a:r>
            <a:endParaRPr lang="en-US" sz="2200"/>
          </a:p>
          <a:p>
            <a:r>
              <a:rPr lang="en-US" sz="2200" dirty="0">
                <a:ea typeface="+mn-lt"/>
                <a:cs typeface="+mn-lt"/>
              </a:rPr>
              <a:t>Adults struggled to focus</a:t>
            </a:r>
            <a:endParaRPr lang="en-US" sz="2200"/>
          </a:p>
          <a:p>
            <a:r>
              <a:rPr lang="en-US" sz="2200" dirty="0">
                <a:ea typeface="+mn-lt"/>
                <a:cs typeface="+mn-lt"/>
              </a:rPr>
              <a:t>Caused by near‑point vision differences</a:t>
            </a:r>
            <a:endParaRPr lang="en-US" sz="2200" dirty="0"/>
          </a:p>
          <a:p>
            <a:endParaRPr lang="en-US" sz="2200"/>
          </a:p>
        </p:txBody>
      </p:sp>
      <p:pic>
        <p:nvPicPr>
          <p:cNvPr id="6" name="Picture 5" descr="Amazon.com: Waveshare 1.51inch Transparent OLED 128×64 Resolution Compatible with Raspberry Pi ...">
            <a:extLst>
              <a:ext uri="{FF2B5EF4-FFF2-40B4-BE49-F238E27FC236}">
                <a16:creationId xmlns:a16="http://schemas.microsoft.com/office/drawing/2014/main" id="{D4CC8CF2-0D5D-890B-B498-8C8D02C83717}"/>
              </a:ext>
            </a:extLst>
          </p:cNvPr>
          <p:cNvPicPr>
            <a:picLocks noChangeAspect="1"/>
          </p:cNvPicPr>
          <p:nvPr/>
        </p:nvPicPr>
        <p:blipFill>
          <a:blip r:embed="rId2"/>
          <a:srcRect b="53"/>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679187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815FF2-EA69-02A2-DD06-60E68AF4167F}"/>
              </a:ext>
            </a:extLst>
          </p:cNvPr>
          <p:cNvSpPr>
            <a:spLocks noGrp="1"/>
          </p:cNvSpPr>
          <p:nvPr>
            <p:ph type="title"/>
          </p:nvPr>
        </p:nvSpPr>
        <p:spPr>
          <a:xfrm>
            <a:off x="640080" y="325369"/>
            <a:ext cx="4368602" cy="1956841"/>
          </a:xfrm>
        </p:spPr>
        <p:txBody>
          <a:bodyPr anchor="b">
            <a:normAutofit/>
          </a:bodyPr>
          <a:lstStyle/>
          <a:p>
            <a:r>
              <a:rPr lang="en-US" sz="5400">
                <a:ea typeface="+mj-lt"/>
                <a:cs typeface="+mj-lt"/>
              </a:rPr>
              <a:t>Wiring and Electronics</a:t>
            </a:r>
          </a:p>
        </p:txBody>
      </p:sp>
      <p:sp>
        <p:nvSpPr>
          <p:cNvPr id="1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1CCBB54-6B30-918E-DADC-3F1B814EA398}"/>
              </a:ext>
            </a:extLst>
          </p:cNvPr>
          <p:cNvSpPr>
            <a:spLocks noGrp="1"/>
          </p:cNvSpPr>
          <p:nvPr>
            <p:ph idx="1"/>
          </p:nvPr>
        </p:nvSpPr>
        <p:spPr>
          <a:xfrm>
            <a:off x="640080" y="2872899"/>
            <a:ext cx="4243589" cy="3320668"/>
          </a:xfrm>
        </p:spPr>
        <p:txBody>
          <a:bodyPr vert="horz" lIns="91440" tIns="45720" rIns="91440" bIns="45720" rtlCol="0" anchor="t">
            <a:normAutofit/>
          </a:bodyPr>
          <a:lstStyle/>
          <a:p>
            <a:r>
              <a:rPr lang="en-US" sz="2200" dirty="0">
                <a:ea typeface="+mn-lt"/>
                <a:cs typeface="+mn-lt"/>
              </a:rPr>
              <a:t>Wires originally messy</a:t>
            </a:r>
            <a:endParaRPr lang="en-US" sz="2200" dirty="0"/>
          </a:p>
          <a:p>
            <a:r>
              <a:rPr lang="en-US" sz="2200" dirty="0">
                <a:ea typeface="+mn-lt"/>
                <a:cs typeface="+mn-lt"/>
              </a:rPr>
              <a:t>Mostly routed across top of frame</a:t>
            </a:r>
            <a:endParaRPr lang="en-US" sz="2200" dirty="0"/>
          </a:p>
          <a:p>
            <a:r>
              <a:rPr lang="en-US" sz="2200" dirty="0">
                <a:ea typeface="+mn-lt"/>
                <a:cs typeface="+mn-lt"/>
              </a:rPr>
              <a:t>Secured with electrical tape</a:t>
            </a:r>
            <a:endParaRPr lang="en-US" sz="2200" dirty="0"/>
          </a:p>
          <a:p>
            <a:r>
              <a:rPr lang="en-US" sz="2200" dirty="0">
                <a:ea typeface="+mn-lt"/>
                <a:cs typeface="+mn-lt"/>
              </a:rPr>
              <a:t>Improved stability and usability</a:t>
            </a:r>
            <a:endParaRPr lang="en-US" sz="2200" dirty="0"/>
          </a:p>
          <a:p>
            <a:endParaRPr lang="en-US" sz="2200"/>
          </a:p>
        </p:txBody>
      </p:sp>
      <p:pic>
        <p:nvPicPr>
          <p:cNvPr id="5" name="Picture 4" descr="A pair of safety goggles with wires attached to them&#10;&#10;AI-generated content may be incorrect.">
            <a:extLst>
              <a:ext uri="{FF2B5EF4-FFF2-40B4-BE49-F238E27FC236}">
                <a16:creationId xmlns:a16="http://schemas.microsoft.com/office/drawing/2014/main" id="{17734C52-9A00-10E9-95A2-29AA6A5E1FB5}"/>
              </a:ext>
            </a:extLst>
          </p:cNvPr>
          <p:cNvPicPr>
            <a:picLocks noChangeAspect="1"/>
          </p:cNvPicPr>
          <p:nvPr/>
        </p:nvPicPr>
        <p:blipFill>
          <a:blip r:embed="rId3"/>
          <a:srcRect t="10904" r="-1" b="14321"/>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77000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69D0F3-3B4C-2313-E07D-AACF72582638}"/>
              </a:ext>
            </a:extLst>
          </p:cNvPr>
          <p:cNvSpPr>
            <a:spLocks noGrp="1"/>
          </p:cNvSpPr>
          <p:nvPr>
            <p:ph type="title"/>
          </p:nvPr>
        </p:nvSpPr>
        <p:spPr>
          <a:xfrm>
            <a:off x="838200" y="365125"/>
            <a:ext cx="5558489" cy="1325563"/>
          </a:xfrm>
        </p:spPr>
        <p:txBody>
          <a:bodyPr>
            <a:normAutofit/>
          </a:bodyPr>
          <a:lstStyle/>
          <a:p>
            <a:r>
              <a:rPr lang="en-US" dirty="0">
                <a:ea typeface="+mj-lt"/>
                <a:cs typeface="+mj-lt"/>
              </a:rPr>
              <a:t>Usability Testing</a:t>
            </a:r>
            <a:endParaRPr lang="en-US" dirty="0"/>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56F47D49-855B-CBCC-921E-038B28350A77}"/>
              </a:ext>
            </a:extLst>
          </p:cNvPr>
          <p:cNvSpPr>
            <a:spLocks noGrp="1"/>
          </p:cNvSpPr>
          <p:nvPr>
            <p:ph idx="1"/>
          </p:nvPr>
        </p:nvSpPr>
        <p:spPr>
          <a:xfrm>
            <a:off x="838200" y="1825625"/>
            <a:ext cx="5558489" cy="4351338"/>
          </a:xfrm>
        </p:spPr>
        <p:txBody>
          <a:bodyPr vert="horz" lIns="91440" tIns="45720" rIns="91440" bIns="45720" rtlCol="0">
            <a:normAutofit/>
          </a:bodyPr>
          <a:lstStyle/>
          <a:p>
            <a:r>
              <a:rPr lang="en-US" dirty="0">
                <a:ea typeface="+mn-lt"/>
                <a:cs typeface="+mn-lt"/>
              </a:rPr>
              <a:t>Tested readability with different users</a:t>
            </a:r>
            <a:endParaRPr lang="en-US" dirty="0"/>
          </a:p>
          <a:p>
            <a:r>
              <a:rPr lang="en-US" dirty="0">
                <a:ea typeface="+mn-lt"/>
                <a:cs typeface="+mn-lt"/>
              </a:rPr>
              <a:t>Checked comfort &amp; balance</a:t>
            </a:r>
            <a:endParaRPr lang="en-US" dirty="0"/>
          </a:p>
          <a:p>
            <a:r>
              <a:rPr lang="en-US" dirty="0">
                <a:ea typeface="+mn-lt"/>
                <a:cs typeface="+mn-lt"/>
              </a:rPr>
              <a:t>My own observations</a:t>
            </a:r>
            <a:endParaRPr lang="en-US" dirty="0"/>
          </a:p>
          <a:p>
            <a:r>
              <a:rPr lang="en-US" dirty="0">
                <a:ea typeface="+mn-lt"/>
                <a:cs typeface="+mn-lt"/>
              </a:rPr>
              <a:t>Not fully accurate (I was excited)</a:t>
            </a:r>
            <a:endParaRPr lang="en-US" dirty="0"/>
          </a:p>
          <a:p>
            <a:r>
              <a:rPr lang="en-US" dirty="0">
                <a:ea typeface="+mn-lt"/>
                <a:cs typeface="+mn-lt"/>
              </a:rPr>
              <a:t>Issues: clarity, comfort, weight</a:t>
            </a:r>
            <a:endParaRPr lang="en-US" dirty="0"/>
          </a:p>
          <a:p>
            <a:endParaRPr lang="en-US" dirty="0"/>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7098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3ACAD8-BC71-4FD6-02BA-A8AC1FE8451E}"/>
              </a:ext>
            </a:extLst>
          </p:cNvPr>
          <p:cNvSpPr>
            <a:spLocks noGrp="1"/>
          </p:cNvSpPr>
          <p:nvPr>
            <p:ph type="title"/>
          </p:nvPr>
        </p:nvSpPr>
        <p:spPr>
          <a:xfrm>
            <a:off x="643031" y="240937"/>
            <a:ext cx="8798221" cy="1481328"/>
          </a:xfrm>
        </p:spPr>
        <p:txBody>
          <a:bodyPr anchor="b">
            <a:normAutofit/>
          </a:bodyPr>
          <a:lstStyle/>
          <a:p>
            <a:r>
              <a:rPr lang="en-US" sz="5400" dirty="0">
                <a:ea typeface="+mj-lt"/>
                <a:cs typeface="+mj-lt"/>
              </a:rPr>
              <a:t>Parent Feedback (Users)</a:t>
            </a:r>
            <a:endParaRPr lang="en-US" sz="5400" dirty="0"/>
          </a:p>
        </p:txBody>
      </p:sp>
      <p:sp>
        <p:nvSpPr>
          <p:cNvPr id="25"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CC2EFC8-FFE8-3538-03E6-51F47AEED5A6}"/>
              </a:ext>
            </a:extLst>
          </p:cNvPr>
          <p:cNvSpPr>
            <a:spLocks noGrp="1"/>
          </p:cNvSpPr>
          <p:nvPr>
            <p:ph idx="1"/>
          </p:nvPr>
        </p:nvSpPr>
        <p:spPr>
          <a:xfrm>
            <a:off x="630936" y="2660904"/>
            <a:ext cx="4818888" cy="3547872"/>
          </a:xfrm>
        </p:spPr>
        <p:txBody>
          <a:bodyPr vert="horz" lIns="91440" tIns="45720" rIns="91440" bIns="45720" rtlCol="0" anchor="t">
            <a:normAutofit lnSpcReduction="10000"/>
          </a:bodyPr>
          <a:lstStyle/>
          <a:p>
            <a:r>
              <a:rPr lang="en-US" sz="2200" b="1" dirty="0">
                <a:ea typeface="+mn-lt"/>
                <a:cs typeface="+mn-lt"/>
              </a:rPr>
              <a:t>Dad:</a:t>
            </a:r>
            <a:endParaRPr lang="en-US" sz="2200" dirty="0"/>
          </a:p>
          <a:p>
            <a:r>
              <a:rPr lang="en-US" sz="2200" dirty="0">
                <a:ea typeface="+mn-lt"/>
                <a:cs typeface="+mn-lt"/>
              </a:rPr>
              <a:t>Found the system useful in many cases</a:t>
            </a:r>
          </a:p>
          <a:p>
            <a:r>
              <a:rPr lang="en-US" sz="2200" dirty="0"/>
              <a:t>Notifications worked perfectly</a:t>
            </a:r>
          </a:p>
          <a:p>
            <a:r>
              <a:rPr lang="en-US" sz="2200" dirty="0"/>
              <a:t>Temples not sitting on ears</a:t>
            </a:r>
          </a:p>
          <a:p>
            <a:r>
              <a:rPr lang="en-US" sz="2200" b="1" dirty="0">
                <a:ea typeface="+mn-lt"/>
                <a:cs typeface="+mn-lt"/>
              </a:rPr>
              <a:t>Mom:</a:t>
            </a:r>
            <a:endParaRPr lang="en-US" sz="2200" dirty="0"/>
          </a:p>
          <a:p>
            <a:r>
              <a:rPr lang="en-US" sz="2200" dirty="0">
                <a:ea typeface="+mn-lt"/>
                <a:cs typeface="+mn-lt"/>
              </a:rPr>
              <a:t>Notifications worked reliably</a:t>
            </a:r>
          </a:p>
          <a:p>
            <a:r>
              <a:rPr lang="en-US" sz="2200" dirty="0">
                <a:ea typeface="+mn-lt"/>
                <a:cs typeface="+mn-lt"/>
              </a:rPr>
              <a:t>Weight imbalance</a:t>
            </a:r>
            <a:endParaRPr lang="en-US" sz="2200" dirty="0"/>
          </a:p>
          <a:p>
            <a:r>
              <a:rPr lang="en-US" sz="2200" dirty="0">
                <a:ea typeface="+mn-lt"/>
                <a:cs typeface="+mn-lt"/>
              </a:rPr>
              <a:t>Hard to focus quickly</a:t>
            </a:r>
            <a:endParaRPr lang="en-US" sz="2200" dirty="0"/>
          </a:p>
          <a:p>
            <a:endParaRPr lang="en-US" sz="2200"/>
          </a:p>
        </p:txBody>
      </p:sp>
      <p:pic>
        <p:nvPicPr>
          <p:cNvPr id="4" name="Picture 3" descr="A black silhouette of a family&#10;&#10;AI-generated content may be incorrect.">
            <a:extLst>
              <a:ext uri="{FF2B5EF4-FFF2-40B4-BE49-F238E27FC236}">
                <a16:creationId xmlns:a16="http://schemas.microsoft.com/office/drawing/2014/main" id="{49C624F4-E2B9-9D07-B3E9-354A54AFB638}"/>
              </a:ext>
            </a:extLst>
          </p:cNvPr>
          <p:cNvPicPr>
            <a:picLocks noChangeAspect="1"/>
          </p:cNvPicPr>
          <p:nvPr/>
        </p:nvPicPr>
        <p:blipFill>
          <a:blip r:embed="rId3"/>
          <a:stretch>
            <a:fillRect/>
          </a:stretch>
        </p:blipFill>
        <p:spPr>
          <a:xfrm>
            <a:off x="6090268" y="1281128"/>
            <a:ext cx="5452338" cy="5577840"/>
          </a:xfrm>
          <a:prstGeom prst="rect">
            <a:avLst/>
          </a:prstGeom>
        </p:spPr>
      </p:pic>
    </p:spTree>
    <p:extLst>
      <p:ext uri="{BB962C8B-B14F-4D97-AF65-F5344CB8AC3E}">
        <p14:creationId xmlns:p14="http://schemas.microsoft.com/office/powerpoint/2010/main" val="3343142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BB6784-C5EF-E4E0-D937-7C5498AE92AD}"/>
              </a:ext>
            </a:extLst>
          </p:cNvPr>
          <p:cNvSpPr>
            <a:spLocks noGrp="1"/>
          </p:cNvSpPr>
          <p:nvPr>
            <p:ph type="title"/>
          </p:nvPr>
        </p:nvSpPr>
        <p:spPr>
          <a:xfrm>
            <a:off x="640080" y="325369"/>
            <a:ext cx="4368602" cy="1956841"/>
          </a:xfrm>
        </p:spPr>
        <p:txBody>
          <a:bodyPr anchor="b">
            <a:normAutofit/>
          </a:bodyPr>
          <a:lstStyle/>
          <a:p>
            <a:r>
              <a:rPr lang="en-US" sz="5400">
                <a:ea typeface="+mj-lt"/>
                <a:cs typeface="+mj-lt"/>
              </a:rPr>
              <a:t>Conclusion</a:t>
            </a:r>
            <a:endParaRPr lang="en-US" sz="5400"/>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3A20F1F-B0BB-A6EC-1D87-A8F9F8814BC3}"/>
              </a:ext>
            </a:extLst>
          </p:cNvPr>
          <p:cNvSpPr>
            <a:spLocks noGrp="1"/>
          </p:cNvSpPr>
          <p:nvPr>
            <p:ph idx="1"/>
          </p:nvPr>
        </p:nvSpPr>
        <p:spPr>
          <a:xfrm>
            <a:off x="640080" y="2872899"/>
            <a:ext cx="4243589" cy="3320668"/>
          </a:xfrm>
        </p:spPr>
        <p:txBody>
          <a:bodyPr vert="horz" lIns="91440" tIns="45720" rIns="91440" bIns="45720" rtlCol="0">
            <a:normAutofit/>
          </a:bodyPr>
          <a:lstStyle/>
          <a:p>
            <a:r>
              <a:rPr lang="en-US" sz="2200">
                <a:ea typeface="+mn-lt"/>
                <a:cs typeface="+mn-lt"/>
              </a:rPr>
              <a:t>Concept worked</a:t>
            </a:r>
            <a:endParaRPr lang="en-US" sz="2200"/>
          </a:p>
          <a:p>
            <a:r>
              <a:rPr lang="en-US" sz="2200">
                <a:ea typeface="+mn-lt"/>
                <a:cs typeface="+mn-lt"/>
              </a:rPr>
              <a:t>Reduced unnecessary phone pick‑ups</a:t>
            </a:r>
            <a:endParaRPr lang="en-US" sz="2200"/>
          </a:p>
          <a:p>
            <a:r>
              <a:rPr lang="en-US" sz="2200">
                <a:ea typeface="+mn-lt"/>
                <a:cs typeface="+mn-lt"/>
              </a:rPr>
              <a:t>Prototype had mechanical and optical limits</a:t>
            </a:r>
            <a:endParaRPr lang="en-US" sz="2200"/>
          </a:p>
          <a:p>
            <a:r>
              <a:rPr lang="en-US" sz="2200">
                <a:ea typeface="+mn-lt"/>
                <a:cs typeface="+mn-lt"/>
              </a:rPr>
              <a:t>Clear direction for future improvements</a:t>
            </a:r>
            <a:endParaRPr lang="en-US" sz="2200"/>
          </a:p>
          <a:p>
            <a:endParaRPr lang="en-US" sz="2200"/>
          </a:p>
        </p:txBody>
      </p:sp>
      <p:pic>
        <p:nvPicPr>
          <p:cNvPr id="5" name="Picture 4" descr="A pair of safety goggles with wires attached to them&#10;&#10;AI-generated content may be incorrect.">
            <a:extLst>
              <a:ext uri="{FF2B5EF4-FFF2-40B4-BE49-F238E27FC236}">
                <a16:creationId xmlns:a16="http://schemas.microsoft.com/office/drawing/2014/main" id="{A849BBBC-65B6-618D-66CD-DD1F702D10E3}"/>
              </a:ext>
            </a:extLst>
          </p:cNvPr>
          <p:cNvPicPr>
            <a:picLocks noChangeAspect="1"/>
          </p:cNvPicPr>
          <p:nvPr/>
        </p:nvPicPr>
        <p:blipFill>
          <a:blip r:embed="rId3"/>
          <a:srcRect t="10904" r="-1" b="14321"/>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702412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4F2FC05-7D27-410F-BDA9-ADF4831368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9080D120-BD54-46E1-BA37-82F5E8089E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3" y="633619"/>
            <a:ext cx="5457817" cy="5495925"/>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C62A5A7-1A57-42E5-138B-A4A1E452858A}"/>
              </a:ext>
            </a:extLst>
          </p:cNvPr>
          <p:cNvSpPr>
            <a:spLocks noGrp="1"/>
          </p:cNvSpPr>
          <p:nvPr>
            <p:ph type="title"/>
          </p:nvPr>
        </p:nvSpPr>
        <p:spPr>
          <a:xfrm>
            <a:off x="838198" y="978408"/>
            <a:ext cx="4607052" cy="1106424"/>
          </a:xfrm>
        </p:spPr>
        <p:txBody>
          <a:bodyPr>
            <a:normAutofit/>
          </a:bodyPr>
          <a:lstStyle/>
          <a:p>
            <a:r>
              <a:rPr lang="en-US" sz="2900">
                <a:ea typeface="+mj-lt"/>
                <a:cs typeface="+mj-lt"/>
              </a:rPr>
              <a:t>Future Improvements</a:t>
            </a:r>
            <a:endParaRPr lang="en-US" sz="2900"/>
          </a:p>
        </p:txBody>
      </p:sp>
      <p:sp>
        <p:nvSpPr>
          <p:cNvPr id="14" name="Rectangle 13">
            <a:extLst>
              <a:ext uri="{FF2B5EF4-FFF2-40B4-BE49-F238E27FC236}">
                <a16:creationId xmlns:a16="http://schemas.microsoft.com/office/drawing/2014/main" id="{81D83946-74FA-498A-AC80-9926F041B5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5" y="1181536"/>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5060D983-8B52-443A-8183-2A1DE0561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6" y="2185416"/>
            <a:ext cx="4446484"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0E8E75C-3986-DADD-FF80-59AD3E264E9B}"/>
              </a:ext>
            </a:extLst>
          </p:cNvPr>
          <p:cNvSpPr>
            <a:spLocks noGrp="1"/>
          </p:cNvSpPr>
          <p:nvPr>
            <p:ph idx="1"/>
          </p:nvPr>
        </p:nvSpPr>
        <p:spPr>
          <a:xfrm>
            <a:off x="841246" y="2368296"/>
            <a:ext cx="4607052" cy="3502152"/>
          </a:xfrm>
        </p:spPr>
        <p:txBody>
          <a:bodyPr vert="horz" lIns="91440" tIns="45720" rIns="91440" bIns="45720" rtlCol="0">
            <a:normAutofit/>
          </a:bodyPr>
          <a:lstStyle/>
          <a:p>
            <a:r>
              <a:rPr lang="en-US" sz="1800">
                <a:ea typeface="+mn-lt"/>
                <a:cs typeface="+mn-lt"/>
              </a:rPr>
              <a:t>Custom lightweight frame</a:t>
            </a:r>
            <a:endParaRPr lang="en-US" sz="1800"/>
          </a:p>
          <a:p>
            <a:r>
              <a:rPr lang="en-US" sz="1800">
                <a:ea typeface="+mn-lt"/>
                <a:cs typeface="+mn-lt"/>
              </a:rPr>
              <a:t>Proper lens system</a:t>
            </a:r>
            <a:endParaRPr lang="en-US" sz="1800"/>
          </a:p>
          <a:p>
            <a:r>
              <a:rPr lang="en-US" sz="1800">
                <a:ea typeface="+mn-lt"/>
                <a:cs typeface="+mn-lt"/>
              </a:rPr>
              <a:t>Smaller power module</a:t>
            </a:r>
            <a:endParaRPr lang="en-US" sz="1800"/>
          </a:p>
          <a:p>
            <a:r>
              <a:rPr lang="en-US" sz="1800">
                <a:ea typeface="+mn-lt"/>
                <a:cs typeface="+mn-lt"/>
              </a:rPr>
              <a:t>Faster device or microcontroller</a:t>
            </a:r>
            <a:endParaRPr lang="en-US" sz="1800"/>
          </a:p>
          <a:p>
            <a:r>
              <a:rPr lang="en-US" sz="1800">
                <a:ea typeface="+mn-lt"/>
                <a:cs typeface="+mn-lt"/>
              </a:rPr>
              <a:t>Improved display technology</a:t>
            </a:r>
            <a:endParaRPr lang="en-US" sz="1800"/>
          </a:p>
          <a:p>
            <a:endParaRPr lang="en-US" sz="1800"/>
          </a:p>
        </p:txBody>
      </p:sp>
      <p:pic>
        <p:nvPicPr>
          <p:cNvPr id="4" name="Picture 3" descr="Around Smart Glasses on Behance">
            <a:extLst>
              <a:ext uri="{FF2B5EF4-FFF2-40B4-BE49-F238E27FC236}">
                <a16:creationId xmlns:a16="http://schemas.microsoft.com/office/drawing/2014/main" id="{FEDD3E9C-3163-9290-012B-1F3084A835EE}"/>
              </a:ext>
            </a:extLst>
          </p:cNvPr>
          <p:cNvPicPr>
            <a:picLocks noChangeAspect="1"/>
          </p:cNvPicPr>
          <p:nvPr/>
        </p:nvPicPr>
        <p:blipFill>
          <a:blip r:embed="rId3"/>
          <a:srcRect t="7496" r="3" b="10971"/>
          <a:stretch>
            <a:fillRect/>
          </a:stretch>
        </p:blipFill>
        <p:spPr>
          <a:xfrm>
            <a:off x="6324599" y="10"/>
            <a:ext cx="5457817" cy="3337549"/>
          </a:xfrm>
          <a:prstGeom prst="rect">
            <a:avLst/>
          </a:prstGeom>
        </p:spPr>
      </p:pic>
      <p:pic>
        <p:nvPicPr>
          <p:cNvPr id="5" name="Picture 4" descr="A close up of a small green circuit board&#10;&#10;AI-generated content may be incorrect.">
            <a:extLst>
              <a:ext uri="{FF2B5EF4-FFF2-40B4-BE49-F238E27FC236}">
                <a16:creationId xmlns:a16="http://schemas.microsoft.com/office/drawing/2014/main" id="{020D1C40-3399-A3A2-6178-75BF288F3D1C}"/>
              </a:ext>
            </a:extLst>
          </p:cNvPr>
          <p:cNvPicPr>
            <a:picLocks noChangeAspect="1"/>
          </p:cNvPicPr>
          <p:nvPr/>
        </p:nvPicPr>
        <p:blipFill>
          <a:blip r:embed="rId4"/>
          <a:srcRect r="-9" b="3314"/>
          <a:stretch>
            <a:fillRect/>
          </a:stretch>
        </p:blipFill>
        <p:spPr>
          <a:xfrm>
            <a:off x="6324590" y="3520439"/>
            <a:ext cx="5457817" cy="3337561"/>
          </a:xfrm>
          <a:prstGeom prst="rect">
            <a:avLst/>
          </a:prstGeom>
        </p:spPr>
      </p:pic>
    </p:spTree>
    <p:extLst>
      <p:ext uri="{BB962C8B-B14F-4D97-AF65-F5344CB8AC3E}">
        <p14:creationId xmlns:p14="http://schemas.microsoft.com/office/powerpoint/2010/main" val="34946067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0982C-9C91-1C0C-82A7-08ED1D60FA0F}"/>
              </a:ext>
            </a:extLst>
          </p:cNvPr>
          <p:cNvSpPr>
            <a:spLocks noGrp="1"/>
          </p:cNvSpPr>
          <p:nvPr>
            <p:ph type="title"/>
          </p:nvPr>
        </p:nvSpPr>
        <p:spPr>
          <a:xfrm>
            <a:off x="3628" y="2481791"/>
            <a:ext cx="12583885" cy="1325563"/>
          </a:xfrm>
        </p:spPr>
        <p:txBody>
          <a:bodyPr>
            <a:noAutofit/>
          </a:bodyPr>
          <a:lstStyle/>
          <a:p>
            <a:r>
              <a:rPr lang="en-US" sz="9600" dirty="0"/>
              <a:t>Thank You For Your Time</a:t>
            </a:r>
          </a:p>
        </p:txBody>
      </p:sp>
      <p:pic>
        <p:nvPicPr>
          <p:cNvPr id="5" name="Picture 4" descr="A pair of safety goggles with wires attached to them&#10;&#10;AI-generated content may be incorrect.">
            <a:extLst>
              <a:ext uri="{FF2B5EF4-FFF2-40B4-BE49-F238E27FC236}">
                <a16:creationId xmlns:a16="http://schemas.microsoft.com/office/drawing/2014/main" id="{CD00D63D-1B9F-ED4C-1183-CD8D9ECFF74F}"/>
              </a:ext>
            </a:extLst>
          </p:cNvPr>
          <p:cNvPicPr>
            <a:picLocks noChangeAspect="1"/>
          </p:cNvPicPr>
          <p:nvPr/>
        </p:nvPicPr>
        <p:blipFill>
          <a:blip r:embed="rId2"/>
          <a:srcRect t="10904" r="-1" b="14321"/>
          <a:stretch>
            <a:fillRect/>
          </a:stretch>
        </p:blipFill>
        <p:spPr>
          <a:xfrm>
            <a:off x="-542394" y="-931324"/>
            <a:ext cx="4362966" cy="4354276"/>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7" name="Picture 6" descr="A green tape on a black background&#10;&#10;AI-generated content may be incorrect.">
            <a:extLst>
              <a:ext uri="{FF2B5EF4-FFF2-40B4-BE49-F238E27FC236}">
                <a16:creationId xmlns:a16="http://schemas.microsoft.com/office/drawing/2014/main" id="{EFAEE573-5E36-1825-53AD-56D7F8B0D264}"/>
              </a:ext>
            </a:extLst>
          </p:cNvPr>
          <p:cNvPicPr>
            <a:picLocks noChangeAspect="1"/>
          </p:cNvPicPr>
          <p:nvPr/>
        </p:nvPicPr>
        <p:blipFill>
          <a:blip r:embed="rId3"/>
          <a:stretch>
            <a:fillRect/>
          </a:stretch>
        </p:blipFill>
        <p:spPr>
          <a:xfrm>
            <a:off x="8476058" y="-1500519"/>
            <a:ext cx="4124325" cy="5495925"/>
          </a:xfrm>
          <a:prstGeom prst="rect">
            <a:avLst/>
          </a:prstGeom>
        </p:spPr>
      </p:pic>
      <p:pic>
        <p:nvPicPr>
          <p:cNvPr id="10" name="Picture 9" descr="A green tape on a black background&#10;&#10;AI-generated content may be incorrect.">
            <a:extLst>
              <a:ext uri="{FF2B5EF4-FFF2-40B4-BE49-F238E27FC236}">
                <a16:creationId xmlns:a16="http://schemas.microsoft.com/office/drawing/2014/main" id="{2FFE9440-CB4F-42C5-D15C-92EA19F39863}"/>
              </a:ext>
            </a:extLst>
          </p:cNvPr>
          <p:cNvPicPr>
            <a:picLocks noChangeAspect="1"/>
          </p:cNvPicPr>
          <p:nvPr/>
        </p:nvPicPr>
        <p:blipFill>
          <a:blip r:embed="rId4"/>
          <a:stretch>
            <a:fillRect/>
          </a:stretch>
        </p:blipFill>
        <p:spPr>
          <a:xfrm>
            <a:off x="3949170" y="-1036486"/>
            <a:ext cx="4124325" cy="5495925"/>
          </a:xfrm>
          <a:prstGeom prst="rect">
            <a:avLst/>
          </a:prstGeom>
        </p:spPr>
      </p:pic>
      <p:pic>
        <p:nvPicPr>
          <p:cNvPr id="12" name="Picture 11" descr="Samsung Galaxy S5 Gold Color">
            <a:extLst>
              <a:ext uri="{FF2B5EF4-FFF2-40B4-BE49-F238E27FC236}">
                <a16:creationId xmlns:a16="http://schemas.microsoft.com/office/drawing/2014/main" id="{52E0439C-DFED-5885-AE76-143BB43CFB27}"/>
              </a:ext>
            </a:extLst>
          </p:cNvPr>
          <p:cNvPicPr>
            <a:picLocks noChangeAspect="1"/>
          </p:cNvPicPr>
          <p:nvPr/>
        </p:nvPicPr>
        <p:blipFill>
          <a:blip r:embed="rId5"/>
          <a:srcRect r="24773"/>
          <a:stretch>
            <a:fillRect/>
          </a:stretch>
        </p:blipFill>
        <p:spPr>
          <a:xfrm>
            <a:off x="9315225" y="4088200"/>
            <a:ext cx="2875252" cy="2866562"/>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14" name="Picture 13" descr="Amazon.com: Waveshare 1.51inch Transparent OLED 128×64 Resolution Compatible with Raspberry Pi ...">
            <a:extLst>
              <a:ext uri="{FF2B5EF4-FFF2-40B4-BE49-F238E27FC236}">
                <a16:creationId xmlns:a16="http://schemas.microsoft.com/office/drawing/2014/main" id="{D3D75442-1765-F559-4E8C-E4DDAF650544}"/>
              </a:ext>
            </a:extLst>
          </p:cNvPr>
          <p:cNvPicPr>
            <a:picLocks noChangeAspect="1"/>
          </p:cNvPicPr>
          <p:nvPr/>
        </p:nvPicPr>
        <p:blipFill>
          <a:blip r:embed="rId6"/>
          <a:srcRect b="53"/>
          <a:stretch>
            <a:fillRect/>
          </a:stretch>
        </p:blipFill>
        <p:spPr>
          <a:xfrm>
            <a:off x="4585988" y="3858390"/>
            <a:ext cx="3008299" cy="299961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15" name="Picture 14" descr="ntfy - Desktop App for Mac, Windows (PC), Linux - WebCatalog">
            <a:extLst>
              <a:ext uri="{FF2B5EF4-FFF2-40B4-BE49-F238E27FC236}">
                <a16:creationId xmlns:a16="http://schemas.microsoft.com/office/drawing/2014/main" id="{C11D4010-1739-E583-FB2F-6E7CD9F20747}"/>
              </a:ext>
            </a:extLst>
          </p:cNvPr>
          <p:cNvPicPr>
            <a:picLocks noChangeAspect="1"/>
          </p:cNvPicPr>
          <p:nvPr/>
        </p:nvPicPr>
        <p:blipFill>
          <a:blip r:embed="rId7"/>
          <a:stretch>
            <a:fillRect/>
          </a:stretch>
        </p:blipFill>
        <p:spPr>
          <a:xfrm>
            <a:off x="7257" y="4113590"/>
            <a:ext cx="2743200" cy="2743200"/>
          </a:xfrm>
          <a:prstGeom prst="rect">
            <a:avLst/>
          </a:prstGeom>
        </p:spPr>
      </p:pic>
    </p:spTree>
    <p:extLst>
      <p:ext uri="{BB962C8B-B14F-4D97-AF65-F5344CB8AC3E}">
        <p14:creationId xmlns:p14="http://schemas.microsoft.com/office/powerpoint/2010/main" val="2974831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64EF95-2A40-C7C6-7C03-FE803D4684E7}"/>
              </a:ext>
            </a:extLst>
          </p:cNvPr>
          <p:cNvSpPr>
            <a:spLocks noGrp="1"/>
          </p:cNvSpPr>
          <p:nvPr>
            <p:ph type="title"/>
          </p:nvPr>
        </p:nvSpPr>
        <p:spPr>
          <a:xfrm>
            <a:off x="838200" y="351569"/>
            <a:ext cx="10515600" cy="1133499"/>
          </a:xfrm>
        </p:spPr>
        <p:txBody>
          <a:bodyPr>
            <a:normAutofit/>
          </a:bodyPr>
          <a:lstStyle/>
          <a:p>
            <a:pPr algn="ctr"/>
            <a:r>
              <a:rPr lang="en-US" sz="5200">
                <a:ea typeface="+mj-lt"/>
                <a:cs typeface="+mj-lt"/>
              </a:rPr>
              <a:t>The Problem</a:t>
            </a:r>
            <a:endParaRPr lang="en-US" sz="5200"/>
          </a:p>
        </p:txBody>
      </p:sp>
      <p:graphicFrame>
        <p:nvGraphicFramePr>
          <p:cNvPr id="5" name="Content Placeholder 2">
            <a:extLst>
              <a:ext uri="{FF2B5EF4-FFF2-40B4-BE49-F238E27FC236}">
                <a16:creationId xmlns:a16="http://schemas.microsoft.com/office/drawing/2014/main" id="{A021FD93-9BD6-29EB-4DEA-3CAB19AA8829}"/>
              </a:ext>
            </a:extLst>
          </p:cNvPr>
          <p:cNvGraphicFramePr>
            <a:graphicFrameLocks noGrp="1"/>
          </p:cNvGraphicFramePr>
          <p:nvPr>
            <p:ph idx="1"/>
            <p:extLst>
              <p:ext uri="{D42A27DB-BD31-4B8C-83A1-F6EECF244321}">
                <p14:modId xmlns:p14="http://schemas.microsoft.com/office/powerpoint/2010/main" val="1912801691"/>
              </p:ext>
            </p:extLst>
          </p:nvPr>
        </p:nvGraphicFramePr>
        <p:xfrm>
          <a:off x="838200" y="1719943"/>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91939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A8886A6-5426-494B-96D8-D962D2BA08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A3ED336-C09E-46E8-9774-B977D15FC5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2347"/>
            <a:ext cx="12191999" cy="6105653"/>
          </a:xfrm>
          <a:custGeom>
            <a:avLst/>
            <a:gdLst>
              <a:gd name="connsiteX0" fmla="*/ 7538181 w 12191999"/>
              <a:gd name="connsiteY0" fmla="*/ 484 h 6105653"/>
              <a:gd name="connsiteX1" fmla="*/ 7569993 w 12191999"/>
              <a:gd name="connsiteY1" fmla="*/ 5527 h 6105653"/>
              <a:gd name="connsiteX2" fmla="*/ 7587853 w 12191999"/>
              <a:gd name="connsiteY2" fmla="*/ 84028 h 6105653"/>
              <a:gd name="connsiteX3" fmla="*/ 7559278 w 12191999"/>
              <a:gd name="connsiteY3" fmla="*/ 325347 h 6105653"/>
              <a:gd name="connsiteX4" fmla="*/ 7795021 w 12191999"/>
              <a:gd name="connsiteY4" fmla="*/ 25878 h 6105653"/>
              <a:gd name="connsiteX5" fmla="*/ 7759302 w 12191999"/>
              <a:gd name="connsiteY5" fmla="*/ 249752 h 6105653"/>
              <a:gd name="connsiteX6" fmla="*/ 7852171 w 12191999"/>
              <a:gd name="connsiteY6" fmla="*/ 313717 h 6105653"/>
              <a:gd name="connsiteX7" fmla="*/ 8002190 w 12191999"/>
              <a:gd name="connsiteY7" fmla="*/ 418385 h 6105653"/>
              <a:gd name="connsiteX8" fmla="*/ 8084343 w 12191999"/>
              <a:gd name="connsiteY8" fmla="*/ 491072 h 6105653"/>
              <a:gd name="connsiteX9" fmla="*/ 8348662 w 12191999"/>
              <a:gd name="connsiteY9" fmla="*/ 520146 h 6105653"/>
              <a:gd name="connsiteX10" fmla="*/ 8637984 w 12191999"/>
              <a:gd name="connsiteY10" fmla="*/ 459090 h 6105653"/>
              <a:gd name="connsiteX11" fmla="*/ 8784431 w 12191999"/>
              <a:gd name="connsiteY11" fmla="*/ 290457 h 6105653"/>
              <a:gd name="connsiteX12" fmla="*/ 8948737 w 12191999"/>
              <a:gd name="connsiteY12" fmla="*/ 339884 h 6105653"/>
              <a:gd name="connsiteX13" fmla="*/ 8848725 w 12191999"/>
              <a:gd name="connsiteY13" fmla="*/ 697501 h 6105653"/>
              <a:gd name="connsiteX14" fmla="*/ 9238059 w 12191999"/>
              <a:gd name="connsiteY14" fmla="*/ 165437 h 6105653"/>
              <a:gd name="connsiteX15" fmla="*/ 9255919 w 12191999"/>
              <a:gd name="connsiteY15" fmla="*/ 255567 h 6105653"/>
              <a:gd name="connsiteX16" fmla="*/ 9477374 w 12191999"/>
              <a:gd name="connsiteY16" fmla="*/ 578295 h 6105653"/>
              <a:gd name="connsiteX17" fmla="*/ 9488091 w 12191999"/>
              <a:gd name="connsiteY17" fmla="*/ 595740 h 6105653"/>
              <a:gd name="connsiteX18" fmla="*/ 9627393 w 12191999"/>
              <a:gd name="connsiteY18" fmla="*/ 650981 h 6105653"/>
              <a:gd name="connsiteX19" fmla="*/ 9648824 w 12191999"/>
              <a:gd name="connsiteY19" fmla="*/ 825429 h 6105653"/>
              <a:gd name="connsiteX20" fmla="*/ 9616678 w 12191999"/>
              <a:gd name="connsiteY20" fmla="*/ 970802 h 6105653"/>
              <a:gd name="connsiteX21" fmla="*/ 9655968 w 12191999"/>
              <a:gd name="connsiteY21" fmla="*/ 1127805 h 6105653"/>
              <a:gd name="connsiteX22" fmla="*/ 9638109 w 12191999"/>
              <a:gd name="connsiteY22" fmla="*/ 1267362 h 6105653"/>
              <a:gd name="connsiteX23" fmla="*/ 9663111 w 12191999"/>
              <a:gd name="connsiteY23" fmla="*/ 1386568 h 6105653"/>
              <a:gd name="connsiteX24" fmla="*/ 9780984 w 12191999"/>
              <a:gd name="connsiteY24" fmla="*/ 1270269 h 6105653"/>
              <a:gd name="connsiteX25" fmla="*/ 9780984 w 12191999"/>
              <a:gd name="connsiteY25" fmla="*/ 1107452 h 6105653"/>
              <a:gd name="connsiteX26" fmla="*/ 9855993 w 12191999"/>
              <a:gd name="connsiteY26" fmla="*/ 991154 h 6105653"/>
              <a:gd name="connsiteX27" fmla="*/ 9991724 w 12191999"/>
              <a:gd name="connsiteY27" fmla="*/ 880670 h 6105653"/>
              <a:gd name="connsiteX28" fmla="*/ 10209609 w 12191999"/>
              <a:gd name="connsiteY28" fmla="*/ 491071 h 6105653"/>
              <a:gd name="connsiteX29" fmla="*/ 10291762 w 12191999"/>
              <a:gd name="connsiteY29" fmla="*/ 421292 h 6105653"/>
              <a:gd name="connsiteX30" fmla="*/ 9973865 w 12191999"/>
              <a:gd name="connsiteY30" fmla="*/ 1531941 h 6105653"/>
              <a:gd name="connsiteX31" fmla="*/ 10106024 w 12191999"/>
              <a:gd name="connsiteY31" fmla="*/ 1188861 h 6105653"/>
              <a:gd name="connsiteX32" fmla="*/ 10081022 w 12191999"/>
              <a:gd name="connsiteY32" fmla="*/ 1421458 h 6105653"/>
              <a:gd name="connsiteX33" fmla="*/ 10170318 w 12191999"/>
              <a:gd name="connsiteY33" fmla="*/ 1549385 h 6105653"/>
              <a:gd name="connsiteX34" fmla="*/ 10198893 w 12191999"/>
              <a:gd name="connsiteY34" fmla="*/ 1549385 h 6105653"/>
              <a:gd name="connsiteX35" fmla="*/ 10281046 w 12191999"/>
              <a:gd name="connsiteY35" fmla="*/ 1453439 h 6105653"/>
              <a:gd name="connsiteX36" fmla="*/ 10334625 w 12191999"/>
              <a:gd name="connsiteY36" fmla="*/ 1398198 h 6105653"/>
              <a:gd name="connsiteX37" fmla="*/ 10527506 w 12191999"/>
              <a:gd name="connsiteY37" fmla="*/ 1247010 h 6105653"/>
              <a:gd name="connsiteX38" fmla="*/ 10548937 w 12191999"/>
              <a:gd name="connsiteY38" fmla="*/ 1354586 h 6105653"/>
              <a:gd name="connsiteX39" fmla="*/ 10588228 w 12191999"/>
              <a:gd name="connsiteY39" fmla="*/ 1395290 h 6105653"/>
              <a:gd name="connsiteX40" fmla="*/ 10645378 w 12191999"/>
              <a:gd name="connsiteY40" fmla="*/ 1366216 h 6105653"/>
              <a:gd name="connsiteX41" fmla="*/ 10820400 w 12191999"/>
              <a:gd name="connsiteY41" fmla="*/ 1031858 h 6105653"/>
              <a:gd name="connsiteX42" fmla="*/ 10956131 w 12191999"/>
              <a:gd name="connsiteY42" fmla="*/ 1005691 h 6105653"/>
              <a:gd name="connsiteX43" fmla="*/ 10977562 w 12191999"/>
              <a:gd name="connsiteY43" fmla="*/ 1069655 h 6105653"/>
              <a:gd name="connsiteX44" fmla="*/ 10966847 w 12191999"/>
              <a:gd name="connsiteY44" fmla="*/ 1142341 h 6105653"/>
              <a:gd name="connsiteX45" fmla="*/ 11074003 w 12191999"/>
              <a:gd name="connsiteY45" fmla="*/ 1084192 h 6105653"/>
              <a:gd name="connsiteX46" fmla="*/ 11181159 w 12191999"/>
              <a:gd name="connsiteY46" fmla="*/ 848688 h 6105653"/>
              <a:gd name="connsiteX47" fmla="*/ 11238309 w 12191999"/>
              <a:gd name="connsiteY47" fmla="*/ 805077 h 6105653"/>
              <a:gd name="connsiteX48" fmla="*/ 11266884 w 12191999"/>
              <a:gd name="connsiteY48" fmla="*/ 863226 h 6105653"/>
              <a:gd name="connsiteX49" fmla="*/ 11277600 w 12191999"/>
              <a:gd name="connsiteY49" fmla="*/ 906838 h 6105653"/>
              <a:gd name="connsiteX50" fmla="*/ 11724084 w 12191999"/>
              <a:gd name="connsiteY50" fmla="*/ 5527 h 6105653"/>
              <a:gd name="connsiteX51" fmla="*/ 11727656 w 12191999"/>
              <a:gd name="connsiteY51" fmla="*/ 209048 h 6105653"/>
              <a:gd name="connsiteX52" fmla="*/ 11656218 w 12191999"/>
              <a:gd name="connsiteY52" fmla="*/ 409663 h 6105653"/>
              <a:gd name="connsiteX53" fmla="*/ 11666934 w 12191999"/>
              <a:gd name="connsiteY53" fmla="*/ 621907 h 6105653"/>
              <a:gd name="connsiteX54" fmla="*/ 11631215 w 12191999"/>
              <a:gd name="connsiteY54" fmla="*/ 822521 h 6105653"/>
              <a:gd name="connsiteX55" fmla="*/ 11631215 w 12191999"/>
              <a:gd name="connsiteY55" fmla="*/ 996969 h 6105653"/>
              <a:gd name="connsiteX56" fmla="*/ 11684793 w 12191999"/>
              <a:gd name="connsiteY56" fmla="*/ 834151 h 6105653"/>
              <a:gd name="connsiteX57" fmla="*/ 11774090 w 12191999"/>
              <a:gd name="connsiteY57" fmla="*/ 773095 h 6105653"/>
              <a:gd name="connsiteX58" fmla="*/ 11856243 w 12191999"/>
              <a:gd name="connsiteY58" fmla="*/ 793447 h 6105653"/>
              <a:gd name="connsiteX59" fmla="*/ 11831240 w 12191999"/>
              <a:gd name="connsiteY59" fmla="*/ 860319 h 6105653"/>
              <a:gd name="connsiteX60" fmla="*/ 11738371 w 12191999"/>
              <a:gd name="connsiteY60" fmla="*/ 938820 h 6105653"/>
              <a:gd name="connsiteX61" fmla="*/ 11795521 w 12191999"/>
              <a:gd name="connsiteY61" fmla="*/ 956264 h 6105653"/>
              <a:gd name="connsiteX62" fmla="*/ 11838384 w 12191999"/>
              <a:gd name="connsiteY62" fmla="*/ 1002784 h 6105653"/>
              <a:gd name="connsiteX63" fmla="*/ 11816952 w 12191999"/>
              <a:gd name="connsiteY63" fmla="*/ 1270269 h 6105653"/>
              <a:gd name="connsiteX64" fmla="*/ 11999118 w 12191999"/>
              <a:gd name="connsiteY64" fmla="*/ 1092915 h 6105653"/>
              <a:gd name="connsiteX65" fmla="*/ 12027693 w 12191999"/>
              <a:gd name="connsiteY65" fmla="*/ 979524 h 6105653"/>
              <a:gd name="connsiteX66" fmla="*/ 12102703 w 12191999"/>
              <a:gd name="connsiteY66" fmla="*/ 953357 h 6105653"/>
              <a:gd name="connsiteX67" fmla="*/ 12120562 w 12191999"/>
              <a:gd name="connsiteY67" fmla="*/ 1005691 h 6105653"/>
              <a:gd name="connsiteX68" fmla="*/ 12056268 w 12191999"/>
              <a:gd name="connsiteY68" fmla="*/ 1267362 h 6105653"/>
              <a:gd name="connsiteX69" fmla="*/ 12081272 w 12191999"/>
              <a:gd name="connsiteY69" fmla="*/ 1310974 h 6105653"/>
              <a:gd name="connsiteX70" fmla="*/ 12191999 w 12191999"/>
              <a:gd name="connsiteY70" fmla="*/ 1008598 h 6105653"/>
              <a:gd name="connsiteX71" fmla="*/ 12191999 w 12191999"/>
              <a:gd name="connsiteY71" fmla="*/ 6105653 h 6105653"/>
              <a:gd name="connsiteX72" fmla="*/ 0 w 12191999"/>
              <a:gd name="connsiteY72" fmla="*/ 6105653 h 6105653"/>
              <a:gd name="connsiteX73" fmla="*/ 0 w 12191999"/>
              <a:gd name="connsiteY73" fmla="*/ 927116 h 6105653"/>
              <a:gd name="connsiteX74" fmla="*/ 61930 w 12191999"/>
              <a:gd name="connsiteY74" fmla="*/ 902578 h 6105653"/>
              <a:gd name="connsiteX75" fmla="*/ 155971 w 12191999"/>
              <a:gd name="connsiteY75" fmla="*/ 883588 h 6105653"/>
              <a:gd name="connsiteX76" fmla="*/ 277414 w 12191999"/>
              <a:gd name="connsiteY76" fmla="*/ 802179 h 6105653"/>
              <a:gd name="connsiteX77" fmla="*/ 638174 w 12191999"/>
              <a:gd name="connsiteY77" fmla="*/ 430025 h 6105653"/>
              <a:gd name="connsiteX78" fmla="*/ 477440 w 12191999"/>
              <a:gd name="connsiteY78" fmla="*/ 784735 h 6105653"/>
              <a:gd name="connsiteX79" fmla="*/ 827483 w 12191999"/>
              <a:gd name="connsiteY79" fmla="*/ 418395 h 6105653"/>
              <a:gd name="connsiteX80" fmla="*/ 956071 w 12191999"/>
              <a:gd name="connsiteY80" fmla="*/ 241040 h 6105653"/>
              <a:gd name="connsiteX81" fmla="*/ 999268 w 12191999"/>
              <a:gd name="connsiteY81" fmla="*/ 192386 h 6105653"/>
              <a:gd name="connsiteX82" fmla="*/ 1031080 w 12191999"/>
              <a:gd name="connsiteY82" fmla="*/ 197429 h 6105653"/>
              <a:gd name="connsiteX83" fmla="*/ 1048940 w 12191999"/>
              <a:gd name="connsiteY83" fmla="*/ 275930 h 6105653"/>
              <a:gd name="connsiteX84" fmla="*/ 1020365 w 12191999"/>
              <a:gd name="connsiteY84" fmla="*/ 517249 h 6105653"/>
              <a:gd name="connsiteX85" fmla="*/ 1256108 w 12191999"/>
              <a:gd name="connsiteY85" fmla="*/ 217780 h 6105653"/>
              <a:gd name="connsiteX86" fmla="*/ 1220389 w 12191999"/>
              <a:gd name="connsiteY86" fmla="*/ 441654 h 6105653"/>
              <a:gd name="connsiteX87" fmla="*/ 1313258 w 12191999"/>
              <a:gd name="connsiteY87" fmla="*/ 505619 h 6105653"/>
              <a:gd name="connsiteX88" fmla="*/ 1463277 w 12191999"/>
              <a:gd name="connsiteY88" fmla="*/ 610287 h 6105653"/>
              <a:gd name="connsiteX89" fmla="*/ 1545430 w 12191999"/>
              <a:gd name="connsiteY89" fmla="*/ 682974 h 6105653"/>
              <a:gd name="connsiteX90" fmla="*/ 1809749 w 12191999"/>
              <a:gd name="connsiteY90" fmla="*/ 712048 h 6105653"/>
              <a:gd name="connsiteX91" fmla="*/ 2099071 w 12191999"/>
              <a:gd name="connsiteY91" fmla="*/ 650992 h 6105653"/>
              <a:gd name="connsiteX92" fmla="*/ 2245518 w 12191999"/>
              <a:gd name="connsiteY92" fmla="*/ 482359 h 6105653"/>
              <a:gd name="connsiteX93" fmla="*/ 2409824 w 12191999"/>
              <a:gd name="connsiteY93" fmla="*/ 531786 h 6105653"/>
              <a:gd name="connsiteX94" fmla="*/ 2309812 w 12191999"/>
              <a:gd name="connsiteY94" fmla="*/ 889403 h 6105653"/>
              <a:gd name="connsiteX95" fmla="*/ 2699146 w 12191999"/>
              <a:gd name="connsiteY95" fmla="*/ 357339 h 6105653"/>
              <a:gd name="connsiteX96" fmla="*/ 2717006 w 12191999"/>
              <a:gd name="connsiteY96" fmla="*/ 447469 h 6105653"/>
              <a:gd name="connsiteX97" fmla="*/ 2938461 w 12191999"/>
              <a:gd name="connsiteY97" fmla="*/ 770197 h 6105653"/>
              <a:gd name="connsiteX98" fmla="*/ 2949178 w 12191999"/>
              <a:gd name="connsiteY98" fmla="*/ 787642 h 6105653"/>
              <a:gd name="connsiteX99" fmla="*/ 3088480 w 12191999"/>
              <a:gd name="connsiteY99" fmla="*/ 842883 h 6105653"/>
              <a:gd name="connsiteX100" fmla="*/ 3109911 w 12191999"/>
              <a:gd name="connsiteY100" fmla="*/ 1017331 h 6105653"/>
              <a:gd name="connsiteX101" fmla="*/ 3077765 w 12191999"/>
              <a:gd name="connsiteY101" fmla="*/ 1162704 h 6105653"/>
              <a:gd name="connsiteX102" fmla="*/ 3117055 w 12191999"/>
              <a:gd name="connsiteY102" fmla="*/ 1319707 h 6105653"/>
              <a:gd name="connsiteX103" fmla="*/ 3099196 w 12191999"/>
              <a:gd name="connsiteY103" fmla="*/ 1459264 h 6105653"/>
              <a:gd name="connsiteX104" fmla="*/ 3124198 w 12191999"/>
              <a:gd name="connsiteY104" fmla="*/ 1578470 h 6105653"/>
              <a:gd name="connsiteX105" fmla="*/ 3242071 w 12191999"/>
              <a:gd name="connsiteY105" fmla="*/ 1462171 h 6105653"/>
              <a:gd name="connsiteX106" fmla="*/ 3242071 w 12191999"/>
              <a:gd name="connsiteY106" fmla="*/ 1299354 h 6105653"/>
              <a:gd name="connsiteX107" fmla="*/ 3317080 w 12191999"/>
              <a:gd name="connsiteY107" fmla="*/ 1183056 h 6105653"/>
              <a:gd name="connsiteX108" fmla="*/ 3452811 w 12191999"/>
              <a:gd name="connsiteY108" fmla="*/ 1072572 h 6105653"/>
              <a:gd name="connsiteX109" fmla="*/ 3670696 w 12191999"/>
              <a:gd name="connsiteY109" fmla="*/ 682973 h 6105653"/>
              <a:gd name="connsiteX110" fmla="*/ 3752849 w 12191999"/>
              <a:gd name="connsiteY110" fmla="*/ 613194 h 6105653"/>
              <a:gd name="connsiteX111" fmla="*/ 3434952 w 12191999"/>
              <a:gd name="connsiteY111" fmla="*/ 1723843 h 6105653"/>
              <a:gd name="connsiteX112" fmla="*/ 3567111 w 12191999"/>
              <a:gd name="connsiteY112" fmla="*/ 1380763 h 6105653"/>
              <a:gd name="connsiteX113" fmla="*/ 3542109 w 12191999"/>
              <a:gd name="connsiteY113" fmla="*/ 1613360 h 6105653"/>
              <a:gd name="connsiteX114" fmla="*/ 3631405 w 12191999"/>
              <a:gd name="connsiteY114" fmla="*/ 1741287 h 6105653"/>
              <a:gd name="connsiteX115" fmla="*/ 3659980 w 12191999"/>
              <a:gd name="connsiteY115" fmla="*/ 1741287 h 6105653"/>
              <a:gd name="connsiteX116" fmla="*/ 3742133 w 12191999"/>
              <a:gd name="connsiteY116" fmla="*/ 1645341 h 6105653"/>
              <a:gd name="connsiteX117" fmla="*/ 3795712 w 12191999"/>
              <a:gd name="connsiteY117" fmla="*/ 1590100 h 6105653"/>
              <a:gd name="connsiteX118" fmla="*/ 3988593 w 12191999"/>
              <a:gd name="connsiteY118" fmla="*/ 1438912 h 6105653"/>
              <a:gd name="connsiteX119" fmla="*/ 4010024 w 12191999"/>
              <a:gd name="connsiteY119" fmla="*/ 1546488 h 6105653"/>
              <a:gd name="connsiteX120" fmla="*/ 4049315 w 12191999"/>
              <a:gd name="connsiteY120" fmla="*/ 1587192 h 6105653"/>
              <a:gd name="connsiteX121" fmla="*/ 4106465 w 12191999"/>
              <a:gd name="connsiteY121" fmla="*/ 1558118 h 6105653"/>
              <a:gd name="connsiteX122" fmla="*/ 4281487 w 12191999"/>
              <a:gd name="connsiteY122" fmla="*/ 1223760 h 6105653"/>
              <a:gd name="connsiteX123" fmla="*/ 4417219 w 12191999"/>
              <a:gd name="connsiteY123" fmla="*/ 1197593 h 6105653"/>
              <a:gd name="connsiteX124" fmla="*/ 4438649 w 12191999"/>
              <a:gd name="connsiteY124" fmla="*/ 1261557 h 6105653"/>
              <a:gd name="connsiteX125" fmla="*/ 4427935 w 12191999"/>
              <a:gd name="connsiteY125" fmla="*/ 1334243 h 6105653"/>
              <a:gd name="connsiteX126" fmla="*/ 4535090 w 12191999"/>
              <a:gd name="connsiteY126" fmla="*/ 1276094 h 6105653"/>
              <a:gd name="connsiteX127" fmla="*/ 4642246 w 12191999"/>
              <a:gd name="connsiteY127" fmla="*/ 1040590 h 6105653"/>
              <a:gd name="connsiteX128" fmla="*/ 4699396 w 12191999"/>
              <a:gd name="connsiteY128" fmla="*/ 996979 h 6105653"/>
              <a:gd name="connsiteX129" fmla="*/ 4727971 w 12191999"/>
              <a:gd name="connsiteY129" fmla="*/ 1055128 h 6105653"/>
              <a:gd name="connsiteX130" fmla="*/ 4738688 w 12191999"/>
              <a:gd name="connsiteY130" fmla="*/ 1098740 h 6105653"/>
              <a:gd name="connsiteX131" fmla="*/ 5185172 w 12191999"/>
              <a:gd name="connsiteY131" fmla="*/ 197429 h 6105653"/>
              <a:gd name="connsiteX132" fmla="*/ 5188744 w 12191999"/>
              <a:gd name="connsiteY132" fmla="*/ 400950 h 6105653"/>
              <a:gd name="connsiteX133" fmla="*/ 5117306 w 12191999"/>
              <a:gd name="connsiteY133" fmla="*/ 601565 h 6105653"/>
              <a:gd name="connsiteX134" fmla="*/ 5128021 w 12191999"/>
              <a:gd name="connsiteY134" fmla="*/ 813809 h 6105653"/>
              <a:gd name="connsiteX135" fmla="*/ 5092302 w 12191999"/>
              <a:gd name="connsiteY135" fmla="*/ 1014423 h 6105653"/>
              <a:gd name="connsiteX136" fmla="*/ 5092302 w 12191999"/>
              <a:gd name="connsiteY136" fmla="*/ 1188871 h 6105653"/>
              <a:gd name="connsiteX137" fmla="*/ 5145880 w 12191999"/>
              <a:gd name="connsiteY137" fmla="*/ 1026053 h 6105653"/>
              <a:gd name="connsiteX138" fmla="*/ 5235177 w 12191999"/>
              <a:gd name="connsiteY138" fmla="*/ 964997 h 6105653"/>
              <a:gd name="connsiteX139" fmla="*/ 5317331 w 12191999"/>
              <a:gd name="connsiteY139" fmla="*/ 985349 h 6105653"/>
              <a:gd name="connsiteX140" fmla="*/ 5292327 w 12191999"/>
              <a:gd name="connsiteY140" fmla="*/ 1052221 h 6105653"/>
              <a:gd name="connsiteX141" fmla="*/ 5199458 w 12191999"/>
              <a:gd name="connsiteY141" fmla="*/ 1130722 h 6105653"/>
              <a:gd name="connsiteX142" fmla="*/ 5256608 w 12191999"/>
              <a:gd name="connsiteY142" fmla="*/ 1148166 h 6105653"/>
              <a:gd name="connsiteX143" fmla="*/ 5299471 w 12191999"/>
              <a:gd name="connsiteY143" fmla="*/ 1194686 h 6105653"/>
              <a:gd name="connsiteX144" fmla="*/ 5278039 w 12191999"/>
              <a:gd name="connsiteY144" fmla="*/ 1462171 h 6105653"/>
              <a:gd name="connsiteX145" fmla="*/ 5460205 w 12191999"/>
              <a:gd name="connsiteY145" fmla="*/ 1284817 h 6105653"/>
              <a:gd name="connsiteX146" fmla="*/ 5488780 w 12191999"/>
              <a:gd name="connsiteY146" fmla="*/ 1171426 h 6105653"/>
              <a:gd name="connsiteX147" fmla="*/ 5539513 w 12191999"/>
              <a:gd name="connsiteY147" fmla="*/ 1140353 h 6105653"/>
              <a:gd name="connsiteX148" fmla="*/ 5552720 w 12191999"/>
              <a:gd name="connsiteY148" fmla="*/ 1143022 h 6105653"/>
              <a:gd name="connsiteX149" fmla="*/ 5574208 w 12191999"/>
              <a:gd name="connsiteY149" fmla="*/ 1115811 h 6105653"/>
              <a:gd name="connsiteX150" fmla="*/ 5734050 w 12191999"/>
              <a:gd name="connsiteY150" fmla="*/ 1075470 h 6105653"/>
              <a:gd name="connsiteX151" fmla="*/ 5798343 w 12191999"/>
              <a:gd name="connsiteY151" fmla="*/ 1020228 h 6105653"/>
              <a:gd name="connsiteX152" fmla="*/ 5884068 w 12191999"/>
              <a:gd name="connsiteY152" fmla="*/ 883578 h 6105653"/>
              <a:gd name="connsiteX153" fmla="*/ 6066234 w 12191999"/>
              <a:gd name="connsiteY153" fmla="*/ 645166 h 6105653"/>
              <a:gd name="connsiteX154" fmla="*/ 6109096 w 12191999"/>
              <a:gd name="connsiteY154" fmla="*/ 732391 h 6105653"/>
              <a:gd name="connsiteX155" fmla="*/ 5998368 w 12191999"/>
              <a:gd name="connsiteY155" fmla="*/ 985338 h 6105653"/>
              <a:gd name="connsiteX156" fmla="*/ 5969793 w 12191999"/>
              <a:gd name="connsiteY156" fmla="*/ 1168509 h 6105653"/>
              <a:gd name="connsiteX157" fmla="*/ 6162674 w 12191999"/>
              <a:gd name="connsiteY157" fmla="*/ 909745 h 6105653"/>
              <a:gd name="connsiteX158" fmla="*/ 6412705 w 12191999"/>
              <a:gd name="connsiteY158" fmla="*/ 659704 h 6105653"/>
              <a:gd name="connsiteX159" fmla="*/ 6366271 w 12191999"/>
              <a:gd name="connsiteY159" fmla="*/ 851596 h 6105653"/>
              <a:gd name="connsiteX160" fmla="*/ 6398418 w 12191999"/>
              <a:gd name="connsiteY160" fmla="*/ 860319 h 6105653"/>
              <a:gd name="connsiteX161" fmla="*/ 6694884 w 12191999"/>
              <a:gd name="connsiteY161" fmla="*/ 691686 h 6105653"/>
              <a:gd name="connsiteX162" fmla="*/ 6816327 w 12191999"/>
              <a:gd name="connsiteY162" fmla="*/ 610277 h 6105653"/>
              <a:gd name="connsiteX163" fmla="*/ 7177087 w 12191999"/>
              <a:gd name="connsiteY163" fmla="*/ 238123 h 6105653"/>
              <a:gd name="connsiteX164" fmla="*/ 7016353 w 12191999"/>
              <a:gd name="connsiteY164" fmla="*/ 592833 h 6105653"/>
              <a:gd name="connsiteX165" fmla="*/ 7366396 w 12191999"/>
              <a:gd name="connsiteY165" fmla="*/ 226493 h 6105653"/>
              <a:gd name="connsiteX166" fmla="*/ 7494984 w 12191999"/>
              <a:gd name="connsiteY166" fmla="*/ 49138 h 6105653"/>
              <a:gd name="connsiteX167" fmla="*/ 7538181 w 12191999"/>
              <a:gd name="connsiteY167" fmla="*/ 484 h 6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2191999" h="6105653">
                <a:moveTo>
                  <a:pt x="7538181" y="484"/>
                </a:moveTo>
                <a:cubicBezTo>
                  <a:pt x="7546999" y="-833"/>
                  <a:pt x="7557492" y="439"/>
                  <a:pt x="7569993" y="5527"/>
                </a:cubicBezTo>
                <a:cubicBezTo>
                  <a:pt x="7612855" y="22971"/>
                  <a:pt x="7598567" y="54953"/>
                  <a:pt x="7587853" y="84028"/>
                </a:cubicBezTo>
                <a:cubicBezTo>
                  <a:pt x="7559278" y="153806"/>
                  <a:pt x="7559278" y="229401"/>
                  <a:pt x="7559278" y="325347"/>
                </a:cubicBezTo>
                <a:cubicBezTo>
                  <a:pt x="7695009" y="243938"/>
                  <a:pt x="7652146" y="95658"/>
                  <a:pt x="7795021" y="25878"/>
                </a:cubicBezTo>
                <a:cubicBezTo>
                  <a:pt x="7820024" y="113102"/>
                  <a:pt x="7770018" y="179974"/>
                  <a:pt x="7759302" y="249752"/>
                </a:cubicBezTo>
                <a:cubicBezTo>
                  <a:pt x="7748587" y="313717"/>
                  <a:pt x="7773590" y="328254"/>
                  <a:pt x="7852171" y="313717"/>
                </a:cubicBezTo>
                <a:cubicBezTo>
                  <a:pt x="7973615" y="290457"/>
                  <a:pt x="8034337" y="325347"/>
                  <a:pt x="8002190" y="418385"/>
                </a:cubicBezTo>
                <a:cubicBezTo>
                  <a:pt x="7970043" y="505609"/>
                  <a:pt x="8016478" y="514331"/>
                  <a:pt x="8084343" y="491072"/>
                </a:cubicBezTo>
                <a:cubicBezTo>
                  <a:pt x="8184355" y="456182"/>
                  <a:pt x="8262937" y="493979"/>
                  <a:pt x="8348662" y="520146"/>
                </a:cubicBezTo>
                <a:cubicBezTo>
                  <a:pt x="8477249" y="560851"/>
                  <a:pt x="8541543" y="543406"/>
                  <a:pt x="8637984" y="459090"/>
                </a:cubicBezTo>
                <a:cubicBezTo>
                  <a:pt x="8691561" y="409663"/>
                  <a:pt x="8737996" y="360236"/>
                  <a:pt x="8784431" y="290457"/>
                </a:cubicBezTo>
                <a:cubicBezTo>
                  <a:pt x="8809434" y="450367"/>
                  <a:pt x="8895158" y="284642"/>
                  <a:pt x="8948737" y="339884"/>
                </a:cubicBezTo>
                <a:cubicBezTo>
                  <a:pt x="8970168" y="453274"/>
                  <a:pt x="8798717" y="543406"/>
                  <a:pt x="8848725" y="697501"/>
                </a:cubicBezTo>
                <a:cubicBezTo>
                  <a:pt x="8995171" y="511424"/>
                  <a:pt x="9041606" y="302087"/>
                  <a:pt x="9238059" y="165437"/>
                </a:cubicBezTo>
                <a:cubicBezTo>
                  <a:pt x="9280921" y="197419"/>
                  <a:pt x="9238059" y="229401"/>
                  <a:pt x="9255919" y="255567"/>
                </a:cubicBezTo>
                <a:cubicBezTo>
                  <a:pt x="9266634" y="255567"/>
                  <a:pt x="9198767" y="560851"/>
                  <a:pt x="9477374" y="578295"/>
                </a:cubicBezTo>
                <a:cubicBezTo>
                  <a:pt x="9477374" y="584110"/>
                  <a:pt x="9477374" y="589925"/>
                  <a:pt x="9488091" y="595740"/>
                </a:cubicBezTo>
                <a:cubicBezTo>
                  <a:pt x="9527380" y="627722"/>
                  <a:pt x="9620249" y="598648"/>
                  <a:pt x="9627393" y="650981"/>
                </a:cubicBezTo>
                <a:cubicBezTo>
                  <a:pt x="9634537" y="709131"/>
                  <a:pt x="9666684" y="764373"/>
                  <a:pt x="9648824" y="825429"/>
                </a:cubicBezTo>
                <a:cubicBezTo>
                  <a:pt x="9634537" y="871948"/>
                  <a:pt x="9616678" y="921374"/>
                  <a:pt x="9616678" y="970802"/>
                </a:cubicBezTo>
                <a:cubicBezTo>
                  <a:pt x="9616678" y="1023136"/>
                  <a:pt x="9495233" y="1095822"/>
                  <a:pt x="9655968" y="1127805"/>
                </a:cubicBezTo>
                <a:cubicBezTo>
                  <a:pt x="9663111" y="1127805"/>
                  <a:pt x="9645252" y="1217935"/>
                  <a:pt x="9638109" y="1267362"/>
                </a:cubicBezTo>
                <a:cubicBezTo>
                  <a:pt x="9630965" y="1308066"/>
                  <a:pt x="9598818" y="1357494"/>
                  <a:pt x="9663111" y="1386568"/>
                </a:cubicBezTo>
                <a:cubicBezTo>
                  <a:pt x="9702403" y="1401105"/>
                  <a:pt x="9773840" y="1331326"/>
                  <a:pt x="9780984" y="1270269"/>
                </a:cubicBezTo>
                <a:cubicBezTo>
                  <a:pt x="9788127" y="1215028"/>
                  <a:pt x="9795271" y="1159787"/>
                  <a:pt x="9780984" y="1107452"/>
                </a:cubicBezTo>
                <a:cubicBezTo>
                  <a:pt x="9763125" y="1043488"/>
                  <a:pt x="9791699" y="1008598"/>
                  <a:pt x="9855993" y="991154"/>
                </a:cubicBezTo>
                <a:cubicBezTo>
                  <a:pt x="9923858" y="970802"/>
                  <a:pt x="9959577" y="933005"/>
                  <a:pt x="9991724" y="880670"/>
                </a:cubicBezTo>
                <a:cubicBezTo>
                  <a:pt x="10070305" y="752742"/>
                  <a:pt x="10163174" y="630630"/>
                  <a:pt x="10209609" y="491071"/>
                </a:cubicBezTo>
                <a:cubicBezTo>
                  <a:pt x="10216753" y="464905"/>
                  <a:pt x="10231040" y="432923"/>
                  <a:pt x="10291762" y="421292"/>
                </a:cubicBezTo>
                <a:cubicBezTo>
                  <a:pt x="10198893" y="799262"/>
                  <a:pt x="9959577" y="1142341"/>
                  <a:pt x="9973865" y="1531941"/>
                </a:cubicBezTo>
                <a:cubicBezTo>
                  <a:pt x="10048874" y="1427272"/>
                  <a:pt x="10052446" y="1302252"/>
                  <a:pt x="10106024" y="1188861"/>
                </a:cubicBezTo>
                <a:cubicBezTo>
                  <a:pt x="10145315" y="1270269"/>
                  <a:pt x="10102453" y="1345863"/>
                  <a:pt x="10081022" y="1421458"/>
                </a:cubicBezTo>
                <a:cubicBezTo>
                  <a:pt x="10063162" y="1485421"/>
                  <a:pt x="10059590" y="1543570"/>
                  <a:pt x="10170318" y="1549385"/>
                </a:cubicBezTo>
                <a:cubicBezTo>
                  <a:pt x="10181034" y="1549385"/>
                  <a:pt x="10188178" y="1549385"/>
                  <a:pt x="10198893" y="1549385"/>
                </a:cubicBezTo>
                <a:cubicBezTo>
                  <a:pt x="10245327" y="1526126"/>
                  <a:pt x="10266759" y="1494144"/>
                  <a:pt x="10281046" y="1453439"/>
                </a:cubicBezTo>
                <a:cubicBezTo>
                  <a:pt x="10288190" y="1430180"/>
                  <a:pt x="10302477" y="1398198"/>
                  <a:pt x="10334625" y="1398198"/>
                </a:cubicBezTo>
                <a:cubicBezTo>
                  <a:pt x="10456068" y="1401105"/>
                  <a:pt x="10491787" y="1322604"/>
                  <a:pt x="10527506" y="1247010"/>
                </a:cubicBezTo>
                <a:cubicBezTo>
                  <a:pt x="10588228" y="1287714"/>
                  <a:pt x="10545365" y="1322604"/>
                  <a:pt x="10548937" y="1354586"/>
                </a:cubicBezTo>
                <a:cubicBezTo>
                  <a:pt x="10552509" y="1374938"/>
                  <a:pt x="10556080" y="1395290"/>
                  <a:pt x="10588228" y="1395290"/>
                </a:cubicBezTo>
                <a:cubicBezTo>
                  <a:pt x="10613230" y="1395290"/>
                  <a:pt x="10645378" y="1386568"/>
                  <a:pt x="10645378" y="1366216"/>
                </a:cubicBezTo>
                <a:cubicBezTo>
                  <a:pt x="10648949" y="1238288"/>
                  <a:pt x="10820400" y="1165601"/>
                  <a:pt x="10820400" y="1031858"/>
                </a:cubicBezTo>
                <a:cubicBezTo>
                  <a:pt x="10820400" y="950449"/>
                  <a:pt x="10916840" y="1072563"/>
                  <a:pt x="10956131" y="1005691"/>
                </a:cubicBezTo>
                <a:cubicBezTo>
                  <a:pt x="10966847" y="991154"/>
                  <a:pt x="10981133" y="1046395"/>
                  <a:pt x="10977562" y="1069655"/>
                </a:cubicBezTo>
                <a:cubicBezTo>
                  <a:pt x="10973991" y="1092915"/>
                  <a:pt x="10948987" y="1113267"/>
                  <a:pt x="10966847" y="1142341"/>
                </a:cubicBezTo>
                <a:cubicBezTo>
                  <a:pt x="11031140" y="1156879"/>
                  <a:pt x="11056143" y="1119081"/>
                  <a:pt x="11074003" y="1084192"/>
                </a:cubicBezTo>
                <a:cubicBezTo>
                  <a:pt x="11116865" y="1008598"/>
                  <a:pt x="11166871" y="933005"/>
                  <a:pt x="11181159" y="848688"/>
                </a:cubicBezTo>
                <a:cubicBezTo>
                  <a:pt x="11184730" y="819614"/>
                  <a:pt x="11202590" y="802169"/>
                  <a:pt x="11238309" y="805077"/>
                </a:cubicBezTo>
                <a:cubicBezTo>
                  <a:pt x="11284744" y="810891"/>
                  <a:pt x="11270456" y="839966"/>
                  <a:pt x="11266884" y="863226"/>
                </a:cubicBezTo>
                <a:cubicBezTo>
                  <a:pt x="11263312" y="877763"/>
                  <a:pt x="11252596" y="892300"/>
                  <a:pt x="11277600" y="906838"/>
                </a:cubicBezTo>
                <a:cubicBezTo>
                  <a:pt x="11531203" y="566666"/>
                  <a:pt x="11516915" y="386403"/>
                  <a:pt x="11724084" y="5527"/>
                </a:cubicBezTo>
                <a:cubicBezTo>
                  <a:pt x="11763375" y="89842"/>
                  <a:pt x="11734800" y="150899"/>
                  <a:pt x="11727656" y="209048"/>
                </a:cubicBezTo>
                <a:cubicBezTo>
                  <a:pt x="11709796" y="354421"/>
                  <a:pt x="11677649" y="264290"/>
                  <a:pt x="11656218" y="409663"/>
                </a:cubicBezTo>
                <a:cubicBezTo>
                  <a:pt x="11645503" y="479442"/>
                  <a:pt x="11609784" y="543406"/>
                  <a:pt x="11666934" y="621907"/>
                </a:cubicBezTo>
                <a:cubicBezTo>
                  <a:pt x="11706225" y="674241"/>
                  <a:pt x="11663362" y="758557"/>
                  <a:pt x="11631215" y="822521"/>
                </a:cubicBezTo>
                <a:cubicBezTo>
                  <a:pt x="11602640" y="874856"/>
                  <a:pt x="11595497" y="927190"/>
                  <a:pt x="11631215" y="996969"/>
                </a:cubicBezTo>
                <a:cubicBezTo>
                  <a:pt x="11652646" y="933005"/>
                  <a:pt x="11670505" y="883578"/>
                  <a:pt x="11684793" y="834151"/>
                </a:cubicBezTo>
                <a:cubicBezTo>
                  <a:pt x="11695509" y="793447"/>
                  <a:pt x="11720512" y="770187"/>
                  <a:pt x="11774090" y="773095"/>
                </a:cubicBezTo>
                <a:cubicBezTo>
                  <a:pt x="11802665" y="773095"/>
                  <a:pt x="11841956" y="764373"/>
                  <a:pt x="11856243" y="793447"/>
                </a:cubicBezTo>
                <a:cubicBezTo>
                  <a:pt x="11870531" y="816706"/>
                  <a:pt x="11856243" y="848688"/>
                  <a:pt x="11831240" y="860319"/>
                </a:cubicBezTo>
                <a:cubicBezTo>
                  <a:pt x="11784806" y="874856"/>
                  <a:pt x="11741944" y="889393"/>
                  <a:pt x="11738371" y="938820"/>
                </a:cubicBezTo>
                <a:cubicBezTo>
                  <a:pt x="11731228" y="1005691"/>
                  <a:pt x="11759802" y="967894"/>
                  <a:pt x="11795521" y="956264"/>
                </a:cubicBezTo>
                <a:cubicBezTo>
                  <a:pt x="11834812" y="944634"/>
                  <a:pt x="11845527" y="979524"/>
                  <a:pt x="11838384" y="1002784"/>
                </a:cubicBezTo>
                <a:cubicBezTo>
                  <a:pt x="11806237" y="1090007"/>
                  <a:pt x="11863387" y="1180138"/>
                  <a:pt x="11816952" y="1270269"/>
                </a:cubicBezTo>
                <a:cubicBezTo>
                  <a:pt x="11931252" y="1247010"/>
                  <a:pt x="11981259" y="1197583"/>
                  <a:pt x="11999118" y="1092915"/>
                </a:cubicBezTo>
                <a:cubicBezTo>
                  <a:pt x="12002690" y="1055118"/>
                  <a:pt x="11995547" y="1014413"/>
                  <a:pt x="12027693" y="979524"/>
                </a:cubicBezTo>
                <a:cubicBezTo>
                  <a:pt x="12045553" y="959172"/>
                  <a:pt x="12066984" y="938820"/>
                  <a:pt x="12102703" y="953357"/>
                </a:cubicBezTo>
                <a:cubicBezTo>
                  <a:pt x="12127705" y="962080"/>
                  <a:pt x="12127705" y="985338"/>
                  <a:pt x="12120562" y="1005691"/>
                </a:cubicBezTo>
                <a:cubicBezTo>
                  <a:pt x="12081272" y="1090007"/>
                  <a:pt x="12070555" y="1180138"/>
                  <a:pt x="12056268" y="1267362"/>
                </a:cubicBezTo>
                <a:cubicBezTo>
                  <a:pt x="12052697" y="1281899"/>
                  <a:pt x="12045553" y="1296437"/>
                  <a:pt x="12081272" y="1310974"/>
                </a:cubicBezTo>
                <a:cubicBezTo>
                  <a:pt x="12113418" y="1209213"/>
                  <a:pt x="12156280" y="1110359"/>
                  <a:pt x="12191999" y="1008598"/>
                </a:cubicBezTo>
                <a:lnTo>
                  <a:pt x="12191999" y="6105653"/>
                </a:lnTo>
                <a:lnTo>
                  <a:pt x="0" y="6105653"/>
                </a:lnTo>
                <a:lnTo>
                  <a:pt x="0" y="927116"/>
                </a:lnTo>
                <a:lnTo>
                  <a:pt x="61930" y="902578"/>
                </a:lnTo>
                <a:cubicBezTo>
                  <a:pt x="91454" y="894128"/>
                  <a:pt x="122931" y="887949"/>
                  <a:pt x="155971" y="883588"/>
                </a:cubicBezTo>
                <a:cubicBezTo>
                  <a:pt x="223837" y="877773"/>
                  <a:pt x="245268" y="839976"/>
                  <a:pt x="277414" y="802179"/>
                </a:cubicBezTo>
                <a:cubicBezTo>
                  <a:pt x="388143" y="674251"/>
                  <a:pt x="488155" y="537601"/>
                  <a:pt x="638174" y="430025"/>
                </a:cubicBezTo>
                <a:cubicBezTo>
                  <a:pt x="620315" y="555046"/>
                  <a:pt x="520302" y="653899"/>
                  <a:pt x="477440" y="784735"/>
                </a:cubicBezTo>
                <a:cubicBezTo>
                  <a:pt x="641746" y="680066"/>
                  <a:pt x="727471" y="543415"/>
                  <a:pt x="827483" y="418395"/>
                </a:cubicBezTo>
                <a:cubicBezTo>
                  <a:pt x="873917" y="360246"/>
                  <a:pt x="931068" y="307912"/>
                  <a:pt x="956071" y="241040"/>
                </a:cubicBezTo>
                <a:cubicBezTo>
                  <a:pt x="961429" y="223595"/>
                  <a:pt x="972814" y="196338"/>
                  <a:pt x="999268" y="192386"/>
                </a:cubicBezTo>
                <a:cubicBezTo>
                  <a:pt x="1008086" y="191069"/>
                  <a:pt x="1018579" y="192341"/>
                  <a:pt x="1031080" y="197429"/>
                </a:cubicBezTo>
                <a:cubicBezTo>
                  <a:pt x="1073942" y="214873"/>
                  <a:pt x="1059654" y="246855"/>
                  <a:pt x="1048940" y="275930"/>
                </a:cubicBezTo>
                <a:cubicBezTo>
                  <a:pt x="1020365" y="345708"/>
                  <a:pt x="1020365" y="421303"/>
                  <a:pt x="1020365" y="517249"/>
                </a:cubicBezTo>
                <a:cubicBezTo>
                  <a:pt x="1156096" y="435840"/>
                  <a:pt x="1113233" y="287560"/>
                  <a:pt x="1256108" y="217780"/>
                </a:cubicBezTo>
                <a:cubicBezTo>
                  <a:pt x="1281111" y="305004"/>
                  <a:pt x="1231105" y="371876"/>
                  <a:pt x="1220389" y="441654"/>
                </a:cubicBezTo>
                <a:cubicBezTo>
                  <a:pt x="1209674" y="505619"/>
                  <a:pt x="1234677" y="520156"/>
                  <a:pt x="1313258" y="505619"/>
                </a:cubicBezTo>
                <a:cubicBezTo>
                  <a:pt x="1434702" y="482359"/>
                  <a:pt x="1495424" y="517249"/>
                  <a:pt x="1463277" y="610287"/>
                </a:cubicBezTo>
                <a:cubicBezTo>
                  <a:pt x="1431130" y="697511"/>
                  <a:pt x="1477565" y="706233"/>
                  <a:pt x="1545430" y="682974"/>
                </a:cubicBezTo>
                <a:cubicBezTo>
                  <a:pt x="1645442" y="648084"/>
                  <a:pt x="1724024" y="685881"/>
                  <a:pt x="1809749" y="712048"/>
                </a:cubicBezTo>
                <a:cubicBezTo>
                  <a:pt x="1938336" y="752753"/>
                  <a:pt x="2002630" y="735308"/>
                  <a:pt x="2099071" y="650992"/>
                </a:cubicBezTo>
                <a:cubicBezTo>
                  <a:pt x="2152648" y="601565"/>
                  <a:pt x="2199083" y="552138"/>
                  <a:pt x="2245518" y="482359"/>
                </a:cubicBezTo>
                <a:cubicBezTo>
                  <a:pt x="2270521" y="642269"/>
                  <a:pt x="2356245" y="476544"/>
                  <a:pt x="2409824" y="531786"/>
                </a:cubicBezTo>
                <a:cubicBezTo>
                  <a:pt x="2431255" y="645176"/>
                  <a:pt x="2259804" y="735308"/>
                  <a:pt x="2309812" y="889403"/>
                </a:cubicBezTo>
                <a:cubicBezTo>
                  <a:pt x="2456258" y="703326"/>
                  <a:pt x="2502693" y="493989"/>
                  <a:pt x="2699146" y="357339"/>
                </a:cubicBezTo>
                <a:cubicBezTo>
                  <a:pt x="2742008" y="389321"/>
                  <a:pt x="2699146" y="421303"/>
                  <a:pt x="2717006" y="447469"/>
                </a:cubicBezTo>
                <a:cubicBezTo>
                  <a:pt x="2727721" y="447469"/>
                  <a:pt x="2659854" y="752753"/>
                  <a:pt x="2938461" y="770197"/>
                </a:cubicBezTo>
                <a:cubicBezTo>
                  <a:pt x="2938461" y="776012"/>
                  <a:pt x="2938461" y="781827"/>
                  <a:pt x="2949178" y="787642"/>
                </a:cubicBezTo>
                <a:cubicBezTo>
                  <a:pt x="2988467" y="819624"/>
                  <a:pt x="3081336" y="790550"/>
                  <a:pt x="3088480" y="842883"/>
                </a:cubicBezTo>
                <a:cubicBezTo>
                  <a:pt x="3095624" y="901033"/>
                  <a:pt x="3127771" y="956275"/>
                  <a:pt x="3109911" y="1017331"/>
                </a:cubicBezTo>
                <a:cubicBezTo>
                  <a:pt x="3095624" y="1063850"/>
                  <a:pt x="3077765" y="1113276"/>
                  <a:pt x="3077765" y="1162704"/>
                </a:cubicBezTo>
                <a:cubicBezTo>
                  <a:pt x="3077765" y="1215038"/>
                  <a:pt x="2956320" y="1287724"/>
                  <a:pt x="3117055" y="1319707"/>
                </a:cubicBezTo>
                <a:cubicBezTo>
                  <a:pt x="3124198" y="1319707"/>
                  <a:pt x="3106339" y="1409837"/>
                  <a:pt x="3099196" y="1459264"/>
                </a:cubicBezTo>
                <a:cubicBezTo>
                  <a:pt x="3092052" y="1499968"/>
                  <a:pt x="3059905" y="1549396"/>
                  <a:pt x="3124198" y="1578470"/>
                </a:cubicBezTo>
                <a:cubicBezTo>
                  <a:pt x="3163490" y="1593007"/>
                  <a:pt x="3234927" y="1523228"/>
                  <a:pt x="3242071" y="1462171"/>
                </a:cubicBezTo>
                <a:cubicBezTo>
                  <a:pt x="3249214" y="1406930"/>
                  <a:pt x="3256358" y="1351689"/>
                  <a:pt x="3242071" y="1299354"/>
                </a:cubicBezTo>
                <a:cubicBezTo>
                  <a:pt x="3224212" y="1235390"/>
                  <a:pt x="3252786" y="1200500"/>
                  <a:pt x="3317080" y="1183056"/>
                </a:cubicBezTo>
                <a:cubicBezTo>
                  <a:pt x="3384945" y="1162704"/>
                  <a:pt x="3420664" y="1124907"/>
                  <a:pt x="3452811" y="1072572"/>
                </a:cubicBezTo>
                <a:cubicBezTo>
                  <a:pt x="3531392" y="944644"/>
                  <a:pt x="3624261" y="822532"/>
                  <a:pt x="3670696" y="682973"/>
                </a:cubicBezTo>
                <a:cubicBezTo>
                  <a:pt x="3677840" y="656807"/>
                  <a:pt x="3692127" y="624825"/>
                  <a:pt x="3752849" y="613194"/>
                </a:cubicBezTo>
                <a:cubicBezTo>
                  <a:pt x="3659980" y="991164"/>
                  <a:pt x="3420664" y="1334243"/>
                  <a:pt x="3434952" y="1723843"/>
                </a:cubicBezTo>
                <a:cubicBezTo>
                  <a:pt x="3509961" y="1619174"/>
                  <a:pt x="3513533" y="1494154"/>
                  <a:pt x="3567111" y="1380763"/>
                </a:cubicBezTo>
                <a:cubicBezTo>
                  <a:pt x="3606402" y="1462171"/>
                  <a:pt x="3563540" y="1537765"/>
                  <a:pt x="3542109" y="1613360"/>
                </a:cubicBezTo>
                <a:cubicBezTo>
                  <a:pt x="3524249" y="1677323"/>
                  <a:pt x="3520677" y="1735472"/>
                  <a:pt x="3631405" y="1741287"/>
                </a:cubicBezTo>
                <a:cubicBezTo>
                  <a:pt x="3642121" y="1741287"/>
                  <a:pt x="3649265" y="1741287"/>
                  <a:pt x="3659980" y="1741287"/>
                </a:cubicBezTo>
                <a:cubicBezTo>
                  <a:pt x="3706414" y="1718028"/>
                  <a:pt x="3727846" y="1686046"/>
                  <a:pt x="3742133" y="1645341"/>
                </a:cubicBezTo>
                <a:cubicBezTo>
                  <a:pt x="3749277" y="1622082"/>
                  <a:pt x="3763564" y="1590100"/>
                  <a:pt x="3795712" y="1590100"/>
                </a:cubicBezTo>
                <a:cubicBezTo>
                  <a:pt x="3917155" y="1593007"/>
                  <a:pt x="3952874" y="1514506"/>
                  <a:pt x="3988593" y="1438912"/>
                </a:cubicBezTo>
                <a:cubicBezTo>
                  <a:pt x="4049315" y="1479616"/>
                  <a:pt x="4006452" y="1514506"/>
                  <a:pt x="4010024" y="1546488"/>
                </a:cubicBezTo>
                <a:cubicBezTo>
                  <a:pt x="4013596" y="1566840"/>
                  <a:pt x="4017167" y="1587192"/>
                  <a:pt x="4049315" y="1587192"/>
                </a:cubicBezTo>
                <a:cubicBezTo>
                  <a:pt x="4074317" y="1587192"/>
                  <a:pt x="4106465" y="1578470"/>
                  <a:pt x="4106465" y="1558118"/>
                </a:cubicBezTo>
                <a:cubicBezTo>
                  <a:pt x="4110036" y="1430190"/>
                  <a:pt x="4281487" y="1357503"/>
                  <a:pt x="4281487" y="1223760"/>
                </a:cubicBezTo>
                <a:cubicBezTo>
                  <a:pt x="4281487" y="1142351"/>
                  <a:pt x="4377927" y="1264465"/>
                  <a:pt x="4417219" y="1197593"/>
                </a:cubicBezTo>
                <a:cubicBezTo>
                  <a:pt x="4427935" y="1183056"/>
                  <a:pt x="4442220" y="1238297"/>
                  <a:pt x="4438649" y="1261557"/>
                </a:cubicBezTo>
                <a:cubicBezTo>
                  <a:pt x="4435078" y="1284817"/>
                  <a:pt x="4410074" y="1305169"/>
                  <a:pt x="4427935" y="1334243"/>
                </a:cubicBezTo>
                <a:cubicBezTo>
                  <a:pt x="4492228" y="1348781"/>
                  <a:pt x="4517230" y="1310983"/>
                  <a:pt x="4535090" y="1276094"/>
                </a:cubicBezTo>
                <a:cubicBezTo>
                  <a:pt x="4577952" y="1200500"/>
                  <a:pt x="4627958" y="1124907"/>
                  <a:pt x="4642246" y="1040590"/>
                </a:cubicBezTo>
                <a:cubicBezTo>
                  <a:pt x="4645817" y="1011516"/>
                  <a:pt x="4663677" y="994071"/>
                  <a:pt x="4699396" y="996979"/>
                </a:cubicBezTo>
                <a:cubicBezTo>
                  <a:pt x="4745832" y="1002793"/>
                  <a:pt x="4731544" y="1031868"/>
                  <a:pt x="4727971" y="1055128"/>
                </a:cubicBezTo>
                <a:cubicBezTo>
                  <a:pt x="4724399" y="1069665"/>
                  <a:pt x="4713683" y="1084202"/>
                  <a:pt x="4738688" y="1098740"/>
                </a:cubicBezTo>
                <a:cubicBezTo>
                  <a:pt x="4992291" y="758568"/>
                  <a:pt x="4978002" y="578305"/>
                  <a:pt x="5185172" y="197429"/>
                </a:cubicBezTo>
                <a:cubicBezTo>
                  <a:pt x="5224462" y="281744"/>
                  <a:pt x="5195887" y="342801"/>
                  <a:pt x="5188744" y="400950"/>
                </a:cubicBezTo>
                <a:cubicBezTo>
                  <a:pt x="5170883" y="546323"/>
                  <a:pt x="5138736" y="456192"/>
                  <a:pt x="5117306" y="601565"/>
                </a:cubicBezTo>
                <a:cubicBezTo>
                  <a:pt x="5106590" y="671344"/>
                  <a:pt x="5070871" y="735308"/>
                  <a:pt x="5128021" y="813809"/>
                </a:cubicBezTo>
                <a:cubicBezTo>
                  <a:pt x="5167312" y="866143"/>
                  <a:pt x="5124450" y="950459"/>
                  <a:pt x="5092302" y="1014423"/>
                </a:cubicBezTo>
                <a:cubicBezTo>
                  <a:pt x="5063727" y="1066758"/>
                  <a:pt x="5056585" y="1119092"/>
                  <a:pt x="5092302" y="1188871"/>
                </a:cubicBezTo>
                <a:cubicBezTo>
                  <a:pt x="5113734" y="1124907"/>
                  <a:pt x="5131592" y="1075480"/>
                  <a:pt x="5145880" y="1026053"/>
                </a:cubicBezTo>
                <a:cubicBezTo>
                  <a:pt x="5156596" y="985349"/>
                  <a:pt x="5181600" y="962089"/>
                  <a:pt x="5235177" y="964997"/>
                </a:cubicBezTo>
                <a:cubicBezTo>
                  <a:pt x="5263752" y="964997"/>
                  <a:pt x="5303044" y="956275"/>
                  <a:pt x="5317331" y="985349"/>
                </a:cubicBezTo>
                <a:cubicBezTo>
                  <a:pt x="5331618" y="1008608"/>
                  <a:pt x="5317331" y="1040590"/>
                  <a:pt x="5292327" y="1052221"/>
                </a:cubicBezTo>
                <a:cubicBezTo>
                  <a:pt x="5245894" y="1066758"/>
                  <a:pt x="5203031" y="1081295"/>
                  <a:pt x="5199458" y="1130722"/>
                </a:cubicBezTo>
                <a:cubicBezTo>
                  <a:pt x="5192315" y="1197593"/>
                  <a:pt x="5220889" y="1159796"/>
                  <a:pt x="5256608" y="1148166"/>
                </a:cubicBezTo>
                <a:cubicBezTo>
                  <a:pt x="5295899" y="1136536"/>
                  <a:pt x="5306616" y="1171426"/>
                  <a:pt x="5299471" y="1194686"/>
                </a:cubicBezTo>
                <a:cubicBezTo>
                  <a:pt x="5267324" y="1281909"/>
                  <a:pt x="5324474" y="1372040"/>
                  <a:pt x="5278039" y="1462171"/>
                </a:cubicBezTo>
                <a:cubicBezTo>
                  <a:pt x="5392339" y="1438912"/>
                  <a:pt x="5442347" y="1389485"/>
                  <a:pt x="5460205" y="1284817"/>
                </a:cubicBezTo>
                <a:cubicBezTo>
                  <a:pt x="5463777" y="1247020"/>
                  <a:pt x="5456634" y="1206315"/>
                  <a:pt x="5488780" y="1171426"/>
                </a:cubicBezTo>
                <a:cubicBezTo>
                  <a:pt x="5502175" y="1156162"/>
                  <a:pt x="5517579" y="1140898"/>
                  <a:pt x="5539513" y="1140353"/>
                </a:cubicBezTo>
                <a:lnTo>
                  <a:pt x="5552720" y="1143022"/>
                </a:lnTo>
                <a:lnTo>
                  <a:pt x="5574208" y="1115811"/>
                </a:lnTo>
                <a:cubicBezTo>
                  <a:pt x="5609034" y="1085646"/>
                  <a:pt x="5659040" y="1068202"/>
                  <a:pt x="5734050" y="1075470"/>
                </a:cubicBezTo>
                <a:cubicBezTo>
                  <a:pt x="5776912" y="1078377"/>
                  <a:pt x="5809058" y="1055118"/>
                  <a:pt x="5798343" y="1020228"/>
                </a:cubicBezTo>
                <a:cubicBezTo>
                  <a:pt x="5776912" y="953357"/>
                  <a:pt x="5837634" y="921375"/>
                  <a:pt x="5884068" y="883578"/>
                </a:cubicBezTo>
                <a:cubicBezTo>
                  <a:pt x="5966221" y="816706"/>
                  <a:pt x="6051947" y="752742"/>
                  <a:pt x="6066234" y="645166"/>
                </a:cubicBezTo>
                <a:cubicBezTo>
                  <a:pt x="6130528" y="665519"/>
                  <a:pt x="6123384" y="700408"/>
                  <a:pt x="6109096" y="732391"/>
                </a:cubicBezTo>
                <a:cubicBezTo>
                  <a:pt x="6073377" y="816706"/>
                  <a:pt x="6034087" y="901023"/>
                  <a:pt x="5998368" y="985338"/>
                </a:cubicBezTo>
                <a:cubicBezTo>
                  <a:pt x="5976937" y="1040581"/>
                  <a:pt x="5944790" y="1095822"/>
                  <a:pt x="5969793" y="1168509"/>
                </a:cubicBezTo>
                <a:cubicBezTo>
                  <a:pt x="6098380" y="1104545"/>
                  <a:pt x="6123384" y="996969"/>
                  <a:pt x="6162674" y="909745"/>
                </a:cubicBezTo>
                <a:cubicBezTo>
                  <a:pt x="6212681" y="802169"/>
                  <a:pt x="6305549" y="738205"/>
                  <a:pt x="6412705" y="659704"/>
                </a:cubicBezTo>
                <a:cubicBezTo>
                  <a:pt x="6441280" y="738205"/>
                  <a:pt x="6362699" y="787632"/>
                  <a:pt x="6366271" y="851596"/>
                </a:cubicBezTo>
                <a:cubicBezTo>
                  <a:pt x="6376987" y="854503"/>
                  <a:pt x="6398418" y="860319"/>
                  <a:pt x="6398418" y="860319"/>
                </a:cubicBezTo>
                <a:cubicBezTo>
                  <a:pt x="6455568" y="755650"/>
                  <a:pt x="6562724" y="709131"/>
                  <a:pt x="6694884" y="691686"/>
                </a:cubicBezTo>
                <a:cubicBezTo>
                  <a:pt x="6762750" y="685871"/>
                  <a:pt x="6784181" y="648074"/>
                  <a:pt x="6816327" y="610277"/>
                </a:cubicBezTo>
                <a:cubicBezTo>
                  <a:pt x="6927056" y="482349"/>
                  <a:pt x="7027068" y="345699"/>
                  <a:pt x="7177087" y="238123"/>
                </a:cubicBezTo>
                <a:cubicBezTo>
                  <a:pt x="7159228" y="363144"/>
                  <a:pt x="7059215" y="461997"/>
                  <a:pt x="7016353" y="592833"/>
                </a:cubicBezTo>
                <a:cubicBezTo>
                  <a:pt x="7180659" y="488164"/>
                  <a:pt x="7266384" y="351513"/>
                  <a:pt x="7366396" y="226493"/>
                </a:cubicBezTo>
                <a:cubicBezTo>
                  <a:pt x="7412830" y="168344"/>
                  <a:pt x="7469981" y="116010"/>
                  <a:pt x="7494984" y="49138"/>
                </a:cubicBezTo>
                <a:cubicBezTo>
                  <a:pt x="7500342" y="31693"/>
                  <a:pt x="7511727" y="4436"/>
                  <a:pt x="7538181" y="484"/>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dirty="0">
              <a:solidFill>
                <a:schemeClr val="tx1"/>
              </a:solidFill>
            </a:endParaRPr>
          </a:p>
        </p:txBody>
      </p:sp>
      <p:sp>
        <p:nvSpPr>
          <p:cNvPr id="2" name="Title 1">
            <a:extLst>
              <a:ext uri="{FF2B5EF4-FFF2-40B4-BE49-F238E27FC236}">
                <a16:creationId xmlns:a16="http://schemas.microsoft.com/office/drawing/2014/main" id="{F586DFC3-639D-84CD-2B08-65CAE1482750}"/>
              </a:ext>
            </a:extLst>
          </p:cNvPr>
          <p:cNvSpPr>
            <a:spLocks noGrp="1"/>
          </p:cNvSpPr>
          <p:nvPr>
            <p:ph type="title"/>
          </p:nvPr>
        </p:nvSpPr>
        <p:spPr>
          <a:xfrm>
            <a:off x="838200" y="365125"/>
            <a:ext cx="10515600" cy="1325563"/>
          </a:xfrm>
        </p:spPr>
        <p:txBody>
          <a:bodyPr>
            <a:normAutofit/>
          </a:bodyPr>
          <a:lstStyle/>
          <a:p>
            <a:r>
              <a:rPr lang="en-US" dirty="0">
                <a:ea typeface="+mj-lt"/>
                <a:cs typeface="+mj-lt"/>
              </a:rPr>
              <a:t>Purpose of SpektraLens</a:t>
            </a:r>
            <a:endParaRPr lang="en-US" dirty="0"/>
          </a:p>
        </p:txBody>
      </p:sp>
      <p:graphicFrame>
        <p:nvGraphicFramePr>
          <p:cNvPr id="5" name="Content Placeholder 2">
            <a:extLst>
              <a:ext uri="{FF2B5EF4-FFF2-40B4-BE49-F238E27FC236}">
                <a16:creationId xmlns:a16="http://schemas.microsoft.com/office/drawing/2014/main" id="{84254222-84E6-749E-8CDD-13385FE619FD}"/>
              </a:ext>
            </a:extLst>
          </p:cNvPr>
          <p:cNvGraphicFramePr>
            <a:graphicFrameLocks noGrp="1"/>
          </p:cNvGraphicFramePr>
          <p:nvPr>
            <p:ph idx="1"/>
            <p:extLst>
              <p:ext uri="{D42A27DB-BD31-4B8C-83A1-F6EECF244321}">
                <p14:modId xmlns:p14="http://schemas.microsoft.com/office/powerpoint/2010/main" val="4064571741"/>
              </p:ext>
            </p:extLst>
          </p:nvPr>
        </p:nvGraphicFramePr>
        <p:xfrm>
          <a:off x="838200" y="2001902"/>
          <a:ext cx="10515600" cy="41608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67450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8AD44F-E65E-BF21-D28B-B6DE15A27267}"/>
              </a:ext>
            </a:extLst>
          </p:cNvPr>
          <p:cNvSpPr>
            <a:spLocks noGrp="1"/>
          </p:cNvSpPr>
          <p:nvPr>
            <p:ph type="title"/>
          </p:nvPr>
        </p:nvSpPr>
        <p:spPr>
          <a:xfrm>
            <a:off x="640080" y="325369"/>
            <a:ext cx="4368602" cy="1956841"/>
          </a:xfrm>
        </p:spPr>
        <p:txBody>
          <a:bodyPr anchor="b">
            <a:normAutofit/>
          </a:bodyPr>
          <a:lstStyle/>
          <a:p>
            <a:r>
              <a:rPr lang="en-US" sz="5400">
                <a:ea typeface="+mj-lt"/>
                <a:cs typeface="+mj-lt"/>
              </a:rPr>
              <a:t>Engineering Workflow</a:t>
            </a:r>
            <a:endParaRPr lang="en-US" sz="5400"/>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4A24FFA-FECB-FC0F-C7BA-87B7FE2CD5F9}"/>
              </a:ext>
            </a:extLst>
          </p:cNvPr>
          <p:cNvSpPr>
            <a:spLocks noGrp="1"/>
          </p:cNvSpPr>
          <p:nvPr>
            <p:ph idx="1"/>
          </p:nvPr>
        </p:nvSpPr>
        <p:spPr>
          <a:xfrm>
            <a:off x="640080" y="2872899"/>
            <a:ext cx="4243589" cy="3320668"/>
          </a:xfrm>
        </p:spPr>
        <p:txBody>
          <a:bodyPr vert="horz" lIns="91440" tIns="45720" rIns="91440" bIns="45720" rtlCol="0">
            <a:normAutofit/>
          </a:bodyPr>
          <a:lstStyle/>
          <a:p>
            <a:r>
              <a:rPr lang="en-US" sz="2200">
                <a:ea typeface="+mn-lt"/>
                <a:cs typeface="+mn-lt"/>
              </a:rPr>
              <a:t>Frame construction</a:t>
            </a:r>
            <a:endParaRPr lang="en-US" sz="2200"/>
          </a:p>
          <a:p>
            <a:r>
              <a:rPr lang="en-US" sz="2200">
                <a:ea typeface="+mn-lt"/>
                <a:cs typeface="+mn-lt"/>
              </a:rPr>
              <a:t>Electronics and power</a:t>
            </a:r>
            <a:endParaRPr lang="en-US" sz="2200"/>
          </a:p>
          <a:p>
            <a:r>
              <a:rPr lang="en-US" sz="2200">
                <a:ea typeface="+mn-lt"/>
                <a:cs typeface="+mn-lt"/>
              </a:rPr>
              <a:t>Android setup</a:t>
            </a:r>
            <a:endParaRPr lang="en-US" sz="2200"/>
          </a:p>
          <a:p>
            <a:r>
              <a:rPr lang="en-US" sz="2200">
                <a:ea typeface="+mn-lt"/>
                <a:cs typeface="+mn-lt"/>
              </a:rPr>
              <a:t>Python notification filtering</a:t>
            </a:r>
            <a:endParaRPr lang="en-US" sz="2200"/>
          </a:p>
          <a:p>
            <a:r>
              <a:rPr lang="en-US" sz="2200">
                <a:ea typeface="+mn-lt"/>
                <a:cs typeface="+mn-lt"/>
              </a:rPr>
              <a:t>Testing and evaluation</a:t>
            </a:r>
            <a:endParaRPr lang="en-US" sz="2200"/>
          </a:p>
          <a:p>
            <a:endParaRPr lang="en-US" sz="2200"/>
          </a:p>
        </p:txBody>
      </p:sp>
      <p:pic>
        <p:nvPicPr>
          <p:cNvPr id="5" name="Picture 4" descr="A pair of safety goggles with wires attached to them&#10;&#10;AI-generated content may be incorrect.">
            <a:extLst>
              <a:ext uri="{FF2B5EF4-FFF2-40B4-BE49-F238E27FC236}">
                <a16:creationId xmlns:a16="http://schemas.microsoft.com/office/drawing/2014/main" id="{7C1011A9-2516-D1B8-E39B-10F4C95AC522}"/>
              </a:ext>
            </a:extLst>
          </p:cNvPr>
          <p:cNvPicPr>
            <a:picLocks noChangeAspect="1"/>
          </p:cNvPicPr>
          <p:nvPr/>
        </p:nvPicPr>
        <p:blipFill>
          <a:blip r:embed="rId3"/>
          <a:srcRect t="10904" r="-1" b="14321"/>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587985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7EB096-6AF3-7214-49BF-51F9A7EE405E}"/>
              </a:ext>
            </a:extLst>
          </p:cNvPr>
          <p:cNvSpPr>
            <a:spLocks noGrp="1"/>
          </p:cNvSpPr>
          <p:nvPr>
            <p:ph type="title"/>
          </p:nvPr>
        </p:nvSpPr>
        <p:spPr>
          <a:xfrm>
            <a:off x="5297762" y="329184"/>
            <a:ext cx="6251110" cy="1783080"/>
          </a:xfrm>
        </p:spPr>
        <p:txBody>
          <a:bodyPr anchor="b">
            <a:normAutofit/>
          </a:bodyPr>
          <a:lstStyle/>
          <a:p>
            <a:r>
              <a:rPr lang="en-US" sz="5400">
                <a:ea typeface="+mj-lt"/>
                <a:cs typeface="+mj-lt"/>
              </a:rPr>
              <a:t>Frame Construction</a:t>
            </a:r>
            <a:endParaRPr lang="en-US" sz="5400"/>
          </a:p>
        </p:txBody>
      </p:sp>
      <p:pic>
        <p:nvPicPr>
          <p:cNvPr id="6" name="Picture 5" descr="A pair of black framed glasses on a brown surface&#10;&#10;AI-generated content may be incorrect.">
            <a:extLst>
              <a:ext uri="{FF2B5EF4-FFF2-40B4-BE49-F238E27FC236}">
                <a16:creationId xmlns:a16="http://schemas.microsoft.com/office/drawing/2014/main" id="{F9FCDB60-74D8-E3C3-670E-481CA546E7C8}"/>
              </a:ext>
            </a:extLst>
          </p:cNvPr>
          <p:cNvPicPr>
            <a:picLocks noChangeAspect="1"/>
          </p:cNvPicPr>
          <p:nvPr/>
        </p:nvPicPr>
        <p:blipFill>
          <a:blip r:embed="rId3"/>
          <a:srcRect t="8840" r="-1" b="24896"/>
          <a:stretch>
            <a:fillRect/>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6"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sX0" fmla="*/ 0 w 4243589"/>
              <a:gd name="csY0" fmla="*/ 0 h 18288"/>
              <a:gd name="csX1" fmla="*/ 478919 w 4243589"/>
              <a:gd name="csY1" fmla="*/ 0 h 18288"/>
              <a:gd name="csX2" fmla="*/ 957839 w 4243589"/>
              <a:gd name="csY2" fmla="*/ 0 h 18288"/>
              <a:gd name="csX3" fmla="*/ 1521630 w 4243589"/>
              <a:gd name="csY3" fmla="*/ 0 h 18288"/>
              <a:gd name="csX4" fmla="*/ 2212729 w 4243589"/>
              <a:gd name="csY4" fmla="*/ 0 h 18288"/>
              <a:gd name="csX5" fmla="*/ 2734084 w 4243589"/>
              <a:gd name="csY5" fmla="*/ 0 h 18288"/>
              <a:gd name="csX6" fmla="*/ 3255439 w 4243589"/>
              <a:gd name="csY6" fmla="*/ 0 h 18288"/>
              <a:gd name="csX7" fmla="*/ 4243589 w 4243589"/>
              <a:gd name="csY7" fmla="*/ 0 h 18288"/>
              <a:gd name="csX8" fmla="*/ 4243589 w 4243589"/>
              <a:gd name="csY8" fmla="*/ 18288 h 18288"/>
              <a:gd name="csX9" fmla="*/ 3594926 w 4243589"/>
              <a:gd name="csY9" fmla="*/ 18288 h 18288"/>
              <a:gd name="csX10" fmla="*/ 3073571 w 4243589"/>
              <a:gd name="csY10" fmla="*/ 18288 h 18288"/>
              <a:gd name="csX11" fmla="*/ 2552216 w 4243589"/>
              <a:gd name="csY11" fmla="*/ 18288 h 18288"/>
              <a:gd name="csX12" fmla="*/ 1903553 w 4243589"/>
              <a:gd name="csY12" fmla="*/ 18288 h 18288"/>
              <a:gd name="csX13" fmla="*/ 1212454 w 4243589"/>
              <a:gd name="csY13" fmla="*/ 18288 h 18288"/>
              <a:gd name="csX14" fmla="*/ 733535 w 4243589"/>
              <a:gd name="csY14" fmla="*/ 18288 h 18288"/>
              <a:gd name="csX15" fmla="*/ 0 w 4243589"/>
              <a:gd name="csY15" fmla="*/ 18288 h 18288"/>
              <a:gd name="csX16" fmla="*/ 0 w 4243589"/>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C845BB0-F079-C59D-9280-884E0241129F}"/>
              </a:ext>
            </a:extLst>
          </p:cNvPr>
          <p:cNvSpPr>
            <a:spLocks noGrp="1"/>
          </p:cNvSpPr>
          <p:nvPr>
            <p:ph idx="1"/>
          </p:nvPr>
        </p:nvSpPr>
        <p:spPr>
          <a:xfrm>
            <a:off x="5297762" y="2706624"/>
            <a:ext cx="6251110" cy="3483864"/>
          </a:xfrm>
        </p:spPr>
        <p:txBody>
          <a:bodyPr vert="horz" lIns="91440" tIns="45720" rIns="91440" bIns="45720" rtlCol="0">
            <a:normAutofit/>
          </a:bodyPr>
          <a:lstStyle/>
          <a:p>
            <a:pPr>
              <a:buFont typeface="Arial"/>
              <a:buChar char="•"/>
            </a:pPr>
            <a:r>
              <a:rPr lang="en-US" sz="2200">
                <a:ea typeface="+mn-lt"/>
                <a:cs typeface="+mn-lt"/>
              </a:rPr>
              <a:t>3D‑printed frame was too flexible</a:t>
            </a:r>
            <a:endParaRPr lang="en-US" sz="2200"/>
          </a:p>
          <a:p>
            <a:pPr>
              <a:buFont typeface="Arial"/>
              <a:buChar char="•"/>
            </a:pPr>
            <a:r>
              <a:rPr lang="en-US" sz="2200">
                <a:ea typeface="+mn-lt"/>
                <a:cs typeface="+mn-lt"/>
              </a:rPr>
              <a:t>Switched to safety glasses</a:t>
            </a:r>
            <a:endParaRPr lang="en-US" sz="2200"/>
          </a:p>
          <a:p>
            <a:pPr>
              <a:buFont typeface="Arial"/>
              <a:buChar char="•"/>
            </a:pPr>
            <a:r>
              <a:rPr lang="en-US" sz="2200">
                <a:ea typeface="+mn-lt"/>
                <a:cs typeface="+mn-lt"/>
              </a:rPr>
              <a:t>Mounted OLED with cardboard shims</a:t>
            </a:r>
            <a:endParaRPr lang="en-US" sz="2200"/>
          </a:p>
          <a:p>
            <a:pPr>
              <a:buFont typeface="Arial"/>
              <a:buChar char="•"/>
            </a:pPr>
            <a:r>
              <a:rPr lang="en-US" sz="2200">
                <a:ea typeface="+mn-lt"/>
                <a:cs typeface="+mn-lt"/>
              </a:rPr>
              <a:t>Electrical tape for stability</a:t>
            </a:r>
            <a:endParaRPr lang="en-US" sz="2200"/>
          </a:p>
          <a:p>
            <a:pPr>
              <a:buFont typeface="Arial"/>
              <a:buChar char="•"/>
            </a:pPr>
            <a:r>
              <a:rPr lang="en-US" sz="2200">
                <a:ea typeface="+mn-lt"/>
                <a:cs typeface="+mn-lt"/>
              </a:rPr>
              <a:t>Drop‑tested: no damage</a:t>
            </a:r>
            <a:endParaRPr lang="en-US" sz="2200"/>
          </a:p>
          <a:p>
            <a:pPr>
              <a:buNone/>
            </a:pPr>
            <a:endParaRPr lang="en-US" sz="2200"/>
          </a:p>
        </p:txBody>
      </p:sp>
    </p:spTree>
    <p:extLst>
      <p:ext uri="{BB962C8B-B14F-4D97-AF65-F5344CB8AC3E}">
        <p14:creationId xmlns:p14="http://schemas.microsoft.com/office/powerpoint/2010/main" val="1296184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9F1FFA9-D672-408C-9220-ADEEC6ABD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1A42CE-C7D4-06C9-D431-4F1E31B1BEA5}"/>
              </a:ext>
            </a:extLst>
          </p:cNvPr>
          <p:cNvSpPr>
            <a:spLocks noGrp="1"/>
          </p:cNvSpPr>
          <p:nvPr>
            <p:ph type="title"/>
          </p:nvPr>
        </p:nvSpPr>
        <p:spPr>
          <a:xfrm>
            <a:off x="838201" y="365125"/>
            <a:ext cx="3816095" cy="1938076"/>
          </a:xfrm>
        </p:spPr>
        <p:txBody>
          <a:bodyPr>
            <a:normAutofit/>
          </a:bodyPr>
          <a:lstStyle/>
          <a:p>
            <a:r>
              <a:rPr lang="en-US" dirty="0">
                <a:ea typeface="+mj-lt"/>
                <a:cs typeface="+mj-lt"/>
              </a:rPr>
              <a:t>The Transparent OLED Screen</a:t>
            </a:r>
            <a:endParaRPr lang="en-US" dirty="0"/>
          </a:p>
        </p:txBody>
      </p:sp>
      <p:sp>
        <p:nvSpPr>
          <p:cNvPr id="3" name="Content Placeholder 2">
            <a:extLst>
              <a:ext uri="{FF2B5EF4-FFF2-40B4-BE49-F238E27FC236}">
                <a16:creationId xmlns:a16="http://schemas.microsoft.com/office/drawing/2014/main" id="{91170C29-F564-45F2-EE46-50F12FBF2462}"/>
              </a:ext>
            </a:extLst>
          </p:cNvPr>
          <p:cNvSpPr>
            <a:spLocks noGrp="1"/>
          </p:cNvSpPr>
          <p:nvPr>
            <p:ph idx="1"/>
          </p:nvPr>
        </p:nvSpPr>
        <p:spPr>
          <a:xfrm>
            <a:off x="838201" y="2482589"/>
            <a:ext cx="3816096" cy="3694373"/>
          </a:xfrm>
        </p:spPr>
        <p:txBody>
          <a:bodyPr vert="horz" lIns="91440" tIns="45720" rIns="91440" bIns="45720" rtlCol="0">
            <a:normAutofit/>
          </a:bodyPr>
          <a:lstStyle/>
          <a:p>
            <a:r>
              <a:rPr lang="en-US" sz="1400">
                <a:ea typeface="+mn-lt"/>
                <a:cs typeface="+mn-lt"/>
              </a:rPr>
              <a:t>The transparent OLED is the main display of SpektraLens.</a:t>
            </a:r>
            <a:endParaRPr lang="en-US" sz="1400"/>
          </a:p>
          <a:p>
            <a:r>
              <a:rPr lang="en-US" sz="1400">
                <a:ea typeface="+mn-lt"/>
                <a:cs typeface="+mn-lt"/>
              </a:rPr>
              <a:t>It shows notifications directly in front of the user’s eye.</a:t>
            </a:r>
            <a:endParaRPr lang="en-US" sz="1400"/>
          </a:p>
          <a:p>
            <a:r>
              <a:rPr lang="en-US" sz="1400">
                <a:ea typeface="+mn-lt"/>
                <a:cs typeface="+mn-lt"/>
              </a:rPr>
              <a:t>The screen is see‑through, so you can still look forward normally.</a:t>
            </a:r>
            <a:endParaRPr lang="en-US" sz="1400"/>
          </a:p>
          <a:p>
            <a:r>
              <a:rPr lang="en-US" sz="1400">
                <a:ea typeface="+mn-lt"/>
                <a:cs typeface="+mn-lt"/>
              </a:rPr>
              <a:t>The Raspberry Pi sends text to the OLED instantly using SPI.</a:t>
            </a:r>
            <a:endParaRPr lang="en-US" sz="1400"/>
          </a:p>
          <a:p>
            <a:r>
              <a:rPr lang="en-US" sz="1400">
                <a:ea typeface="+mn-lt"/>
                <a:cs typeface="+mn-lt"/>
              </a:rPr>
              <a:t>This acts like a mini </a:t>
            </a:r>
            <a:r>
              <a:rPr lang="en-US" sz="1400" b="1">
                <a:ea typeface="+mn-lt"/>
                <a:cs typeface="+mn-lt"/>
              </a:rPr>
              <a:t>HUD (Heads‑Up Display)</a:t>
            </a:r>
            <a:r>
              <a:rPr lang="en-US" sz="1400">
                <a:ea typeface="+mn-lt"/>
                <a:cs typeface="+mn-lt"/>
              </a:rPr>
              <a:t>.</a:t>
            </a:r>
            <a:endParaRPr lang="en-US" sz="1400"/>
          </a:p>
          <a:p>
            <a:r>
              <a:rPr lang="en-US" sz="1400">
                <a:ea typeface="+mn-lt"/>
                <a:cs typeface="+mn-lt"/>
              </a:rPr>
              <a:t>HUDs are used in real fighter jets like the </a:t>
            </a:r>
            <a:r>
              <a:rPr lang="en-US" sz="1400" b="1">
                <a:ea typeface="+mn-lt"/>
                <a:cs typeface="+mn-lt"/>
              </a:rPr>
              <a:t>F‑16</a:t>
            </a:r>
            <a:r>
              <a:rPr lang="en-US" sz="1400">
                <a:ea typeface="+mn-lt"/>
                <a:cs typeface="+mn-lt"/>
              </a:rPr>
              <a:t>, </a:t>
            </a:r>
            <a:r>
              <a:rPr lang="en-US" sz="1400" b="1">
                <a:ea typeface="+mn-lt"/>
                <a:cs typeface="+mn-lt"/>
              </a:rPr>
              <a:t>JF‑17</a:t>
            </a:r>
            <a:r>
              <a:rPr lang="en-US" sz="1400">
                <a:ea typeface="+mn-lt"/>
                <a:cs typeface="+mn-lt"/>
              </a:rPr>
              <a:t>, and </a:t>
            </a:r>
            <a:r>
              <a:rPr lang="en-US" sz="1400" b="1">
                <a:ea typeface="+mn-lt"/>
                <a:cs typeface="+mn-lt"/>
              </a:rPr>
              <a:t>J‑10C</a:t>
            </a:r>
            <a:r>
              <a:rPr lang="en-US" sz="1400">
                <a:ea typeface="+mn-lt"/>
                <a:cs typeface="+mn-lt"/>
              </a:rPr>
              <a:t>.</a:t>
            </a:r>
            <a:endParaRPr lang="en-US" sz="1400"/>
          </a:p>
          <a:p>
            <a:r>
              <a:rPr lang="en-US" sz="1400">
                <a:ea typeface="+mn-lt"/>
                <a:cs typeface="+mn-lt"/>
              </a:rPr>
              <a:t>SpektraLens is a small DIY version of this same HUD concept.</a:t>
            </a:r>
            <a:endParaRPr lang="en-US" sz="1400"/>
          </a:p>
          <a:p>
            <a:endParaRPr lang="en-US" sz="1400"/>
          </a:p>
        </p:txBody>
      </p:sp>
      <p:pic>
        <p:nvPicPr>
          <p:cNvPr id="5" name="Picture 4" descr="A hand holding a small screen&#10;&#10;AI-generated content may be incorrect.">
            <a:extLst>
              <a:ext uri="{FF2B5EF4-FFF2-40B4-BE49-F238E27FC236}">
                <a16:creationId xmlns:a16="http://schemas.microsoft.com/office/drawing/2014/main" id="{26F69D62-508D-B8ED-FC94-17A7859FD9AA}"/>
              </a:ext>
            </a:extLst>
          </p:cNvPr>
          <p:cNvPicPr>
            <a:picLocks noChangeAspect="1"/>
          </p:cNvPicPr>
          <p:nvPr/>
        </p:nvPicPr>
        <p:blipFill>
          <a:blip r:embed="rId3"/>
          <a:srcRect t="25651" r="-6" b="-6"/>
          <a:stretch>
            <a:fillRect/>
          </a:stretch>
        </p:blipFill>
        <p:spPr>
          <a:xfrm>
            <a:off x="4904316" y="-4"/>
            <a:ext cx="7287684" cy="3694372"/>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p:spPr>
      </p:pic>
      <p:pic>
        <p:nvPicPr>
          <p:cNvPr id="4" name="Picture 3" descr="A screenshot of a video game&#10;&#10;AI-generated content may be incorrect.">
            <a:extLst>
              <a:ext uri="{FF2B5EF4-FFF2-40B4-BE49-F238E27FC236}">
                <a16:creationId xmlns:a16="http://schemas.microsoft.com/office/drawing/2014/main" id="{6E0BC840-4E59-8472-58CE-E7F9E521875A}"/>
              </a:ext>
            </a:extLst>
          </p:cNvPr>
          <p:cNvPicPr>
            <a:picLocks noChangeAspect="1"/>
          </p:cNvPicPr>
          <p:nvPr/>
        </p:nvPicPr>
        <p:blipFill>
          <a:blip r:embed="rId4"/>
          <a:srcRect t="6700" b="20616"/>
          <a:stretch>
            <a:fillRect/>
          </a:stretch>
        </p:blipFill>
        <p:spPr>
          <a:xfrm>
            <a:off x="4726728" y="3802961"/>
            <a:ext cx="7472381" cy="3055043"/>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pic>
    </p:spTree>
    <p:extLst>
      <p:ext uri="{BB962C8B-B14F-4D97-AF65-F5344CB8AC3E}">
        <p14:creationId xmlns:p14="http://schemas.microsoft.com/office/powerpoint/2010/main" val="2788707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F79630B-0F0B-446E-A637-38FA8F61D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28"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6A245C-FE12-1B13-A306-EC2F0BD9A4DB}"/>
              </a:ext>
            </a:extLst>
          </p:cNvPr>
          <p:cNvSpPr>
            <a:spLocks noGrp="1"/>
          </p:cNvSpPr>
          <p:nvPr>
            <p:ph type="title"/>
          </p:nvPr>
        </p:nvSpPr>
        <p:spPr>
          <a:xfrm>
            <a:off x="1137035" y="609600"/>
            <a:ext cx="3595678" cy="1330839"/>
          </a:xfrm>
        </p:spPr>
        <p:txBody>
          <a:bodyPr>
            <a:normAutofit/>
          </a:bodyPr>
          <a:lstStyle/>
          <a:p>
            <a:r>
              <a:rPr lang="en-US" dirty="0">
                <a:ea typeface="+mj-lt"/>
                <a:cs typeface="+mj-lt"/>
              </a:rPr>
              <a:t>Power System</a:t>
            </a:r>
            <a:endParaRPr lang="en-US" dirty="0"/>
          </a:p>
        </p:txBody>
      </p:sp>
      <p:sp>
        <p:nvSpPr>
          <p:cNvPr id="6" name="Content Placeholder 5">
            <a:extLst>
              <a:ext uri="{FF2B5EF4-FFF2-40B4-BE49-F238E27FC236}">
                <a16:creationId xmlns:a16="http://schemas.microsoft.com/office/drawing/2014/main" id="{92719B8F-98ED-B803-0038-553D0249D198}"/>
              </a:ext>
            </a:extLst>
          </p:cNvPr>
          <p:cNvSpPr>
            <a:spLocks noGrp="1"/>
          </p:cNvSpPr>
          <p:nvPr>
            <p:ph idx="1"/>
          </p:nvPr>
        </p:nvSpPr>
        <p:spPr>
          <a:xfrm>
            <a:off x="1137034" y="2194102"/>
            <a:ext cx="3158741" cy="3908586"/>
          </a:xfrm>
        </p:spPr>
        <p:txBody>
          <a:bodyPr vert="horz" lIns="91440" tIns="45720" rIns="91440" bIns="45720" rtlCol="0">
            <a:normAutofit/>
          </a:bodyPr>
          <a:lstStyle/>
          <a:p>
            <a:r>
              <a:rPr lang="en-US" sz="2000">
                <a:ea typeface="+mn-lt"/>
                <a:cs typeface="+mn-lt"/>
              </a:rPr>
              <a:t>Attempted custom Li‑ion battery system</a:t>
            </a:r>
            <a:endParaRPr lang="en-US" sz="2000"/>
          </a:p>
          <a:p>
            <a:r>
              <a:rPr lang="en-US" sz="2000">
                <a:ea typeface="+mn-lt"/>
                <a:cs typeface="+mn-lt"/>
              </a:rPr>
              <a:t>Charger board + boost converter failed</a:t>
            </a:r>
            <a:endParaRPr lang="en-US" sz="2000"/>
          </a:p>
          <a:p>
            <a:r>
              <a:rPr lang="en-US" sz="2000">
                <a:ea typeface="+mn-lt"/>
                <a:cs typeface="+mn-lt"/>
              </a:rPr>
              <a:t>Switched to a powerbank</a:t>
            </a:r>
            <a:endParaRPr lang="en-US" sz="2000"/>
          </a:p>
          <a:p>
            <a:r>
              <a:rPr lang="en-US" sz="2000">
                <a:ea typeface="+mn-lt"/>
                <a:cs typeface="+mn-lt"/>
              </a:rPr>
              <a:t>Reliable but caused weight imbalance</a:t>
            </a:r>
            <a:endParaRPr lang="en-US" sz="2000"/>
          </a:p>
          <a:p>
            <a:endParaRPr lang="en-US" sz="2000"/>
          </a:p>
        </p:txBody>
      </p:sp>
      <p:pic>
        <p:nvPicPr>
          <p:cNvPr id="7" name="Picture 6" descr="A battery with a wire&#10;&#10;AI-generated content may be incorrect.">
            <a:extLst>
              <a:ext uri="{FF2B5EF4-FFF2-40B4-BE49-F238E27FC236}">
                <a16:creationId xmlns:a16="http://schemas.microsoft.com/office/drawing/2014/main" id="{76CB3467-5DBE-0FFE-2A5D-05172B6152FE}"/>
              </a:ext>
            </a:extLst>
          </p:cNvPr>
          <p:cNvPicPr>
            <a:picLocks noChangeAspect="1"/>
          </p:cNvPicPr>
          <p:nvPr/>
        </p:nvPicPr>
        <p:blipFill>
          <a:blip r:embed="rId3"/>
          <a:srcRect l="2713" r="6449"/>
          <a:stretch>
            <a:fillRect/>
          </a:stretch>
        </p:blipFill>
        <p:spPr>
          <a:xfrm>
            <a:off x="4948188" y="1"/>
            <a:ext cx="7243812" cy="6857999"/>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p:spPr>
      </p:pic>
    </p:spTree>
    <p:extLst>
      <p:ext uri="{BB962C8B-B14F-4D97-AF65-F5344CB8AC3E}">
        <p14:creationId xmlns:p14="http://schemas.microsoft.com/office/powerpoint/2010/main" val="3061936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0C19E5-727A-AC84-B0FC-C4871487F785}"/>
              </a:ext>
            </a:extLst>
          </p:cNvPr>
          <p:cNvSpPr>
            <a:spLocks noGrp="1"/>
          </p:cNvSpPr>
          <p:nvPr>
            <p:ph type="title"/>
          </p:nvPr>
        </p:nvSpPr>
        <p:spPr>
          <a:xfrm>
            <a:off x="640080" y="325369"/>
            <a:ext cx="4368602" cy="1956841"/>
          </a:xfrm>
        </p:spPr>
        <p:txBody>
          <a:bodyPr anchor="b">
            <a:normAutofit/>
          </a:bodyPr>
          <a:lstStyle/>
          <a:p>
            <a:r>
              <a:rPr lang="en-US" sz="5400">
                <a:ea typeface="+mj-lt"/>
                <a:cs typeface="+mj-lt"/>
              </a:rPr>
              <a:t>Android Setup</a:t>
            </a:r>
            <a:endParaRPr lang="en-US" sz="5400"/>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0DB6BCB-C3B7-EFAD-6E3A-8C2A181C43A0}"/>
              </a:ext>
            </a:extLst>
          </p:cNvPr>
          <p:cNvSpPr>
            <a:spLocks noGrp="1"/>
          </p:cNvSpPr>
          <p:nvPr>
            <p:ph idx="1"/>
          </p:nvPr>
        </p:nvSpPr>
        <p:spPr>
          <a:xfrm>
            <a:off x="640080" y="2872899"/>
            <a:ext cx="4243589" cy="3320668"/>
          </a:xfrm>
        </p:spPr>
        <p:txBody>
          <a:bodyPr vert="horz" lIns="91440" tIns="45720" rIns="91440" bIns="45720" rtlCol="0">
            <a:normAutofit/>
          </a:bodyPr>
          <a:lstStyle/>
          <a:p>
            <a:r>
              <a:rPr lang="en-US" sz="2200">
                <a:ea typeface="+mn-lt"/>
                <a:cs typeface="+mn-lt"/>
              </a:rPr>
              <a:t>iOS too restricted</a:t>
            </a:r>
            <a:endParaRPr lang="en-US" sz="2200"/>
          </a:p>
          <a:p>
            <a:r>
              <a:rPr lang="en-US" sz="2200">
                <a:ea typeface="+mn-lt"/>
                <a:cs typeface="+mn-lt"/>
              </a:rPr>
              <a:t>Switched to Android</a:t>
            </a:r>
            <a:endParaRPr lang="en-US" sz="2200"/>
          </a:p>
          <a:p>
            <a:r>
              <a:rPr lang="en-US" sz="2200">
                <a:ea typeface="+mn-lt"/>
                <a:cs typeface="+mn-lt"/>
              </a:rPr>
              <a:t>Used old Samsung S5 Duo</a:t>
            </a:r>
            <a:endParaRPr lang="en-US" sz="2200"/>
          </a:p>
          <a:p>
            <a:r>
              <a:rPr lang="en-US" sz="2200">
                <a:ea typeface="+mn-lt"/>
                <a:cs typeface="+mn-lt"/>
              </a:rPr>
              <a:t>Installed apps manually via SD card</a:t>
            </a:r>
            <a:endParaRPr lang="en-US" sz="2200"/>
          </a:p>
          <a:p>
            <a:r>
              <a:rPr lang="en-US" sz="2200">
                <a:ea typeface="+mn-lt"/>
                <a:cs typeface="+mn-lt"/>
              </a:rPr>
              <a:t>Sends notifications to ntfy server</a:t>
            </a:r>
            <a:endParaRPr lang="en-US" sz="2200"/>
          </a:p>
          <a:p>
            <a:endParaRPr lang="en-US" sz="2200"/>
          </a:p>
        </p:txBody>
      </p:sp>
      <p:pic>
        <p:nvPicPr>
          <p:cNvPr id="4" name="Picture 3" descr="Samsung Galaxy S5 Gold Color">
            <a:extLst>
              <a:ext uri="{FF2B5EF4-FFF2-40B4-BE49-F238E27FC236}">
                <a16:creationId xmlns:a16="http://schemas.microsoft.com/office/drawing/2014/main" id="{5A1B8CEC-7C49-8AF8-07C0-1CEC8FE6FDC0}"/>
              </a:ext>
            </a:extLst>
          </p:cNvPr>
          <p:cNvPicPr>
            <a:picLocks noChangeAspect="1"/>
          </p:cNvPicPr>
          <p:nvPr/>
        </p:nvPicPr>
        <p:blipFill>
          <a:blip r:embed="rId3"/>
          <a:srcRect r="24773"/>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875841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3A0DDC-B0F8-9C09-DA1B-973E0C10AF15}"/>
              </a:ext>
            </a:extLst>
          </p:cNvPr>
          <p:cNvSpPr>
            <a:spLocks noGrp="1"/>
          </p:cNvSpPr>
          <p:nvPr>
            <p:ph type="title"/>
          </p:nvPr>
        </p:nvSpPr>
        <p:spPr>
          <a:xfrm>
            <a:off x="640080" y="325369"/>
            <a:ext cx="4368602" cy="1956841"/>
          </a:xfrm>
        </p:spPr>
        <p:txBody>
          <a:bodyPr anchor="b">
            <a:normAutofit/>
          </a:bodyPr>
          <a:lstStyle/>
          <a:p>
            <a:r>
              <a:rPr lang="en-US" sz="5400"/>
              <a:t>Python Program</a:t>
            </a:r>
          </a:p>
        </p:txBody>
      </p:sp>
      <p:sp>
        <p:nvSpPr>
          <p:cNvPr id="2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A827270-321B-5A80-291F-55C832029835}"/>
              </a:ext>
            </a:extLst>
          </p:cNvPr>
          <p:cNvSpPr>
            <a:spLocks noGrp="1"/>
          </p:cNvSpPr>
          <p:nvPr>
            <p:ph idx="1"/>
          </p:nvPr>
        </p:nvSpPr>
        <p:spPr>
          <a:xfrm>
            <a:off x="640080" y="2872899"/>
            <a:ext cx="4243589" cy="3320668"/>
          </a:xfrm>
        </p:spPr>
        <p:txBody>
          <a:bodyPr vert="horz" lIns="91440" tIns="45720" rIns="91440" bIns="45720" rtlCol="0">
            <a:normAutofit/>
          </a:bodyPr>
          <a:lstStyle/>
          <a:p>
            <a:r>
              <a:rPr lang="en-US" sz="2200">
                <a:ea typeface="+mn-lt"/>
                <a:cs typeface="+mn-lt"/>
              </a:rPr>
              <a:t>Connects to ntfy</a:t>
            </a:r>
            <a:endParaRPr lang="en-US" sz="2200"/>
          </a:p>
          <a:p>
            <a:r>
              <a:rPr lang="en-US" sz="2200">
                <a:ea typeface="+mn-lt"/>
                <a:cs typeface="+mn-lt"/>
              </a:rPr>
              <a:t>Filters message text</a:t>
            </a:r>
            <a:endParaRPr lang="en-US" sz="2200"/>
          </a:p>
          <a:p>
            <a:r>
              <a:rPr lang="en-US" sz="2200">
                <a:ea typeface="+mn-lt"/>
                <a:cs typeface="+mn-lt"/>
              </a:rPr>
              <a:t>Sends text to OLED</a:t>
            </a:r>
            <a:endParaRPr lang="en-US" sz="2200"/>
          </a:p>
          <a:p>
            <a:r>
              <a:rPr lang="en-US" sz="2200">
                <a:ea typeface="+mn-lt"/>
                <a:cs typeface="+mn-lt"/>
              </a:rPr>
              <a:t>Auto‑runs on startup</a:t>
            </a:r>
            <a:endParaRPr lang="en-US" sz="2200"/>
          </a:p>
          <a:p>
            <a:r>
              <a:rPr lang="en-US" sz="2200">
                <a:ea typeface="+mn-lt"/>
                <a:cs typeface="+mn-lt"/>
              </a:rPr>
              <a:t>Around 5‑minute boot time</a:t>
            </a:r>
            <a:endParaRPr lang="en-US" sz="2200"/>
          </a:p>
          <a:p>
            <a:endParaRPr lang="en-US" sz="2200"/>
          </a:p>
        </p:txBody>
      </p:sp>
      <p:pic>
        <p:nvPicPr>
          <p:cNvPr id="5" name="Picture 4" descr="A white text in a speech bubble&#10;&#10;AI-generated content may be incorrect.">
            <a:extLst>
              <a:ext uri="{FF2B5EF4-FFF2-40B4-BE49-F238E27FC236}">
                <a16:creationId xmlns:a16="http://schemas.microsoft.com/office/drawing/2014/main" id="{281563F4-833C-6C9E-DD3A-21F49E4B26B8}"/>
              </a:ext>
            </a:extLst>
          </p:cNvPr>
          <p:cNvPicPr>
            <a:picLocks noChangeAspect="1"/>
          </p:cNvPicPr>
          <p:nvPr/>
        </p:nvPicPr>
        <p:blipFill>
          <a:blip r:embed="rId3"/>
          <a:srcRect l="29190" r="18151"/>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0456469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17</Slides>
  <Notes>15</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SpektraLens</vt:lpstr>
      <vt:lpstr>The Problem</vt:lpstr>
      <vt:lpstr>Purpose of SpektraLens</vt:lpstr>
      <vt:lpstr>Engineering Workflow</vt:lpstr>
      <vt:lpstr>Frame Construction</vt:lpstr>
      <vt:lpstr>The Transparent OLED Screen</vt:lpstr>
      <vt:lpstr>Power System</vt:lpstr>
      <vt:lpstr>Android Setup</vt:lpstr>
      <vt:lpstr>Python Program</vt:lpstr>
      <vt:lpstr>First Test - Successful!</vt:lpstr>
      <vt:lpstr>Optical Challenges</vt:lpstr>
      <vt:lpstr>Wiring and Electronics</vt:lpstr>
      <vt:lpstr>Usability Testing</vt:lpstr>
      <vt:lpstr>Parent Feedback (Users)</vt:lpstr>
      <vt:lpstr>Conclusion</vt:lpstr>
      <vt:lpstr>Future Improvements</vt:lpstr>
      <vt:lpstr>Thank You For Your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251</cp:revision>
  <dcterms:created xsi:type="dcterms:W3CDTF">2026-03-01T17:20:50Z</dcterms:created>
  <dcterms:modified xsi:type="dcterms:W3CDTF">2026-03-04T03:08:49Z</dcterms:modified>
</cp:coreProperties>
</file>