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9" r:id="rId2"/>
    <p:sldId id="291" r:id="rId3"/>
    <p:sldId id="373" r:id="rId4"/>
    <p:sldId id="339" r:id="rId5"/>
    <p:sldId id="340" r:id="rId6"/>
    <p:sldId id="341" r:id="rId7"/>
    <p:sldId id="378" r:id="rId8"/>
    <p:sldId id="345" r:id="rId9"/>
    <p:sldId id="347" r:id="rId10"/>
    <p:sldId id="348" r:id="rId11"/>
    <p:sldId id="376" r:id="rId12"/>
    <p:sldId id="355" r:id="rId13"/>
    <p:sldId id="372" r:id="rId14"/>
    <p:sldId id="377" r:id="rId15"/>
    <p:sldId id="357" r:id="rId16"/>
    <p:sldId id="358" r:id="rId17"/>
    <p:sldId id="380" r:id="rId18"/>
    <p:sldId id="359" r:id="rId19"/>
    <p:sldId id="364" r:id="rId20"/>
    <p:sldId id="361" r:id="rId21"/>
    <p:sldId id="363" r:id="rId22"/>
    <p:sldId id="367" r:id="rId23"/>
    <p:sldId id="365" r:id="rId24"/>
    <p:sldId id="371" r:id="rId25"/>
    <p:sldId id="369" r:id="rId26"/>
    <p:sldId id="379" r:id="rId27"/>
    <p:sldId id="29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92"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4E0C1-937D-4FAD-83F2-36C707DBE3F7}" type="datetimeFigureOut">
              <a:rPr lang="en-CA" smtClean="0"/>
              <a:t>2025-03-21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1B5C5-1F60-446C-968D-145932571D55}" type="slidenum">
              <a:rPr lang="en-CA" smtClean="0"/>
              <a:t>‹#›</a:t>
            </a:fld>
            <a:endParaRPr lang="en-CA"/>
          </a:p>
        </p:txBody>
      </p:sp>
    </p:spTree>
    <p:extLst>
      <p:ext uri="{BB962C8B-B14F-4D97-AF65-F5344CB8AC3E}">
        <p14:creationId xmlns:p14="http://schemas.microsoft.com/office/powerpoint/2010/main" val="665131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42D76-7C04-2441-75C4-E1061757A3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435131-45A0-C07F-3423-A2EABB5C7B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7016F8-DA93-E7B7-2B3F-F2082E1DB670}"/>
              </a:ext>
            </a:extLst>
          </p:cNvPr>
          <p:cNvSpPr>
            <a:spLocks noGrp="1"/>
          </p:cNvSpPr>
          <p:nvPr>
            <p:ph type="dt" sz="half" idx="10"/>
          </p:nvPr>
        </p:nvSpPr>
        <p:spPr/>
        <p:txBody>
          <a:bodyPr/>
          <a:lstStyle/>
          <a:p>
            <a:fld id="{9DEC08F2-7D47-4872-A444-059EC3FF9227}" type="datetime1">
              <a:rPr lang="en-US" smtClean="0"/>
              <a:t>3/21/2025</a:t>
            </a:fld>
            <a:endParaRPr lang="en-US"/>
          </a:p>
        </p:txBody>
      </p:sp>
      <p:sp>
        <p:nvSpPr>
          <p:cNvPr id="5" name="Footer Placeholder 4">
            <a:extLst>
              <a:ext uri="{FF2B5EF4-FFF2-40B4-BE49-F238E27FC236}">
                <a16:creationId xmlns:a16="http://schemas.microsoft.com/office/drawing/2014/main" id="{26147C49-9F44-7857-8D53-3CA237A98E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A8CC17-AD7A-7BD6-10EC-ED0456B2DE5E}"/>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121063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B264-A2DD-BB9C-44FD-78FE0D3EF4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EE5F21-15F6-3752-61EA-1AC9467E4E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ABC17-9C84-2D12-BC0D-08A1973CB885}"/>
              </a:ext>
            </a:extLst>
          </p:cNvPr>
          <p:cNvSpPr>
            <a:spLocks noGrp="1"/>
          </p:cNvSpPr>
          <p:nvPr>
            <p:ph type="dt" sz="half" idx="10"/>
          </p:nvPr>
        </p:nvSpPr>
        <p:spPr/>
        <p:txBody>
          <a:bodyPr/>
          <a:lstStyle/>
          <a:p>
            <a:fld id="{E97C1DC3-290E-44F1-AF2B-6CD7A4C3CFE2}" type="datetime1">
              <a:rPr lang="en-US" smtClean="0"/>
              <a:t>3/21/2025</a:t>
            </a:fld>
            <a:endParaRPr lang="en-US"/>
          </a:p>
        </p:txBody>
      </p:sp>
      <p:sp>
        <p:nvSpPr>
          <p:cNvPr id="5" name="Footer Placeholder 4">
            <a:extLst>
              <a:ext uri="{FF2B5EF4-FFF2-40B4-BE49-F238E27FC236}">
                <a16:creationId xmlns:a16="http://schemas.microsoft.com/office/drawing/2014/main" id="{1ECB27D4-B9FA-7B13-511A-7802FA716B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17141-CFBC-0936-543D-31755D64D196}"/>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2417064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B8AFCF-5145-A2B7-8A1A-F0E2027DF1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A66606-93D8-816A-1DB9-8E859F0820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1C5ACB-B5F4-FB5B-041B-704784061800}"/>
              </a:ext>
            </a:extLst>
          </p:cNvPr>
          <p:cNvSpPr>
            <a:spLocks noGrp="1"/>
          </p:cNvSpPr>
          <p:nvPr>
            <p:ph type="dt" sz="half" idx="10"/>
          </p:nvPr>
        </p:nvSpPr>
        <p:spPr/>
        <p:txBody>
          <a:bodyPr/>
          <a:lstStyle/>
          <a:p>
            <a:fld id="{41C35884-1D6B-4768-ADA5-012E72CF930B}" type="datetime1">
              <a:rPr lang="en-US" smtClean="0"/>
              <a:t>3/21/2025</a:t>
            </a:fld>
            <a:endParaRPr lang="en-US"/>
          </a:p>
        </p:txBody>
      </p:sp>
      <p:sp>
        <p:nvSpPr>
          <p:cNvPr id="5" name="Footer Placeholder 4">
            <a:extLst>
              <a:ext uri="{FF2B5EF4-FFF2-40B4-BE49-F238E27FC236}">
                <a16:creationId xmlns:a16="http://schemas.microsoft.com/office/drawing/2014/main" id="{2CC72C8A-7350-8696-FAA7-9E392EA56F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AB5F4-8CEC-3D72-B18A-4B09426E061E}"/>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344512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A5FC9-4548-0D91-E9BD-4008EEEB5B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55BB07-B935-55A1-37E8-B006B29A54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31D740-0353-AA6C-C1E1-151BE647ED13}"/>
              </a:ext>
            </a:extLst>
          </p:cNvPr>
          <p:cNvSpPr>
            <a:spLocks noGrp="1"/>
          </p:cNvSpPr>
          <p:nvPr>
            <p:ph type="dt" sz="half" idx="10"/>
          </p:nvPr>
        </p:nvSpPr>
        <p:spPr/>
        <p:txBody>
          <a:bodyPr/>
          <a:lstStyle/>
          <a:p>
            <a:fld id="{F0E09A07-8D14-4A58-A5A6-8A8E0EE08925}" type="datetime1">
              <a:rPr lang="en-US" smtClean="0"/>
              <a:t>3/21/2025</a:t>
            </a:fld>
            <a:endParaRPr lang="en-US"/>
          </a:p>
        </p:txBody>
      </p:sp>
      <p:sp>
        <p:nvSpPr>
          <p:cNvPr id="5" name="Footer Placeholder 4">
            <a:extLst>
              <a:ext uri="{FF2B5EF4-FFF2-40B4-BE49-F238E27FC236}">
                <a16:creationId xmlns:a16="http://schemas.microsoft.com/office/drawing/2014/main" id="{D3BB6165-98AA-D04D-CB7D-B05A08A724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786A4-44E1-9640-A2D3-BC3B9C673B00}"/>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430237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E5A52-C53B-B2AE-4FF1-C998A0B8AB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E0EE08-92FB-A83A-96D5-082CA987CA2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203B41-D58D-A08D-9F14-0B3A058C9673}"/>
              </a:ext>
            </a:extLst>
          </p:cNvPr>
          <p:cNvSpPr>
            <a:spLocks noGrp="1"/>
          </p:cNvSpPr>
          <p:nvPr>
            <p:ph type="dt" sz="half" idx="10"/>
          </p:nvPr>
        </p:nvSpPr>
        <p:spPr/>
        <p:txBody>
          <a:bodyPr/>
          <a:lstStyle/>
          <a:p>
            <a:fld id="{D6DDD15A-D884-40CC-8203-3FAB28B6623D}" type="datetime1">
              <a:rPr lang="en-US" smtClean="0"/>
              <a:t>3/21/2025</a:t>
            </a:fld>
            <a:endParaRPr lang="en-US"/>
          </a:p>
        </p:txBody>
      </p:sp>
      <p:sp>
        <p:nvSpPr>
          <p:cNvPr id="5" name="Footer Placeholder 4">
            <a:extLst>
              <a:ext uri="{FF2B5EF4-FFF2-40B4-BE49-F238E27FC236}">
                <a16:creationId xmlns:a16="http://schemas.microsoft.com/office/drawing/2014/main" id="{A276A111-BE78-9A7C-6586-DA259CB24F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AE740-7DEE-7F58-54A1-5B6B0C795482}"/>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302901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CD7D-7A28-C720-FE13-4F5B47F04A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970AF6-6207-C308-30DD-344D3788E0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635392-99DA-0945-392C-9C963D2C1D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1C90A0-320E-84BC-1F49-38C462BBFFAA}"/>
              </a:ext>
            </a:extLst>
          </p:cNvPr>
          <p:cNvSpPr>
            <a:spLocks noGrp="1"/>
          </p:cNvSpPr>
          <p:nvPr>
            <p:ph type="dt" sz="half" idx="10"/>
          </p:nvPr>
        </p:nvSpPr>
        <p:spPr/>
        <p:txBody>
          <a:bodyPr/>
          <a:lstStyle/>
          <a:p>
            <a:fld id="{273ECEFE-7ABB-436A-A019-3B7AD144A5AA}" type="datetime1">
              <a:rPr lang="en-US" smtClean="0"/>
              <a:t>3/21/2025</a:t>
            </a:fld>
            <a:endParaRPr lang="en-US"/>
          </a:p>
        </p:txBody>
      </p:sp>
      <p:sp>
        <p:nvSpPr>
          <p:cNvPr id="6" name="Footer Placeholder 5">
            <a:extLst>
              <a:ext uri="{FF2B5EF4-FFF2-40B4-BE49-F238E27FC236}">
                <a16:creationId xmlns:a16="http://schemas.microsoft.com/office/drawing/2014/main" id="{AF82D94D-810C-F588-FA60-0EF4862F22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F186BC-14FB-4035-E8F0-DCDD3F0D0E1A}"/>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2834141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1E617-85EC-90AE-583B-B9274B196C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3F4404F-C38E-EB4A-259F-17C21DE332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A93239-FF51-15E3-A5DC-7C9DAAF364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66414-07D8-C44F-EA4F-FB458D27AE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F36318-B18B-86F3-7D81-E3E5C5126C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4E73B-2D86-B183-E1B5-0A2B833EFA90}"/>
              </a:ext>
            </a:extLst>
          </p:cNvPr>
          <p:cNvSpPr>
            <a:spLocks noGrp="1"/>
          </p:cNvSpPr>
          <p:nvPr>
            <p:ph type="dt" sz="half" idx="10"/>
          </p:nvPr>
        </p:nvSpPr>
        <p:spPr/>
        <p:txBody>
          <a:bodyPr/>
          <a:lstStyle/>
          <a:p>
            <a:fld id="{577B8C9E-D06D-4A28-9C16-75A998EDE8E4}" type="datetime1">
              <a:rPr lang="en-US" smtClean="0"/>
              <a:t>3/21/2025</a:t>
            </a:fld>
            <a:endParaRPr lang="en-US"/>
          </a:p>
        </p:txBody>
      </p:sp>
      <p:sp>
        <p:nvSpPr>
          <p:cNvPr id="8" name="Footer Placeholder 7">
            <a:extLst>
              <a:ext uri="{FF2B5EF4-FFF2-40B4-BE49-F238E27FC236}">
                <a16:creationId xmlns:a16="http://schemas.microsoft.com/office/drawing/2014/main" id="{D7521A36-F8D6-8917-413F-BE2B928EF52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A0C8AB-6AC2-ECA9-B227-43CC22E08327}"/>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2087903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8A427-8733-0DEC-6610-23A53840F3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BF1228-094A-4063-7C88-5026B4EAFE98}"/>
              </a:ext>
            </a:extLst>
          </p:cNvPr>
          <p:cNvSpPr>
            <a:spLocks noGrp="1"/>
          </p:cNvSpPr>
          <p:nvPr>
            <p:ph type="dt" sz="half" idx="10"/>
          </p:nvPr>
        </p:nvSpPr>
        <p:spPr/>
        <p:txBody>
          <a:bodyPr/>
          <a:lstStyle/>
          <a:p>
            <a:fld id="{FAEC2067-ED3A-4796-AAF4-5FAF5A330E48}" type="datetime1">
              <a:rPr lang="en-US" smtClean="0"/>
              <a:t>3/21/2025</a:t>
            </a:fld>
            <a:endParaRPr lang="en-US"/>
          </a:p>
        </p:txBody>
      </p:sp>
      <p:sp>
        <p:nvSpPr>
          <p:cNvPr id="4" name="Footer Placeholder 3">
            <a:extLst>
              <a:ext uri="{FF2B5EF4-FFF2-40B4-BE49-F238E27FC236}">
                <a16:creationId xmlns:a16="http://schemas.microsoft.com/office/drawing/2014/main" id="{B985A57D-2B27-DB4F-FA96-A2A46C2E61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B4151E-CD62-79D1-64DC-94541FE88D9F}"/>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253311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57357E-3681-5983-E721-002ACEE207E0}"/>
              </a:ext>
            </a:extLst>
          </p:cNvPr>
          <p:cNvSpPr>
            <a:spLocks noGrp="1"/>
          </p:cNvSpPr>
          <p:nvPr>
            <p:ph type="dt" sz="half" idx="10"/>
          </p:nvPr>
        </p:nvSpPr>
        <p:spPr/>
        <p:txBody>
          <a:bodyPr/>
          <a:lstStyle/>
          <a:p>
            <a:fld id="{117B5DC9-DC76-4258-911A-CADD9D68AE22}" type="datetime1">
              <a:rPr lang="en-US" smtClean="0"/>
              <a:t>3/21/2025</a:t>
            </a:fld>
            <a:endParaRPr lang="en-US"/>
          </a:p>
        </p:txBody>
      </p:sp>
      <p:sp>
        <p:nvSpPr>
          <p:cNvPr id="3" name="Footer Placeholder 2">
            <a:extLst>
              <a:ext uri="{FF2B5EF4-FFF2-40B4-BE49-F238E27FC236}">
                <a16:creationId xmlns:a16="http://schemas.microsoft.com/office/drawing/2014/main" id="{18311BE0-4492-A38C-6233-82BB28C829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855DA7-D043-9630-F789-5F42E4982B3A}"/>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199527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BCC3B-348B-695C-D3F4-C0B4DB2C72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2E593E-739A-D927-F177-24AD8ED0CA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928276-D6C8-C17A-B4E9-7169F8EF0D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33E073-808E-10B4-1AA4-2570AA3F8893}"/>
              </a:ext>
            </a:extLst>
          </p:cNvPr>
          <p:cNvSpPr>
            <a:spLocks noGrp="1"/>
          </p:cNvSpPr>
          <p:nvPr>
            <p:ph type="dt" sz="half" idx="10"/>
          </p:nvPr>
        </p:nvSpPr>
        <p:spPr/>
        <p:txBody>
          <a:bodyPr/>
          <a:lstStyle/>
          <a:p>
            <a:fld id="{86A2C976-97B7-4CFE-AAC4-033C818B4F8B}" type="datetime1">
              <a:rPr lang="en-US" smtClean="0"/>
              <a:t>3/21/2025</a:t>
            </a:fld>
            <a:endParaRPr lang="en-US"/>
          </a:p>
        </p:txBody>
      </p:sp>
      <p:sp>
        <p:nvSpPr>
          <p:cNvPr id="6" name="Footer Placeholder 5">
            <a:extLst>
              <a:ext uri="{FF2B5EF4-FFF2-40B4-BE49-F238E27FC236}">
                <a16:creationId xmlns:a16="http://schemas.microsoft.com/office/drawing/2014/main" id="{798D1365-42E9-4EAA-9F4F-E91AC5B0D7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6C064B-E594-94E3-2C9F-C9947C1AD29C}"/>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589451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F3376-DBA1-4507-15BA-2FE7428F2F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4D8202-5EE2-A546-423A-71F293FB4A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94F50F-B92A-C305-F6B9-19F4039FA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85ACD6-C945-258C-F4C3-E660BFB8731C}"/>
              </a:ext>
            </a:extLst>
          </p:cNvPr>
          <p:cNvSpPr>
            <a:spLocks noGrp="1"/>
          </p:cNvSpPr>
          <p:nvPr>
            <p:ph type="dt" sz="half" idx="10"/>
          </p:nvPr>
        </p:nvSpPr>
        <p:spPr/>
        <p:txBody>
          <a:bodyPr/>
          <a:lstStyle/>
          <a:p>
            <a:fld id="{FF90DCC6-1368-4195-A0BD-24E20B94ACBF}" type="datetime1">
              <a:rPr lang="en-US" smtClean="0"/>
              <a:t>3/21/2025</a:t>
            </a:fld>
            <a:endParaRPr lang="en-US"/>
          </a:p>
        </p:txBody>
      </p:sp>
      <p:sp>
        <p:nvSpPr>
          <p:cNvPr id="6" name="Footer Placeholder 5">
            <a:extLst>
              <a:ext uri="{FF2B5EF4-FFF2-40B4-BE49-F238E27FC236}">
                <a16:creationId xmlns:a16="http://schemas.microsoft.com/office/drawing/2014/main" id="{7F848559-8B37-F3C5-890C-D32CE7B6A6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9F1E18-3D68-A361-1654-D7304D1E86D4}"/>
              </a:ext>
            </a:extLst>
          </p:cNvPr>
          <p:cNvSpPr>
            <a:spLocks noGrp="1"/>
          </p:cNvSpPr>
          <p:nvPr>
            <p:ph type="sldNum" sz="quarter" idx="12"/>
          </p:nvPr>
        </p:nvSpPr>
        <p:spPr/>
        <p:txBody>
          <a:bodyPr/>
          <a:lstStyle/>
          <a:p>
            <a:fld id="{BFE20201-3121-4FBE-9A20-E6F75AE7AA46}" type="slidenum">
              <a:rPr lang="en-US" smtClean="0"/>
              <a:t>‹#›</a:t>
            </a:fld>
            <a:endParaRPr lang="en-US"/>
          </a:p>
        </p:txBody>
      </p:sp>
    </p:spTree>
    <p:extLst>
      <p:ext uri="{BB962C8B-B14F-4D97-AF65-F5344CB8AC3E}">
        <p14:creationId xmlns:p14="http://schemas.microsoft.com/office/powerpoint/2010/main" val="179934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9C9E61-3577-B7E0-F905-59D73CC26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FEAA2E-58D8-9E6B-CB45-18AA674D92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B8D9A-E82B-E345-9B8D-FE3522E1DB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7059F77-C2F3-4EBA-93D2-65EBBF6DF5FA}" type="datetime1">
              <a:rPr lang="en-US" smtClean="0"/>
              <a:t>3/21/2025</a:t>
            </a:fld>
            <a:endParaRPr lang="en-US"/>
          </a:p>
        </p:txBody>
      </p:sp>
      <p:sp>
        <p:nvSpPr>
          <p:cNvPr id="5" name="Footer Placeholder 4">
            <a:extLst>
              <a:ext uri="{FF2B5EF4-FFF2-40B4-BE49-F238E27FC236}">
                <a16:creationId xmlns:a16="http://schemas.microsoft.com/office/drawing/2014/main" id="{4BE8C890-FDAC-61E4-0288-7E64EE40E1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9844B17-EA76-068C-7DAB-7B8F243F75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E20201-3121-4FBE-9A20-E6F75AE7AA46}" type="slidenum">
              <a:rPr lang="en-US" smtClean="0"/>
              <a:t>‹#›</a:t>
            </a:fld>
            <a:endParaRPr lang="en-US"/>
          </a:p>
        </p:txBody>
      </p:sp>
    </p:spTree>
    <p:extLst>
      <p:ext uri="{BB962C8B-B14F-4D97-AF65-F5344CB8AC3E}">
        <p14:creationId xmlns:p14="http://schemas.microsoft.com/office/powerpoint/2010/main" val="3069930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12.png"/><Relationship Id="rId7" Type="http://schemas.openxmlformats.org/officeDocument/2006/relationships/image" Target="../media/image14.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gif"/><Relationship Id="rId5" Type="http://schemas.openxmlformats.org/officeDocument/2006/relationships/image" Target="../media/image4.gif"/><Relationship Id="rId4" Type="http://schemas.microsoft.com/office/2007/relationships/hdphoto" Target="../media/hdphoto2.wdp"/><Relationship Id="rId9" Type="http://schemas.openxmlformats.org/officeDocument/2006/relationships/image" Target="../media/image16.gif"/></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4.gif"/><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10DAF-B788-1788-17D8-F1961D78698F}"/>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2D5F09AC-9D39-2A3D-5A02-0185E0B97024}"/>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EE11EF8D-F823-BD13-6EB0-C82637DDEE56}"/>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9" name="TextBox 8">
            <a:extLst>
              <a:ext uri="{FF2B5EF4-FFF2-40B4-BE49-F238E27FC236}">
                <a16:creationId xmlns:a16="http://schemas.microsoft.com/office/drawing/2014/main" id="{C3219FE2-C602-0FFC-B369-0D9C7237D99C}"/>
              </a:ext>
            </a:extLst>
          </p:cNvPr>
          <p:cNvSpPr txBox="1"/>
          <p:nvPr/>
        </p:nvSpPr>
        <p:spPr>
          <a:xfrm>
            <a:off x="2367246" y="829293"/>
            <a:ext cx="9814260" cy="1915076"/>
          </a:xfrm>
          <a:prstGeom prst="rect">
            <a:avLst/>
          </a:prstGeom>
          <a:noFill/>
        </p:spPr>
        <p:txBody>
          <a:bodyPr wrap="square" rtlCol="0">
            <a:spAutoFit/>
          </a:bodyPr>
          <a:lstStyle/>
          <a:p>
            <a:pPr algn="ctr">
              <a:lnSpc>
                <a:spcPct val="107000"/>
              </a:lnSpc>
              <a:spcAft>
                <a:spcPts val="800"/>
              </a:spcAft>
            </a:pPr>
            <a:r>
              <a:rPr lang="en-US" sz="5400" b="1"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Project </a:t>
            </a:r>
            <a:r>
              <a:rPr lang="en-US" sz="5400" b="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Title</a:t>
            </a:r>
            <a:endParaRPr lang="en-CA" sz="5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54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a:t>
            </a:r>
            <a:endParaRPr lang="en-US" sz="16600" b="1" dirty="0">
              <a:solidFill>
                <a:schemeClr val="tx2">
                  <a:lumMod val="75000"/>
                  <a:lumOff val="25000"/>
                </a:schemeClr>
              </a:solidFill>
            </a:endParaRPr>
          </a:p>
        </p:txBody>
      </p:sp>
      <p:sp>
        <p:nvSpPr>
          <p:cNvPr id="10" name="TextBox 9">
            <a:extLst>
              <a:ext uri="{FF2B5EF4-FFF2-40B4-BE49-F238E27FC236}">
                <a16:creationId xmlns:a16="http://schemas.microsoft.com/office/drawing/2014/main" id="{77632AA7-2F58-66DD-B440-7FED8B221DB1}"/>
              </a:ext>
            </a:extLst>
          </p:cNvPr>
          <p:cNvSpPr txBox="1"/>
          <p:nvPr/>
        </p:nvSpPr>
        <p:spPr>
          <a:xfrm>
            <a:off x="2388234" y="3263239"/>
            <a:ext cx="9803766" cy="1341714"/>
          </a:xfrm>
          <a:prstGeom prst="rect">
            <a:avLst/>
          </a:prstGeom>
          <a:noFill/>
        </p:spPr>
        <p:txBody>
          <a:bodyPr wrap="square" rtlCol="0">
            <a:spAutoFit/>
          </a:bodyPr>
          <a:lstStyle/>
          <a:p>
            <a:pPr algn="ctr">
              <a:lnSpc>
                <a:spcPct val="107000"/>
              </a:lnSpc>
              <a:spcAft>
                <a:spcPts val="800"/>
              </a:spcAft>
            </a:pPr>
            <a:r>
              <a:rPr lang="en-US" sz="3600" b="1"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Prepared by</a:t>
            </a:r>
            <a:endParaRPr lang="en-CA" sz="3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36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Param Panchal (Grade 5)</a:t>
            </a:r>
            <a:endParaRPr lang="en-US" sz="8800" b="1" dirty="0">
              <a:solidFill>
                <a:schemeClr val="tx2">
                  <a:lumMod val="75000"/>
                  <a:lumOff val="25000"/>
                </a:schemeClr>
              </a:solidFill>
            </a:endParaRPr>
          </a:p>
        </p:txBody>
      </p:sp>
      <p:pic>
        <p:nvPicPr>
          <p:cNvPr id="3" name="Picture 2" descr="Eco friendly vector ">
            <a:extLst>
              <a:ext uri="{FF2B5EF4-FFF2-40B4-BE49-F238E27FC236}">
                <a16:creationId xmlns:a16="http://schemas.microsoft.com/office/drawing/2014/main" id="{D2CB780C-7C51-5EE7-A983-D754B7B0BA59}"/>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32286" t="13293" r="31502" b="4214"/>
          <a:stretch/>
        </p:blipFill>
        <p:spPr bwMode="auto">
          <a:xfrm>
            <a:off x="386489" y="1"/>
            <a:ext cx="1987420" cy="6858000"/>
          </a:xfrm>
          <a:prstGeom prst="rect">
            <a:avLst/>
          </a:prstGeom>
          <a:noFill/>
          <a:ln w="28575">
            <a:solidFill>
              <a:schemeClr val="tx2">
                <a:lumMod val="50000"/>
                <a:lumOff val="50000"/>
              </a:schemeClr>
            </a:solidFill>
          </a:ln>
        </p:spPr>
      </p:pic>
      <p:sp>
        <p:nvSpPr>
          <p:cNvPr id="7" name="TextBox 6">
            <a:extLst>
              <a:ext uri="{FF2B5EF4-FFF2-40B4-BE49-F238E27FC236}">
                <a16:creationId xmlns:a16="http://schemas.microsoft.com/office/drawing/2014/main" id="{F92FE25A-3436-BE59-4167-0AC849636649}"/>
              </a:ext>
            </a:extLst>
          </p:cNvPr>
          <p:cNvSpPr txBox="1"/>
          <p:nvPr/>
        </p:nvSpPr>
        <p:spPr>
          <a:xfrm>
            <a:off x="2373909" y="5123823"/>
            <a:ext cx="3222357" cy="1517723"/>
          </a:xfrm>
          <a:prstGeom prst="rect">
            <a:avLst/>
          </a:prstGeom>
          <a:noFill/>
        </p:spPr>
        <p:txBody>
          <a:bodyPr wrap="square">
            <a:spAutoFit/>
          </a:bodyPr>
          <a:lstStyle/>
          <a:p>
            <a:pPr algn="ctr">
              <a:lnSpc>
                <a:spcPct val="107000"/>
              </a:lnSpc>
              <a:spcAft>
                <a:spcPts val="800"/>
              </a:spcAft>
            </a:pPr>
            <a:r>
              <a:rPr lang="en-US" sz="2800" b="1"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School</a:t>
            </a:r>
            <a:endParaRPr lang="en-CA"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Glamorgan </a:t>
            </a:r>
            <a:r>
              <a:rPr lang="en-US" sz="2800" dirty="0">
                <a:solidFill>
                  <a:schemeClr val="tx2">
                    <a:lumMod val="75000"/>
                    <a:lumOff val="25000"/>
                  </a:schemeClr>
                </a:solidFill>
                <a:latin typeface="Calibri" panose="020F0502020204030204" pitchFamily="34" charset="0"/>
                <a:cs typeface="Times New Roman" panose="02020603050405020304" pitchFamily="18" charset="0"/>
              </a:rPr>
              <a:t>School,</a:t>
            </a:r>
          </a:p>
          <a:p>
            <a:pPr algn="ctr"/>
            <a:r>
              <a:rPr lang="en-US" sz="2800" dirty="0">
                <a:solidFill>
                  <a:schemeClr val="tx2">
                    <a:lumMod val="75000"/>
                    <a:lumOff val="25000"/>
                  </a:schemeClr>
                </a:solidFill>
                <a:latin typeface="Calibri" panose="020F0502020204030204" pitchFamily="34" charset="0"/>
                <a:cs typeface="Times New Roman" panose="02020603050405020304" pitchFamily="18" charset="0"/>
              </a:rPr>
              <a:t>Calgary</a:t>
            </a:r>
          </a:p>
        </p:txBody>
      </p:sp>
      <p:sp>
        <p:nvSpPr>
          <p:cNvPr id="12" name="TextBox 11">
            <a:extLst>
              <a:ext uri="{FF2B5EF4-FFF2-40B4-BE49-F238E27FC236}">
                <a16:creationId xmlns:a16="http://schemas.microsoft.com/office/drawing/2014/main" id="{6F1DC243-9DEE-6339-3749-D2F1380E2CEC}"/>
              </a:ext>
            </a:extLst>
          </p:cNvPr>
          <p:cNvSpPr txBox="1"/>
          <p:nvPr/>
        </p:nvSpPr>
        <p:spPr>
          <a:xfrm>
            <a:off x="5754651" y="5123823"/>
            <a:ext cx="3041217" cy="1086836"/>
          </a:xfrm>
          <a:prstGeom prst="rect">
            <a:avLst/>
          </a:prstGeom>
          <a:noFill/>
        </p:spPr>
        <p:txBody>
          <a:bodyPr wrap="none" rtlCol="0">
            <a:spAutoFit/>
          </a:bodyPr>
          <a:lstStyle/>
          <a:p>
            <a:pPr algn="ctr">
              <a:lnSpc>
                <a:spcPct val="107000"/>
              </a:lnSpc>
              <a:spcAft>
                <a:spcPts val="800"/>
              </a:spcAft>
            </a:pPr>
            <a:r>
              <a:rPr lang="en-US" sz="2800" b="1"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School Coordinator</a:t>
            </a:r>
            <a:endParaRPr lang="en-CA"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Mr. Jason Rip</a:t>
            </a:r>
            <a:endParaRPr lang="en-US" sz="7200" b="1" dirty="0">
              <a:solidFill>
                <a:schemeClr val="tx2">
                  <a:lumMod val="75000"/>
                  <a:lumOff val="25000"/>
                </a:schemeClr>
              </a:solidFill>
            </a:endParaRPr>
          </a:p>
        </p:txBody>
      </p:sp>
      <p:sp>
        <p:nvSpPr>
          <p:cNvPr id="13" name="TextBox 12">
            <a:extLst>
              <a:ext uri="{FF2B5EF4-FFF2-40B4-BE49-F238E27FC236}">
                <a16:creationId xmlns:a16="http://schemas.microsoft.com/office/drawing/2014/main" id="{150FF244-C31C-2D2A-A860-6B382A7E16F2}"/>
              </a:ext>
            </a:extLst>
          </p:cNvPr>
          <p:cNvSpPr txBox="1"/>
          <p:nvPr/>
        </p:nvSpPr>
        <p:spPr>
          <a:xfrm>
            <a:off x="8954254" y="5123823"/>
            <a:ext cx="3222357" cy="1456168"/>
          </a:xfrm>
          <a:prstGeom prst="rect">
            <a:avLst/>
          </a:prstGeom>
          <a:noFill/>
        </p:spPr>
        <p:txBody>
          <a:bodyPr wrap="square" rtlCol="0">
            <a:spAutoFit/>
          </a:bodyPr>
          <a:lstStyle/>
          <a:p>
            <a:pPr algn="ctr">
              <a:lnSpc>
                <a:spcPct val="107000"/>
              </a:lnSpc>
              <a:spcAft>
                <a:spcPts val="800"/>
              </a:spcAft>
            </a:pPr>
            <a:r>
              <a:rPr lang="en-US" sz="2800" b="1"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Supporter</a:t>
            </a:r>
            <a:endParaRPr lang="en-CA"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dirty="0">
                <a:solidFill>
                  <a:schemeClr val="tx2">
                    <a:lumMod val="75000"/>
                    <a:lumOff val="25000"/>
                  </a:schemeClr>
                </a:solidFill>
                <a:latin typeface="Calibri" panose="020F0502020204030204" pitchFamily="34" charset="0"/>
                <a:cs typeface="Times New Roman" panose="02020603050405020304" pitchFamily="18" charset="0"/>
              </a:rPr>
              <a:t>Mother, Father</a:t>
            </a:r>
          </a:p>
          <a:p>
            <a:pPr algn="ctr"/>
            <a:r>
              <a:rPr lang="en-US" sz="2400" dirty="0">
                <a:solidFill>
                  <a:schemeClr val="tx2">
                    <a:lumMod val="75000"/>
                    <a:lumOff val="25000"/>
                  </a:schemeClr>
                </a:solidFill>
                <a:latin typeface="Calibri" panose="020F0502020204030204" pitchFamily="34" charset="0"/>
                <a:cs typeface="Times New Roman" panose="02020603050405020304" pitchFamily="18" charset="0"/>
              </a:rPr>
              <a:t>Prerana     Archit</a:t>
            </a:r>
          </a:p>
        </p:txBody>
      </p:sp>
    </p:spTree>
    <p:extLst>
      <p:ext uri="{BB962C8B-B14F-4D97-AF65-F5344CB8AC3E}">
        <p14:creationId xmlns:p14="http://schemas.microsoft.com/office/powerpoint/2010/main" val="1286094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04E62-2CF9-154D-D51B-8C9ED9FE4267}"/>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B9265231-94E1-FD1E-C32A-3D5A84A22797}"/>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14B3AAB9-1F7B-B317-2BD0-73ACC58B41AA}"/>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7ED8ED55-DCB6-25A6-9A73-1CD789D1ACAF}"/>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Material used for Working Model </a:t>
            </a:r>
            <a:r>
              <a:rPr lang="en-US" sz="2400" b="1" dirty="0">
                <a:solidFill>
                  <a:schemeClr val="accent1">
                    <a:lumMod val="50000"/>
                  </a:schemeClr>
                </a:solidFill>
                <a:latin typeface="Calibri" panose="020F0502020204030204" pitchFamily="34" charset="0"/>
                <a:cs typeface="Calibri" panose="020F0502020204030204" pitchFamily="34" charset="0"/>
              </a:rPr>
              <a:t>..</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2EA77B7-4D6D-C5E4-E7D1-18E1C34E1AA9}"/>
              </a:ext>
            </a:extLst>
          </p:cNvPr>
          <p:cNvSpPr txBox="1"/>
          <p:nvPr/>
        </p:nvSpPr>
        <p:spPr>
          <a:xfrm>
            <a:off x="1125414" y="943165"/>
            <a:ext cx="11051197" cy="5808641"/>
          </a:xfrm>
          <a:prstGeom prst="rect">
            <a:avLst/>
          </a:prstGeom>
          <a:noFill/>
        </p:spPr>
        <p:txBody>
          <a:bodyPr wrap="square">
            <a:spAutoFit/>
          </a:bodyPr>
          <a:lstStyle/>
          <a:p>
            <a:pPr marL="571500" indent="-571500">
              <a:lnSpc>
                <a:spcPct val="107000"/>
              </a:lnSpc>
              <a:spcAft>
                <a:spcPts val="800"/>
              </a:spcAft>
              <a:buFont typeface="Wingdings" panose="05000000000000000000" pitchFamily="2" charset="2"/>
              <a:buChar char="§"/>
            </a:pPr>
            <a:r>
              <a:rPr lang="en-US" sz="2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4 Small wind turbine DC motor (5 Volts)</a:t>
            </a:r>
            <a:endParaRPr lang="en-CA" sz="2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6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Gears ‘Press and Go’ Toy Cars (4 quantities)</a:t>
            </a:r>
            <a:endParaRPr lang="en-CA" sz="26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 LED light bulbs (5mm), &amp;</a:t>
            </a:r>
            <a:r>
              <a:rPr lang="en-US" sz="2600" kern="100" dirty="0">
                <a:solidFill>
                  <a:schemeClr val="accent1">
                    <a:lumMod val="50000"/>
                  </a:schemeClr>
                </a:solidFill>
                <a:latin typeface="Calibri" panose="020F0502020204030204" pitchFamily="34" charset="0"/>
                <a:cs typeface="Times New Roman" panose="02020603050405020304" pitchFamily="18" charset="0"/>
              </a:rPr>
              <a:t> 1 Multimeter</a:t>
            </a:r>
            <a:endParaRPr lang="en-CA" sz="2600" kern="100" dirty="0">
              <a:solidFill>
                <a:schemeClr val="accent1">
                  <a:lumMod val="50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600" kern="100" dirty="0">
                <a:solidFill>
                  <a:schemeClr val="tx2">
                    <a:lumMod val="75000"/>
                    <a:lumOff val="25000"/>
                  </a:schemeClr>
                </a:solidFill>
                <a:latin typeface="Calibri" panose="020F0502020204030204" pitchFamily="34" charset="0"/>
                <a:cs typeface="Times New Roman" panose="02020603050405020304" pitchFamily="18" charset="0"/>
              </a:rPr>
              <a:t>Electrical Wires (approx. 1 meter), &amp; </a:t>
            </a:r>
            <a:r>
              <a:rPr lang="en-US" sz="26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Wire Connectors</a:t>
            </a:r>
            <a:endParaRPr lang="en-CA" sz="26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Plastic storage box, Cardboard</a:t>
            </a:r>
          </a:p>
          <a:p>
            <a:pPr marL="571500" indent="-571500">
              <a:lnSpc>
                <a:spcPct val="107000"/>
              </a:lnSpc>
              <a:spcAft>
                <a:spcPts val="800"/>
              </a:spcAft>
              <a:buFont typeface="Wingdings" panose="05000000000000000000" pitchFamily="2" charset="2"/>
              <a:buChar char="§"/>
            </a:pPr>
            <a:r>
              <a:rPr lang="en-US" sz="2600" kern="100" dirty="0">
                <a:solidFill>
                  <a:schemeClr val="tx2">
                    <a:lumMod val="75000"/>
                    <a:lumOff val="25000"/>
                  </a:schemeClr>
                </a:solidFill>
                <a:latin typeface="Calibri" panose="020F0502020204030204" pitchFamily="34" charset="0"/>
                <a:cs typeface="Times New Roman" panose="02020603050405020304" pitchFamily="18" charset="0"/>
              </a:rPr>
              <a:t>1 Toy Car for an experiment on a Speed bump</a:t>
            </a:r>
            <a:endParaRPr lang="en-CA" sz="2600" kern="100" dirty="0">
              <a:solidFill>
                <a:schemeClr val="tx2">
                  <a:lumMod val="75000"/>
                  <a:lumOff val="25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600" kern="100" dirty="0">
                <a:solidFill>
                  <a:schemeClr val="accent1">
                    <a:lumMod val="50000"/>
                  </a:schemeClr>
                </a:solidFill>
                <a:latin typeface="Calibri" panose="020F0502020204030204" pitchFamily="34" charset="0"/>
                <a:cs typeface="Times New Roman" panose="02020603050405020304" pitchFamily="18" charset="0"/>
              </a:rPr>
              <a:t>Small Wooden pieces or Wooden box</a:t>
            </a:r>
            <a:endParaRPr lang="en-CA" sz="2600" kern="100" dirty="0">
              <a:solidFill>
                <a:schemeClr val="accent1">
                  <a:lumMod val="50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600" kern="100" dirty="0">
                <a:solidFill>
                  <a:schemeClr val="tx2">
                    <a:lumMod val="75000"/>
                    <a:lumOff val="25000"/>
                  </a:schemeClr>
                </a:solidFill>
                <a:latin typeface="Calibri" panose="020F0502020204030204" pitchFamily="34" charset="0"/>
                <a:cs typeface="Times New Roman" panose="02020603050405020304" pitchFamily="18" charset="0"/>
              </a:rPr>
              <a:t>Wooden rolling pin, Wooden chopping board</a:t>
            </a:r>
            <a:endParaRPr lang="en-CA" sz="2600" kern="100" dirty="0">
              <a:solidFill>
                <a:schemeClr val="tx2">
                  <a:lumMod val="75000"/>
                  <a:lumOff val="25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600" kern="100" dirty="0">
                <a:solidFill>
                  <a:schemeClr val="accent1">
                    <a:lumMod val="50000"/>
                  </a:schemeClr>
                </a:solidFill>
                <a:latin typeface="Calibri" panose="020F0502020204030204" pitchFamily="34" charset="0"/>
                <a:cs typeface="Times New Roman" panose="02020603050405020304" pitchFamily="18" charset="0"/>
              </a:rPr>
              <a:t>Hot Glue Gun and Sticks, &amp; Glue (1 small bottle 150ml)</a:t>
            </a:r>
            <a:endParaRPr lang="en-CA" sz="2600" kern="100" dirty="0">
              <a:solidFill>
                <a:schemeClr val="accent1">
                  <a:lumMod val="50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600" kern="100" dirty="0">
                <a:solidFill>
                  <a:schemeClr val="tx2">
                    <a:lumMod val="75000"/>
                    <a:lumOff val="25000"/>
                  </a:schemeClr>
                </a:solidFill>
                <a:latin typeface="Calibri" panose="020F0502020204030204" pitchFamily="34" charset="0"/>
                <a:cs typeface="Times New Roman" panose="02020603050405020304" pitchFamily="18" charset="0"/>
              </a:rPr>
              <a:t>Electrical Tape (1 roll), Clear Tape (1 roll)</a:t>
            </a:r>
            <a:endParaRPr lang="en-CA" sz="2600" kern="100" dirty="0">
              <a:solidFill>
                <a:schemeClr val="tx2">
                  <a:lumMod val="75000"/>
                  <a:lumOff val="25000"/>
                </a:schemeClr>
              </a:solidFill>
              <a:latin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600" kern="100" dirty="0">
                <a:solidFill>
                  <a:schemeClr val="accent1">
                    <a:lumMod val="50000"/>
                  </a:schemeClr>
                </a:solidFill>
                <a:latin typeface="Calibri" panose="020F0502020204030204" pitchFamily="34" charset="0"/>
                <a:cs typeface="Times New Roman" panose="02020603050405020304" pitchFamily="18" charset="0"/>
              </a:rPr>
              <a:t>Scissors, Other Craft items</a:t>
            </a:r>
            <a:endParaRPr lang="en-CA" sz="2600" kern="100" dirty="0">
              <a:solidFill>
                <a:schemeClr val="accent1">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0842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CBB4-15AB-90D9-F4A5-B4F2A57CC080}"/>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A5273DA2-D8A0-5F2C-E64C-3D8EDAD8A421}"/>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5A807016-AB16-6290-0E6F-6FB5DCB31CBD}"/>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E52955D1-267A-2C92-310C-248162841FF2}"/>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Procedures (Experiment - Working Model)</a:t>
            </a:r>
          </a:p>
        </p:txBody>
      </p:sp>
      <p:sp>
        <p:nvSpPr>
          <p:cNvPr id="15" name="TextBox 14">
            <a:extLst>
              <a:ext uri="{FF2B5EF4-FFF2-40B4-BE49-F238E27FC236}">
                <a16:creationId xmlns:a16="http://schemas.microsoft.com/office/drawing/2014/main" id="{99CA0ACA-9FAB-8FED-B643-FB900AB25F4F}"/>
              </a:ext>
            </a:extLst>
          </p:cNvPr>
          <p:cNvSpPr txBox="1"/>
          <p:nvPr/>
        </p:nvSpPr>
        <p:spPr>
          <a:xfrm>
            <a:off x="522196" y="844940"/>
            <a:ext cx="1814734" cy="865173"/>
          </a:xfrm>
          <a:prstGeom prst="rect">
            <a:avLst/>
          </a:prstGeom>
          <a:noFill/>
          <a:ln w="38100">
            <a:solidFill>
              <a:srgbClr val="FF0000"/>
            </a:solidFill>
          </a:ln>
        </p:spPr>
        <p:txBody>
          <a:bodyPr wrap="square">
            <a:spAutoFit/>
          </a:bodyPr>
          <a:lstStyle/>
          <a:p>
            <a:pPr algn="ctr">
              <a:lnSpc>
                <a:spcPct val="107000"/>
              </a:lnSpc>
              <a:spcAft>
                <a:spcPts val="800"/>
              </a:spcAft>
            </a:pPr>
            <a:r>
              <a:rPr lang="en-US"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Movable Speed Bump</a:t>
            </a:r>
            <a:endParaRPr lang="en-CA"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32">
            <a:extLst>
              <a:ext uri="{FF2B5EF4-FFF2-40B4-BE49-F238E27FC236}">
                <a16:creationId xmlns:a16="http://schemas.microsoft.com/office/drawing/2014/main" id="{6D823AA0-B18C-7EE2-27C6-E88AD4D0C2A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1208" b="51891"/>
          <a:stretch>
            <a:fillRect/>
          </a:stretch>
        </p:blipFill>
        <p:spPr bwMode="auto">
          <a:xfrm>
            <a:off x="915105" y="3143875"/>
            <a:ext cx="2452309" cy="2409474"/>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6" name="Picture 25" descr="Animated. Round Rack and Pinion Gear. | 3D CAD Model Library | GrabCAD">
            <a:extLst>
              <a:ext uri="{FF2B5EF4-FFF2-40B4-BE49-F238E27FC236}">
                <a16:creationId xmlns:a16="http://schemas.microsoft.com/office/drawing/2014/main" id="{A139765F-F24D-8885-3DC6-87C4582543A6}"/>
              </a:ext>
            </a:extLst>
          </p:cNvPr>
          <p:cNvPicPr>
            <a:picLocks noChangeAspect="1"/>
          </p:cNvPicPr>
          <p:nvPr/>
        </p:nvPicPr>
        <p:blipFill rotWithShape="1">
          <a:blip r:embed="rId5">
            <a:extLst>
              <a:ext uri="{28A0092B-C50C-407E-A947-70E740481C1C}">
                <a14:useLocalDpi xmlns:a14="http://schemas.microsoft.com/office/drawing/2010/main" val="0"/>
              </a:ext>
            </a:extLst>
          </a:blip>
          <a:srcRect l="11595" r="18060"/>
          <a:stretch/>
        </p:blipFill>
        <p:spPr bwMode="auto">
          <a:xfrm rot="5400000" flipH="1">
            <a:off x="3210373" y="3473904"/>
            <a:ext cx="3913764" cy="238350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28BA340B-EDEC-68DC-F1A3-A2755C0BD675}"/>
              </a:ext>
            </a:extLst>
          </p:cNvPr>
          <p:cNvSpPr txBox="1"/>
          <p:nvPr/>
        </p:nvSpPr>
        <p:spPr>
          <a:xfrm>
            <a:off x="3836309" y="6205808"/>
            <a:ext cx="2661891" cy="407035"/>
          </a:xfrm>
          <a:prstGeom prst="rect">
            <a:avLst/>
          </a:prstGeom>
          <a:noFill/>
        </p:spPr>
        <p:txBody>
          <a:bodyPr wrap="square">
            <a:spAutoFit/>
          </a:bodyPr>
          <a:lstStyle/>
          <a:p>
            <a:pPr algn="ctr">
              <a:lnSpc>
                <a:spcPct val="107000"/>
              </a:lnSpc>
              <a:spcAft>
                <a:spcPts val="800"/>
              </a:spcAft>
            </a:pPr>
            <a:r>
              <a:rPr lang="en-US"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Rack and Pinion gears</a:t>
            </a:r>
            <a:endParaRPr lang="en-CA"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4F437EA9-D9DF-533A-7540-F5D483304C01}"/>
              </a:ext>
            </a:extLst>
          </p:cNvPr>
          <p:cNvSpPr txBox="1"/>
          <p:nvPr/>
        </p:nvSpPr>
        <p:spPr>
          <a:xfrm>
            <a:off x="3971815" y="3519333"/>
            <a:ext cx="858419" cy="407035"/>
          </a:xfrm>
          <a:prstGeom prst="rect">
            <a:avLst/>
          </a:prstGeom>
          <a:noFill/>
        </p:spPr>
        <p:txBody>
          <a:bodyPr wrap="square">
            <a:spAutoFit/>
          </a:bodyPr>
          <a:lstStyle/>
          <a:p>
            <a:pPr algn="ctr">
              <a:lnSpc>
                <a:spcPct val="107000"/>
              </a:lnSpc>
              <a:spcAft>
                <a:spcPts val="800"/>
              </a:spcAft>
            </a:pPr>
            <a:r>
              <a:rPr lang="en-US"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Rack</a:t>
            </a:r>
            <a:endParaRPr lang="en-CA"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3DBC5ED5-F428-811F-E563-ECF1672A5E8E}"/>
              </a:ext>
            </a:extLst>
          </p:cNvPr>
          <p:cNvSpPr txBox="1"/>
          <p:nvPr/>
        </p:nvSpPr>
        <p:spPr>
          <a:xfrm>
            <a:off x="5453294" y="3529384"/>
            <a:ext cx="905712" cy="407035"/>
          </a:xfrm>
          <a:prstGeom prst="rect">
            <a:avLst/>
          </a:prstGeom>
          <a:noFill/>
        </p:spPr>
        <p:txBody>
          <a:bodyPr wrap="square">
            <a:spAutoFit/>
          </a:bodyPr>
          <a:lstStyle/>
          <a:p>
            <a:pPr algn="ctr">
              <a:lnSpc>
                <a:spcPct val="107000"/>
              </a:lnSpc>
              <a:spcAft>
                <a:spcPts val="800"/>
              </a:spcAft>
            </a:pPr>
            <a:r>
              <a:rPr lang="en-US"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Pinion</a:t>
            </a:r>
            <a:endParaRPr lang="en-CA"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 name="Picture 2">
            <a:extLst>
              <a:ext uri="{FF2B5EF4-FFF2-40B4-BE49-F238E27FC236}">
                <a16:creationId xmlns:a16="http://schemas.microsoft.com/office/drawing/2014/main" id="{8F47C05D-BF4E-F9FE-2735-A6A2C70C38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37" t="-206" r="7859" b="12117"/>
          <a:stretch/>
        </p:blipFill>
        <p:spPr bwMode="auto">
          <a:xfrm>
            <a:off x="2420936" y="844264"/>
            <a:ext cx="3417367" cy="2021386"/>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2049" name="Straight Arrow Connector 2048">
            <a:extLst>
              <a:ext uri="{FF2B5EF4-FFF2-40B4-BE49-F238E27FC236}">
                <a16:creationId xmlns:a16="http://schemas.microsoft.com/office/drawing/2014/main" id="{91A73144-6FEC-63F9-AB62-D524D7EB75AB}"/>
              </a:ext>
            </a:extLst>
          </p:cNvPr>
          <p:cNvCxnSpPr>
            <a:cxnSpLocks/>
          </p:cNvCxnSpPr>
          <p:nvPr/>
        </p:nvCxnSpPr>
        <p:spPr>
          <a:xfrm>
            <a:off x="1657643" y="1745538"/>
            <a:ext cx="1498751" cy="102206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51" name="Straight Arrow Connector 2050">
            <a:extLst>
              <a:ext uri="{FF2B5EF4-FFF2-40B4-BE49-F238E27FC236}">
                <a16:creationId xmlns:a16="http://schemas.microsoft.com/office/drawing/2014/main" id="{E5B9DD8F-4823-19E7-39B0-9F9D7D069228}"/>
              </a:ext>
            </a:extLst>
          </p:cNvPr>
          <p:cNvCxnSpPr>
            <a:cxnSpLocks/>
          </p:cNvCxnSpPr>
          <p:nvPr/>
        </p:nvCxnSpPr>
        <p:spPr>
          <a:xfrm>
            <a:off x="2899081" y="2915892"/>
            <a:ext cx="0" cy="112685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052" name="Picture 2051" descr="jump spring GIF by DP Animation Maker - Find &amp; Share on GIPHY">
            <a:extLst>
              <a:ext uri="{FF2B5EF4-FFF2-40B4-BE49-F238E27FC236}">
                <a16:creationId xmlns:a16="http://schemas.microsoft.com/office/drawing/2014/main" id="{35D68771-C195-1C21-387C-B5C6F5A9F795}"/>
              </a:ext>
            </a:extLst>
          </p:cNvPr>
          <p:cNvPicPr>
            <a:picLocks noChangeAspect="1"/>
          </p:cNvPicPr>
          <p:nvPr/>
        </p:nvPicPr>
        <p:blipFill>
          <a:blip r:embed="rId7">
            <a:extLst>
              <a:ext uri="{28A0092B-C50C-407E-A947-70E740481C1C}">
                <a14:useLocalDpi xmlns:a14="http://schemas.microsoft.com/office/drawing/2010/main" val="0"/>
              </a:ext>
            </a:extLst>
          </a:blip>
          <a:srcRect l="70987" t="7953" r="5324" b="9863"/>
          <a:stretch/>
        </p:blipFill>
        <p:spPr bwMode="auto">
          <a:xfrm>
            <a:off x="3058327" y="2965374"/>
            <a:ext cx="618174" cy="120785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cxnSp>
        <p:nvCxnSpPr>
          <p:cNvPr id="2057" name="Straight Arrow Connector 2056">
            <a:extLst>
              <a:ext uri="{FF2B5EF4-FFF2-40B4-BE49-F238E27FC236}">
                <a16:creationId xmlns:a16="http://schemas.microsoft.com/office/drawing/2014/main" id="{8E809BAD-2476-D9BC-2512-92513BFEAB93}"/>
              </a:ext>
            </a:extLst>
          </p:cNvPr>
          <p:cNvCxnSpPr>
            <a:cxnSpLocks/>
          </p:cNvCxnSpPr>
          <p:nvPr/>
        </p:nvCxnSpPr>
        <p:spPr>
          <a:xfrm>
            <a:off x="5153177" y="2788894"/>
            <a:ext cx="0" cy="64010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059" name="Picture 2" descr="DC Motor | 3D CAD Model Library | GrabCAD">
            <a:extLst>
              <a:ext uri="{FF2B5EF4-FFF2-40B4-BE49-F238E27FC236}">
                <a16:creationId xmlns:a16="http://schemas.microsoft.com/office/drawing/2014/main" id="{552BA6C7-ECC6-CB88-4DFC-91A8B62C19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5907" t="11767" r="9815"/>
          <a:stretch/>
        </p:blipFill>
        <p:spPr bwMode="auto">
          <a:xfrm flipH="1">
            <a:off x="6688089" y="2126343"/>
            <a:ext cx="3142299" cy="263068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2061" name="Straight Arrow Connector 2060">
            <a:extLst>
              <a:ext uri="{FF2B5EF4-FFF2-40B4-BE49-F238E27FC236}">
                <a16:creationId xmlns:a16="http://schemas.microsoft.com/office/drawing/2014/main" id="{113BAFA3-D824-A29C-D478-C7371340F83A}"/>
              </a:ext>
            </a:extLst>
          </p:cNvPr>
          <p:cNvCxnSpPr>
            <a:cxnSpLocks/>
          </p:cNvCxnSpPr>
          <p:nvPr/>
        </p:nvCxnSpPr>
        <p:spPr>
          <a:xfrm>
            <a:off x="6096000" y="4348612"/>
            <a:ext cx="923778"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2068" name="Picture 8" descr="5mm Rainbow LED (pack of 10)">
            <a:extLst>
              <a:ext uri="{FF2B5EF4-FFF2-40B4-BE49-F238E27FC236}">
                <a16:creationId xmlns:a16="http://schemas.microsoft.com/office/drawing/2014/main" id="{B188B298-D402-032C-464C-595C66C6951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283" t="1180" r="20505"/>
          <a:stretch/>
        </p:blipFill>
        <p:spPr bwMode="auto">
          <a:xfrm>
            <a:off x="10042067" y="1375151"/>
            <a:ext cx="1367670" cy="236228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2069" name="Straight Arrow Connector 2068">
            <a:extLst>
              <a:ext uri="{FF2B5EF4-FFF2-40B4-BE49-F238E27FC236}">
                <a16:creationId xmlns:a16="http://schemas.microsoft.com/office/drawing/2014/main" id="{CB27415F-B0D6-63AF-A951-B79841B01F85}"/>
              </a:ext>
            </a:extLst>
          </p:cNvPr>
          <p:cNvCxnSpPr>
            <a:cxnSpLocks/>
          </p:cNvCxnSpPr>
          <p:nvPr/>
        </p:nvCxnSpPr>
        <p:spPr>
          <a:xfrm flipV="1">
            <a:off x="9344693" y="3143875"/>
            <a:ext cx="1149805" cy="42542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70" name="Straight Arrow Connector 2069">
            <a:extLst>
              <a:ext uri="{FF2B5EF4-FFF2-40B4-BE49-F238E27FC236}">
                <a16:creationId xmlns:a16="http://schemas.microsoft.com/office/drawing/2014/main" id="{31B4EEE1-6111-922B-4358-52CA42612224}"/>
              </a:ext>
            </a:extLst>
          </p:cNvPr>
          <p:cNvCxnSpPr>
            <a:cxnSpLocks/>
          </p:cNvCxnSpPr>
          <p:nvPr/>
        </p:nvCxnSpPr>
        <p:spPr>
          <a:xfrm flipH="1" flipV="1">
            <a:off x="9412205" y="1329694"/>
            <a:ext cx="899413" cy="41584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71" name="TextBox 2070">
            <a:extLst>
              <a:ext uri="{FF2B5EF4-FFF2-40B4-BE49-F238E27FC236}">
                <a16:creationId xmlns:a16="http://schemas.microsoft.com/office/drawing/2014/main" id="{76C1B269-DE07-46FC-7589-B8250340CA30}"/>
              </a:ext>
            </a:extLst>
          </p:cNvPr>
          <p:cNvSpPr txBox="1"/>
          <p:nvPr/>
        </p:nvSpPr>
        <p:spPr>
          <a:xfrm>
            <a:off x="8645608" y="835476"/>
            <a:ext cx="3142300" cy="470000"/>
          </a:xfrm>
          <a:prstGeom prst="rect">
            <a:avLst/>
          </a:prstGeom>
          <a:noFill/>
          <a:ln w="38100">
            <a:solidFill>
              <a:srgbClr val="FF0000"/>
            </a:solidFill>
          </a:ln>
        </p:spPr>
        <p:txBody>
          <a:bodyPr wrap="square">
            <a:spAutoFit/>
          </a:bodyPr>
          <a:lstStyle/>
          <a:p>
            <a:pPr algn="ctr">
              <a:lnSpc>
                <a:spcPct val="107000"/>
              </a:lnSpc>
              <a:spcAft>
                <a:spcPts val="800"/>
              </a:spcAft>
            </a:pPr>
            <a:r>
              <a:rPr lang="en-US" sz="24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E</a:t>
            </a:r>
            <a:r>
              <a:rPr lang="en-US"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lectricity Generation</a:t>
            </a:r>
            <a:endParaRPr lang="en-CA" sz="24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9936F61-EC8A-5C5D-86D7-926985EE0AC1}"/>
              </a:ext>
            </a:extLst>
          </p:cNvPr>
          <p:cNvSpPr txBox="1"/>
          <p:nvPr/>
        </p:nvSpPr>
        <p:spPr>
          <a:xfrm>
            <a:off x="6576985" y="5037610"/>
            <a:ext cx="5622797" cy="1815882"/>
          </a:xfrm>
          <a:prstGeom prst="rect">
            <a:avLst/>
          </a:prstGeom>
          <a:noFill/>
        </p:spPr>
        <p:txBody>
          <a:bodyPr wrap="square">
            <a:spAutoFit/>
          </a:bodyPr>
          <a:lstStyle/>
          <a:p>
            <a:r>
              <a:rPr lang="en-CA" sz="1400" b="1" dirty="0">
                <a:solidFill>
                  <a:schemeClr val="accent1">
                    <a:lumMod val="50000"/>
                  </a:schemeClr>
                </a:solidFill>
                <a:latin typeface="Calibri" panose="020F0502020204030204" pitchFamily="34" charset="0"/>
                <a:cs typeface="Calibri" panose="020F0502020204030204" pitchFamily="34" charset="0"/>
              </a:rPr>
              <a:t>Photo Sources:</a:t>
            </a:r>
          </a:p>
          <a:p>
            <a:r>
              <a:rPr lang="en-CA" sz="1400" dirty="0">
                <a:solidFill>
                  <a:schemeClr val="accent1">
                    <a:lumMod val="50000"/>
                  </a:schemeClr>
                </a:solidFill>
                <a:latin typeface="Calibri" panose="020F0502020204030204" pitchFamily="34" charset="0"/>
                <a:cs typeface="Calibri" panose="020F0502020204030204" pitchFamily="34" charset="0"/>
              </a:rPr>
              <a:t>https://grabcad.com/library/animated-round-rack-and-pinion-gear-1</a:t>
            </a:r>
          </a:p>
          <a:p>
            <a:r>
              <a:rPr lang="en-CA" sz="1400" dirty="0">
                <a:solidFill>
                  <a:schemeClr val="accent1">
                    <a:lumMod val="50000"/>
                  </a:schemeClr>
                </a:solidFill>
                <a:latin typeface="Calibri" panose="020F0502020204030204" pitchFamily="34" charset="0"/>
                <a:cs typeface="Calibri" panose="020F0502020204030204" pitchFamily="34" charset="0"/>
              </a:rPr>
              <a:t>https://cad.grabcad.com/library/dc-motor--11</a:t>
            </a:r>
          </a:p>
          <a:p>
            <a:r>
              <a:rPr lang="en-CA" sz="1400" dirty="0">
                <a:solidFill>
                  <a:schemeClr val="accent1">
                    <a:lumMod val="50000"/>
                  </a:schemeClr>
                </a:solidFill>
                <a:latin typeface="Calibri" panose="020F0502020204030204" pitchFamily="34" charset="0"/>
                <a:cs typeface="Calibri" panose="020F0502020204030204" pitchFamily="34" charset="0"/>
              </a:rPr>
              <a:t>https://shop.pimoroni.com/products/5mm-rainbow-led-pack-of-10?variant=2833384833034</a:t>
            </a:r>
          </a:p>
          <a:p>
            <a:r>
              <a:rPr lang="en-CA" sz="1400" dirty="0">
                <a:solidFill>
                  <a:schemeClr val="accent1">
                    <a:lumMod val="50000"/>
                  </a:schemeClr>
                </a:solidFill>
                <a:latin typeface="Calibri" panose="020F0502020204030204" pitchFamily="34" charset="0"/>
                <a:cs typeface="Calibri" panose="020F0502020204030204" pitchFamily="34" charset="0"/>
              </a:rPr>
              <a:t>https://tenor.com/view/bounce-bumpy-ride-bouncy-ride-gif-3550911</a:t>
            </a:r>
          </a:p>
          <a:p>
            <a:r>
              <a:rPr lang="en-CA" sz="1400" dirty="0">
                <a:solidFill>
                  <a:schemeClr val="accent1">
                    <a:lumMod val="50000"/>
                  </a:schemeClr>
                </a:solidFill>
                <a:latin typeface="Calibri" panose="020F0502020204030204" pitchFamily="34" charset="0"/>
                <a:cs typeface="Calibri" panose="020F0502020204030204" pitchFamily="34" charset="0"/>
              </a:rPr>
              <a:t>https://giphy.com/gifs/desktoppaints-jump-spring-xT0xeGxcmzPAdn9mzC</a:t>
            </a:r>
          </a:p>
          <a:p>
            <a:r>
              <a:rPr lang="en-CA" sz="1400" dirty="0">
                <a:solidFill>
                  <a:schemeClr val="accent1">
                    <a:lumMod val="50000"/>
                  </a:schemeClr>
                </a:solidFill>
                <a:latin typeface="Calibri" panose="020F0502020204030204" pitchFamily="34" charset="0"/>
                <a:cs typeface="Calibri" panose="020F0502020204030204" pitchFamily="34" charset="0"/>
              </a:rPr>
              <a:t>https://www.amazon.ca/</a:t>
            </a:r>
          </a:p>
        </p:txBody>
      </p:sp>
    </p:spTree>
    <p:extLst>
      <p:ext uri="{BB962C8B-B14F-4D97-AF65-F5344CB8AC3E}">
        <p14:creationId xmlns:p14="http://schemas.microsoft.com/office/powerpoint/2010/main" val="4166816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7A4DD-289E-49C3-8FE2-E0696EF011EE}"/>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76AC36BF-2ABD-5930-CD94-E6D3E1DA2DDF}"/>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9D8102C4-24D9-DFB1-CA30-040461DDFA2B}"/>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080978E8-833C-E1D2-4DE2-92884F35F645}"/>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Procedures (Experiment - Working Model) </a:t>
            </a:r>
            <a:r>
              <a:rPr lang="en-US" sz="2400" b="1" dirty="0">
                <a:solidFill>
                  <a:schemeClr val="accent1">
                    <a:lumMod val="50000"/>
                  </a:schemeClr>
                </a:solidFill>
                <a:latin typeface="Calibri" panose="020F0502020204030204" pitchFamily="34" charset="0"/>
                <a:cs typeface="Calibri" panose="020F0502020204030204" pitchFamily="34" charset="0"/>
              </a:rPr>
              <a:t>..</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4DAA00E-0AE5-5D09-5EDB-FA40F9FA9EBC}"/>
              </a:ext>
            </a:extLst>
          </p:cNvPr>
          <p:cNvSpPr txBox="1"/>
          <p:nvPr/>
        </p:nvSpPr>
        <p:spPr>
          <a:xfrm>
            <a:off x="353946" y="957233"/>
            <a:ext cx="11822666" cy="6014532"/>
          </a:xfrm>
          <a:prstGeom prst="rect">
            <a:avLst/>
          </a:prstGeom>
          <a:noFill/>
        </p:spPr>
        <p:txBody>
          <a:bodyPr wrap="square">
            <a:spAutoFit/>
          </a:bodyPr>
          <a:lstStyle/>
          <a:p>
            <a:pPr marL="571500" indent="-571500">
              <a:lnSpc>
                <a:spcPct val="107000"/>
              </a:lnSpc>
              <a:spcAft>
                <a:spcPts val="8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First, I made a road with a movable speed bump (which can move up and down little bit) on the storage box.</a:t>
            </a:r>
            <a:endParaRPr lang="en-US" sz="28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800" dirty="0">
                <a:solidFill>
                  <a:schemeClr val="tx2">
                    <a:lumMod val="75000"/>
                    <a:lumOff val="25000"/>
                  </a:schemeClr>
                </a:solidFill>
                <a:latin typeface="Calibri" panose="020F0502020204030204" pitchFamily="34" charset="0"/>
                <a:cs typeface="Times New Roman" panose="02020603050405020304" pitchFamily="18" charset="0"/>
              </a:rPr>
              <a:t>Gears - Rack and Pinion gears (‘Press and Go’ toy cars) are installed under the movable speed bump.</a:t>
            </a:r>
          </a:p>
          <a:p>
            <a:pPr marL="571500" indent="-571500">
              <a:lnSpc>
                <a:spcPct val="107000"/>
              </a:lnSpc>
              <a:spcAft>
                <a:spcPts val="8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Then, two wind turbine DC motors (generator) are connected to the wheels of the toy car.</a:t>
            </a:r>
          </a:p>
          <a:p>
            <a:pPr marL="571500" indent="-571500">
              <a:lnSpc>
                <a:spcPct val="107000"/>
              </a:lnSpc>
              <a:spcAft>
                <a:spcPts val="800"/>
              </a:spcAft>
              <a:buFont typeface="Wingdings" panose="05000000000000000000" pitchFamily="2" charset="2"/>
              <a:buChar char="§"/>
            </a:pPr>
            <a:r>
              <a:rPr lang="en-US" sz="2800" kern="100" dirty="0">
                <a:solidFill>
                  <a:schemeClr val="tx2">
                    <a:lumMod val="75000"/>
                    <a:lumOff val="25000"/>
                  </a:schemeClr>
                </a:solidFill>
                <a:latin typeface="Calibri" panose="020F0502020204030204" pitchFamily="34" charset="0"/>
                <a:cs typeface="Times New Roman" panose="02020603050405020304" pitchFamily="18" charset="0"/>
              </a:rPr>
              <a:t>Next, two motors are connected to an LED light bulb (5mm) and a multimeter by using an electrical wire.</a:t>
            </a:r>
          </a:p>
          <a:p>
            <a:pPr marL="571500" indent="-571500">
              <a:lnSpc>
                <a:spcPct val="107000"/>
              </a:lnSpc>
              <a:spcAft>
                <a:spcPts val="800"/>
              </a:spcAft>
              <a:buFont typeface="Wingdings" panose="05000000000000000000" pitchFamily="2" charset="2"/>
              <a:buChar char="§"/>
            </a:pPr>
            <a:r>
              <a:rPr lang="en-US" sz="2800" kern="100" dirty="0">
                <a:solidFill>
                  <a:schemeClr val="accent1">
                    <a:lumMod val="50000"/>
                  </a:schemeClr>
                </a:solidFill>
                <a:latin typeface="Calibri" panose="020F0502020204030204" pitchFamily="34" charset="0"/>
                <a:cs typeface="Times New Roman" panose="02020603050405020304" pitchFamily="18" charset="0"/>
              </a:rPr>
              <a:t>Now, we can test our working model. And we can check that when a vehicle pushes the speed bump, the gears under the speed bump rotate and generate electricity. The generated electricity can be seen on an LED light bulb and a multimeter.</a:t>
            </a:r>
            <a:endParaRPr lang="en-CA" sz="2800" kern="100" dirty="0">
              <a:solidFill>
                <a:schemeClr val="accent1">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5727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6F39F-719F-9A82-7444-FB17B1C8D045}"/>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E25353B1-D10B-2B35-EFCA-FE7F5013CFB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B5E419B3-9CEC-DB22-C530-74EB09CCBB2D}"/>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F514725F-70EB-CD73-BE46-17DC7EE93282}"/>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Procedures (Experiment - Working Model) </a:t>
            </a:r>
            <a:r>
              <a:rPr lang="en-US" sz="2400" b="1" dirty="0">
                <a:solidFill>
                  <a:schemeClr val="accent1">
                    <a:lumMod val="50000"/>
                  </a:schemeClr>
                </a:solidFill>
                <a:latin typeface="Calibri" panose="020F0502020204030204" pitchFamily="34" charset="0"/>
                <a:cs typeface="Calibri" panose="020F0502020204030204" pitchFamily="34" charset="0"/>
              </a:rPr>
              <a:t>..</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DFBE30C-FA1B-49AD-FD6A-A0965846935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800" r="17863"/>
          <a:stretch/>
        </p:blipFill>
        <p:spPr bwMode="auto">
          <a:xfrm>
            <a:off x="369334" y="939285"/>
            <a:ext cx="2781829" cy="2902853"/>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A9FF1DD9-EB4E-36C1-9DF4-231C649BE13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867" r="7944"/>
          <a:stretch/>
        </p:blipFill>
        <p:spPr bwMode="auto">
          <a:xfrm>
            <a:off x="3268376" y="939285"/>
            <a:ext cx="4155930" cy="290285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351482B4-74C7-1727-8F13-7B21994AE36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1519" y="1524061"/>
            <a:ext cx="4496419" cy="2127472"/>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F62111F6-2CE4-D29F-0F66-1E365812DE3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0759" y="4117941"/>
            <a:ext cx="3600774" cy="170369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3480AC01-E9AD-0CAD-5483-1C9824D966C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1065" y="4430398"/>
            <a:ext cx="4155415" cy="196612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14E3D448-85CB-53BF-BAB4-9F9384B4775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75417" y="4712677"/>
            <a:ext cx="4155417" cy="196612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78599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DCBB4-15AB-90D9-F4A5-B4F2A57CC080}"/>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A5273DA2-D8A0-5F2C-E64C-3D8EDAD8A421}"/>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5A807016-AB16-6290-0E6F-6FB5DCB31CBD}"/>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E52955D1-267A-2C92-310C-248162841FF2}"/>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Procedures (Experiment - Working Model) </a:t>
            </a:r>
            <a:r>
              <a:rPr lang="en-US" sz="2400" b="1" dirty="0">
                <a:solidFill>
                  <a:schemeClr val="accent1">
                    <a:lumMod val="50000"/>
                  </a:schemeClr>
                </a:solidFill>
                <a:latin typeface="Calibri" panose="020F0502020204030204" pitchFamily="34" charset="0"/>
                <a:cs typeface="Calibri" panose="020F0502020204030204" pitchFamily="34" charset="0"/>
              </a:rPr>
              <a:t>..</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E017E7F6-5FCD-21B1-98BC-7F81F963E2A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4647" y="943165"/>
            <a:ext cx="8062706" cy="5787859"/>
          </a:xfrm>
          <a:prstGeom prst="rect">
            <a:avLst/>
          </a:prstGeom>
          <a:noFill/>
          <a:ln>
            <a:noFill/>
          </a:ln>
        </p:spPr>
      </p:pic>
      <p:sp>
        <p:nvSpPr>
          <p:cNvPr id="7" name="TextBox 26">
            <a:extLst>
              <a:ext uri="{FF2B5EF4-FFF2-40B4-BE49-F238E27FC236}">
                <a16:creationId xmlns:a16="http://schemas.microsoft.com/office/drawing/2014/main" id="{FD99DFC9-0E58-A6BF-5EA4-507CEA6AC7AE}"/>
              </a:ext>
            </a:extLst>
          </p:cNvPr>
          <p:cNvSpPr txBox="1"/>
          <p:nvPr/>
        </p:nvSpPr>
        <p:spPr>
          <a:xfrm>
            <a:off x="8752392" y="1016906"/>
            <a:ext cx="1350645" cy="1255395"/>
          </a:xfrm>
          <a:prstGeom prst="rect">
            <a:avLst/>
          </a:prstGeom>
          <a:noFill/>
          <a:ln w="38100">
            <a:solidFill>
              <a:srgbClr val="FF0000"/>
            </a:solidFill>
          </a:ln>
        </p:spPr>
        <p:txBody>
          <a:bodyPr wrap="square">
            <a:noAutofit/>
          </a:bodyPr>
          <a:lstStyle/>
          <a:p>
            <a:pPr marL="0" marR="0" algn="ctr">
              <a:lnSpc>
                <a:spcPct val="106000"/>
              </a:lnSpc>
              <a:spcBef>
                <a:spcPts val="0"/>
              </a:spcBef>
              <a:spcAft>
                <a:spcPts val="800"/>
              </a:spcAft>
            </a:pPr>
            <a:r>
              <a:rPr lang="en-US" sz="16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‘Press and Go’ Toy Cars (Rack and Pinion gears)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1DF752AF-8842-DB27-3318-FCBC8767A104}"/>
              </a:ext>
            </a:extLst>
          </p:cNvPr>
          <p:cNvCxnSpPr>
            <a:cxnSpLocks/>
          </p:cNvCxnSpPr>
          <p:nvPr/>
        </p:nvCxnSpPr>
        <p:spPr>
          <a:xfrm flipH="1">
            <a:off x="7909560" y="2274841"/>
            <a:ext cx="1413697" cy="173937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26">
            <a:extLst>
              <a:ext uri="{FF2B5EF4-FFF2-40B4-BE49-F238E27FC236}">
                <a16:creationId xmlns:a16="http://schemas.microsoft.com/office/drawing/2014/main" id="{51CBBB19-93C1-6941-57B4-36CB2C6AC1D4}"/>
              </a:ext>
            </a:extLst>
          </p:cNvPr>
          <p:cNvSpPr txBox="1"/>
          <p:nvPr/>
        </p:nvSpPr>
        <p:spPr>
          <a:xfrm>
            <a:off x="9066268" y="3599645"/>
            <a:ext cx="1061085" cy="935990"/>
          </a:xfrm>
          <a:prstGeom prst="rect">
            <a:avLst/>
          </a:prstGeom>
          <a:noFill/>
          <a:ln w="38100">
            <a:solidFill>
              <a:srgbClr val="FF0000"/>
            </a:solidFill>
          </a:ln>
        </p:spPr>
        <p:txBody>
          <a:bodyPr wrap="square">
            <a:noAutofit/>
          </a:bodyPr>
          <a:lstStyle/>
          <a:p>
            <a:pPr marL="0" marR="0" algn="ctr">
              <a:lnSpc>
                <a:spcPct val="106000"/>
              </a:lnSpc>
              <a:spcBef>
                <a:spcPts val="0"/>
              </a:spcBef>
              <a:spcAft>
                <a:spcPts val="800"/>
              </a:spcAft>
            </a:pPr>
            <a:r>
              <a:rPr lang="en-US" sz="16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Wind turbine DC motor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31F469B3-5ECC-F370-F4B3-F74253EDA08E}"/>
              </a:ext>
            </a:extLst>
          </p:cNvPr>
          <p:cNvCxnSpPr>
            <a:cxnSpLocks/>
          </p:cNvCxnSpPr>
          <p:nvPr/>
        </p:nvCxnSpPr>
        <p:spPr>
          <a:xfrm flipH="1">
            <a:off x="8001000" y="4555320"/>
            <a:ext cx="1064633" cy="89450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26">
            <a:extLst>
              <a:ext uri="{FF2B5EF4-FFF2-40B4-BE49-F238E27FC236}">
                <a16:creationId xmlns:a16="http://schemas.microsoft.com/office/drawing/2014/main" id="{FE10CA58-5E8C-0ACC-0BC1-55BC761E6565}"/>
              </a:ext>
            </a:extLst>
          </p:cNvPr>
          <p:cNvSpPr txBox="1"/>
          <p:nvPr/>
        </p:nvSpPr>
        <p:spPr>
          <a:xfrm>
            <a:off x="2102430" y="2555875"/>
            <a:ext cx="2046605" cy="873125"/>
          </a:xfrm>
          <a:prstGeom prst="rect">
            <a:avLst/>
          </a:prstGeom>
          <a:noFill/>
          <a:ln w="38100">
            <a:solidFill>
              <a:srgbClr val="FF0000"/>
            </a:solidFill>
          </a:ln>
        </p:spPr>
        <p:txBody>
          <a:bodyPr wrap="square">
            <a:noAutofit/>
          </a:bodyPr>
          <a:lstStyle/>
          <a:p>
            <a:pPr marL="0" marR="0" algn="ctr">
              <a:lnSpc>
                <a:spcPct val="106000"/>
              </a:lnSpc>
              <a:spcBef>
                <a:spcPts val="0"/>
              </a:spcBef>
              <a:spcAft>
                <a:spcPts val="800"/>
              </a:spcAft>
            </a:pPr>
            <a:r>
              <a:rPr lang="en-US" sz="1600" b="1" u="sng"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Electricity Generation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6000"/>
              </a:lnSpc>
              <a:spcBef>
                <a:spcPts val="0"/>
              </a:spcBef>
              <a:spcAft>
                <a:spcPts val="800"/>
              </a:spcAft>
            </a:pPr>
            <a:r>
              <a:rPr lang="en-US" sz="16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Multimeter and Bulb</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1549C119-4966-770D-D675-45189E034316}"/>
              </a:ext>
            </a:extLst>
          </p:cNvPr>
          <p:cNvCxnSpPr>
            <a:cxnSpLocks/>
          </p:cNvCxnSpPr>
          <p:nvPr/>
        </p:nvCxnSpPr>
        <p:spPr>
          <a:xfrm flipH="1">
            <a:off x="2771352" y="3429000"/>
            <a:ext cx="97391" cy="58521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FDA5B71-0261-0653-89E7-E5687410059C}"/>
              </a:ext>
            </a:extLst>
          </p:cNvPr>
          <p:cNvCxnSpPr>
            <a:cxnSpLocks/>
          </p:cNvCxnSpPr>
          <p:nvPr/>
        </p:nvCxnSpPr>
        <p:spPr>
          <a:xfrm>
            <a:off x="3701491" y="3429000"/>
            <a:ext cx="447544" cy="110663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6">
            <a:extLst>
              <a:ext uri="{FF2B5EF4-FFF2-40B4-BE49-F238E27FC236}">
                <a16:creationId xmlns:a16="http://schemas.microsoft.com/office/drawing/2014/main" id="{F764896D-0425-AC25-C99E-378911FF84E1}"/>
              </a:ext>
            </a:extLst>
          </p:cNvPr>
          <p:cNvSpPr txBox="1"/>
          <p:nvPr/>
        </p:nvSpPr>
        <p:spPr>
          <a:xfrm>
            <a:off x="3208677" y="1192530"/>
            <a:ext cx="1445895" cy="722630"/>
          </a:xfrm>
          <a:prstGeom prst="rect">
            <a:avLst/>
          </a:prstGeom>
          <a:noFill/>
          <a:ln w="38100">
            <a:solidFill>
              <a:srgbClr val="FF0000"/>
            </a:solidFill>
          </a:ln>
        </p:spPr>
        <p:txBody>
          <a:bodyPr wrap="square">
            <a:noAutofit/>
          </a:bodyPr>
          <a:lstStyle/>
          <a:p>
            <a:pPr marL="0" marR="0" algn="ctr">
              <a:lnSpc>
                <a:spcPct val="106000"/>
              </a:lnSpc>
              <a:spcBef>
                <a:spcPts val="0"/>
              </a:spcBef>
              <a:spcAft>
                <a:spcPts val="800"/>
              </a:spcAft>
            </a:pPr>
            <a:r>
              <a:rPr lang="en-US" sz="1600" b="1" kern="1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Movable Speed Bump</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3A4ABDE9-2F8D-D5BF-E616-49A1688D6F0F}"/>
              </a:ext>
            </a:extLst>
          </p:cNvPr>
          <p:cNvCxnSpPr>
            <a:cxnSpLocks/>
          </p:cNvCxnSpPr>
          <p:nvPr/>
        </p:nvCxnSpPr>
        <p:spPr>
          <a:xfrm>
            <a:off x="4410732" y="1919605"/>
            <a:ext cx="1140460" cy="1509395"/>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44128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72DA8-D07B-AFCA-CF64-75C0D7B4E163}"/>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82A8F931-C5CA-B307-1909-37FBCB7258CE}"/>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1629F317-A4E1-760B-E37F-858A9C4C03BC}"/>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D96CE9EF-6244-E6FC-BE70-292D58D1E095}"/>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Results</a:t>
            </a:r>
          </a:p>
        </p:txBody>
      </p:sp>
      <p:sp>
        <p:nvSpPr>
          <p:cNvPr id="7" name="TextBox 6">
            <a:extLst>
              <a:ext uri="{FF2B5EF4-FFF2-40B4-BE49-F238E27FC236}">
                <a16:creationId xmlns:a16="http://schemas.microsoft.com/office/drawing/2014/main" id="{2620C7BB-F71A-E12A-0E00-874CF32D82E3}"/>
              </a:ext>
            </a:extLst>
          </p:cNvPr>
          <p:cNvSpPr txBox="1"/>
          <p:nvPr/>
        </p:nvSpPr>
        <p:spPr>
          <a:xfrm>
            <a:off x="353946" y="957233"/>
            <a:ext cx="11822666" cy="5930213"/>
          </a:xfrm>
          <a:prstGeom prst="rect">
            <a:avLst/>
          </a:prstGeom>
          <a:noFill/>
        </p:spPr>
        <p:txBody>
          <a:bodyPr wrap="square">
            <a:spAutoFit/>
          </a:bodyPr>
          <a:lstStyle/>
          <a:p>
            <a:pPr marL="571500" indent="-571500">
              <a:lnSpc>
                <a:spcPct val="107000"/>
              </a:lnSpc>
              <a:spcAft>
                <a:spcPts val="800"/>
              </a:spcAft>
              <a:buFont typeface="Wingdings" panose="05000000000000000000" pitchFamily="2" charset="2"/>
              <a:buChar char="§"/>
            </a:pP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 drove a small toy car a few times on the road with the movable speed bump (which can move up and down little bit).</a:t>
            </a:r>
            <a:endParaRPr lang="en-CA"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When a car passed over the speed bump, it pushed the speed bump.</a:t>
            </a:r>
            <a:endParaRPr lang="en-CA"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Small gears - Rack and Pinion gears (‘Press and Go’ Toy Cars) under the Speed Bump rotated.</a:t>
            </a:r>
            <a:endParaRPr lang="en-CA"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The DC motor connected with the gears generated electricity.</a:t>
            </a:r>
          </a:p>
          <a:p>
            <a:pPr marL="571500" indent="-571500">
              <a:lnSpc>
                <a:spcPct val="107000"/>
              </a:lnSpc>
              <a:spcAft>
                <a:spcPts val="800"/>
              </a:spcAft>
              <a:buFont typeface="Wingdings" panose="05000000000000000000" pitchFamily="2" charset="2"/>
              <a:buChar char="§"/>
            </a:pP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 generated electricity could be seen on an LED light bulb and a multimeter.</a:t>
            </a:r>
            <a:endParaRPr lang="en-CA"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 measured the generated electricity in Voltage with a multimeter and the number of LED light bulbs.</a:t>
            </a:r>
            <a:endParaRPr lang="en-CA"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We can generate electricity from the movable Speed Bump with the help of the wind turbine concept.</a:t>
            </a:r>
            <a:endParaRPr lang="en-CA"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All my observations/counts (in a table form) are noted when the electricity was generated after pushing the movable Speed Bump.</a:t>
            </a:r>
            <a:endParaRPr lang="en-CA" sz="2400" kern="100" dirty="0">
              <a:solidFill>
                <a:schemeClr val="accent1">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2775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D6B72-760E-BA07-68C6-0B0D367FED38}"/>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2F42B6C0-0A73-B343-93F6-7E44A5CFC06E}"/>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25D487E3-5477-DA8E-7CB3-25C62935264C}"/>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9AF81F50-9134-398E-BF41-8BCED2DD0088}"/>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Results 1 </a:t>
            </a:r>
            <a:r>
              <a:rPr lang="en-US" sz="2400" b="1" dirty="0">
                <a:solidFill>
                  <a:schemeClr val="accent1">
                    <a:lumMod val="50000"/>
                  </a:schemeClr>
                </a:solidFill>
                <a:latin typeface="Calibri" panose="020F0502020204030204" pitchFamily="34" charset="0"/>
                <a:cs typeface="Calibri" panose="020F0502020204030204" pitchFamily="34" charset="0"/>
              </a:rPr>
              <a:t>..</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37F3943-E6B9-5DDE-D9CE-A697E773D10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7027" t="5941" r="932" b="9193"/>
          <a:stretch/>
        </p:blipFill>
        <p:spPr bwMode="auto">
          <a:xfrm>
            <a:off x="369334" y="835726"/>
            <a:ext cx="4994030" cy="595650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5DA2D381-D9FB-25E3-1B23-9FD81BB48B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14" r="28960"/>
          <a:stretch/>
        </p:blipFill>
        <p:spPr bwMode="auto">
          <a:xfrm>
            <a:off x="5549818" y="943165"/>
            <a:ext cx="3622317" cy="2874114"/>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E3A9B02B-9DCF-BC34-3860-7C32DBF2BDC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1173"/>
          <a:stretch/>
        </p:blipFill>
        <p:spPr bwMode="auto">
          <a:xfrm>
            <a:off x="7343633" y="3934096"/>
            <a:ext cx="4572545" cy="274470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8690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3C210-F11B-B17A-3130-C8FAA2A4D418}"/>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A89FD331-3B24-45E4-6995-282C52FF4AD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D702A56E-35CB-77F4-EF72-6C80A9F60FE4}"/>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DA77ABB5-2AE1-6B81-13A2-DEE07EED2F2C}"/>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Results 2 </a:t>
            </a:r>
            <a:r>
              <a:rPr lang="en-US" sz="2400" b="1" dirty="0">
                <a:solidFill>
                  <a:schemeClr val="accent1">
                    <a:lumMod val="50000"/>
                  </a:schemeClr>
                </a:solidFill>
                <a:latin typeface="Calibri" panose="020F0502020204030204" pitchFamily="34" charset="0"/>
                <a:cs typeface="Calibri" panose="020F0502020204030204" pitchFamily="34" charset="0"/>
              </a:rPr>
              <a:t>..</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E132D112-02A4-5D07-370A-997CFE403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334" y="943165"/>
            <a:ext cx="5781078" cy="373062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22B35303-0CEE-B993-2183-EDDB942C2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667" y="3206812"/>
            <a:ext cx="5781078" cy="3471993"/>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93183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5FA45-6D01-56AB-525E-3B76E7FDBF0E}"/>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3CC0B2F9-8EBC-156E-B9B3-28D72C5CB268}"/>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88489C59-E593-A718-1EEA-852E1E5A5D9C}"/>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888898CD-1512-249D-5637-46E4BF5CEC97}"/>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Conclusion</a:t>
            </a:r>
          </a:p>
        </p:txBody>
      </p:sp>
      <p:sp>
        <p:nvSpPr>
          <p:cNvPr id="7" name="TextBox 6">
            <a:extLst>
              <a:ext uri="{FF2B5EF4-FFF2-40B4-BE49-F238E27FC236}">
                <a16:creationId xmlns:a16="http://schemas.microsoft.com/office/drawing/2014/main" id="{39E3E6CF-A2BE-1999-766F-628E1ADB4629}"/>
              </a:ext>
            </a:extLst>
          </p:cNvPr>
          <p:cNvSpPr txBox="1"/>
          <p:nvPr/>
        </p:nvSpPr>
        <p:spPr>
          <a:xfrm>
            <a:off x="353946" y="957233"/>
            <a:ext cx="11822666" cy="5237909"/>
          </a:xfrm>
          <a:prstGeom prst="rect">
            <a:avLst/>
          </a:prstGeom>
          <a:noFill/>
        </p:spPr>
        <p:txBody>
          <a:bodyPr wrap="square">
            <a:spAutoFit/>
          </a:bodyPr>
          <a:lstStyle/>
          <a:p>
            <a:pPr marL="571500" indent="-571500">
              <a:lnSpc>
                <a:spcPct val="107000"/>
              </a:lnSpc>
              <a:spcAft>
                <a:spcPts val="800"/>
              </a:spcAft>
              <a:buFont typeface="Wingdings" panose="05000000000000000000" pitchFamily="2" charset="2"/>
              <a:buChar char="§"/>
            </a:pPr>
            <a:r>
              <a:rPr lang="en-US" sz="28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My hypothesis is true:</a:t>
            </a:r>
            <a:endParaRPr lang="en-CA" sz="24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We can generate electricity (Dependent Variables) by modifying the movable speed bump (Independent Variables) by installing gears and wind turbine motors (Independent Variables) under the Speed Bump.</a:t>
            </a:r>
          </a:p>
          <a:p>
            <a:pPr marL="571500" indent="-571500">
              <a:lnSpc>
                <a:spcPct val="107000"/>
              </a:lnSpc>
              <a:spcAft>
                <a:spcPts val="800"/>
              </a:spcAft>
              <a:buFont typeface="Wingdings" panose="05000000000000000000" pitchFamily="2" charset="2"/>
              <a:buChar char="§"/>
            </a:pPr>
            <a:r>
              <a:rPr lang="en-US" sz="2800" b="1" kern="100" dirty="0">
                <a:solidFill>
                  <a:schemeClr val="accent1">
                    <a:lumMod val="50000"/>
                  </a:schemeClr>
                </a:solidFill>
                <a:latin typeface="Calibri" panose="020F0502020204030204" pitchFamily="34" charset="0"/>
                <a:cs typeface="Times New Roman" panose="02020603050405020304" pitchFamily="18" charset="0"/>
              </a:rPr>
              <a:t>My experiment answers the missing piece of my background research:</a:t>
            </a:r>
          </a:p>
          <a:p>
            <a:pPr>
              <a:lnSpc>
                <a:spcPct val="107000"/>
              </a:lnSpc>
              <a:spcAft>
                <a:spcPts val="800"/>
              </a:spcAft>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solidFill>
                  <a:schemeClr val="accent1">
                    <a:lumMod val="50000"/>
                  </a:schemeClr>
                </a:solidFill>
                <a:latin typeface="Calibri" panose="020F0502020204030204" pitchFamily="34" charset="0"/>
                <a:cs typeface="Times New Roman" panose="02020603050405020304" pitchFamily="18" charset="0"/>
              </a:rPr>
              <a:t>We can use kinetic energy (motion of vehicle) and convert it into electrical energy.</a:t>
            </a:r>
          </a:p>
          <a:p>
            <a:pPr>
              <a:lnSpc>
                <a:spcPct val="107000"/>
              </a:lnSpc>
              <a:spcAft>
                <a:spcPts val="800"/>
              </a:spcAft>
            </a:pPr>
            <a:r>
              <a:rPr lang="en-US" sz="2400" kern="100" dirty="0">
                <a:solidFill>
                  <a:schemeClr val="tx2">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In other words, we can recover a moving vehicle’s energy (kinetic energy) and convert it into electrical energy.</a:t>
            </a:r>
          </a:p>
          <a:p>
            <a:pPr marL="571500" indent="-571500">
              <a:lnSpc>
                <a:spcPct val="107000"/>
              </a:lnSpc>
              <a:spcAft>
                <a:spcPts val="800"/>
              </a:spcAft>
              <a:buFont typeface="Wingdings" panose="05000000000000000000" pitchFamily="2" charset="2"/>
              <a:buChar char="§"/>
            </a:pPr>
            <a:r>
              <a:rPr lang="en-US" sz="2800" b="1" kern="100" dirty="0">
                <a:solidFill>
                  <a:schemeClr val="tx2">
                    <a:lumMod val="75000"/>
                    <a:lumOff val="25000"/>
                  </a:schemeClr>
                </a:solidFill>
                <a:latin typeface="Calibri" panose="020F0502020204030204" pitchFamily="34" charset="0"/>
                <a:cs typeface="Times New Roman" panose="02020603050405020304" pitchFamily="18" charset="0"/>
              </a:rPr>
              <a:t>Importance of energy to the world:</a:t>
            </a:r>
            <a:endParaRPr lang="en-CA" sz="2800" b="1" kern="100" dirty="0">
              <a:solidFill>
                <a:schemeClr val="tx2">
                  <a:lumMod val="75000"/>
                  <a:lumOff val="25000"/>
                </a:schemeClr>
              </a:solidFill>
              <a:latin typeface="Calibri" panose="020F0502020204030204" pitchFamily="34" charset="0"/>
              <a:cs typeface="Times New Roman" panose="02020603050405020304" pitchFamily="18" charset="0"/>
            </a:endParaRPr>
          </a:p>
          <a:p>
            <a:pPr>
              <a:lnSpc>
                <a:spcPct val="107000"/>
              </a:lnSpc>
              <a:spcAft>
                <a:spcPts val="800"/>
              </a:spcAft>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solidFill>
                  <a:schemeClr val="tx2">
                    <a:lumMod val="75000"/>
                    <a:lumOff val="25000"/>
                  </a:schemeClr>
                </a:solidFill>
                <a:latin typeface="Calibri" panose="020F0502020204030204" pitchFamily="34" charset="0"/>
                <a:cs typeface="Times New Roman" panose="02020603050405020304" pitchFamily="18" charset="0"/>
              </a:rPr>
              <a:t>We found another way to generate energy (electricity) in addition of Wind energy, Solar energy, Hydraulic energy, Geothermal energy, and Tidal energy.</a:t>
            </a:r>
            <a:endParaRPr lang="en-CA" sz="2400" dirty="0">
              <a:solidFill>
                <a:schemeClr val="tx2">
                  <a:lumMod val="75000"/>
                  <a:lumOff val="25000"/>
                </a:schemeClr>
              </a:solidFill>
            </a:endParaRPr>
          </a:p>
        </p:txBody>
      </p:sp>
    </p:spTree>
    <p:extLst>
      <p:ext uri="{BB962C8B-B14F-4D97-AF65-F5344CB8AC3E}">
        <p14:creationId xmlns:p14="http://schemas.microsoft.com/office/powerpoint/2010/main" val="14302809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4496E-4840-2E39-DE7C-F774A08C153F}"/>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459E6F1A-04AD-BABC-F62C-4D3B5FEA373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053BA642-D465-2C8B-B3AF-8734F6FE2F70}"/>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8AFE90B9-E5B8-1E0B-8DC7-91C0544F6E3C}"/>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Next Steps</a:t>
            </a:r>
          </a:p>
        </p:txBody>
      </p:sp>
      <p:sp>
        <p:nvSpPr>
          <p:cNvPr id="7" name="TextBox 6">
            <a:extLst>
              <a:ext uri="{FF2B5EF4-FFF2-40B4-BE49-F238E27FC236}">
                <a16:creationId xmlns:a16="http://schemas.microsoft.com/office/drawing/2014/main" id="{21C983D8-730A-B959-CDBE-6AE267A48C7E}"/>
              </a:ext>
            </a:extLst>
          </p:cNvPr>
          <p:cNvSpPr txBox="1"/>
          <p:nvPr/>
        </p:nvSpPr>
        <p:spPr>
          <a:xfrm>
            <a:off x="353945" y="957233"/>
            <a:ext cx="6300073" cy="3941977"/>
          </a:xfrm>
          <a:prstGeom prst="rect">
            <a:avLst/>
          </a:prstGeom>
          <a:noFill/>
        </p:spPr>
        <p:txBody>
          <a:bodyPr wrap="square">
            <a:spAutoFit/>
          </a:bodyPr>
          <a:lstStyle/>
          <a:p>
            <a:pPr marL="571500" indent="-571500">
              <a:lnSpc>
                <a:spcPct val="107000"/>
              </a:lnSpc>
              <a:spcAft>
                <a:spcPts val="800"/>
              </a:spcAft>
              <a:buFont typeface="Wingdings" panose="05000000000000000000" pitchFamily="2" charset="2"/>
              <a:buChar char="§"/>
            </a:pPr>
            <a:r>
              <a:rPr lang="en-US" sz="28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In Calgary: (Based on Traffic Survey at a Speed bump)</a:t>
            </a:r>
            <a:endParaRPr lang="en-CA" sz="28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485900" lvl="2" indent="-571500">
              <a:lnSpc>
                <a:spcPct val="107000"/>
              </a:lnSpc>
              <a:spcAft>
                <a:spcPts val="8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About </a:t>
            </a:r>
            <a:r>
              <a:rPr lang="en-US"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124</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Vehicles passes over one Speed Bump in 15 minutes</a:t>
            </a:r>
            <a:endParaRPr lang="en-CA"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485900" lvl="2" indent="-571500">
              <a:lnSpc>
                <a:spcPct val="107000"/>
              </a:lnSpc>
              <a:spcAft>
                <a:spcPts val="800"/>
              </a:spcAft>
              <a:buFont typeface="Wingdings" panose="05000000000000000000" pitchFamily="2" charset="2"/>
              <a:buChar char="§"/>
            </a:pPr>
            <a:r>
              <a:rPr lang="en-US" sz="28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About </a:t>
            </a:r>
            <a:r>
              <a:rPr lang="en-US" sz="2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5,952</a:t>
            </a:r>
            <a:r>
              <a:rPr lang="en-US" sz="28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Vehicles pass over one Speed Bump per day (in 720 minutes: 7 am to 7 pm).</a:t>
            </a:r>
          </a:p>
          <a:p>
            <a:pPr marL="1485900" lvl="2" indent="-571500">
              <a:lnSpc>
                <a:spcPct val="107000"/>
              </a:lnSpc>
              <a:spcAft>
                <a:spcPts val="800"/>
              </a:spcAft>
              <a:buFont typeface="Wingdings" panose="05000000000000000000" pitchFamily="2" charset="2"/>
              <a:buChar char="§"/>
            </a:pPr>
            <a:endParaRPr lang="en-CA" sz="2000" kern="100" dirty="0">
              <a:solidFill>
                <a:schemeClr val="accent1">
                  <a:lumMod val="50000"/>
                </a:schemeClr>
              </a:solidFill>
              <a:latin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7B1813B4-5002-A354-1C73-2B390A5270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92" t="6603" r="5764" b="23087"/>
          <a:stretch/>
        </p:blipFill>
        <p:spPr bwMode="auto">
          <a:xfrm>
            <a:off x="6654019" y="849765"/>
            <a:ext cx="5388136" cy="5845218"/>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39939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EB09F-8686-359C-EC08-160A54C78853}"/>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183842D5-B9E7-6F69-123A-4D4D450AB32A}"/>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520E165E-CE76-7291-088F-673811DBFF90}"/>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ABF5365F-6959-52FF-9EEC-F089731F24BB}"/>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Question, Hypothesis, Prediction</a:t>
            </a:r>
          </a:p>
        </p:txBody>
      </p:sp>
      <p:sp>
        <p:nvSpPr>
          <p:cNvPr id="7" name="TextBox 6">
            <a:extLst>
              <a:ext uri="{FF2B5EF4-FFF2-40B4-BE49-F238E27FC236}">
                <a16:creationId xmlns:a16="http://schemas.microsoft.com/office/drawing/2014/main" id="{6F6B1CF0-15F7-41F4-0C80-2284D9276710}"/>
              </a:ext>
            </a:extLst>
          </p:cNvPr>
          <p:cNvSpPr txBox="1"/>
          <p:nvPr/>
        </p:nvSpPr>
        <p:spPr>
          <a:xfrm>
            <a:off x="353946" y="943165"/>
            <a:ext cx="11822666" cy="3112712"/>
          </a:xfrm>
          <a:prstGeom prst="rect">
            <a:avLst/>
          </a:prstGeom>
          <a:noFill/>
        </p:spPr>
        <p:txBody>
          <a:bodyPr wrap="square">
            <a:spAutoFit/>
          </a:bodyPr>
          <a:lstStyle/>
          <a:p>
            <a:pPr>
              <a:lnSpc>
                <a:spcPct val="107000"/>
              </a:lnSpc>
              <a:spcAft>
                <a:spcPts val="800"/>
              </a:spcAft>
            </a:pPr>
            <a:r>
              <a:rPr lang="en-US" sz="32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Question:</a:t>
            </a:r>
            <a:endPar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Can we generate electricity from the movable Speed Bump (which can move up and down little bit) by installing gears and wind turbine motors under the Speed Bump?</a:t>
            </a:r>
          </a:p>
          <a:p>
            <a:pPr marL="571500" indent="-571500">
              <a:lnSpc>
                <a:spcPct val="107000"/>
              </a:lnSpc>
              <a:spcAft>
                <a:spcPts val="800"/>
              </a:spcAft>
              <a:buFont typeface="Wingdings" panose="05000000000000000000" pitchFamily="2" charset="2"/>
              <a:buChar char="§"/>
            </a:pPr>
            <a:r>
              <a:rPr lang="en-US" sz="28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How can we recover a moving vehicle’s energy (kinetic energy) and convert it into electrical energy?</a:t>
            </a:r>
            <a:endParaRPr lang="en-CA" sz="2800" dirty="0">
              <a:solidFill>
                <a:schemeClr val="tx2">
                  <a:lumMod val="75000"/>
                  <a:lumOff val="25000"/>
                </a:schemeClr>
              </a:solidFill>
            </a:endParaRPr>
          </a:p>
        </p:txBody>
      </p:sp>
      <p:pic>
        <p:nvPicPr>
          <p:cNvPr id="8" name="Picture 7" descr="Speed Bumps vs. Speed Humps | Traffic Management Blog">
            <a:extLst>
              <a:ext uri="{FF2B5EF4-FFF2-40B4-BE49-F238E27FC236}">
                <a16:creationId xmlns:a16="http://schemas.microsoft.com/office/drawing/2014/main" id="{B8FDCEF3-9CD6-C26A-C791-A014A1827D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6058" y="3643532"/>
            <a:ext cx="4479453" cy="2978336"/>
          </a:xfrm>
          <a:prstGeom prst="rect">
            <a:avLst/>
          </a:prstGeom>
          <a:noFill/>
          <a:ln>
            <a:noFill/>
          </a:ln>
        </p:spPr>
      </p:pic>
      <p:sp>
        <p:nvSpPr>
          <p:cNvPr id="13" name="TextBox 12">
            <a:extLst>
              <a:ext uri="{FF2B5EF4-FFF2-40B4-BE49-F238E27FC236}">
                <a16:creationId xmlns:a16="http://schemas.microsoft.com/office/drawing/2014/main" id="{16D50DD4-CB78-1770-F4F4-A709EB295D23}"/>
              </a:ext>
            </a:extLst>
          </p:cNvPr>
          <p:cNvSpPr txBox="1"/>
          <p:nvPr/>
        </p:nvSpPr>
        <p:spPr>
          <a:xfrm>
            <a:off x="6096000" y="6360258"/>
            <a:ext cx="5982135" cy="523220"/>
          </a:xfrm>
          <a:prstGeom prst="rect">
            <a:avLst/>
          </a:prstGeom>
          <a:noFill/>
        </p:spPr>
        <p:txBody>
          <a:bodyPr wrap="square">
            <a:spAutoFit/>
          </a:bodyPr>
          <a:lstStyle/>
          <a:p>
            <a:r>
              <a:rPr lang="en-CA" sz="1400" b="1" dirty="0">
                <a:solidFill>
                  <a:schemeClr val="accent1">
                    <a:lumMod val="50000"/>
                  </a:schemeClr>
                </a:solidFill>
                <a:latin typeface="Calibri" panose="020F0502020204030204" pitchFamily="34" charset="0"/>
                <a:cs typeface="Calibri" panose="020F0502020204030204" pitchFamily="34" charset="0"/>
              </a:rPr>
              <a:t>Photo Sources:</a:t>
            </a:r>
          </a:p>
          <a:p>
            <a:r>
              <a:rPr lang="en-CA" sz="1400" dirty="0">
                <a:solidFill>
                  <a:schemeClr val="accent1">
                    <a:lumMod val="50000"/>
                  </a:schemeClr>
                </a:solidFill>
                <a:latin typeface="Calibri" panose="020F0502020204030204" pitchFamily="34" charset="0"/>
                <a:cs typeface="Calibri" panose="020F0502020204030204" pitchFamily="34" charset="0"/>
              </a:rPr>
              <a:t>https://www.reliance-foundry.com/blog/speed-humps-vs-speed-bumps</a:t>
            </a:r>
          </a:p>
        </p:txBody>
      </p:sp>
    </p:spTree>
    <p:extLst>
      <p:ext uri="{BB962C8B-B14F-4D97-AF65-F5344CB8AC3E}">
        <p14:creationId xmlns:p14="http://schemas.microsoft.com/office/powerpoint/2010/main" val="30011119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8853A-8AA9-175E-C26F-6B4F5A9809A6}"/>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150A7FC2-49C0-1344-9F02-7D0EF5137B71}"/>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5011C175-7A87-0B0D-CD3F-68A6151C4495}"/>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E3EF6654-A4AC-1E89-C56D-DEBDF5E46534}"/>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Next Steps </a:t>
            </a:r>
            <a:r>
              <a:rPr lang="en-US" sz="2400" b="1" dirty="0">
                <a:solidFill>
                  <a:schemeClr val="accent1">
                    <a:lumMod val="50000"/>
                  </a:schemeClr>
                </a:solidFill>
                <a:latin typeface="Calibri" panose="020F0502020204030204" pitchFamily="34" charset="0"/>
                <a:cs typeface="Calibri" panose="020F0502020204030204" pitchFamily="34" charset="0"/>
              </a:rPr>
              <a:t>..</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291CFBC-611A-4981-39C9-D685648105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339" y="943165"/>
            <a:ext cx="4168755" cy="1972714"/>
          </a:xfrm>
          <a:prstGeom prst="rect">
            <a:avLst/>
          </a:prstGeom>
          <a:ln w="38100">
            <a:solidFill>
              <a:schemeClr val="tx2">
                <a:lumMod val="50000"/>
                <a:lumOff val="50000"/>
              </a:schemeClr>
            </a:solidFill>
          </a:ln>
        </p:spPr>
      </p:pic>
      <p:pic>
        <p:nvPicPr>
          <p:cNvPr id="5" name="Picture 4">
            <a:extLst>
              <a:ext uri="{FF2B5EF4-FFF2-40B4-BE49-F238E27FC236}">
                <a16:creationId xmlns:a16="http://schemas.microsoft.com/office/drawing/2014/main" id="{16909DB9-16A6-208C-7ADD-D46E2288DF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1604" y="943164"/>
            <a:ext cx="4168756" cy="1972715"/>
          </a:xfrm>
          <a:prstGeom prst="rect">
            <a:avLst/>
          </a:prstGeom>
          <a:ln w="38100">
            <a:solidFill>
              <a:schemeClr val="tx2">
                <a:lumMod val="50000"/>
                <a:lumOff val="50000"/>
              </a:schemeClr>
            </a:solidFill>
          </a:ln>
        </p:spPr>
      </p:pic>
      <p:pic>
        <p:nvPicPr>
          <p:cNvPr id="8" name="Picture 7">
            <a:extLst>
              <a:ext uri="{FF2B5EF4-FFF2-40B4-BE49-F238E27FC236}">
                <a16:creationId xmlns:a16="http://schemas.microsoft.com/office/drawing/2014/main" id="{8D9501D8-D99B-8B11-C189-212327954D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340" y="4397416"/>
            <a:ext cx="4821048" cy="2281389"/>
          </a:xfrm>
          <a:prstGeom prst="rect">
            <a:avLst/>
          </a:prstGeom>
          <a:ln w="38100">
            <a:solidFill>
              <a:schemeClr val="tx2">
                <a:lumMod val="50000"/>
                <a:lumOff val="50000"/>
              </a:schemeClr>
            </a:solidFill>
          </a:ln>
        </p:spPr>
      </p:pic>
      <p:pic>
        <p:nvPicPr>
          <p:cNvPr id="9" name="Picture 8">
            <a:extLst>
              <a:ext uri="{FF2B5EF4-FFF2-40B4-BE49-F238E27FC236}">
                <a16:creationId xmlns:a16="http://schemas.microsoft.com/office/drawing/2014/main" id="{C43193B0-3516-73BE-F849-12D115C9E3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8451" y="4251234"/>
            <a:ext cx="5121909" cy="2427572"/>
          </a:xfrm>
          <a:prstGeom prst="rect">
            <a:avLst/>
          </a:prstGeom>
          <a:ln w="38100">
            <a:solidFill>
              <a:schemeClr val="tx2">
                <a:lumMod val="50000"/>
                <a:lumOff val="50000"/>
              </a:schemeClr>
            </a:solidFill>
          </a:ln>
        </p:spPr>
      </p:pic>
      <p:pic>
        <p:nvPicPr>
          <p:cNvPr id="10" name="Picture 9">
            <a:extLst>
              <a:ext uri="{FF2B5EF4-FFF2-40B4-BE49-F238E27FC236}">
                <a16:creationId xmlns:a16="http://schemas.microsoft.com/office/drawing/2014/main" id="{0A10B507-5B44-CFA6-F302-FA44593209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5240" y="2463501"/>
            <a:ext cx="4739058" cy="2242590"/>
          </a:xfrm>
          <a:prstGeom prst="rect">
            <a:avLst/>
          </a:prstGeom>
          <a:ln w="38100">
            <a:solidFill>
              <a:schemeClr val="tx2">
                <a:lumMod val="50000"/>
                <a:lumOff val="50000"/>
              </a:schemeClr>
            </a:solidFill>
          </a:ln>
        </p:spPr>
      </p:pic>
    </p:spTree>
    <p:extLst>
      <p:ext uri="{BB962C8B-B14F-4D97-AF65-F5344CB8AC3E}">
        <p14:creationId xmlns:p14="http://schemas.microsoft.com/office/powerpoint/2010/main" val="1527828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F3355-155B-438C-210C-2EA7AED6C880}"/>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D96DEF5C-F7E0-862A-2E63-087CF6D75DB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F4B17176-52E4-45D0-6F36-4E0BAD4AD344}"/>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BA1F2603-F10F-8947-7C10-30D91637EF6C}"/>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Next Steps </a:t>
            </a:r>
            <a:r>
              <a:rPr lang="en-US" sz="2400" b="1" dirty="0">
                <a:solidFill>
                  <a:schemeClr val="accent1">
                    <a:lumMod val="50000"/>
                  </a:schemeClr>
                </a:solidFill>
                <a:latin typeface="Calibri" panose="020F0502020204030204" pitchFamily="34" charset="0"/>
                <a:cs typeface="Calibri" panose="020F0502020204030204" pitchFamily="34" charset="0"/>
              </a:rPr>
              <a:t>..</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6723D83-7C3C-2F48-3F4B-6C5E8C0AB87D}"/>
              </a:ext>
            </a:extLst>
          </p:cNvPr>
          <p:cNvSpPr txBox="1"/>
          <p:nvPr/>
        </p:nvSpPr>
        <p:spPr>
          <a:xfrm>
            <a:off x="353946" y="957233"/>
            <a:ext cx="11822666" cy="5499454"/>
          </a:xfrm>
          <a:prstGeom prst="rect">
            <a:avLst/>
          </a:prstGeom>
          <a:noFill/>
        </p:spPr>
        <p:txBody>
          <a:bodyPr wrap="square">
            <a:spAutoFit/>
          </a:bodyPr>
          <a:lstStyle/>
          <a:p>
            <a:pPr marL="571500" indent="-571500">
              <a:lnSpc>
                <a:spcPct val="107000"/>
              </a:lnSpc>
              <a:spcAft>
                <a:spcPts val="800"/>
              </a:spcAft>
              <a:buFont typeface="Wingdings" panose="05000000000000000000" pitchFamily="2" charset="2"/>
              <a:buChar char="§"/>
            </a:pPr>
            <a:r>
              <a:rPr lang="en-US" sz="21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In Calgary: </a:t>
            </a:r>
            <a:r>
              <a:rPr lang="en-US" sz="2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Total </a:t>
            </a:r>
            <a:r>
              <a:rPr lang="en-US" sz="21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206</a:t>
            </a:r>
            <a:r>
              <a:rPr lang="en-US" sz="2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communities (as per City of Calgary)</a:t>
            </a:r>
            <a:endParaRPr lang="en-CA" sz="2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485900" lvl="2" indent="-571500">
              <a:lnSpc>
                <a:spcPct val="107000"/>
              </a:lnSpc>
              <a:spcAft>
                <a:spcPts val="800"/>
              </a:spcAft>
              <a:buFont typeface="Wingdings" panose="05000000000000000000" pitchFamily="2" charset="2"/>
              <a:buChar char="§"/>
            </a:pPr>
            <a:r>
              <a:rPr lang="en-US" sz="21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About </a:t>
            </a:r>
            <a:r>
              <a:rPr lang="en-US" sz="21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8</a:t>
            </a:r>
            <a:r>
              <a:rPr lang="en-US" sz="21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Speed Bumps</a:t>
            </a:r>
            <a:r>
              <a:rPr lang="en-US" sz="21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in one Community on a busy/main road </a:t>
            </a:r>
            <a:r>
              <a:rPr lang="en-US" sz="2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(Counted in one Community)</a:t>
            </a:r>
            <a:endParaRPr lang="en-CA" sz="2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485900" lvl="2" indent="-571500">
              <a:lnSpc>
                <a:spcPct val="107000"/>
              </a:lnSpc>
              <a:spcAft>
                <a:spcPts val="800"/>
              </a:spcAft>
              <a:buFont typeface="Wingdings" panose="05000000000000000000" pitchFamily="2" charset="2"/>
              <a:buChar char="§"/>
            </a:pPr>
            <a:r>
              <a:rPr lang="en-US" sz="21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About </a:t>
            </a:r>
            <a:r>
              <a:rPr lang="en-US" sz="21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1,400</a:t>
            </a:r>
            <a:r>
              <a:rPr lang="en-US" sz="21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Speed Bumps</a:t>
            </a:r>
            <a:r>
              <a:rPr lang="en-US" sz="21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in Calgary</a:t>
            </a:r>
            <a:endParaRPr lang="en-CA" sz="2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100" kern="100" dirty="0">
                <a:solidFill>
                  <a:schemeClr val="accent1">
                    <a:lumMod val="50000"/>
                  </a:schemeClr>
                </a:solidFill>
                <a:latin typeface="Calibri" panose="020F0502020204030204" pitchFamily="34" charset="0"/>
                <a:cs typeface="Times New Roman" panose="02020603050405020304" pitchFamily="18" charset="0"/>
              </a:rPr>
              <a:t>In Calgary: (approximation)</a:t>
            </a:r>
            <a:endParaRPr lang="en-CA" sz="2100" kern="100" dirty="0">
              <a:solidFill>
                <a:schemeClr val="accent1">
                  <a:lumMod val="50000"/>
                </a:schemeClr>
              </a:solidFill>
              <a:latin typeface="Calibri" panose="020F0502020204030204" pitchFamily="34" charset="0"/>
              <a:cs typeface="Times New Roman" panose="02020603050405020304" pitchFamily="18" charset="0"/>
            </a:endParaRPr>
          </a:p>
          <a:p>
            <a:pPr marL="1485900" lvl="2" indent="-571500">
              <a:lnSpc>
                <a:spcPct val="107000"/>
              </a:lnSpc>
              <a:spcAft>
                <a:spcPts val="800"/>
              </a:spcAft>
              <a:buFont typeface="Wingdings" panose="05000000000000000000" pitchFamily="2" charset="2"/>
              <a:buChar char="§"/>
            </a:pPr>
            <a:r>
              <a:rPr lang="en-US" sz="2100" kern="100" dirty="0">
                <a:solidFill>
                  <a:schemeClr val="tx2">
                    <a:lumMod val="75000"/>
                    <a:lumOff val="25000"/>
                  </a:schemeClr>
                </a:solidFill>
                <a:latin typeface="Calibri" panose="020F0502020204030204" pitchFamily="34" charset="0"/>
                <a:cs typeface="Times New Roman" panose="02020603050405020304" pitchFamily="18" charset="0"/>
              </a:rPr>
              <a:t>About </a:t>
            </a:r>
            <a:r>
              <a:rPr lang="en-US" sz="2100" b="1" kern="100" dirty="0">
                <a:solidFill>
                  <a:srgbClr val="FF0000"/>
                </a:solidFill>
                <a:latin typeface="Calibri" panose="020F0502020204030204" pitchFamily="34" charset="0"/>
                <a:cs typeface="Times New Roman" panose="02020603050405020304" pitchFamily="18" charset="0"/>
              </a:rPr>
              <a:t>8.3</a:t>
            </a:r>
            <a:r>
              <a:rPr lang="en-US" sz="2100" kern="100" dirty="0">
                <a:solidFill>
                  <a:schemeClr val="tx2">
                    <a:lumMod val="75000"/>
                    <a:lumOff val="25000"/>
                  </a:schemeClr>
                </a:solidFill>
                <a:latin typeface="Calibri" panose="020F0502020204030204" pitchFamily="34" charset="0"/>
                <a:cs typeface="Times New Roman" panose="02020603050405020304" pitchFamily="18" charset="0"/>
              </a:rPr>
              <a:t> </a:t>
            </a:r>
            <a:r>
              <a:rPr lang="en-US" sz="2100" b="1" kern="100" dirty="0">
                <a:solidFill>
                  <a:schemeClr val="tx2">
                    <a:lumMod val="75000"/>
                    <a:lumOff val="25000"/>
                  </a:schemeClr>
                </a:solidFill>
                <a:latin typeface="Calibri" panose="020F0502020204030204" pitchFamily="34" charset="0"/>
                <a:cs typeface="Times New Roman" panose="02020603050405020304" pitchFamily="18" charset="0"/>
              </a:rPr>
              <a:t>million</a:t>
            </a:r>
            <a:r>
              <a:rPr lang="en-US" sz="2100" kern="100" dirty="0">
                <a:solidFill>
                  <a:schemeClr val="tx2">
                    <a:lumMod val="75000"/>
                    <a:lumOff val="25000"/>
                  </a:schemeClr>
                </a:solidFill>
                <a:latin typeface="Calibri" panose="020F0502020204030204" pitchFamily="34" charset="0"/>
                <a:cs typeface="Times New Roman" panose="02020603050405020304" pitchFamily="18" charset="0"/>
              </a:rPr>
              <a:t> Vehicles pass over the speed Bumps per day </a:t>
            </a:r>
            <a:r>
              <a:rPr lang="en-US" kern="100" dirty="0">
                <a:solidFill>
                  <a:schemeClr val="tx2">
                    <a:lumMod val="75000"/>
                    <a:lumOff val="25000"/>
                  </a:schemeClr>
                </a:solidFill>
                <a:latin typeface="Calibri" panose="020F0502020204030204" pitchFamily="34" charset="0"/>
                <a:cs typeface="Times New Roman" panose="02020603050405020304" pitchFamily="18" charset="0"/>
              </a:rPr>
              <a:t>(5,952 x 1,400 = 8.3 Million)</a:t>
            </a:r>
            <a:endParaRPr lang="en-CA" sz="2100" kern="100" dirty="0">
              <a:solidFill>
                <a:schemeClr val="tx2">
                  <a:lumMod val="75000"/>
                  <a:lumOff val="25000"/>
                </a:schemeClr>
              </a:solidFill>
              <a:latin typeface="Calibri" panose="020F0502020204030204" pitchFamily="34" charset="0"/>
              <a:cs typeface="Times New Roman" panose="02020603050405020304" pitchFamily="18" charset="0"/>
            </a:endParaRPr>
          </a:p>
          <a:p>
            <a:pPr lvl="2">
              <a:lnSpc>
                <a:spcPct val="107000"/>
              </a:lnSpc>
              <a:spcAft>
                <a:spcPts val="800"/>
              </a:spcAft>
            </a:pPr>
            <a:r>
              <a:rPr lang="en-US" kern="100" dirty="0">
                <a:solidFill>
                  <a:schemeClr val="accent1">
                    <a:lumMod val="50000"/>
                  </a:schemeClr>
                </a:solidFill>
                <a:latin typeface="Calibri" panose="020F0502020204030204" pitchFamily="34" charset="0"/>
                <a:cs typeface="Times New Roman" panose="02020603050405020304" pitchFamily="18" charset="0"/>
              </a:rPr>
              <a:t>(</a:t>
            </a:r>
            <a:r>
              <a:rPr lang="en-US" kern="100" dirty="0">
                <a:solidFill>
                  <a:srgbClr val="FF0000"/>
                </a:solidFill>
                <a:latin typeface="Calibri" panose="020F0502020204030204" pitchFamily="34" charset="0"/>
                <a:cs typeface="Times New Roman" panose="02020603050405020304" pitchFamily="18" charset="0"/>
              </a:rPr>
              <a:t>1,061,681</a:t>
            </a:r>
            <a:r>
              <a:rPr lang="en-US" kern="100" dirty="0">
                <a:solidFill>
                  <a:schemeClr val="accent1">
                    <a:lumMod val="50000"/>
                  </a:schemeClr>
                </a:solidFill>
                <a:latin typeface="Calibri" panose="020F0502020204030204" pitchFamily="34" charset="0"/>
                <a:cs typeface="Times New Roman" panose="02020603050405020304" pitchFamily="18" charset="0"/>
              </a:rPr>
              <a:t> Vehicles registered for Calgary as of March 31, 2024: as per Alberta Govt.)</a:t>
            </a:r>
            <a:endParaRPr lang="en-CA" kern="100" dirty="0">
              <a:solidFill>
                <a:schemeClr val="accent1">
                  <a:lumMod val="50000"/>
                </a:schemeClr>
              </a:solidFill>
              <a:latin typeface="Calibri" panose="020F0502020204030204" pitchFamily="34" charset="0"/>
              <a:cs typeface="Times New Roman" panose="02020603050405020304" pitchFamily="18" charset="0"/>
            </a:endParaRPr>
          </a:p>
          <a:p>
            <a:pPr>
              <a:lnSpc>
                <a:spcPct val="107000"/>
              </a:lnSpc>
              <a:spcAft>
                <a:spcPts val="800"/>
              </a:spcAft>
            </a:pPr>
            <a:r>
              <a:rPr lang="en-US"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(https://open.alberta.ca/dataset/number-of-motorized-vehicles-registered-in-alberta-as-of-march-31-years)</a:t>
            </a:r>
            <a:endParaRPr lang="en-US" sz="2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1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The Speed bump generator may rotate </a:t>
            </a:r>
            <a:r>
              <a:rPr lang="en-US" sz="21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8.3</a:t>
            </a:r>
            <a:r>
              <a:rPr lang="en-US" sz="21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 million per day, and generate electricity for the City of Calgary.</a:t>
            </a:r>
            <a:endParaRPr lang="en-CA" sz="21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 city can use the electricity for street lights or transmit it for household use.</a:t>
            </a:r>
            <a:endParaRPr lang="en-CA" sz="2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1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I would like to request </a:t>
            </a:r>
            <a:r>
              <a:rPr lang="en-US" sz="2100" kern="100" dirty="0">
                <a:solidFill>
                  <a:schemeClr val="tx2">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t</a:t>
            </a:r>
            <a:r>
              <a:rPr lang="en-US" sz="21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he city of Calgary to consider my project and check with the expert engineers for the practicability of my project.</a:t>
            </a:r>
            <a:endParaRPr lang="en-CA" sz="21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The city of Calgary can be the first city to generate electricity with a ‘Speed bump electric generator.’</a:t>
            </a:r>
            <a:endParaRPr lang="en-CA" sz="21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2651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85984-0557-4680-CBB1-6C2080A9B4FB}"/>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414786AC-03C7-F18F-3566-6BA7E1E668B4}"/>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17C71483-3321-DE79-A4CA-34743DA9CE8D}"/>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6BD73C6E-FE05-423C-D13E-A3AACD46CBA6}"/>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Sources: Citations</a:t>
            </a:r>
          </a:p>
        </p:txBody>
      </p:sp>
      <p:sp>
        <p:nvSpPr>
          <p:cNvPr id="7" name="TextBox 6">
            <a:extLst>
              <a:ext uri="{FF2B5EF4-FFF2-40B4-BE49-F238E27FC236}">
                <a16:creationId xmlns:a16="http://schemas.microsoft.com/office/drawing/2014/main" id="{2C48BC80-645C-95E1-0548-9AA88501393C}"/>
              </a:ext>
            </a:extLst>
          </p:cNvPr>
          <p:cNvSpPr txBox="1"/>
          <p:nvPr/>
        </p:nvSpPr>
        <p:spPr>
          <a:xfrm>
            <a:off x="353946" y="957233"/>
            <a:ext cx="11822666" cy="5715924"/>
          </a:xfrm>
          <a:prstGeom prst="rect">
            <a:avLst/>
          </a:prstGeom>
          <a:noFill/>
        </p:spPr>
        <p:txBody>
          <a:bodyPr wrap="square">
            <a:spAutoFit/>
          </a:bodyPr>
          <a:lstStyle/>
          <a:p>
            <a:pPr>
              <a:lnSpc>
                <a:spcPct val="107000"/>
              </a:lnSpc>
              <a:spcAft>
                <a:spcPts val="800"/>
              </a:spcAft>
            </a:pPr>
            <a:r>
              <a:rPr lang="en-US" sz="20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Websites: For Project Research</a:t>
            </a:r>
            <a:endParaRPr lang="en-US" sz="20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u="sng"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Renewable Energy</a:t>
            </a:r>
            <a:endParaRPr lang="en-CA" sz="1600" u="sng"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https://www.alliantenergykids.com/renewableenergy/renewableenergyhome</a:t>
            </a:r>
            <a:endParaRPr lang="en-CA"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https://www.alliantenergykids.com/renewableenergy/windenergy</a:t>
            </a:r>
            <a:endParaRPr lang="en-CA"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https://www.alliantenergykids.com/renewableenergy/solarenergy</a:t>
            </a:r>
            <a:endParaRPr lang="en-CA"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https://www.alliantenergykids.com/renewableenergy/hydroenergy</a:t>
            </a:r>
            <a:endParaRPr lang="en-CA"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https://www.alliantenergykids.com/renewableenergy/biomassenergy</a:t>
            </a:r>
            <a:endParaRPr lang="en-CA"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1600" u="sng" kern="100" dirty="0">
              <a:solidFill>
                <a:schemeClr val="tx2">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u="sng"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Renewable Energy in Canada</a:t>
            </a:r>
            <a:endParaRPr lang="en-CA" sz="1600" u="sng"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https://natural-resources.canada.ca/our-natural-resources/energy-sources-distribution/renewable-energy/about-renewable-energy-canada/7295</a:t>
            </a:r>
          </a:p>
          <a:p>
            <a:pPr>
              <a:lnSpc>
                <a:spcPct val="107000"/>
              </a:lnSpc>
              <a:spcAft>
                <a:spcPts val="800"/>
              </a:spcAft>
            </a:pPr>
            <a:r>
              <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https://www.canadaaction.ca/canadian-renewable-energy-facts</a:t>
            </a:r>
          </a:p>
          <a:p>
            <a:pPr>
              <a:lnSpc>
                <a:spcPct val="107000"/>
              </a:lnSpc>
              <a:spcAft>
                <a:spcPts val="800"/>
              </a:spcAft>
            </a:pPr>
            <a:endParaRPr lang="en-US" sz="1100" u="sng"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u="sng"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Canadian Centre for Energy Information</a:t>
            </a:r>
          </a:p>
          <a:p>
            <a:pPr>
              <a:lnSpc>
                <a:spcPct val="107000"/>
              </a:lnSpc>
              <a:spcAft>
                <a:spcPts val="800"/>
              </a:spcAft>
            </a:pPr>
            <a:r>
              <a:rPr lang="en-US" sz="16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Energy Fact Book, 2024-2025</a:t>
            </a:r>
          </a:p>
          <a:p>
            <a:pPr>
              <a:lnSpc>
                <a:spcPct val="107000"/>
              </a:lnSpc>
              <a:spcAft>
                <a:spcPts val="800"/>
              </a:spcAft>
            </a:pPr>
            <a:r>
              <a:rPr lang="en-US" sz="16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https://energy-information.canada.ca/en/energy-facts</a:t>
            </a:r>
          </a:p>
        </p:txBody>
      </p:sp>
    </p:spTree>
    <p:extLst>
      <p:ext uri="{BB962C8B-B14F-4D97-AF65-F5344CB8AC3E}">
        <p14:creationId xmlns:p14="http://schemas.microsoft.com/office/powerpoint/2010/main" val="37546395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570B2-53B8-936F-F422-4027D4D62149}"/>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ABA01628-348E-8B75-9618-0995F8848D50}"/>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F075D15E-E4B3-15D7-5C36-B89384983302}"/>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F862F1E9-A5C5-2A62-8827-A2D6973DA410}"/>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Sources: Citations </a:t>
            </a:r>
            <a:r>
              <a:rPr lang="en-US" sz="2400" b="1" dirty="0">
                <a:solidFill>
                  <a:schemeClr val="accent1">
                    <a:lumMod val="50000"/>
                  </a:schemeClr>
                </a:solidFill>
                <a:latin typeface="Calibri" panose="020F0502020204030204" pitchFamily="34" charset="0"/>
                <a:cs typeface="Calibri" panose="020F0502020204030204" pitchFamily="34" charset="0"/>
              </a:rPr>
              <a:t>..</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ACE6DEC-8584-E016-182A-1C1DECAC99FF}"/>
              </a:ext>
            </a:extLst>
          </p:cNvPr>
          <p:cNvSpPr txBox="1"/>
          <p:nvPr/>
        </p:nvSpPr>
        <p:spPr>
          <a:xfrm>
            <a:off x="353946" y="957233"/>
            <a:ext cx="11822666" cy="5672900"/>
          </a:xfrm>
          <a:prstGeom prst="rect">
            <a:avLst/>
          </a:prstGeom>
          <a:noFill/>
        </p:spPr>
        <p:txBody>
          <a:bodyPr wrap="square">
            <a:spAutoFit/>
          </a:bodyPr>
          <a:lstStyle/>
          <a:p>
            <a:pPr>
              <a:lnSpc>
                <a:spcPct val="107000"/>
              </a:lnSpc>
              <a:spcAft>
                <a:spcPts val="800"/>
              </a:spcAft>
            </a:pPr>
            <a:r>
              <a:rPr lang="en-US" sz="1600" u="sng"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Calgary’s community information</a:t>
            </a:r>
          </a:p>
          <a:p>
            <a:pPr>
              <a:lnSpc>
                <a:spcPct val="107000"/>
              </a:lnSpc>
              <a:spcAft>
                <a:spcPts val="800"/>
              </a:spcAft>
            </a:pPr>
            <a:r>
              <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https://newsroom.calgary.ca/the-city-of-calgary-releases-community-and-ward-profiles/</a:t>
            </a:r>
          </a:p>
          <a:p>
            <a:pPr>
              <a:lnSpc>
                <a:spcPct val="107000"/>
              </a:lnSpc>
              <a:spcAft>
                <a:spcPts val="800"/>
              </a:spcAft>
            </a:pPr>
            <a:endPar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u="sng"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Rack and Pinion gear information</a:t>
            </a:r>
          </a:p>
          <a:p>
            <a:pPr>
              <a:lnSpc>
                <a:spcPct val="107000"/>
              </a:lnSpc>
              <a:spcAft>
                <a:spcPts val="800"/>
              </a:spcAft>
            </a:pPr>
            <a:r>
              <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https://www.developingexperts.com/glossary/rack-and-pinion?info=secondary#:~:text=The%20rack%20is%20a%20straight,of%20rotation%20of%20the%20pinion.</a:t>
            </a:r>
          </a:p>
          <a:p>
            <a:pPr>
              <a:lnSpc>
                <a:spcPct val="107000"/>
              </a:lnSpc>
              <a:spcAft>
                <a:spcPts val="800"/>
              </a:spcAft>
            </a:pPr>
            <a:r>
              <a:rPr lang="en-US" sz="16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https://kids.kiddle.co/Gear</a:t>
            </a:r>
          </a:p>
          <a:p>
            <a:pPr>
              <a:lnSpc>
                <a:spcPct val="107000"/>
              </a:lnSpc>
              <a:spcAft>
                <a:spcPts val="800"/>
              </a:spcAft>
            </a:pPr>
            <a:r>
              <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https://academickids.com/encyclopedia/index.php/Rack_and_pinion</a:t>
            </a:r>
          </a:p>
          <a:p>
            <a:pPr>
              <a:lnSpc>
                <a:spcPct val="107000"/>
              </a:lnSpc>
              <a:spcAft>
                <a:spcPts val="800"/>
              </a:spcAft>
            </a:pPr>
            <a:endPar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Websites: For Image (including gif file) for ppt slides</a:t>
            </a:r>
            <a:endParaRPr lang="en-CA" sz="20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https://www.freepik.com/</a:t>
            </a:r>
          </a:p>
          <a:p>
            <a:pPr>
              <a:lnSpc>
                <a:spcPct val="107000"/>
              </a:lnSpc>
              <a:spcAft>
                <a:spcPts val="800"/>
              </a:spcAft>
            </a:pPr>
            <a:r>
              <a:rPr lang="en-US" sz="16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https://pngtree.com/free-backgrounds-photos/saving-energy</a:t>
            </a:r>
          </a:p>
          <a:p>
            <a:pPr>
              <a:lnSpc>
                <a:spcPct val="107000"/>
              </a:lnSpc>
              <a:spcAft>
                <a:spcPts val="800"/>
              </a:spcAft>
            </a:pPr>
            <a:r>
              <a:rPr lang="en-US" sz="16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https://www.reliance-foundry.com/blog/speed-humps-vs-speed-bumps</a:t>
            </a:r>
          </a:p>
          <a:p>
            <a:pPr>
              <a:lnSpc>
                <a:spcPct val="107000"/>
              </a:lnSpc>
              <a:spcAft>
                <a:spcPts val="800"/>
              </a:spcAft>
            </a:pPr>
            <a:r>
              <a:rPr lang="en-US" sz="16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https://grabcad.com/library/animated-round-rack-and-pinion-gear-1</a:t>
            </a:r>
          </a:p>
          <a:p>
            <a:r>
              <a:rPr lang="en-CA" sz="1600" dirty="0">
                <a:solidFill>
                  <a:schemeClr val="accent1">
                    <a:lumMod val="50000"/>
                  </a:schemeClr>
                </a:solidFill>
                <a:latin typeface="Calibri" panose="020F0502020204030204" pitchFamily="34" charset="0"/>
                <a:cs typeface="Calibri" panose="020F0502020204030204" pitchFamily="34" charset="0"/>
              </a:rPr>
              <a:t>https://cad.grabcad.com/library/dc-motor--11</a:t>
            </a:r>
          </a:p>
          <a:p>
            <a:endParaRPr lang="en-CA" sz="1600" kern="100" dirty="0">
              <a:solidFill>
                <a:schemeClr val="accent1">
                  <a:lumMod val="50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0255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508BC-A27D-B640-74C6-2BC2E9D324D7}"/>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E64C7EAA-D53F-EB8B-81EE-4910FE123C14}"/>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21F9BD31-2735-C62E-C53A-6D2AFFD4C62F}"/>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A9EF948C-DA42-28EF-BE2B-FC932AA3C826}"/>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Sources: Citations </a:t>
            </a:r>
            <a:r>
              <a:rPr lang="en-US" sz="2400" b="1" dirty="0">
                <a:solidFill>
                  <a:schemeClr val="accent1">
                    <a:lumMod val="50000"/>
                  </a:schemeClr>
                </a:solidFill>
                <a:latin typeface="Calibri" panose="020F0502020204030204" pitchFamily="34" charset="0"/>
                <a:cs typeface="Calibri" panose="020F0502020204030204" pitchFamily="34" charset="0"/>
              </a:rPr>
              <a:t>..</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F16F282-658F-F2C5-8CED-815859B0049A}"/>
              </a:ext>
            </a:extLst>
          </p:cNvPr>
          <p:cNvSpPr txBox="1"/>
          <p:nvPr/>
        </p:nvSpPr>
        <p:spPr>
          <a:xfrm>
            <a:off x="353946" y="957233"/>
            <a:ext cx="11822666" cy="5254195"/>
          </a:xfrm>
          <a:prstGeom prst="rect">
            <a:avLst/>
          </a:prstGeom>
          <a:noFill/>
        </p:spPr>
        <p:txBody>
          <a:bodyPr wrap="square">
            <a:spAutoFit/>
          </a:bodyPr>
          <a:lstStyle/>
          <a:p>
            <a:pPr>
              <a:lnSpc>
                <a:spcPct val="107000"/>
              </a:lnSpc>
              <a:spcAft>
                <a:spcPts val="800"/>
              </a:spcAft>
            </a:pPr>
            <a:r>
              <a:rPr lang="en-US" sz="2000" b="1"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Websites: For Image (including gif file) for ppt slides</a:t>
            </a:r>
            <a:endParaRPr lang="en-CA" sz="2000"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r>
              <a:rPr lang="en-CA" sz="1600" kern="100" dirty="0">
                <a:solidFill>
                  <a:schemeClr val="accent1">
                    <a:lumMod val="50000"/>
                  </a:schemeClr>
                </a:solidFill>
                <a:latin typeface="Calibri" panose="020F0502020204030204" pitchFamily="34" charset="0"/>
                <a:cs typeface="Times New Roman" panose="02020603050405020304" pitchFamily="18" charset="0"/>
              </a:rPr>
              <a:t>https://shop.pimoroni.com/products/5mm-rainbow-led-pack-of-10?variant=2833384833034</a:t>
            </a:r>
          </a:p>
          <a:p>
            <a:endParaRPr lang="en-CA" sz="1600" kern="100" dirty="0">
              <a:solidFill>
                <a:schemeClr val="accent1">
                  <a:lumMod val="50000"/>
                </a:schemeClr>
              </a:solidFill>
              <a:latin typeface="Calibri" panose="020F0502020204030204" pitchFamily="34" charset="0"/>
              <a:cs typeface="Times New Roman" panose="02020603050405020304" pitchFamily="18" charset="0"/>
            </a:endParaRPr>
          </a:p>
          <a:p>
            <a:r>
              <a:rPr lang="en-CA" sz="1600" kern="100" dirty="0">
                <a:solidFill>
                  <a:schemeClr val="accent1">
                    <a:lumMod val="50000"/>
                  </a:schemeClr>
                </a:solidFill>
                <a:latin typeface="Calibri" panose="020F0502020204030204" pitchFamily="34" charset="0"/>
                <a:cs typeface="Times New Roman" panose="02020603050405020304" pitchFamily="18" charset="0"/>
              </a:rPr>
              <a:t>https://tenor.com/view/bounce-bumpy-ride-bouncy-ride-gif-3550911</a:t>
            </a:r>
          </a:p>
          <a:p>
            <a:endParaRPr lang="en-CA" sz="1600" kern="100" dirty="0">
              <a:solidFill>
                <a:schemeClr val="accent1">
                  <a:lumMod val="50000"/>
                </a:schemeClr>
              </a:solidFill>
              <a:latin typeface="Calibri" panose="020F0502020204030204" pitchFamily="34" charset="0"/>
              <a:cs typeface="Times New Roman" panose="02020603050405020304" pitchFamily="18" charset="0"/>
            </a:endParaRPr>
          </a:p>
          <a:p>
            <a:r>
              <a:rPr lang="en-CA" sz="1600" kern="100" dirty="0">
                <a:solidFill>
                  <a:schemeClr val="accent1">
                    <a:lumMod val="50000"/>
                  </a:schemeClr>
                </a:solidFill>
                <a:latin typeface="Calibri" panose="020F0502020204030204" pitchFamily="34" charset="0"/>
                <a:cs typeface="Times New Roman" panose="02020603050405020304" pitchFamily="18" charset="0"/>
              </a:rPr>
              <a:t>https://giphy.com/gifs/desktoppaints-jump-spring-xT0xeGxcmzPAdn9mzC</a:t>
            </a:r>
          </a:p>
          <a:p>
            <a:endParaRPr lang="en-CA" sz="1600" kern="100" dirty="0">
              <a:solidFill>
                <a:schemeClr val="accent1">
                  <a:lumMod val="50000"/>
                </a:schemeClr>
              </a:solidFill>
              <a:latin typeface="Calibri" panose="020F0502020204030204" pitchFamily="34" charset="0"/>
              <a:cs typeface="Times New Roman" panose="02020603050405020304" pitchFamily="18" charset="0"/>
            </a:endParaRPr>
          </a:p>
          <a:p>
            <a:r>
              <a:rPr lang="en-CA" sz="1600" kern="100" dirty="0">
                <a:solidFill>
                  <a:schemeClr val="accent1">
                    <a:lumMod val="50000"/>
                  </a:schemeClr>
                </a:solidFill>
                <a:latin typeface="Calibri" panose="020F0502020204030204" pitchFamily="34" charset="0"/>
                <a:cs typeface="Times New Roman" panose="02020603050405020304" pitchFamily="18" charset="0"/>
              </a:rPr>
              <a:t>https://www.amazon.ca/</a:t>
            </a:r>
          </a:p>
          <a:p>
            <a:endParaRPr lang="en-CA" sz="1600" dirty="0">
              <a:solidFill>
                <a:schemeClr val="accent1">
                  <a:lumMod val="50000"/>
                </a:schemeClr>
              </a:solidFill>
              <a:latin typeface="Calibri" panose="020F0502020204030204" pitchFamily="34" charset="0"/>
              <a:cs typeface="Calibri" panose="020F0502020204030204" pitchFamily="34" charset="0"/>
            </a:endParaRPr>
          </a:p>
          <a:p>
            <a:endParaRPr lang="en-CA" sz="1600" dirty="0">
              <a:solidFill>
                <a:schemeClr val="accent1">
                  <a:lumMod val="50000"/>
                </a:schemeClr>
              </a:solidFill>
              <a:latin typeface="Calibri" panose="020F0502020204030204" pitchFamily="34" charset="0"/>
              <a:cs typeface="Calibri" panose="020F0502020204030204" pitchFamily="34" charset="0"/>
            </a:endParaRPr>
          </a:p>
          <a:p>
            <a:pPr>
              <a:lnSpc>
                <a:spcPct val="107000"/>
              </a:lnSpc>
              <a:spcAft>
                <a:spcPts val="800"/>
              </a:spcAft>
            </a:pPr>
            <a:r>
              <a:rPr lang="en-US" sz="2000" b="1"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Grade 5: Study material on Energy</a:t>
            </a:r>
            <a:endParaRPr lang="en-CA" sz="2000"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7000"/>
              </a:lnSpc>
              <a:spcAft>
                <a:spcPts val="800"/>
              </a:spcAft>
              <a:buFont typeface="Wingdings" panose="05000000000000000000" pitchFamily="2" charset="2"/>
              <a:buChar char="§"/>
            </a:pPr>
            <a:r>
              <a:rPr lang="en-US" sz="1600"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Renewable vs Non-Renewable Energy</a:t>
            </a:r>
            <a:endParaRPr lang="en-CA" sz="1600"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7000"/>
              </a:lnSpc>
              <a:spcAft>
                <a:spcPts val="800"/>
              </a:spcAft>
              <a:buFont typeface="Wingdings" panose="05000000000000000000" pitchFamily="2" charset="2"/>
              <a:buChar char="§"/>
            </a:pPr>
            <a:r>
              <a:rPr lang="en-US" sz="1600"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Solar Energy, Wind Energy, Hydro Energy, Biomass and Tidal Energy, Geothermal Energy</a:t>
            </a:r>
            <a:endParaRPr lang="en-CA" sz="1600"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7000"/>
              </a:lnSpc>
              <a:spcAft>
                <a:spcPts val="800"/>
              </a:spcAft>
              <a:buFont typeface="Wingdings" panose="05000000000000000000" pitchFamily="2" charset="2"/>
              <a:buChar char="§"/>
            </a:pPr>
            <a:r>
              <a:rPr lang="en-US" sz="1600"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Nuclear Energy</a:t>
            </a:r>
            <a:endParaRPr lang="en-CA" sz="1600"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7000"/>
              </a:lnSpc>
              <a:spcAft>
                <a:spcPts val="800"/>
              </a:spcAft>
              <a:buFont typeface="Wingdings" panose="05000000000000000000" pitchFamily="2" charset="2"/>
              <a:buChar char="§"/>
            </a:pPr>
            <a:r>
              <a:rPr lang="en-US" sz="1600"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Alberta’s Energy Usage</a:t>
            </a:r>
            <a:endParaRPr lang="en-CA" sz="1600"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07000"/>
              </a:lnSpc>
              <a:spcAft>
                <a:spcPts val="800"/>
              </a:spcAft>
              <a:buFont typeface="Wingdings" panose="05000000000000000000" pitchFamily="2" charset="2"/>
              <a:buChar char="§"/>
            </a:pPr>
            <a:r>
              <a:rPr lang="en-US" sz="1600"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Conserving Energy, Energy Efficiency</a:t>
            </a:r>
          </a:p>
          <a:p>
            <a:pPr>
              <a:lnSpc>
                <a:spcPct val="107000"/>
              </a:lnSpc>
              <a:spcAft>
                <a:spcPts val="800"/>
              </a:spcAft>
            </a:pPr>
            <a:endParaRPr lang="en-US" sz="1600" kern="100" dirty="0">
              <a:solidFill>
                <a:schemeClr val="tx2">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67047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2F909-29B5-25E1-AF98-DEAD1B40FCC5}"/>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4E15BA27-D26A-95DB-39EA-AB68917E204A}"/>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32194893-2B5F-ED54-D9CF-A7ADE4F4A462}"/>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670F3817-4988-9EB5-B085-B52522E5A6EB}"/>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Sources: Citations </a:t>
            </a:r>
            <a:r>
              <a:rPr lang="en-US" sz="2400" b="1" dirty="0">
                <a:solidFill>
                  <a:schemeClr val="accent1">
                    <a:lumMod val="50000"/>
                  </a:schemeClr>
                </a:solidFill>
                <a:latin typeface="Calibri" panose="020F0502020204030204" pitchFamily="34" charset="0"/>
                <a:cs typeface="Calibri" panose="020F0502020204030204" pitchFamily="34" charset="0"/>
              </a:rPr>
              <a:t>..</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E2F7AA32-0BDB-0EC9-75BB-255484A0988A}"/>
              </a:ext>
            </a:extLst>
          </p:cNvPr>
          <p:cNvSpPr txBox="1"/>
          <p:nvPr/>
        </p:nvSpPr>
        <p:spPr>
          <a:xfrm>
            <a:off x="353946" y="957233"/>
            <a:ext cx="11822666" cy="4832092"/>
          </a:xfrm>
          <a:prstGeom prst="rect">
            <a:avLst/>
          </a:prstGeom>
          <a:noFill/>
        </p:spPr>
        <p:txBody>
          <a:bodyPr wrap="square">
            <a:spAutoFit/>
          </a:bodyPr>
          <a:lstStyle/>
          <a:p>
            <a:r>
              <a:rPr lang="en-US" sz="2000" b="1" dirty="0">
                <a:solidFill>
                  <a:schemeClr val="tx2">
                    <a:lumMod val="75000"/>
                    <a:lumOff val="25000"/>
                  </a:schemeClr>
                </a:solidFill>
                <a:latin typeface="Calibri" panose="020F0502020204030204" pitchFamily="34" charset="0"/>
                <a:cs typeface="Calibri" panose="020F0502020204030204" pitchFamily="34" charset="0"/>
              </a:rPr>
              <a:t>Books from Calgary Public Library: For Project Research</a:t>
            </a:r>
          </a:p>
          <a:p>
            <a:endParaRPr lang="en-US" sz="1600" dirty="0">
              <a:solidFill>
                <a:schemeClr val="tx2">
                  <a:lumMod val="75000"/>
                  <a:lumOff val="2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1600" dirty="0">
                <a:solidFill>
                  <a:schemeClr val="tx2">
                    <a:lumMod val="75000"/>
                    <a:lumOff val="25000"/>
                  </a:schemeClr>
                </a:solidFill>
              </a:rPr>
              <a:t>Brick Science</a:t>
            </a:r>
          </a:p>
          <a:p>
            <a:r>
              <a:rPr lang="en-US" sz="1600" dirty="0">
                <a:solidFill>
                  <a:schemeClr val="tx2">
                    <a:lumMod val="75000"/>
                    <a:lumOff val="25000"/>
                  </a:schemeClr>
                </a:solidFill>
              </a:rPr>
              <a:t>STEM Tips and Tricks for Experimenting With your LEGO Bricks</a:t>
            </a:r>
          </a:p>
          <a:p>
            <a:r>
              <a:rPr lang="en-US" sz="1600" dirty="0">
                <a:solidFill>
                  <a:schemeClr val="tx2">
                    <a:lumMod val="75000"/>
                    <a:lumOff val="25000"/>
                  </a:schemeClr>
                </a:solidFill>
              </a:rPr>
              <a:t>by Fisher, Jacquie</a:t>
            </a:r>
          </a:p>
          <a:p>
            <a:r>
              <a:rPr lang="en-US" sz="1600" dirty="0">
                <a:solidFill>
                  <a:schemeClr val="tx2">
                    <a:lumMod val="75000"/>
                    <a:lumOff val="25000"/>
                  </a:schemeClr>
                </a:solidFill>
              </a:rPr>
              <a:t>Book - 2021</a:t>
            </a:r>
          </a:p>
          <a:p>
            <a:endParaRPr lang="en-US" sz="1600" dirty="0">
              <a:solidFill>
                <a:schemeClr val="tx2">
                  <a:lumMod val="75000"/>
                  <a:lumOff val="25000"/>
                </a:schemeClr>
              </a:solidFill>
            </a:endParaRPr>
          </a:p>
          <a:p>
            <a:endParaRPr lang="en-US" sz="1600" dirty="0">
              <a:solidFill>
                <a:schemeClr val="tx2">
                  <a:lumMod val="75000"/>
                  <a:lumOff val="25000"/>
                </a:schemeClr>
              </a:solidFill>
            </a:endParaRPr>
          </a:p>
          <a:p>
            <a:pPr marL="342900" indent="-342900">
              <a:buFont typeface="Wingdings" panose="05000000000000000000" pitchFamily="2" charset="2"/>
              <a:buChar char="§"/>
            </a:pPr>
            <a:r>
              <a:rPr lang="en-US" sz="1600" dirty="0">
                <a:solidFill>
                  <a:schemeClr val="tx2">
                    <a:lumMod val="75000"/>
                    <a:lumOff val="25000"/>
                  </a:schemeClr>
                </a:solidFill>
              </a:rPr>
              <a:t>The Lego Ideas Book</a:t>
            </a:r>
          </a:p>
          <a:p>
            <a:r>
              <a:rPr lang="en-US" sz="1600" dirty="0">
                <a:solidFill>
                  <a:schemeClr val="tx2">
                    <a:lumMod val="75000"/>
                    <a:lumOff val="25000"/>
                  </a:schemeClr>
                </a:solidFill>
              </a:rPr>
              <a:t>Unlock your Imagination</a:t>
            </a:r>
          </a:p>
          <a:p>
            <a:r>
              <a:rPr lang="en-US" sz="1600" dirty="0">
                <a:solidFill>
                  <a:schemeClr val="tx2">
                    <a:lumMod val="75000"/>
                    <a:lumOff val="25000"/>
                  </a:schemeClr>
                </a:solidFill>
              </a:rPr>
              <a:t>by </a:t>
            </a:r>
            <a:r>
              <a:rPr lang="en-US" sz="1600" dirty="0" err="1">
                <a:solidFill>
                  <a:schemeClr val="tx2">
                    <a:lumMod val="75000"/>
                    <a:lumOff val="25000"/>
                  </a:schemeClr>
                </a:solidFill>
              </a:rPr>
              <a:t>Lipkowitz</a:t>
            </a:r>
            <a:r>
              <a:rPr lang="en-US" sz="1600" dirty="0">
                <a:solidFill>
                  <a:schemeClr val="tx2">
                    <a:lumMod val="75000"/>
                    <a:lumOff val="25000"/>
                  </a:schemeClr>
                </a:solidFill>
              </a:rPr>
              <a:t>, Daniel</a:t>
            </a:r>
          </a:p>
          <a:p>
            <a:r>
              <a:rPr lang="en-US" sz="1600" dirty="0">
                <a:solidFill>
                  <a:schemeClr val="tx2">
                    <a:lumMod val="75000"/>
                    <a:lumOff val="25000"/>
                  </a:schemeClr>
                </a:solidFill>
              </a:rPr>
              <a:t>Book – 2011</a:t>
            </a:r>
          </a:p>
          <a:p>
            <a:endParaRPr lang="en-US" sz="1600" dirty="0">
              <a:solidFill>
                <a:schemeClr val="tx2">
                  <a:lumMod val="75000"/>
                  <a:lumOff val="25000"/>
                </a:schemeClr>
              </a:solidFill>
            </a:endParaRPr>
          </a:p>
          <a:p>
            <a:endParaRPr lang="en-US" sz="1600" dirty="0">
              <a:solidFill>
                <a:schemeClr val="tx2">
                  <a:lumMod val="75000"/>
                  <a:lumOff val="25000"/>
                </a:schemeClr>
              </a:solidFill>
            </a:endParaRPr>
          </a:p>
          <a:p>
            <a:pPr marL="342900" indent="-342900">
              <a:buFont typeface="Wingdings" panose="05000000000000000000" pitchFamily="2" charset="2"/>
              <a:buChar char="§"/>
            </a:pPr>
            <a:r>
              <a:rPr lang="en-US" sz="1600" dirty="0">
                <a:solidFill>
                  <a:schemeClr val="tx2">
                    <a:lumMod val="75000"/>
                    <a:lumOff val="25000"/>
                  </a:schemeClr>
                </a:solidFill>
                <a:latin typeface="Calibri" panose="020F0502020204030204" pitchFamily="34" charset="0"/>
                <a:cs typeface="Calibri" panose="020F0502020204030204" pitchFamily="34" charset="0"/>
              </a:rPr>
              <a:t>Tech Lab</a:t>
            </a:r>
          </a:p>
          <a:p>
            <a:r>
              <a:rPr lang="en-US" sz="1600" dirty="0">
                <a:solidFill>
                  <a:schemeClr val="tx2">
                    <a:lumMod val="75000"/>
                    <a:lumOff val="25000"/>
                  </a:schemeClr>
                </a:solidFill>
                <a:latin typeface="Calibri" panose="020F0502020204030204" pitchFamily="34" charset="0"/>
                <a:cs typeface="Calibri" panose="020F0502020204030204" pitchFamily="34" charset="0"/>
              </a:rPr>
              <a:t>Brilliant Builds for Super Makers</a:t>
            </a:r>
          </a:p>
          <a:p>
            <a:r>
              <a:rPr lang="en-US" sz="1600" dirty="0">
                <a:solidFill>
                  <a:schemeClr val="tx2">
                    <a:lumMod val="75000"/>
                    <a:lumOff val="25000"/>
                  </a:schemeClr>
                </a:solidFill>
                <a:latin typeface="Calibri" panose="020F0502020204030204" pitchFamily="34" charset="0"/>
                <a:cs typeface="Calibri" panose="020F0502020204030204" pitchFamily="34" charset="0"/>
              </a:rPr>
              <a:t>by Challoner, Jack</a:t>
            </a:r>
          </a:p>
          <a:p>
            <a:r>
              <a:rPr lang="en-US" sz="1600" dirty="0">
                <a:solidFill>
                  <a:schemeClr val="tx2">
                    <a:lumMod val="75000"/>
                    <a:lumOff val="25000"/>
                  </a:schemeClr>
                </a:solidFill>
                <a:latin typeface="Calibri" panose="020F0502020204030204" pitchFamily="34" charset="0"/>
                <a:cs typeface="Calibri" panose="020F0502020204030204" pitchFamily="34" charset="0"/>
              </a:rPr>
              <a:t>Book - 2019 | First American edition</a:t>
            </a:r>
          </a:p>
          <a:p>
            <a:endParaRPr lang="en-US" sz="1600" dirty="0">
              <a:solidFill>
                <a:schemeClr val="tx2">
                  <a:lumMod val="75000"/>
                  <a:lumOff val="25000"/>
                </a:schemeClr>
              </a:solidFill>
            </a:endParaRPr>
          </a:p>
        </p:txBody>
      </p:sp>
      <p:pic>
        <p:nvPicPr>
          <p:cNvPr id="12" name="Picture 11">
            <a:extLst>
              <a:ext uri="{FF2B5EF4-FFF2-40B4-BE49-F238E27FC236}">
                <a16:creationId xmlns:a16="http://schemas.microsoft.com/office/drawing/2014/main" id="{EF387BF3-6B67-5F1E-A2FB-0135C7CFC56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282188"/>
            <a:ext cx="1246923" cy="1615088"/>
          </a:xfrm>
          <a:prstGeom prst="rect">
            <a:avLst/>
          </a:prstGeom>
          <a:noFill/>
          <a:ln>
            <a:noFill/>
          </a:ln>
        </p:spPr>
      </p:pic>
      <p:pic>
        <p:nvPicPr>
          <p:cNvPr id="13" name="Picture 12">
            <a:extLst>
              <a:ext uri="{FF2B5EF4-FFF2-40B4-BE49-F238E27FC236}">
                <a16:creationId xmlns:a16="http://schemas.microsoft.com/office/drawing/2014/main" id="{F065E8AA-19C9-0039-8E65-2623AEA752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2030" y="2662180"/>
            <a:ext cx="1246923" cy="1482081"/>
          </a:xfrm>
          <a:prstGeom prst="rect">
            <a:avLst/>
          </a:prstGeom>
          <a:noFill/>
          <a:ln>
            <a:noFill/>
          </a:ln>
        </p:spPr>
      </p:pic>
      <p:pic>
        <p:nvPicPr>
          <p:cNvPr id="14" name="Picture 13">
            <a:extLst>
              <a:ext uri="{FF2B5EF4-FFF2-40B4-BE49-F238E27FC236}">
                <a16:creationId xmlns:a16="http://schemas.microsoft.com/office/drawing/2014/main" id="{08180E7D-83D6-96F9-19A8-91D9A2F6783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53449" y="4375052"/>
            <a:ext cx="1362612" cy="1736082"/>
          </a:xfrm>
          <a:prstGeom prst="rect">
            <a:avLst/>
          </a:prstGeom>
          <a:noFill/>
          <a:ln>
            <a:noFill/>
          </a:ln>
        </p:spPr>
      </p:pic>
    </p:spTree>
    <p:extLst>
      <p:ext uri="{BB962C8B-B14F-4D97-AF65-F5344CB8AC3E}">
        <p14:creationId xmlns:p14="http://schemas.microsoft.com/office/powerpoint/2010/main" val="3250369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5F1F1-CF99-0EB1-EB45-8F1ABBEAFA37}"/>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D8915879-3855-2BA9-ECCB-D3B15879C0E9}"/>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90FE8A05-E84C-B7BE-C9FD-D1F6B9B3775C}"/>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2D438C38-37E4-1FBD-A34C-24D0733AD35C}"/>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Sources: Citations </a:t>
            </a:r>
            <a:r>
              <a:rPr lang="en-US" sz="2400" b="1" dirty="0">
                <a:solidFill>
                  <a:schemeClr val="accent1">
                    <a:lumMod val="50000"/>
                  </a:schemeClr>
                </a:solidFill>
                <a:latin typeface="Calibri" panose="020F0502020204030204" pitchFamily="34" charset="0"/>
                <a:cs typeface="Calibri" panose="020F0502020204030204" pitchFamily="34" charset="0"/>
              </a:rPr>
              <a:t>..</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D319E14-F1A2-7958-5F1A-2E1E76121A53}"/>
              </a:ext>
            </a:extLst>
          </p:cNvPr>
          <p:cNvSpPr txBox="1"/>
          <p:nvPr/>
        </p:nvSpPr>
        <p:spPr>
          <a:xfrm>
            <a:off x="353946" y="957233"/>
            <a:ext cx="11822666" cy="5324535"/>
          </a:xfrm>
          <a:prstGeom prst="rect">
            <a:avLst/>
          </a:prstGeom>
          <a:noFill/>
        </p:spPr>
        <p:txBody>
          <a:bodyPr wrap="square">
            <a:spAutoFit/>
          </a:bodyPr>
          <a:lstStyle/>
          <a:p>
            <a:r>
              <a:rPr lang="en-US" sz="2000" b="1" dirty="0">
                <a:solidFill>
                  <a:schemeClr val="tx2">
                    <a:lumMod val="75000"/>
                    <a:lumOff val="25000"/>
                  </a:schemeClr>
                </a:solidFill>
                <a:latin typeface="Calibri" panose="020F0502020204030204" pitchFamily="34" charset="0"/>
                <a:cs typeface="Calibri" panose="020F0502020204030204" pitchFamily="34" charset="0"/>
              </a:rPr>
              <a:t>Books from Calgary Public Library: For Project Research</a:t>
            </a:r>
          </a:p>
          <a:p>
            <a:endParaRPr lang="en-US" sz="1600" dirty="0">
              <a:solidFill>
                <a:schemeClr val="tx2">
                  <a:lumMod val="75000"/>
                  <a:lumOff val="25000"/>
                </a:schemeClr>
              </a:solidFill>
              <a:latin typeface="Calibri" panose="020F0502020204030204" pitchFamily="34" charset="0"/>
              <a:cs typeface="Calibri" panose="020F0502020204030204" pitchFamily="34" charset="0"/>
            </a:endParaRPr>
          </a:p>
          <a:p>
            <a:pPr marL="342900" indent="-342900">
              <a:buFont typeface="Wingdings" panose="05000000000000000000" pitchFamily="2" charset="2"/>
              <a:buChar char="§"/>
            </a:pPr>
            <a:r>
              <a:rPr lang="en-US" sz="1600" dirty="0">
                <a:solidFill>
                  <a:schemeClr val="tx2">
                    <a:lumMod val="75000"/>
                    <a:lumOff val="25000"/>
                  </a:schemeClr>
                </a:solidFill>
              </a:rPr>
              <a:t>Doable Renewables</a:t>
            </a:r>
          </a:p>
          <a:p>
            <a:r>
              <a:rPr lang="en-US" sz="1600" dirty="0">
                <a:solidFill>
                  <a:schemeClr val="tx2">
                    <a:lumMod val="75000"/>
                    <a:lumOff val="25000"/>
                  </a:schemeClr>
                </a:solidFill>
              </a:rPr>
              <a:t>16 Alternative Energy Projects for Young Scientists</a:t>
            </a:r>
          </a:p>
          <a:p>
            <a:r>
              <a:rPr lang="en-US" sz="1600" dirty="0">
                <a:solidFill>
                  <a:schemeClr val="tx2">
                    <a:lumMod val="75000"/>
                    <a:lumOff val="25000"/>
                  </a:schemeClr>
                </a:solidFill>
              </a:rPr>
              <a:t>by Rigsby, Mike</a:t>
            </a:r>
          </a:p>
          <a:p>
            <a:r>
              <a:rPr lang="en-US" sz="1600" dirty="0">
                <a:solidFill>
                  <a:schemeClr val="tx2">
                    <a:lumMod val="75000"/>
                    <a:lumOff val="25000"/>
                  </a:schemeClr>
                </a:solidFill>
              </a:rPr>
              <a:t>Book - 2010</a:t>
            </a:r>
          </a:p>
          <a:p>
            <a:endParaRPr lang="en-US" sz="1600" dirty="0">
              <a:solidFill>
                <a:schemeClr val="tx2">
                  <a:lumMod val="75000"/>
                  <a:lumOff val="25000"/>
                </a:schemeClr>
              </a:solidFill>
            </a:endParaRPr>
          </a:p>
          <a:p>
            <a:pPr marL="342900" indent="-342900">
              <a:buFont typeface="Wingdings" panose="05000000000000000000" pitchFamily="2" charset="2"/>
              <a:buChar char="§"/>
            </a:pPr>
            <a:r>
              <a:rPr lang="en-US" sz="1600" dirty="0">
                <a:solidFill>
                  <a:schemeClr val="tx2">
                    <a:lumMod val="75000"/>
                    <a:lumOff val="25000"/>
                  </a:schemeClr>
                </a:solidFill>
              </a:rPr>
              <a:t>Wind Energy</a:t>
            </a:r>
          </a:p>
          <a:p>
            <a:r>
              <a:rPr lang="en-US" sz="1600" dirty="0">
                <a:solidFill>
                  <a:schemeClr val="tx2">
                    <a:lumMod val="75000"/>
                    <a:lumOff val="25000"/>
                  </a:schemeClr>
                </a:solidFill>
              </a:rPr>
              <a:t>by Grady, Colin</a:t>
            </a:r>
          </a:p>
          <a:p>
            <a:r>
              <a:rPr lang="en-US" sz="1600" dirty="0">
                <a:solidFill>
                  <a:schemeClr val="tx2">
                    <a:lumMod val="75000"/>
                    <a:lumOff val="25000"/>
                  </a:schemeClr>
                </a:solidFill>
              </a:rPr>
              <a:t>Book – 2017</a:t>
            </a:r>
          </a:p>
          <a:p>
            <a:pPr marL="342900" indent="-342900">
              <a:buFont typeface="Wingdings" panose="05000000000000000000" pitchFamily="2" charset="2"/>
              <a:buChar char="§"/>
            </a:pPr>
            <a:endParaRPr lang="en-US" sz="1600" dirty="0">
              <a:solidFill>
                <a:schemeClr val="tx2">
                  <a:lumMod val="75000"/>
                  <a:lumOff val="25000"/>
                </a:schemeClr>
              </a:solidFill>
            </a:endParaRPr>
          </a:p>
          <a:p>
            <a:pPr marL="342900" indent="-342900">
              <a:buFont typeface="Wingdings" panose="05000000000000000000" pitchFamily="2" charset="2"/>
              <a:buChar char="§"/>
            </a:pPr>
            <a:r>
              <a:rPr lang="en-US" sz="1600" dirty="0">
                <a:solidFill>
                  <a:schemeClr val="tx2">
                    <a:lumMod val="75000"/>
                    <a:lumOff val="25000"/>
                  </a:schemeClr>
                </a:solidFill>
              </a:rPr>
              <a:t>Renewable Energy</a:t>
            </a:r>
          </a:p>
          <a:p>
            <a:r>
              <a:rPr lang="en-US" sz="1600" dirty="0">
                <a:solidFill>
                  <a:schemeClr val="tx2">
                    <a:lumMod val="75000"/>
                    <a:lumOff val="25000"/>
                  </a:schemeClr>
                </a:solidFill>
              </a:rPr>
              <a:t>Discover the Fuel of the Future : With 20 Projects</a:t>
            </a:r>
          </a:p>
          <a:p>
            <a:r>
              <a:rPr lang="en-US" sz="1600" dirty="0">
                <a:solidFill>
                  <a:schemeClr val="tx2">
                    <a:lumMod val="75000"/>
                    <a:lumOff val="25000"/>
                  </a:schemeClr>
                </a:solidFill>
              </a:rPr>
              <a:t>by </a:t>
            </a:r>
            <a:r>
              <a:rPr lang="en-US" sz="1600" dirty="0" err="1">
                <a:solidFill>
                  <a:schemeClr val="tx2">
                    <a:lumMod val="75000"/>
                    <a:lumOff val="25000"/>
                  </a:schemeClr>
                </a:solidFill>
              </a:rPr>
              <a:t>Sneideman</a:t>
            </a:r>
            <a:r>
              <a:rPr lang="en-US" sz="1600" dirty="0">
                <a:solidFill>
                  <a:schemeClr val="tx2">
                    <a:lumMod val="75000"/>
                    <a:lumOff val="25000"/>
                  </a:schemeClr>
                </a:solidFill>
              </a:rPr>
              <a:t>, Joshua</a:t>
            </a:r>
          </a:p>
          <a:p>
            <a:r>
              <a:rPr lang="en-US" sz="1600" dirty="0">
                <a:solidFill>
                  <a:schemeClr val="tx2">
                    <a:lumMod val="75000"/>
                    <a:lumOff val="25000"/>
                  </a:schemeClr>
                </a:solidFill>
              </a:rPr>
              <a:t>Book - 2016</a:t>
            </a:r>
          </a:p>
          <a:p>
            <a:endParaRPr lang="en-US" sz="1600" dirty="0">
              <a:solidFill>
                <a:schemeClr val="tx2">
                  <a:lumMod val="75000"/>
                  <a:lumOff val="25000"/>
                </a:schemeClr>
              </a:solidFill>
            </a:endParaRPr>
          </a:p>
          <a:p>
            <a:pPr marL="342900" indent="-342900">
              <a:buFont typeface="Wingdings" panose="05000000000000000000" pitchFamily="2" charset="2"/>
              <a:buChar char="§"/>
            </a:pPr>
            <a:r>
              <a:rPr lang="en-US" sz="1600" dirty="0">
                <a:solidFill>
                  <a:schemeClr val="tx2">
                    <a:lumMod val="75000"/>
                    <a:lumOff val="25000"/>
                  </a:schemeClr>
                </a:solidFill>
              </a:rPr>
              <a:t>Electricity</a:t>
            </a:r>
          </a:p>
          <a:p>
            <a:r>
              <a:rPr lang="en-US" sz="1600" dirty="0">
                <a:solidFill>
                  <a:schemeClr val="tx2">
                    <a:lumMod val="75000"/>
                    <a:lumOff val="25000"/>
                  </a:schemeClr>
                </a:solidFill>
              </a:rPr>
              <a:t>Circuits, Static, and Electromagnets With Hands-on Science Activities for Kids</a:t>
            </a:r>
          </a:p>
          <a:p>
            <a:r>
              <a:rPr lang="en-US" sz="1600" dirty="0">
                <a:solidFill>
                  <a:schemeClr val="tx2">
                    <a:lumMod val="75000"/>
                    <a:lumOff val="25000"/>
                  </a:schemeClr>
                </a:solidFill>
              </a:rPr>
              <a:t>by Van Vleet, Carmella</a:t>
            </a:r>
          </a:p>
          <a:p>
            <a:r>
              <a:rPr lang="en-US" sz="1600" dirty="0">
                <a:solidFill>
                  <a:schemeClr val="tx2">
                    <a:lumMod val="75000"/>
                    <a:lumOff val="25000"/>
                  </a:schemeClr>
                </a:solidFill>
              </a:rPr>
              <a:t>Book - 2022</a:t>
            </a:r>
          </a:p>
          <a:p>
            <a:endParaRPr lang="en-US" sz="1600" dirty="0">
              <a:solidFill>
                <a:schemeClr val="tx2">
                  <a:lumMod val="75000"/>
                  <a:lumOff val="25000"/>
                </a:schemeClr>
              </a:solidFill>
            </a:endParaRPr>
          </a:p>
        </p:txBody>
      </p:sp>
      <p:pic>
        <p:nvPicPr>
          <p:cNvPr id="3" name="Picture 2">
            <a:extLst>
              <a:ext uri="{FF2B5EF4-FFF2-40B4-BE49-F238E27FC236}">
                <a16:creationId xmlns:a16="http://schemas.microsoft.com/office/drawing/2014/main" id="{5A9508AC-DB40-454E-86BC-FE6F0C0430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7303" y="1292332"/>
            <a:ext cx="1308296" cy="1896002"/>
          </a:xfrm>
          <a:prstGeom prst="rect">
            <a:avLst/>
          </a:prstGeom>
          <a:noFill/>
          <a:ln>
            <a:noFill/>
          </a:ln>
        </p:spPr>
      </p:pic>
      <p:pic>
        <p:nvPicPr>
          <p:cNvPr id="5" name="Picture 4">
            <a:extLst>
              <a:ext uri="{FF2B5EF4-FFF2-40B4-BE49-F238E27FC236}">
                <a16:creationId xmlns:a16="http://schemas.microsoft.com/office/drawing/2014/main" id="{3707E0FD-8E74-EE8D-DC0D-ADB425DE90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19809" y="2240333"/>
            <a:ext cx="1219144" cy="1459470"/>
          </a:xfrm>
          <a:prstGeom prst="rect">
            <a:avLst/>
          </a:prstGeom>
          <a:noFill/>
          <a:ln>
            <a:noFill/>
          </a:ln>
        </p:spPr>
      </p:pic>
      <p:pic>
        <p:nvPicPr>
          <p:cNvPr id="8" name="Picture 7">
            <a:extLst>
              <a:ext uri="{FF2B5EF4-FFF2-40B4-BE49-F238E27FC236}">
                <a16:creationId xmlns:a16="http://schemas.microsoft.com/office/drawing/2014/main" id="{526D71E2-8F41-5531-0A22-7CCDB9A7985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90722" y="3429000"/>
            <a:ext cx="1308296" cy="1645238"/>
          </a:xfrm>
          <a:prstGeom prst="rect">
            <a:avLst/>
          </a:prstGeom>
          <a:noFill/>
          <a:ln>
            <a:noFill/>
          </a:ln>
        </p:spPr>
      </p:pic>
      <p:pic>
        <p:nvPicPr>
          <p:cNvPr id="9" name="Picture 8">
            <a:extLst>
              <a:ext uri="{FF2B5EF4-FFF2-40B4-BE49-F238E27FC236}">
                <a16:creationId xmlns:a16="http://schemas.microsoft.com/office/drawing/2014/main" id="{DA6A8BA9-44CE-9284-0F2D-3EF11C49E3D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55967" y="4663302"/>
            <a:ext cx="1308296" cy="1634955"/>
          </a:xfrm>
          <a:prstGeom prst="rect">
            <a:avLst/>
          </a:prstGeom>
          <a:noFill/>
          <a:ln>
            <a:noFill/>
          </a:ln>
        </p:spPr>
      </p:pic>
    </p:spTree>
    <p:extLst>
      <p:ext uri="{BB962C8B-B14F-4D97-AF65-F5344CB8AC3E}">
        <p14:creationId xmlns:p14="http://schemas.microsoft.com/office/powerpoint/2010/main" val="3725038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76414-BF55-5279-3DA7-D362C51DB8FB}"/>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2094DD24-4A11-C62E-FDAD-B080621E7332}"/>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87A9D346-C976-49E8-7FF4-77C236F25FFB}"/>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9" name="TextBox 8">
            <a:extLst>
              <a:ext uri="{FF2B5EF4-FFF2-40B4-BE49-F238E27FC236}">
                <a16:creationId xmlns:a16="http://schemas.microsoft.com/office/drawing/2014/main" id="{CDD277CE-4A5F-612E-208F-1E9E229CA755}"/>
              </a:ext>
            </a:extLst>
          </p:cNvPr>
          <p:cNvSpPr txBox="1"/>
          <p:nvPr/>
        </p:nvSpPr>
        <p:spPr>
          <a:xfrm>
            <a:off x="2362351" y="2487546"/>
            <a:ext cx="9814260" cy="1446550"/>
          </a:xfrm>
          <a:prstGeom prst="rect">
            <a:avLst/>
          </a:prstGeom>
          <a:noFill/>
        </p:spPr>
        <p:txBody>
          <a:bodyPr wrap="square" rtlCol="0">
            <a:spAutoFit/>
          </a:bodyPr>
          <a:lstStyle/>
          <a:p>
            <a:pPr algn="ctr"/>
            <a:r>
              <a:rPr lang="en-US" sz="8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Thank you</a:t>
            </a:r>
            <a:endParaRPr lang="en-US" sz="41300" b="1" dirty="0">
              <a:solidFill>
                <a:schemeClr val="accent1">
                  <a:lumMod val="50000"/>
                </a:schemeClr>
              </a:solidFill>
            </a:endParaRPr>
          </a:p>
        </p:txBody>
      </p:sp>
      <p:pic>
        <p:nvPicPr>
          <p:cNvPr id="3" name="Picture 2" descr="Eco friendly vector ">
            <a:extLst>
              <a:ext uri="{FF2B5EF4-FFF2-40B4-BE49-F238E27FC236}">
                <a16:creationId xmlns:a16="http://schemas.microsoft.com/office/drawing/2014/main" id="{9E7535F6-2D86-04D3-62D4-1660B199E7F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l="32286" t="13293" r="31502" b="4214"/>
          <a:stretch/>
        </p:blipFill>
        <p:spPr bwMode="auto">
          <a:xfrm>
            <a:off x="386489" y="1"/>
            <a:ext cx="1987420" cy="6858000"/>
          </a:xfrm>
          <a:prstGeom prst="rect">
            <a:avLst/>
          </a:prstGeom>
          <a:noFill/>
          <a:ln w="28575">
            <a:solidFill>
              <a:schemeClr val="tx2">
                <a:lumMod val="50000"/>
                <a:lumOff val="50000"/>
              </a:schemeClr>
            </a:solidFill>
          </a:ln>
        </p:spPr>
      </p:pic>
    </p:spTree>
    <p:extLst>
      <p:ext uri="{BB962C8B-B14F-4D97-AF65-F5344CB8AC3E}">
        <p14:creationId xmlns:p14="http://schemas.microsoft.com/office/powerpoint/2010/main" val="3215139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070AD-5C27-9541-3A5E-83295F31C7A3}"/>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C57CB344-26BA-E9BC-EAE1-C7ED55C71821}"/>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B8630620-DA73-0EF0-C328-F85B2771E153}"/>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55BF8A83-D1D3-CE3C-6D8B-356256A29175}"/>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Question, Hypothesis, Prediction</a:t>
            </a:r>
            <a:r>
              <a:rPr lang="en-US" sz="2400" b="1" dirty="0">
                <a:solidFill>
                  <a:schemeClr val="accent1">
                    <a:lumMod val="50000"/>
                  </a:schemeClr>
                </a:solidFill>
                <a:latin typeface="Calibri" panose="020F0502020204030204" pitchFamily="34" charset="0"/>
                <a:cs typeface="Calibri" panose="020F0502020204030204" pitchFamily="34" charset="0"/>
              </a:rPr>
              <a:t> ..</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2400" b="1" dirty="0">
              <a:solidFill>
                <a:schemeClr val="accent1">
                  <a:lumMod val="50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5AA91DA8-29DA-B7C0-4733-40A89453DAEA}"/>
              </a:ext>
            </a:extLst>
          </p:cNvPr>
          <p:cNvSpPr txBox="1"/>
          <p:nvPr/>
        </p:nvSpPr>
        <p:spPr>
          <a:xfrm>
            <a:off x="353946" y="943165"/>
            <a:ext cx="11822666" cy="3006529"/>
          </a:xfrm>
          <a:prstGeom prst="rect">
            <a:avLst/>
          </a:prstGeom>
          <a:noFill/>
        </p:spPr>
        <p:txBody>
          <a:bodyPr wrap="square">
            <a:spAutoFit/>
          </a:bodyPr>
          <a:lstStyle/>
          <a:p>
            <a:pPr>
              <a:lnSpc>
                <a:spcPct val="107000"/>
              </a:lnSpc>
              <a:spcAft>
                <a:spcPts val="800"/>
              </a:spcAft>
            </a:pPr>
            <a:r>
              <a:rPr lang="en-US" sz="32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Hypothesis:</a:t>
            </a:r>
            <a:endPar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I </a:t>
            </a:r>
            <a:r>
              <a:rPr lang="en-US" sz="2800" kern="100" dirty="0">
                <a:solidFill>
                  <a:schemeClr val="accent1">
                    <a:lumMod val="50000"/>
                  </a:schemeClr>
                </a:solidFill>
                <a:latin typeface="Calibri" panose="020F0502020204030204" pitchFamily="34" charset="0"/>
                <a:cs typeface="Times New Roman" panose="02020603050405020304" pitchFamily="18" charset="0"/>
              </a:rPr>
              <a:t>think, the DC motor (wind turbine motor) under the movable Speed Bump (which can move up and down little bit) will generate electricity, because the vehicles pass over the speed bump will push the speed bump and the small gears - Rack and Pinion gears (‘Press and Go’ Toy Cars) under the movable Speed Bump will rotate the DC motor (wind turbine motor).</a:t>
            </a:r>
          </a:p>
        </p:txBody>
      </p:sp>
    </p:spTree>
    <p:extLst>
      <p:ext uri="{BB962C8B-B14F-4D97-AF65-F5344CB8AC3E}">
        <p14:creationId xmlns:p14="http://schemas.microsoft.com/office/powerpoint/2010/main" val="3455454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A2514-F73A-DFDF-92C1-E4A078F0CB2C}"/>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4DA748B9-0C66-F48E-4341-5BE040293E06}"/>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D3FCEA16-14A9-7F1B-2459-D890DE334D53}"/>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C2896FD9-ED3D-750B-E8FD-6A264DD636ED}"/>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Question, Hypothesis, Prediction</a:t>
            </a:r>
            <a:r>
              <a:rPr lang="en-US" sz="2400" b="1" dirty="0">
                <a:solidFill>
                  <a:schemeClr val="accent1">
                    <a:lumMod val="50000"/>
                  </a:schemeClr>
                </a:solidFill>
                <a:latin typeface="Calibri" panose="020F0502020204030204" pitchFamily="34" charset="0"/>
                <a:cs typeface="Calibri" panose="020F0502020204030204" pitchFamily="34" charset="0"/>
              </a:rPr>
              <a:t> ..</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2400" b="1" dirty="0">
              <a:solidFill>
                <a:schemeClr val="accent1">
                  <a:lumMod val="50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5739702-D300-6997-A3DC-62214DEC2B3B}"/>
              </a:ext>
            </a:extLst>
          </p:cNvPr>
          <p:cNvSpPr txBox="1"/>
          <p:nvPr/>
        </p:nvSpPr>
        <p:spPr>
          <a:xfrm>
            <a:off x="353946" y="943165"/>
            <a:ext cx="11822666" cy="2549096"/>
          </a:xfrm>
          <a:prstGeom prst="rect">
            <a:avLst/>
          </a:prstGeom>
          <a:noFill/>
        </p:spPr>
        <p:txBody>
          <a:bodyPr wrap="square">
            <a:spAutoFit/>
          </a:bodyPr>
          <a:lstStyle/>
          <a:p>
            <a:pPr>
              <a:lnSpc>
                <a:spcPct val="107000"/>
              </a:lnSpc>
              <a:spcAft>
                <a:spcPts val="800"/>
              </a:spcAft>
            </a:pPr>
            <a:r>
              <a:rPr lang="en-US" sz="32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Prediction:</a:t>
            </a:r>
            <a:endPar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If I modify one movable Speed Bump (which can move up and down little bit) by installing gears and wind turbine motors under the Speed Bump, but not others, then the motor will generate electricity when a vehicle passes over the modified movable Speed bump than the non-modified Speed bump.</a:t>
            </a:r>
            <a:endParaRPr lang="en-CA" sz="2800" dirty="0">
              <a:solidFill>
                <a:schemeClr val="tx2">
                  <a:lumMod val="75000"/>
                  <a:lumOff val="25000"/>
                </a:schemeClr>
              </a:solidFill>
            </a:endParaRPr>
          </a:p>
        </p:txBody>
      </p:sp>
      <p:pic>
        <p:nvPicPr>
          <p:cNvPr id="3" name="Picture 2" descr="Animated. Round Rack and Pinion Gear. | 3D CAD Model Library | GrabCAD">
            <a:extLst>
              <a:ext uri="{FF2B5EF4-FFF2-40B4-BE49-F238E27FC236}">
                <a16:creationId xmlns:a16="http://schemas.microsoft.com/office/drawing/2014/main" id="{1B28142E-1C25-5497-A2A8-6CADC0699AA2}"/>
              </a:ext>
            </a:extLst>
          </p:cNvPr>
          <p:cNvPicPr>
            <a:picLocks noChangeAspect="1"/>
          </p:cNvPicPr>
          <p:nvPr/>
        </p:nvPicPr>
        <p:blipFill rotWithShape="1">
          <a:blip r:embed="rId3">
            <a:extLst>
              <a:ext uri="{28A0092B-C50C-407E-A947-70E740481C1C}">
                <a14:useLocalDpi xmlns:a14="http://schemas.microsoft.com/office/drawing/2010/main" val="0"/>
              </a:ext>
            </a:extLst>
          </a:blip>
          <a:srcRect l="11595" r="18060"/>
          <a:stretch/>
        </p:blipFill>
        <p:spPr bwMode="auto">
          <a:xfrm rot="16200000">
            <a:off x="9367860" y="4028088"/>
            <a:ext cx="3172445" cy="19320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D554285-F8FD-5BB8-B801-3499D2B25F90}"/>
              </a:ext>
            </a:extLst>
          </p:cNvPr>
          <p:cNvSpPr txBox="1"/>
          <p:nvPr/>
        </p:nvSpPr>
        <p:spPr>
          <a:xfrm>
            <a:off x="7065218" y="6360923"/>
            <a:ext cx="5159326" cy="523220"/>
          </a:xfrm>
          <a:prstGeom prst="rect">
            <a:avLst/>
          </a:prstGeom>
          <a:noFill/>
        </p:spPr>
        <p:txBody>
          <a:bodyPr wrap="square">
            <a:spAutoFit/>
          </a:bodyPr>
          <a:lstStyle/>
          <a:p>
            <a:r>
              <a:rPr lang="en-CA" sz="1400" b="1" dirty="0">
                <a:solidFill>
                  <a:schemeClr val="accent1">
                    <a:lumMod val="50000"/>
                  </a:schemeClr>
                </a:solidFill>
                <a:latin typeface="Calibri" panose="020F0502020204030204" pitchFamily="34" charset="0"/>
                <a:cs typeface="Calibri" panose="020F0502020204030204" pitchFamily="34" charset="0"/>
              </a:rPr>
              <a:t>Photo Sources:</a:t>
            </a:r>
          </a:p>
          <a:p>
            <a:r>
              <a:rPr lang="en-CA" sz="1400" dirty="0">
                <a:solidFill>
                  <a:schemeClr val="accent1">
                    <a:lumMod val="50000"/>
                  </a:schemeClr>
                </a:solidFill>
                <a:latin typeface="Calibri" panose="020F0502020204030204" pitchFamily="34" charset="0"/>
                <a:cs typeface="Calibri" panose="020F0502020204030204" pitchFamily="34" charset="0"/>
              </a:rPr>
              <a:t>https://grabcad.com/library/animated-round-rack-and-pinion-gear-1</a:t>
            </a:r>
          </a:p>
        </p:txBody>
      </p:sp>
    </p:spTree>
    <p:extLst>
      <p:ext uri="{BB962C8B-B14F-4D97-AF65-F5344CB8AC3E}">
        <p14:creationId xmlns:p14="http://schemas.microsoft.com/office/powerpoint/2010/main" val="1908449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7FD2C-ECAB-2AE5-1C04-C36997D57299}"/>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A901710A-24F1-A3DD-49E0-66B504E78E89}"/>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B009D197-2126-FF00-EFA9-30BFFED670E0}"/>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8E434D85-D438-496F-3C5B-5D4CB45A159F}"/>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Background Research</a:t>
            </a:r>
          </a:p>
        </p:txBody>
      </p:sp>
      <p:sp>
        <p:nvSpPr>
          <p:cNvPr id="7" name="TextBox 6">
            <a:extLst>
              <a:ext uri="{FF2B5EF4-FFF2-40B4-BE49-F238E27FC236}">
                <a16:creationId xmlns:a16="http://schemas.microsoft.com/office/drawing/2014/main" id="{101C7F9C-4AB6-80D4-79A0-4B6AA208E88C}"/>
              </a:ext>
            </a:extLst>
          </p:cNvPr>
          <p:cNvSpPr txBox="1"/>
          <p:nvPr/>
        </p:nvSpPr>
        <p:spPr>
          <a:xfrm>
            <a:off x="353946" y="900961"/>
            <a:ext cx="11822666" cy="6043449"/>
          </a:xfrm>
          <a:prstGeom prst="rect">
            <a:avLst/>
          </a:prstGeom>
          <a:noFill/>
        </p:spPr>
        <p:txBody>
          <a:bodyPr wrap="square">
            <a:spAutoFit/>
          </a:bodyPr>
          <a:lstStyle/>
          <a:p>
            <a:pPr>
              <a:lnSpc>
                <a:spcPct val="107000"/>
              </a:lnSpc>
              <a:spcAft>
                <a:spcPts val="800"/>
              </a:spcAft>
            </a:pPr>
            <a:r>
              <a:rPr lang="en-US" sz="28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Big Topic: </a:t>
            </a:r>
            <a:r>
              <a:rPr lang="en-US" sz="2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Energy</a:t>
            </a:r>
            <a:r>
              <a:rPr lang="en-US" sz="1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endParaRPr lang="en-CA" sz="1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Why is this important for society:</a:t>
            </a:r>
            <a:endParaRPr lang="en-CA" sz="28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
            </a:pP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Energy is very important in our daily life.</a:t>
            </a:r>
            <a:endParaRPr lang="en-CA"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Electrical energy powers many electronic daily items. </a:t>
            </a: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(Smartphones and Computers etc.)</a:t>
            </a:r>
            <a:endParaRPr lang="en-CA"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Electrical energy is also essential for our home. </a:t>
            </a:r>
            <a:r>
              <a:rPr lang="en-US" sz="20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(Heating and Cooling, Refrigerators, Washers etc.)</a:t>
            </a:r>
            <a:endParaRPr lang="en-CA"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Wingdings" panose="05000000000000000000" pitchFamily="2" charset="2"/>
              <a:buChar char="§"/>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Transportation completely depends on energy (electricity or gas).</a:t>
            </a:r>
          </a:p>
          <a:p>
            <a:pPr>
              <a:lnSpc>
                <a:spcPct val="107000"/>
              </a:lnSpc>
              <a:spcAft>
                <a:spcPts val="800"/>
              </a:spcAft>
            </a:pPr>
            <a:r>
              <a:rPr lang="en-US" sz="28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What do we already know about the topic:</a:t>
            </a:r>
            <a:endParaRPr lang="en-CA" sz="28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Alternative Energy is the energy from renewable sources or natural sources:</a:t>
            </a:r>
          </a:p>
          <a:p>
            <a:pPr>
              <a:lnSpc>
                <a:spcPct val="107000"/>
              </a:lnSpc>
              <a:spcAft>
                <a:spcPts val="800"/>
              </a:spcAft>
            </a:pP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400" kern="100" dirty="0">
                <a:solidFill>
                  <a:schemeClr val="tx2">
                    <a:lumMod val="75000"/>
                    <a:lumOff val="25000"/>
                  </a:schemeClr>
                </a:solidFill>
                <a:latin typeface="Calibri" panose="020F0502020204030204" pitchFamily="34" charset="0"/>
                <a:cs typeface="Times New Roman" panose="02020603050405020304" pitchFamily="18" charset="0"/>
              </a:rPr>
              <a:t>Wind, Solar, Water, Soil</a:t>
            </a:r>
            <a:endParaRPr lang="en-CA"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Alternative Energy is non-polluting and clean energy</a:t>
            </a:r>
            <a:endParaRPr lang="en-CA" sz="2400"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Examples of Alternative Energy: </a:t>
            </a: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Wind energy, Solar energy, Hydraulic energy, Geothermal energy, Tidal energy</a:t>
            </a:r>
            <a:endParaRPr lang="en-CA" dirty="0">
              <a:solidFill>
                <a:schemeClr val="tx2">
                  <a:lumMod val="75000"/>
                  <a:lumOff val="25000"/>
                </a:schemeClr>
              </a:solidFill>
            </a:endParaRPr>
          </a:p>
        </p:txBody>
      </p:sp>
    </p:spTree>
    <p:extLst>
      <p:ext uri="{BB962C8B-B14F-4D97-AF65-F5344CB8AC3E}">
        <p14:creationId xmlns:p14="http://schemas.microsoft.com/office/powerpoint/2010/main" val="4088391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E1B6F-21EB-2E02-E20D-E6236BA4B8E9}"/>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695B5C2E-B561-4914-72D1-232CAE580854}"/>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40162282-20D8-99DC-44DE-189A011F9070}"/>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CBFA1103-C1C4-7AB2-CEE6-9C033EE9DE05}"/>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Background Research</a:t>
            </a:r>
            <a:r>
              <a:rPr lang="en-US" sz="2400" b="1" dirty="0">
                <a:solidFill>
                  <a:schemeClr val="accent1">
                    <a:lumMod val="50000"/>
                  </a:schemeClr>
                </a:solidFill>
                <a:latin typeface="Calibri" panose="020F0502020204030204" pitchFamily="34" charset="0"/>
                <a:cs typeface="Calibri" panose="020F0502020204030204" pitchFamily="34" charset="0"/>
              </a:rPr>
              <a:t> ..</a:t>
            </a:r>
            <a:r>
              <a:rPr lang="en-US" sz="2400" b="1" dirty="0">
                <a:solidFill>
                  <a:schemeClr val="tx2">
                    <a:lumMod val="75000"/>
                    <a:lumOff val="25000"/>
                  </a:schemeClr>
                </a:solidFill>
                <a:latin typeface="Calibri" panose="020F0502020204030204" pitchFamily="34" charset="0"/>
                <a:cs typeface="Calibri" panose="020F0502020204030204" pitchFamily="34" charset="0"/>
              </a:rPr>
              <a:t>(Cont.)</a:t>
            </a:r>
            <a:endParaRPr lang="en-US" sz="3200" b="1" dirty="0">
              <a:solidFill>
                <a:schemeClr val="accent1">
                  <a:lumMod val="50000"/>
                </a:schemeClr>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921DDEB8-9BE4-8F87-AA59-5EEA13F73EE5}"/>
              </a:ext>
            </a:extLst>
          </p:cNvPr>
          <p:cNvSpPr txBox="1"/>
          <p:nvPr/>
        </p:nvSpPr>
        <p:spPr>
          <a:xfrm>
            <a:off x="353946" y="943165"/>
            <a:ext cx="11822666" cy="5772414"/>
          </a:xfrm>
          <a:prstGeom prst="rect">
            <a:avLst/>
          </a:prstGeom>
          <a:noFill/>
        </p:spPr>
        <p:txBody>
          <a:bodyPr wrap="square">
            <a:spAutoFit/>
          </a:bodyPr>
          <a:lstStyle/>
          <a:p>
            <a:pPr>
              <a:lnSpc>
                <a:spcPct val="107000"/>
              </a:lnSpc>
              <a:spcAft>
                <a:spcPts val="800"/>
              </a:spcAft>
            </a:pPr>
            <a:r>
              <a:rPr lang="en-US" sz="28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What are we missing?</a:t>
            </a:r>
            <a:endParaRPr lang="en-CA" sz="28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How do we produce clean energy (electricity) from the Speed Bump with the help of gears and wind turbine motors under the Speed Bump?</a:t>
            </a:r>
          </a:p>
          <a:p>
            <a:pPr>
              <a:lnSpc>
                <a:spcPct val="107000"/>
              </a:lnSpc>
              <a:spcAft>
                <a:spcPts val="800"/>
              </a:spcAft>
            </a:pPr>
            <a:endParaRPr lang="en-CA" sz="2400" dirty="0">
              <a:solidFill>
                <a:schemeClr val="tx2">
                  <a:lumMod val="75000"/>
                  <a:lumOff val="25000"/>
                </a:schemeClr>
              </a:solidFill>
            </a:endParaRPr>
          </a:p>
          <a:p>
            <a:pPr>
              <a:lnSpc>
                <a:spcPct val="107000"/>
              </a:lnSpc>
              <a:spcAft>
                <a:spcPts val="800"/>
              </a:spcAft>
            </a:pPr>
            <a:r>
              <a:rPr lang="en-US" sz="2800" b="1"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How my topic solves a problem</a:t>
            </a:r>
            <a:endParaRPr lang="en-CA" sz="28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We can generate energy (electricity) by modifying the movable speed bump (which can move up and down little bit)</a:t>
            </a:r>
            <a:endParaRPr lang="en-CA"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(Install gears and wind turbine motors under the Speed Bump)</a:t>
            </a:r>
            <a:endParaRPr lang="en-CA"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When a vehicle passes over the movable Speed bump, the motor will generate electricity.</a:t>
            </a:r>
            <a:endParaRPr lang="en-CA"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We can use kinetic energy (motion of vehicle) and convert it into electrical energy.</a:t>
            </a:r>
            <a:endParaRPr lang="en-CA" sz="24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nSpc>
                <a:spcPct val="107000"/>
              </a:lnSpc>
              <a:spcAft>
                <a:spcPts val="800"/>
              </a:spcAft>
              <a:buFont typeface="Wingdings" panose="05000000000000000000" pitchFamily="2" charset="2"/>
              <a:buChar char="§"/>
            </a:pPr>
            <a:r>
              <a:rPr lang="en-US" sz="2400" kern="100" dirty="0">
                <a:solidFill>
                  <a:schemeClr val="tx2">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rPr>
              <a:t>We can recover a moving vehicle’s energy (kinetic energy) and convert it into electrical energy.</a:t>
            </a:r>
            <a:endParaRPr lang="en-CA" sz="1600" dirty="0">
              <a:solidFill>
                <a:schemeClr val="tx2">
                  <a:lumMod val="75000"/>
                  <a:lumOff val="25000"/>
                </a:schemeClr>
              </a:solidFill>
            </a:endParaRPr>
          </a:p>
        </p:txBody>
      </p:sp>
    </p:spTree>
    <p:extLst>
      <p:ext uri="{BB962C8B-B14F-4D97-AF65-F5344CB8AC3E}">
        <p14:creationId xmlns:p14="http://schemas.microsoft.com/office/powerpoint/2010/main" val="1319054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D87D0-938E-4ADE-30E9-9E27CD39D5D0}"/>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88D43EB1-F1A7-96F9-D45B-C45292C81B2B}"/>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854AC1D4-BEF8-703F-5210-5F9EE6072F9F}"/>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11A8B438-C1FD-B85F-2C8D-2ABFE0B06D54}"/>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My Science Project Ideas</a:t>
            </a:r>
          </a:p>
        </p:txBody>
      </p:sp>
      <p:pic>
        <p:nvPicPr>
          <p:cNvPr id="11" name="Picture 10">
            <a:extLst>
              <a:ext uri="{FF2B5EF4-FFF2-40B4-BE49-F238E27FC236}">
                <a16:creationId xmlns:a16="http://schemas.microsoft.com/office/drawing/2014/main" id="{7DAC244B-949F-874C-B3EA-B25C96EB32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44665" y="943165"/>
            <a:ext cx="2593211" cy="2362033"/>
          </a:xfrm>
          <a:prstGeom prst="rect">
            <a:avLst/>
          </a:prstGeom>
          <a:noFill/>
          <a:ln>
            <a:noFill/>
          </a:ln>
        </p:spPr>
      </p:pic>
      <p:pic>
        <p:nvPicPr>
          <p:cNvPr id="12" name="Picture 11" descr="Animated. Round Rack and Pinion Gear. | 3D CAD Model Library | GrabCAD">
            <a:extLst>
              <a:ext uri="{FF2B5EF4-FFF2-40B4-BE49-F238E27FC236}">
                <a16:creationId xmlns:a16="http://schemas.microsoft.com/office/drawing/2014/main" id="{1B28142E-1C25-5497-A2A8-6CADC0699AA2}"/>
              </a:ext>
            </a:extLst>
          </p:cNvPr>
          <p:cNvPicPr>
            <a:picLocks noChangeAspect="1"/>
          </p:cNvPicPr>
          <p:nvPr/>
        </p:nvPicPr>
        <p:blipFill rotWithShape="1">
          <a:blip r:embed="rId4">
            <a:extLst>
              <a:ext uri="{28A0092B-C50C-407E-A947-70E740481C1C}">
                <a14:useLocalDpi xmlns:a14="http://schemas.microsoft.com/office/drawing/2010/main" val="0"/>
              </a:ext>
            </a:extLst>
          </a:blip>
          <a:srcRect l="11595" r="18060"/>
          <a:stretch/>
        </p:blipFill>
        <p:spPr bwMode="auto">
          <a:xfrm rot="16200000">
            <a:off x="9768657" y="1407685"/>
            <a:ext cx="2376001" cy="1446961"/>
          </a:xfrm>
          <a:prstGeom prst="rect">
            <a:avLst/>
          </a:prstGeom>
          <a:noFill/>
          <a:ln w="9525">
            <a:solidFill>
              <a:schemeClr val="tx1"/>
            </a:solidFill>
          </a:ln>
        </p:spPr>
      </p:pic>
      <p:pic>
        <p:nvPicPr>
          <p:cNvPr id="13" name="Picture 12">
            <a:extLst>
              <a:ext uri="{FF2B5EF4-FFF2-40B4-BE49-F238E27FC236}">
                <a16:creationId xmlns:a16="http://schemas.microsoft.com/office/drawing/2014/main" id="{B6457E50-C118-1307-C4B0-54D645AFF4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208" b="51891"/>
          <a:stretch/>
        </p:blipFill>
        <p:spPr bwMode="auto">
          <a:xfrm>
            <a:off x="9085485" y="4120435"/>
            <a:ext cx="2594653" cy="2558370"/>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A65E25C0-118C-37AA-1CCA-9E445BE2A9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293" r="21638"/>
          <a:stretch/>
        </p:blipFill>
        <p:spPr bwMode="auto">
          <a:xfrm>
            <a:off x="5188434" y="3946087"/>
            <a:ext cx="3527936" cy="2734434"/>
          </a:xfrm>
          <a:prstGeom prst="rect">
            <a:avLst/>
          </a:prstGeom>
          <a:noFill/>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4BD58B7F-A64C-C690-BF2E-4050723C4F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893" y="3544240"/>
            <a:ext cx="4177426" cy="3134565"/>
          </a:xfrm>
          <a:prstGeom prst="rect">
            <a:avLst/>
          </a:prstGeom>
          <a:noFill/>
          <a:ln>
            <a:noFill/>
          </a:ln>
        </p:spPr>
      </p:pic>
      <p:cxnSp>
        <p:nvCxnSpPr>
          <p:cNvPr id="18" name="Straight Arrow Connector 17">
            <a:extLst>
              <a:ext uri="{FF2B5EF4-FFF2-40B4-BE49-F238E27FC236}">
                <a16:creationId xmlns:a16="http://schemas.microsoft.com/office/drawing/2014/main" id="{BF6D700C-9025-66A7-CD6C-8FFB7999F89C}"/>
              </a:ext>
            </a:extLst>
          </p:cNvPr>
          <p:cNvCxnSpPr>
            <a:cxnSpLocks/>
          </p:cNvCxnSpPr>
          <p:nvPr/>
        </p:nvCxnSpPr>
        <p:spPr>
          <a:xfrm flipH="1">
            <a:off x="4819319" y="5814906"/>
            <a:ext cx="55668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53F941E-B6EB-6E22-CFD4-FF3F8ADB8A94}"/>
              </a:ext>
            </a:extLst>
          </p:cNvPr>
          <p:cNvCxnSpPr>
            <a:cxnSpLocks/>
          </p:cNvCxnSpPr>
          <p:nvPr/>
        </p:nvCxnSpPr>
        <p:spPr>
          <a:xfrm flipH="1">
            <a:off x="8459342" y="5111522"/>
            <a:ext cx="553989"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02F01A8-BC63-83FC-5983-D56336265205}"/>
              </a:ext>
            </a:extLst>
          </p:cNvPr>
          <p:cNvCxnSpPr/>
          <p:nvPr/>
        </p:nvCxnSpPr>
        <p:spPr>
          <a:xfrm>
            <a:off x="9590637" y="1274202"/>
            <a:ext cx="763905" cy="450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06640B5-BB4A-48BE-530A-1EE6A701E309}"/>
              </a:ext>
            </a:extLst>
          </p:cNvPr>
          <p:cNvPicPr>
            <a:picLocks noChangeAspect="1"/>
          </p:cNvPicPr>
          <p:nvPr/>
        </p:nvPicPr>
        <p:blipFill>
          <a:blip r:embed="rId8">
            <a:extLst>
              <a:ext uri="{28A0092B-C50C-407E-A947-70E740481C1C}">
                <a14:useLocalDpi xmlns:a14="http://schemas.microsoft.com/office/drawing/2010/main" val="0"/>
              </a:ext>
            </a:extLst>
          </a:blip>
          <a:srcRect l="6290" r="28464"/>
          <a:stretch/>
        </p:blipFill>
        <p:spPr>
          <a:xfrm>
            <a:off x="3831355" y="946398"/>
            <a:ext cx="3111631" cy="2256809"/>
          </a:xfrm>
          <a:prstGeom prst="rect">
            <a:avLst/>
          </a:prstGeom>
        </p:spPr>
      </p:pic>
      <p:cxnSp>
        <p:nvCxnSpPr>
          <p:cNvPr id="22" name="Straight Arrow Connector 21">
            <a:extLst>
              <a:ext uri="{FF2B5EF4-FFF2-40B4-BE49-F238E27FC236}">
                <a16:creationId xmlns:a16="http://schemas.microsoft.com/office/drawing/2014/main" id="{8AA4E069-8F00-06F8-0130-B0A7F2ECF76A}"/>
              </a:ext>
            </a:extLst>
          </p:cNvPr>
          <p:cNvCxnSpPr>
            <a:cxnSpLocks/>
          </p:cNvCxnSpPr>
          <p:nvPr/>
        </p:nvCxnSpPr>
        <p:spPr>
          <a:xfrm flipV="1">
            <a:off x="6096000" y="2332081"/>
            <a:ext cx="1795975" cy="688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EEE2313-78EF-8AD5-B3B6-66D2A8905837}"/>
              </a:ext>
            </a:extLst>
          </p:cNvPr>
          <p:cNvCxnSpPr>
            <a:cxnSpLocks/>
          </p:cNvCxnSpPr>
          <p:nvPr/>
        </p:nvCxnSpPr>
        <p:spPr>
          <a:xfrm>
            <a:off x="11211951" y="3342105"/>
            <a:ext cx="0" cy="77776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97A8345-431F-8905-EBC9-F7EDEDB4F24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3654" b="49999"/>
          <a:stretch/>
        </p:blipFill>
        <p:spPr bwMode="auto">
          <a:xfrm>
            <a:off x="641893" y="943165"/>
            <a:ext cx="2791972" cy="226004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cxnSp>
        <p:nvCxnSpPr>
          <p:cNvPr id="8" name="Straight Arrow Connector 7">
            <a:extLst>
              <a:ext uri="{FF2B5EF4-FFF2-40B4-BE49-F238E27FC236}">
                <a16:creationId xmlns:a16="http://schemas.microsoft.com/office/drawing/2014/main" id="{B7BB9D93-428C-038C-B9D3-1E137817EB12}"/>
              </a:ext>
            </a:extLst>
          </p:cNvPr>
          <p:cNvCxnSpPr>
            <a:cxnSpLocks/>
          </p:cNvCxnSpPr>
          <p:nvPr/>
        </p:nvCxnSpPr>
        <p:spPr>
          <a:xfrm>
            <a:off x="3236917" y="1459993"/>
            <a:ext cx="112406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754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418DA-8FD6-9025-07E3-9A4A5A0F87B8}"/>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5BA3E523-10B1-172A-9F0C-F996CD569395}"/>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E836A35D-E53D-B48B-DA31-8959A3D1405C}"/>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0710F9FC-7AA0-09E0-9990-A0D9BD322C13}"/>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Variables</a:t>
            </a:r>
          </a:p>
        </p:txBody>
      </p:sp>
      <p:graphicFrame>
        <p:nvGraphicFramePr>
          <p:cNvPr id="8" name="Table 7">
            <a:extLst>
              <a:ext uri="{FF2B5EF4-FFF2-40B4-BE49-F238E27FC236}">
                <a16:creationId xmlns:a16="http://schemas.microsoft.com/office/drawing/2014/main" id="{37970597-5C7B-C394-CAAD-1422B590929A}"/>
              </a:ext>
            </a:extLst>
          </p:cNvPr>
          <p:cNvGraphicFramePr>
            <a:graphicFrameLocks noGrp="1"/>
          </p:cNvGraphicFramePr>
          <p:nvPr>
            <p:extLst>
              <p:ext uri="{D42A27DB-BD31-4B8C-83A1-F6EECF244321}">
                <p14:modId xmlns:p14="http://schemas.microsoft.com/office/powerpoint/2010/main" val="2501097148"/>
              </p:ext>
            </p:extLst>
          </p:nvPr>
        </p:nvGraphicFramePr>
        <p:xfrm>
          <a:off x="369335" y="943165"/>
          <a:ext cx="11574135" cy="5735640"/>
        </p:xfrm>
        <a:graphic>
          <a:graphicData uri="http://schemas.openxmlformats.org/drawingml/2006/table">
            <a:tbl>
              <a:tblPr firstRow="1" bandRow="1">
                <a:tableStyleId>{5C22544A-7EE6-4342-B048-85BDC9FD1C3A}</a:tableStyleId>
              </a:tblPr>
              <a:tblGrid>
                <a:gridCol w="3858045">
                  <a:extLst>
                    <a:ext uri="{9D8B030D-6E8A-4147-A177-3AD203B41FA5}">
                      <a16:colId xmlns:a16="http://schemas.microsoft.com/office/drawing/2014/main" val="2717956359"/>
                    </a:ext>
                  </a:extLst>
                </a:gridCol>
                <a:gridCol w="3858045">
                  <a:extLst>
                    <a:ext uri="{9D8B030D-6E8A-4147-A177-3AD203B41FA5}">
                      <a16:colId xmlns:a16="http://schemas.microsoft.com/office/drawing/2014/main" val="836833862"/>
                    </a:ext>
                  </a:extLst>
                </a:gridCol>
                <a:gridCol w="3858045">
                  <a:extLst>
                    <a:ext uri="{9D8B030D-6E8A-4147-A177-3AD203B41FA5}">
                      <a16:colId xmlns:a16="http://schemas.microsoft.com/office/drawing/2014/main" val="2752161924"/>
                    </a:ext>
                  </a:extLst>
                </a:gridCol>
              </a:tblGrid>
              <a:tr h="912489">
                <a:tc>
                  <a:txBody>
                    <a:bodyPr/>
                    <a:lstStyle/>
                    <a:p>
                      <a:pPr algn="ctr"/>
                      <a:r>
                        <a:rPr lang="en-US" sz="2400" b="1" kern="1200" dirty="0">
                          <a:solidFill>
                            <a:schemeClr val="lt1"/>
                          </a:solidFill>
                          <a:effectLst/>
                          <a:latin typeface="Calibri" panose="020F0502020204030204" pitchFamily="34" charset="0"/>
                          <a:ea typeface="+mn-ea"/>
                          <a:cs typeface="Calibri" panose="020F0502020204030204" pitchFamily="34" charset="0"/>
                        </a:rPr>
                        <a:t>Independent Variable</a:t>
                      </a:r>
                      <a:endParaRPr lang="en-CA" sz="2400" b="1" kern="1200" dirty="0">
                        <a:solidFill>
                          <a:schemeClr val="lt1"/>
                        </a:solidFill>
                        <a:effectLst/>
                        <a:latin typeface="Calibri" panose="020F0502020204030204" pitchFamily="34" charset="0"/>
                        <a:ea typeface="+mn-ea"/>
                        <a:cs typeface="Calibri" panose="020F0502020204030204" pitchFamily="34" charset="0"/>
                      </a:endParaRPr>
                    </a:p>
                    <a:p>
                      <a:pPr algn="ctr"/>
                      <a:r>
                        <a:rPr lang="en-US" sz="2400" b="1" kern="1200" dirty="0">
                          <a:solidFill>
                            <a:schemeClr val="lt1"/>
                          </a:solidFill>
                          <a:effectLst/>
                          <a:latin typeface="Calibri" panose="020F0502020204030204" pitchFamily="34" charset="0"/>
                          <a:ea typeface="+mn-ea"/>
                          <a:cs typeface="Calibri" panose="020F0502020204030204" pitchFamily="34" charset="0"/>
                        </a:rPr>
                        <a:t>(What I change)</a:t>
                      </a:r>
                      <a:endParaRPr lang="en-CA" sz="2400" dirty="0">
                        <a:latin typeface="Calibri" panose="020F0502020204030204" pitchFamily="34" charset="0"/>
                        <a:cs typeface="Calibri" panose="020F0502020204030204" pitchFamily="34" charset="0"/>
                      </a:endParaRPr>
                    </a:p>
                  </a:txBody>
                  <a:tcPr/>
                </a:tc>
                <a:tc>
                  <a:txBody>
                    <a:bodyPr/>
                    <a:lstStyle/>
                    <a:p>
                      <a:pPr algn="ctr"/>
                      <a:r>
                        <a:rPr lang="en-US" sz="2400" b="1" kern="1200" dirty="0">
                          <a:solidFill>
                            <a:schemeClr val="lt1"/>
                          </a:solidFill>
                          <a:effectLst/>
                          <a:latin typeface="Calibri" panose="020F0502020204030204" pitchFamily="34" charset="0"/>
                          <a:ea typeface="+mn-ea"/>
                          <a:cs typeface="Calibri" panose="020F0502020204030204" pitchFamily="34" charset="0"/>
                        </a:rPr>
                        <a:t>Dependent Variables</a:t>
                      </a:r>
                      <a:endParaRPr lang="en-CA" sz="2400" b="1" kern="1200" dirty="0">
                        <a:solidFill>
                          <a:schemeClr val="lt1"/>
                        </a:solidFill>
                        <a:effectLst/>
                        <a:latin typeface="Calibri" panose="020F0502020204030204" pitchFamily="34" charset="0"/>
                        <a:ea typeface="+mn-ea"/>
                        <a:cs typeface="Calibri" panose="020F0502020204030204" pitchFamily="34" charset="0"/>
                      </a:endParaRPr>
                    </a:p>
                    <a:p>
                      <a:pPr algn="ctr"/>
                      <a:r>
                        <a:rPr lang="en-US" sz="2400" b="1" kern="1200" dirty="0">
                          <a:solidFill>
                            <a:schemeClr val="lt1"/>
                          </a:solidFill>
                          <a:effectLst/>
                          <a:latin typeface="Calibri" panose="020F0502020204030204" pitchFamily="34" charset="0"/>
                          <a:ea typeface="+mn-ea"/>
                          <a:cs typeface="Calibri" panose="020F0502020204030204" pitchFamily="34" charset="0"/>
                        </a:rPr>
                        <a:t>(What I observe)</a:t>
                      </a:r>
                      <a:endParaRPr lang="en-CA" sz="2400" dirty="0">
                        <a:latin typeface="Calibri" panose="020F0502020204030204" pitchFamily="34" charset="0"/>
                        <a:cs typeface="Calibri" panose="020F0502020204030204" pitchFamily="34" charset="0"/>
                      </a:endParaRPr>
                    </a:p>
                  </a:txBody>
                  <a:tcPr/>
                </a:tc>
                <a:tc>
                  <a:txBody>
                    <a:bodyPr/>
                    <a:lstStyle/>
                    <a:p>
                      <a:pPr algn="ctr"/>
                      <a:r>
                        <a:rPr lang="en-US" sz="2400" b="1" kern="1200" dirty="0">
                          <a:solidFill>
                            <a:schemeClr val="lt1"/>
                          </a:solidFill>
                          <a:effectLst/>
                          <a:latin typeface="Calibri" panose="020F0502020204030204" pitchFamily="34" charset="0"/>
                          <a:ea typeface="+mn-ea"/>
                          <a:cs typeface="Calibri" panose="020F0502020204030204" pitchFamily="34" charset="0"/>
                        </a:rPr>
                        <a:t>Controlled Variables</a:t>
                      </a:r>
                      <a:endParaRPr lang="en-CA" sz="2400" b="1" kern="1200" dirty="0">
                        <a:solidFill>
                          <a:schemeClr val="lt1"/>
                        </a:solidFill>
                        <a:effectLst/>
                        <a:latin typeface="Calibri" panose="020F0502020204030204" pitchFamily="34" charset="0"/>
                        <a:ea typeface="+mn-ea"/>
                        <a:cs typeface="Calibri" panose="020F0502020204030204" pitchFamily="34" charset="0"/>
                      </a:endParaRPr>
                    </a:p>
                    <a:p>
                      <a:pPr algn="ctr"/>
                      <a:r>
                        <a:rPr lang="en-US" sz="2400" b="1" kern="1200" dirty="0">
                          <a:solidFill>
                            <a:schemeClr val="lt1"/>
                          </a:solidFill>
                          <a:effectLst/>
                          <a:latin typeface="Calibri" panose="020F0502020204030204" pitchFamily="34" charset="0"/>
                          <a:ea typeface="+mn-ea"/>
                          <a:cs typeface="Calibri" panose="020F0502020204030204" pitchFamily="34" charset="0"/>
                        </a:rPr>
                        <a:t>(What I keep the same)</a:t>
                      </a:r>
                      <a:endParaRPr lang="en-CA"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301656997"/>
                  </a:ext>
                </a:extLst>
              </a:tr>
              <a:tr h="4823151">
                <a:tc>
                  <a:txBody>
                    <a:bodyPr/>
                    <a:lstStyle/>
                    <a:p>
                      <a:r>
                        <a:rPr lang="en-US" sz="2400" kern="1200" dirty="0">
                          <a:solidFill>
                            <a:schemeClr val="dk1"/>
                          </a:solidFill>
                          <a:effectLst/>
                          <a:latin typeface="Calibri" panose="020F0502020204030204" pitchFamily="34" charset="0"/>
                          <a:ea typeface="+mn-ea"/>
                          <a:cs typeface="Calibri" panose="020F0502020204030204" pitchFamily="34" charset="0"/>
                        </a:rPr>
                        <a:t>- Movable Speed Bump (which can move up and down little bit) with small gears - Rack and Pinion gears (‘Press and Go’ Toy Cars), and generator (DC motor) under the Speed Bump,</a:t>
                      </a:r>
                      <a:endParaRPr lang="en-CA" sz="2400" kern="1200" dirty="0">
                        <a:solidFill>
                          <a:schemeClr val="dk1"/>
                        </a:solidFill>
                        <a:effectLst/>
                        <a:latin typeface="Calibri" panose="020F0502020204030204" pitchFamily="34" charset="0"/>
                        <a:ea typeface="+mn-ea"/>
                        <a:cs typeface="Calibri" panose="020F0502020204030204" pitchFamily="34" charset="0"/>
                      </a:endParaRPr>
                    </a:p>
                    <a:p>
                      <a:r>
                        <a:rPr lang="en-US" sz="2400" kern="1200" dirty="0">
                          <a:solidFill>
                            <a:schemeClr val="dk1"/>
                          </a:solidFill>
                          <a:effectLst/>
                          <a:latin typeface="Calibri" panose="020F0502020204030204" pitchFamily="34" charset="0"/>
                          <a:ea typeface="+mn-ea"/>
                          <a:cs typeface="Calibri" panose="020F0502020204030204" pitchFamily="34" charset="0"/>
                        </a:rPr>
                        <a:t> </a:t>
                      </a:r>
                      <a:endParaRPr lang="en-CA" sz="2400" kern="1200" dirty="0">
                        <a:solidFill>
                          <a:schemeClr val="dk1"/>
                        </a:solidFill>
                        <a:effectLst/>
                        <a:latin typeface="Calibri" panose="020F0502020204030204" pitchFamily="34" charset="0"/>
                        <a:ea typeface="+mn-ea"/>
                        <a:cs typeface="Calibri" panose="020F0502020204030204" pitchFamily="34" charset="0"/>
                      </a:endParaRPr>
                    </a:p>
                    <a:p>
                      <a:r>
                        <a:rPr lang="en-US" sz="2400" kern="1200" dirty="0">
                          <a:solidFill>
                            <a:schemeClr val="dk1"/>
                          </a:solidFill>
                          <a:effectLst/>
                          <a:latin typeface="Calibri" panose="020F0502020204030204" pitchFamily="34" charset="0"/>
                          <a:ea typeface="+mn-ea"/>
                          <a:cs typeface="Calibri" panose="020F0502020204030204" pitchFamily="34" charset="0"/>
                        </a:rPr>
                        <a:t>     Measured in numbers of gears and number of generators</a:t>
                      </a:r>
                      <a:endParaRPr lang="en-CA" sz="2400" dirty="0">
                        <a:latin typeface="Calibri" panose="020F0502020204030204" pitchFamily="34" charset="0"/>
                        <a:cs typeface="Calibri" panose="020F0502020204030204" pitchFamily="34" charset="0"/>
                      </a:endParaRPr>
                    </a:p>
                  </a:txBody>
                  <a:tcPr/>
                </a:tc>
                <a:tc>
                  <a:txBody>
                    <a:bodyPr/>
                    <a:lstStyle/>
                    <a:p>
                      <a:r>
                        <a:rPr lang="en-US" sz="2400" kern="1200" dirty="0">
                          <a:solidFill>
                            <a:schemeClr val="dk1"/>
                          </a:solidFill>
                          <a:effectLst/>
                          <a:latin typeface="Calibri" panose="020F0502020204030204" pitchFamily="34" charset="0"/>
                          <a:ea typeface="+mn-ea"/>
                          <a:cs typeface="Calibri" panose="020F0502020204030204" pitchFamily="34" charset="0"/>
                        </a:rPr>
                        <a:t>- Electricity Generation,</a:t>
                      </a:r>
                      <a:endParaRPr lang="en-CA" sz="2400" kern="1200" dirty="0">
                        <a:solidFill>
                          <a:schemeClr val="dk1"/>
                        </a:solidFill>
                        <a:effectLst/>
                        <a:latin typeface="Calibri" panose="020F0502020204030204" pitchFamily="34" charset="0"/>
                        <a:ea typeface="+mn-ea"/>
                        <a:cs typeface="Calibri" panose="020F0502020204030204" pitchFamily="34" charset="0"/>
                      </a:endParaRPr>
                    </a:p>
                    <a:p>
                      <a:r>
                        <a:rPr lang="en-US" sz="2400" kern="1200" dirty="0">
                          <a:solidFill>
                            <a:schemeClr val="dk1"/>
                          </a:solidFill>
                          <a:effectLst/>
                          <a:latin typeface="Calibri" panose="020F0502020204030204" pitchFamily="34" charset="0"/>
                          <a:ea typeface="+mn-ea"/>
                          <a:cs typeface="Calibri" panose="020F0502020204030204" pitchFamily="34" charset="0"/>
                        </a:rPr>
                        <a:t>     Measured in Voltage with a multimeter</a:t>
                      </a:r>
                      <a:endParaRPr lang="en-CA" sz="2400" kern="1200" dirty="0">
                        <a:solidFill>
                          <a:schemeClr val="dk1"/>
                        </a:solidFill>
                        <a:effectLst/>
                        <a:latin typeface="Calibri" panose="020F0502020204030204" pitchFamily="34" charset="0"/>
                        <a:ea typeface="+mn-ea"/>
                        <a:cs typeface="Calibri" panose="020F0502020204030204" pitchFamily="34" charset="0"/>
                      </a:endParaRPr>
                    </a:p>
                    <a:p>
                      <a:r>
                        <a:rPr lang="en-US" sz="2400" kern="1200" dirty="0">
                          <a:solidFill>
                            <a:schemeClr val="dk1"/>
                          </a:solidFill>
                          <a:effectLst/>
                          <a:latin typeface="Calibri" panose="020F0502020204030204" pitchFamily="34" charset="0"/>
                          <a:ea typeface="+mn-ea"/>
                          <a:cs typeface="Calibri" panose="020F0502020204030204" pitchFamily="34" charset="0"/>
                        </a:rPr>
                        <a:t> </a:t>
                      </a:r>
                      <a:endParaRPr lang="en-CA" sz="2400" kern="1200" dirty="0">
                        <a:solidFill>
                          <a:schemeClr val="dk1"/>
                        </a:solidFill>
                        <a:effectLst/>
                        <a:latin typeface="Calibri" panose="020F0502020204030204" pitchFamily="34" charset="0"/>
                        <a:ea typeface="+mn-ea"/>
                        <a:cs typeface="Calibri" panose="020F0502020204030204" pitchFamily="34" charset="0"/>
                      </a:endParaRPr>
                    </a:p>
                    <a:p>
                      <a:r>
                        <a:rPr lang="en-US" sz="2400" kern="1200" dirty="0">
                          <a:solidFill>
                            <a:schemeClr val="dk1"/>
                          </a:solidFill>
                          <a:effectLst/>
                          <a:latin typeface="Calibri" panose="020F0502020204030204" pitchFamily="34" charset="0"/>
                          <a:ea typeface="+mn-ea"/>
                          <a:cs typeface="Calibri" panose="020F0502020204030204" pitchFamily="34" charset="0"/>
                        </a:rPr>
                        <a:t>- Electricity Generation,</a:t>
                      </a:r>
                      <a:endParaRPr lang="en-CA" sz="2400" kern="1200" dirty="0">
                        <a:solidFill>
                          <a:schemeClr val="dk1"/>
                        </a:solidFill>
                        <a:effectLst/>
                        <a:latin typeface="Calibri" panose="020F0502020204030204" pitchFamily="34" charset="0"/>
                        <a:ea typeface="+mn-ea"/>
                        <a:cs typeface="Calibri" panose="020F0502020204030204" pitchFamily="34" charset="0"/>
                      </a:endParaRPr>
                    </a:p>
                    <a:p>
                      <a:r>
                        <a:rPr lang="en-US" sz="2400" kern="1200" dirty="0">
                          <a:solidFill>
                            <a:schemeClr val="dk1"/>
                          </a:solidFill>
                          <a:effectLst/>
                          <a:latin typeface="Calibri" panose="020F0502020204030204" pitchFamily="34" charset="0"/>
                          <a:ea typeface="+mn-ea"/>
                          <a:cs typeface="Calibri" panose="020F0502020204030204" pitchFamily="34" charset="0"/>
                        </a:rPr>
                        <a:t>     Measured by the number of light bulbs</a:t>
                      </a:r>
                      <a:endParaRPr lang="en-CA" sz="2400" dirty="0">
                        <a:latin typeface="Calibri" panose="020F0502020204030204" pitchFamily="34" charset="0"/>
                        <a:cs typeface="Calibri" panose="020F0502020204030204" pitchFamily="34" charset="0"/>
                      </a:endParaRPr>
                    </a:p>
                  </a:txBody>
                  <a:tcPr/>
                </a:tc>
                <a:tc>
                  <a:txBody>
                    <a:bodyPr/>
                    <a:lstStyle/>
                    <a:p>
                      <a:r>
                        <a:rPr lang="en-US" sz="2400" kern="1200" dirty="0">
                          <a:solidFill>
                            <a:schemeClr val="dk1"/>
                          </a:solidFill>
                          <a:effectLst/>
                          <a:latin typeface="Calibri" panose="020F0502020204030204" pitchFamily="34" charset="0"/>
                          <a:ea typeface="+mn-ea"/>
                          <a:cs typeface="Calibri" panose="020F0502020204030204" pitchFamily="34" charset="0"/>
                        </a:rPr>
                        <a:t>- Same vehicles or cars</a:t>
                      </a:r>
                      <a:endParaRPr lang="en-CA" sz="2400" kern="1200" dirty="0">
                        <a:solidFill>
                          <a:schemeClr val="dk1"/>
                        </a:solidFill>
                        <a:effectLst/>
                        <a:latin typeface="Calibri" panose="020F0502020204030204" pitchFamily="34" charset="0"/>
                        <a:ea typeface="+mn-ea"/>
                        <a:cs typeface="Calibri" panose="020F0502020204030204" pitchFamily="34" charset="0"/>
                      </a:endParaRPr>
                    </a:p>
                    <a:p>
                      <a:r>
                        <a:rPr lang="en-US" sz="2400" kern="1200" dirty="0">
                          <a:solidFill>
                            <a:schemeClr val="dk1"/>
                          </a:solidFill>
                          <a:effectLst/>
                          <a:latin typeface="Calibri" panose="020F0502020204030204" pitchFamily="34" charset="0"/>
                          <a:ea typeface="+mn-ea"/>
                          <a:cs typeface="Calibri" panose="020F0502020204030204" pitchFamily="34" charset="0"/>
                        </a:rPr>
                        <a:t>- Same type of road</a:t>
                      </a:r>
                      <a:endParaRPr lang="en-CA" sz="2400" kern="1200" dirty="0">
                        <a:solidFill>
                          <a:schemeClr val="dk1"/>
                        </a:solidFill>
                        <a:effectLst/>
                        <a:latin typeface="Calibri" panose="020F0502020204030204" pitchFamily="34" charset="0"/>
                        <a:ea typeface="+mn-ea"/>
                        <a:cs typeface="Calibri" panose="020F0502020204030204" pitchFamily="34" charset="0"/>
                      </a:endParaRPr>
                    </a:p>
                    <a:p>
                      <a:r>
                        <a:rPr lang="en-US" sz="2400" kern="1200" dirty="0">
                          <a:solidFill>
                            <a:schemeClr val="dk1"/>
                          </a:solidFill>
                          <a:effectLst/>
                          <a:latin typeface="Calibri" panose="020F0502020204030204" pitchFamily="34" charset="0"/>
                          <a:ea typeface="+mn-ea"/>
                          <a:cs typeface="Calibri" panose="020F0502020204030204" pitchFamily="34" charset="0"/>
                        </a:rPr>
                        <a:t>- Same type of road sign for the speed bump</a:t>
                      </a:r>
                      <a:endParaRPr lang="en-CA" sz="2400" kern="1200" dirty="0">
                        <a:solidFill>
                          <a:schemeClr val="dk1"/>
                        </a:solidFill>
                        <a:effectLst/>
                        <a:latin typeface="Calibri" panose="020F0502020204030204" pitchFamily="34" charset="0"/>
                        <a:ea typeface="+mn-ea"/>
                        <a:cs typeface="Calibri" panose="020F0502020204030204" pitchFamily="34" charset="0"/>
                      </a:endParaRPr>
                    </a:p>
                    <a:p>
                      <a:r>
                        <a:rPr lang="en-US" sz="2400" kern="1200" dirty="0">
                          <a:solidFill>
                            <a:schemeClr val="dk1"/>
                          </a:solidFill>
                          <a:effectLst/>
                          <a:latin typeface="Calibri" panose="020F0502020204030204" pitchFamily="34" charset="0"/>
                          <a:ea typeface="+mn-ea"/>
                          <a:cs typeface="Calibri" panose="020F0502020204030204" pitchFamily="34" charset="0"/>
                        </a:rPr>
                        <a:t>- Same size of the speed bump</a:t>
                      </a:r>
                      <a:endParaRPr lang="en-CA" sz="2400" kern="1200" dirty="0">
                        <a:solidFill>
                          <a:schemeClr val="dk1"/>
                        </a:solidFill>
                        <a:effectLst/>
                        <a:latin typeface="Calibri" panose="020F0502020204030204" pitchFamily="34" charset="0"/>
                        <a:ea typeface="+mn-ea"/>
                        <a:cs typeface="Calibri" panose="020F0502020204030204" pitchFamily="34" charset="0"/>
                      </a:endParaRPr>
                    </a:p>
                    <a:p>
                      <a:r>
                        <a:rPr lang="en-US" sz="2400" kern="1200" dirty="0">
                          <a:solidFill>
                            <a:schemeClr val="dk1"/>
                          </a:solidFill>
                          <a:effectLst/>
                          <a:latin typeface="Calibri" panose="020F0502020204030204" pitchFamily="34" charset="0"/>
                          <a:ea typeface="+mn-ea"/>
                          <a:cs typeface="Calibri" panose="020F0502020204030204" pitchFamily="34" charset="0"/>
                        </a:rPr>
                        <a:t>- Same height of the speed bump</a:t>
                      </a:r>
                      <a:endParaRPr lang="en-CA"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93464540"/>
                  </a:ext>
                </a:extLst>
              </a:tr>
            </a:tbl>
          </a:graphicData>
        </a:graphic>
      </p:graphicFrame>
    </p:spTree>
    <p:extLst>
      <p:ext uri="{BB962C8B-B14F-4D97-AF65-F5344CB8AC3E}">
        <p14:creationId xmlns:p14="http://schemas.microsoft.com/office/powerpoint/2010/main" val="4010288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45226-8ADC-69C4-D93E-DE41B2472E1D}"/>
            </a:ext>
          </a:extLst>
        </p:cNvPr>
        <p:cNvGrpSpPr/>
        <p:nvPr/>
      </p:nvGrpSpPr>
      <p:grpSpPr>
        <a:xfrm>
          <a:off x="0" y="0"/>
          <a:ext cx="0" cy="0"/>
          <a:chOff x="0" y="0"/>
          <a:chExt cx="0" cy="0"/>
        </a:xfrm>
      </p:grpSpPr>
      <p:pic>
        <p:nvPicPr>
          <p:cNvPr id="2" name="Picture 1" descr="Wind fan in a grass field">
            <a:extLst>
              <a:ext uri="{FF2B5EF4-FFF2-40B4-BE49-F238E27FC236}">
                <a16:creationId xmlns:a16="http://schemas.microsoft.com/office/drawing/2014/main" id="{4BD50385-900A-B441-483C-6F8A4BDAE378}"/>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63992"/>
          </a:xfrm>
          <a:prstGeom prst="rect">
            <a:avLst/>
          </a:prstGeom>
          <a:noFill/>
          <a:ln w="28575">
            <a:solidFill>
              <a:schemeClr val="tx2">
                <a:lumMod val="50000"/>
                <a:lumOff val="50000"/>
              </a:schemeClr>
            </a:solidFill>
          </a:ln>
        </p:spPr>
      </p:pic>
      <p:sp>
        <p:nvSpPr>
          <p:cNvPr id="6" name="TextBox 5">
            <a:extLst>
              <a:ext uri="{FF2B5EF4-FFF2-40B4-BE49-F238E27FC236}">
                <a16:creationId xmlns:a16="http://schemas.microsoft.com/office/drawing/2014/main" id="{1F36FE0E-72AC-CD12-8EA5-1B42997D7D94}"/>
              </a:ext>
            </a:extLst>
          </p:cNvPr>
          <p:cNvSpPr txBox="1"/>
          <p:nvPr/>
        </p:nvSpPr>
        <p:spPr>
          <a:xfrm rot="16200000">
            <a:off x="-2739237" y="3764819"/>
            <a:ext cx="5847808" cy="338554"/>
          </a:xfrm>
          <a:prstGeom prst="rect">
            <a:avLst/>
          </a:prstGeom>
          <a:noFill/>
        </p:spPr>
        <p:txBody>
          <a:bodyPr wrap="square" rtlCol="0">
            <a:spAutoFit/>
          </a:bodyPr>
          <a:lstStyle/>
          <a:p>
            <a:pPr algn="ctr"/>
            <a:r>
              <a:rPr lang="en-US" sz="16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‘Speed bump electric generator’ by Param Panchal (Feb 2025)</a:t>
            </a:r>
            <a:endParaRPr lang="en-US" sz="4800" b="1" dirty="0">
              <a:solidFill>
                <a:schemeClr val="accent1">
                  <a:lumMod val="50000"/>
                </a:schemeClr>
              </a:solidFill>
            </a:endParaRPr>
          </a:p>
        </p:txBody>
      </p:sp>
      <p:sp>
        <p:nvSpPr>
          <p:cNvPr id="4" name="TextBox 3">
            <a:extLst>
              <a:ext uri="{FF2B5EF4-FFF2-40B4-BE49-F238E27FC236}">
                <a16:creationId xmlns:a16="http://schemas.microsoft.com/office/drawing/2014/main" id="{9C384262-74E8-8D20-698C-019307CBD866}"/>
              </a:ext>
            </a:extLst>
          </p:cNvPr>
          <p:cNvSpPr txBox="1"/>
          <p:nvPr/>
        </p:nvSpPr>
        <p:spPr>
          <a:xfrm>
            <a:off x="0" y="179195"/>
            <a:ext cx="12192000" cy="584775"/>
          </a:xfrm>
          <a:prstGeom prst="rect">
            <a:avLst/>
          </a:prstGeom>
          <a:noFill/>
          <a:ln w="28575">
            <a:solidFill>
              <a:schemeClr val="tx2">
                <a:lumMod val="50000"/>
                <a:lumOff val="50000"/>
              </a:schemeClr>
            </a:solidFill>
          </a:ln>
        </p:spPr>
        <p:txBody>
          <a:bodyPr wrap="square" rtlCol="0">
            <a:spAutoFit/>
          </a:bodyPr>
          <a:lstStyle/>
          <a:p>
            <a:pPr algn="ctr"/>
            <a:r>
              <a:rPr lang="en-US" sz="3200" b="1" dirty="0">
                <a:solidFill>
                  <a:schemeClr val="accent1">
                    <a:lumMod val="50000"/>
                  </a:schemeClr>
                </a:solidFill>
                <a:latin typeface="Calibri" panose="020F0502020204030204" pitchFamily="34" charset="0"/>
                <a:cs typeface="Calibri" panose="020F0502020204030204" pitchFamily="34" charset="0"/>
              </a:rPr>
              <a:t>Material used for Working Model</a:t>
            </a:r>
          </a:p>
        </p:txBody>
      </p:sp>
      <p:pic>
        <p:nvPicPr>
          <p:cNvPr id="3" name="Picture 2">
            <a:extLst>
              <a:ext uri="{FF2B5EF4-FFF2-40B4-BE49-F238E27FC236}">
                <a16:creationId xmlns:a16="http://schemas.microsoft.com/office/drawing/2014/main" id="{1B6F3EFF-6098-FB06-74E2-FFE0D96381D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3637" y="943165"/>
            <a:ext cx="10284726" cy="5735640"/>
          </a:xfrm>
          <a:prstGeom prst="rect">
            <a:avLst/>
          </a:prstGeom>
          <a:noFill/>
          <a:ln>
            <a:noFill/>
          </a:ln>
        </p:spPr>
      </p:pic>
    </p:spTree>
    <p:extLst>
      <p:ext uri="{BB962C8B-B14F-4D97-AF65-F5344CB8AC3E}">
        <p14:creationId xmlns:p14="http://schemas.microsoft.com/office/powerpoint/2010/main" val="10541993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1252</TotalTime>
  <Words>2433</Words>
  <Application>Microsoft Office PowerPoint</Application>
  <PresentationFormat>Widescreen</PresentationFormat>
  <Paragraphs>260</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Aptos Display</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Archit Panchal</dc:creator>
  <cp:lastModifiedBy>Param</cp:lastModifiedBy>
  <cp:revision>164</cp:revision>
  <dcterms:created xsi:type="dcterms:W3CDTF">2025-02-05T19:53:24Z</dcterms:created>
  <dcterms:modified xsi:type="dcterms:W3CDTF">2025-03-22T01:12:43Z</dcterms:modified>
</cp:coreProperties>
</file>