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arget="ppt/presentation.xml" Type="http://schemas.openxmlformats.org/officeDocument/2006/relationships/officeDocument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aveSubsetFonts="1" strictFirstAndLastChars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/>
  <p:notesSz cx="6858000" cy="9144000"/>
  <p:embeddedFontLst>
    <p:embeddedFont>
      <p:font typeface="Afacad Flux"/>
      <p:regular r:id="rId21"/>
      <p:bold r:id="rId22"/>
    </p:embeddedFont>
    <p:embeddedFont>
      <p:font typeface="PT Sans Narrow"/>
      <p:regular r:id="rId23"/>
      <p:bold r:id="rId24"/>
    </p:embeddedFont>
    <p:embeddedFont>
      <p:font typeface="Inter"/>
      <p:regular r:id="rId25"/>
      <p:bold r:id="rId26"/>
      <p:italic r:id="rId27"/>
      <p:boldItalic r:id="rId28"/>
    </p:embeddedFont>
    <p:embeddedFont>
      <p:font typeface="Afacad Flux SemiBold"/>
      <p:regular r:id="rId29"/>
      <p:bold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5" roundtripDataSignature="AMtx7mjgNF0QiwdTintyR/PpcXXYf+em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d="100" n="100"/>
          <a:sy d="100" n="100"/>
        </p:scale>
        <p:origin x="0" y="0"/>
      </p:cViewPr>
      <p:guideLst>
        <p:guide orient="horz" pos="1620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35" Target="metadata" Type="http://customschemas.google.com/relationships/presentationmetadata"/><Relationship Id="rId34" Target="fonts/OpenSans-boldItalic.fntdata" Type="http://schemas.openxmlformats.org/officeDocument/2006/relationships/font"/><Relationship Id="rId33" Target="fonts/OpenSans-italic.fntdata" Type="http://schemas.openxmlformats.org/officeDocument/2006/relationships/font"/><Relationship Id="rId32" Target="fonts/OpenSans-bold.fntdata" Type="http://schemas.openxmlformats.org/officeDocument/2006/relationships/font"/><Relationship Id="rId31" Target="fonts/OpenSans-regular.fntdata" Type="http://schemas.openxmlformats.org/officeDocument/2006/relationships/font"/><Relationship Id="rId30" Target="fonts/AfacadFluxSemiBold-bold.fntdata" Type="http://schemas.openxmlformats.org/officeDocument/2006/relationships/font"/><Relationship Id="rId27" Target="fonts/Inter-italic.fntdata" Type="http://schemas.openxmlformats.org/officeDocument/2006/relationships/font"/><Relationship Id="rId26" Target="fonts/Inter-bold.fntdata" Type="http://schemas.openxmlformats.org/officeDocument/2006/relationships/font"/><Relationship Id="rId25" Target="fonts/Inter-regular.fntdata" Type="http://schemas.openxmlformats.org/officeDocument/2006/relationships/font"/><Relationship Id="rId24" Target="fonts/PTSansNarrow-bold.fntdata" Type="http://schemas.openxmlformats.org/officeDocument/2006/relationships/font"/><Relationship Id="rId21" Target="fonts/AfacadFlux-regular.fntdata" Type="http://schemas.openxmlformats.org/officeDocument/2006/relationships/font"/><Relationship Id="rId19" Target="slides/slide14.xml" Type="http://schemas.openxmlformats.org/officeDocument/2006/relationships/slide"/><Relationship Id="rId20" Target="slides/slide15.xml" Type="http://schemas.openxmlformats.org/officeDocument/2006/relationships/slide"/><Relationship Id="rId18" Target="slides/slide13.xml" Type="http://schemas.openxmlformats.org/officeDocument/2006/relationships/slide"/><Relationship Id="rId17" Target="slides/slide12.xml" Type="http://schemas.openxmlformats.org/officeDocument/2006/relationships/slide"/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notesMasters/notesMaster1.xml" Type="http://schemas.openxmlformats.org/officeDocument/2006/relationships/notesMaster"/><Relationship Id="rId4" Target="slideMasters/slideMaster1.xml" Type="http://schemas.openxmlformats.org/officeDocument/2006/relationships/slideMaster"/><Relationship Id="rId3" Target="presProps.xml" Type="http://schemas.openxmlformats.org/officeDocument/2006/relationships/presProps"/><Relationship Id="rId23" Target="fonts/PTSansNarrow-regular.fntdata" Type="http://schemas.openxmlformats.org/officeDocument/2006/relationships/font"/><Relationship Id="rId29" Target="fonts/AfacadFluxSemiBold-regular.fntdata" Type="http://schemas.openxmlformats.org/officeDocument/2006/relationships/font"/><Relationship Id="rId2" Target="viewProps.xml" Type="http://schemas.openxmlformats.org/officeDocument/2006/relationships/viewProps"/><Relationship Id="rId22" Target="fonts/AfacadFlux-bold.fntdata" Type="http://schemas.openxmlformats.org/officeDocument/2006/relationships/font"/><Relationship Id="rId28" Target="fonts/Inter-boldItalic.fntdata" Type="http://schemas.openxmlformats.org/officeDocument/2006/relationships/font"/><Relationship Id="rId1" Target="theme/theme2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1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9845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indent="-29845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indent="-298450" lvl="2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indent="-298450" lvl="3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indent="-298450" lvl="4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indent="-298450" lvl="5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indent="-298450" lvl="6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indent="-298450" lvl="7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indent="-298450" lvl="8" marL="4114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abafbc15ff_2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48" name="Google Shape;148;g3abafbc15ff_2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abafbc15ff_2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61" name="Google Shape;161;g3abafbc15ff_2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82" name="Google Shape;8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aba43209e0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aba43209e0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aba43209e0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aba43209e0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3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id="11" name="Google Shape;11;p13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type="none" w="sm"/>
            <a:tailEnd len="sm" type="none" w="sm"/>
          </a:ln>
        </p:spPr>
      </p:cxnSp>
      <p:grpSp>
        <p:nvGrpSpPr>
          <p:cNvPr id="12" name="Google Shape;12;p13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</p:cxnSp>
        <p:cxnSp>
          <p:nvCxnSpPr>
            <p:cNvPr id="14" name="Google Shape;14;p13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</p:cxnSp>
      </p:grpSp>
      <p:grpSp>
        <p:nvGrpSpPr>
          <p:cNvPr id="15" name="Google Shape;15;p13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13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</p:cxnSp>
        <p:cxnSp>
          <p:nvCxnSpPr>
            <p:cNvPr id="17" name="Google Shape;17;p13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</p:cxnSp>
      </p:grpSp>
      <p:sp>
        <p:nvSpPr>
          <p:cNvPr id="18" name="Google Shape;18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2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22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algn="ctr"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algn="ctr"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algn="ctr"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algn="ctr"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algn="ctr"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algn="ctr"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algn="ctr"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algn="ctr"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ALT 1">
  <p:cSld name="BLANK_3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/>
          <p:nvPr>
            <p:ph type="title"/>
          </p:nvPr>
        </p:nvSpPr>
        <p:spPr>
          <a:xfrm>
            <a:off x="228600" y="457200"/>
            <a:ext cx="8686800" cy="16584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normAutofit/>
          </a:bodyPr>
          <a:lstStyle>
            <a:lvl1pPr algn="l"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>
                <a:solidFill>
                  <a:schemeClr val="l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algn="l"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>
                <a:solidFill>
                  <a:schemeClr val="l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algn="l"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>
                <a:solidFill>
                  <a:schemeClr val="l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algn="l"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>
                <a:solidFill>
                  <a:schemeClr val="l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algn="l"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>
                <a:solidFill>
                  <a:schemeClr val="l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algn="l"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>
                <a:solidFill>
                  <a:schemeClr val="l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algn="l"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>
                <a:solidFill>
                  <a:schemeClr val="l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algn="l"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>
                <a:solidFill>
                  <a:schemeClr val="l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algn="l"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>
                <a:solidFill>
                  <a:schemeClr val="l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64" name="Google Shape;64;p24"/>
          <p:cNvSpPr txBox="1"/>
          <p:nvPr>
            <p:ph idx="1" type="subTitle"/>
          </p:nvPr>
        </p:nvSpPr>
        <p:spPr>
          <a:xfrm>
            <a:off x="228600" y="2006175"/>
            <a:ext cx="4346700" cy="346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l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algn="l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algn="l"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algn="l"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algn="l"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algn="l"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algn="l"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algn="l"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algn="l"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65" name="Google Shape;65;p24"/>
          <p:cNvSpPr txBox="1"/>
          <p:nvPr>
            <p:ph idx="2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r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Inter"/>
              <a:buNone/>
              <a:defRPr>
                <a:solidFill>
                  <a:schemeClr val="dk2"/>
                </a:solidFill>
              </a:defRPr>
            </a:lvl1pPr>
            <a:lvl2pPr algn="r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>
                <a:solidFill>
                  <a:schemeClr val="dk2"/>
                </a:solidFill>
              </a:defRPr>
            </a:lvl2pPr>
            <a:lvl3pPr algn="r"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>
                <a:solidFill>
                  <a:schemeClr val="dk2"/>
                </a:solidFill>
              </a:defRPr>
            </a:lvl3pPr>
            <a:lvl4pPr algn="r"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>
                <a:solidFill>
                  <a:schemeClr val="dk2"/>
                </a:solidFill>
              </a:defRPr>
            </a:lvl4pPr>
            <a:lvl5pPr algn="r"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>
                <a:solidFill>
                  <a:schemeClr val="dk2"/>
                </a:solidFill>
              </a:defRPr>
            </a:lvl5pPr>
            <a:lvl6pPr algn="r"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>
                <a:solidFill>
                  <a:schemeClr val="dk2"/>
                </a:solidFill>
              </a:defRPr>
            </a:lvl6pPr>
            <a:lvl7pPr algn="r"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>
                <a:solidFill>
                  <a:schemeClr val="dk2"/>
                </a:solidFill>
              </a:defRPr>
            </a:lvl7pPr>
            <a:lvl8pPr algn="r"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>
                <a:solidFill>
                  <a:schemeClr val="dk2"/>
                </a:solidFill>
              </a:defRPr>
            </a:lvl8pPr>
            <a:lvl9pPr algn="r"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6" name="Google Shape;66;p24"/>
          <p:cNvSpPr txBox="1"/>
          <p:nvPr>
            <p:ph idx="3" type="subTitle"/>
          </p:nvPr>
        </p:nvSpPr>
        <p:spPr>
          <a:xfrm>
            <a:off x="228600" y="4843625"/>
            <a:ext cx="6491400" cy="68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l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algn="l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2pPr>
            <a:lvl3pPr algn="l"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3pPr>
            <a:lvl4pPr algn="l"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4pPr>
            <a:lvl5pPr algn="l"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5pPr>
            <a:lvl6pPr algn="l"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6pPr>
            <a:lvl7pPr algn="l"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7pPr>
            <a:lvl8pPr algn="l"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8pPr>
            <a:lvl9pPr algn="l"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4" type="subTitle"/>
          </p:nvPr>
        </p:nvSpPr>
        <p:spPr>
          <a:xfrm>
            <a:off x="345600" y="230200"/>
            <a:ext cx="1752600" cy="68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l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algn="l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2pPr>
            <a:lvl3pPr algn="l"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3pPr>
            <a:lvl4pPr algn="l"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4pPr>
            <a:lvl5pPr algn="l"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5pPr>
            <a:lvl6pPr algn="l"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6pPr>
            <a:lvl7pPr algn="l"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7pPr>
            <a:lvl8pPr algn="l"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8pPr>
            <a:lvl9pPr algn="l"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68" name="Google Shape;68;p24"/>
          <p:cNvSpPr/>
          <p:nvPr/>
        </p:nvSpPr>
        <p:spPr>
          <a:xfrm rot="-5400000">
            <a:off x="7665000" y="3204727"/>
            <a:ext cx="2112000" cy="846000"/>
          </a:xfrm>
          <a:prstGeom prst="round2SameRect">
            <a:avLst>
              <a:gd fmla="val 45691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69" name="Google Shape;69;p24"/>
          <p:cNvSpPr/>
          <p:nvPr/>
        </p:nvSpPr>
        <p:spPr>
          <a:xfrm rot="5400000">
            <a:off x="-633000" y="3204773"/>
            <a:ext cx="2112000" cy="846000"/>
          </a:xfrm>
          <a:prstGeom prst="round2SameRect">
            <a:avLst>
              <a:gd fmla="val 45691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70" name="Google Shape;70;p24"/>
          <p:cNvSpPr/>
          <p:nvPr>
            <p:ph idx="5" type="pic"/>
          </p:nvPr>
        </p:nvSpPr>
        <p:spPr>
          <a:xfrm>
            <a:off x="976800" y="2569464"/>
            <a:ext cx="7190400" cy="211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71" name="Google Shape;71;p24"/>
          <p:cNvSpPr txBox="1"/>
          <p:nvPr/>
        </p:nvSpPr>
        <p:spPr>
          <a:xfrm flipH="1">
            <a:off x="2286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l" indent="-95250" lvl="0" marL="13716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b="0" cap="none" i="0" strike="noStrike" sz="600" u="none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2" name="Google Shape;72;p24"/>
          <p:cNvSpPr txBox="1"/>
          <p:nvPr/>
        </p:nvSpPr>
        <p:spPr>
          <a:xfrm flipH="1" rot="10800000">
            <a:off x="87984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l" indent="-95250" lvl="0" marL="13716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b="0" cap="none" i="0" strike="noStrike" sz="600" u="sng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l"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algn="l"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algn="l"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algn="l"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algn="l"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algn="l"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algn="l"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algn="l"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algn="l"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l"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algn="l"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algn="l"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algn="l"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algn="l"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algn="l"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algn="l"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algn="l"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algn="l"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6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l"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algn="l"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algn="l"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algn="l"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algn="l"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algn="l"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algn="l"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algn="l"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algn="l"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l"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algn="l"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algn="l"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algn="l"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algn="l"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algn="l"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algn="l"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algn="l"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algn="l"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2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id="48" name="Google Shape;48;p20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20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l"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algn="l"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algn="l"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algn="l"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algn="l"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algn="l"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algn="l"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algn="l"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algn="l"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l"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3" Target="../slideLayouts/slideLayout12.xml" Type="http://schemas.openxmlformats.org/officeDocument/2006/relationships/slideLayout"/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2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l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cap="none" i="0" strike="noStrike" sz="3600" u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algn="l" lvl="1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cap="none" i="0" strike="noStrike" sz="3600" u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algn="l" lvl="2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cap="none" i="0" strike="noStrike" sz="3600" u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algn="l" lvl="3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cap="none" i="0" strike="noStrike" sz="3600" u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algn="l" lvl="4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cap="none" i="0" strike="noStrike" sz="3600" u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algn="l" lvl="5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cap="none" i="0" strike="noStrike" sz="3600" u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algn="l" lvl="6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cap="none" i="0" strike="noStrike" sz="3600" u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algn="l" lvl="7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cap="none" i="0" strike="noStrike" sz="3600" u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algn="l" lvl="8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cap="none" i="0" strike="noStrike" sz="3600" u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l" indent="-342900" lvl="0"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cap="none" i="0" strike="noStrike" sz="18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l" indent="-317500" lvl="1"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cap="none" i="0" strike="noStrike" sz="14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l" indent="-317500" lvl="2" marL="1371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cap="none" i="0" strike="noStrike" sz="14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l" indent="-317500" lvl="3" marL="18288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cap="none" i="0" strike="noStrike" sz="14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l" indent="-317500" lvl="4" marL="22860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cap="none" i="0" strike="noStrike" sz="14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algn="l" indent="-317500" lvl="5" marL="2743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cap="none" i="0" strike="noStrike" sz="14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algn="l" indent="-317500" lvl="6" marL="3200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cap="none" i="0" strike="noStrike" sz="14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algn="l" indent="-317500" lvl="7" marL="3657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cap="none" i="0" strike="noStrike" sz="14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algn="l" indent="-317500" lvl="8" marL="41148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cap="none" i="0" strike="noStrike" sz="14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1.jp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3" Target="../media/image6.jp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5" Target="../media/image9.jpg" Type="http://schemas.openxmlformats.org/officeDocument/2006/relationships/image"/><Relationship Id="rId4" Target="../media/image7.jpg" Type="http://schemas.openxmlformats.org/officeDocument/2006/relationships/image"/><Relationship Id="rId3" Target="../media/image5.jp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2" Target="../notesSlides/notesSlide1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2" Target="../notesSlides/notesSlide1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2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3" Target="../media/image10.jp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3" Target="../media/image4.jp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3" Target="../media/image3.jp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3" Target="../media/image8.jp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ck of soaps (Provided by Getty Images)" id="77" name="Google Shape;77;p1"/>
          <p:cNvPicPr preferRelativeResize="0"/>
          <p:nvPr/>
        </p:nvPicPr>
        <p:blipFill rotWithShape="1">
          <a:blip r:embed="rId3">
            <a:alphaModFix amt="28000"/>
          </a:blip>
          <a:srcRect b="0" l="0" r="0" t="0"/>
          <a:stretch/>
        </p:blipFill>
        <p:spPr>
          <a:xfrm>
            <a:off x="5715850" y="0"/>
            <a:ext cx="34281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 txBox="1"/>
          <p:nvPr>
            <p:ph idx="1" type="subTitle"/>
          </p:nvPr>
        </p:nvSpPr>
        <p:spPr>
          <a:xfrm>
            <a:off x="510675" y="33645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altLang="en" lang="en"/>
              <a:t>By : Abdullah Ammar &amp; Eiyas Ghazali - 5B</a:t>
            </a:r>
            <a:endParaRPr/>
          </a:p>
        </p:txBody>
      </p:sp>
      <p:sp>
        <p:nvSpPr>
          <p:cNvPr id="79" name="Google Shape;79;p1"/>
          <p:cNvSpPr txBox="1"/>
          <p:nvPr>
            <p:ph type="ctrTitle"/>
          </p:nvPr>
        </p:nvSpPr>
        <p:spPr>
          <a:xfrm>
            <a:off x="1003650" y="1549339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altLang="en" b="1" lang="en" sz="3700"/>
              <a:t>Which soap cleans the best?</a:t>
            </a:r>
            <a:endParaRPr sz="7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 fontScale="90000"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altLang="en" lang="en"/>
              <a:t>Analyze Data</a:t>
            </a:r>
            <a:endParaRPr/>
          </a:p>
        </p:txBody>
      </p:sp>
      <p:sp>
        <p:nvSpPr>
          <p:cNvPr id="138" name="Google Shape;138;p7"/>
          <p:cNvSpPr txBox="1"/>
          <p:nvPr>
            <p:ph idx="1" type="body"/>
          </p:nvPr>
        </p:nvSpPr>
        <p:spPr>
          <a:xfrm>
            <a:off x="311700" y="1292800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/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/>
              <a:t>Why No Mold was observed ?</a:t>
            </a:r>
            <a:endParaRPr/>
          </a:p>
          <a:p>
            <a:pPr algn="l"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altLang="en" lang="en"/>
              <a:t>We used the bread bought from the big chain store. This bread has preservatives (</a:t>
            </a:r>
            <a:r>
              <a:rPr altLang="en" b="1" lang="en"/>
              <a:t>Calcium Propionate</a:t>
            </a:r>
            <a:r>
              <a:rPr altLang="en" lang="en"/>
              <a:t>) which prevents mold growth.</a:t>
            </a:r>
            <a:endParaRPr/>
          </a:p>
          <a:p>
            <a:pPr algn="l"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altLang="en" lang="en"/>
              <a:t>The</a:t>
            </a:r>
            <a:r>
              <a:rPr altLang="en" lang="en"/>
              <a:t> outdoor bacteria do not survive well indoors and we need to find bacteria inside the house for our test.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/>
              <a:t>To help mold growth we did the following steps after 1 week</a:t>
            </a:r>
            <a:endParaRPr/>
          </a:p>
          <a:p>
            <a:pPr algn="l"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altLang="en" lang="en"/>
              <a:t>We added extra moisture by spraying an equal amount of water to all bread loafs</a:t>
            </a:r>
            <a:endParaRPr/>
          </a:p>
          <a:p>
            <a:pPr algn="l"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altLang="en" lang="en"/>
              <a:t>We put the samples in a warmer location with a humidifier to increase the amount of moisture and heat. We know mold grows faster in moist and warm places.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/>
              <a:t>No improvement was seen after the above steps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 fontScale="90000"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altLang="en" lang="en"/>
              <a:t>Analyze Data - Experiment redo</a:t>
            </a:r>
            <a:endParaRPr/>
          </a:p>
        </p:txBody>
      </p:sp>
      <p:sp>
        <p:nvSpPr>
          <p:cNvPr id="144" name="Google Shape;144;p8"/>
          <p:cNvSpPr txBox="1"/>
          <p:nvPr>
            <p:ph idx="1" type="body"/>
          </p:nvPr>
        </p:nvSpPr>
        <p:spPr>
          <a:xfrm>
            <a:off x="311700" y="1266325"/>
            <a:ext cx="5607900" cy="330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/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/>
              <a:t>We repeated the experiment with the following:</a:t>
            </a:r>
            <a:endParaRPr/>
          </a:p>
          <a:p>
            <a:pPr algn="l"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altLang="en" lang="en"/>
              <a:t>Bought fresh bread from a bakery (without preservatives)</a:t>
            </a:r>
            <a:endParaRPr/>
          </a:p>
          <a:p>
            <a:pPr algn="l"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altLang="en" lang="en"/>
              <a:t>Used indoor places where mold spores may already exist for the test</a:t>
            </a:r>
            <a:endParaRPr/>
          </a:p>
          <a:p>
            <a:pPr algn="l"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altLang="en" lang="en"/>
              <a:t>Under the kitchen sink</a:t>
            </a:r>
            <a:endParaRPr/>
          </a:p>
          <a:p>
            <a:pPr algn="l"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altLang="en" lang="en"/>
              <a:t>Under kitchen cabinets</a:t>
            </a:r>
            <a:endParaRPr/>
          </a:p>
          <a:p>
            <a:pPr algn="l"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altLang="en" lang="en"/>
              <a:t>Door knobs, light switches etc.</a:t>
            </a:r>
            <a:endParaRPr/>
          </a:p>
          <a:p>
            <a:pPr algn="l"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altLang="en" lang="en"/>
              <a:t>Places which typically do not get a wipe/cleaning. </a:t>
            </a:r>
            <a:endParaRPr/>
          </a:p>
          <a:p>
            <a:pPr algn="l" indent="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8" title="WhatsApp Image 2025-11-30 at 6.48.27 PM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354825" y="962751"/>
            <a:ext cx="2296524" cy="306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abafbc15ff_2_1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 fontScale="90000"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altLang="en" lang="en"/>
              <a:t>Observation</a:t>
            </a:r>
            <a:endParaRPr/>
          </a:p>
        </p:txBody>
      </p:sp>
      <p:sp>
        <p:nvSpPr>
          <p:cNvPr id="151" name="Google Shape;151;g3abafbc15ff_2_126"/>
          <p:cNvSpPr txBox="1"/>
          <p:nvPr>
            <p:ph idx="1" type="body"/>
          </p:nvPr>
        </p:nvSpPr>
        <p:spPr>
          <a:xfrm>
            <a:off x="311700" y="1266325"/>
            <a:ext cx="8520600" cy="1219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/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/>
              <a:t>We are in day 7 of the revised experiment and starting to see mold on “</a:t>
            </a:r>
            <a:r>
              <a:rPr altLang="en" b="1" lang="en"/>
              <a:t>dirty hands</a:t>
            </a:r>
            <a:r>
              <a:rPr altLang="en" lang="en"/>
              <a:t>” sample and “</a:t>
            </a:r>
            <a:r>
              <a:rPr altLang="en" b="1" lang="en"/>
              <a:t>water only</a:t>
            </a:r>
            <a:r>
              <a:rPr altLang="en" lang="en"/>
              <a:t>” sample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/>
              <a:t>No change on other samples yet. </a:t>
            </a:r>
            <a:endParaRPr/>
          </a:p>
        </p:txBody>
      </p:sp>
      <p:pic>
        <p:nvPicPr>
          <p:cNvPr id="152" name="Google Shape;152;g3abafbc15ff_2_126" title="WhatsApp Image 2025-11-30 at 6.48.28 PM (1)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17562" y="2804913"/>
            <a:ext cx="2555076" cy="191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abafbc15ff_2_126"/>
          <p:cNvSpPr/>
          <p:nvPr/>
        </p:nvSpPr>
        <p:spPr>
          <a:xfrm>
            <a:off x="3383350" y="3358000"/>
            <a:ext cx="593400" cy="573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g3abafbc15ff_2_126"/>
          <p:cNvSpPr/>
          <p:nvPr/>
        </p:nvSpPr>
        <p:spPr>
          <a:xfrm>
            <a:off x="3145150" y="4037950"/>
            <a:ext cx="593400" cy="664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5" name="Google Shape;155;g3abafbc15ff_2_126" title="WhatsApp Image 2025-11-30 at 6.48.28 PM (2)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-97637" y="2801288"/>
            <a:ext cx="2526100" cy="189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3abafbc15ff_2_126"/>
          <p:cNvSpPr/>
          <p:nvPr/>
        </p:nvSpPr>
        <p:spPr>
          <a:xfrm>
            <a:off x="629225" y="4129150"/>
            <a:ext cx="1131000" cy="573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7" name="Google Shape;157;g3abafbc15ff_2_126" title="WhatsApp Image 2025-11-30 at 6.48.28 PM (3)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4175" y="2522243"/>
            <a:ext cx="1916301" cy="25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abafbc15ff_2_126"/>
          <p:cNvSpPr/>
          <p:nvPr/>
        </p:nvSpPr>
        <p:spPr>
          <a:xfrm>
            <a:off x="6148075" y="4393000"/>
            <a:ext cx="593400" cy="573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abafbc15ff_2_1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 fontScale="90000"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altLang="en" lang="en"/>
              <a:t>Analyze Data - Experiment redo</a:t>
            </a:r>
            <a:endParaRPr/>
          </a:p>
        </p:txBody>
      </p:sp>
      <p:sp>
        <p:nvSpPr>
          <p:cNvPr id="164" name="Google Shape;164;g3abafbc15ff_2_1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/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/>
              <a:t>2 worst samples (“</a:t>
            </a:r>
            <a:r>
              <a:rPr altLang="en" b="1" lang="en"/>
              <a:t>water only</a:t>
            </a:r>
            <a:r>
              <a:rPr altLang="en" lang="en"/>
              <a:t>” and “</a:t>
            </a:r>
            <a:r>
              <a:rPr altLang="en" b="1" lang="en"/>
              <a:t>Dirty hands</a:t>
            </a:r>
            <a:r>
              <a:rPr altLang="en" lang="en"/>
              <a:t>” have already started to catch mold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b="1" lang="en"/>
              <a:t>Dirty hands</a:t>
            </a:r>
            <a:r>
              <a:rPr altLang="en" lang="en"/>
              <a:t> sample has the most mold.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/>
              <a:t>We expect the remaining samples to catch mold in 1 week.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 fontScale="90000"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altLang="en" lang="en"/>
              <a:t>Results</a:t>
            </a:r>
            <a:endParaRPr/>
          </a:p>
        </p:txBody>
      </p:sp>
      <p:sp>
        <p:nvSpPr>
          <p:cNvPr id="170" name="Google Shape;170;p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/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/>
              <a:t>The revised experiment is successful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/>
              <a:t>All soaps remove germs and </a:t>
            </a:r>
            <a:r>
              <a:rPr altLang="en" lang="en"/>
              <a:t>washing</a:t>
            </a:r>
            <a:r>
              <a:rPr altLang="en" lang="en"/>
              <a:t> with soap removes more germs compared to not washing hands or washing with water only.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/>
              <a:t>We learnt the following through research and experiment</a:t>
            </a:r>
            <a:endParaRPr/>
          </a:p>
          <a:p>
            <a:pPr algn="l"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altLang="en" lang="en"/>
              <a:t>Store breads / food have preservatives to increase the shelf life of products and to reduce mold growth</a:t>
            </a:r>
            <a:endParaRPr/>
          </a:p>
          <a:p>
            <a:pPr algn="l"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altLang="en" lang="en"/>
              <a:t>Outdoor bacteria is different from the indoor bacteria</a:t>
            </a:r>
            <a:endParaRPr/>
          </a:p>
          <a:p>
            <a:pPr algn="l"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altLang="en" lang="en"/>
              <a:t>Mold does not grow easily in winter conditions.</a:t>
            </a:r>
            <a:endParaRPr/>
          </a:p>
          <a:p>
            <a:pPr algn="l" indent="0" lvl="0" marL="9144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 fontScale="90000"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altLang="en" lang="en"/>
              <a:t>Conclusion</a:t>
            </a:r>
            <a:endParaRPr/>
          </a:p>
        </p:txBody>
      </p:sp>
      <p:sp>
        <p:nvSpPr>
          <p:cNvPr id="176" name="Google Shape;176;p1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/>
          <a:p>
            <a:pPr algn="l"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altLang="en" lang="en"/>
              <a:t>The </a:t>
            </a:r>
            <a:r>
              <a:rPr altLang="en" lang="en"/>
              <a:t>results</a:t>
            </a:r>
            <a:r>
              <a:rPr altLang="en" lang="en"/>
              <a:t> prove the hypothesis</a:t>
            </a:r>
            <a:endParaRPr/>
          </a:p>
          <a:p>
            <a:pPr algn="l"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altLang="en" lang="en"/>
              <a:t>The experiment is important to know how much bacteria is removed by using a good soap and washing hands properly.</a:t>
            </a:r>
            <a:endParaRPr/>
          </a:p>
          <a:p>
            <a:pPr algn="l"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altLang="en" lang="en"/>
              <a:t>If we wait longer, we would see the mold on all samples</a:t>
            </a:r>
            <a:endParaRPr/>
          </a:p>
          <a:p>
            <a:pPr algn="l" indent="0" lvl="0" marL="9144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 fontScale="90000"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altLang="en" lang="en"/>
              <a:t>Background Research</a:t>
            </a:r>
            <a:endParaRPr/>
          </a:p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311700" y="1266325"/>
            <a:ext cx="5841300" cy="330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 fontScale="77500" lnSpcReduction="10000"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altLang="en" b="1" lang="en"/>
              <a:t>Mold: </a:t>
            </a:r>
            <a:r>
              <a:rPr altLang="en" lang="en"/>
              <a:t> Mold is a type of fungus and usually grows as tiny threads called hyphae. These threads form a fuzzy patch that you might see on old food or damp surfaces. Molds are usually made out of cells.</a:t>
            </a:r>
            <a:endParaRPr/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altLang="en" lang="en"/>
              <a:t>Molds are a big group of fungi. When their hyphae grows, they can make things look discolored and fuzzy. This network of branching threads is called a mycelium.Each mycelium is like a single living thing.</a:t>
            </a:r>
            <a:endParaRPr/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altLang="en" lang="en"/>
              <a:t>Mold grows from tiny seeds called spores. They are so tiny that they float all around us. When spores land on a damp surface with food, then they can start to grow.</a:t>
            </a:r>
            <a:endParaRPr/>
          </a:p>
          <a:p>
            <a:pPr algn="l" indent="0" lvl="0" marL="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400" y="1304825"/>
            <a:ext cx="2686200" cy="2679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aba43209e0_1_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 fontScale="90000"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/>
              <a:t>Background</a:t>
            </a:r>
            <a:r>
              <a:rPr altLang="en" lang="en"/>
              <a:t> Research</a:t>
            </a:r>
            <a:endParaRPr/>
          </a:p>
        </p:txBody>
      </p:sp>
      <p:sp>
        <p:nvSpPr>
          <p:cNvPr id="92" name="Google Shape;92;g3aba43209e0_1_1"/>
          <p:cNvSpPr txBox="1"/>
          <p:nvPr>
            <p:ph idx="1" type="body"/>
          </p:nvPr>
        </p:nvSpPr>
        <p:spPr>
          <a:xfrm>
            <a:off x="337075" y="1266325"/>
            <a:ext cx="5967900" cy="330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 fontScale="62500" lnSpcReduction="20000"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/>
              <a:t>Soap: </a:t>
            </a:r>
            <a:r>
              <a:rPr altLang="en" lang="en"/>
              <a:t>Soap is a cleaning product that helps us get rid of dirt, oil, and germs. It comes in many forms, like solid bars, </a:t>
            </a:r>
            <a:r>
              <a:rPr altLang="en" lang="en"/>
              <a:t>liquid</a:t>
            </a:r>
            <a:r>
              <a:rPr altLang="en" lang="en"/>
              <a:t>, or even foam. </a:t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/>
              <a:t>How soap works</a:t>
            </a:r>
            <a:r>
              <a:rPr altLang="en" lang="en"/>
              <a:t> : Each soap molecule has two ends:</a:t>
            </a:r>
            <a:endParaRPr/>
          </a:p>
          <a:p>
            <a:pPr algn="l" indent="-300037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altLang="en" lang="en"/>
              <a:t>One end LOVES water</a:t>
            </a:r>
            <a:endParaRPr/>
          </a:p>
          <a:p>
            <a:pPr algn="l" indent="-300037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altLang="en" lang="en"/>
              <a:t>One end LOVES oil and dirt</a:t>
            </a:r>
            <a:br>
              <a:rPr altLang="en" lang="en"/>
            </a:br>
            <a:endParaRPr/>
          </a:p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/>
              <a:t>When we wash hands the oil-loving end sticks to the dirt, oil, and germs on your hands. The water-loving end sticks to the water.</a:t>
            </a:r>
            <a:br>
              <a:rPr altLang="en" lang="en"/>
            </a:br>
            <a:endParaRPr/>
          </a:p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/>
              <a:t>When you rub your hands together, the soap surrounds the germs and dirt and forms little bubbles called micelles.</a:t>
            </a:r>
            <a:br>
              <a:rPr altLang="en" lang="en"/>
            </a:br>
            <a:endParaRPr/>
          </a:p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/>
              <a:t>Now the dirt, oil, and germs are trapped inside these bubbles.</a:t>
            </a:r>
            <a:br>
              <a:rPr altLang="en" lang="en"/>
            </a:br>
            <a:endParaRPr/>
          </a:p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/>
              <a:t>When you rinse with water, the bubbles get washed away — taking the dirt and germs with them!</a:t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erson washing hands with soap in a washbasin (Provided by Getty Images)" id="93" name="Google Shape;93;g3aba43209e0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2725" y="1152425"/>
            <a:ext cx="2534226" cy="253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aba43209e0_1_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 fontScale="90000"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/>
              <a:t>Background</a:t>
            </a:r>
            <a:r>
              <a:rPr altLang="en" lang="en"/>
              <a:t> Research</a:t>
            </a:r>
            <a:endParaRPr/>
          </a:p>
        </p:txBody>
      </p:sp>
      <p:sp>
        <p:nvSpPr>
          <p:cNvPr id="99" name="Google Shape;99;g3aba43209e0_1_6"/>
          <p:cNvSpPr txBox="1"/>
          <p:nvPr>
            <p:ph idx="1" type="body"/>
          </p:nvPr>
        </p:nvSpPr>
        <p:spPr>
          <a:xfrm>
            <a:off x="311700" y="1266325"/>
            <a:ext cx="5831100" cy="330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 fontScale="85000" lnSpcReduction="20000"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/>
              <a:t>Bread:</a:t>
            </a:r>
            <a:r>
              <a:rPr altLang="en" lang="en"/>
              <a:t> Bread is a </a:t>
            </a:r>
            <a:r>
              <a:rPr altLang="en" lang="en"/>
              <a:t>common</a:t>
            </a:r>
            <a:r>
              <a:rPr altLang="en" lang="en"/>
              <a:t> food which is usually baked. It is </a:t>
            </a:r>
            <a:r>
              <a:rPr altLang="en" lang="en"/>
              <a:t>basically</a:t>
            </a:r>
            <a:r>
              <a:rPr altLang="en" lang="en"/>
              <a:t> made out of dough, which is a mix of flour and water. Most bread also has salt and yeast. It is usually cooked in a oven. </a:t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/>
              <a:t>There are many kinds of bread. You can toast bread or you can use it in a </a:t>
            </a:r>
            <a:r>
              <a:rPr altLang="en" lang="en"/>
              <a:t>sandwich</a:t>
            </a:r>
            <a:r>
              <a:rPr altLang="en" lang="en"/>
              <a:t>. You can also use it to make yummy pizza. There are two main types of bread, </a:t>
            </a:r>
            <a:r>
              <a:rPr altLang="en" lang="en"/>
              <a:t>leavened</a:t>
            </a:r>
            <a:r>
              <a:rPr altLang="en" lang="en"/>
              <a:t> bread and unleavened bread.</a:t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FF"/>
              </a:highlight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FF"/>
              </a:highlight>
            </a:endParaRPr>
          </a:p>
        </p:txBody>
      </p:sp>
      <p:pic>
        <p:nvPicPr>
          <p:cNvPr descr="High angle view of cut loaf of bread on cutting board with bread knife (Provided by Getty Images)" id="100" name="Google Shape;100;g3aba43209e0_1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4825" y="1364500"/>
            <a:ext cx="2705326" cy="270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 fontScale="90000"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altLang="en" lang="en"/>
              <a:t>Hypothesis</a:t>
            </a:r>
            <a:endParaRPr/>
          </a:p>
        </p:txBody>
      </p:sp>
      <p:sp>
        <p:nvSpPr>
          <p:cNvPr id="106" name="Google Shape;106;p2"/>
          <p:cNvSpPr txBox="1"/>
          <p:nvPr>
            <p:ph idx="1" type="body"/>
          </p:nvPr>
        </p:nvSpPr>
        <p:spPr>
          <a:xfrm>
            <a:off x="311700" y="1266325"/>
            <a:ext cx="8250600" cy="330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 fontScale="47500" lnSpcReduction="10000"/>
          </a:bodyPr>
          <a:lstStyle/>
          <a:p>
            <a:pPr algn="l" indent="-314594" lvl="0" marL="457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altLang="en" lang="en" sz="2850"/>
              <a:t>More bacteria means more mold. </a:t>
            </a:r>
            <a:endParaRPr sz="2850"/>
          </a:p>
          <a:p>
            <a:pPr algn="l" indent="-314594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altLang="en" lang="en" sz="2850"/>
              <a:t>A soap or any other washing mechanism removes bacteria and dirt from our hands. Some will do a better job than others. </a:t>
            </a:r>
            <a:endParaRPr sz="2850"/>
          </a:p>
          <a:p>
            <a:pPr algn="l" indent="-314594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altLang="en" lang="en" sz="2850"/>
              <a:t>We expect the following results:</a:t>
            </a:r>
            <a:endParaRPr sz="2850"/>
          </a:p>
          <a:p>
            <a:pPr algn="l" indent="-314594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altLang="en" b="1" lang="en" sz="2850"/>
              <a:t>Bread which is touched with dirty hands not washed will have the most mold</a:t>
            </a:r>
            <a:endParaRPr b="1" sz="2850"/>
          </a:p>
          <a:p>
            <a:pPr algn="l" indent="-314594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altLang="en" b="1" lang="en" sz="2850"/>
              <a:t>Bread which was not touched at all will have the least mold</a:t>
            </a:r>
            <a:endParaRPr b="1" sz="2850"/>
          </a:p>
          <a:p>
            <a:pPr algn="l" indent="-314594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altLang="en" lang="en" sz="2850"/>
              <a:t>The other samples will fall between these two</a:t>
            </a:r>
            <a:endParaRPr sz="2850"/>
          </a:p>
          <a:p>
            <a:pPr algn="l" indent="-314594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○"/>
            </a:pPr>
            <a:r>
              <a:rPr altLang="en" lang="en" sz="2850"/>
              <a:t>We expect the “</a:t>
            </a:r>
            <a:r>
              <a:rPr altLang="en" b="1" lang="en" sz="2850"/>
              <a:t>Water only (wash hands with water)</a:t>
            </a:r>
            <a:r>
              <a:rPr altLang="en" lang="en" sz="2850"/>
              <a:t>” sample to have more mold than the other samples</a:t>
            </a:r>
            <a:endParaRPr sz="2850"/>
          </a:p>
          <a:p>
            <a:pPr algn="l" indent="-314594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○"/>
            </a:pPr>
            <a:r>
              <a:rPr altLang="en" lang="en" sz="2850"/>
              <a:t>From the soap samples (</a:t>
            </a:r>
            <a:r>
              <a:rPr altLang="en" b="1" lang="en" sz="2850"/>
              <a:t>antibacterial</a:t>
            </a:r>
            <a:r>
              <a:rPr altLang="en" lang="en" sz="2850"/>
              <a:t>, </a:t>
            </a:r>
            <a:r>
              <a:rPr altLang="en" b="1" lang="en" sz="2850"/>
              <a:t>dishwashing</a:t>
            </a:r>
            <a:r>
              <a:rPr altLang="en" lang="en" sz="2850"/>
              <a:t>, and </a:t>
            </a:r>
            <a:r>
              <a:rPr altLang="en" b="1" lang="en" sz="2850"/>
              <a:t>regular</a:t>
            </a:r>
            <a:r>
              <a:rPr altLang="en" lang="en" sz="2850"/>
              <a:t>), we expect the antibacterial soap to have the least mold and the dishwashing soap to have the most mold</a:t>
            </a:r>
            <a:endParaRPr sz="2850"/>
          </a:p>
          <a:p>
            <a:pPr algn="l" indent="0" lvl="0" marL="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81818"/>
              <a:buNone/>
            </a:pPr>
            <a:r>
              <a:t/>
            </a:r>
            <a:endParaRPr>
              <a:highlight>
                <a:srgbClr val="00FFFF"/>
              </a:highlight>
            </a:endParaRPr>
          </a:p>
        </p:txBody>
      </p:sp>
      <p:pic>
        <p:nvPicPr>
          <p:cNvPr descr="Question Mark (Provided by Getty Images)" id="107" name="Google Shape;10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9026" y="50725"/>
            <a:ext cx="1266324" cy="126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 fontScale="90000"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altLang="en" lang="en"/>
              <a:t>Materials</a:t>
            </a:r>
            <a:endParaRPr/>
          </a:p>
        </p:txBody>
      </p:sp>
      <p:sp>
        <p:nvSpPr>
          <p:cNvPr id="113" name="Google Shape;113;p3"/>
          <p:cNvSpPr txBox="1"/>
          <p:nvPr>
            <p:ph idx="1" type="body"/>
          </p:nvPr>
        </p:nvSpPr>
        <p:spPr>
          <a:xfrm>
            <a:off x="311700" y="1345700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 lnSpcReduction="20000"/>
          </a:bodyPr>
          <a:lstStyle/>
          <a:p>
            <a:pPr algn="l" indent="-342900" lvl="0" marL="457200" marR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altLang="en" lang="en"/>
              <a:t>7 slices of bread (to test for mold)</a:t>
            </a:r>
            <a:endParaRPr/>
          </a:p>
          <a:p>
            <a:pPr algn="l" indent="-3429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altLang="en" lang="en"/>
              <a:t>A sink (to wash your hands)</a:t>
            </a:r>
            <a:endParaRPr/>
          </a:p>
          <a:p>
            <a:pPr algn="l" indent="-3429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altLang="en" lang="en"/>
              <a:t>An antibacterial soap (for washing)</a:t>
            </a:r>
            <a:endParaRPr/>
          </a:p>
          <a:p>
            <a:pPr algn="l" indent="-3429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altLang="en" lang="en"/>
              <a:t>A regular soap (for washing)</a:t>
            </a:r>
            <a:endParaRPr/>
          </a:p>
          <a:p>
            <a:pPr algn="l" indent="-3429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altLang="en" lang="en"/>
              <a:t>A hand sanitizer (for cleaning)</a:t>
            </a:r>
            <a:endParaRPr/>
          </a:p>
          <a:p>
            <a:pPr algn="l" indent="-3429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altLang="en" lang="en"/>
              <a:t>A dishwashing soap (for washing)</a:t>
            </a:r>
            <a:endParaRPr/>
          </a:p>
          <a:p>
            <a:pPr algn="l" indent="-3429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altLang="en" lang="en"/>
              <a:t>Grass outside (to get bacteria)</a:t>
            </a:r>
            <a:endParaRPr/>
          </a:p>
          <a:p>
            <a:pPr algn="l" indent="-3429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altLang="en" lang="en"/>
              <a:t>A Tong (to avoid unwanted touch)</a:t>
            </a:r>
            <a:endParaRPr/>
          </a:p>
          <a:p>
            <a:pPr algn="l" indent="-3429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altLang="en" lang="en"/>
              <a:t>7 ziplocks (to store bread pieces)</a:t>
            </a:r>
            <a:endParaRPr/>
          </a:p>
          <a:p>
            <a:pPr algn="l" indent="-3429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altLang="en" lang="en"/>
              <a:t>A warm, moist, and dark place (for mold to grow)</a:t>
            </a:r>
            <a:endParaRPr/>
          </a:p>
          <a:p>
            <a:pPr algn="l" indent="-3429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altLang="en" lang="en"/>
              <a:t>A marker (to label samples)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 fontScale="90000"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altLang="en" lang="en"/>
              <a:t>Procedure</a:t>
            </a:r>
            <a:endParaRPr/>
          </a:p>
        </p:txBody>
      </p:sp>
      <p:sp>
        <p:nvSpPr>
          <p:cNvPr id="119" name="Google Shape;119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-342900" lvl="0" marL="457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altLang="en" lang="en"/>
              <a:t>Touch hands on the grass outside to collect bacteria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altLang="en" lang="en"/>
              <a:t>Touch hands on a bread. Use tongs to hand the bread.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altLang="en" lang="en"/>
              <a:t>Put the bread in a ziplock and seal it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altLang="en" lang="en"/>
              <a:t>Label the ziplock “</a:t>
            </a:r>
            <a:r>
              <a:rPr altLang="en" b="1" lang="en"/>
              <a:t>dirty hands</a:t>
            </a:r>
            <a:r>
              <a:rPr altLang="en" lang="en"/>
              <a:t>”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altLang="en" lang="en"/>
              <a:t>Do step 1 and wash your hands with water only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altLang="en" lang="en"/>
              <a:t>Do step 2 and 3, also label the ziplock “</a:t>
            </a:r>
            <a:r>
              <a:rPr altLang="en" b="1" lang="en"/>
              <a:t>Water only</a:t>
            </a:r>
            <a:r>
              <a:rPr altLang="en" lang="en"/>
              <a:t>”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altLang="en" lang="en"/>
              <a:t>Do step 1 and wash your hands with a regular soap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altLang="en" lang="en"/>
              <a:t>Do step 2 and 3, also label the ziplock “</a:t>
            </a:r>
            <a:r>
              <a:rPr altLang="en" b="1" lang="en"/>
              <a:t>Regular soap</a:t>
            </a:r>
            <a:r>
              <a:rPr altLang="en" lang="en"/>
              <a:t>”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altLang="en" lang="en"/>
              <a:t>Do step 1 and wash your hands with an antibacterial soap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altLang="en" lang="en"/>
              <a:t>Do step 2 and 3, also label the ziplock “</a:t>
            </a:r>
            <a:r>
              <a:rPr altLang="en" b="1" lang="en"/>
              <a:t>Antibacterial soap</a:t>
            </a:r>
            <a:r>
              <a:rPr altLang="en" lang="en"/>
              <a:t>”</a:t>
            </a:r>
            <a:endParaRPr/>
          </a:p>
          <a:p>
            <a:pPr algn="l" indent="0" lvl="0" marL="457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algn="l" indent="0" lvl="0" marL="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 fontScale="90000"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altLang="en" lang="en"/>
              <a:t>Procedure</a:t>
            </a:r>
            <a:endParaRPr/>
          </a:p>
        </p:txBody>
      </p:sp>
      <p:sp>
        <p:nvSpPr>
          <p:cNvPr id="125" name="Google Shape;125;p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/>
          <a:p>
            <a:pPr algn="l" indent="-342900" lvl="0" marL="457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AutoNum startAt="11" type="arabicPeriod"/>
            </a:pPr>
            <a:r>
              <a:rPr altLang="en" lang="en"/>
              <a:t>Do step 1 and wash your hands with a dishwashing soap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startAt="11" type="arabicPeriod"/>
            </a:pPr>
            <a:r>
              <a:rPr altLang="en" lang="en"/>
              <a:t>Do step 2 and 3, also label the ziplock “</a:t>
            </a:r>
            <a:r>
              <a:rPr altLang="en" b="1" lang="en"/>
              <a:t>Dishwashing soap</a:t>
            </a:r>
            <a:r>
              <a:rPr altLang="en" lang="en"/>
              <a:t>”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AutoNum startAt="11" type="arabicPeriod"/>
            </a:pPr>
            <a:r>
              <a:rPr altLang="en" lang="en"/>
              <a:t>Do step 1 and clean hands with a hand sanitizer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startAt="11" type="arabicPeriod"/>
            </a:pPr>
            <a:r>
              <a:rPr altLang="en" lang="en"/>
              <a:t>Do step 2 and 3, also label the ziplock “</a:t>
            </a:r>
            <a:r>
              <a:rPr altLang="en" b="1" lang="en"/>
              <a:t>Hand sanitizer</a:t>
            </a:r>
            <a:r>
              <a:rPr altLang="en" lang="en"/>
              <a:t>”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AutoNum startAt="11" type="arabicPeriod"/>
            </a:pPr>
            <a:r>
              <a:rPr altLang="en" lang="en"/>
              <a:t>Pick up a bread with a tong.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startAt="11" type="arabicPeriod"/>
            </a:pPr>
            <a:r>
              <a:rPr altLang="en" lang="en"/>
              <a:t>Do step 3 and label the ziplock “</a:t>
            </a:r>
            <a:r>
              <a:rPr altLang="en" b="1" lang="en"/>
              <a:t>Control slice</a:t>
            </a:r>
            <a:r>
              <a:rPr altLang="en" lang="en"/>
              <a:t>”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AutoNum startAt="11" type="arabicPeriod"/>
            </a:pPr>
            <a:r>
              <a:rPr altLang="en" lang="en"/>
              <a:t>Put all 7 samples in a dark, moist, and warm place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AutoNum startAt="11" type="arabicPeriod"/>
            </a:pPr>
            <a:r>
              <a:rPr altLang="en" lang="en"/>
              <a:t>Observe the change and look for mold growth in the samples daily.</a:t>
            </a:r>
            <a:endParaRPr/>
          </a:p>
          <a:p>
            <a:pPr algn="l" indent="0" lvl="0" marL="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 fontScale="90000"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altLang="en" lang="en"/>
              <a:t>Observation</a:t>
            </a:r>
            <a:endParaRPr/>
          </a:p>
        </p:txBody>
      </p:sp>
      <p:sp>
        <p:nvSpPr>
          <p:cNvPr id="131" name="Google Shape;131;p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/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/>
              <a:t>No change/ Mold was observed in any of the samples over the 3 weeks period.</a:t>
            </a:r>
            <a:endParaRPr/>
          </a:p>
          <a:p>
            <a:pPr algn="l"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/>
              <a:t>The bread was checked daily</a:t>
            </a:r>
            <a:endParaRPr/>
          </a:p>
          <a:p>
            <a:pPr algn="l" indent="0" lvl="0" marL="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2" name="Google Shape;132;p6" title="WhatsApp Image 2025-11-30 at 6.48.28 PM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062325" y="1233901"/>
            <a:ext cx="3165249" cy="42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