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5143500" cx="9144000"/>
  <p:notesSz cx="6858000" cy="9144000"/>
  <p:embeddedFontLst>
    <p:embeddedFont>
      <p:font typeface="Comfortaa Light"/>
      <p:regular r:id="rId31"/>
      <p:bold r:id="rId32"/>
    </p:embeddedFont>
    <p:embeddedFont>
      <p:font typeface="Montserrat"/>
      <p:regular r:id="rId33"/>
      <p:bold r:id="rId34"/>
      <p:italic r:id="rId35"/>
      <p:boldItalic r:id="rId36"/>
    </p:embeddedFont>
    <p:embeddedFont>
      <p:font typeface="Lato"/>
      <p:regular r:id="rId37"/>
      <p:bold r:id="rId38"/>
      <p:italic r:id="rId39"/>
      <p:boldItalic r:id="rId40"/>
    </p:embeddedFont>
    <p:embeddedFont>
      <p:font typeface="Comfortaa"/>
      <p:regular r:id="rId41"/>
      <p:bold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1F3D62B-6F3C-49DB-8552-EDF2D8B54A53}">
  <a:tblStyle styleId="{91F3D62B-6F3C-49DB-8552-EDF2D8B54A5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boldItalic.fntdata"/><Relationship Id="rId20" Type="http://schemas.openxmlformats.org/officeDocument/2006/relationships/slide" Target="slides/slide14.xml"/><Relationship Id="rId42" Type="http://schemas.openxmlformats.org/officeDocument/2006/relationships/font" Target="fonts/Comfortaa-bold.fntdata"/><Relationship Id="rId41" Type="http://schemas.openxmlformats.org/officeDocument/2006/relationships/font" Target="fonts/Comfortaa-regular.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ComfortaaLight-regular.fntdata"/><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Montserrat-regular.fntdata"/><Relationship Id="rId10" Type="http://schemas.openxmlformats.org/officeDocument/2006/relationships/slide" Target="slides/slide4.xml"/><Relationship Id="rId32" Type="http://schemas.openxmlformats.org/officeDocument/2006/relationships/font" Target="fonts/ComfortaaLight-bold.fntdata"/><Relationship Id="rId13" Type="http://schemas.openxmlformats.org/officeDocument/2006/relationships/slide" Target="slides/slide7.xml"/><Relationship Id="rId35" Type="http://schemas.openxmlformats.org/officeDocument/2006/relationships/font" Target="fonts/Montserrat-italic.fntdata"/><Relationship Id="rId12" Type="http://schemas.openxmlformats.org/officeDocument/2006/relationships/slide" Target="slides/slide6.xml"/><Relationship Id="rId34" Type="http://schemas.openxmlformats.org/officeDocument/2006/relationships/font" Target="fonts/Montserrat-bold.fntdata"/><Relationship Id="rId15" Type="http://schemas.openxmlformats.org/officeDocument/2006/relationships/slide" Target="slides/slide9.xml"/><Relationship Id="rId37" Type="http://schemas.openxmlformats.org/officeDocument/2006/relationships/font" Target="fonts/Lato-regular.fntdata"/><Relationship Id="rId14" Type="http://schemas.openxmlformats.org/officeDocument/2006/relationships/slide" Target="slides/slide8.xml"/><Relationship Id="rId36" Type="http://schemas.openxmlformats.org/officeDocument/2006/relationships/font" Target="fonts/Montserrat-boldItalic.fntdata"/><Relationship Id="rId17" Type="http://schemas.openxmlformats.org/officeDocument/2006/relationships/slide" Target="slides/slide11.xml"/><Relationship Id="rId39" Type="http://schemas.openxmlformats.org/officeDocument/2006/relationships/font" Target="fonts/Lato-italic.fntdata"/><Relationship Id="rId16" Type="http://schemas.openxmlformats.org/officeDocument/2006/relationships/slide" Target="slides/slide10.xml"/><Relationship Id="rId38" Type="http://schemas.openxmlformats.org/officeDocument/2006/relationships/font" Target="fonts/Lato-bold.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b95c81224e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b95c81224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b4cecccde7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b4cecccde7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b4cecccde7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b4cecccde7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3c80a03fc07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3c80a03fc07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3b95c81224e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3b95c81224e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b4cecccde7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3b4cecccde7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b4cecccde7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b4cecccde7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3b4cecccde7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3b4cecccde7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3b4cecccde7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3b4cecccde7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3b4cecccde7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3b4cecccde7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b4cecccde7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b4cecccde7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3b4cecccde7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3b4cecccde7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3b4cecccde7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3b4cecccde7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3bee5a3fd41_1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3bee5a3fd41_1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3b4cecccde7_0_1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3b4cecccde7_0_1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3c5e16a9a4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3c5e16a9a4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b4cecccde7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b4cecccde7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hhhhiiiiiiiiiiiiiiiiiiiiiiiiiiiiiiiiiiiiiiiiiiiiiiiiiiii</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bec178af7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3bec178af7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hhhhiiiiiiiiiiiiiiiiiiiiiiiiiiiiiiiiiiiiiiiiiiiiiiiiiiii</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c5e16a9a41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c5e16a9a41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hhhhiiiiiiiiiiiiiiiiiiiiiiiiiiiiiiiiiiiiiiiiiiiiiiiiiiii</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bec178af7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3bec178af7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hhhhiiiiiiiiiiiiiiiiiiiiiiiiiiiiiiiiiiiiiiiiiiiiiiiiiiii</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c5e16a9a41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3c5e16a9a41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hhhhiiiiiiiiiiiiiiiiiiiiiiiiiiiiiiiiiiiiiiiiiiiiiiiiiiii</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b4cecccde7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3b4cecccde7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b4cecccde7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b4cecccde7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accent5"/>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4100">
        <p:push/>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docs.google.com/document/d/16VGBJhifsDOJSiqX2O43QvRLtcO9VEBBgaNc7T9j8DE/edit?tab=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hyperlink" Target="https://go2eti.com/blog/coagulants/" TargetMode="External"/><Relationship Id="rId4" Type="http://schemas.openxmlformats.org/officeDocument/2006/relationships/hyperlink" Target="https://www.chunkerowaterplant.com/news/what-is-the-best-coagulant-for-water-treatment" TargetMode="External"/><Relationship Id="rId5" Type="http://schemas.openxmlformats.org/officeDocument/2006/relationships/hyperlink" Target="https://www.sciencedirect.com/science/article/abs/pii/S0014305708007222" TargetMode="External"/><Relationship Id="rId6" Type="http://schemas.openxmlformats.org/officeDocument/2006/relationships/hyperlink" Target="https://alliancechemical.com/blogs/articles/from-cloudy-to-clear-the-essential-role-of-aluminum-sulfate-in-coagulation-flocculation?srsltid=AfmBOopsG1-D8eogCKLEu7" TargetMode="External"/><Relationship Id="rId7" Type="http://schemas.openxmlformats.org/officeDocument/2006/relationships/hyperlink" Target="https://www.google.com/search?q=what+is+pac+in+water+treatment&amp;sca_esv=94726681584146d1&amp;sxsrf=ANbL-n6szUOhDJDVkoZK41MKDsuPaOJFCg%3A1770577174620&amp;ei=Ft2IabjKJbSv0PEPvvifmAE&amp;biw=1440&amp;bih=812&amp;oq=what+is+PAC+in+water&amp;gs_lp=Egxnd3Mtd2l6LXNlcnAiFHdoYXQgaXMgUEFDIGluIHdhdGVyKgIIADIFEAAYgAQyBhAAGBYYHjIGEAAYFhgeMgYQABgWGB4yBhAAGBYYHjIGEAAYFhgeMgYQABgWGB4yCxAAGIAEGIYDGIoFMgUQABjvBTIIEAAYogQYiQVIqxdQogJYlg9wAXgBkAEAmAFwoAGGBqoBAzcuMrgBAcgBAPgBAZgCCaACwAbCAgoQABiABBhDGIoFwgIIEAAYFhgKGB6YAwCIBgGSBwM3LjKgB4o3sgcDNy4yuAfABsIHAzItOcgHLoAIAA&amp;sclient=gws-wiz-serp"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hyperlink" Target="https://www.google.com/search?q=what+is+polyaluminum+chloride+made+of%3F&amp;oq=what+is+polyaluminum+chloride+made+of%3F&amp;gs_lcrp=EgZjaHJvbWUyBggAEEUYOTIHCAEQIRigATIHCAIQIRigATIHCAMQIRiPAjIHCAQQIRiPAtIBCDg4NTBqMGo3qAIAsAIA&amp;sourceid=chrome&amp;ie=UTF-8" TargetMode="External"/><Relationship Id="rId4" Type="http://schemas.openxmlformats.org/officeDocument/2006/relationships/hyperlink" Target="https://www.google.com/search?q=what+is+polyalumium+chloride%3F&amp;oq=what+is+polyalumium+chloride%3F&amp;gs_lcrp=EgZjaHJvbWUyBggAEEUYOTIJCAEQABgNGIAEMggIAhAAGBYYHjIICAMQABgWGB4yDQgEEAAYhgMYgAQYigUyDQgFEAAYhgMYgAQYigUyDQgGEAAYhgMYgAQYigUyDQgHEAAYhgMYgAQYigUyCggIEAAYgAQYogQyCggJEAAYgAQYogTSAQkxMTE0MWowajeoAgCwAgA&amp;sourceid=chrome&amp;ie=UTF-8" TargetMode="External"/><Relationship Id="rId5" Type="http://schemas.openxmlformats.org/officeDocument/2006/relationships/hyperlink" Target="https://www.google.com/search?q=why+does+aluminum+sulphate+work+better+that+ferric+chloride%3F&amp;oq=why+does+aluminum+sulphate+work+better+that+ferric+chloride%3F&amp;gs_lcrp=EgZjaHJvbWUyBggAEEUYOTIJCAEQIRgKGKABMgkIAhAhGAoYoAEyCQgDECEYChigATIJCAQQIRgKGKABMgkIBRAhGAoYoAEyBwgGECEYnwUyBwgHECEYjwIyBwgIECEYjwLSAQkxODM2N2owajeoAgCwAgA&amp;sourceid=chrome&amp;ie=UTF-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a:t>Purifying Water</a:t>
            </a:r>
            <a:endParaRPr/>
          </a:p>
        </p:txBody>
      </p:sp>
      <p:sp>
        <p:nvSpPr>
          <p:cNvPr id="135" name="Google Shape;135;p13"/>
          <p:cNvSpPr txBox="1"/>
          <p:nvPr>
            <p:ph idx="1" type="subTitle"/>
          </p:nvPr>
        </p:nvSpPr>
        <p:spPr>
          <a:xfrm>
            <a:off x="4209275" y="3168604"/>
            <a:ext cx="3470700" cy="506100"/>
          </a:xfrm>
          <a:prstGeom prst="rect">
            <a:avLst/>
          </a:prstGeom>
          <a:ln cap="flat" cmpd="sng" w="19050">
            <a:solidFill>
              <a:schemeClr val="lt1"/>
            </a:solidFill>
            <a:prstDash val="dot"/>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a:t>By:  Shriya Savekar  and Manuela </a:t>
            </a:r>
            <a:r>
              <a:rPr lang="en"/>
              <a:t>Ribeiro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2"/>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u="sng"/>
              <a:t>Background Research: </a:t>
            </a:r>
            <a:r>
              <a:rPr lang="en" u="sng"/>
              <a:t>How </a:t>
            </a:r>
            <a:r>
              <a:rPr lang="en" u="sng"/>
              <a:t>Clean is</a:t>
            </a:r>
            <a:r>
              <a:rPr lang="en" u="sng"/>
              <a:t> the Water?</a:t>
            </a:r>
            <a:endParaRPr u="sng"/>
          </a:p>
        </p:txBody>
      </p:sp>
      <p:sp>
        <p:nvSpPr>
          <p:cNvPr id="189" name="Google Shape;189;p22"/>
          <p:cNvSpPr txBox="1"/>
          <p:nvPr>
            <p:ph idx="1" type="body"/>
          </p:nvPr>
        </p:nvSpPr>
        <p:spPr>
          <a:xfrm>
            <a:off x="1297500" y="1168650"/>
            <a:ext cx="7038900" cy="3603900"/>
          </a:xfrm>
          <a:prstGeom prst="rect">
            <a:avLst/>
          </a:prstGeom>
        </p:spPr>
        <p:txBody>
          <a:bodyPr anchorCtr="0" anchor="t" bIns="91425" lIns="91425" spcFirstLastPara="1" rIns="91425" wrap="square" tIns="91425">
            <a:normAutofit fontScale="25000" lnSpcReduction="20000"/>
          </a:bodyPr>
          <a:lstStyle/>
          <a:p>
            <a:pPr indent="-320806" lvl="0" marL="457200" rtl="0" algn="l">
              <a:spcBef>
                <a:spcPts val="1000"/>
              </a:spcBef>
              <a:spcAft>
                <a:spcPts val="0"/>
              </a:spcAft>
              <a:buClr>
                <a:schemeClr val="lt1"/>
              </a:buClr>
              <a:buSzPct val="100000"/>
              <a:buFont typeface="Comfortaa"/>
              <a:buChar char="●"/>
            </a:pPr>
            <a:r>
              <a:rPr lang="en" sz="5808">
                <a:latin typeface="Comfortaa"/>
                <a:ea typeface="Comfortaa"/>
                <a:cs typeface="Comfortaa"/>
                <a:sym typeface="Comfortaa"/>
              </a:rPr>
              <a:t>A lower NTU (Nephelometric Turbidity Units) means cleaner water, but a higher NTU is cloudier, more contaminated water. </a:t>
            </a:r>
            <a:endParaRPr sz="5808">
              <a:latin typeface="Comfortaa"/>
              <a:ea typeface="Comfortaa"/>
              <a:cs typeface="Comfortaa"/>
              <a:sym typeface="Comfortaa"/>
            </a:endParaRPr>
          </a:p>
          <a:p>
            <a:pPr indent="-320806" lvl="0" marL="457200" rtl="0" algn="l">
              <a:spcBef>
                <a:spcPts val="1200"/>
              </a:spcBef>
              <a:spcAft>
                <a:spcPts val="0"/>
              </a:spcAft>
              <a:buClr>
                <a:schemeClr val="lt1"/>
              </a:buClr>
              <a:buSzPct val="100000"/>
              <a:buFont typeface="Comfortaa"/>
              <a:buChar char="●"/>
            </a:pPr>
            <a:r>
              <a:rPr lang="en" sz="5808">
                <a:latin typeface="Comfortaa"/>
                <a:ea typeface="Comfortaa"/>
                <a:cs typeface="Comfortaa"/>
                <a:sym typeface="Comfortaa"/>
              </a:rPr>
              <a:t>&lt; 0.3 NTU (Very Clean): High-quality, usually filtered water, like the level of cleanness in a water treatment plant</a:t>
            </a:r>
            <a:endParaRPr sz="5808">
              <a:latin typeface="Comfortaa"/>
              <a:ea typeface="Comfortaa"/>
              <a:cs typeface="Comfortaa"/>
              <a:sym typeface="Comfortaa"/>
            </a:endParaRPr>
          </a:p>
          <a:p>
            <a:pPr indent="-320806" lvl="0" marL="457200" rtl="0" algn="l">
              <a:spcBef>
                <a:spcPts val="1000"/>
              </a:spcBef>
              <a:spcAft>
                <a:spcPts val="0"/>
              </a:spcAft>
              <a:buClr>
                <a:schemeClr val="lt1"/>
              </a:buClr>
              <a:buSzPct val="100000"/>
              <a:buFont typeface="Comfortaa"/>
              <a:buChar char="●"/>
            </a:pPr>
            <a:r>
              <a:rPr lang="en" sz="5808">
                <a:latin typeface="Comfortaa"/>
                <a:ea typeface="Comfortaa"/>
                <a:cs typeface="Comfortaa"/>
                <a:sym typeface="Comfortaa"/>
              </a:rPr>
              <a:t>0.3 – 1.0 NTU (Clearish):This water is clean enough to drink, typical of treated tap water.</a:t>
            </a:r>
            <a:endParaRPr sz="5808">
              <a:latin typeface="Comfortaa"/>
              <a:ea typeface="Comfortaa"/>
              <a:cs typeface="Comfortaa"/>
              <a:sym typeface="Comfortaa"/>
            </a:endParaRPr>
          </a:p>
          <a:p>
            <a:pPr indent="-320806" lvl="0" marL="457200" rtl="0" algn="l">
              <a:lnSpc>
                <a:spcPct val="150000"/>
              </a:lnSpc>
              <a:spcBef>
                <a:spcPts val="1000"/>
              </a:spcBef>
              <a:spcAft>
                <a:spcPts val="0"/>
              </a:spcAft>
              <a:buClr>
                <a:schemeClr val="lt1"/>
              </a:buClr>
              <a:buSzPct val="100000"/>
              <a:buFont typeface="Comfortaa"/>
              <a:buChar char="●"/>
            </a:pPr>
            <a:r>
              <a:rPr lang="en" sz="5808">
                <a:latin typeface="Comfortaa"/>
                <a:ea typeface="Comfortaa"/>
                <a:cs typeface="Comfortaa"/>
                <a:sym typeface="Comfortaa"/>
              </a:rPr>
              <a:t>1 – 5 NTU (Slightly Cloudy): Noticeable cloudiness; may indicate minor sediment or treatment stress.</a:t>
            </a:r>
            <a:endParaRPr sz="5808">
              <a:latin typeface="Comfortaa"/>
              <a:ea typeface="Comfortaa"/>
              <a:cs typeface="Comfortaa"/>
              <a:sym typeface="Comfortaa"/>
            </a:endParaRPr>
          </a:p>
          <a:p>
            <a:pPr indent="-320806" lvl="0" marL="457200" rtl="0" algn="l">
              <a:lnSpc>
                <a:spcPct val="150000"/>
              </a:lnSpc>
              <a:spcBef>
                <a:spcPts val="1000"/>
              </a:spcBef>
              <a:spcAft>
                <a:spcPts val="0"/>
              </a:spcAft>
              <a:buClr>
                <a:schemeClr val="lt1"/>
              </a:buClr>
              <a:buSzPct val="100000"/>
              <a:buFont typeface="Comfortaa"/>
              <a:buChar char="●"/>
            </a:pPr>
            <a:r>
              <a:rPr lang="en" sz="5808">
                <a:latin typeface="Comfortaa"/>
                <a:ea typeface="Comfortaa"/>
                <a:cs typeface="Comfortaa"/>
                <a:sym typeface="Comfortaa"/>
              </a:rPr>
              <a:t>&gt; 5 NTU (Unclean): The water is visibly cloudy and should be tested or treated (e.g., boiled) before use, as higher levels indicate potential pathogens.</a:t>
            </a:r>
            <a:endParaRPr sz="5808">
              <a:latin typeface="Comfortaa"/>
              <a:ea typeface="Comfortaa"/>
              <a:cs typeface="Comfortaa"/>
              <a:sym typeface="Comfortaa"/>
            </a:endParaRPr>
          </a:p>
          <a:p>
            <a:pPr indent="-320806" lvl="0" marL="457200" rtl="0" algn="l">
              <a:lnSpc>
                <a:spcPct val="150000"/>
              </a:lnSpc>
              <a:spcBef>
                <a:spcPts val="1000"/>
              </a:spcBef>
              <a:spcAft>
                <a:spcPts val="0"/>
              </a:spcAft>
              <a:buClr>
                <a:schemeClr val="lt1"/>
              </a:buClr>
              <a:buSzPct val="100000"/>
              <a:buFont typeface="Comfortaa"/>
              <a:buChar char="●"/>
            </a:pPr>
            <a:r>
              <a:rPr lang="en" sz="5808">
                <a:latin typeface="Comfortaa"/>
                <a:ea typeface="Comfortaa"/>
                <a:cs typeface="Comfortaa"/>
                <a:sym typeface="Comfortaa"/>
              </a:rPr>
              <a:t>&gt; 100 NTU (Extremely Dirty): Very thick, muddy, or murky water. </a:t>
            </a:r>
            <a:endParaRPr sz="5808">
              <a:latin typeface="Comfortaa"/>
              <a:ea typeface="Comfortaa"/>
              <a:cs typeface="Comfortaa"/>
              <a:sym typeface="Comfortaa"/>
            </a:endParaRPr>
          </a:p>
          <a:p>
            <a:pPr indent="0" lvl="0" marL="0" rtl="0" algn="l">
              <a:spcBef>
                <a:spcPts val="2100"/>
              </a:spcBef>
              <a:spcAft>
                <a:spcPts val="0"/>
              </a:spcAft>
              <a:buNone/>
            </a:pPr>
            <a:r>
              <a:rPr lang="en" sz="1200">
                <a:latin typeface="Arial"/>
                <a:ea typeface="Arial"/>
                <a:cs typeface="Arial"/>
                <a:sym typeface="Arial"/>
              </a:rPr>
              <a:t>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3"/>
          <p:cNvSpPr txBox="1"/>
          <p:nvPr>
            <p:ph type="title"/>
          </p:nvPr>
        </p:nvSpPr>
        <p:spPr>
          <a:xfrm>
            <a:off x="1052550" y="13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u="sng"/>
              <a:t>Experimental design: </a:t>
            </a:r>
            <a:r>
              <a:rPr lang="en" u="sng"/>
              <a:t>Materials</a:t>
            </a:r>
            <a:endParaRPr sz="1645">
              <a:latin typeface="Lato"/>
              <a:ea typeface="Lato"/>
              <a:cs typeface="Lato"/>
              <a:sym typeface="Lato"/>
            </a:endParaRPr>
          </a:p>
          <a:p>
            <a:pPr indent="0" lvl="0" marL="0" rtl="0" algn="l">
              <a:spcBef>
                <a:spcPts val="0"/>
              </a:spcBef>
              <a:spcAft>
                <a:spcPts val="0"/>
              </a:spcAft>
              <a:buNone/>
            </a:pPr>
            <a:r>
              <a:t/>
            </a:r>
            <a:endParaRPr u="sng"/>
          </a:p>
        </p:txBody>
      </p:sp>
      <p:sp>
        <p:nvSpPr>
          <p:cNvPr id="195" name="Google Shape;195;p23"/>
          <p:cNvSpPr txBox="1"/>
          <p:nvPr>
            <p:ph idx="1" type="body"/>
          </p:nvPr>
        </p:nvSpPr>
        <p:spPr>
          <a:xfrm>
            <a:off x="941275" y="1129875"/>
            <a:ext cx="4002900" cy="31311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440"/>
              <a:buNone/>
            </a:pPr>
            <a:r>
              <a:rPr lang="en" sz="1620">
                <a:latin typeface="Arial"/>
                <a:ea typeface="Arial"/>
                <a:cs typeface="Arial"/>
                <a:sym typeface="Arial"/>
              </a:rPr>
              <a:t>-</a:t>
            </a:r>
            <a:r>
              <a:rPr lang="en" sz="920"/>
              <a:t>  </a:t>
            </a:r>
            <a:r>
              <a:rPr lang="en" sz="1745"/>
              <a:t>Coagulants: Aluminum sulfate, polyaluminum chloride, chitosan, ferric chloride</a:t>
            </a:r>
            <a:endParaRPr sz="1745"/>
          </a:p>
          <a:p>
            <a:pPr indent="0" lvl="0" marL="0" rtl="0" algn="l">
              <a:lnSpc>
                <a:spcPct val="95000"/>
              </a:lnSpc>
              <a:spcBef>
                <a:spcPts val="1200"/>
              </a:spcBef>
              <a:spcAft>
                <a:spcPts val="0"/>
              </a:spcAft>
              <a:buSzPts val="440"/>
              <a:buNone/>
            </a:pPr>
            <a:r>
              <a:rPr lang="en" sz="1745"/>
              <a:t>- U</a:t>
            </a:r>
            <a:r>
              <a:rPr lang="en" sz="1745"/>
              <a:t>ntreated</a:t>
            </a:r>
            <a:r>
              <a:rPr lang="en" sz="1745"/>
              <a:t> water samples  		</a:t>
            </a:r>
            <a:endParaRPr sz="1745"/>
          </a:p>
          <a:p>
            <a:pPr indent="0" lvl="0" marL="0" rtl="0" algn="l">
              <a:lnSpc>
                <a:spcPct val="95000"/>
              </a:lnSpc>
              <a:spcBef>
                <a:spcPts val="1200"/>
              </a:spcBef>
              <a:spcAft>
                <a:spcPts val="0"/>
              </a:spcAft>
              <a:buSzPts val="440"/>
              <a:buNone/>
            </a:pPr>
            <a:r>
              <a:rPr lang="en" sz="1745"/>
              <a:t>- Timer                         				</a:t>
            </a:r>
            <a:endParaRPr sz="1745"/>
          </a:p>
          <a:p>
            <a:pPr indent="0" lvl="0" marL="0" rtl="0" algn="l">
              <a:lnSpc>
                <a:spcPct val="95000"/>
              </a:lnSpc>
              <a:spcBef>
                <a:spcPts val="1200"/>
              </a:spcBef>
              <a:spcAft>
                <a:spcPts val="0"/>
              </a:spcAft>
              <a:buSzPts val="440"/>
              <a:buNone/>
            </a:pPr>
            <a:r>
              <a:rPr lang="en" sz="1745"/>
              <a:t>- M</a:t>
            </a:r>
            <a:r>
              <a:rPr lang="en" sz="1745"/>
              <a:t>icropipettes</a:t>
            </a:r>
            <a:endParaRPr sz="1745"/>
          </a:p>
          <a:p>
            <a:pPr indent="0" lvl="0" marL="0" rtl="0" algn="l">
              <a:lnSpc>
                <a:spcPct val="95000"/>
              </a:lnSpc>
              <a:spcBef>
                <a:spcPts val="1200"/>
              </a:spcBef>
              <a:spcAft>
                <a:spcPts val="0"/>
              </a:spcAft>
              <a:buSzPts val="440"/>
              <a:buNone/>
            </a:pPr>
            <a:r>
              <a:rPr lang="en" sz="1745"/>
              <a:t>- T</a:t>
            </a:r>
            <a:r>
              <a:rPr lang="en" sz="1745"/>
              <a:t>urbidimeter</a:t>
            </a:r>
            <a:endParaRPr sz="1745"/>
          </a:p>
          <a:p>
            <a:pPr indent="0" lvl="0" marL="0" rtl="0" algn="l">
              <a:lnSpc>
                <a:spcPct val="95000"/>
              </a:lnSpc>
              <a:spcBef>
                <a:spcPts val="1200"/>
              </a:spcBef>
              <a:spcAft>
                <a:spcPts val="0"/>
              </a:spcAft>
              <a:buSzPts val="440"/>
              <a:buNone/>
            </a:pPr>
            <a:r>
              <a:rPr lang="en" sz="1745"/>
              <a:t>- Gloves (x2)</a:t>
            </a:r>
            <a:endParaRPr sz="1745"/>
          </a:p>
          <a:p>
            <a:pPr indent="0" lvl="0" marL="0" rtl="0" algn="l">
              <a:lnSpc>
                <a:spcPct val="95000"/>
              </a:lnSpc>
              <a:spcBef>
                <a:spcPts val="1200"/>
              </a:spcBef>
              <a:spcAft>
                <a:spcPts val="0"/>
              </a:spcAft>
              <a:buSzPts val="440"/>
              <a:buNone/>
            </a:pPr>
            <a:r>
              <a:rPr lang="en" sz="1745"/>
              <a:t>- Safety glasses </a:t>
            </a:r>
            <a:r>
              <a:rPr lang="en" sz="1745"/>
              <a:t> (x2)</a:t>
            </a:r>
            <a:endParaRPr sz="1745"/>
          </a:p>
          <a:p>
            <a:pPr indent="0" lvl="0" marL="0" rtl="0" algn="l">
              <a:lnSpc>
                <a:spcPct val="95000"/>
              </a:lnSpc>
              <a:spcBef>
                <a:spcPts val="1200"/>
              </a:spcBef>
              <a:spcAft>
                <a:spcPts val="1200"/>
              </a:spcAft>
              <a:buSzPts val="440"/>
              <a:buNone/>
            </a:pPr>
            <a:r>
              <a:rPr lang="en" sz="1745"/>
              <a:t>- Adult  (to supervise)</a:t>
            </a:r>
            <a:endParaRPr sz="1745"/>
          </a:p>
        </p:txBody>
      </p:sp>
      <p:sp>
        <p:nvSpPr>
          <p:cNvPr id="196" name="Google Shape;196;p23"/>
          <p:cNvSpPr txBox="1"/>
          <p:nvPr/>
        </p:nvSpPr>
        <p:spPr>
          <a:xfrm>
            <a:off x="4816400" y="1090924"/>
            <a:ext cx="3700200" cy="3895500"/>
          </a:xfrm>
          <a:prstGeom prst="rect">
            <a:avLst/>
          </a:prstGeom>
          <a:noFill/>
          <a:ln>
            <a:noFill/>
          </a:ln>
        </p:spPr>
        <p:txBody>
          <a:bodyPr anchorCtr="0" anchor="t" bIns="91425" lIns="91425" spcFirstLastPara="1" rIns="91425" wrap="square" tIns="91425">
            <a:spAutoFit/>
          </a:bodyPr>
          <a:lstStyle/>
          <a:p>
            <a:pPr indent="0" lvl="0" marL="0" rtl="0" algn="l">
              <a:lnSpc>
                <a:spcPct val="95000"/>
              </a:lnSpc>
              <a:spcBef>
                <a:spcPts val="0"/>
              </a:spcBef>
              <a:spcAft>
                <a:spcPts val="0"/>
              </a:spcAft>
              <a:buNone/>
            </a:pPr>
            <a:r>
              <a:rPr lang="en" sz="1300">
                <a:solidFill>
                  <a:schemeClr val="lt1"/>
                </a:solidFill>
                <a:latin typeface="Lato"/>
                <a:ea typeface="Lato"/>
                <a:cs typeface="Lato"/>
                <a:sym typeface="Lato"/>
              </a:rPr>
              <a:t>- </a:t>
            </a:r>
            <a:r>
              <a:rPr lang="en" sz="1600">
                <a:solidFill>
                  <a:schemeClr val="lt1"/>
                </a:solidFill>
                <a:latin typeface="Lato"/>
                <a:ea typeface="Lato"/>
                <a:cs typeface="Lato"/>
                <a:sym typeface="Lato"/>
              </a:rPr>
              <a:t>pH meter</a:t>
            </a:r>
            <a:endParaRPr sz="1300">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300">
                <a:solidFill>
                  <a:schemeClr val="lt1"/>
                </a:solidFill>
                <a:latin typeface="Lato"/>
                <a:ea typeface="Lato"/>
                <a:cs typeface="Lato"/>
                <a:sym typeface="Lato"/>
              </a:rPr>
              <a:t>- </a:t>
            </a:r>
            <a:r>
              <a:rPr lang="en" sz="1600">
                <a:solidFill>
                  <a:schemeClr val="lt1"/>
                </a:solidFill>
                <a:latin typeface="Lato"/>
                <a:ea typeface="Lato"/>
                <a:cs typeface="Lato"/>
                <a:sym typeface="Lato"/>
              </a:rPr>
              <a:t>0.45 µm disc filter</a:t>
            </a:r>
            <a:endParaRPr sz="1600">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645">
                <a:solidFill>
                  <a:schemeClr val="lt1"/>
                </a:solidFill>
                <a:latin typeface="Lato"/>
                <a:ea typeface="Lato"/>
                <a:cs typeface="Lato"/>
                <a:sym typeface="Lato"/>
              </a:rPr>
              <a:t>- A paper/ surface/ digital object to record results with/on</a:t>
            </a:r>
            <a:endParaRPr sz="1645">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645">
                <a:solidFill>
                  <a:schemeClr val="lt1"/>
                </a:solidFill>
                <a:latin typeface="Lato"/>
                <a:ea typeface="Lato"/>
                <a:cs typeface="Lato"/>
                <a:sym typeface="Lato"/>
              </a:rPr>
              <a:t>- A solid, clean surface to perform the experiment on</a:t>
            </a:r>
            <a:endParaRPr sz="1645">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645">
                <a:solidFill>
                  <a:schemeClr val="lt1"/>
                </a:solidFill>
                <a:latin typeface="Lato"/>
                <a:ea typeface="Lato"/>
                <a:cs typeface="Lato"/>
                <a:sym typeface="Lato"/>
              </a:rPr>
              <a:t>- Polyacrylamide polymer </a:t>
            </a:r>
            <a:endParaRPr sz="1645">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645">
                <a:solidFill>
                  <a:schemeClr val="lt1"/>
                </a:solidFill>
                <a:latin typeface="Lato"/>
                <a:ea typeface="Lato"/>
                <a:cs typeface="Lato"/>
                <a:sym typeface="Lato"/>
              </a:rPr>
              <a:t>- four beakers (equal size)</a:t>
            </a:r>
            <a:endParaRPr sz="1645">
              <a:solidFill>
                <a:schemeClr val="lt1"/>
              </a:solidFill>
              <a:latin typeface="Lato"/>
              <a:ea typeface="Lato"/>
              <a:cs typeface="Lato"/>
              <a:sym typeface="Lato"/>
            </a:endParaRPr>
          </a:p>
          <a:p>
            <a:pPr indent="0" lvl="0" marL="0" rtl="0" algn="l">
              <a:lnSpc>
                <a:spcPct val="95000"/>
              </a:lnSpc>
              <a:spcBef>
                <a:spcPts val="1200"/>
              </a:spcBef>
              <a:spcAft>
                <a:spcPts val="0"/>
              </a:spcAft>
              <a:buNone/>
            </a:pPr>
            <a:r>
              <a:rPr lang="en" sz="1645">
                <a:solidFill>
                  <a:schemeClr val="lt1"/>
                </a:solidFill>
                <a:latin typeface="Lato"/>
                <a:ea typeface="Lato"/>
                <a:cs typeface="Lato"/>
                <a:sym typeface="Lato"/>
              </a:rPr>
              <a:t>-A mixing machine with four slots to put beakers in</a:t>
            </a:r>
            <a:endParaRPr sz="1645">
              <a:solidFill>
                <a:schemeClr val="lt1"/>
              </a:solidFill>
              <a:latin typeface="Lato"/>
              <a:ea typeface="Lato"/>
              <a:cs typeface="Lato"/>
              <a:sym typeface="Lato"/>
            </a:endParaRPr>
          </a:p>
          <a:p>
            <a:pPr indent="0" lvl="0" marL="0" rtl="0" algn="l">
              <a:lnSpc>
                <a:spcPct val="95000"/>
              </a:lnSpc>
              <a:spcBef>
                <a:spcPts val="1200"/>
              </a:spcBef>
              <a:spcAft>
                <a:spcPts val="1200"/>
              </a:spcAft>
              <a:buNone/>
            </a:pPr>
            <a:r>
              <a:rPr lang="en" sz="1645">
                <a:solidFill>
                  <a:schemeClr val="lt1"/>
                </a:solidFill>
                <a:latin typeface="Lato"/>
                <a:ea typeface="Lato"/>
                <a:cs typeface="Lato"/>
                <a:sym typeface="Lato"/>
              </a:rPr>
              <a:t>-Stopwatch </a:t>
            </a:r>
            <a:endParaRPr sz="1645">
              <a:solidFill>
                <a:schemeClr val="lt1"/>
              </a:solidFill>
              <a:latin typeface="Lato"/>
              <a:ea typeface="Lato"/>
              <a:cs typeface="Lato"/>
              <a:sym typeface="Lato"/>
            </a:endParaRPr>
          </a:p>
        </p:txBody>
      </p:sp>
      <p:cxnSp>
        <p:nvCxnSpPr>
          <p:cNvPr id="197" name="Google Shape;197;p23"/>
          <p:cNvCxnSpPr/>
          <p:nvPr/>
        </p:nvCxnSpPr>
        <p:spPr>
          <a:xfrm>
            <a:off x="4746949" y="1089838"/>
            <a:ext cx="18600" cy="39978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Experimental Design: </a:t>
            </a:r>
            <a:r>
              <a:rPr lang="en" u="sng"/>
              <a:t>Procedure</a:t>
            </a:r>
            <a:endParaRPr u="sng"/>
          </a:p>
        </p:txBody>
      </p:sp>
      <p:sp>
        <p:nvSpPr>
          <p:cNvPr id="203" name="Google Shape;203;p24"/>
          <p:cNvSpPr txBox="1"/>
          <p:nvPr>
            <p:ph idx="1" type="body"/>
          </p:nvPr>
        </p:nvSpPr>
        <p:spPr>
          <a:xfrm>
            <a:off x="971275" y="871750"/>
            <a:ext cx="7038900" cy="3979200"/>
          </a:xfrm>
          <a:prstGeom prst="rect">
            <a:avLst/>
          </a:prstGeom>
        </p:spPr>
        <p:txBody>
          <a:bodyPr anchorCtr="0" anchor="t" bIns="91425" lIns="91425" spcFirstLastPara="1" rIns="91425" wrap="square" tIns="91425">
            <a:noAutofit/>
          </a:bodyPr>
          <a:lstStyle/>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First</a:t>
            </a:r>
            <a:r>
              <a:rPr lang="en" sz="1700">
                <a:latin typeface="Comfortaa"/>
                <a:ea typeface="Comfortaa"/>
                <a:cs typeface="Comfortaa"/>
                <a:sym typeface="Comfortaa"/>
              </a:rPr>
              <a:t>, make sure you have gloves and safety goggles on properly before proceeding with anything.</a:t>
            </a:r>
            <a:r>
              <a:rPr lang="en" sz="1100">
                <a:latin typeface="Arial"/>
                <a:ea typeface="Arial"/>
                <a:cs typeface="Arial"/>
                <a:sym typeface="Arial"/>
              </a:rPr>
              <a:t> </a:t>
            </a:r>
            <a:endParaRPr sz="1100">
              <a:latin typeface="Arial"/>
              <a:ea typeface="Arial"/>
              <a:cs typeface="Arial"/>
              <a:sym typeface="Arial"/>
            </a:endParaRPr>
          </a:p>
          <a:p>
            <a:pPr indent="-330200" lvl="0" marL="457200" rtl="0" algn="l">
              <a:lnSpc>
                <a:spcPct val="95000"/>
              </a:lnSpc>
              <a:spcBef>
                <a:spcPts val="0"/>
              </a:spcBef>
              <a:spcAft>
                <a:spcPts val="0"/>
              </a:spcAft>
              <a:buSzPts val="1600"/>
              <a:buFont typeface="Comfortaa"/>
              <a:buAutoNum type="arabicParenR"/>
            </a:pPr>
            <a:r>
              <a:rPr lang="en" sz="1700">
                <a:latin typeface="Comfortaa"/>
                <a:ea typeface="Comfortaa"/>
                <a:cs typeface="Comfortaa"/>
                <a:sym typeface="Comfortaa"/>
              </a:rPr>
              <a:t>Next</a:t>
            </a:r>
            <a:r>
              <a:rPr lang="en" sz="1700">
                <a:latin typeface="Comfortaa"/>
                <a:ea typeface="Comfortaa"/>
                <a:cs typeface="Comfortaa"/>
                <a:sym typeface="Comfortaa"/>
              </a:rPr>
              <a:t>, gather the materials you’ll need for this experiment and set them on a clean surface, </a:t>
            </a:r>
            <a:r>
              <a:rPr lang="en" sz="1700">
                <a:latin typeface="Comfortaa"/>
                <a:ea typeface="Comfortaa"/>
                <a:cs typeface="Comfortaa"/>
                <a:sym typeface="Comfortaa"/>
              </a:rPr>
              <a:t>preferably</a:t>
            </a:r>
            <a:r>
              <a:rPr lang="en" sz="1700">
                <a:latin typeface="Comfortaa"/>
                <a:ea typeface="Comfortaa"/>
                <a:cs typeface="Comfortaa"/>
                <a:sym typeface="Comfortaa"/>
              </a:rPr>
              <a:t> a table.</a:t>
            </a:r>
            <a:endParaRPr sz="1700">
              <a:latin typeface="Comfortaa"/>
              <a:ea typeface="Comfortaa"/>
              <a:cs typeface="Comfortaa"/>
              <a:sym typeface="Comfortaa"/>
            </a:endParaRPr>
          </a:p>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Mix the dirty water so that the dirt and water are not </a:t>
            </a:r>
            <a:r>
              <a:rPr lang="en" sz="1700">
                <a:latin typeface="Comfortaa"/>
                <a:ea typeface="Comfortaa"/>
                <a:cs typeface="Comfortaa"/>
                <a:sym typeface="Comfortaa"/>
              </a:rPr>
              <a:t>separated</a:t>
            </a:r>
            <a:r>
              <a:rPr lang="en" sz="1700">
                <a:latin typeface="Comfortaa"/>
                <a:ea typeface="Comfortaa"/>
                <a:cs typeface="Comfortaa"/>
                <a:sym typeface="Comfortaa"/>
              </a:rPr>
              <a:t>. </a:t>
            </a:r>
            <a:endParaRPr sz="1700">
              <a:latin typeface="Comfortaa"/>
              <a:ea typeface="Comfortaa"/>
              <a:cs typeface="Comfortaa"/>
              <a:sym typeface="Comfortaa"/>
            </a:endParaRPr>
          </a:p>
          <a:p>
            <a:pPr indent="-330200" lvl="0" marL="457200" rtl="0" algn="l">
              <a:lnSpc>
                <a:spcPct val="95000"/>
              </a:lnSpc>
              <a:spcBef>
                <a:spcPts val="0"/>
              </a:spcBef>
              <a:spcAft>
                <a:spcPts val="0"/>
              </a:spcAft>
              <a:buSzPts val="1600"/>
              <a:buFont typeface="Comfortaa"/>
              <a:buAutoNum type="arabicParenR"/>
            </a:pPr>
            <a:r>
              <a:rPr lang="en" sz="1700">
                <a:latin typeface="Comfortaa"/>
                <a:ea typeface="Comfortaa"/>
                <a:cs typeface="Comfortaa"/>
                <a:sym typeface="Comfortaa"/>
              </a:rPr>
              <a:t>Pour an equal amount of water into four beakers of the same size.</a:t>
            </a:r>
            <a:endParaRPr sz="1700">
              <a:latin typeface="Comfortaa"/>
              <a:ea typeface="Comfortaa"/>
              <a:cs typeface="Comfortaa"/>
              <a:sym typeface="Comfortaa"/>
            </a:endParaRPr>
          </a:p>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Measure the original turbidity of each of the samples/ beakers with a </a:t>
            </a:r>
            <a:r>
              <a:rPr lang="en" sz="1700">
                <a:latin typeface="Comfortaa"/>
                <a:ea typeface="Comfortaa"/>
                <a:cs typeface="Comfortaa"/>
                <a:sym typeface="Comfortaa"/>
              </a:rPr>
              <a:t>turbidimeter and note the results</a:t>
            </a:r>
            <a:r>
              <a:rPr lang="en" sz="1700">
                <a:latin typeface="Comfortaa"/>
                <a:ea typeface="Comfortaa"/>
                <a:cs typeface="Comfortaa"/>
                <a:sym typeface="Comfortaa"/>
              </a:rPr>
              <a:t>.</a:t>
            </a:r>
            <a:endParaRPr sz="1700">
              <a:latin typeface="Comfortaa"/>
              <a:ea typeface="Comfortaa"/>
              <a:cs typeface="Comfortaa"/>
              <a:sym typeface="Comfortaa"/>
            </a:endParaRPr>
          </a:p>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Measure initial pH with a pH meter.</a:t>
            </a:r>
            <a:endParaRPr sz="1700">
              <a:latin typeface="Comfortaa"/>
              <a:ea typeface="Comfortaa"/>
              <a:cs typeface="Comfortaa"/>
              <a:sym typeface="Comfortaa"/>
            </a:endParaRPr>
          </a:p>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Put the four beakers into the slots of the mixing machine.</a:t>
            </a:r>
            <a:endParaRPr sz="1700">
              <a:latin typeface="Comfortaa"/>
              <a:ea typeface="Comfortaa"/>
              <a:cs typeface="Comfortaa"/>
              <a:sym typeface="Comfortaa"/>
            </a:endParaRPr>
          </a:p>
          <a:p>
            <a:pPr indent="-336550" lvl="0" marL="457200" rtl="0" algn="l">
              <a:lnSpc>
                <a:spcPct val="95000"/>
              </a:lnSpc>
              <a:spcBef>
                <a:spcPts val="0"/>
              </a:spcBef>
              <a:spcAft>
                <a:spcPts val="0"/>
              </a:spcAft>
              <a:buSzPts val="1700"/>
              <a:buFont typeface="Comfortaa"/>
              <a:buAutoNum type="arabicParenR"/>
            </a:pPr>
            <a:r>
              <a:rPr lang="en" sz="1700">
                <a:latin typeface="Comfortaa"/>
                <a:ea typeface="Comfortaa"/>
                <a:cs typeface="Comfortaa"/>
                <a:sym typeface="Comfortaa"/>
              </a:rPr>
              <a:t>After mixing rapidly for exactly 30 secs, add in coagulants to all four of the beakers. (Beaker 1-aluminum sulphate, 2-</a:t>
            </a:r>
            <a:r>
              <a:rPr lang="en" sz="1700">
                <a:latin typeface="Comfortaa"/>
                <a:ea typeface="Comfortaa"/>
                <a:cs typeface="Comfortaa"/>
                <a:sym typeface="Comfortaa"/>
              </a:rPr>
              <a:t>polyaluminum</a:t>
            </a:r>
            <a:r>
              <a:rPr lang="en" sz="1700">
                <a:latin typeface="Comfortaa"/>
                <a:ea typeface="Comfortaa"/>
                <a:cs typeface="Comfortaa"/>
                <a:sym typeface="Comfortaa"/>
              </a:rPr>
              <a:t> chloride, 3-ferric chloride, 4-chitosan)</a:t>
            </a:r>
            <a:endParaRPr sz="1700">
              <a:latin typeface="Comfortaa"/>
              <a:ea typeface="Comfortaa"/>
              <a:cs typeface="Comfortaa"/>
              <a:sym typeface="Comforta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5"/>
          <p:cNvSpPr txBox="1"/>
          <p:nvPr>
            <p:ph type="title"/>
          </p:nvPr>
        </p:nvSpPr>
        <p:spPr>
          <a:xfrm>
            <a:off x="1230700" y="97925"/>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Experimental Design: Procedure (cont.)</a:t>
            </a:r>
            <a:endParaRPr u="sng"/>
          </a:p>
        </p:txBody>
      </p:sp>
      <p:sp>
        <p:nvSpPr>
          <p:cNvPr id="209" name="Google Shape;209;p25"/>
          <p:cNvSpPr txBox="1"/>
          <p:nvPr>
            <p:ph idx="1" type="body"/>
          </p:nvPr>
        </p:nvSpPr>
        <p:spPr>
          <a:xfrm>
            <a:off x="952200" y="642725"/>
            <a:ext cx="7038900" cy="4271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Comfortaa"/>
                <a:ea typeface="Comfortaa"/>
                <a:cs typeface="Comfortaa"/>
                <a:sym typeface="Comfortaa"/>
              </a:rPr>
              <a:t>9)</a:t>
            </a:r>
            <a:r>
              <a:rPr lang="en">
                <a:latin typeface="Comfortaa"/>
                <a:ea typeface="Comfortaa"/>
                <a:cs typeface="Comfortaa"/>
                <a:sym typeface="Comfortaa"/>
              </a:rPr>
              <a:t> </a:t>
            </a:r>
            <a:r>
              <a:rPr lang="en" sz="1400">
                <a:latin typeface="Comfortaa"/>
                <a:ea typeface="Comfortaa"/>
                <a:cs typeface="Comfortaa"/>
                <a:sym typeface="Comfortaa"/>
              </a:rPr>
              <a:t>After the coagulants are added, let the water mix rapidly for another 30 seconds.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10) Add 0.75 micrometers of the Polyacrylamide polymer while mixing.</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11) Let the water mix for another 30 seconds rapidly.</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12) Mix slowly (30 rpm) for 2 mins.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13) Stop mixing completely and let it settle for 10 minutes.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14) Measure the turbidity and pH of all 4 beakers and note the results.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15) Filter the samples (0.45 micrometer disc filters)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16) Measure the final turbidity of the samples and note the results.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17) Clean out the beakers as well as the containers used for sample testing</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18) Repeat steps 1-16 two more times.</a:t>
            </a:r>
            <a:endParaRPr sz="1400">
              <a:latin typeface="Comfortaa"/>
              <a:ea typeface="Comfortaa"/>
              <a:cs typeface="Comfortaa"/>
              <a:sym typeface="Comfortaa"/>
            </a:endParaRPr>
          </a:p>
          <a:p>
            <a:pPr indent="0" lvl="0" marL="0" rtl="0" algn="l">
              <a:spcBef>
                <a:spcPts val="1200"/>
              </a:spcBef>
              <a:spcAft>
                <a:spcPts val="0"/>
              </a:spcAft>
              <a:buNone/>
            </a:pPr>
            <a:r>
              <a:rPr lang="en" sz="1400">
                <a:latin typeface="Comfortaa"/>
                <a:ea typeface="Comfortaa"/>
                <a:cs typeface="Comfortaa"/>
                <a:sym typeface="Comfortaa"/>
              </a:rPr>
              <a:t>19) Clean everything up.</a:t>
            </a:r>
            <a:endParaRPr sz="1400">
              <a:latin typeface="Comfortaa"/>
              <a:ea typeface="Comfortaa"/>
              <a:cs typeface="Comfortaa"/>
              <a:sym typeface="Comfortaa"/>
            </a:endParaRPr>
          </a:p>
          <a:p>
            <a:pPr indent="0" lvl="0" marL="0" rtl="0" algn="l">
              <a:spcBef>
                <a:spcPts val="1200"/>
              </a:spcBef>
              <a:spcAft>
                <a:spcPts val="1200"/>
              </a:spcAft>
              <a:buNone/>
            </a:pPr>
            <a:r>
              <a:t/>
            </a:r>
            <a:endParaRPr sz="1400">
              <a:latin typeface="Comfortaa"/>
              <a:ea typeface="Comfortaa"/>
              <a:cs typeface="Comfortaa"/>
              <a:sym typeface="Comforta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Photos  Of Our Experiment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7"/>
          <p:cNvSpPr txBox="1"/>
          <p:nvPr>
            <p:ph type="title"/>
          </p:nvPr>
        </p:nvSpPr>
        <p:spPr>
          <a:xfrm>
            <a:off x="1022700" y="393750"/>
            <a:ext cx="7397100" cy="1225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Data Analysis</a:t>
            </a:r>
            <a:r>
              <a:rPr lang="en" u="sng"/>
              <a:t> (After Filter; Final Turbidity Level)</a:t>
            </a:r>
            <a:endParaRPr u="sng"/>
          </a:p>
        </p:txBody>
      </p:sp>
      <p:graphicFrame>
        <p:nvGraphicFramePr>
          <p:cNvPr id="220" name="Google Shape;220;p27"/>
          <p:cNvGraphicFramePr/>
          <p:nvPr/>
        </p:nvGraphicFramePr>
        <p:xfrm>
          <a:off x="810063" y="1308508"/>
          <a:ext cx="3000000" cy="3000000"/>
        </p:xfrm>
        <a:graphic>
          <a:graphicData uri="http://schemas.openxmlformats.org/drawingml/2006/table">
            <a:tbl>
              <a:tblPr>
                <a:noFill/>
                <a:tableStyleId>{91F3D62B-6F3C-49DB-8552-EDF2D8B54A53}</a:tableStyleId>
              </a:tblPr>
              <a:tblGrid>
                <a:gridCol w="1718575"/>
                <a:gridCol w="1456100"/>
                <a:gridCol w="1456100"/>
                <a:gridCol w="1456100"/>
                <a:gridCol w="1456100"/>
              </a:tblGrid>
              <a:tr h="874100">
                <a:tc>
                  <a:txBody>
                    <a:bodyPr/>
                    <a:lstStyle/>
                    <a:p>
                      <a:pPr indent="0" lvl="0" marL="0" rtl="0" algn="l">
                        <a:spcBef>
                          <a:spcPts val="0"/>
                        </a:spcBef>
                        <a:spcAft>
                          <a:spcPts val="0"/>
                        </a:spcAft>
                        <a:buNone/>
                      </a:pPr>
                      <a:r>
                        <a:rPr lang="en" u="sng">
                          <a:solidFill>
                            <a:schemeClr val="lt1"/>
                          </a:solidFill>
                        </a:rPr>
                        <a:t>Coagulant Type</a:t>
                      </a:r>
                      <a:endParaRPr u="sng">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spcBef>
                          <a:spcPts val="0"/>
                        </a:spcBef>
                        <a:spcAft>
                          <a:spcPts val="0"/>
                        </a:spcAft>
                        <a:buNone/>
                      </a:pPr>
                      <a:r>
                        <a:rPr lang="en" u="sng">
                          <a:solidFill>
                            <a:schemeClr val="lt1"/>
                          </a:solidFill>
                        </a:rPr>
                        <a:t>Trial 1</a:t>
                      </a:r>
                      <a:endParaRPr u="sng">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spcBef>
                          <a:spcPts val="0"/>
                        </a:spcBef>
                        <a:spcAft>
                          <a:spcPts val="0"/>
                        </a:spcAft>
                        <a:buNone/>
                      </a:pPr>
                      <a:r>
                        <a:rPr lang="en" u="sng">
                          <a:solidFill>
                            <a:schemeClr val="lt1"/>
                          </a:solidFill>
                        </a:rPr>
                        <a:t>Trial 2</a:t>
                      </a:r>
                      <a:endParaRPr u="sng">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spcBef>
                          <a:spcPts val="0"/>
                        </a:spcBef>
                        <a:spcAft>
                          <a:spcPts val="0"/>
                        </a:spcAft>
                        <a:buNone/>
                      </a:pPr>
                      <a:r>
                        <a:rPr lang="en" u="sng">
                          <a:solidFill>
                            <a:schemeClr val="lt1"/>
                          </a:solidFill>
                        </a:rPr>
                        <a:t>Trial 3</a:t>
                      </a:r>
                      <a:endParaRPr u="sng">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spcBef>
                          <a:spcPts val="0"/>
                        </a:spcBef>
                        <a:spcAft>
                          <a:spcPts val="0"/>
                        </a:spcAft>
                        <a:buNone/>
                      </a:pPr>
                      <a:r>
                        <a:rPr lang="en" u="sng">
                          <a:solidFill>
                            <a:schemeClr val="lt1"/>
                          </a:solidFill>
                        </a:rPr>
                        <a:t>Average </a:t>
                      </a:r>
                      <a:r>
                        <a:rPr lang="en" u="sng">
                          <a:solidFill>
                            <a:schemeClr val="lt1"/>
                          </a:solidFill>
                        </a:rPr>
                        <a:t>Purification Level</a:t>
                      </a:r>
                      <a:endParaRPr u="sng">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r>
              <a:tr h="700325">
                <a:tc>
                  <a:txBody>
                    <a:bodyPr/>
                    <a:lstStyle/>
                    <a:p>
                      <a:pPr indent="0" lvl="0" marL="0" rtl="0" algn="l">
                        <a:lnSpc>
                          <a:spcPct val="95000"/>
                        </a:lnSpc>
                        <a:spcBef>
                          <a:spcPts val="0"/>
                        </a:spcBef>
                        <a:spcAft>
                          <a:spcPts val="1200"/>
                        </a:spcAft>
                        <a:buClr>
                          <a:srgbClr val="000000"/>
                        </a:buClr>
                        <a:buSzPts val="440"/>
                        <a:buFont typeface="Arial"/>
                        <a:buNone/>
                      </a:pPr>
                      <a:r>
                        <a:rPr lang="en" sz="1645">
                          <a:solidFill>
                            <a:schemeClr val="lt1"/>
                          </a:solidFill>
                          <a:latin typeface="Lato"/>
                          <a:ea typeface="Lato"/>
                          <a:cs typeface="Lato"/>
                          <a:sym typeface="Lato"/>
                        </a:rPr>
                        <a:t>Aluminum Sulfate</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0.95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0.49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0.56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b="1" lang="en">
                          <a:solidFill>
                            <a:srgbClr val="F7CA00"/>
                          </a:solidFill>
                        </a:rPr>
                        <a:t>0.667 NTU</a:t>
                      </a:r>
                      <a:endParaRPr b="1">
                        <a:solidFill>
                          <a:srgbClr val="F7CA00"/>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r>
              <a:tr h="726950">
                <a:tc>
                  <a:txBody>
                    <a:bodyPr/>
                    <a:lstStyle/>
                    <a:p>
                      <a:pPr indent="0" lvl="0" marL="0" rtl="0" algn="l">
                        <a:spcBef>
                          <a:spcPts val="0"/>
                        </a:spcBef>
                        <a:spcAft>
                          <a:spcPts val="0"/>
                        </a:spcAft>
                        <a:buNone/>
                      </a:pPr>
                      <a:r>
                        <a:rPr lang="en" sz="1645">
                          <a:solidFill>
                            <a:schemeClr val="lt1"/>
                          </a:solidFill>
                          <a:latin typeface="Lato"/>
                          <a:ea typeface="Lato"/>
                          <a:cs typeface="Lato"/>
                          <a:sym typeface="Lato"/>
                        </a:rPr>
                        <a:t>P</a:t>
                      </a:r>
                      <a:r>
                        <a:rPr lang="en" sz="1645">
                          <a:solidFill>
                            <a:schemeClr val="lt1"/>
                          </a:solidFill>
                          <a:latin typeface="Lato"/>
                          <a:ea typeface="Lato"/>
                          <a:cs typeface="Lato"/>
                          <a:sym typeface="Lato"/>
                        </a:rPr>
                        <a:t>olyaluminum Chloride</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0.33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0.61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1.8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0.9133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r>
              <a:tr h="447275">
                <a:tc>
                  <a:txBody>
                    <a:bodyPr/>
                    <a:lstStyle/>
                    <a:p>
                      <a:pPr indent="0" lvl="0" marL="0" rtl="0" algn="l">
                        <a:lnSpc>
                          <a:spcPct val="95000"/>
                        </a:lnSpc>
                        <a:spcBef>
                          <a:spcPts val="0"/>
                        </a:spcBef>
                        <a:spcAft>
                          <a:spcPts val="1200"/>
                        </a:spcAft>
                        <a:buClr>
                          <a:srgbClr val="000000"/>
                        </a:buClr>
                        <a:buSzPts val="440"/>
                        <a:buFont typeface="Arial"/>
                        <a:buNone/>
                      </a:pPr>
                      <a:r>
                        <a:rPr lang="en" sz="1645">
                          <a:solidFill>
                            <a:schemeClr val="lt1"/>
                          </a:solidFill>
                          <a:latin typeface="Lato"/>
                          <a:ea typeface="Lato"/>
                          <a:cs typeface="Lato"/>
                          <a:sym typeface="Lato"/>
                        </a:rPr>
                        <a:t>C</a:t>
                      </a:r>
                      <a:r>
                        <a:rPr lang="en" sz="1645">
                          <a:solidFill>
                            <a:schemeClr val="lt1"/>
                          </a:solidFill>
                          <a:latin typeface="Lato"/>
                          <a:ea typeface="Lato"/>
                          <a:cs typeface="Lato"/>
                          <a:sym typeface="Lato"/>
                        </a:rPr>
                        <a:t>hitosan</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0.64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0.60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1.25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0.83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r>
              <a:tr h="835775">
                <a:tc>
                  <a:txBody>
                    <a:bodyPr/>
                    <a:lstStyle/>
                    <a:p>
                      <a:pPr indent="0" lvl="0" marL="0" rtl="0" algn="l">
                        <a:lnSpc>
                          <a:spcPct val="95000"/>
                        </a:lnSpc>
                        <a:spcBef>
                          <a:spcPts val="0"/>
                        </a:spcBef>
                        <a:spcAft>
                          <a:spcPts val="0"/>
                        </a:spcAft>
                        <a:buClr>
                          <a:srgbClr val="000000"/>
                        </a:buClr>
                        <a:buSzPts val="440"/>
                        <a:buFont typeface="Arial"/>
                        <a:buNone/>
                      </a:pPr>
                      <a:r>
                        <a:rPr lang="en" sz="1645">
                          <a:solidFill>
                            <a:schemeClr val="lt1"/>
                          </a:solidFill>
                          <a:latin typeface="Lato"/>
                          <a:ea typeface="Lato"/>
                          <a:cs typeface="Lato"/>
                          <a:sym typeface="Lato"/>
                        </a:rPr>
                        <a:t>F</a:t>
                      </a:r>
                      <a:r>
                        <a:rPr lang="en" sz="1645">
                          <a:solidFill>
                            <a:schemeClr val="lt1"/>
                          </a:solidFill>
                          <a:latin typeface="Lato"/>
                          <a:ea typeface="Lato"/>
                          <a:cs typeface="Lato"/>
                          <a:sym typeface="Lato"/>
                        </a:rPr>
                        <a:t>erric Chloride</a:t>
                      </a:r>
                      <a:endParaRPr sz="1645">
                        <a:solidFill>
                          <a:schemeClr val="lt1"/>
                        </a:solidFill>
                        <a:latin typeface="Lato"/>
                        <a:ea typeface="Lato"/>
                        <a:cs typeface="Lato"/>
                        <a:sym typeface="Lato"/>
                      </a:endParaRPr>
                    </a:p>
                    <a:p>
                      <a:pPr indent="0" lvl="0" marL="0" rtl="0" algn="l">
                        <a:spcBef>
                          <a:spcPts val="1200"/>
                        </a:spcBef>
                        <a:spcAft>
                          <a:spcPts val="0"/>
                        </a:spcAft>
                        <a:buNone/>
                      </a:pPr>
                      <a:r>
                        <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0.59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1.03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1.16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c>
                  <a:txBody>
                    <a:bodyPr/>
                    <a:lstStyle/>
                    <a:p>
                      <a:pPr indent="0" lvl="0" marL="0" rtl="0" algn="l">
                        <a:lnSpc>
                          <a:spcPct val="95000"/>
                        </a:lnSpc>
                        <a:spcBef>
                          <a:spcPts val="0"/>
                        </a:spcBef>
                        <a:spcAft>
                          <a:spcPts val="1200"/>
                        </a:spcAft>
                        <a:buClr>
                          <a:srgbClr val="000000"/>
                        </a:buClr>
                        <a:buSzPts val="440"/>
                        <a:buFont typeface="Arial"/>
                        <a:buNone/>
                      </a:pPr>
                      <a:r>
                        <a:rPr lang="en">
                          <a:solidFill>
                            <a:schemeClr val="lt1"/>
                          </a:solidFill>
                        </a:rPr>
                        <a:t>0.927 NTU</a:t>
                      </a:r>
                      <a:endParaRPr>
                        <a:solidFill>
                          <a:schemeClr val="lt1"/>
                        </a:solidFill>
                      </a:endParaRPr>
                    </a:p>
                  </a:txBody>
                  <a:tcPr marT="91425" marB="91425" marR="91425" marL="91425">
                    <a:lnL cap="flat" cmpd="sng" w="9525">
                      <a:solidFill>
                        <a:srgbClr val="D3EDB6"/>
                      </a:solidFill>
                      <a:prstDash val="solid"/>
                      <a:round/>
                      <a:headEnd len="sm" w="sm" type="none"/>
                      <a:tailEnd len="sm" w="sm" type="none"/>
                    </a:lnL>
                    <a:lnR cap="flat" cmpd="sng" w="9525">
                      <a:solidFill>
                        <a:srgbClr val="D3EDB6"/>
                      </a:solidFill>
                      <a:prstDash val="solid"/>
                      <a:round/>
                      <a:headEnd len="sm" w="sm" type="none"/>
                      <a:tailEnd len="sm" w="sm" type="none"/>
                    </a:lnR>
                    <a:lnT cap="flat" cmpd="sng" w="9525">
                      <a:solidFill>
                        <a:srgbClr val="D3EDB6"/>
                      </a:solidFill>
                      <a:prstDash val="solid"/>
                      <a:round/>
                      <a:headEnd len="sm" w="sm" type="none"/>
                      <a:tailEnd len="sm" w="sm" type="none"/>
                    </a:lnT>
                    <a:lnB cap="flat" cmpd="sng" w="9525">
                      <a:solidFill>
                        <a:srgbClr val="D3EDB6"/>
                      </a:solidFill>
                      <a:prstDash val="solid"/>
                      <a:round/>
                      <a:headEnd len="sm" w="sm" type="none"/>
                      <a:tailEnd len="sm" w="sm" type="none"/>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Graphs</a:t>
            </a:r>
            <a:endParaRPr u="sng"/>
          </a:p>
        </p:txBody>
      </p:sp>
      <p:pic>
        <p:nvPicPr>
          <p:cNvPr id="226" name="Google Shape;226;p28" title="Chart"/>
          <p:cNvPicPr preferRelativeResize="0"/>
          <p:nvPr/>
        </p:nvPicPr>
        <p:blipFill>
          <a:blip r:embed="rId3">
            <a:alphaModFix/>
          </a:blip>
          <a:stretch>
            <a:fillRect/>
          </a:stretch>
        </p:blipFill>
        <p:spPr>
          <a:xfrm>
            <a:off x="4924200" y="1509200"/>
            <a:ext cx="4158024" cy="2733376"/>
          </a:xfrm>
          <a:prstGeom prst="rect">
            <a:avLst/>
          </a:prstGeom>
          <a:noFill/>
          <a:ln>
            <a:noFill/>
          </a:ln>
        </p:spPr>
      </p:pic>
      <p:pic>
        <p:nvPicPr>
          <p:cNvPr id="227" name="Google Shape;227;p28" title="Chart"/>
          <p:cNvPicPr preferRelativeResize="0"/>
          <p:nvPr/>
        </p:nvPicPr>
        <p:blipFill>
          <a:blip r:embed="rId4">
            <a:alphaModFix/>
          </a:blip>
          <a:stretch>
            <a:fillRect/>
          </a:stretch>
        </p:blipFill>
        <p:spPr>
          <a:xfrm>
            <a:off x="0" y="1417575"/>
            <a:ext cx="4537875" cy="280592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Results</a:t>
            </a:r>
            <a:r>
              <a:rPr lang="en" u="sng"/>
              <a:t>/ Conclusions</a:t>
            </a:r>
            <a:r>
              <a:rPr lang="en" u="sng"/>
              <a:t> </a:t>
            </a:r>
            <a:endParaRPr u="sng"/>
          </a:p>
        </p:txBody>
      </p:sp>
      <p:sp>
        <p:nvSpPr>
          <p:cNvPr id="233" name="Google Shape;233;p29"/>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n" sz="1600">
                <a:latin typeface="Comfortaa"/>
                <a:ea typeface="Comfortaa"/>
                <a:cs typeface="Comfortaa"/>
                <a:sym typeface="Comfortaa"/>
              </a:rPr>
              <a:t> </a:t>
            </a:r>
            <a:r>
              <a:rPr lang="en" sz="1900">
                <a:latin typeface="Comfortaa"/>
                <a:ea typeface="Comfortaa"/>
                <a:cs typeface="Comfortaa"/>
                <a:sym typeface="Comfortaa"/>
              </a:rPr>
              <a:t>Based on o</a:t>
            </a:r>
            <a:r>
              <a:rPr lang="en" sz="1900">
                <a:latin typeface="Comfortaa"/>
                <a:ea typeface="Comfortaa"/>
                <a:cs typeface="Comfortaa"/>
                <a:sym typeface="Comfortaa"/>
              </a:rPr>
              <a:t>ur research, our hypothesis was that an iron-based coagulant would purify the water more effectively in comparison to the other coagulants; However, after performing our experiment, we found that instead of an iron-based coagulant working the most effectively, it was actually an aluminum hydroxide base (aluminum sulfate). </a:t>
            </a:r>
            <a:r>
              <a:rPr lang="en" sz="1900">
                <a:latin typeface="Comfortaa"/>
                <a:ea typeface="Comfortaa"/>
                <a:cs typeface="Comfortaa"/>
                <a:sym typeface="Comfortaa"/>
              </a:rPr>
              <a:t>There were not many patterns in our results,(trials 1, 2, &amp; 3) but instead fluctuations in the NTU.</a:t>
            </a:r>
            <a:endParaRPr sz="1900">
              <a:latin typeface="Comfortaa"/>
              <a:ea typeface="Comfortaa"/>
              <a:cs typeface="Comfortaa"/>
              <a:sym typeface="Comfortaa"/>
            </a:endParaRPr>
          </a:p>
          <a:p>
            <a:pPr indent="0" lvl="0" marL="0" rtl="0" algn="l">
              <a:spcBef>
                <a:spcPts val="1200"/>
              </a:spcBef>
              <a:spcAft>
                <a:spcPts val="1200"/>
              </a:spcAft>
              <a:buNone/>
            </a:pPr>
            <a:r>
              <a:t/>
            </a:r>
            <a:endParaRPr sz="1900">
              <a:latin typeface="Comfortaa"/>
              <a:ea typeface="Comfortaa"/>
              <a:cs typeface="Comfortaa"/>
              <a:sym typeface="Comforta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Conclusion</a:t>
            </a:r>
            <a:r>
              <a:rPr lang="en"/>
              <a:t> </a:t>
            </a:r>
            <a:endParaRPr/>
          </a:p>
        </p:txBody>
      </p:sp>
      <p:sp>
        <p:nvSpPr>
          <p:cNvPr id="239" name="Google Shape;239;p30"/>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hlinkClick r:id="rId3"/>
              </a:rPr>
              <a:t>https://docs.google.com/document/d/16VGBJhifsDOJSiqX2O43QvRLtcO9VEBBgaNc7T9j8DE/edit?tab=t</a:t>
            </a:r>
            <a:endParaRPr/>
          </a:p>
          <a:p>
            <a:pPr indent="0" lvl="0" marL="0" rtl="0" algn="l">
              <a:spcBef>
                <a:spcPts val="1200"/>
              </a:spcBef>
              <a:spcAft>
                <a:spcPts val="0"/>
              </a:spcAft>
              <a:buNone/>
            </a:pPr>
            <a:r>
              <a:rPr lang="en"/>
              <a:t> </a:t>
            </a:r>
            <a:endParaRPr/>
          </a:p>
          <a:p>
            <a:pPr indent="0" lvl="0" marL="457200" rtl="0" algn="l">
              <a:spcBef>
                <a:spcPts val="1200"/>
              </a:spcBef>
              <a:spcAft>
                <a:spcPts val="120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Applications to the Real World </a:t>
            </a:r>
            <a:endParaRPr u="sng"/>
          </a:p>
        </p:txBody>
      </p:sp>
      <p:sp>
        <p:nvSpPr>
          <p:cNvPr id="245" name="Google Shape;245;p31"/>
          <p:cNvSpPr txBox="1"/>
          <p:nvPr>
            <p:ph idx="1" type="body"/>
          </p:nvPr>
        </p:nvSpPr>
        <p:spPr>
          <a:xfrm>
            <a:off x="1297500" y="1014875"/>
            <a:ext cx="7038900" cy="38361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SzPts val="1700"/>
              <a:buChar char="●"/>
            </a:pPr>
            <a:r>
              <a:rPr lang="en" sz="1700"/>
              <a:t>Can be used to purify water in real life, like sewage or when camping!</a:t>
            </a:r>
            <a:endParaRPr sz="1700"/>
          </a:p>
          <a:p>
            <a:pPr indent="-336550" lvl="0" marL="457200" rtl="0" algn="l">
              <a:spcBef>
                <a:spcPts val="0"/>
              </a:spcBef>
              <a:spcAft>
                <a:spcPts val="0"/>
              </a:spcAft>
              <a:buSzPts val="1700"/>
              <a:buChar char="●"/>
            </a:pPr>
            <a:r>
              <a:rPr lang="en" sz="1700"/>
              <a:t>In countries where water purification is not possible on a large scale, small amounts of the best-working coagulant can be provided instead.</a:t>
            </a:r>
            <a:endParaRPr sz="1700"/>
          </a:p>
          <a:p>
            <a:pPr indent="-336550" lvl="0" marL="457200" rtl="0" algn="l">
              <a:spcBef>
                <a:spcPts val="0"/>
              </a:spcBef>
              <a:spcAft>
                <a:spcPts val="0"/>
              </a:spcAft>
              <a:buSzPts val="1700"/>
              <a:buChar char="●"/>
            </a:pPr>
            <a:r>
              <a:rPr lang="en" sz="1700"/>
              <a:t>Purification using coagulants is also used in the food industry to remove pollutants from wastewater made in food processing plants.</a:t>
            </a:r>
            <a:endParaRPr sz="1700"/>
          </a:p>
          <a:p>
            <a:pPr indent="-336550" lvl="0" marL="457200" rtl="0" algn="l">
              <a:spcBef>
                <a:spcPts val="0"/>
              </a:spcBef>
              <a:spcAft>
                <a:spcPts val="0"/>
              </a:spcAft>
              <a:buSzPts val="1700"/>
              <a:buChar char="●"/>
            </a:pPr>
            <a:r>
              <a:rPr lang="en" sz="1700"/>
              <a:t>Can be used to </a:t>
            </a:r>
            <a:r>
              <a:rPr lang="en" sz="1700"/>
              <a:t>separate</a:t>
            </a:r>
            <a:r>
              <a:rPr lang="en" sz="1700"/>
              <a:t> paint from water in industrial paint booths.</a:t>
            </a:r>
            <a:endParaRPr sz="1700"/>
          </a:p>
          <a:p>
            <a:pPr indent="-336550" lvl="0" marL="457200" rtl="0" algn="l">
              <a:spcBef>
                <a:spcPts val="0"/>
              </a:spcBef>
              <a:spcAft>
                <a:spcPts val="0"/>
              </a:spcAft>
              <a:buSzPts val="1700"/>
              <a:buChar char="●"/>
            </a:pPr>
            <a:r>
              <a:rPr lang="en" sz="1700"/>
              <a:t>S</a:t>
            </a:r>
            <a:r>
              <a:rPr lang="en" sz="1700"/>
              <a:t>hows </a:t>
            </a:r>
            <a:r>
              <a:rPr lang="en" sz="1700"/>
              <a:t>the world what cleans their water and how coagulants work</a:t>
            </a:r>
            <a:endParaRPr sz="1700"/>
          </a:p>
          <a:p>
            <a:pPr indent="-336550" lvl="0" marL="457200" rtl="0" algn="l">
              <a:spcBef>
                <a:spcPts val="0"/>
              </a:spcBef>
              <a:spcAft>
                <a:spcPts val="0"/>
              </a:spcAft>
              <a:buSzPts val="1700"/>
              <a:buChar char="●"/>
            </a:pPr>
            <a:r>
              <a:rPr lang="en" sz="1700"/>
              <a:t>Helps people to know which coagulants work really well and which ones don't work to well</a:t>
            </a:r>
            <a:endParaRPr sz="1700"/>
          </a:p>
          <a:p>
            <a:pPr indent="-336550" lvl="0" marL="457200" rtl="0" algn="l">
              <a:spcBef>
                <a:spcPts val="0"/>
              </a:spcBef>
              <a:spcAft>
                <a:spcPts val="0"/>
              </a:spcAft>
              <a:buSzPts val="1700"/>
              <a:buChar char="●"/>
            </a:pPr>
            <a:r>
              <a:rPr lang="en" sz="1700"/>
              <a:t> Encourages people to try this experiment or other versions of this experiment themselves</a:t>
            </a:r>
            <a:endParaRPr sz="17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Scientific Question </a:t>
            </a:r>
            <a:endParaRPr u="sng"/>
          </a:p>
        </p:txBody>
      </p:sp>
      <p:sp>
        <p:nvSpPr>
          <p:cNvPr id="141" name="Google Shape;141;p14"/>
          <p:cNvSpPr txBox="1"/>
          <p:nvPr>
            <p:ph idx="1" type="body"/>
          </p:nvPr>
        </p:nvSpPr>
        <p:spPr>
          <a:xfrm>
            <a:off x="1052550" y="1604600"/>
            <a:ext cx="7038900" cy="29112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t/>
            </a:r>
            <a:endParaRPr sz="1600">
              <a:latin typeface="Arial"/>
              <a:ea typeface="Arial"/>
              <a:cs typeface="Arial"/>
              <a:sym typeface="Arial"/>
            </a:endParaRPr>
          </a:p>
          <a:p>
            <a:pPr indent="0" lvl="0" marL="0" rtl="0" algn="l">
              <a:spcBef>
                <a:spcPts val="0"/>
              </a:spcBef>
              <a:spcAft>
                <a:spcPts val="0"/>
              </a:spcAft>
              <a:buNone/>
            </a:pPr>
            <a:r>
              <a:rPr lang="en" sz="6925">
                <a:latin typeface="Arial"/>
                <a:ea typeface="Arial"/>
                <a:cs typeface="Arial"/>
                <a:sym typeface="Arial"/>
              </a:rPr>
              <a:t>We have always wondered, “How is our drinking water so clean from our tap?”  We researched it and realized that coagulants plays a key role in it. They are solutions that mix with the water and make it safe to drink. We wondered what different kinds of coagulants make the water safer and what they do. We could test this in Manuela’s father’s lab, because he is a chemical engineer and he </a:t>
            </a:r>
            <a:r>
              <a:rPr lang="en" sz="6925">
                <a:latin typeface="Arial"/>
                <a:ea typeface="Arial"/>
                <a:cs typeface="Arial"/>
                <a:sym typeface="Arial"/>
              </a:rPr>
              <a:t>had a</a:t>
            </a:r>
            <a:r>
              <a:rPr lang="en" sz="6925">
                <a:latin typeface="Arial"/>
                <a:ea typeface="Arial"/>
                <a:cs typeface="Arial"/>
                <a:sym typeface="Arial"/>
              </a:rPr>
              <a:t> variety of coagulants we could test. Finally, we decided that this would be our Science Fair project. Here is our scientific question:</a:t>
            </a:r>
            <a:endParaRPr sz="6925">
              <a:latin typeface="Arial"/>
              <a:ea typeface="Arial"/>
              <a:cs typeface="Arial"/>
              <a:sym typeface="Arial"/>
            </a:endParaRPr>
          </a:p>
          <a:p>
            <a:pPr indent="0" lvl="0" marL="0" rtl="0" algn="l">
              <a:spcBef>
                <a:spcPts val="0"/>
              </a:spcBef>
              <a:spcAft>
                <a:spcPts val="0"/>
              </a:spcAft>
              <a:buNone/>
            </a:pPr>
            <a:r>
              <a:t/>
            </a:r>
            <a:endParaRPr sz="8089">
              <a:latin typeface="Arial"/>
              <a:ea typeface="Arial"/>
              <a:cs typeface="Arial"/>
              <a:sym typeface="Arial"/>
            </a:endParaRPr>
          </a:p>
          <a:p>
            <a:pPr indent="0" lvl="0" marL="0" rtl="0" algn="l">
              <a:spcBef>
                <a:spcPts val="0"/>
              </a:spcBef>
              <a:spcAft>
                <a:spcPts val="0"/>
              </a:spcAft>
              <a:buNone/>
            </a:pPr>
            <a:r>
              <a:rPr b="1" lang="en" sz="7289">
                <a:latin typeface="Comfortaa"/>
                <a:ea typeface="Comfortaa"/>
                <a:cs typeface="Comfortaa"/>
                <a:sym typeface="Comfortaa"/>
              </a:rPr>
              <a:t>Which coagulant will clean water the most effectively?</a:t>
            </a:r>
            <a:endParaRPr b="1" sz="7725">
              <a:latin typeface="Comfortaa"/>
              <a:ea typeface="Comfortaa"/>
              <a:cs typeface="Comfortaa"/>
              <a:sym typeface="Comfortaa"/>
            </a:endParaRPr>
          </a:p>
          <a:p>
            <a:pPr indent="0" lvl="0" marL="0" rtl="0" algn="l">
              <a:spcBef>
                <a:spcPts val="0"/>
              </a:spcBef>
              <a:spcAft>
                <a:spcPts val="0"/>
              </a:spcAft>
              <a:buNone/>
            </a:pPr>
            <a:r>
              <a:t/>
            </a:r>
            <a:endParaRPr sz="7725">
              <a:latin typeface="Arial"/>
              <a:ea typeface="Arial"/>
              <a:cs typeface="Arial"/>
              <a:sym typeface="Arial"/>
            </a:endParaRPr>
          </a:p>
          <a:p>
            <a:pPr indent="0" lvl="0" marL="0" rtl="0" algn="l">
              <a:spcBef>
                <a:spcPts val="0"/>
              </a:spcBef>
              <a:spcAft>
                <a:spcPts val="0"/>
              </a:spcAft>
              <a:buNone/>
            </a:pPr>
            <a:r>
              <a:t/>
            </a:r>
            <a:endParaRPr sz="53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525">
              <a:latin typeface="Arial"/>
              <a:ea typeface="Arial"/>
              <a:cs typeface="Arial"/>
              <a:sym typeface="Arial"/>
            </a:endParaRPr>
          </a:p>
          <a:p>
            <a:pPr indent="0" lvl="0" marL="0" rtl="0" algn="l">
              <a:spcBef>
                <a:spcPts val="0"/>
              </a:spcBef>
              <a:spcAft>
                <a:spcPts val="0"/>
              </a:spcAft>
              <a:buNone/>
            </a:pPr>
            <a:r>
              <a:t/>
            </a:r>
            <a:endParaRPr sz="4889">
              <a:latin typeface="Arial"/>
              <a:ea typeface="Arial"/>
              <a:cs typeface="Arial"/>
              <a:sym typeface="Arial"/>
            </a:endParaRPr>
          </a:p>
          <a:p>
            <a:pPr indent="0" lvl="0" marL="0" rtl="0" algn="l">
              <a:spcBef>
                <a:spcPts val="0"/>
              </a:spcBef>
              <a:spcAft>
                <a:spcPts val="0"/>
              </a:spcAft>
              <a:buNone/>
            </a:pPr>
            <a:r>
              <a:t/>
            </a:r>
            <a:endParaRPr sz="5689">
              <a:latin typeface="Arial"/>
              <a:ea typeface="Arial"/>
              <a:cs typeface="Arial"/>
              <a:sym typeface="Arial"/>
            </a:endParaRPr>
          </a:p>
          <a:p>
            <a:pPr indent="0" lvl="0" marL="0" rtl="0" algn="l">
              <a:spcBef>
                <a:spcPts val="0"/>
              </a:spcBef>
              <a:spcAft>
                <a:spcPts val="0"/>
              </a:spcAft>
              <a:buNone/>
            </a:pPr>
            <a:r>
              <a:t/>
            </a:r>
            <a:endParaRPr sz="5289">
              <a:solidFill>
                <a:srgbClr val="000000"/>
              </a:solidFill>
              <a:latin typeface="Arial"/>
              <a:ea typeface="Arial"/>
              <a:cs typeface="Arial"/>
              <a:sym typeface="Arial"/>
            </a:endParaRPr>
          </a:p>
          <a:p>
            <a:pPr indent="0" lvl="0" marL="0" rtl="0" algn="l">
              <a:spcBef>
                <a:spcPts val="0"/>
              </a:spcBef>
              <a:spcAft>
                <a:spcPts val="0"/>
              </a:spcAft>
              <a:buNone/>
            </a:pPr>
            <a:r>
              <a:t/>
            </a:r>
            <a:endParaRPr sz="2400">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32"/>
          <p:cNvSpPr txBox="1"/>
          <p:nvPr>
            <p:ph type="title"/>
          </p:nvPr>
        </p:nvSpPr>
        <p:spPr>
          <a:xfrm>
            <a:off x="1345200" y="355575"/>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Questions?</a:t>
            </a:r>
            <a:endParaRPr u="sng"/>
          </a:p>
        </p:txBody>
      </p:sp>
      <p:sp>
        <p:nvSpPr>
          <p:cNvPr id="251" name="Google Shape;251;p32"/>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Char char="●"/>
            </a:pPr>
            <a:r>
              <a:rPr lang="en" sz="2000"/>
              <a:t>What makes a  coagulant effective in water treatment </a:t>
            </a:r>
            <a:endParaRPr sz="2000"/>
          </a:p>
          <a:p>
            <a:pPr indent="-355600" lvl="0" marL="457200" rtl="0" algn="l">
              <a:spcBef>
                <a:spcPts val="0"/>
              </a:spcBef>
              <a:spcAft>
                <a:spcPts val="0"/>
              </a:spcAft>
              <a:buSzPts val="2000"/>
              <a:buChar char="●"/>
            </a:pPr>
            <a:r>
              <a:rPr lang="en" sz="2000"/>
              <a:t>When were coagulants created </a:t>
            </a:r>
            <a:endParaRPr sz="2000"/>
          </a:p>
          <a:p>
            <a:pPr indent="-323850" lvl="0" marL="457200" rtl="0" algn="l">
              <a:spcBef>
                <a:spcPts val="0"/>
              </a:spcBef>
              <a:spcAft>
                <a:spcPts val="0"/>
              </a:spcAft>
              <a:buSzPts val="1500"/>
              <a:buChar char="●"/>
            </a:pPr>
            <a:r>
              <a:rPr lang="en" sz="2000"/>
              <a:t>How much does each coagulants cost </a:t>
            </a:r>
            <a:r>
              <a:rPr lang="en" sz="1500"/>
              <a:t> </a:t>
            </a:r>
            <a:endParaRPr sz="15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33"/>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Errors/ I</a:t>
            </a:r>
            <a:r>
              <a:rPr lang="en" u="sng"/>
              <a:t>mprovements</a:t>
            </a:r>
            <a:r>
              <a:rPr lang="en" u="sng"/>
              <a:t> </a:t>
            </a:r>
            <a:endParaRPr u="sng"/>
          </a:p>
        </p:txBody>
      </p:sp>
      <p:sp>
        <p:nvSpPr>
          <p:cNvPr id="257" name="Google Shape;257;p33"/>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36550" lvl="0" marL="457200" rtl="0" algn="l">
              <a:lnSpc>
                <a:spcPct val="95000"/>
              </a:lnSpc>
              <a:spcBef>
                <a:spcPts val="1000"/>
              </a:spcBef>
              <a:spcAft>
                <a:spcPts val="0"/>
              </a:spcAft>
              <a:buSzPts val="1700"/>
              <a:buChar char="●"/>
            </a:pPr>
            <a:r>
              <a:rPr lang="en" sz="1700"/>
              <a:t>We could have collected different water samples with different </a:t>
            </a:r>
            <a:r>
              <a:rPr lang="en" sz="1700"/>
              <a:t>turbidites</a:t>
            </a:r>
            <a:r>
              <a:rPr lang="en" sz="1700"/>
              <a:t> to check if  the coagulation performance would be the same</a:t>
            </a:r>
            <a:endParaRPr sz="1700"/>
          </a:p>
          <a:p>
            <a:pPr indent="-336550" lvl="0" marL="457200" rtl="0" algn="l">
              <a:lnSpc>
                <a:spcPct val="95000"/>
              </a:lnSpc>
              <a:spcBef>
                <a:spcPts val="1200"/>
              </a:spcBef>
              <a:spcAft>
                <a:spcPts val="0"/>
              </a:spcAft>
              <a:buSzPts val="1700"/>
              <a:buChar char="●"/>
            </a:pPr>
            <a:r>
              <a:rPr lang="en" sz="1700"/>
              <a:t>We could have double checked the turbidity level</a:t>
            </a:r>
            <a:endParaRPr sz="1700"/>
          </a:p>
          <a:p>
            <a:pPr indent="-317500" lvl="0" marL="457200" rtl="0" algn="l">
              <a:lnSpc>
                <a:spcPct val="95000"/>
              </a:lnSpc>
              <a:spcBef>
                <a:spcPts val="1200"/>
              </a:spcBef>
              <a:spcAft>
                <a:spcPts val="0"/>
              </a:spcAft>
              <a:buSzPts val="1400"/>
              <a:buChar char="●"/>
            </a:pPr>
            <a:r>
              <a:rPr lang="en" sz="1700"/>
              <a:t>We could have made</a:t>
            </a:r>
            <a:r>
              <a:rPr lang="en" sz="1600"/>
              <a:t> more observations about how the coagulants smelled looked like and measured the </a:t>
            </a:r>
            <a:r>
              <a:rPr lang="en" sz="1600"/>
              <a:t>temperature</a:t>
            </a:r>
            <a:r>
              <a:rPr lang="en" sz="1600"/>
              <a:t> of the water </a:t>
            </a:r>
            <a:endParaRPr sz="1600"/>
          </a:p>
          <a:p>
            <a:pPr indent="0" lvl="0" marL="0" rtl="0" algn="l">
              <a:lnSpc>
                <a:spcPct val="95000"/>
              </a:lnSpc>
              <a:spcBef>
                <a:spcPts val="1200"/>
              </a:spcBef>
              <a:spcAft>
                <a:spcPts val="0"/>
              </a:spcAft>
              <a:buNone/>
            </a:pPr>
            <a:r>
              <a:t/>
            </a:r>
            <a:endParaRPr/>
          </a:p>
          <a:p>
            <a:pPr indent="0" lvl="0" marL="457200" rtl="0" algn="l">
              <a:lnSpc>
                <a:spcPct val="95000"/>
              </a:lnSpc>
              <a:spcBef>
                <a:spcPts val="1200"/>
              </a:spcBef>
              <a:spcAft>
                <a:spcPts val="1200"/>
              </a:spcAft>
              <a:buNone/>
            </a:pPr>
            <a:r>
              <a:t/>
            </a:r>
            <a:endParaRPr sz="14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Further Project Ideas</a:t>
            </a:r>
            <a:endParaRPr u="sng"/>
          </a:p>
        </p:txBody>
      </p:sp>
      <p:sp>
        <p:nvSpPr>
          <p:cNvPr id="263" name="Google Shape;263;p3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61950" lvl="0" marL="457200" rtl="0" algn="l">
              <a:lnSpc>
                <a:spcPct val="95000"/>
              </a:lnSpc>
              <a:spcBef>
                <a:spcPts val="1000"/>
              </a:spcBef>
              <a:spcAft>
                <a:spcPts val="0"/>
              </a:spcAft>
              <a:buSzPts val="2100"/>
              <a:buChar char="●"/>
            </a:pPr>
            <a:r>
              <a:rPr lang="en" sz="2100"/>
              <a:t>Possibly using  different types  of polymers could be another experiment idea as well. </a:t>
            </a:r>
            <a:endParaRPr sz="2100"/>
          </a:p>
          <a:p>
            <a:pPr indent="-361950" lvl="0" marL="457200" rtl="0" algn="l">
              <a:lnSpc>
                <a:spcPct val="95000"/>
              </a:lnSpc>
              <a:spcBef>
                <a:spcPts val="1200"/>
              </a:spcBef>
              <a:spcAft>
                <a:spcPts val="0"/>
              </a:spcAft>
              <a:buSzPts val="2100"/>
              <a:buChar char="●"/>
            </a:pPr>
            <a:r>
              <a:rPr lang="en" sz="2100"/>
              <a:t>In addition, yet another idea is to compare the organic coagulants to the inorganic coagulants, and observe which one of the categories would have worked more effectively to purify the water.</a:t>
            </a:r>
            <a:endParaRPr sz="2100"/>
          </a:p>
          <a:p>
            <a:pPr indent="0" lvl="0" marL="0" rtl="0" algn="l">
              <a:spcBef>
                <a:spcPts val="12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Thank You/ Credits/ Bibliography </a:t>
            </a:r>
            <a:endParaRPr u="sng"/>
          </a:p>
        </p:txBody>
      </p:sp>
      <p:sp>
        <p:nvSpPr>
          <p:cNvPr id="269" name="Google Shape;269;p35"/>
          <p:cNvSpPr txBox="1"/>
          <p:nvPr>
            <p:ph idx="1" type="body"/>
          </p:nvPr>
        </p:nvSpPr>
        <p:spPr>
          <a:xfrm>
            <a:off x="969675" y="1224650"/>
            <a:ext cx="7038900" cy="38169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SzPts val="605"/>
              <a:buNone/>
            </a:pPr>
            <a:r>
              <a:rPr lang="en" sz="1014"/>
              <a:t>Thank you so much for taking the time to listen to our presentation! Any questions, concerns or comments?</a:t>
            </a:r>
            <a:endParaRPr sz="1014"/>
          </a:p>
          <a:p>
            <a:pPr indent="0" lvl="0" marL="0" rtl="0" algn="l">
              <a:lnSpc>
                <a:spcPct val="105000"/>
              </a:lnSpc>
              <a:spcBef>
                <a:spcPts val="1200"/>
              </a:spcBef>
              <a:spcAft>
                <a:spcPts val="0"/>
              </a:spcAft>
              <a:buSzPts val="605"/>
              <a:buNone/>
            </a:pPr>
            <a:r>
              <a:rPr lang="en" sz="1014"/>
              <a:t>This experiment, procedure, and idea were created and completed by us (Manuela and Shriya). There were no human or animal participants. There was also absolutely no </a:t>
            </a:r>
            <a:r>
              <a:rPr lang="en" sz="1014"/>
              <a:t>plagiarism</a:t>
            </a:r>
            <a:r>
              <a:rPr lang="en" sz="1014"/>
              <a:t> involved. Here are the links to where we got our information from:</a:t>
            </a:r>
            <a:endParaRPr sz="1014"/>
          </a:p>
          <a:p>
            <a:pPr indent="0" lvl="0" marL="0" rtl="0" algn="l">
              <a:lnSpc>
                <a:spcPct val="105000"/>
              </a:lnSpc>
              <a:spcBef>
                <a:spcPts val="1200"/>
              </a:spcBef>
              <a:spcAft>
                <a:spcPts val="0"/>
              </a:spcAft>
              <a:buSzPts val="605"/>
              <a:buNone/>
            </a:pPr>
            <a:r>
              <a:rPr lang="en" sz="1014" u="sng">
                <a:hlinkClick r:id="rId3"/>
              </a:rPr>
              <a:t>https://go2eti.com/blog/coagulants/</a:t>
            </a:r>
            <a:endParaRPr sz="1014"/>
          </a:p>
          <a:p>
            <a:pPr indent="0" lvl="0" marL="0" rtl="0" algn="l">
              <a:lnSpc>
                <a:spcPct val="105000"/>
              </a:lnSpc>
              <a:spcBef>
                <a:spcPts val="1200"/>
              </a:spcBef>
              <a:spcAft>
                <a:spcPts val="0"/>
              </a:spcAft>
              <a:buSzPts val="605"/>
              <a:buNone/>
            </a:pPr>
            <a:r>
              <a:rPr lang="en" sz="1014" u="sng">
                <a:hlinkClick r:id="rId4"/>
              </a:rPr>
              <a:t>https://www.chunkerowaterplant.com/news/what-is-the-best-coagulant-for-water-treatment</a:t>
            </a:r>
            <a:endParaRPr sz="1014"/>
          </a:p>
          <a:p>
            <a:pPr indent="0" lvl="0" marL="0" rtl="0" algn="l">
              <a:lnSpc>
                <a:spcPct val="105000"/>
              </a:lnSpc>
              <a:spcBef>
                <a:spcPts val="1200"/>
              </a:spcBef>
              <a:spcAft>
                <a:spcPts val="0"/>
              </a:spcAft>
              <a:buSzPts val="605"/>
              <a:buNone/>
            </a:pPr>
            <a:r>
              <a:rPr lang="en" sz="1014" u="sng">
                <a:hlinkClick r:id="rId5"/>
              </a:rPr>
              <a:t>https://www.sciencedirect.com/science/article/abs/pii/S0014305708007222</a:t>
            </a:r>
            <a:endParaRPr sz="1014"/>
          </a:p>
          <a:p>
            <a:pPr indent="0" lvl="0" marL="0" rtl="0" algn="l">
              <a:lnSpc>
                <a:spcPct val="105000"/>
              </a:lnSpc>
              <a:spcBef>
                <a:spcPts val="1200"/>
              </a:spcBef>
              <a:spcAft>
                <a:spcPts val="0"/>
              </a:spcAft>
              <a:buSzPts val="605"/>
              <a:buNone/>
            </a:pPr>
            <a:r>
              <a:rPr lang="en" sz="1014" u="sng">
                <a:hlinkClick r:id="rId6"/>
              </a:rPr>
              <a:t>https://alliancechemical.com/blogs/articles/from-cloudy-to-clear-the-essential-role-of-aluminum-sulfate-in-coagulation-flocculation?srsltid=AfmBOopsG1-D8eogCKLEu7</a:t>
            </a:r>
            <a:endParaRPr sz="1014"/>
          </a:p>
          <a:p>
            <a:pPr indent="0" lvl="0" marL="0" rtl="0" algn="l">
              <a:lnSpc>
                <a:spcPct val="105000"/>
              </a:lnSpc>
              <a:spcBef>
                <a:spcPts val="1200"/>
              </a:spcBef>
              <a:spcAft>
                <a:spcPts val="0"/>
              </a:spcAft>
              <a:buSzPts val="605"/>
              <a:buNone/>
            </a:pPr>
            <a:r>
              <a:rPr lang="en" sz="1014" u="sng">
                <a:hlinkClick r:id="rId7"/>
              </a:rPr>
              <a:t>https://www.google.com/search?q=what+is+pac+in+water+treatment&amp;sca_esv=94726681584146d1&amp;sxsrf=ANbL-n6szUOhDJDVkoZK41MKDsuPaOJFCg%3A1770577174620&amp;ei=Ft2IabjKJbSv0PEPvvifmAE&amp;biw=1440&amp;bih=812&amp;oq=what+is+PAC+in+water&amp;gs_lp=Egxnd3Mtd2l6LXNlcnAiFHdoYXQgaXMgUEFDIGluIHdhdGVyKgIIADIFEAAYgAQyBhAAGBYYHjIGEAAYFhgeMgYQABgWGB4yBhAAGBYYHjIGEAAYFhgeMgYQABgWGB4yCxAAGIAEGIYDGIoFMgUQABjvBTIIEAAYogQYiQVIqxdQogJYlg9wAXgBkAEAmAFwoAGGBqoBAzcuMrgBAcgBAPgBAZgCCaACwAbCAgoQABiABBhDGIoFwgIIEAAYFhgKGB6YAwCIBgGSBwM3LjKgB4o3sgcDNy4yuAfABsIHAzItOcgHLoAIAA&amp;sclient=gws-wiz-serp</a:t>
            </a:r>
            <a:r>
              <a:rPr lang="en" sz="1014"/>
              <a:t> </a:t>
            </a:r>
            <a:endParaRPr sz="1014"/>
          </a:p>
          <a:p>
            <a:pPr indent="0" lvl="0" marL="0" rtl="0" algn="l">
              <a:lnSpc>
                <a:spcPct val="105000"/>
              </a:lnSpc>
              <a:spcBef>
                <a:spcPts val="1200"/>
              </a:spcBef>
              <a:spcAft>
                <a:spcPts val="0"/>
              </a:spcAft>
              <a:buSzPts val="605"/>
              <a:buNone/>
            </a:pPr>
            <a:r>
              <a:t/>
            </a:r>
            <a:endParaRPr sz="1014"/>
          </a:p>
          <a:p>
            <a:pPr indent="0" lvl="0" marL="0" rtl="0" algn="l">
              <a:lnSpc>
                <a:spcPct val="105000"/>
              </a:lnSpc>
              <a:spcBef>
                <a:spcPts val="1200"/>
              </a:spcBef>
              <a:spcAft>
                <a:spcPts val="1200"/>
              </a:spcAft>
              <a:buSzPts val="605"/>
              <a:buNone/>
            </a:pPr>
            <a:r>
              <a:t/>
            </a:r>
            <a:endParaRPr sz="1014"/>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Bibliography (cont.)</a:t>
            </a:r>
            <a:endParaRPr/>
          </a:p>
        </p:txBody>
      </p:sp>
      <p:sp>
        <p:nvSpPr>
          <p:cNvPr id="275" name="Google Shape;275;p3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 u="sng">
                <a:hlinkClick r:id="rId3"/>
              </a:rPr>
              <a:t>https://www.google.com/search?q=what+is+polyaluminum+chloride+made+of%3F&amp;oq=what+is+polyaluminum+chloride+made+of%3F&amp;gs_lcrp=EgZjaHJvbWUyBggAEEUYOTIHCAEQIRigATIHCAIQIRigATIHCAMQIRiPAjIHCAQQIRiPAtIBCDg4NTBqMGo3qAIAsAIA&amp;sourceid=chrome&amp;ie=UTF-8</a:t>
            </a:r>
            <a:r>
              <a:rPr lang="en"/>
              <a:t> </a:t>
            </a:r>
            <a:endParaRPr/>
          </a:p>
          <a:p>
            <a:pPr indent="0" lvl="0" marL="0" rtl="0" algn="l">
              <a:spcBef>
                <a:spcPts val="1200"/>
              </a:spcBef>
              <a:spcAft>
                <a:spcPts val="0"/>
              </a:spcAft>
              <a:buNone/>
            </a:pPr>
            <a:r>
              <a:rPr lang="en" u="sng">
                <a:hlinkClick r:id="rId4"/>
              </a:rPr>
              <a:t>https://www.google.com/search?q=what+is+polyalumium+chloride%3F&amp;oq=what+is+polyalumium+chloride%3F&amp;gs_lcrp=EgZjaHJvbWUyBggAEEUYOTIJCAEQABgNGIAEMggIAhAAGBYYHjIICAMQABgWGB4yDQgEEAAYhgMYgAQYigUyDQgFEAAYhgMYgAQYigUyDQgGEAAYhgMYgAQYigUyDQgHEAAYhgMYgAQYigUyCggIEAAYgAQYogQyCggJEAAYgAQYogTSAQkxMTE0MWowajeoAgCwAgA&amp;sourceid=chrome&amp;ie=UTF-8</a:t>
            </a:r>
            <a:r>
              <a:rPr lang="en"/>
              <a:t> </a:t>
            </a:r>
            <a:endParaRPr/>
          </a:p>
          <a:p>
            <a:pPr indent="0" lvl="0" marL="0" rtl="0" algn="l">
              <a:spcBef>
                <a:spcPts val="1200"/>
              </a:spcBef>
              <a:spcAft>
                <a:spcPts val="0"/>
              </a:spcAft>
              <a:buNone/>
            </a:pPr>
            <a:r>
              <a:rPr lang="en" u="sng">
                <a:hlinkClick r:id="rId5"/>
              </a:rPr>
              <a:t>https://www.google.com/search?q=why+does+aluminum+sulphate+work+better+that+ferric+chloride%3F&amp;oq=why+does+aluminum+sulphate+work+better+that+ferric+chloride%3F&amp;gs_lcrp=EgZjaHJvbWUyBggAEEUYOTIJCAEQIRgKGKABMgkIAhAhGAoYoAEyCQgDECEYChigATIJCAQQIRgKGKABMgkIBRAhGAoYoAEyBwgGECEYnwUyBwgHECEYjwIyBwgIECEYjwLSAQkxODM2N2owajeoAgCwAgA&amp;sourceid=chrome&amp;ie=UTF-8</a:t>
            </a:r>
            <a:r>
              <a:rPr lang="en"/>
              <a:t>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Background research</a:t>
            </a:r>
            <a:r>
              <a:rPr lang="en"/>
              <a:t> </a:t>
            </a:r>
            <a:endParaRPr/>
          </a:p>
        </p:txBody>
      </p:sp>
      <p:sp>
        <p:nvSpPr>
          <p:cNvPr id="147" name="Google Shape;147;p15"/>
          <p:cNvSpPr txBox="1"/>
          <p:nvPr>
            <p:ph idx="1" type="body"/>
          </p:nvPr>
        </p:nvSpPr>
        <p:spPr>
          <a:xfrm>
            <a:off x="1297500" y="973175"/>
            <a:ext cx="7038900" cy="40305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Autofit/>
          </a:bodyPr>
          <a:lstStyle/>
          <a:p>
            <a:pPr indent="-330200" lvl="0" marL="457200" rtl="0" algn="l">
              <a:lnSpc>
                <a:spcPct val="105000"/>
              </a:lnSpc>
              <a:spcBef>
                <a:spcPts val="0"/>
              </a:spcBef>
              <a:spcAft>
                <a:spcPts val="0"/>
              </a:spcAft>
              <a:buSzPts val="1600"/>
              <a:buFont typeface="Comfortaa"/>
              <a:buChar char="●"/>
            </a:pPr>
            <a:r>
              <a:rPr lang="en" sz="1600">
                <a:latin typeface="Comfortaa"/>
                <a:ea typeface="Comfortaa"/>
                <a:cs typeface="Comfortaa"/>
                <a:sym typeface="Comfortaa"/>
              </a:rPr>
              <a:t>One of the most crucial steps in the treatment of water is coagulation.</a:t>
            </a:r>
            <a:endParaRPr sz="1600">
              <a:latin typeface="Comfortaa"/>
              <a:ea typeface="Comfortaa"/>
              <a:cs typeface="Comfortaa"/>
              <a:sym typeface="Comfortaa"/>
            </a:endParaRPr>
          </a:p>
          <a:p>
            <a:pPr indent="0" lvl="0" marL="0" rtl="0" algn="l">
              <a:lnSpc>
                <a:spcPct val="105000"/>
              </a:lnSpc>
              <a:spcBef>
                <a:spcPts val="1200"/>
              </a:spcBef>
              <a:spcAft>
                <a:spcPts val="0"/>
              </a:spcAft>
              <a:buNone/>
            </a:pPr>
            <a:r>
              <a:t/>
            </a:r>
            <a:endParaRPr sz="1600">
              <a:latin typeface="Comfortaa"/>
              <a:ea typeface="Comfortaa"/>
              <a:cs typeface="Comfortaa"/>
              <a:sym typeface="Comfortaa"/>
            </a:endParaRPr>
          </a:p>
          <a:p>
            <a:pPr indent="-330200" lvl="0" marL="457200" rtl="0" algn="l">
              <a:lnSpc>
                <a:spcPct val="105000"/>
              </a:lnSpc>
              <a:spcBef>
                <a:spcPts val="1200"/>
              </a:spcBef>
              <a:spcAft>
                <a:spcPts val="0"/>
              </a:spcAft>
              <a:buSzPts val="1600"/>
              <a:buFont typeface="Comfortaa"/>
              <a:buChar char="●"/>
            </a:pPr>
            <a:r>
              <a:rPr lang="en" sz="1600">
                <a:latin typeface="Comfortaa"/>
                <a:ea typeface="Comfortaa"/>
                <a:cs typeface="Comfortaa"/>
                <a:sym typeface="Comfortaa"/>
              </a:rPr>
              <a:t>The majority of the particles in contaminated water have a negative surface charge. They have more electrons than protons. Additionally, this keeps them active and prevents them to come together.</a:t>
            </a:r>
            <a:endParaRPr sz="1600">
              <a:latin typeface="Comfortaa"/>
              <a:ea typeface="Comfortaa"/>
              <a:cs typeface="Comfortaa"/>
              <a:sym typeface="Comfortaa"/>
            </a:endParaRPr>
          </a:p>
          <a:p>
            <a:pPr indent="0" lvl="0" marL="0" rtl="0" algn="l">
              <a:lnSpc>
                <a:spcPct val="105000"/>
              </a:lnSpc>
              <a:spcBef>
                <a:spcPts val="1200"/>
              </a:spcBef>
              <a:spcAft>
                <a:spcPts val="0"/>
              </a:spcAft>
              <a:buNone/>
            </a:pPr>
            <a:r>
              <a:t/>
            </a:r>
            <a:endParaRPr sz="1600">
              <a:latin typeface="Comfortaa"/>
              <a:ea typeface="Comfortaa"/>
              <a:cs typeface="Comfortaa"/>
              <a:sym typeface="Comfortaa"/>
            </a:endParaRPr>
          </a:p>
          <a:p>
            <a:pPr indent="-330200" lvl="0" marL="457200" rtl="0" algn="l">
              <a:lnSpc>
                <a:spcPct val="105000"/>
              </a:lnSpc>
              <a:spcBef>
                <a:spcPts val="1200"/>
              </a:spcBef>
              <a:spcAft>
                <a:spcPts val="0"/>
              </a:spcAft>
              <a:buSzPts val="1600"/>
              <a:buFont typeface="Comfortaa"/>
              <a:buChar char="●"/>
            </a:pPr>
            <a:r>
              <a:rPr lang="en" sz="1600">
                <a:latin typeface="Comfortaa"/>
                <a:ea typeface="Comfortaa"/>
                <a:cs typeface="Comfortaa"/>
                <a:sym typeface="Comfortaa"/>
              </a:rPr>
              <a:t>Coagulants function by having positively charged molecules, such as organic polymers or cationic metal ions. To eliminate any remaining charge, these mix with the negatively charged particles and neutralize their charge. </a:t>
            </a:r>
            <a:endParaRPr sz="1600">
              <a:latin typeface="Comfortaa"/>
              <a:ea typeface="Comfortaa"/>
              <a:cs typeface="Comfortaa"/>
              <a:sym typeface="Comfortaa"/>
            </a:endParaRPr>
          </a:p>
          <a:p>
            <a:pPr indent="0" lvl="0" marL="0" rtl="0" algn="l">
              <a:lnSpc>
                <a:spcPct val="105000"/>
              </a:lnSpc>
              <a:spcBef>
                <a:spcPts val="1200"/>
              </a:spcBef>
              <a:spcAft>
                <a:spcPts val="1200"/>
              </a:spcAft>
              <a:buNone/>
            </a:pPr>
            <a:r>
              <a:t/>
            </a:r>
            <a:endParaRPr sz="1600">
              <a:latin typeface="Comfortaa"/>
              <a:ea typeface="Comfortaa"/>
              <a:cs typeface="Comfortaa"/>
              <a:sym typeface="Comforta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Background research</a:t>
            </a:r>
            <a:r>
              <a:rPr lang="en"/>
              <a:t> </a:t>
            </a:r>
            <a:endParaRPr/>
          </a:p>
        </p:txBody>
      </p:sp>
      <p:sp>
        <p:nvSpPr>
          <p:cNvPr id="153" name="Google Shape;153;p16"/>
          <p:cNvSpPr txBox="1"/>
          <p:nvPr>
            <p:ph idx="1" type="body"/>
          </p:nvPr>
        </p:nvSpPr>
        <p:spPr>
          <a:xfrm>
            <a:off x="1297500" y="973175"/>
            <a:ext cx="7038900" cy="40305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Autofit/>
          </a:bodyPr>
          <a:lstStyle/>
          <a:p>
            <a:pPr indent="-317500" lvl="0" marL="457200" rtl="0" algn="l">
              <a:lnSpc>
                <a:spcPct val="105000"/>
              </a:lnSpc>
              <a:spcBef>
                <a:spcPts val="0"/>
              </a:spcBef>
              <a:spcAft>
                <a:spcPts val="0"/>
              </a:spcAft>
              <a:buSzPts val="1400"/>
              <a:buFont typeface="Comfortaa"/>
              <a:buChar char="●"/>
            </a:pPr>
            <a:r>
              <a:rPr lang="en" sz="1400">
                <a:latin typeface="Comfortaa"/>
                <a:ea typeface="Comfortaa"/>
                <a:cs typeface="Comfortaa"/>
                <a:sym typeface="Comfortaa"/>
              </a:rPr>
              <a:t>Aluminum sulfate is one of the most used coagulants that is not organic. It is mainly used to purify drinking water and wastewater. Aluminum sulfate breaks down in water and forms aluminum ions (Al³⁺). These combine with really small particles and form flocs that settle easily. Aluminum sulfate has a good coagulation effect, but it is less effective in low temperature water. The use of aluminum sulfate might cause an amount of ions to stay in the water. This could have effects on our health, because some of the ions stay in the water.</a:t>
            </a:r>
            <a:endParaRPr sz="1400">
              <a:latin typeface="Comfortaa"/>
              <a:ea typeface="Comfortaa"/>
              <a:cs typeface="Comfortaa"/>
              <a:sym typeface="Comfortaa"/>
            </a:endParaRPr>
          </a:p>
          <a:p>
            <a:pPr indent="0" lvl="0" marL="0" rtl="0" algn="l">
              <a:lnSpc>
                <a:spcPct val="105000"/>
              </a:lnSpc>
              <a:spcBef>
                <a:spcPts val="1200"/>
              </a:spcBef>
              <a:spcAft>
                <a:spcPts val="0"/>
              </a:spcAft>
              <a:buNone/>
            </a:pPr>
            <a:r>
              <a:t/>
            </a:r>
            <a:endParaRPr>
              <a:latin typeface="Comfortaa"/>
              <a:ea typeface="Comfortaa"/>
              <a:cs typeface="Comfortaa"/>
              <a:sym typeface="Comfortaa"/>
            </a:endParaRPr>
          </a:p>
          <a:p>
            <a:pPr indent="-317500" lvl="0" marL="457200" rtl="0" algn="l">
              <a:lnSpc>
                <a:spcPct val="105000"/>
              </a:lnSpc>
              <a:spcBef>
                <a:spcPts val="1200"/>
              </a:spcBef>
              <a:spcAft>
                <a:spcPts val="0"/>
              </a:spcAft>
              <a:buSzPts val="1400"/>
              <a:buFont typeface="Comfortaa Light"/>
              <a:buChar char="●"/>
            </a:pPr>
            <a:r>
              <a:rPr lang="en" sz="1400">
                <a:latin typeface="Comfortaa Light"/>
                <a:ea typeface="Comfortaa Light"/>
                <a:cs typeface="Comfortaa Light"/>
                <a:sym typeface="Comfortaa Light"/>
              </a:rPr>
              <a:t>Ferric Chloride, also known as Iron(III) chloride is an industrial scale commodity chemical compound. Its chemical formula is FeCl</a:t>
            </a:r>
            <a:r>
              <a:rPr baseline="-25000" lang="en" sz="1400">
                <a:latin typeface="Comfortaa Light"/>
                <a:ea typeface="Comfortaa Light"/>
                <a:cs typeface="Comfortaa Light"/>
                <a:sym typeface="Comfortaa Light"/>
              </a:rPr>
              <a:t>3</a:t>
            </a:r>
            <a:r>
              <a:rPr lang="en" sz="1400">
                <a:latin typeface="Comfortaa Light"/>
                <a:ea typeface="Comfortaa Light"/>
                <a:cs typeface="Comfortaa Light"/>
                <a:sym typeface="Comfortaa Light"/>
              </a:rPr>
              <a:t> and its CAS is 7705-08-0. When dissolved in water, the compound undergoes hydrolysis resulting in a brown highly corrosive, acidic solution that is used as a flocculant in sewage treatment and drinking water production. Anhydrous iron(III) chloride is a strong Lewis acid that is used as a catalyst in organic synthesis.</a:t>
            </a:r>
            <a:endParaRPr sz="1400">
              <a:latin typeface="Comfortaa Light"/>
              <a:ea typeface="Comfortaa Light"/>
              <a:cs typeface="Comfortaa Light"/>
              <a:sym typeface="Comfortaa Light"/>
            </a:endParaRPr>
          </a:p>
          <a:p>
            <a:pPr indent="0" lvl="0" marL="457200" rtl="0" algn="l">
              <a:lnSpc>
                <a:spcPct val="105000"/>
              </a:lnSpc>
              <a:spcBef>
                <a:spcPts val="1200"/>
              </a:spcBef>
              <a:spcAft>
                <a:spcPts val="1200"/>
              </a:spcAft>
              <a:buNone/>
            </a:pPr>
            <a:r>
              <a:t/>
            </a:r>
            <a:endParaRPr>
              <a:latin typeface="Comfortaa"/>
              <a:ea typeface="Comfortaa"/>
              <a:cs typeface="Comfortaa"/>
              <a:sym typeface="Comforta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Background Research</a:t>
            </a:r>
            <a:r>
              <a:rPr lang="en"/>
              <a:t> (cont.)</a:t>
            </a:r>
            <a:endParaRPr/>
          </a:p>
        </p:txBody>
      </p:sp>
      <p:sp>
        <p:nvSpPr>
          <p:cNvPr id="159" name="Google Shape;159;p17"/>
          <p:cNvSpPr txBox="1"/>
          <p:nvPr>
            <p:ph idx="1" type="body"/>
          </p:nvPr>
        </p:nvSpPr>
        <p:spPr>
          <a:xfrm>
            <a:off x="1297500" y="973175"/>
            <a:ext cx="7038900" cy="40305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Autofit/>
          </a:bodyPr>
          <a:lstStyle/>
          <a:p>
            <a:pPr indent="-317500" lvl="0" marL="457200" rtl="0" algn="l">
              <a:lnSpc>
                <a:spcPct val="105000"/>
              </a:lnSpc>
              <a:spcBef>
                <a:spcPts val="0"/>
              </a:spcBef>
              <a:spcAft>
                <a:spcPts val="0"/>
              </a:spcAft>
              <a:buSzPts val="1400"/>
              <a:buFont typeface="Comfortaa Light"/>
              <a:buChar char="●"/>
            </a:pPr>
            <a:r>
              <a:rPr lang="en" sz="1400">
                <a:latin typeface="Comfortaa Light"/>
                <a:ea typeface="Comfortaa Light"/>
                <a:cs typeface="Comfortaa Light"/>
                <a:sym typeface="Comfortaa Light"/>
              </a:rPr>
              <a:t>When Aluminum Sulfate is added to water, it dissolves and dissociates, releasing highly positive trivalent aluminum ions (Al³⁺). During a period of intense, rapid mixing (the "flash mix"), these positive ions neutralize the negative charge of the colloidal particles. With their repulsive forces eliminated, the tiny particles are no longer stable and can begin to stick together.</a:t>
            </a:r>
            <a:endParaRPr sz="1400">
              <a:latin typeface="Comfortaa Light"/>
              <a:ea typeface="Comfortaa Light"/>
              <a:cs typeface="Comfortaa Light"/>
              <a:sym typeface="Comfortaa Light"/>
            </a:endParaRPr>
          </a:p>
          <a:p>
            <a:pPr indent="0" lvl="0" marL="457200" rtl="0" algn="l">
              <a:lnSpc>
                <a:spcPct val="105000"/>
              </a:lnSpc>
              <a:spcBef>
                <a:spcPts val="1200"/>
              </a:spcBef>
              <a:spcAft>
                <a:spcPts val="0"/>
              </a:spcAft>
              <a:buNone/>
            </a:pPr>
            <a:r>
              <a:t/>
            </a:r>
            <a:endParaRPr sz="1400">
              <a:latin typeface="Comfortaa Light"/>
              <a:ea typeface="Comfortaa Light"/>
              <a:cs typeface="Comfortaa Light"/>
              <a:sym typeface="Comfortaa Light"/>
            </a:endParaRPr>
          </a:p>
          <a:p>
            <a:pPr indent="-304800" lvl="0" marL="457200" rtl="0" algn="l">
              <a:lnSpc>
                <a:spcPct val="105000"/>
              </a:lnSpc>
              <a:spcBef>
                <a:spcPts val="1200"/>
              </a:spcBef>
              <a:spcAft>
                <a:spcPts val="0"/>
              </a:spcAft>
              <a:buSzPts val="1200"/>
              <a:buFont typeface="Comfortaa Light"/>
              <a:buChar char="●"/>
            </a:pPr>
            <a:r>
              <a:rPr lang="en">
                <a:latin typeface="Comfortaa Light"/>
                <a:ea typeface="Comfortaa Light"/>
                <a:cs typeface="Comfortaa Light"/>
                <a:sym typeface="Comfortaa Light"/>
              </a:rPr>
              <a:t>I</a:t>
            </a:r>
            <a:r>
              <a:rPr lang="en" sz="1400">
                <a:latin typeface="Comfortaa Light"/>
                <a:ea typeface="Comfortaa Light"/>
                <a:cs typeface="Comfortaa Light"/>
                <a:sym typeface="Comfortaa Light"/>
              </a:rPr>
              <a:t>mmediately following coagulation, the water enters a basin for a period of gentle, slow mixing. During this stage, the neutralized microparticles begin to collide and aggregate. Simultaneously, the aluminum ions react with the water's alkalinity to form a gelatinous, sticky precipitate of aluminum hydroxide (Al(OH)₃). This precipitate is the "floc." The slow mixing encourages the microparticles to collide with and become entrapped in the growing, web-like floc particles, forming larger, heavier, and more visible clumps.</a:t>
            </a:r>
            <a:endParaRPr sz="900">
              <a:latin typeface="Comfortaa Light"/>
              <a:ea typeface="Comfortaa Light"/>
              <a:cs typeface="Comfortaa Light"/>
              <a:sym typeface="Comfortaa 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Background Research</a:t>
            </a:r>
            <a:r>
              <a:rPr lang="en"/>
              <a:t> (cont.)</a:t>
            </a:r>
            <a:endParaRPr/>
          </a:p>
        </p:txBody>
      </p:sp>
      <p:sp>
        <p:nvSpPr>
          <p:cNvPr id="165" name="Google Shape;165;p18"/>
          <p:cNvSpPr txBox="1"/>
          <p:nvPr>
            <p:ph idx="1" type="body"/>
          </p:nvPr>
        </p:nvSpPr>
        <p:spPr>
          <a:xfrm>
            <a:off x="1297500" y="973175"/>
            <a:ext cx="7038900" cy="40305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Autofit/>
          </a:bodyPr>
          <a:lstStyle/>
          <a:p>
            <a:pPr indent="0" lvl="0" marL="0" rtl="0" algn="l">
              <a:lnSpc>
                <a:spcPct val="105000"/>
              </a:lnSpc>
              <a:spcBef>
                <a:spcPts val="0"/>
              </a:spcBef>
              <a:spcAft>
                <a:spcPts val="0"/>
              </a:spcAft>
              <a:buNone/>
            </a:pPr>
            <a:r>
              <a:t/>
            </a:r>
            <a:endParaRPr>
              <a:latin typeface="Comfortaa Light"/>
              <a:ea typeface="Comfortaa Light"/>
              <a:cs typeface="Comfortaa Light"/>
              <a:sym typeface="Comfortaa Light"/>
            </a:endParaRPr>
          </a:p>
          <a:p>
            <a:pPr indent="-342900" lvl="0" marL="457200" rtl="0" algn="l">
              <a:spcBef>
                <a:spcPts val="1200"/>
              </a:spcBef>
              <a:spcAft>
                <a:spcPts val="0"/>
              </a:spcAft>
              <a:buSzPts val="1800"/>
              <a:buFont typeface="Comfortaa Light"/>
              <a:buChar char="●"/>
            </a:pPr>
            <a:r>
              <a:rPr lang="en" sz="1800">
                <a:latin typeface="Comfortaa Light"/>
                <a:ea typeface="Comfortaa Light"/>
                <a:cs typeface="Comfortaa Light"/>
                <a:sym typeface="Comfortaa Light"/>
              </a:rPr>
              <a:t>Poly Aluminium Chloride is an acidic solution made of the elements aluminium, chlorine, hydrogen and oxygen. Clear to slightly yellow in colour it is also referred to as PAC, PAX, or Poly Aluminium Hydroxide Chloride Sulphate Solution.</a:t>
            </a:r>
            <a:endParaRPr sz="1800">
              <a:latin typeface="Comfortaa Light"/>
              <a:ea typeface="Comfortaa Light"/>
              <a:cs typeface="Comfortaa Light"/>
              <a:sym typeface="Comfortaa Light"/>
            </a:endParaRPr>
          </a:p>
          <a:p>
            <a:pPr indent="0" lvl="0" marL="0" rtl="0" algn="l">
              <a:spcBef>
                <a:spcPts val="800"/>
              </a:spcBef>
              <a:spcAft>
                <a:spcPts val="0"/>
              </a:spcAft>
              <a:buNone/>
            </a:pPr>
            <a:r>
              <a:t/>
            </a:r>
            <a:endParaRPr sz="1800">
              <a:latin typeface="Comfortaa Light"/>
              <a:ea typeface="Comfortaa Light"/>
              <a:cs typeface="Comfortaa Light"/>
              <a:sym typeface="Comfortaa Light"/>
            </a:endParaRPr>
          </a:p>
          <a:p>
            <a:pPr indent="-342900" lvl="0" marL="457200" rtl="0" algn="l">
              <a:lnSpc>
                <a:spcPct val="105000"/>
              </a:lnSpc>
              <a:spcBef>
                <a:spcPts val="800"/>
              </a:spcBef>
              <a:spcAft>
                <a:spcPts val="0"/>
              </a:spcAft>
              <a:buSzPts val="1800"/>
              <a:buFont typeface="Comfortaa Light"/>
              <a:buChar char="●"/>
            </a:pPr>
            <a:r>
              <a:rPr lang="en" sz="1800">
                <a:latin typeface="Comfortaa Light"/>
                <a:ea typeface="Comfortaa Light"/>
                <a:cs typeface="Comfortaa Light"/>
                <a:sym typeface="Comfortaa Light"/>
              </a:rPr>
              <a:t>Poly Aluminium Chloride is a highly efficient water treatment chemical where it works as a coagulant to extract and clump together contaminants, colloidal and suspended matter. This results in the formation of floc (flocculation) for removal via filters. </a:t>
            </a:r>
            <a:endParaRPr sz="1800">
              <a:latin typeface="Comfortaa Light"/>
              <a:ea typeface="Comfortaa Light"/>
              <a:cs typeface="Comfortaa Light"/>
              <a:sym typeface="Comfortaa Light"/>
            </a:endParaRPr>
          </a:p>
          <a:p>
            <a:pPr indent="0" lvl="0" marL="0" rtl="0" algn="l">
              <a:spcBef>
                <a:spcPts val="1200"/>
              </a:spcBef>
              <a:spcAft>
                <a:spcPts val="0"/>
              </a:spcAft>
              <a:buNone/>
            </a:pPr>
            <a:r>
              <a:t/>
            </a:r>
            <a:endParaRPr sz="1700">
              <a:latin typeface="Comfortaa Light"/>
              <a:ea typeface="Comfortaa Light"/>
              <a:cs typeface="Comfortaa Light"/>
              <a:sym typeface="Comfortaa Light"/>
            </a:endParaRPr>
          </a:p>
          <a:p>
            <a:pPr indent="0" lvl="0" marL="457200" rtl="0" algn="l">
              <a:lnSpc>
                <a:spcPct val="105000"/>
              </a:lnSpc>
              <a:spcBef>
                <a:spcPts val="0"/>
              </a:spcBef>
              <a:spcAft>
                <a:spcPts val="1200"/>
              </a:spcAft>
              <a:buNone/>
            </a:pPr>
            <a:r>
              <a:t/>
            </a:r>
            <a:endParaRPr>
              <a:latin typeface="Comfortaa Light"/>
              <a:ea typeface="Comfortaa Light"/>
              <a:cs typeface="Comfortaa Light"/>
              <a:sym typeface="Comfortaa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Background research</a:t>
            </a:r>
            <a:r>
              <a:rPr lang="en"/>
              <a:t> </a:t>
            </a:r>
            <a:endParaRPr/>
          </a:p>
        </p:txBody>
      </p:sp>
      <p:sp>
        <p:nvSpPr>
          <p:cNvPr id="171" name="Google Shape;171;p19"/>
          <p:cNvSpPr txBox="1"/>
          <p:nvPr>
            <p:ph idx="1" type="body"/>
          </p:nvPr>
        </p:nvSpPr>
        <p:spPr>
          <a:xfrm>
            <a:off x="1297500" y="973175"/>
            <a:ext cx="7038900" cy="4030500"/>
          </a:xfrm>
          <a:prstGeom prst="rect">
            <a:avLst/>
          </a:prstGeom>
          <a:ln cap="flat" cmpd="sng" w="28575">
            <a:solidFill>
              <a:schemeClr val="lt1"/>
            </a:solidFill>
            <a:prstDash val="dashDot"/>
            <a:round/>
            <a:headEnd len="sm" w="sm" type="none"/>
            <a:tailEnd len="sm" w="sm" type="none"/>
          </a:ln>
        </p:spPr>
        <p:txBody>
          <a:bodyPr anchorCtr="0" anchor="t" bIns="91425" lIns="91425" spcFirstLastPara="1" rIns="91425" wrap="square" tIns="91425">
            <a:noAutofit/>
          </a:bodyPr>
          <a:lstStyle/>
          <a:p>
            <a:pPr indent="-336550" lvl="0" marL="457200" rtl="0" algn="l">
              <a:lnSpc>
                <a:spcPct val="105000"/>
              </a:lnSpc>
              <a:spcBef>
                <a:spcPts val="0"/>
              </a:spcBef>
              <a:spcAft>
                <a:spcPts val="0"/>
              </a:spcAft>
              <a:buSzPts val="1700"/>
              <a:buFont typeface="Comfortaa"/>
              <a:buChar char="●"/>
            </a:pPr>
            <a:r>
              <a:rPr lang="en" sz="1500">
                <a:latin typeface="Comfortaa Light"/>
                <a:ea typeface="Comfortaa Light"/>
                <a:cs typeface="Comfortaa Light"/>
                <a:sym typeface="Comfortaa Light"/>
              </a:rPr>
              <a:t>Chitosan is a partially deacetylated product of chitin, achieved through an alkaline deacetylation reaction. Chitosan has many diverse physico-chemical and biological properties and this diversity has allowed it to find applications in various sectors such as cosmetics, biomedical engineering, pharmacy, ophthalmology, biotechnology, agriculture, textiles, oenology, food industry, and nutrition.</a:t>
            </a:r>
            <a:r>
              <a:rPr lang="en" sz="1500">
                <a:latin typeface="Comfortaa Light"/>
                <a:ea typeface="Comfortaa Light"/>
                <a:cs typeface="Comfortaa Light"/>
                <a:sym typeface="Comfortaa Light"/>
              </a:rPr>
              <a:t> This amino-biopolymer has been of great interest over the last years for its use in water treatment processes for particulate and soluble matter removal. Of particular interest is the recent development of new materials based on this biopolymer exploited as coagulant and flocculant agents. These new applications are of great interest in the water and wastewater treatment sector. These new materials can operate as coagulant and flocculant agents for removal of particulate matters, either inorganic or organic, and soluble organic matter too. </a:t>
            </a:r>
            <a:endParaRPr sz="1400">
              <a:latin typeface="Comfortaa Light"/>
              <a:ea typeface="Comfortaa Light"/>
              <a:cs typeface="Comfortaa Light"/>
              <a:sym typeface="Comfortaa 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Hypothesis</a:t>
            </a:r>
            <a:r>
              <a:rPr lang="en"/>
              <a:t> </a:t>
            </a:r>
            <a:endParaRPr/>
          </a:p>
        </p:txBody>
      </p:sp>
      <p:sp>
        <p:nvSpPr>
          <p:cNvPr id="177" name="Google Shape;177;p20"/>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sz="2100">
                <a:latin typeface="Comfortaa"/>
                <a:ea typeface="Comfortaa"/>
                <a:cs typeface="Comfortaa"/>
                <a:sym typeface="Comfortaa"/>
              </a:rPr>
              <a:t>If we clean dirty water with different coagulants, then an iron-based coagulant will purify the water more effectively than any other coagulants.</a:t>
            </a:r>
            <a:endParaRPr sz="2100">
              <a:latin typeface="Comfortaa"/>
              <a:ea typeface="Comfortaa"/>
              <a:cs typeface="Comfortaa"/>
              <a:sym typeface="Comfortaa"/>
            </a:endParaRPr>
          </a:p>
          <a:p>
            <a:pPr indent="0" lvl="0" marL="0" rtl="0" algn="l">
              <a:spcBef>
                <a:spcPts val="1200"/>
              </a:spcBef>
              <a:spcAft>
                <a:spcPts val="1200"/>
              </a:spcAft>
              <a:buNone/>
            </a:pPr>
            <a:r>
              <a:t/>
            </a:r>
            <a:endParaRPr sz="1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t>Variables</a:t>
            </a:r>
            <a:endParaRPr u="sng"/>
          </a:p>
        </p:txBody>
      </p:sp>
      <p:graphicFrame>
        <p:nvGraphicFramePr>
          <p:cNvPr id="183" name="Google Shape;183;p21"/>
          <p:cNvGraphicFramePr/>
          <p:nvPr/>
        </p:nvGraphicFramePr>
        <p:xfrm>
          <a:off x="637125" y="1516550"/>
          <a:ext cx="3000000" cy="3000000"/>
        </p:xfrm>
        <a:graphic>
          <a:graphicData uri="http://schemas.openxmlformats.org/drawingml/2006/table">
            <a:tbl>
              <a:tblPr>
                <a:noFill/>
                <a:tableStyleId>{91F3D62B-6F3C-49DB-8552-EDF2D8B54A53}</a:tableStyleId>
              </a:tblPr>
              <a:tblGrid>
                <a:gridCol w="2695725"/>
                <a:gridCol w="2695725"/>
                <a:gridCol w="2695725"/>
              </a:tblGrid>
              <a:tr h="531725">
                <a:tc>
                  <a:txBody>
                    <a:bodyPr/>
                    <a:lstStyle/>
                    <a:p>
                      <a:pPr indent="0" lvl="0" marL="0" rtl="0" algn="l">
                        <a:spcBef>
                          <a:spcPts val="0"/>
                        </a:spcBef>
                        <a:spcAft>
                          <a:spcPts val="0"/>
                        </a:spcAft>
                        <a:buNone/>
                      </a:pPr>
                      <a:r>
                        <a:rPr lang="en">
                          <a:solidFill>
                            <a:schemeClr val="lt1"/>
                          </a:solidFill>
                        </a:rPr>
                        <a:t>Manipulated</a:t>
                      </a:r>
                      <a:endParaRPr>
                        <a:solidFill>
                          <a:schemeClr val="lt1"/>
                        </a:solidFill>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lt1"/>
                          </a:solidFill>
                        </a:rPr>
                        <a:t>Controlled </a:t>
                      </a:r>
                      <a:endParaRPr>
                        <a:solidFill>
                          <a:schemeClr val="lt1"/>
                        </a:solidFill>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lt1"/>
                          </a:solidFill>
                        </a:rPr>
                        <a:t>Responding </a:t>
                      </a:r>
                      <a:endParaRPr>
                        <a:solidFill>
                          <a:schemeClr val="lt1"/>
                        </a:solidFill>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2113475">
                <a:tc>
                  <a:txBody>
                    <a:bodyPr/>
                    <a:lstStyle/>
                    <a:p>
                      <a:pPr indent="0" lvl="0" marL="0" rtl="0" algn="l">
                        <a:spcBef>
                          <a:spcPts val="0"/>
                        </a:spcBef>
                        <a:spcAft>
                          <a:spcPts val="0"/>
                        </a:spcAft>
                        <a:buNone/>
                      </a:pPr>
                      <a:r>
                        <a:rPr lang="en">
                          <a:solidFill>
                            <a:schemeClr val="lt1"/>
                          </a:solidFill>
                        </a:rPr>
                        <a:t>-</a:t>
                      </a:r>
                      <a:r>
                        <a:rPr lang="en" sz="1800">
                          <a:solidFill>
                            <a:schemeClr val="lt1"/>
                          </a:solidFill>
                        </a:rPr>
                        <a:t>The type of coagulant</a:t>
                      </a:r>
                      <a:endParaRPr sz="1800">
                        <a:solidFill>
                          <a:schemeClr val="lt1"/>
                        </a:solidFill>
                      </a:endParaRPr>
                    </a:p>
                  </a:txBody>
                  <a:tcPr marT="63500" marB="63500" marR="63500" marL="6350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lang="en" sz="1700">
                          <a:solidFill>
                            <a:schemeClr val="lt1"/>
                          </a:solidFill>
                        </a:rPr>
                        <a:t>- </a:t>
                      </a:r>
                      <a:r>
                        <a:rPr lang="en" sz="1900">
                          <a:solidFill>
                            <a:schemeClr val="lt1"/>
                          </a:solidFill>
                        </a:rPr>
                        <a:t>amount of the coagulant added to dirty water</a:t>
                      </a:r>
                      <a:endParaRPr sz="1900">
                        <a:solidFill>
                          <a:schemeClr val="lt1"/>
                        </a:solidFill>
                      </a:endParaRPr>
                    </a:p>
                    <a:p>
                      <a:pPr indent="0" lvl="0" marL="0" rtl="0" algn="l">
                        <a:spcBef>
                          <a:spcPts val="0"/>
                        </a:spcBef>
                        <a:spcAft>
                          <a:spcPts val="0"/>
                        </a:spcAft>
                        <a:buNone/>
                      </a:pPr>
                      <a:r>
                        <a:rPr lang="en" sz="1900">
                          <a:solidFill>
                            <a:schemeClr val="lt1"/>
                          </a:solidFill>
                        </a:rPr>
                        <a:t>- the amount of dirty water</a:t>
                      </a:r>
                      <a:endParaRPr sz="1900">
                        <a:solidFill>
                          <a:schemeClr val="lt1"/>
                        </a:solidFill>
                      </a:endParaRPr>
                    </a:p>
                    <a:p>
                      <a:pPr indent="0" lvl="0" marL="0" rtl="0" algn="l">
                        <a:spcBef>
                          <a:spcPts val="0"/>
                        </a:spcBef>
                        <a:spcAft>
                          <a:spcPts val="0"/>
                        </a:spcAft>
                        <a:buNone/>
                      </a:pPr>
                      <a:r>
                        <a:rPr lang="en" sz="1900">
                          <a:solidFill>
                            <a:schemeClr val="lt1"/>
                          </a:solidFill>
                        </a:rPr>
                        <a:t>- mixing time</a:t>
                      </a:r>
                      <a:endParaRPr sz="1900">
                        <a:solidFill>
                          <a:schemeClr val="lt1"/>
                        </a:solidFill>
                      </a:endParaRPr>
                    </a:p>
                    <a:p>
                      <a:pPr indent="0" lvl="0" marL="0" rtl="0" algn="l">
                        <a:spcBef>
                          <a:spcPts val="0"/>
                        </a:spcBef>
                        <a:spcAft>
                          <a:spcPts val="0"/>
                        </a:spcAft>
                        <a:buNone/>
                      </a:pPr>
                      <a:r>
                        <a:rPr lang="en" sz="1900">
                          <a:solidFill>
                            <a:schemeClr val="lt1"/>
                          </a:solidFill>
                        </a:rPr>
                        <a:t>- mixing speed</a:t>
                      </a:r>
                      <a:endParaRPr sz="1900">
                        <a:solidFill>
                          <a:schemeClr val="lt1"/>
                        </a:solidFill>
                      </a:endParaRPr>
                    </a:p>
                    <a:p>
                      <a:pPr indent="0" lvl="0" marL="0" rtl="0" algn="l">
                        <a:spcBef>
                          <a:spcPts val="0"/>
                        </a:spcBef>
                        <a:spcAft>
                          <a:spcPts val="0"/>
                        </a:spcAft>
                        <a:buNone/>
                      </a:pPr>
                      <a:r>
                        <a:rPr lang="en" sz="1900">
                          <a:solidFill>
                            <a:schemeClr val="lt1"/>
                          </a:solidFill>
                        </a:rPr>
                        <a:t>- settling time</a:t>
                      </a:r>
                      <a:endParaRPr sz="1900">
                        <a:solidFill>
                          <a:schemeClr val="lt1"/>
                        </a:solidFill>
                      </a:endParaRPr>
                    </a:p>
                    <a:p>
                      <a:pPr indent="0" lvl="0" marL="0" rtl="0" algn="l">
                        <a:spcBef>
                          <a:spcPts val="0"/>
                        </a:spcBef>
                        <a:spcAft>
                          <a:spcPts val="0"/>
                        </a:spcAft>
                        <a:buNone/>
                      </a:pPr>
                      <a:r>
                        <a:rPr lang="en" sz="1900">
                          <a:solidFill>
                            <a:schemeClr val="lt1"/>
                          </a:solidFill>
                        </a:rPr>
                        <a:t> </a:t>
                      </a:r>
                      <a:endParaRPr sz="1900">
                        <a:solidFill>
                          <a:schemeClr val="lt1"/>
                        </a:solidFill>
                      </a:endParaRPr>
                    </a:p>
                    <a:p>
                      <a:pPr indent="0" lvl="0" marL="0" rtl="0" algn="l">
                        <a:spcBef>
                          <a:spcPts val="0"/>
                        </a:spcBef>
                        <a:spcAft>
                          <a:spcPts val="0"/>
                        </a:spcAft>
                        <a:buNone/>
                      </a:pPr>
                      <a:r>
                        <a:rPr lang="en" sz="1900">
                          <a:solidFill>
                            <a:schemeClr val="lt1"/>
                          </a:solidFill>
                        </a:rPr>
                        <a:t> </a:t>
                      </a:r>
                      <a:endParaRPr sz="1900">
                        <a:solidFill>
                          <a:schemeClr val="lt1"/>
                        </a:solidFill>
                      </a:endParaRPr>
                    </a:p>
                  </a:txBody>
                  <a:tcPr marT="63500" marB="63500" marR="63500" marL="6350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lt1"/>
                          </a:solidFill>
                        </a:rPr>
                        <a:t>-</a:t>
                      </a:r>
                      <a:r>
                        <a:rPr lang="en" sz="2100">
                          <a:solidFill>
                            <a:schemeClr val="lt1"/>
                          </a:solidFill>
                        </a:rPr>
                        <a:t> </a:t>
                      </a:r>
                      <a:r>
                        <a:rPr lang="en" sz="2100">
                          <a:solidFill>
                            <a:schemeClr val="lt1"/>
                          </a:solidFill>
                        </a:rPr>
                        <a:t>Cleanliness level of water (water turbidity)</a:t>
                      </a:r>
                      <a:endParaRPr sz="2100">
                        <a:solidFill>
                          <a:schemeClr val="lt1"/>
                        </a:solidFill>
                      </a:endParaRPr>
                    </a:p>
                    <a:p>
                      <a:pPr indent="0" lvl="0" marL="0" rtl="0" algn="l">
                        <a:spcBef>
                          <a:spcPts val="0"/>
                        </a:spcBef>
                        <a:spcAft>
                          <a:spcPts val="0"/>
                        </a:spcAft>
                        <a:buNone/>
                      </a:pPr>
                      <a:r>
                        <a:rPr lang="en" sz="2100">
                          <a:solidFill>
                            <a:schemeClr val="lt1"/>
                          </a:solidFill>
                        </a:rPr>
                        <a:t>- Acidity </a:t>
                      </a:r>
                      <a:r>
                        <a:rPr lang="en" sz="2100">
                          <a:solidFill>
                            <a:schemeClr val="lt1"/>
                          </a:solidFill>
                        </a:rPr>
                        <a:t>of</a:t>
                      </a:r>
                      <a:r>
                        <a:rPr lang="en" sz="2100">
                          <a:solidFill>
                            <a:schemeClr val="lt1"/>
                          </a:solidFill>
                        </a:rPr>
                        <a:t> the water </a:t>
                      </a:r>
                      <a:r>
                        <a:rPr lang="en" sz="2100">
                          <a:solidFill>
                            <a:schemeClr val="lt1"/>
                          </a:solidFill>
                        </a:rPr>
                        <a:t>(pH)</a:t>
                      </a:r>
                      <a:endParaRPr sz="2100">
                        <a:solidFill>
                          <a:schemeClr val="lt1"/>
                        </a:solidFill>
                      </a:endParaRPr>
                    </a:p>
                    <a:p>
                      <a:pPr indent="0" lvl="0" marL="0" rtl="0" algn="l">
                        <a:spcBef>
                          <a:spcPts val="0"/>
                        </a:spcBef>
                        <a:spcAft>
                          <a:spcPts val="0"/>
                        </a:spcAft>
                        <a:buNone/>
                      </a:pPr>
                      <a:r>
                        <a:rPr lang="en" sz="2100">
                          <a:solidFill>
                            <a:schemeClr val="lt1"/>
                          </a:solidFill>
                        </a:rPr>
                        <a:t>- </a:t>
                      </a:r>
                      <a:r>
                        <a:rPr lang="en" sz="2100">
                          <a:solidFill>
                            <a:schemeClr val="lt1"/>
                          </a:solidFill>
                        </a:rPr>
                        <a:t>Temperature</a:t>
                      </a:r>
                      <a:r>
                        <a:rPr lang="en" sz="2100">
                          <a:solidFill>
                            <a:schemeClr val="lt1"/>
                          </a:solidFill>
                        </a:rPr>
                        <a:t> of the water</a:t>
                      </a:r>
                      <a:endParaRPr sz="2100">
                        <a:solidFill>
                          <a:schemeClr val="lt1"/>
                        </a:solidFill>
                      </a:endParaRPr>
                    </a:p>
                    <a:p>
                      <a:pPr indent="0" lvl="0" marL="0" rtl="0" algn="l">
                        <a:spcBef>
                          <a:spcPts val="0"/>
                        </a:spcBef>
                        <a:spcAft>
                          <a:spcPts val="0"/>
                        </a:spcAft>
                        <a:buNone/>
                      </a:pPr>
                      <a:r>
                        <a:rPr lang="en" sz="2100">
                          <a:solidFill>
                            <a:schemeClr val="lt1"/>
                          </a:solidFill>
                        </a:rPr>
                        <a:t>-</a:t>
                      </a:r>
                      <a:r>
                        <a:rPr lang="en" sz="2100">
                          <a:solidFill>
                            <a:schemeClr val="lt1"/>
                          </a:solidFill>
                        </a:rPr>
                        <a:t>Initial</a:t>
                      </a:r>
                      <a:r>
                        <a:rPr lang="en" sz="2100">
                          <a:solidFill>
                            <a:schemeClr val="lt1"/>
                          </a:solidFill>
                        </a:rPr>
                        <a:t> turbidity level </a:t>
                      </a:r>
                      <a:endParaRPr sz="2100">
                        <a:solidFill>
                          <a:schemeClr val="lt1"/>
                        </a:solidFill>
                      </a:endParaRPr>
                    </a:p>
                    <a:p>
                      <a:pPr indent="0" lvl="0" marL="0" rtl="0" algn="l">
                        <a:spcBef>
                          <a:spcPts val="0"/>
                        </a:spcBef>
                        <a:spcAft>
                          <a:spcPts val="0"/>
                        </a:spcAft>
                        <a:buNone/>
                      </a:pPr>
                      <a:r>
                        <a:t/>
                      </a:r>
                      <a:endParaRPr sz="2100">
                        <a:solidFill>
                          <a:schemeClr val="lt1"/>
                        </a:solidFill>
                      </a:endParaRPr>
                    </a:p>
                  </a:txBody>
                  <a:tcPr marT="63500" marB="63500" marR="63500" marL="6350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