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8"/>
  </p:notesMasterIdLst>
  <p:sldIdLst>
    <p:sldId id="256" r:id="rId2"/>
    <p:sldId id="266" r:id="rId3"/>
    <p:sldId id="287" r:id="rId4"/>
    <p:sldId id="268" r:id="rId5"/>
    <p:sldId id="273" r:id="rId6"/>
    <p:sldId id="274" r:id="rId7"/>
    <p:sldId id="275" r:id="rId8"/>
    <p:sldId id="278" r:id="rId9"/>
    <p:sldId id="280" r:id="rId10"/>
    <p:sldId id="262" r:id="rId11"/>
    <p:sldId id="281" r:id="rId12"/>
    <p:sldId id="282" r:id="rId13"/>
    <p:sldId id="264" r:id="rId14"/>
    <p:sldId id="283" r:id="rId15"/>
    <p:sldId id="285" r:id="rId16"/>
    <p:sldId id="28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39" d="100"/>
          <a:sy n="39" d="100"/>
        </p:scale>
        <p:origin x="60" y="5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lyas Iskander" userId="8146e3951eb0e2e5" providerId="LiveId" clId="{26AF7234-FF15-4F2B-AAAD-53D3A6153046}"/>
    <pc:docChg chg="undo custSel addSld delSld modSld sldOrd">
      <pc:chgData name="Ilyas Iskander" userId="8146e3951eb0e2e5" providerId="LiveId" clId="{26AF7234-FF15-4F2B-AAAD-53D3A6153046}" dt="2024-02-21T01:24:20.346" v="815" actId="20577"/>
      <pc:docMkLst>
        <pc:docMk/>
      </pc:docMkLst>
      <pc:sldChg chg="modSp mod">
        <pc:chgData name="Ilyas Iskander" userId="8146e3951eb0e2e5" providerId="LiveId" clId="{26AF7234-FF15-4F2B-AAAD-53D3A6153046}" dt="2024-02-18T04:48:27.360" v="44" actId="14100"/>
        <pc:sldMkLst>
          <pc:docMk/>
          <pc:sldMk cId="3378400575" sldId="256"/>
        </pc:sldMkLst>
        <pc:spChg chg="mod">
          <ac:chgData name="Ilyas Iskander" userId="8146e3951eb0e2e5" providerId="LiveId" clId="{26AF7234-FF15-4F2B-AAAD-53D3A6153046}" dt="2024-02-18T04:48:27.360" v="44" actId="14100"/>
          <ac:spMkLst>
            <pc:docMk/>
            <pc:sldMk cId="3378400575" sldId="256"/>
            <ac:spMk id="2" creationId="{D6C459FD-DEFE-0FAB-CAB9-93EA1D613925}"/>
          </ac:spMkLst>
        </pc:spChg>
      </pc:sldChg>
      <pc:sldChg chg="modSp del">
        <pc:chgData name="Ilyas Iskander" userId="8146e3951eb0e2e5" providerId="LiveId" clId="{26AF7234-FF15-4F2B-AAAD-53D3A6153046}" dt="2024-02-18T05:36:13.844" v="708" actId="47"/>
        <pc:sldMkLst>
          <pc:docMk/>
          <pc:sldMk cId="2563082937" sldId="257"/>
        </pc:sldMkLst>
        <pc:picChg chg="mod">
          <ac:chgData name="Ilyas Iskander" userId="8146e3951eb0e2e5" providerId="LiveId" clId="{26AF7234-FF15-4F2B-AAAD-53D3A6153046}" dt="2024-02-18T04:48:16.441" v="31"/>
          <ac:picMkLst>
            <pc:docMk/>
            <pc:sldMk cId="2563082937" sldId="257"/>
            <ac:picMk id="1026" creationId="{9102915D-1CD6-D133-3C5E-898B11E80618}"/>
          </ac:picMkLst>
        </pc:picChg>
      </pc:sldChg>
      <pc:sldChg chg="modSp del">
        <pc:chgData name="Ilyas Iskander" userId="8146e3951eb0e2e5" providerId="LiveId" clId="{26AF7234-FF15-4F2B-AAAD-53D3A6153046}" dt="2024-02-18T05:36:14.297" v="709" actId="47"/>
        <pc:sldMkLst>
          <pc:docMk/>
          <pc:sldMk cId="3953196930" sldId="259"/>
        </pc:sldMkLst>
        <pc:spChg chg="mod">
          <ac:chgData name="Ilyas Iskander" userId="8146e3951eb0e2e5" providerId="LiveId" clId="{26AF7234-FF15-4F2B-AAAD-53D3A6153046}" dt="2024-02-18T04:48:16.441" v="31"/>
          <ac:spMkLst>
            <pc:docMk/>
            <pc:sldMk cId="3953196930" sldId="259"/>
            <ac:spMk id="2" creationId="{206DD2C2-A7E8-2344-7614-D7E396BDAAC3}"/>
          </ac:spMkLst>
        </pc:spChg>
        <pc:picChg chg="mod">
          <ac:chgData name="Ilyas Iskander" userId="8146e3951eb0e2e5" providerId="LiveId" clId="{26AF7234-FF15-4F2B-AAAD-53D3A6153046}" dt="2024-02-18T04:48:16.441" v="31"/>
          <ac:picMkLst>
            <pc:docMk/>
            <pc:sldMk cId="3953196930" sldId="259"/>
            <ac:picMk id="2050" creationId="{BF9ABC5E-8669-204F-BE7B-DA7A543401AC}"/>
          </ac:picMkLst>
        </pc:picChg>
      </pc:sldChg>
      <pc:sldChg chg="modSp del">
        <pc:chgData name="Ilyas Iskander" userId="8146e3951eb0e2e5" providerId="LiveId" clId="{26AF7234-FF15-4F2B-AAAD-53D3A6153046}" dt="2024-02-18T05:36:15.550" v="710" actId="47"/>
        <pc:sldMkLst>
          <pc:docMk/>
          <pc:sldMk cId="232083229" sldId="260"/>
        </pc:sldMkLst>
        <pc:spChg chg="mod">
          <ac:chgData name="Ilyas Iskander" userId="8146e3951eb0e2e5" providerId="LiveId" clId="{26AF7234-FF15-4F2B-AAAD-53D3A6153046}" dt="2024-02-18T04:48:16.441" v="31"/>
          <ac:spMkLst>
            <pc:docMk/>
            <pc:sldMk cId="232083229" sldId="260"/>
            <ac:spMk id="2" creationId="{6593E2AB-2DA2-572A-2291-696C58D996E1}"/>
          </ac:spMkLst>
        </pc:spChg>
        <pc:picChg chg="mod">
          <ac:chgData name="Ilyas Iskander" userId="8146e3951eb0e2e5" providerId="LiveId" clId="{26AF7234-FF15-4F2B-AAAD-53D3A6153046}" dt="2024-02-18T04:48:16.441" v="31"/>
          <ac:picMkLst>
            <pc:docMk/>
            <pc:sldMk cId="232083229" sldId="260"/>
            <ac:picMk id="3074" creationId="{304FBF13-747B-B70F-6EB8-6C9FB9A6C484}"/>
          </ac:picMkLst>
        </pc:picChg>
      </pc:sldChg>
      <pc:sldChg chg="modSp del mod">
        <pc:chgData name="Ilyas Iskander" userId="8146e3951eb0e2e5" providerId="LiveId" clId="{26AF7234-FF15-4F2B-AAAD-53D3A6153046}" dt="2024-02-18T05:36:17.251" v="711" actId="47"/>
        <pc:sldMkLst>
          <pc:docMk/>
          <pc:sldMk cId="2585179089" sldId="261"/>
        </pc:sldMkLst>
        <pc:spChg chg="mod">
          <ac:chgData name="Ilyas Iskander" userId="8146e3951eb0e2e5" providerId="LiveId" clId="{26AF7234-FF15-4F2B-AAAD-53D3A6153046}" dt="2024-02-18T04:48:16.441" v="31"/>
          <ac:spMkLst>
            <pc:docMk/>
            <pc:sldMk cId="2585179089" sldId="261"/>
            <ac:spMk id="2" creationId="{F1DF1CC3-B3E3-5D73-AAD4-DD4171EEF36E}"/>
          </ac:spMkLst>
        </pc:spChg>
        <pc:picChg chg="mod">
          <ac:chgData name="Ilyas Iskander" userId="8146e3951eb0e2e5" providerId="LiveId" clId="{26AF7234-FF15-4F2B-AAAD-53D3A6153046}" dt="2024-02-18T04:48:16.441" v="31"/>
          <ac:picMkLst>
            <pc:docMk/>
            <pc:sldMk cId="2585179089" sldId="261"/>
            <ac:picMk id="4098" creationId="{5657E93A-05B7-AB88-49B1-95E1FA065A14}"/>
          </ac:picMkLst>
        </pc:picChg>
      </pc:sldChg>
      <pc:sldChg chg="modSp add del ord">
        <pc:chgData name="Ilyas Iskander" userId="8146e3951eb0e2e5" providerId="LiveId" clId="{26AF7234-FF15-4F2B-AAAD-53D3A6153046}" dt="2024-02-18T05:36:32.676" v="715"/>
        <pc:sldMkLst>
          <pc:docMk/>
          <pc:sldMk cId="2725565425" sldId="262"/>
        </pc:sldMkLst>
        <pc:spChg chg="mod">
          <ac:chgData name="Ilyas Iskander" userId="8146e3951eb0e2e5" providerId="LiveId" clId="{26AF7234-FF15-4F2B-AAAD-53D3A6153046}" dt="2024-02-18T04:48:16.441" v="31"/>
          <ac:spMkLst>
            <pc:docMk/>
            <pc:sldMk cId="2725565425" sldId="262"/>
            <ac:spMk id="2" creationId="{ABFB4F7C-0EA6-FF14-5890-94DBC5F72BC6}"/>
          </ac:spMkLst>
        </pc:spChg>
        <pc:picChg chg="mod">
          <ac:chgData name="Ilyas Iskander" userId="8146e3951eb0e2e5" providerId="LiveId" clId="{26AF7234-FF15-4F2B-AAAD-53D3A6153046}" dt="2024-02-18T04:48:16.441" v="31"/>
          <ac:picMkLst>
            <pc:docMk/>
            <pc:sldMk cId="2725565425" sldId="262"/>
            <ac:picMk id="5122" creationId="{972B9304-8B2F-C371-889C-6A0297AB3D9E}"/>
          </ac:picMkLst>
        </pc:picChg>
      </pc:sldChg>
      <pc:sldChg chg="modSp mod">
        <pc:chgData name="Ilyas Iskander" userId="8146e3951eb0e2e5" providerId="LiveId" clId="{26AF7234-FF15-4F2B-AAAD-53D3A6153046}" dt="2024-02-18T04:48:16.441" v="31"/>
        <pc:sldMkLst>
          <pc:docMk/>
          <pc:sldMk cId="475487866" sldId="264"/>
        </pc:sldMkLst>
        <pc:spChg chg="mod">
          <ac:chgData name="Ilyas Iskander" userId="8146e3951eb0e2e5" providerId="LiveId" clId="{26AF7234-FF15-4F2B-AAAD-53D3A6153046}" dt="2024-02-18T04:48:16.441" v="31"/>
          <ac:spMkLst>
            <pc:docMk/>
            <pc:sldMk cId="475487866" sldId="264"/>
            <ac:spMk id="2" creationId="{DB7D437A-D8B6-AD16-1D83-D1D7F9B5373C}"/>
          </ac:spMkLst>
        </pc:spChg>
        <pc:picChg chg="mod">
          <ac:chgData name="Ilyas Iskander" userId="8146e3951eb0e2e5" providerId="LiveId" clId="{26AF7234-FF15-4F2B-AAAD-53D3A6153046}" dt="2024-02-18T04:48:16.441" v="31"/>
          <ac:picMkLst>
            <pc:docMk/>
            <pc:sldMk cId="475487866" sldId="264"/>
            <ac:picMk id="7170" creationId="{8C73CDB3-4A56-D838-0065-CCA26AE56B0E}"/>
          </ac:picMkLst>
        </pc:picChg>
      </pc:sldChg>
      <pc:sldChg chg="modSp del">
        <pc:chgData name="Ilyas Iskander" userId="8146e3951eb0e2e5" providerId="LiveId" clId="{26AF7234-FF15-4F2B-AAAD-53D3A6153046}" dt="2024-02-18T05:36:12.793" v="707" actId="47"/>
        <pc:sldMkLst>
          <pc:docMk/>
          <pc:sldMk cId="2305717821" sldId="265"/>
        </pc:sldMkLst>
        <pc:spChg chg="mod">
          <ac:chgData name="Ilyas Iskander" userId="8146e3951eb0e2e5" providerId="LiveId" clId="{26AF7234-FF15-4F2B-AAAD-53D3A6153046}" dt="2024-02-18T04:48:16.441" v="31"/>
          <ac:spMkLst>
            <pc:docMk/>
            <pc:sldMk cId="2305717821" sldId="265"/>
            <ac:spMk id="2" creationId="{29772DA8-2418-3B90-45D6-DADBBE082CED}"/>
          </ac:spMkLst>
        </pc:spChg>
        <pc:picChg chg="mod">
          <ac:chgData name="Ilyas Iskander" userId="8146e3951eb0e2e5" providerId="LiveId" clId="{26AF7234-FF15-4F2B-AAAD-53D3A6153046}" dt="2024-02-18T04:48:16.441" v="31"/>
          <ac:picMkLst>
            <pc:docMk/>
            <pc:sldMk cId="2305717821" sldId="265"/>
            <ac:picMk id="8196" creationId="{6BBD04D5-0B0A-9288-AB4B-047CDD3D5CFD}"/>
          </ac:picMkLst>
        </pc:picChg>
      </pc:sldChg>
      <pc:sldChg chg="modSp mod">
        <pc:chgData name="Ilyas Iskander" userId="8146e3951eb0e2e5" providerId="LiveId" clId="{26AF7234-FF15-4F2B-AAAD-53D3A6153046}" dt="2024-02-18T04:50:14.261" v="72" actId="1076"/>
        <pc:sldMkLst>
          <pc:docMk/>
          <pc:sldMk cId="3359608615" sldId="266"/>
        </pc:sldMkLst>
        <pc:spChg chg="mod">
          <ac:chgData name="Ilyas Iskander" userId="8146e3951eb0e2e5" providerId="LiveId" clId="{26AF7234-FF15-4F2B-AAAD-53D3A6153046}" dt="2024-02-18T04:50:14.261" v="72" actId="1076"/>
          <ac:spMkLst>
            <pc:docMk/>
            <pc:sldMk cId="3359608615" sldId="266"/>
            <ac:spMk id="3" creationId="{0E2CA95D-4BAA-1690-F0B3-6DF7B989AE67}"/>
          </ac:spMkLst>
        </pc:spChg>
      </pc:sldChg>
      <pc:sldChg chg="modSp mod">
        <pc:chgData name="Ilyas Iskander" userId="8146e3951eb0e2e5" providerId="LiveId" clId="{26AF7234-FF15-4F2B-AAAD-53D3A6153046}" dt="2024-02-21T00:38:57.497" v="813" actId="20577"/>
        <pc:sldMkLst>
          <pc:docMk/>
          <pc:sldMk cId="421280063" sldId="268"/>
        </pc:sldMkLst>
        <pc:spChg chg="mod">
          <ac:chgData name="Ilyas Iskander" userId="8146e3951eb0e2e5" providerId="LiveId" clId="{26AF7234-FF15-4F2B-AAAD-53D3A6153046}" dt="2024-02-21T00:38:57.497" v="813" actId="20577"/>
          <ac:spMkLst>
            <pc:docMk/>
            <pc:sldMk cId="421280063" sldId="268"/>
            <ac:spMk id="3" creationId="{AD826A56-062B-243C-D39F-48340EB829D0}"/>
          </ac:spMkLst>
        </pc:spChg>
      </pc:sldChg>
      <pc:sldChg chg="modSp mod">
        <pc:chgData name="Ilyas Iskander" userId="8146e3951eb0e2e5" providerId="LiveId" clId="{26AF7234-FF15-4F2B-AAAD-53D3A6153046}" dt="2024-02-21T01:24:20.346" v="815" actId="20577"/>
        <pc:sldMkLst>
          <pc:docMk/>
          <pc:sldMk cId="2911776280" sldId="273"/>
        </pc:sldMkLst>
        <pc:spChg chg="mod">
          <ac:chgData name="Ilyas Iskander" userId="8146e3951eb0e2e5" providerId="LiveId" clId="{26AF7234-FF15-4F2B-AAAD-53D3A6153046}" dt="2024-02-21T01:24:20.346" v="815" actId="20577"/>
          <ac:spMkLst>
            <pc:docMk/>
            <pc:sldMk cId="2911776280" sldId="273"/>
            <ac:spMk id="3" creationId="{7D80797E-7A59-5AA9-E987-60D666349202}"/>
          </ac:spMkLst>
        </pc:spChg>
      </pc:sldChg>
      <pc:sldChg chg="modSp mod">
        <pc:chgData name="Ilyas Iskander" userId="8146e3951eb0e2e5" providerId="LiveId" clId="{26AF7234-FF15-4F2B-AAAD-53D3A6153046}" dt="2024-02-18T04:57:20.762" v="505" actId="27636"/>
        <pc:sldMkLst>
          <pc:docMk/>
          <pc:sldMk cId="1124143084" sldId="274"/>
        </pc:sldMkLst>
        <pc:spChg chg="mod">
          <ac:chgData name="Ilyas Iskander" userId="8146e3951eb0e2e5" providerId="LiveId" clId="{26AF7234-FF15-4F2B-AAAD-53D3A6153046}" dt="2024-02-18T04:57:20.762" v="505" actId="27636"/>
          <ac:spMkLst>
            <pc:docMk/>
            <pc:sldMk cId="1124143084" sldId="274"/>
            <ac:spMk id="3" creationId="{157CF110-67D7-1797-4825-5880DE46C217}"/>
          </ac:spMkLst>
        </pc:spChg>
      </pc:sldChg>
      <pc:sldChg chg="modSp mod">
        <pc:chgData name="Ilyas Iskander" userId="8146e3951eb0e2e5" providerId="LiveId" clId="{26AF7234-FF15-4F2B-AAAD-53D3A6153046}" dt="2024-02-18T04:58:44.678" v="538" actId="255"/>
        <pc:sldMkLst>
          <pc:docMk/>
          <pc:sldMk cId="2308774407" sldId="275"/>
        </pc:sldMkLst>
        <pc:spChg chg="mod">
          <ac:chgData name="Ilyas Iskander" userId="8146e3951eb0e2e5" providerId="LiveId" clId="{26AF7234-FF15-4F2B-AAAD-53D3A6153046}" dt="2024-02-18T04:58:44.678" v="538" actId="255"/>
          <ac:spMkLst>
            <pc:docMk/>
            <pc:sldMk cId="2308774407" sldId="275"/>
            <ac:spMk id="3" creationId="{38EFDF08-0628-283C-883B-544DB3475DFE}"/>
          </ac:spMkLst>
        </pc:spChg>
      </pc:sldChg>
      <pc:sldChg chg="modSp mod">
        <pc:chgData name="Ilyas Iskander" userId="8146e3951eb0e2e5" providerId="LiveId" clId="{26AF7234-FF15-4F2B-AAAD-53D3A6153046}" dt="2024-02-18T05:30:51.824" v="612" actId="20577"/>
        <pc:sldMkLst>
          <pc:docMk/>
          <pc:sldMk cId="3115841010" sldId="278"/>
        </pc:sldMkLst>
        <pc:spChg chg="mod">
          <ac:chgData name="Ilyas Iskander" userId="8146e3951eb0e2e5" providerId="LiveId" clId="{26AF7234-FF15-4F2B-AAAD-53D3A6153046}" dt="2024-02-18T05:30:51.824" v="612" actId="20577"/>
          <ac:spMkLst>
            <pc:docMk/>
            <pc:sldMk cId="3115841010" sldId="278"/>
            <ac:spMk id="3" creationId="{A1157518-8A27-F114-A9B3-27D8C44BF53A}"/>
          </ac:spMkLst>
        </pc:spChg>
      </pc:sldChg>
      <pc:sldChg chg="modSp mod">
        <pc:chgData name="Ilyas Iskander" userId="8146e3951eb0e2e5" providerId="LiveId" clId="{26AF7234-FF15-4F2B-AAAD-53D3A6153046}" dt="2024-02-18T05:32:50.137" v="639" actId="5793"/>
        <pc:sldMkLst>
          <pc:docMk/>
          <pc:sldMk cId="3312779692" sldId="280"/>
        </pc:sldMkLst>
        <pc:spChg chg="mod">
          <ac:chgData name="Ilyas Iskander" userId="8146e3951eb0e2e5" providerId="LiveId" clId="{26AF7234-FF15-4F2B-AAAD-53D3A6153046}" dt="2024-02-18T05:32:50.137" v="639" actId="5793"/>
          <ac:spMkLst>
            <pc:docMk/>
            <pc:sldMk cId="3312779692" sldId="280"/>
            <ac:spMk id="3" creationId="{B69FD657-DE87-5307-1756-A320FA6F924F}"/>
          </ac:spMkLst>
        </pc:spChg>
      </pc:sldChg>
      <pc:sldChg chg="modSp mod">
        <pc:chgData name="Ilyas Iskander" userId="8146e3951eb0e2e5" providerId="LiveId" clId="{26AF7234-FF15-4F2B-AAAD-53D3A6153046}" dt="2024-02-18T05:35:13.377" v="692" actId="20577"/>
        <pc:sldMkLst>
          <pc:docMk/>
          <pc:sldMk cId="1126664752" sldId="281"/>
        </pc:sldMkLst>
        <pc:spChg chg="mod">
          <ac:chgData name="Ilyas Iskander" userId="8146e3951eb0e2e5" providerId="LiveId" clId="{26AF7234-FF15-4F2B-AAAD-53D3A6153046}" dt="2024-02-18T05:35:13.377" v="692" actId="20577"/>
          <ac:spMkLst>
            <pc:docMk/>
            <pc:sldMk cId="1126664752" sldId="281"/>
            <ac:spMk id="3" creationId="{F6947ED5-94D1-8250-E794-E13B9E7B1E81}"/>
          </ac:spMkLst>
        </pc:spChg>
      </pc:sldChg>
      <pc:sldChg chg="modSp mod">
        <pc:chgData name="Ilyas Iskander" userId="8146e3951eb0e2e5" providerId="LiveId" clId="{26AF7234-FF15-4F2B-AAAD-53D3A6153046}" dt="2024-02-18T05:36:06.414" v="706" actId="12"/>
        <pc:sldMkLst>
          <pc:docMk/>
          <pc:sldMk cId="1774754951" sldId="282"/>
        </pc:sldMkLst>
        <pc:spChg chg="mod">
          <ac:chgData name="Ilyas Iskander" userId="8146e3951eb0e2e5" providerId="LiveId" clId="{26AF7234-FF15-4F2B-AAAD-53D3A6153046}" dt="2024-02-18T05:36:06.414" v="706" actId="12"/>
          <ac:spMkLst>
            <pc:docMk/>
            <pc:sldMk cId="1774754951" sldId="282"/>
            <ac:spMk id="3" creationId="{1324DCC2-11BA-F73D-8BF8-298A3CDF37E8}"/>
          </ac:spMkLst>
        </pc:spChg>
      </pc:sldChg>
      <pc:sldChg chg="modSp mod">
        <pc:chgData name="Ilyas Iskander" userId="8146e3951eb0e2e5" providerId="LiveId" clId="{26AF7234-FF15-4F2B-AAAD-53D3A6153046}" dt="2024-02-18T05:37:36.695" v="774" actId="27636"/>
        <pc:sldMkLst>
          <pc:docMk/>
          <pc:sldMk cId="1104114611" sldId="283"/>
        </pc:sldMkLst>
        <pc:spChg chg="mod">
          <ac:chgData name="Ilyas Iskander" userId="8146e3951eb0e2e5" providerId="LiveId" clId="{26AF7234-FF15-4F2B-AAAD-53D3A6153046}" dt="2024-02-18T05:37:36.695" v="774" actId="27636"/>
          <ac:spMkLst>
            <pc:docMk/>
            <pc:sldMk cId="1104114611" sldId="283"/>
            <ac:spMk id="3" creationId="{8FDDC7D3-2969-1B86-69D8-F5FDF36C4B61}"/>
          </ac:spMkLst>
        </pc:spChg>
      </pc:sldChg>
      <pc:sldChg chg="modSp mod">
        <pc:chgData name="Ilyas Iskander" userId="8146e3951eb0e2e5" providerId="LiveId" clId="{26AF7234-FF15-4F2B-AAAD-53D3A6153046}" dt="2024-02-18T18:46:45.550" v="811" actId="20577"/>
        <pc:sldMkLst>
          <pc:docMk/>
          <pc:sldMk cId="2026275586" sldId="285"/>
        </pc:sldMkLst>
        <pc:spChg chg="mod">
          <ac:chgData name="Ilyas Iskander" userId="8146e3951eb0e2e5" providerId="LiveId" clId="{26AF7234-FF15-4F2B-AAAD-53D3A6153046}" dt="2024-02-18T18:46:45.550" v="811" actId="20577"/>
          <ac:spMkLst>
            <pc:docMk/>
            <pc:sldMk cId="2026275586" sldId="285"/>
            <ac:spMk id="3" creationId="{3C1CA651-2C26-36D2-3311-6515AE3962CB}"/>
          </ac:spMkLst>
        </pc:spChg>
      </pc:sldChg>
      <pc:sldChg chg="modSp mod">
        <pc:chgData name="Ilyas Iskander" userId="8146e3951eb0e2e5" providerId="LiveId" clId="{26AF7234-FF15-4F2B-AAAD-53D3A6153046}" dt="2024-02-18T04:48:16.802" v="43" actId="27636"/>
        <pc:sldMkLst>
          <pc:docMk/>
          <pc:sldMk cId="1127717240" sldId="286"/>
        </pc:sldMkLst>
        <pc:spChg chg="mod">
          <ac:chgData name="Ilyas Iskander" userId="8146e3951eb0e2e5" providerId="LiveId" clId="{26AF7234-FF15-4F2B-AAAD-53D3A6153046}" dt="2024-02-18T04:48:16.802" v="43" actId="27636"/>
          <ac:spMkLst>
            <pc:docMk/>
            <pc:sldMk cId="1127717240" sldId="286"/>
            <ac:spMk id="3" creationId="{27603378-AF6B-8A4C-64BC-8C5BDFA80667}"/>
          </ac:spMkLst>
        </pc:spChg>
      </pc:sldChg>
      <pc:sldChg chg="delSp modSp new mod">
        <pc:chgData name="Ilyas Iskander" userId="8146e3951eb0e2e5" providerId="LiveId" clId="{26AF7234-FF15-4F2B-AAAD-53D3A6153046}" dt="2024-02-21T00:36:18.899" v="812" actId="20577"/>
        <pc:sldMkLst>
          <pc:docMk/>
          <pc:sldMk cId="2968270906" sldId="287"/>
        </pc:sldMkLst>
        <pc:spChg chg="del">
          <ac:chgData name="Ilyas Iskander" userId="8146e3951eb0e2e5" providerId="LiveId" clId="{26AF7234-FF15-4F2B-AAAD-53D3A6153046}" dt="2024-02-18T04:49:39.892" v="67" actId="478"/>
          <ac:spMkLst>
            <pc:docMk/>
            <pc:sldMk cId="2968270906" sldId="287"/>
            <ac:spMk id="2" creationId="{75E77945-FA98-10D0-7D61-801B5F6E6314}"/>
          </ac:spMkLst>
        </pc:spChg>
        <pc:spChg chg="mod">
          <ac:chgData name="Ilyas Iskander" userId="8146e3951eb0e2e5" providerId="LiveId" clId="{26AF7234-FF15-4F2B-AAAD-53D3A6153046}" dt="2024-02-21T00:36:18.899" v="812" actId="20577"/>
          <ac:spMkLst>
            <pc:docMk/>
            <pc:sldMk cId="2968270906" sldId="287"/>
            <ac:spMk id="3" creationId="{0420BCEC-8508-18B9-9E9C-C850368043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782F3B-924A-4D16-A144-C5DE6CEF8482}" type="datetimeFigureOut">
              <a:rPr lang="en-CA" smtClean="0"/>
              <a:t>2024-02-20</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FEEEFE-1DE7-4046-A080-F9F21C4AB154}" type="slidenum">
              <a:rPr lang="en-CA" smtClean="0"/>
              <a:t>‹#›</a:t>
            </a:fld>
            <a:endParaRPr lang="en-CA"/>
          </a:p>
        </p:txBody>
      </p:sp>
    </p:spTree>
    <p:extLst>
      <p:ext uri="{BB962C8B-B14F-4D97-AF65-F5344CB8AC3E}">
        <p14:creationId xmlns:p14="http://schemas.microsoft.com/office/powerpoint/2010/main" val="501339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B71D5590-83E1-4810-A17C-2C212ADB01E3}" type="datetimeFigureOut">
              <a:rPr lang="en-CA" smtClean="0"/>
              <a:t>2024-02-20</a:t>
            </a:fld>
            <a:endParaRPr lang="en-CA"/>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CA"/>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23290894-6F39-44B0-BECF-759780B89C4D}" type="slidenum">
              <a:rPr lang="en-CA" smtClean="0"/>
              <a:t>‹#›</a:t>
            </a:fld>
            <a:endParaRPr lang="en-C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5860304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1D5590-83E1-4810-A17C-2C212ADB01E3}" type="datetimeFigureOut">
              <a:rPr lang="en-CA" smtClean="0"/>
              <a:t>2024-02-20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290894-6F39-44B0-BECF-759780B89C4D}" type="slidenum">
              <a:rPr lang="en-CA" smtClean="0"/>
              <a:t>‹#›</a:t>
            </a:fld>
            <a:endParaRPr lang="en-CA"/>
          </a:p>
        </p:txBody>
      </p:sp>
    </p:spTree>
    <p:extLst>
      <p:ext uri="{BB962C8B-B14F-4D97-AF65-F5344CB8AC3E}">
        <p14:creationId xmlns:p14="http://schemas.microsoft.com/office/powerpoint/2010/main" val="702502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1D5590-83E1-4810-A17C-2C212ADB01E3}" type="datetimeFigureOut">
              <a:rPr lang="en-CA" smtClean="0"/>
              <a:t>2024-02-20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290894-6F39-44B0-BECF-759780B89C4D}" type="slidenum">
              <a:rPr lang="en-CA" smtClean="0"/>
              <a:t>‹#›</a:t>
            </a:fld>
            <a:endParaRPr lang="en-CA"/>
          </a:p>
        </p:txBody>
      </p:sp>
    </p:spTree>
    <p:extLst>
      <p:ext uri="{BB962C8B-B14F-4D97-AF65-F5344CB8AC3E}">
        <p14:creationId xmlns:p14="http://schemas.microsoft.com/office/powerpoint/2010/main" val="1787959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71D5590-83E1-4810-A17C-2C212ADB01E3}" type="datetimeFigureOut">
              <a:rPr lang="en-CA" smtClean="0"/>
              <a:t>2024-02-20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290894-6F39-44B0-BECF-759780B89C4D}" type="slidenum">
              <a:rPr lang="en-CA" smtClean="0"/>
              <a:t>‹#›</a:t>
            </a:fld>
            <a:endParaRPr lang="en-CA"/>
          </a:p>
        </p:txBody>
      </p:sp>
    </p:spTree>
    <p:extLst>
      <p:ext uri="{BB962C8B-B14F-4D97-AF65-F5344CB8AC3E}">
        <p14:creationId xmlns:p14="http://schemas.microsoft.com/office/powerpoint/2010/main" val="2454786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71D5590-83E1-4810-A17C-2C212ADB01E3}" type="datetimeFigureOut">
              <a:rPr lang="en-CA" smtClean="0"/>
              <a:t>2024-02-20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3290894-6F39-44B0-BECF-759780B89C4D}" type="slidenum">
              <a:rPr lang="en-CA" smtClean="0"/>
              <a:t>‹#›</a:t>
            </a:fld>
            <a:endParaRPr lang="en-CA"/>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02164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71D5590-83E1-4810-A17C-2C212ADB01E3}" type="datetimeFigureOut">
              <a:rPr lang="en-CA" smtClean="0"/>
              <a:t>2024-02-20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3290894-6F39-44B0-BECF-759780B89C4D}" type="slidenum">
              <a:rPr lang="en-CA" smtClean="0"/>
              <a:t>‹#›</a:t>
            </a:fld>
            <a:endParaRPr lang="en-CA"/>
          </a:p>
        </p:txBody>
      </p:sp>
    </p:spTree>
    <p:extLst>
      <p:ext uri="{BB962C8B-B14F-4D97-AF65-F5344CB8AC3E}">
        <p14:creationId xmlns:p14="http://schemas.microsoft.com/office/powerpoint/2010/main" val="2387879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71D5590-83E1-4810-A17C-2C212ADB01E3}" type="datetimeFigureOut">
              <a:rPr lang="en-CA" smtClean="0"/>
              <a:t>2024-02-20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3290894-6F39-44B0-BECF-759780B89C4D}" type="slidenum">
              <a:rPr lang="en-CA" smtClean="0"/>
              <a:t>‹#›</a:t>
            </a:fld>
            <a:endParaRPr lang="en-CA"/>
          </a:p>
        </p:txBody>
      </p:sp>
    </p:spTree>
    <p:extLst>
      <p:ext uri="{BB962C8B-B14F-4D97-AF65-F5344CB8AC3E}">
        <p14:creationId xmlns:p14="http://schemas.microsoft.com/office/powerpoint/2010/main" val="975930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71D5590-83E1-4810-A17C-2C212ADB01E3}" type="datetimeFigureOut">
              <a:rPr lang="en-CA" smtClean="0"/>
              <a:t>2024-02-20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3290894-6F39-44B0-BECF-759780B89C4D}" type="slidenum">
              <a:rPr lang="en-CA" smtClean="0"/>
              <a:t>‹#›</a:t>
            </a:fld>
            <a:endParaRPr lang="en-CA"/>
          </a:p>
        </p:txBody>
      </p:sp>
    </p:spTree>
    <p:extLst>
      <p:ext uri="{BB962C8B-B14F-4D97-AF65-F5344CB8AC3E}">
        <p14:creationId xmlns:p14="http://schemas.microsoft.com/office/powerpoint/2010/main" val="4243040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1D5590-83E1-4810-A17C-2C212ADB01E3}" type="datetimeFigureOut">
              <a:rPr lang="en-CA" smtClean="0"/>
              <a:t>2024-02-20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3290894-6F39-44B0-BECF-759780B89C4D}" type="slidenum">
              <a:rPr lang="en-CA" smtClean="0"/>
              <a:t>‹#›</a:t>
            </a:fld>
            <a:endParaRPr lang="en-CA"/>
          </a:p>
        </p:txBody>
      </p:sp>
    </p:spTree>
    <p:extLst>
      <p:ext uri="{BB962C8B-B14F-4D97-AF65-F5344CB8AC3E}">
        <p14:creationId xmlns:p14="http://schemas.microsoft.com/office/powerpoint/2010/main" val="1422820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1D5590-83E1-4810-A17C-2C212ADB01E3}" type="datetimeFigureOut">
              <a:rPr lang="en-CA" smtClean="0"/>
              <a:t>2024-02-20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3290894-6F39-44B0-BECF-759780B89C4D}" type="slidenum">
              <a:rPr lang="en-CA" smtClean="0"/>
              <a:t>‹#›</a:t>
            </a:fld>
            <a:endParaRPr lang="en-CA"/>
          </a:p>
        </p:txBody>
      </p:sp>
    </p:spTree>
    <p:extLst>
      <p:ext uri="{BB962C8B-B14F-4D97-AF65-F5344CB8AC3E}">
        <p14:creationId xmlns:p14="http://schemas.microsoft.com/office/powerpoint/2010/main" val="2083312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71D5590-83E1-4810-A17C-2C212ADB01E3}" type="datetimeFigureOut">
              <a:rPr lang="en-CA" smtClean="0"/>
              <a:t>2024-02-20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3290894-6F39-44B0-BECF-759780B89C4D}" type="slidenum">
              <a:rPr lang="en-CA" smtClean="0"/>
              <a:t>‹#›</a:t>
            </a:fld>
            <a:endParaRPr lang="en-CA"/>
          </a:p>
        </p:txBody>
      </p:sp>
    </p:spTree>
    <p:extLst>
      <p:ext uri="{BB962C8B-B14F-4D97-AF65-F5344CB8AC3E}">
        <p14:creationId xmlns:p14="http://schemas.microsoft.com/office/powerpoint/2010/main" val="708484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B71D5590-83E1-4810-A17C-2C212ADB01E3}" type="datetimeFigureOut">
              <a:rPr lang="en-CA" smtClean="0"/>
              <a:t>2024-02-20</a:t>
            </a:fld>
            <a:endParaRPr lang="en-CA"/>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CA"/>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23290894-6F39-44B0-BECF-759780B89C4D}" type="slidenum">
              <a:rPr lang="en-CA" smtClean="0"/>
              <a:t>‹#›</a:t>
            </a:fld>
            <a:endParaRPr lang="en-CA"/>
          </a:p>
        </p:txBody>
      </p:sp>
    </p:spTree>
    <p:extLst>
      <p:ext uri="{BB962C8B-B14F-4D97-AF65-F5344CB8AC3E}">
        <p14:creationId xmlns:p14="http://schemas.microsoft.com/office/powerpoint/2010/main" val="136831442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technologyreview.com/2023/04/06/1071059/chatgpt-change-not-destroy-education-opena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459FD-DEFE-0FAB-CAB9-93EA1D613925}"/>
              </a:ext>
            </a:extLst>
          </p:cNvPr>
          <p:cNvSpPr>
            <a:spLocks noGrp="1"/>
          </p:cNvSpPr>
          <p:nvPr>
            <p:ph type="ctrTitle"/>
          </p:nvPr>
        </p:nvSpPr>
        <p:spPr>
          <a:xfrm>
            <a:off x="1523999" y="2484020"/>
            <a:ext cx="9806609" cy="2387600"/>
          </a:xfrm>
        </p:spPr>
        <p:txBody>
          <a:bodyPr>
            <a:normAutofit fontScale="90000"/>
          </a:bodyPr>
          <a:lstStyle/>
          <a:p>
            <a:r>
              <a:rPr lang="en-US" dirty="0"/>
              <a:t>How Good are Professors at Telling ChatGPT-Generated Essays from the Ones Produced by University Students?</a:t>
            </a:r>
            <a:endParaRPr lang="en-CA" dirty="0"/>
          </a:p>
        </p:txBody>
      </p:sp>
      <p:sp>
        <p:nvSpPr>
          <p:cNvPr id="3" name="Subtitle 2">
            <a:extLst>
              <a:ext uri="{FF2B5EF4-FFF2-40B4-BE49-F238E27FC236}">
                <a16:creationId xmlns:a16="http://schemas.microsoft.com/office/drawing/2014/main" id="{623E9C38-7BB2-123B-84DD-6E3E231AB2C8}"/>
              </a:ext>
            </a:extLst>
          </p:cNvPr>
          <p:cNvSpPr>
            <a:spLocks noGrp="1"/>
          </p:cNvSpPr>
          <p:nvPr>
            <p:ph type="subTitle" idx="1"/>
          </p:nvPr>
        </p:nvSpPr>
        <p:spPr>
          <a:xfrm>
            <a:off x="1524000" y="5082969"/>
            <a:ext cx="9144000" cy="1655762"/>
          </a:xfrm>
        </p:spPr>
        <p:txBody>
          <a:bodyPr/>
          <a:lstStyle/>
          <a:p>
            <a:r>
              <a:rPr lang="en-US" dirty="0"/>
              <a:t>Ilyas Iskander</a:t>
            </a:r>
          </a:p>
          <a:p>
            <a:r>
              <a:rPr lang="en-US" dirty="0"/>
              <a:t>Grade 6 Gate, Hillhurst School</a:t>
            </a:r>
            <a:endParaRPr lang="en-CA" dirty="0"/>
          </a:p>
        </p:txBody>
      </p:sp>
    </p:spTree>
    <p:extLst>
      <p:ext uri="{BB962C8B-B14F-4D97-AF65-F5344CB8AC3E}">
        <p14:creationId xmlns:p14="http://schemas.microsoft.com/office/powerpoint/2010/main" val="33784005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B4F7C-0EA6-FF14-5890-94DBC5F72BC6}"/>
              </a:ext>
            </a:extLst>
          </p:cNvPr>
          <p:cNvSpPr>
            <a:spLocks noGrp="1"/>
          </p:cNvSpPr>
          <p:nvPr>
            <p:ph type="title"/>
          </p:nvPr>
        </p:nvSpPr>
        <p:spPr/>
        <p:txBody>
          <a:bodyPr>
            <a:normAutofit fontScale="90000"/>
          </a:bodyPr>
          <a:lstStyle/>
          <a:p>
            <a:r>
              <a:rPr lang="en-US" dirty="0">
                <a:solidFill>
                  <a:srgbClr val="FF0000"/>
                </a:solidFill>
              </a:rPr>
              <a:t>Results: For each essay provided please guess of it was generated by ChatGPT or written by a student</a:t>
            </a:r>
            <a:endParaRPr lang="en-CA" dirty="0">
              <a:solidFill>
                <a:srgbClr val="FF0000"/>
              </a:solidFill>
            </a:endParaRPr>
          </a:p>
        </p:txBody>
      </p:sp>
      <p:pic>
        <p:nvPicPr>
          <p:cNvPr id="5122" name="Picture 2" descr="Forms response chart. Question title: For each essay provided in the email please guess if it was generated by ChatGPT or written by a student.. Number of responses: .">
            <a:extLst>
              <a:ext uri="{FF2B5EF4-FFF2-40B4-BE49-F238E27FC236}">
                <a16:creationId xmlns:a16="http://schemas.microsoft.com/office/drawing/2014/main" id="{972B9304-8B2F-C371-889C-6A0297AB3D9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384647" y="1828800"/>
            <a:ext cx="8349556" cy="435133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2EF7E349-7A77-A39F-DC8D-14F164F1C570}"/>
              </a:ext>
            </a:extLst>
          </p:cNvPr>
          <p:cNvSpPr/>
          <p:nvPr/>
        </p:nvSpPr>
        <p:spPr>
          <a:xfrm>
            <a:off x="1026563" y="2076450"/>
            <a:ext cx="9069938" cy="61912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725565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A9E0F3-5663-D55E-60FD-61E407A26A8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947ED5-94D1-8250-E794-E13B9E7B1E81}"/>
              </a:ext>
            </a:extLst>
          </p:cNvPr>
          <p:cNvSpPr>
            <a:spLocks noGrp="1"/>
          </p:cNvSpPr>
          <p:nvPr>
            <p:ph idx="1"/>
          </p:nvPr>
        </p:nvSpPr>
        <p:spPr>
          <a:xfrm>
            <a:off x="838200" y="175491"/>
            <a:ext cx="10174357" cy="6489713"/>
          </a:xfrm>
        </p:spPr>
        <p:txBody>
          <a:bodyPr>
            <a:noAutofit/>
          </a:bodyPr>
          <a:lstStyle/>
          <a:p>
            <a:pPr marL="0" indent="0">
              <a:buNone/>
            </a:pPr>
            <a:r>
              <a:rPr lang="en-US" sz="2400" dirty="0">
                <a:solidFill>
                  <a:srgbClr val="FF0000"/>
                </a:solidFill>
              </a:rPr>
              <a:t>Results: Findings with respect to the research question</a:t>
            </a:r>
          </a:p>
          <a:p>
            <a:pPr marL="0" indent="0">
              <a:buNone/>
            </a:pPr>
            <a:r>
              <a:rPr lang="en-US" sz="2400" dirty="0">
                <a:solidFill>
                  <a:srgbClr val="00B0F0"/>
                </a:solidFill>
              </a:rPr>
              <a:t>Inferential statistics (Binomial test)</a:t>
            </a:r>
            <a:endParaRPr lang="en-US" sz="2400" dirty="0"/>
          </a:p>
          <a:p>
            <a:r>
              <a:rPr lang="en-US" sz="2400" dirty="0"/>
              <a:t>For the first test, I received a p-value of 0.018 (&lt;0.05), which allows me to reject the first hypothesis.</a:t>
            </a:r>
          </a:p>
          <a:p>
            <a:r>
              <a:rPr lang="en-US" sz="2400" dirty="0"/>
              <a:t>For the second test, I received a p-value of 0.0001 (&lt;0.05), which allows me to reject the second hypothesis</a:t>
            </a:r>
          </a:p>
          <a:p>
            <a:r>
              <a:rPr lang="en-US" sz="2400" dirty="0"/>
              <a:t>For the third test, I received a p-value of 0.12 (&gt;0.05), which does not allow me to reject the third hypothesis</a:t>
            </a:r>
          </a:p>
          <a:p>
            <a:pPr marL="0" indent="0">
              <a:buNone/>
            </a:pPr>
            <a:endParaRPr lang="en-US" sz="2400" dirty="0"/>
          </a:p>
          <a:p>
            <a:r>
              <a:rPr lang="en-US" sz="2400" i="1" dirty="0"/>
              <a:t>This means that there is a high probability that the faculty correctly identified essays written by ChatGPT and by students with lower levels of English. However, the difference in correctly and incorrectly identifying an essay written by a student with a stronger level of English is purely by chance.</a:t>
            </a:r>
            <a:endParaRPr lang="en-CA" sz="2400" i="1" dirty="0"/>
          </a:p>
        </p:txBody>
      </p:sp>
    </p:spTree>
    <p:extLst>
      <p:ext uri="{BB962C8B-B14F-4D97-AF65-F5344CB8AC3E}">
        <p14:creationId xmlns:p14="http://schemas.microsoft.com/office/powerpoint/2010/main" val="1126664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3F4111-BC5F-9635-5140-871DACE0C1A5}"/>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24DCC2-11BA-F73D-8BF8-298A3CDF37E8}"/>
              </a:ext>
            </a:extLst>
          </p:cNvPr>
          <p:cNvSpPr>
            <a:spLocks noGrp="1"/>
          </p:cNvSpPr>
          <p:nvPr>
            <p:ph idx="1"/>
          </p:nvPr>
        </p:nvSpPr>
        <p:spPr>
          <a:xfrm>
            <a:off x="540026" y="335884"/>
            <a:ext cx="10515600" cy="4332633"/>
          </a:xfrm>
        </p:spPr>
        <p:txBody>
          <a:bodyPr>
            <a:noAutofit/>
          </a:bodyPr>
          <a:lstStyle/>
          <a:p>
            <a:pPr marL="0" indent="0">
              <a:buNone/>
            </a:pPr>
            <a:r>
              <a:rPr lang="en-US" sz="2400" dirty="0">
                <a:solidFill>
                  <a:srgbClr val="FF0000"/>
                </a:solidFill>
              </a:rPr>
              <a:t>Results: Findings with respect to the research question</a:t>
            </a:r>
          </a:p>
          <a:p>
            <a:pPr marL="0" indent="0">
              <a:buNone/>
            </a:pPr>
            <a:r>
              <a:rPr lang="en-US" sz="2400" dirty="0">
                <a:solidFill>
                  <a:srgbClr val="00B0F0"/>
                </a:solidFill>
              </a:rPr>
              <a:t>Checking the writing level of the essays</a:t>
            </a:r>
            <a:endParaRPr lang="en-US" sz="2400" dirty="0"/>
          </a:p>
          <a:p>
            <a:r>
              <a:rPr lang="en-US" sz="2400" dirty="0"/>
              <a:t>To check whether the faculty assessed the English ability of students or ChatGPT in the same way as I did, I asked them to evaluate the essays in terms of their level of writing (low, average, or high).</a:t>
            </a:r>
          </a:p>
          <a:p>
            <a:r>
              <a:rPr lang="en-US" sz="2400" dirty="0"/>
              <a:t>Most of the faculty said that ChatGPT-generated essays were at the average level of writing (64.4%). </a:t>
            </a:r>
          </a:p>
          <a:p>
            <a:r>
              <a:rPr lang="en-US" sz="2400" dirty="0"/>
              <a:t>Most of the faculty have also found the essay written by the student with lower English ability to meet the average level of writing (57.1%). </a:t>
            </a:r>
          </a:p>
          <a:p>
            <a:r>
              <a:rPr lang="en-US" sz="2400" dirty="0"/>
              <a:t>Meanwhile, the majority of the faculty have found the essay written by the student with higher English ability to meet the excellent level of writing (51.1%). </a:t>
            </a:r>
          </a:p>
          <a:p>
            <a:r>
              <a:rPr lang="en-US" sz="2400" i="1" dirty="0"/>
              <a:t>This implies that I correctly identified the third essay as written by the student with the higher level of writing ability.</a:t>
            </a:r>
            <a:endParaRPr lang="en-CA" sz="2400" i="1" dirty="0"/>
          </a:p>
        </p:txBody>
      </p:sp>
    </p:spTree>
    <p:extLst>
      <p:ext uri="{BB962C8B-B14F-4D97-AF65-F5344CB8AC3E}">
        <p14:creationId xmlns:p14="http://schemas.microsoft.com/office/powerpoint/2010/main" val="1774754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D437A-D8B6-AD16-1D83-D1D7F9B5373C}"/>
              </a:ext>
            </a:extLst>
          </p:cNvPr>
          <p:cNvSpPr>
            <a:spLocks noGrp="1"/>
          </p:cNvSpPr>
          <p:nvPr>
            <p:ph type="title"/>
          </p:nvPr>
        </p:nvSpPr>
        <p:spPr/>
        <p:txBody>
          <a:bodyPr>
            <a:normAutofit/>
          </a:bodyPr>
          <a:lstStyle/>
          <a:p>
            <a:pPr algn="ctr"/>
            <a:r>
              <a:rPr lang="en-US" dirty="0">
                <a:solidFill>
                  <a:srgbClr val="FF0000"/>
                </a:solidFill>
              </a:rPr>
              <a:t>Results: Please evaluate the level of research writing for each essay.</a:t>
            </a:r>
            <a:endParaRPr lang="en-CA" dirty="0">
              <a:solidFill>
                <a:srgbClr val="FF0000"/>
              </a:solidFill>
            </a:endParaRPr>
          </a:p>
        </p:txBody>
      </p:sp>
      <p:pic>
        <p:nvPicPr>
          <p:cNvPr id="7170" name="Picture 2" descr="Forms response chart. Question title: Please evaluate the level of research writing for each essay.. Number of responses: .">
            <a:extLst>
              <a:ext uri="{FF2B5EF4-FFF2-40B4-BE49-F238E27FC236}">
                <a16:creationId xmlns:a16="http://schemas.microsoft.com/office/drawing/2014/main" id="{8C73CDB3-4A56-D838-0065-CCA26AE56B0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262063" y="1905621"/>
            <a:ext cx="8594725" cy="419769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8D0F9025-B6E7-D5D5-56FB-DE35FCF0D262}"/>
              </a:ext>
            </a:extLst>
          </p:cNvPr>
          <p:cNvSpPr/>
          <p:nvPr/>
        </p:nvSpPr>
        <p:spPr>
          <a:xfrm>
            <a:off x="1024570" y="2104222"/>
            <a:ext cx="7205030" cy="616944"/>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475487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DDC7D3-2969-1B86-69D8-F5FDF36C4B61}"/>
              </a:ext>
            </a:extLst>
          </p:cNvPr>
          <p:cNvSpPr>
            <a:spLocks noGrp="1"/>
          </p:cNvSpPr>
          <p:nvPr>
            <p:ph idx="1"/>
          </p:nvPr>
        </p:nvSpPr>
        <p:spPr>
          <a:xfrm>
            <a:off x="838200" y="512284"/>
            <a:ext cx="10515600" cy="5833431"/>
          </a:xfrm>
        </p:spPr>
        <p:txBody>
          <a:bodyPr>
            <a:normAutofit lnSpcReduction="10000"/>
          </a:bodyPr>
          <a:lstStyle/>
          <a:p>
            <a:pPr marL="0" indent="0">
              <a:buNone/>
            </a:pPr>
            <a:r>
              <a:rPr lang="en-US" sz="2400" dirty="0">
                <a:solidFill>
                  <a:srgbClr val="FF0000"/>
                </a:solidFill>
              </a:rPr>
              <a:t>Conclusion</a:t>
            </a:r>
          </a:p>
          <a:p>
            <a:r>
              <a:rPr lang="en-US" sz="2400" dirty="0"/>
              <a:t>My study shows that university faculty can correctly detect ChatGPT generated essays.</a:t>
            </a:r>
          </a:p>
          <a:p>
            <a:r>
              <a:rPr lang="en-US" sz="2400" dirty="0"/>
              <a:t>However, it is more difficult for faculty to tell apart the essay written by a student with higher level of writing from the essay generated by ChatGPT.</a:t>
            </a:r>
          </a:p>
          <a:p>
            <a:r>
              <a:rPr lang="en-US" sz="2400" dirty="0"/>
              <a:t>These findings are similar to the finding of the previous study conducted on high school teachers (Waltzer et al., 2023). </a:t>
            </a:r>
          </a:p>
          <a:p>
            <a:pPr marL="0" indent="0">
              <a:buNone/>
            </a:pPr>
            <a:r>
              <a:rPr lang="en-US" sz="2400" dirty="0">
                <a:solidFill>
                  <a:srgbClr val="FF0000"/>
                </a:solidFill>
              </a:rPr>
              <a:t>Limitations</a:t>
            </a:r>
          </a:p>
          <a:p>
            <a:r>
              <a:rPr lang="en-US" sz="2400" dirty="0"/>
              <a:t>This conclusion applies mostly to professors from the fields of social sciences rather than from natural sciences. It also applies more to people who are native English speakers and who have used ChatGPT before. Finally, the findings are more relevant to professors with experience in advising students on research</a:t>
            </a:r>
          </a:p>
          <a:p>
            <a:endParaRPr lang="en-CA" dirty="0"/>
          </a:p>
        </p:txBody>
      </p:sp>
    </p:spTree>
    <p:extLst>
      <p:ext uri="{BB962C8B-B14F-4D97-AF65-F5344CB8AC3E}">
        <p14:creationId xmlns:p14="http://schemas.microsoft.com/office/powerpoint/2010/main" val="1104114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C1CA651-2C26-36D2-3311-6515AE3962CB}"/>
              </a:ext>
            </a:extLst>
          </p:cNvPr>
          <p:cNvSpPr>
            <a:spLocks noGrp="1"/>
          </p:cNvSpPr>
          <p:nvPr>
            <p:ph idx="1"/>
          </p:nvPr>
        </p:nvSpPr>
        <p:spPr>
          <a:xfrm>
            <a:off x="838200" y="587407"/>
            <a:ext cx="10515600" cy="4253617"/>
          </a:xfrm>
        </p:spPr>
        <p:txBody>
          <a:bodyPr>
            <a:noAutofit/>
          </a:bodyPr>
          <a:lstStyle/>
          <a:p>
            <a:pPr marL="0" indent="0">
              <a:buNone/>
            </a:pPr>
            <a:r>
              <a:rPr lang="en-US" sz="2400" dirty="0">
                <a:solidFill>
                  <a:srgbClr val="FF0000"/>
                </a:solidFill>
              </a:rPr>
              <a:t>Recommendations</a:t>
            </a:r>
          </a:p>
          <a:p>
            <a:r>
              <a:rPr lang="en-US" sz="2400" dirty="0"/>
              <a:t>My suggestion for future research is to conduct a survey on a greater variety of faculty at other universities. This will allow to make my findings more generalizable.</a:t>
            </a:r>
          </a:p>
          <a:p>
            <a:r>
              <a:rPr lang="en-US" sz="2400" dirty="0"/>
              <a:t>My suggestion for practice is to train the faculty how to differentiate better student written text from ChatGPT generated text, paying special attention to detecting the difference between ChatGPT generated and well written student essays.</a:t>
            </a:r>
          </a:p>
          <a:p>
            <a:pPr marL="0" indent="0">
              <a:buNone/>
            </a:pPr>
            <a:r>
              <a:rPr lang="en-US" sz="2400" dirty="0">
                <a:solidFill>
                  <a:srgbClr val="FF0000"/>
                </a:solidFill>
              </a:rPr>
              <a:t>Acknowledgement</a:t>
            </a:r>
          </a:p>
          <a:p>
            <a:pPr marL="0" indent="0">
              <a:buNone/>
            </a:pPr>
            <a:r>
              <a:rPr lang="en-US" sz="2400" dirty="0"/>
              <a:t>I would like to give credits to my parents, all the university professors that participated in the survey and my sister who wrote one of the essays.</a:t>
            </a:r>
            <a:endParaRPr lang="en-CA" sz="2400" dirty="0"/>
          </a:p>
        </p:txBody>
      </p:sp>
    </p:spTree>
    <p:extLst>
      <p:ext uri="{BB962C8B-B14F-4D97-AF65-F5344CB8AC3E}">
        <p14:creationId xmlns:p14="http://schemas.microsoft.com/office/powerpoint/2010/main" val="20262755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7603378-AF6B-8A4C-64BC-8C5BDFA80667}"/>
              </a:ext>
            </a:extLst>
          </p:cNvPr>
          <p:cNvSpPr>
            <a:spLocks noGrp="1"/>
          </p:cNvSpPr>
          <p:nvPr>
            <p:ph idx="1"/>
          </p:nvPr>
        </p:nvSpPr>
        <p:spPr>
          <a:xfrm>
            <a:off x="838200" y="205482"/>
            <a:ext cx="10515600" cy="6811767"/>
          </a:xfrm>
        </p:spPr>
        <p:txBody>
          <a:bodyPr>
            <a:normAutofit fontScale="25000" lnSpcReduction="20000"/>
          </a:bodyPr>
          <a:lstStyle/>
          <a:p>
            <a:pPr marL="0" indent="0">
              <a:buNone/>
            </a:pPr>
            <a:r>
              <a:rPr lang="en-US" sz="8600" dirty="0">
                <a:solidFill>
                  <a:srgbClr val="FF0000"/>
                </a:solidFill>
              </a:rPr>
              <a:t>References</a:t>
            </a:r>
          </a:p>
          <a:p>
            <a:r>
              <a:rPr lang="en-US" sz="7200" dirty="0"/>
              <a:t>Abd-</a:t>
            </a:r>
            <a:r>
              <a:rPr lang="en-US" sz="7200" dirty="0" err="1"/>
              <a:t>Elaal</a:t>
            </a:r>
            <a:r>
              <a:rPr lang="en-US" sz="7200" dirty="0"/>
              <a:t>, E. S., Gamage, S. H., &amp; Mills, J. E. (2019). Artificial intelligence is a tool for cheating academic integrity. In </a:t>
            </a:r>
            <a:r>
              <a:rPr lang="en-US" sz="7200" i="1" dirty="0"/>
              <a:t>30th Annual Conference for the Australasian Association for Engineering Education (AAEE 2019): Educators becoming agents of change: Innovate, integrate, motivate</a:t>
            </a:r>
            <a:r>
              <a:rPr lang="en-US" sz="7200" dirty="0"/>
              <a:t> (pp. 397-403).</a:t>
            </a:r>
          </a:p>
          <a:p>
            <a:r>
              <a:rPr lang="en-US" sz="7200" dirty="0" err="1"/>
              <a:t>Francke</a:t>
            </a:r>
            <a:r>
              <a:rPr lang="en-US" sz="7200" dirty="0"/>
              <a:t>, E., &amp; Bennett, A. (2019). The potential influence of artificial intelligence on plagiarism: A higher education perspective. In European Conference on the Impact of Artificial Intelligence and Robotics (ECIAIR 2019) (pp. 131-140).</a:t>
            </a:r>
          </a:p>
          <a:p>
            <a:r>
              <a:rPr lang="en-US" sz="7200" dirty="0"/>
              <a:t>Heaven, W.D. (2023). Chat GPT is going change education, not destroy it. MIT Technology Review, April 6, 2023, </a:t>
            </a:r>
            <a:r>
              <a:rPr lang="en-US" sz="7200" dirty="0">
                <a:hlinkClick r:id="rId2"/>
              </a:rPr>
              <a:t>ChatGPT is going to change education, not destroy it | MIT Technology Review</a:t>
            </a:r>
            <a:endParaRPr lang="en-US" sz="7200" dirty="0"/>
          </a:p>
          <a:p>
            <a:r>
              <a:rPr lang="en-US" sz="7200" dirty="0"/>
              <a:t>HLEG: High Level Expert Group on Artificial Intelligence (2019), A definition of AI: Main capabilities and disciplines.</a:t>
            </a:r>
          </a:p>
          <a:p>
            <a:r>
              <a:rPr lang="en-US" sz="7200" dirty="0"/>
              <a:t>King, M. R., &amp; ChatGPT. (2023). A conversation on artificial intelligence, chatbots, and plagiarism in higher education. Cellular and molecular bioengineering, 16(1), 1-2.</a:t>
            </a:r>
          </a:p>
          <a:p>
            <a:r>
              <a:rPr lang="en-US" sz="7200" dirty="0"/>
              <a:t>Nweke, M. C., Banner, M., &amp; </a:t>
            </a:r>
            <a:r>
              <a:rPr lang="en-US" sz="7200" dirty="0" err="1"/>
              <a:t>Chaib</a:t>
            </a:r>
            <a:r>
              <a:rPr lang="en-US" sz="7200" dirty="0"/>
              <a:t>, M. (2023, November). An Investigation Into ChatGPT Generated Assessments: Can We Tell the Difference?. In </a:t>
            </a:r>
            <a:r>
              <a:rPr lang="en-US" sz="7200" i="1" dirty="0"/>
              <a:t>The Barcelona Conference on Education 2023: Official Conference Proceedings</a:t>
            </a:r>
            <a:r>
              <a:rPr lang="en-US" sz="7200" dirty="0"/>
              <a:t> (pp. 1-6). The International Academic Forum (IAFOR).</a:t>
            </a:r>
          </a:p>
          <a:p>
            <a:r>
              <a:rPr lang="en-US" sz="7200" dirty="0" err="1"/>
              <a:t>Waltzer</a:t>
            </a:r>
            <a:r>
              <a:rPr lang="en-US" sz="7200" dirty="0"/>
              <a:t>, T., Cox, R. L., &amp; Heyman, G. D. (2023). Testing the Ability of Teachers and Students to Differentiate between Essays Generated by ChatGPT and High School Students. </a:t>
            </a:r>
            <a:r>
              <a:rPr lang="en-US" sz="7200" i="1" dirty="0"/>
              <a:t>Human Behavior and Emerging Technologies</a:t>
            </a:r>
            <a:r>
              <a:rPr lang="en-US" sz="7200" dirty="0"/>
              <a:t>, </a:t>
            </a:r>
            <a:r>
              <a:rPr lang="en-US" sz="7200" i="1" dirty="0"/>
              <a:t>2023</a:t>
            </a:r>
            <a:r>
              <a:rPr lang="en-US" sz="7200" dirty="0"/>
              <a:t>.</a:t>
            </a:r>
          </a:p>
          <a:p>
            <a:pPr marL="0" indent="0">
              <a:buNone/>
            </a:pPr>
            <a:endParaRPr lang="en-US" sz="7000" dirty="0">
              <a:solidFill>
                <a:srgbClr val="FF0000"/>
              </a:solidFill>
            </a:endParaRPr>
          </a:p>
        </p:txBody>
      </p:sp>
    </p:spTree>
    <p:extLst>
      <p:ext uri="{BB962C8B-B14F-4D97-AF65-F5344CB8AC3E}">
        <p14:creationId xmlns:p14="http://schemas.microsoft.com/office/powerpoint/2010/main" val="1127717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2CA95D-4BAA-1690-F0B3-6DF7B989AE67}"/>
              </a:ext>
            </a:extLst>
          </p:cNvPr>
          <p:cNvSpPr>
            <a:spLocks noGrp="1"/>
          </p:cNvSpPr>
          <p:nvPr>
            <p:ph idx="1"/>
          </p:nvPr>
        </p:nvSpPr>
        <p:spPr>
          <a:xfrm>
            <a:off x="606286" y="735495"/>
            <a:ext cx="10475844" cy="6231835"/>
          </a:xfrm>
        </p:spPr>
        <p:txBody>
          <a:bodyPr>
            <a:normAutofit/>
          </a:bodyPr>
          <a:lstStyle/>
          <a:p>
            <a:pPr marL="0" indent="0">
              <a:buNone/>
            </a:pPr>
            <a:r>
              <a:rPr lang="en-US" sz="2800" dirty="0">
                <a:solidFill>
                  <a:srgbClr val="FF0000"/>
                </a:solidFill>
              </a:rPr>
              <a:t>Research Problem</a:t>
            </a:r>
            <a:endParaRPr lang="en-US" sz="2800" dirty="0"/>
          </a:p>
          <a:p>
            <a:r>
              <a:rPr lang="en-US" sz="2800" dirty="0"/>
              <a:t>ChatGPT has a huge potential to be applied in higher education (Heaven, 2023).</a:t>
            </a:r>
          </a:p>
          <a:p>
            <a:r>
              <a:rPr lang="en-US" sz="2800" dirty="0"/>
              <a:t> One challenge with its use is a possibility of plagiarism (Francke &amp; Bennett, 2019).</a:t>
            </a:r>
          </a:p>
          <a:p>
            <a:r>
              <a:rPr lang="en-US" sz="2800" dirty="0"/>
              <a:t>To address the issue of plagiarism and fairness in evaluating students' work, it is important for university professors to be able to differentiate ChatGPT generated essays from student written ones accurately</a:t>
            </a:r>
          </a:p>
          <a:p>
            <a:r>
              <a:rPr lang="en-US" sz="2800" dirty="0"/>
              <a:t>However, there is limited research, which explores whether professors are able to do this successfully. </a:t>
            </a:r>
          </a:p>
          <a:p>
            <a:pPr marL="0" indent="0">
              <a:buNone/>
            </a:pPr>
            <a:endParaRPr lang="en-CA" dirty="0"/>
          </a:p>
        </p:txBody>
      </p:sp>
    </p:spTree>
    <p:extLst>
      <p:ext uri="{BB962C8B-B14F-4D97-AF65-F5344CB8AC3E}">
        <p14:creationId xmlns:p14="http://schemas.microsoft.com/office/powerpoint/2010/main" val="3359608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20BCEC-8508-18B9-9E9C-C8503680438E}"/>
              </a:ext>
            </a:extLst>
          </p:cNvPr>
          <p:cNvSpPr>
            <a:spLocks noGrp="1"/>
          </p:cNvSpPr>
          <p:nvPr>
            <p:ph idx="1"/>
          </p:nvPr>
        </p:nvSpPr>
        <p:spPr>
          <a:xfrm>
            <a:off x="1103243" y="805070"/>
            <a:ext cx="8753989" cy="5375067"/>
          </a:xfrm>
        </p:spPr>
        <p:txBody>
          <a:bodyPr>
            <a:normAutofit lnSpcReduction="10000"/>
          </a:bodyPr>
          <a:lstStyle/>
          <a:p>
            <a:pPr marL="0" indent="0">
              <a:buNone/>
            </a:pPr>
            <a:r>
              <a:rPr lang="en-US" sz="2800" dirty="0">
                <a:solidFill>
                  <a:srgbClr val="FF0000"/>
                </a:solidFill>
              </a:rPr>
              <a:t>Purpose of the study</a:t>
            </a:r>
          </a:p>
          <a:p>
            <a:pPr marL="0" indent="0">
              <a:buNone/>
            </a:pPr>
            <a:r>
              <a:rPr lang="en-US" sz="2800" dirty="0"/>
              <a:t>to explore the ability of professors to distinguish ChatGPT generated essays from the ones written by university students. In this study I will investigate whether the level of English in which the letter is written by a student affects the results.</a:t>
            </a:r>
          </a:p>
          <a:p>
            <a:pPr marL="0" indent="0">
              <a:buNone/>
            </a:pPr>
            <a:r>
              <a:rPr lang="en-US" sz="2800" dirty="0">
                <a:solidFill>
                  <a:srgbClr val="FF0000"/>
                </a:solidFill>
              </a:rPr>
              <a:t>Research question</a:t>
            </a:r>
          </a:p>
          <a:p>
            <a:r>
              <a:rPr lang="en-US" sz="2800" dirty="0"/>
              <a:t>How good are professors at distinguishing ChatGPT written essays from the ones written by university students with different levels of English writing ability</a:t>
            </a:r>
          </a:p>
          <a:p>
            <a:endParaRPr lang="en-CA" dirty="0"/>
          </a:p>
        </p:txBody>
      </p:sp>
    </p:spTree>
    <p:extLst>
      <p:ext uri="{BB962C8B-B14F-4D97-AF65-F5344CB8AC3E}">
        <p14:creationId xmlns:p14="http://schemas.microsoft.com/office/powerpoint/2010/main" val="2968270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826A56-062B-243C-D39F-48340EB829D0}"/>
              </a:ext>
            </a:extLst>
          </p:cNvPr>
          <p:cNvSpPr>
            <a:spLocks noGrp="1"/>
          </p:cNvSpPr>
          <p:nvPr>
            <p:ph idx="1"/>
          </p:nvPr>
        </p:nvSpPr>
        <p:spPr>
          <a:xfrm>
            <a:off x="665922" y="288235"/>
            <a:ext cx="10817087" cy="5988119"/>
          </a:xfrm>
        </p:spPr>
        <p:txBody>
          <a:bodyPr>
            <a:normAutofit fontScale="92500" lnSpcReduction="10000"/>
          </a:bodyPr>
          <a:lstStyle/>
          <a:p>
            <a:pPr marL="0" indent="0">
              <a:buNone/>
            </a:pPr>
            <a:endParaRPr lang="en-US" dirty="0">
              <a:solidFill>
                <a:srgbClr val="FF0000"/>
              </a:solidFill>
            </a:endParaRPr>
          </a:p>
          <a:p>
            <a:pPr marL="0" indent="0">
              <a:buNone/>
            </a:pPr>
            <a:r>
              <a:rPr lang="en-US" sz="2800" dirty="0">
                <a:solidFill>
                  <a:srgbClr val="FF0000"/>
                </a:solidFill>
              </a:rPr>
              <a:t>Research methods: data collection approach</a:t>
            </a:r>
          </a:p>
          <a:p>
            <a:r>
              <a:rPr lang="en-US" sz="2800" dirty="0"/>
              <a:t>Created a Chat GPT and two university student-written essays.</a:t>
            </a:r>
          </a:p>
          <a:p>
            <a:r>
              <a:rPr lang="en-US" sz="2800" dirty="0"/>
              <a:t>Asked several professors to read the 3 essays and complete an online survey</a:t>
            </a:r>
          </a:p>
          <a:p>
            <a:pPr marL="0" indent="0">
              <a:buNone/>
            </a:pPr>
            <a:r>
              <a:rPr lang="en-US" sz="2800" dirty="0">
                <a:solidFill>
                  <a:srgbClr val="FF0000"/>
                </a:solidFill>
              </a:rPr>
              <a:t>Research methods: sample</a:t>
            </a:r>
          </a:p>
          <a:p>
            <a:r>
              <a:rPr lang="en-US" sz="2800" dirty="0"/>
              <a:t>My participants were university professors from the </a:t>
            </a:r>
            <a:r>
              <a:rPr lang="en-US" sz="2800" dirty="0" err="1"/>
              <a:t>UofC</a:t>
            </a:r>
            <a:r>
              <a:rPr lang="en-US" sz="2800" dirty="0"/>
              <a:t> (Faculty of Arts and the Faculty of Sciences).</a:t>
            </a:r>
          </a:p>
          <a:p>
            <a:r>
              <a:rPr lang="en-US" sz="2800" dirty="0"/>
              <a:t> I found their email addresses on the website of the university and invited them to participate in the study by email.  </a:t>
            </a:r>
          </a:p>
          <a:p>
            <a:r>
              <a:rPr lang="en-US" sz="2800" dirty="0"/>
              <a:t>I sent 475 emails to professors and received 46  responses (on February 16th, 2024). This comprises approximately 9.7 % response rate.</a:t>
            </a:r>
            <a:endParaRPr lang="en-CA" sz="2800" dirty="0"/>
          </a:p>
          <a:p>
            <a:pPr marL="0" indent="0">
              <a:buNone/>
            </a:pPr>
            <a:endParaRPr lang="en-US" dirty="0"/>
          </a:p>
        </p:txBody>
      </p:sp>
    </p:spTree>
    <p:extLst>
      <p:ext uri="{BB962C8B-B14F-4D97-AF65-F5344CB8AC3E}">
        <p14:creationId xmlns:p14="http://schemas.microsoft.com/office/powerpoint/2010/main" val="421280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80797E-7A59-5AA9-E987-60D666349202}"/>
              </a:ext>
            </a:extLst>
          </p:cNvPr>
          <p:cNvSpPr>
            <a:spLocks noGrp="1"/>
          </p:cNvSpPr>
          <p:nvPr>
            <p:ph idx="1"/>
          </p:nvPr>
        </p:nvSpPr>
        <p:spPr>
          <a:xfrm>
            <a:off x="785191" y="646042"/>
            <a:ext cx="10568609" cy="5874027"/>
          </a:xfrm>
        </p:spPr>
        <p:txBody>
          <a:bodyPr>
            <a:normAutofit fontScale="92500" lnSpcReduction="20000"/>
          </a:bodyPr>
          <a:lstStyle/>
          <a:p>
            <a:pPr marL="0" indent="0">
              <a:buNone/>
            </a:pPr>
            <a:r>
              <a:rPr lang="en-US" sz="3300" dirty="0">
                <a:solidFill>
                  <a:srgbClr val="FF0000"/>
                </a:solidFill>
              </a:rPr>
              <a:t>Research methods: data analysis</a:t>
            </a:r>
          </a:p>
          <a:p>
            <a:r>
              <a:rPr lang="en-US" sz="2800" dirty="0"/>
              <a:t>Data was entered and analyzed in Excel</a:t>
            </a:r>
          </a:p>
          <a:p>
            <a:r>
              <a:rPr lang="en-US" sz="2800" dirty="0"/>
              <a:t>I used descriptive statistics (counts and proportions) to characterize the sample.</a:t>
            </a:r>
          </a:p>
          <a:p>
            <a:r>
              <a:rPr lang="en-US" sz="2800" dirty="0"/>
              <a:t>I used inferential statistics (Binomial tests) to test the following hypotheses: </a:t>
            </a:r>
          </a:p>
          <a:p>
            <a:r>
              <a:rPr lang="en-US" sz="2800" dirty="0">
                <a:solidFill>
                  <a:srgbClr val="00B0F0"/>
                </a:solidFill>
              </a:rPr>
              <a:t>Hypothesis 1: </a:t>
            </a:r>
            <a:r>
              <a:rPr lang="en-US" sz="2800" dirty="0"/>
              <a:t>The proportions of correctly vs. incorrectly identified ChatGPT essay is 50% vs. 50%.</a:t>
            </a:r>
          </a:p>
          <a:p>
            <a:r>
              <a:rPr lang="en-US" sz="2800" dirty="0">
                <a:solidFill>
                  <a:srgbClr val="00B0F0"/>
                </a:solidFill>
              </a:rPr>
              <a:t>Hypothesis 2: </a:t>
            </a:r>
            <a:r>
              <a:rPr lang="en-US" sz="2800" dirty="0"/>
              <a:t>The proportions of correctly vs. incorrectly identified essays written by a student with the lower level of English is 50% vs. 50%.</a:t>
            </a:r>
          </a:p>
          <a:p>
            <a:r>
              <a:rPr lang="en-US" sz="2800" dirty="0">
                <a:solidFill>
                  <a:srgbClr val="00B0F0"/>
                </a:solidFill>
              </a:rPr>
              <a:t>Hypothesis 3: </a:t>
            </a:r>
            <a:r>
              <a:rPr lang="en-US" sz="2800" dirty="0"/>
              <a:t>The proportions of correctly vs. incorrectly identified essays written by a student with the stronger level of English is 50% vs. 50%.</a:t>
            </a:r>
          </a:p>
          <a:p>
            <a:endParaRPr lang="en-CA" dirty="0"/>
          </a:p>
        </p:txBody>
      </p:sp>
    </p:spTree>
    <p:extLst>
      <p:ext uri="{BB962C8B-B14F-4D97-AF65-F5344CB8AC3E}">
        <p14:creationId xmlns:p14="http://schemas.microsoft.com/office/powerpoint/2010/main" val="29117762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7CF110-67D7-1797-4825-5880DE46C217}"/>
              </a:ext>
            </a:extLst>
          </p:cNvPr>
          <p:cNvSpPr>
            <a:spLocks noGrp="1"/>
          </p:cNvSpPr>
          <p:nvPr>
            <p:ph idx="1"/>
          </p:nvPr>
        </p:nvSpPr>
        <p:spPr>
          <a:xfrm>
            <a:off x="1103242" y="576470"/>
            <a:ext cx="10157793" cy="5993295"/>
          </a:xfrm>
        </p:spPr>
        <p:txBody>
          <a:bodyPr>
            <a:normAutofit fontScale="92500" lnSpcReduction="10000"/>
          </a:bodyPr>
          <a:lstStyle/>
          <a:p>
            <a:pPr marL="0" indent="0">
              <a:buNone/>
            </a:pPr>
            <a:r>
              <a:rPr lang="en-US" sz="2800" dirty="0">
                <a:solidFill>
                  <a:srgbClr val="FF0000"/>
                </a:solidFill>
              </a:rPr>
              <a:t>Definition of artificial intelligence and ChatGPT</a:t>
            </a:r>
          </a:p>
          <a:p>
            <a:pPr marL="0" indent="0">
              <a:buNone/>
            </a:pPr>
            <a:r>
              <a:rPr lang="en-US" sz="2800" dirty="0">
                <a:solidFill>
                  <a:srgbClr val="00B0F0"/>
                </a:solidFill>
              </a:rPr>
              <a:t>Artificial intelligence (AI) -</a:t>
            </a:r>
            <a:r>
              <a:rPr lang="en-US" sz="2800" dirty="0"/>
              <a:t> “software systems designed by humans(2) that, given a complex goal, act in the physical or digital dimension by perceiving their environment through data acquisition, interpreting the collected structured or unstructured data, reasoning on the knowledge, or processing the information, derived from this data and deciding the best action(s) to take to achieve the given goal."  (HLEG, 2019)</a:t>
            </a:r>
          </a:p>
          <a:p>
            <a:pPr marL="0" indent="0">
              <a:buNone/>
            </a:pPr>
            <a:r>
              <a:rPr lang="en-US" sz="2800" dirty="0">
                <a:solidFill>
                  <a:srgbClr val="00B0F0"/>
                </a:solidFill>
              </a:rPr>
              <a:t>Chat GPT - </a:t>
            </a:r>
            <a:r>
              <a:rPr lang="en-US" sz="2800" dirty="0"/>
              <a:t>an AI chatbot created by OpenAI, which is available from openai.com. Similarly to other AI models it has several promises for education. Heaven (2023) indicated the following benefits: 1) Chat GPT could be used for personalized tutoring; 2) it can be also used  for student assessment; 3) it can assist in creating educational content; 4) it can facilitate group discussions; 5) it can help students with special needs; 6) at universities it can be used as a research tool.</a:t>
            </a:r>
          </a:p>
          <a:p>
            <a:endParaRPr lang="en-CA" dirty="0"/>
          </a:p>
        </p:txBody>
      </p:sp>
    </p:spTree>
    <p:extLst>
      <p:ext uri="{BB962C8B-B14F-4D97-AF65-F5344CB8AC3E}">
        <p14:creationId xmlns:p14="http://schemas.microsoft.com/office/powerpoint/2010/main" val="1124143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EFDF08-0628-283C-883B-544DB3475DFE}"/>
              </a:ext>
            </a:extLst>
          </p:cNvPr>
          <p:cNvSpPr>
            <a:spLocks noGrp="1"/>
          </p:cNvSpPr>
          <p:nvPr>
            <p:ph idx="1"/>
          </p:nvPr>
        </p:nvSpPr>
        <p:spPr>
          <a:xfrm>
            <a:off x="834888" y="208723"/>
            <a:ext cx="10754138" cy="6718852"/>
          </a:xfrm>
        </p:spPr>
        <p:txBody>
          <a:bodyPr>
            <a:normAutofit fontScale="85000" lnSpcReduction="20000"/>
          </a:bodyPr>
          <a:lstStyle/>
          <a:p>
            <a:pPr marL="0" indent="0">
              <a:buNone/>
            </a:pPr>
            <a:r>
              <a:rPr lang="en-US" sz="3300" dirty="0">
                <a:solidFill>
                  <a:srgbClr val="FF0000"/>
                </a:solidFill>
              </a:rPr>
              <a:t>Review of previous research</a:t>
            </a:r>
          </a:p>
          <a:p>
            <a:r>
              <a:rPr lang="en-US" sz="2800" dirty="0"/>
              <a:t>Several studies were conducted on Chat GPT use in higher education (</a:t>
            </a:r>
            <a:r>
              <a:rPr lang="en-US" sz="2800" dirty="0" err="1"/>
              <a:t>Adb-Elaal</a:t>
            </a:r>
            <a:r>
              <a:rPr lang="en-US" sz="2800" dirty="0"/>
              <a:t> et al., 2019; </a:t>
            </a:r>
            <a:r>
              <a:rPr lang="en-US" sz="2800" dirty="0" err="1"/>
              <a:t>Francke</a:t>
            </a:r>
            <a:r>
              <a:rPr lang="en-US" sz="2800" dirty="0"/>
              <a:t> &amp; Bennett, 2019; Heaven, 2023; King &amp; Chat GPT, 2023). </a:t>
            </a:r>
          </a:p>
          <a:p>
            <a:r>
              <a:rPr lang="en-US" sz="2800" dirty="0"/>
              <a:t>Some studies explored the ability of instructors to tell apart Chat GPT generated text from human-written text:</a:t>
            </a:r>
          </a:p>
          <a:p>
            <a:r>
              <a:rPr lang="en-US" sz="2800" dirty="0" err="1"/>
              <a:t>Waltzer</a:t>
            </a:r>
            <a:r>
              <a:rPr lang="en-US" sz="2800" dirty="0"/>
              <a:t> et al. (2023) tested the ability of high school teachers and students to differentiate between essays generated by Chat GPT and high school students. </a:t>
            </a:r>
          </a:p>
          <a:p>
            <a:r>
              <a:rPr lang="en-US" sz="2800" dirty="0"/>
              <a:t>De Winter et al. (2023) used statistical analysis to show that Chat GPT use can be detected by application of different keywords. </a:t>
            </a:r>
          </a:p>
          <a:p>
            <a:r>
              <a:rPr lang="en-US" sz="2800" dirty="0" err="1"/>
              <a:t>Mauryn</a:t>
            </a:r>
            <a:r>
              <a:rPr lang="en-US" sz="2800" dirty="0"/>
              <a:t> et al. (2023) explored whether academic staff in Biochemical Engineering can identify the difference between artificially generated assessments made by Chat GPT and previous student assessments (short-answer responses). </a:t>
            </a:r>
          </a:p>
          <a:p>
            <a:r>
              <a:rPr lang="en-US" sz="2800" dirty="0"/>
              <a:t>However this research is still limited and more studies should be conducted. For example, no studies explored whether professors can tell Chat GPT generated essays from student generated ones.</a:t>
            </a:r>
            <a:endParaRPr lang="en-CA" sz="2800" dirty="0"/>
          </a:p>
          <a:p>
            <a:pPr marL="0" indent="0">
              <a:buNone/>
            </a:pPr>
            <a:endParaRPr lang="en-CA" dirty="0"/>
          </a:p>
          <a:p>
            <a:pPr marL="0" indent="0">
              <a:buNone/>
            </a:pPr>
            <a:endParaRPr lang="en-CA" dirty="0"/>
          </a:p>
        </p:txBody>
      </p:sp>
    </p:spTree>
    <p:extLst>
      <p:ext uri="{BB962C8B-B14F-4D97-AF65-F5344CB8AC3E}">
        <p14:creationId xmlns:p14="http://schemas.microsoft.com/office/powerpoint/2010/main" val="2308774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157518-8A27-F114-A9B3-27D8C44BF53A}"/>
              </a:ext>
            </a:extLst>
          </p:cNvPr>
          <p:cNvSpPr>
            <a:spLocks noGrp="1"/>
          </p:cNvSpPr>
          <p:nvPr>
            <p:ph idx="1"/>
          </p:nvPr>
        </p:nvSpPr>
        <p:spPr>
          <a:xfrm>
            <a:off x="586409" y="278297"/>
            <a:ext cx="10767391" cy="6261652"/>
          </a:xfrm>
        </p:spPr>
        <p:txBody>
          <a:bodyPr>
            <a:normAutofit/>
          </a:bodyPr>
          <a:lstStyle/>
          <a:p>
            <a:pPr marL="0" indent="0">
              <a:buNone/>
            </a:pPr>
            <a:r>
              <a:rPr lang="en-US" sz="2400" dirty="0">
                <a:solidFill>
                  <a:srgbClr val="FF0000"/>
                </a:solidFill>
              </a:rPr>
              <a:t>Results: Sample Characteristics</a:t>
            </a:r>
          </a:p>
          <a:p>
            <a:r>
              <a:rPr lang="en-US" sz="2400" dirty="0"/>
              <a:t>Most faculty represented Economics (15.6 %), Psychology (13.3 %) and Political Science (6.7 %). Only about 25% of respondents were from sciences. </a:t>
            </a:r>
          </a:p>
          <a:p>
            <a:r>
              <a:rPr lang="en-US" sz="2400" dirty="0"/>
              <a:t>Most people were native speakers of English (80 %) </a:t>
            </a:r>
          </a:p>
          <a:p>
            <a:r>
              <a:rPr lang="en-US" sz="2400" dirty="0"/>
              <a:t>Most people have used ChatGPT before (72.7 %). </a:t>
            </a:r>
          </a:p>
          <a:p>
            <a:r>
              <a:rPr lang="en-US" sz="2400" dirty="0"/>
              <a:t>Most participants were experienced in advising students on research (88.8 %). </a:t>
            </a:r>
          </a:p>
          <a:p>
            <a:endParaRPr lang="en-US" sz="2400" dirty="0"/>
          </a:p>
          <a:p>
            <a:r>
              <a:rPr lang="en-US" sz="2400" i="1" dirty="0"/>
              <a:t>The overall composition of our sample implies that the results of our analysis characterize more faculty from Social Sciences, who are native speakers of English, who have some experience using Chat GPT and advising students on research.</a:t>
            </a:r>
            <a:endParaRPr lang="en-CA" sz="2400" i="1" dirty="0"/>
          </a:p>
          <a:p>
            <a:pPr marL="0" indent="0">
              <a:buNone/>
            </a:pPr>
            <a:endParaRPr lang="en-US" dirty="0"/>
          </a:p>
        </p:txBody>
      </p:sp>
    </p:spTree>
    <p:extLst>
      <p:ext uri="{BB962C8B-B14F-4D97-AF65-F5344CB8AC3E}">
        <p14:creationId xmlns:p14="http://schemas.microsoft.com/office/powerpoint/2010/main" val="3115841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9FD657-DE87-5307-1756-A320FA6F924F}"/>
              </a:ext>
            </a:extLst>
          </p:cNvPr>
          <p:cNvSpPr>
            <a:spLocks noGrp="1"/>
          </p:cNvSpPr>
          <p:nvPr>
            <p:ph idx="1"/>
          </p:nvPr>
        </p:nvSpPr>
        <p:spPr>
          <a:xfrm>
            <a:off x="351181" y="289825"/>
            <a:ext cx="10214115" cy="5280851"/>
          </a:xfrm>
        </p:spPr>
        <p:txBody>
          <a:bodyPr>
            <a:noAutofit/>
          </a:bodyPr>
          <a:lstStyle/>
          <a:p>
            <a:pPr marL="0" indent="0">
              <a:buNone/>
            </a:pPr>
            <a:r>
              <a:rPr lang="en-US" sz="2400" dirty="0">
                <a:solidFill>
                  <a:srgbClr val="FF0000"/>
                </a:solidFill>
              </a:rPr>
              <a:t>Results: Findings with respect to the research question</a:t>
            </a:r>
          </a:p>
          <a:p>
            <a:pPr marL="0" indent="0">
              <a:buNone/>
            </a:pPr>
            <a:r>
              <a:rPr lang="en-US" sz="2400" dirty="0">
                <a:solidFill>
                  <a:srgbClr val="00B0F0"/>
                </a:solidFill>
              </a:rPr>
              <a:t>Descriptive statistics</a:t>
            </a:r>
          </a:p>
          <a:p>
            <a:r>
              <a:rPr lang="en-US" sz="2400" dirty="0"/>
              <a:t>Two thirds of 45 participants have correctly identified the essay generated by ChatGPT (30 individuals, 66% correct response rate). </a:t>
            </a:r>
          </a:p>
          <a:p>
            <a:r>
              <a:rPr lang="en-US" sz="2400" dirty="0"/>
              <a:t>About 77.8% correctly identified the essay written by a student with a lower English writing ability. </a:t>
            </a:r>
          </a:p>
          <a:p>
            <a:r>
              <a:rPr lang="en-US" sz="2400" dirty="0"/>
              <a:t>Approximately 61.4% of the 44 participants have correctly identified the essay written by a student with higher writing ability. </a:t>
            </a:r>
          </a:p>
          <a:p>
            <a:pPr marL="0" indent="0">
              <a:buNone/>
            </a:pPr>
            <a:endParaRPr lang="en-US" sz="2400" dirty="0"/>
          </a:p>
          <a:p>
            <a:r>
              <a:rPr lang="en-US" sz="2400" i="1" dirty="0"/>
              <a:t>In general, it seems that majority of the participants have correctly identified ChatGPT written essays and human written essays. However it seems that they also found it more difficult to tell which essay was written by ChatGPT and which was written by a student with higher English writing ability.</a:t>
            </a:r>
            <a:endParaRPr lang="en-CA" sz="2400" i="1" dirty="0"/>
          </a:p>
        </p:txBody>
      </p:sp>
    </p:spTree>
    <p:extLst>
      <p:ext uri="{BB962C8B-B14F-4D97-AF65-F5344CB8AC3E}">
        <p14:creationId xmlns:p14="http://schemas.microsoft.com/office/powerpoint/2010/main" val="3312779692"/>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2809</TotalTime>
  <Words>1846</Words>
  <Application>Microsoft Office PowerPoint</Application>
  <PresentationFormat>Widescreen</PresentationFormat>
  <Paragraphs>86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Century Schoolbook</vt:lpstr>
      <vt:lpstr>Wingdings 2</vt:lpstr>
      <vt:lpstr>View</vt:lpstr>
      <vt:lpstr>How Good are Professors at Telling ChatGPT-Generated Essays from the Ones Produced by University Students?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Results: For each essay provided please guess of it was generated by ChatGPT or written by a student</vt:lpstr>
      <vt:lpstr>PowerPoint Presentation</vt:lpstr>
      <vt:lpstr>PowerPoint Presentation</vt:lpstr>
      <vt:lpstr>Results: Please evaluate the level of research writing for each essay.</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Ilyas Iskander</dc:creator>
  <cp:lastModifiedBy>Ilyas Iskander</cp:lastModifiedBy>
  <cp:revision>2</cp:revision>
  <dcterms:created xsi:type="dcterms:W3CDTF">2024-02-15T03:46:28Z</dcterms:created>
  <dcterms:modified xsi:type="dcterms:W3CDTF">2024-02-22T02:23:03Z</dcterms:modified>
</cp:coreProperties>
</file>