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8ff30161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c8ff30161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c8ff30161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c8ff30161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8ff30161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c8ff30161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c8ff3016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c8ff3016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8ff30161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8ff30161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8ff30161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8ff30161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8ff30161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8ff30161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8ff30161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8ff30161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8ff30161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c8ff30161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c8ff301611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c8ff30161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drive.google.com/file/d/1ucxeE8wcndA7CfokWCAAduTa9X2o1APj/view"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drive.google.com/file/d/1yZReIO1zDKUk-mdwDm9INFGFety_ec09/view"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drive.google.com/file/d/1AWIX9GDBi_-5rGzjkPUfOe_F8VMjM8I4/view"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02356"/>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rPr>
              <a:t>Why is some smoke black while others grey or white</a:t>
            </a:r>
            <a:endParaRPr>
              <a:solidFill>
                <a:srgbClr val="FFFFFF"/>
              </a:solidFill>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CFE2F3"/>
                </a:solidFill>
              </a:rPr>
              <a:t>______________________________________</a:t>
            </a:r>
            <a:endParaRPr>
              <a:solidFill>
                <a:srgbClr val="CFE2F3"/>
              </a:solidFill>
            </a:endParaRPr>
          </a:p>
          <a:p>
            <a:pPr indent="0" lvl="0" marL="0" rtl="0" algn="ctr">
              <a:spcBef>
                <a:spcPts val="0"/>
              </a:spcBef>
              <a:spcAft>
                <a:spcPts val="0"/>
              </a:spcAft>
              <a:buNone/>
            </a:pPr>
            <a:r>
              <a:rPr lang="en">
                <a:solidFill>
                  <a:srgbClr val="CFE2F3"/>
                </a:solidFill>
              </a:rPr>
              <a:t>By Kadilo Cally-Ntete and Jessica </a:t>
            </a:r>
            <a:r>
              <a:rPr lang="en">
                <a:solidFill>
                  <a:srgbClr val="CFE2F3"/>
                </a:solidFill>
              </a:rPr>
              <a:t>Rajapandian</a:t>
            </a:r>
            <a:endParaRPr>
              <a:solidFill>
                <a:srgbClr val="CFE2F3"/>
              </a:solidFill>
            </a:endParaRPr>
          </a:p>
          <a:p>
            <a:pPr indent="0" lvl="0" marL="0" rtl="0" algn="ctr">
              <a:spcBef>
                <a:spcPts val="0"/>
              </a:spcBef>
              <a:spcAft>
                <a:spcPts val="0"/>
              </a:spcAft>
              <a:buNone/>
            </a:pPr>
            <a:r>
              <a:rPr lang="en">
                <a:solidFill>
                  <a:srgbClr val="A4C2F4"/>
                </a:solidFill>
              </a:rPr>
              <a:t>Grade 6 </a:t>
            </a:r>
            <a:endParaRPr>
              <a:solidFill>
                <a:srgbClr val="A4C2F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1988100" cy="572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Conclusion</a:t>
            </a:r>
            <a:endParaRPr>
              <a:solidFill>
                <a:srgbClr val="FFFFFF"/>
              </a:solidFill>
            </a:endParaRPr>
          </a:p>
        </p:txBody>
      </p:sp>
      <p:sp>
        <p:nvSpPr>
          <p:cNvPr id="115" name="Google Shape;115;p22"/>
          <p:cNvSpPr txBox="1"/>
          <p:nvPr/>
        </p:nvSpPr>
        <p:spPr>
          <a:xfrm>
            <a:off x="504275" y="1759325"/>
            <a:ext cx="5658900" cy="172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6" name="Google Shape;116;p22"/>
          <p:cNvSpPr txBox="1"/>
          <p:nvPr/>
        </p:nvSpPr>
        <p:spPr>
          <a:xfrm>
            <a:off x="612325" y="1502975"/>
            <a:ext cx="641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7" name="Google Shape;117;p22"/>
          <p:cNvSpPr txBox="1"/>
          <p:nvPr/>
        </p:nvSpPr>
        <p:spPr>
          <a:xfrm>
            <a:off x="349175" y="1329525"/>
            <a:ext cx="8393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There are several factors that affect the color of the smoke. When things get burnt differently, their color is affected. It depends on the raw materials being burnt, fuel and also the stage of the fire.</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Hence our hypothesis is right.</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can this help society?</a:t>
            </a:r>
            <a:endParaRPr/>
          </a:p>
        </p:txBody>
      </p:sp>
      <p:sp>
        <p:nvSpPr>
          <p:cNvPr id="123" name="Google Shape;123;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could help society by finding out what caused a fire to happen and for how long it has lasted for. It also helps in various investigations </a:t>
            </a:r>
            <a:r>
              <a:rPr lang="en">
                <a:solidFill>
                  <a:srgbClr val="FFFFFF"/>
                </a:solidFill>
              </a:rPr>
              <a:t>This can also</a:t>
            </a:r>
            <a:endParaRPr>
              <a:solidFill>
                <a:srgbClr val="FFFFFF"/>
              </a:solidFill>
            </a:endParaRPr>
          </a:p>
        </p:txBody>
      </p:sp>
      <p:sp>
        <p:nvSpPr>
          <p:cNvPr id="124" name="Google Shape;124;p23"/>
          <p:cNvSpPr txBox="1"/>
          <p:nvPr/>
        </p:nvSpPr>
        <p:spPr>
          <a:xfrm>
            <a:off x="2115300" y="1948300"/>
            <a:ext cx="6412800" cy="74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25" name="Google Shape;125;p23"/>
          <p:cNvPicPr preferRelativeResize="0"/>
          <p:nvPr/>
        </p:nvPicPr>
        <p:blipFill>
          <a:blip r:embed="rId3">
            <a:alphaModFix/>
          </a:blip>
          <a:stretch>
            <a:fillRect/>
          </a:stretch>
        </p:blipFill>
        <p:spPr>
          <a:xfrm>
            <a:off x="4850350" y="0"/>
            <a:ext cx="429365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Our hypothesis</a:t>
            </a:r>
            <a:endParaRPr>
              <a:solidFill>
                <a:srgbClr val="FFFFFF"/>
              </a:solidFill>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lt1"/>
                </a:solidFill>
              </a:rPr>
              <a:t>When things get burned differently, it would affect the </a:t>
            </a:r>
            <a:r>
              <a:rPr lang="en">
                <a:solidFill>
                  <a:schemeClr val="lt1"/>
                </a:solidFill>
              </a:rPr>
              <a:t>colour of</a:t>
            </a:r>
            <a:r>
              <a:rPr lang="en">
                <a:solidFill>
                  <a:schemeClr val="lt1"/>
                </a:solidFill>
              </a:rPr>
              <a:t> smoke.</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70225"/>
            <a:ext cx="2638500" cy="543000"/>
          </a:xfrm>
          <a:prstGeom prst="rect">
            <a:avLst/>
          </a:prstGeom>
          <a:gradFill>
            <a:gsLst>
              <a:gs pos="0">
                <a:srgbClr val="FFFFFF"/>
              </a:gs>
              <a:gs pos="100000">
                <a:srgbClr val="B3B3B3"/>
              </a:gs>
            </a:gsLst>
            <a:lin ang="5400012" scaled="0"/>
          </a:gradFill>
        </p:spPr>
        <p:txBody>
          <a:bodyPr anchorCtr="0" anchor="b" bIns="91425" lIns="91425" spcFirstLastPara="1" rIns="91425" wrap="square" tIns="91425">
            <a:noAutofit/>
          </a:bodyPr>
          <a:lstStyle/>
          <a:p>
            <a:pPr indent="0" lvl="0" marL="0" rtl="0" algn="l">
              <a:spcBef>
                <a:spcPts val="0"/>
              </a:spcBef>
              <a:spcAft>
                <a:spcPts val="0"/>
              </a:spcAft>
              <a:buNone/>
            </a:pPr>
            <a:r>
              <a:rPr lang="en"/>
              <a:t>What is smoke?</a:t>
            </a:r>
            <a:endParaRPr/>
          </a:p>
        </p:txBody>
      </p:sp>
      <p:sp>
        <p:nvSpPr>
          <p:cNvPr id="67" name="Google Shape;67;p1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50">
                <a:solidFill>
                  <a:srgbClr val="1A1A1A"/>
                </a:solidFill>
              </a:rPr>
              <a:t>Smoke is the visible vapor and gases given off by a burning substance, especially the gray, brown, or blackish mixture of gases and suspended carbon particles resulting from the combustion of wood, peat, coal, or other organic matter.</a:t>
            </a:r>
            <a:endParaRPr sz="1400"/>
          </a:p>
          <a:p>
            <a:pPr indent="0" lvl="0" marL="0" rtl="0" algn="l">
              <a:spcBef>
                <a:spcPts val="1200"/>
              </a:spcBef>
              <a:spcAft>
                <a:spcPts val="1600"/>
              </a:spcAft>
              <a:buNone/>
            </a:pPr>
            <a:r>
              <a:t/>
            </a:r>
            <a:endParaRPr/>
          </a:p>
        </p:txBody>
      </p:sp>
      <p:pic>
        <p:nvPicPr>
          <p:cNvPr id="68" name="Google Shape;68;p15"/>
          <p:cNvPicPr preferRelativeResize="0"/>
          <p:nvPr/>
        </p:nvPicPr>
        <p:blipFill>
          <a:blip r:embed="rId3">
            <a:alphaModFix/>
          </a:blip>
          <a:stretch>
            <a:fillRect/>
          </a:stretch>
        </p:blipFill>
        <p:spPr>
          <a:xfrm>
            <a:off x="3272100" y="555600"/>
            <a:ext cx="5719500" cy="38150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554225" y="530525"/>
            <a:ext cx="1946400" cy="504900"/>
          </a:xfrm>
          <a:prstGeom prst="rect">
            <a:avLst/>
          </a:prstGeom>
          <a:solidFill>
            <a:srgbClr val="000000"/>
          </a:solidFill>
          <a:ln cap="flat" cmpd="sng" w="9525">
            <a:solidFill>
              <a:srgbClr val="FFFFFF"/>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rPr>
              <a:t>Black smoke</a:t>
            </a:r>
            <a:endParaRPr>
              <a:solidFill>
                <a:srgbClr val="FFFFFF"/>
              </a:solidFill>
            </a:endParaRPr>
          </a:p>
        </p:txBody>
      </p:sp>
      <p:sp>
        <p:nvSpPr>
          <p:cNvPr id="74" name="Google Shape;74;p16"/>
          <p:cNvSpPr txBox="1"/>
          <p:nvPr>
            <p:ph idx="1" type="body"/>
          </p:nvPr>
        </p:nvSpPr>
        <p:spPr>
          <a:xfrm>
            <a:off x="311700" y="1389600"/>
            <a:ext cx="2808000" cy="3179400"/>
          </a:xfrm>
          <a:prstGeom prst="rect">
            <a:avLst/>
          </a:prstGeom>
          <a:solidFill>
            <a:srgbClr val="434343"/>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sz="1800">
                <a:solidFill>
                  <a:srgbClr val="FFFFFF"/>
                </a:solidFill>
              </a:rPr>
              <a:t>Black smoke can be a sign that a </a:t>
            </a:r>
            <a:r>
              <a:rPr lang="en" sz="1800">
                <a:solidFill>
                  <a:srgbClr val="FFFFFF"/>
                </a:solidFill>
              </a:rPr>
              <a:t>man made</a:t>
            </a:r>
            <a:r>
              <a:rPr lang="en" sz="1800">
                <a:solidFill>
                  <a:srgbClr val="FFFFFF"/>
                </a:solidFill>
              </a:rPr>
              <a:t> </a:t>
            </a:r>
            <a:r>
              <a:rPr lang="en" sz="1800">
                <a:solidFill>
                  <a:srgbClr val="FFFFFF"/>
                </a:solidFill>
              </a:rPr>
              <a:t>material is</a:t>
            </a:r>
            <a:r>
              <a:rPr lang="en" sz="1800">
                <a:solidFill>
                  <a:srgbClr val="FFFFFF"/>
                </a:solidFill>
              </a:rPr>
              <a:t> burning tires, vehicles or a structure. It could also mean that some heavy fuels are not consumed fully. </a:t>
            </a:r>
            <a:r>
              <a:rPr lang="en" sz="1800">
                <a:solidFill>
                  <a:srgbClr val="FFFFFF"/>
                </a:solidFill>
              </a:rPr>
              <a:t>The</a:t>
            </a:r>
            <a:r>
              <a:rPr lang="en" sz="1800">
                <a:solidFill>
                  <a:srgbClr val="FFFFFF"/>
                </a:solidFill>
              </a:rPr>
              <a:t> darker the smoke, the more fierce the fire is.</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1" name="Google Shape;81;p17" title="production ID_3900099.mp4">
            <a:hlinkClick r:id="rId3"/>
          </p:cNvPr>
          <p:cNvPicPr preferRelativeResize="0"/>
          <p:nvPr/>
        </p:nvPicPr>
        <p:blipFill>
          <a:blip r:embed="rId4">
            <a:alphaModFix/>
          </a:blip>
          <a:stretch>
            <a:fillRect/>
          </a:stretch>
        </p:blipFill>
        <p:spPr>
          <a:xfrm>
            <a:off x="0" y="0"/>
            <a:ext cx="9144000" cy="52101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448225" y="571500"/>
            <a:ext cx="2398200" cy="515700"/>
          </a:xfrm>
          <a:prstGeom prst="rect">
            <a:avLst/>
          </a:prstGeom>
          <a:solidFill>
            <a:srgbClr val="999999"/>
          </a:solidFill>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rPr>
              <a:t>    Grey smoke</a:t>
            </a:r>
            <a:endParaRPr>
              <a:solidFill>
                <a:srgbClr val="FFFFFF"/>
              </a:solidFill>
            </a:endParaRPr>
          </a:p>
        </p:txBody>
      </p:sp>
      <p:sp>
        <p:nvSpPr>
          <p:cNvPr id="87" name="Google Shape;87;p18"/>
          <p:cNvSpPr txBox="1"/>
          <p:nvPr>
            <p:ph idx="1" type="body"/>
          </p:nvPr>
        </p:nvSpPr>
        <p:spPr>
          <a:xfrm>
            <a:off x="311700" y="1389600"/>
            <a:ext cx="2808000" cy="15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999999"/>
                </a:solidFill>
              </a:rPr>
              <a:t>Grey smoke is when the fire starts settling down and has little left to burn.</a:t>
            </a:r>
            <a:endParaRPr sz="1800">
              <a:solidFill>
                <a:srgbClr val="999999"/>
              </a:solidFill>
            </a:endParaRPr>
          </a:p>
          <a:p>
            <a:pPr indent="0" lvl="0" marL="0" rtl="0" algn="l">
              <a:spcBef>
                <a:spcPts val="1200"/>
              </a:spcBef>
              <a:spcAft>
                <a:spcPts val="1600"/>
              </a:spcAft>
              <a:buNone/>
            </a:pPr>
            <a:r>
              <a:t/>
            </a:r>
            <a:endParaRPr>
              <a:solidFill>
                <a:srgbClr val="999999"/>
              </a:solidFill>
            </a:endParaRPr>
          </a:p>
        </p:txBody>
      </p:sp>
      <p:pic>
        <p:nvPicPr>
          <p:cNvPr id="88" name="Google Shape;88;p18"/>
          <p:cNvPicPr preferRelativeResize="0"/>
          <p:nvPr/>
        </p:nvPicPr>
        <p:blipFill>
          <a:blip r:embed="rId3">
            <a:alphaModFix/>
          </a:blip>
          <a:stretch>
            <a:fillRect/>
          </a:stretch>
        </p:blipFill>
        <p:spPr>
          <a:xfrm>
            <a:off x="3424500" y="493450"/>
            <a:ext cx="5719498" cy="38151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5" name="Google Shape;95;p19" title="pexels-kindel-media-7148346.mp4">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735975"/>
            <a:ext cx="4394700" cy="575400"/>
          </a:xfrm>
          <a:prstGeom prst="rect">
            <a:avLst/>
          </a:prstGeom>
          <a:solidFill>
            <a:srgbClr val="FFFFFF"/>
          </a:solid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a:t>White smoke</a:t>
            </a:r>
            <a:endParaRPr/>
          </a:p>
        </p:txBody>
      </p:sp>
      <p:sp>
        <p:nvSpPr>
          <p:cNvPr id="101" name="Google Shape;101;p20"/>
          <p:cNvSpPr txBox="1"/>
          <p:nvPr>
            <p:ph idx="1" type="body"/>
          </p:nvPr>
        </p:nvSpPr>
        <p:spPr>
          <a:xfrm>
            <a:off x="311700" y="1745725"/>
            <a:ext cx="4394700" cy="1501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000000"/>
                </a:solidFill>
              </a:rPr>
              <a:t>White smoke usually happens at the start of a fire. It could also mean light fuels such as grass and twigs are being burned.</a:t>
            </a:r>
            <a:endParaRPr sz="1800">
              <a:solidFill>
                <a:srgbClr val="000000"/>
              </a:solidFill>
            </a:endParaRPr>
          </a:p>
          <a:p>
            <a:pPr indent="0" lvl="0" marL="0" rtl="0" algn="l">
              <a:spcBef>
                <a:spcPts val="1200"/>
              </a:spcBef>
              <a:spcAft>
                <a:spcPts val="1600"/>
              </a:spcAft>
              <a:buNone/>
            </a:pPr>
            <a:r>
              <a:t/>
            </a:r>
            <a:endParaRPr>
              <a:solidFill>
                <a:srgbClr val="000000"/>
              </a:solidFill>
            </a:endParaRPr>
          </a:p>
        </p:txBody>
      </p:sp>
      <p:pic>
        <p:nvPicPr>
          <p:cNvPr id="102" name="Google Shape;102;p20"/>
          <p:cNvPicPr preferRelativeResize="0"/>
          <p:nvPr/>
        </p:nvPicPr>
        <p:blipFill>
          <a:blip r:embed="rId3">
            <a:alphaModFix/>
          </a:blip>
          <a:stretch>
            <a:fillRect/>
          </a:stretch>
        </p:blipFill>
        <p:spPr>
          <a:xfrm>
            <a:off x="5371325" y="77125"/>
            <a:ext cx="3204438" cy="483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9" name="Google Shape;109;p21" title="video.mp4">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