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0" r:id="rId3"/>
    <p:sldId id="261" r:id="rId4"/>
    <p:sldId id="262" r:id="rId5"/>
    <p:sldId id="263" r:id="rId6"/>
    <p:sldId id="272" r:id="rId7"/>
    <p:sldId id="273" r:id="rId8"/>
    <p:sldId id="274" r:id="rId9"/>
    <p:sldId id="275" r:id="rId10"/>
    <p:sldId id="258" r:id="rId11"/>
    <p:sldId id="256" r:id="rId12"/>
    <p:sldId id="257" r:id="rId13"/>
    <p:sldId id="266" r:id="rId14"/>
    <p:sldId id="268" r:id="rId15"/>
    <p:sldId id="269" r:id="rId16"/>
    <p:sldId id="267" r:id="rId17"/>
    <p:sldId id="270" r:id="rId18"/>
    <p:sldId id="271" r:id="rId19"/>
    <p:sldId id="276" r:id="rId20"/>
    <p:sldId id="277" r:id="rId21"/>
    <p:sldId id="27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snapToObjects="1">
      <p:cViewPr varScale="1">
        <p:scale>
          <a:sx n="90" d="100"/>
          <a:sy n="90" d="100"/>
        </p:scale>
        <p:origin x="232"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tingtingwang/Desktop/Jack/Science%20fair/Book1%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solidFill>
          </c:spPr>
          <c:invertIfNegative val="0"/>
          <c:errBars>
            <c:errBarType val="plus"/>
            <c:errValType val="cust"/>
            <c:noEndCap val="0"/>
            <c:plus>
              <c:numRef>
                <c:f>Sheet1!$B$10:$D$10</c:f>
                <c:numCache>
                  <c:formatCode>General</c:formatCode>
                  <c:ptCount val="3"/>
                  <c:pt idx="0">
                    <c:v>47.570999569065187</c:v>
                  </c:pt>
                  <c:pt idx="1">
                    <c:v>61.220911460055866</c:v>
                  </c:pt>
                  <c:pt idx="2">
                    <c:v>15.821925715074428</c:v>
                  </c:pt>
                </c:numCache>
              </c:numRef>
            </c:plus>
            <c:minus>
              <c:numLit>
                <c:formatCode>General</c:formatCode>
                <c:ptCount val="1"/>
                <c:pt idx="0">
                  <c:v>1</c:v>
                </c:pt>
              </c:numLit>
            </c:minus>
          </c:errBars>
          <c:cat>
            <c:strRef>
              <c:f>Sheet1!$B$8:$D$8</c:f>
              <c:strCache>
                <c:ptCount val="3"/>
                <c:pt idx="0">
                  <c:v>Dirty hand</c:v>
                </c:pt>
                <c:pt idx="1">
                  <c:v>5s-hand wash</c:v>
                </c:pt>
                <c:pt idx="2">
                  <c:v>20s-hand wash</c:v>
                </c:pt>
              </c:strCache>
            </c:strRef>
          </c:cat>
          <c:val>
            <c:numRef>
              <c:f>Sheet1!$B$9:$D$9</c:f>
              <c:numCache>
                <c:formatCode>General</c:formatCode>
                <c:ptCount val="3"/>
                <c:pt idx="0">
                  <c:v>515</c:v>
                </c:pt>
                <c:pt idx="1">
                  <c:v>281</c:v>
                </c:pt>
                <c:pt idx="2">
                  <c:v>41</c:v>
                </c:pt>
              </c:numCache>
            </c:numRef>
          </c:val>
          <c:extLst>
            <c:ext xmlns:c16="http://schemas.microsoft.com/office/drawing/2014/chart" uri="{C3380CC4-5D6E-409C-BE32-E72D297353CC}">
              <c16:uniqueId val="{00000000-CC73-704F-9A91-BD016AEB2021}"/>
            </c:ext>
          </c:extLst>
        </c:ser>
        <c:dLbls>
          <c:showLegendKey val="0"/>
          <c:showVal val="0"/>
          <c:showCatName val="0"/>
          <c:showSerName val="0"/>
          <c:showPercent val="0"/>
          <c:showBubbleSize val="0"/>
        </c:dLbls>
        <c:gapWidth val="150"/>
        <c:axId val="77162752"/>
        <c:axId val="109488000"/>
      </c:barChart>
      <c:catAx>
        <c:axId val="77162752"/>
        <c:scaling>
          <c:orientation val="minMax"/>
        </c:scaling>
        <c:delete val="0"/>
        <c:axPos val="b"/>
        <c:numFmt formatCode="General" sourceLinked="0"/>
        <c:majorTickMark val="none"/>
        <c:minorTickMark val="none"/>
        <c:tickLblPos val="nextTo"/>
        <c:spPr>
          <a:ln w="19050">
            <a:solidFill>
              <a:schemeClr val="tx1"/>
            </a:solidFill>
          </a:ln>
        </c:spPr>
        <c:txPr>
          <a:bodyPr/>
          <a:lstStyle/>
          <a:p>
            <a:pPr>
              <a:defRPr sz="2000" b="1">
                <a:latin typeface="Arial" panose="020B0604020202020204" pitchFamily="34" charset="0"/>
                <a:cs typeface="Arial" panose="020B0604020202020204" pitchFamily="34" charset="0"/>
              </a:defRPr>
            </a:pPr>
            <a:endParaRPr lang="en-US"/>
          </a:p>
        </c:txPr>
        <c:crossAx val="109488000"/>
        <c:crosses val="autoZero"/>
        <c:auto val="1"/>
        <c:lblAlgn val="ctr"/>
        <c:lblOffset val="100"/>
        <c:noMultiLvlLbl val="0"/>
      </c:catAx>
      <c:valAx>
        <c:axId val="109488000"/>
        <c:scaling>
          <c:orientation val="minMax"/>
        </c:scaling>
        <c:delete val="0"/>
        <c:axPos val="l"/>
        <c:title>
          <c:tx>
            <c:rich>
              <a:bodyPr/>
              <a:lstStyle/>
              <a:p>
                <a:pPr>
                  <a:defRPr sz="2000">
                    <a:latin typeface="Arial" panose="020B0604020202020204" pitchFamily="34" charset="0"/>
                    <a:cs typeface="Arial" panose="020B0604020202020204" pitchFamily="34" charset="0"/>
                  </a:defRPr>
                </a:pPr>
                <a:r>
                  <a:rPr lang="en-US" sz="2000" dirty="0">
                    <a:latin typeface="Arial" panose="020B0604020202020204" pitchFamily="34" charset="0"/>
                    <a:cs typeface="Arial" panose="020B0604020202020204" pitchFamily="34" charset="0"/>
                  </a:rPr>
                  <a:t>No. of</a:t>
                </a:r>
                <a:r>
                  <a:rPr lang="en-US" sz="2000" baseline="0" dirty="0">
                    <a:latin typeface="Arial" panose="020B0604020202020204" pitchFamily="34" charset="0"/>
                    <a:cs typeface="Arial" panose="020B0604020202020204" pitchFamily="34" charset="0"/>
                  </a:rPr>
                  <a:t> Bacteria Colonies</a:t>
                </a:r>
                <a:endParaRPr lang="en-US" sz="2000" dirty="0">
                  <a:latin typeface="Arial" panose="020B0604020202020204" pitchFamily="34" charset="0"/>
                  <a:cs typeface="Arial" panose="020B0604020202020204" pitchFamily="34" charset="0"/>
                </a:endParaRPr>
              </a:p>
            </c:rich>
          </c:tx>
          <c:layout>
            <c:manualLayout>
              <c:xMode val="edge"/>
              <c:yMode val="edge"/>
              <c:x val="1.3963897895116052E-2"/>
              <c:y val="0.16128697289685909"/>
            </c:manualLayout>
          </c:layout>
          <c:overlay val="0"/>
        </c:title>
        <c:numFmt formatCode="General" sourceLinked="1"/>
        <c:majorTickMark val="none"/>
        <c:minorTickMark val="none"/>
        <c:tickLblPos val="nextTo"/>
        <c:spPr>
          <a:ln w="19050">
            <a:solidFill>
              <a:schemeClr val="tx1"/>
            </a:solidFill>
          </a:ln>
        </c:spPr>
        <c:txPr>
          <a:bodyPr/>
          <a:lstStyle/>
          <a:p>
            <a:pPr>
              <a:defRPr sz="1400" b="1">
                <a:latin typeface="Arial" panose="020B0604020202020204" pitchFamily="34" charset="0"/>
                <a:cs typeface="Arial" panose="020B0604020202020204" pitchFamily="34" charset="0"/>
              </a:defRPr>
            </a:pPr>
            <a:endParaRPr lang="en-US"/>
          </a:p>
        </c:txPr>
        <c:crossAx val="77162752"/>
        <c:crosses val="autoZero"/>
        <c:crossBetween val="between"/>
      </c:valAx>
    </c:plotArea>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BB92-081E-DE4A-8FA0-9F3D337D2D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55F9D4-FAB9-094C-8AAF-170EEDD8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F1AD1A-9757-5240-B3F2-0233B595ED17}"/>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AB558FDA-2A00-054D-8FBB-5F7C0AC06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7B720-55ED-E149-9AB4-D4B5E674E5F2}"/>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4209814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AFA1-73B0-4C40-A613-482D405B4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33BDF-C036-4248-812A-C50D2F37C7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F7F00-8C39-C74B-8365-63CD421C6A21}"/>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63D2F861-1A2A-2F46-B74E-8ACBFED7F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A5F5D-879F-4647-BD1F-29E17742AE36}"/>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186486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FBAE9E-06F4-F149-90D7-AB0B3AC178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CD78F0-5020-4447-B0DE-5EB65004D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C7C4C6-B961-6F4D-9841-B19E0BFA117E}"/>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0BB32291-8700-4E41-9119-567A940EC6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D3B0-B1C1-B94A-8D0A-8F0478D17EE0}"/>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3947688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02A0-C837-2046-9B42-BD99C1CDE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90775B-E801-8D48-8F82-D61975CED3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DD3C3-E530-2F49-AC66-30F3598730C7}"/>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447078AF-1098-4148-BB0F-C82DD5568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03BB6-5AA8-E346-B7B5-6E1D81A806B5}"/>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8627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F58B-4D79-3448-AEFE-61E5CB905F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172E69-FFC8-1A4C-AE79-7C9EC636F6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AB0DFC-2421-3A4C-80EC-5B9F9C66F97A}"/>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6912E26F-73F5-9547-9BA2-3ED24E1C73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2DEAC-0914-2241-99D2-268735C07C34}"/>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12447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3E26-4D03-0546-AFF4-16BEBC4C9C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967ACA-8264-E443-BB0C-ACB2A8E227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20777-CB37-644A-BF4D-B2F64394E2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5BDEF3-3081-814E-855D-4903BCDB7E4A}"/>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6" name="Footer Placeholder 5">
            <a:extLst>
              <a:ext uri="{FF2B5EF4-FFF2-40B4-BE49-F238E27FC236}">
                <a16:creationId xmlns:a16="http://schemas.microsoft.com/office/drawing/2014/main" id="{04A8BDC8-1390-9347-80EC-29AF83E4A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B5D9F-32B4-B44D-BF5C-DFC25C5203AD}"/>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429356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F734-F041-6247-A8B5-36FC1B4245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56F494-89A2-6B4B-A908-3713E818D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13D9B2-08A8-4F4D-B739-871732046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22E051-D997-6E4D-9AF6-F9B7AB40A0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51B26F-2DAC-A14B-A6E0-DE4D073D92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5B9D17-BDDD-A542-B003-01356BFBAB26}"/>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8" name="Footer Placeholder 7">
            <a:extLst>
              <a:ext uri="{FF2B5EF4-FFF2-40B4-BE49-F238E27FC236}">
                <a16:creationId xmlns:a16="http://schemas.microsoft.com/office/drawing/2014/main" id="{102ECF07-5B2A-D748-BC92-9A290D4AA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0F992D-816F-9549-82A4-04C750296268}"/>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237066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CA72-28AC-D542-A2A2-E5C37C2F89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50398-155E-F24C-A8BC-B90C6E461D06}"/>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4" name="Footer Placeholder 3">
            <a:extLst>
              <a:ext uri="{FF2B5EF4-FFF2-40B4-BE49-F238E27FC236}">
                <a16:creationId xmlns:a16="http://schemas.microsoft.com/office/drawing/2014/main" id="{DEB262EF-5F8B-3143-A0F6-3D17630BBC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312400-8569-6C4C-A68D-228DFAE0B17A}"/>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288393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0AFD69-C05D-0A47-8267-EA9BA1E50E31}"/>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3" name="Footer Placeholder 2">
            <a:extLst>
              <a:ext uri="{FF2B5EF4-FFF2-40B4-BE49-F238E27FC236}">
                <a16:creationId xmlns:a16="http://schemas.microsoft.com/office/drawing/2014/main" id="{FEE609F6-9E48-7441-9F9E-50D22F147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F6187D-21C3-3C4C-8A21-9D00ADE3F73A}"/>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3504458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B57D8-D5B0-F947-881A-2C09B73971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DB5621-C3D8-0541-97DF-8A777DD590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34999-AD04-9E41-A50F-F5CFE480F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990D0-1C34-EF4E-BE07-9AB75381913A}"/>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6" name="Footer Placeholder 5">
            <a:extLst>
              <a:ext uri="{FF2B5EF4-FFF2-40B4-BE49-F238E27FC236}">
                <a16:creationId xmlns:a16="http://schemas.microsoft.com/office/drawing/2014/main" id="{6967CC6A-CAFE-9045-8F2D-A076F8767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D6D25-86AB-204B-8DE3-5ABB0ED9A8F3}"/>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85036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E3FD-C6CF-8347-B524-D4112C898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BA9EFA-AA9B-3942-92BA-9AE368639B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907A67-8F36-4D4A-AFBE-4B95DD3C7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8CA307-BD4B-E548-A030-F296DC98749F}"/>
              </a:ext>
            </a:extLst>
          </p:cNvPr>
          <p:cNvSpPr>
            <a:spLocks noGrp="1"/>
          </p:cNvSpPr>
          <p:nvPr>
            <p:ph type="dt" sz="half" idx="10"/>
          </p:nvPr>
        </p:nvSpPr>
        <p:spPr/>
        <p:txBody>
          <a:bodyPr/>
          <a:lstStyle/>
          <a:p>
            <a:fld id="{5AAFB26E-21F6-1842-BAF1-90570053ABB8}" type="datetimeFigureOut">
              <a:rPr lang="en-US" smtClean="0"/>
              <a:t>3/16/25</a:t>
            </a:fld>
            <a:endParaRPr lang="en-US"/>
          </a:p>
        </p:txBody>
      </p:sp>
      <p:sp>
        <p:nvSpPr>
          <p:cNvPr id="6" name="Footer Placeholder 5">
            <a:extLst>
              <a:ext uri="{FF2B5EF4-FFF2-40B4-BE49-F238E27FC236}">
                <a16:creationId xmlns:a16="http://schemas.microsoft.com/office/drawing/2014/main" id="{14FEA7F7-D4C0-6441-9CC4-FDCF3E0D6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D9A54A-B418-634B-986B-445834045952}"/>
              </a:ext>
            </a:extLst>
          </p:cNvPr>
          <p:cNvSpPr>
            <a:spLocks noGrp="1"/>
          </p:cNvSpPr>
          <p:nvPr>
            <p:ph type="sldNum" sz="quarter" idx="12"/>
          </p:nvPr>
        </p:nvSpPr>
        <p:spPr/>
        <p:txBody>
          <a:bodyPr/>
          <a:lstStyle/>
          <a:p>
            <a:fld id="{E1287442-598F-874A-A83A-B626561A4385}" type="slidenum">
              <a:rPr lang="en-US" smtClean="0"/>
              <a:t>‹#›</a:t>
            </a:fld>
            <a:endParaRPr lang="en-US"/>
          </a:p>
        </p:txBody>
      </p:sp>
    </p:spTree>
    <p:extLst>
      <p:ext uri="{BB962C8B-B14F-4D97-AF65-F5344CB8AC3E}">
        <p14:creationId xmlns:p14="http://schemas.microsoft.com/office/powerpoint/2010/main" val="2935907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D636AE-ED69-CC41-B86D-DF60A2FE28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42501B-4C84-0B4B-9A38-A6A3DDEBFB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1A35B-1B17-0D43-87CF-F0B0594281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AFB26E-21F6-1842-BAF1-90570053ABB8}" type="datetimeFigureOut">
              <a:rPr lang="en-US" smtClean="0"/>
              <a:t>3/16/25</a:t>
            </a:fld>
            <a:endParaRPr lang="en-US"/>
          </a:p>
        </p:txBody>
      </p:sp>
      <p:sp>
        <p:nvSpPr>
          <p:cNvPr id="5" name="Footer Placeholder 4">
            <a:extLst>
              <a:ext uri="{FF2B5EF4-FFF2-40B4-BE49-F238E27FC236}">
                <a16:creationId xmlns:a16="http://schemas.microsoft.com/office/drawing/2014/main" id="{12C1D2C7-7D45-6040-A28E-5FBAB4B154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46EEAF-EBF3-7E42-8CB7-F37EC3A15F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87442-598F-874A-A83A-B626561A4385}" type="slidenum">
              <a:rPr lang="en-US" smtClean="0"/>
              <a:t>‹#›</a:t>
            </a:fld>
            <a:endParaRPr lang="en-US"/>
          </a:p>
        </p:txBody>
      </p:sp>
    </p:spTree>
    <p:extLst>
      <p:ext uri="{BB962C8B-B14F-4D97-AF65-F5344CB8AC3E}">
        <p14:creationId xmlns:p14="http://schemas.microsoft.com/office/powerpoint/2010/main" val="1767290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8" Type="http://schemas.openxmlformats.org/officeDocument/2006/relationships/hyperlink" Target="https://media.hhmi.org/biointeractive/vlabs/lizard2/pdfs/How_to_Calculate_Stats_in_Excel.pdf" TargetMode="External"/><Relationship Id="rId3" Type="http://schemas.openxmlformats.org/officeDocument/2006/relationships/hyperlink" Target="https://www.cdc.gov/niosh/learning/safetyculturehc/module-2/3.html" TargetMode="External"/><Relationship Id="rId7" Type="http://schemas.openxmlformats.org/officeDocument/2006/relationships/hyperlink" Target="https://www.nlm.nih.gov/oet/ed/stats/index.html" TargetMode="External"/><Relationship Id="rId2" Type="http://schemas.openxmlformats.org/officeDocument/2006/relationships/hyperlink" Target="https://www.cdc.gov/clean%20hands/about/index.html" TargetMode="External"/><Relationship Id="rId1" Type="http://schemas.openxmlformats.org/officeDocument/2006/relationships/slideLayout" Target="../slideLayouts/slideLayout2.xml"/><Relationship Id="rId6" Type="http://schemas.openxmlformats.org/officeDocument/2006/relationships/hyperlink" Target="https://learning-center.homesciencetools.com/article/bacteria-experiment-guide/" TargetMode="External"/><Relationship Id="rId5" Type="http://schemas.openxmlformats.org/officeDocument/2006/relationships/hyperlink" Target="https://www.wikihow.com/Grow-Bacteria-in-a-Petri-Dish" TargetMode="External"/><Relationship Id="rId4" Type="http://schemas.openxmlformats.org/officeDocument/2006/relationships/hyperlink" Target="https://www.ottawapublichealth.ca/en/professionals-and-partners/chain-of-infection.aspx"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erson eating a burger&#10;&#10;Description automatically generated">
            <a:extLst>
              <a:ext uri="{FF2B5EF4-FFF2-40B4-BE49-F238E27FC236}">
                <a16:creationId xmlns:a16="http://schemas.microsoft.com/office/drawing/2014/main" id="{EEC11C46-6F0C-1E42-8B1C-BCA590C87AD0}"/>
              </a:ext>
            </a:extLst>
          </p:cNvPr>
          <p:cNvPicPr>
            <a:picLocks noChangeAspect="1"/>
          </p:cNvPicPr>
          <p:nvPr/>
        </p:nvPicPr>
        <p:blipFill>
          <a:blip r:embed="rId2"/>
          <a:srcRect r="2366" b="2"/>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le 1">
            <a:extLst>
              <a:ext uri="{FF2B5EF4-FFF2-40B4-BE49-F238E27FC236}">
                <a16:creationId xmlns:a16="http://schemas.microsoft.com/office/drawing/2014/main" id="{87F08CEB-BB4B-2048-8107-069C748B50FD}"/>
              </a:ext>
            </a:extLst>
          </p:cNvPr>
          <p:cNvSpPr>
            <a:spLocks noGrp="1"/>
          </p:cNvSpPr>
          <p:nvPr>
            <p:ph type="ctrTitle"/>
          </p:nvPr>
        </p:nvSpPr>
        <p:spPr>
          <a:xfrm>
            <a:off x="860742" y="754840"/>
            <a:ext cx="4925696" cy="2757748"/>
          </a:xfrm>
        </p:spPr>
        <p:txBody>
          <a:bodyPr>
            <a:normAutofit/>
          </a:bodyPr>
          <a:lstStyle/>
          <a:p>
            <a:pPr algn="l"/>
            <a:r>
              <a:rPr lang="en-US" b="1" dirty="0">
                <a:latin typeface="Comic Sans MS" panose="030F0902030302020204" pitchFamily="66" charset="0"/>
              </a:rPr>
              <a:t>Are You Eating Bacteria?</a:t>
            </a:r>
          </a:p>
        </p:txBody>
      </p:sp>
      <p:sp>
        <p:nvSpPr>
          <p:cNvPr id="3" name="Subtitle 2">
            <a:extLst>
              <a:ext uri="{FF2B5EF4-FFF2-40B4-BE49-F238E27FC236}">
                <a16:creationId xmlns:a16="http://schemas.microsoft.com/office/drawing/2014/main" id="{51B46764-01D3-0D4F-8777-A8AA8A10A054}"/>
              </a:ext>
            </a:extLst>
          </p:cNvPr>
          <p:cNvSpPr>
            <a:spLocks noGrp="1"/>
          </p:cNvSpPr>
          <p:nvPr>
            <p:ph type="subTitle" idx="1"/>
          </p:nvPr>
        </p:nvSpPr>
        <p:spPr>
          <a:xfrm>
            <a:off x="860742" y="3633690"/>
            <a:ext cx="4001034" cy="2099321"/>
          </a:xfrm>
        </p:spPr>
        <p:txBody>
          <a:bodyPr>
            <a:normAutofit/>
          </a:bodyPr>
          <a:lstStyle/>
          <a:p>
            <a:pPr algn="l"/>
            <a:r>
              <a:rPr lang="en-US" dirty="0">
                <a:latin typeface="Comic Sans MS" panose="030F0902030302020204" pitchFamily="66" charset="0"/>
              </a:rPr>
              <a:t>Jack Sheng</a:t>
            </a:r>
          </a:p>
        </p:txBody>
      </p:sp>
      <p:pic>
        <p:nvPicPr>
          <p:cNvPr id="5" name="Picture 4" descr="A hand with many bacteria on it&#10;&#10;Description automatically generated">
            <a:extLst>
              <a:ext uri="{FF2B5EF4-FFF2-40B4-BE49-F238E27FC236}">
                <a16:creationId xmlns:a16="http://schemas.microsoft.com/office/drawing/2014/main" id="{9F8335EF-5027-3542-8702-8CACCE360589}"/>
              </a:ext>
            </a:extLst>
          </p:cNvPr>
          <p:cNvPicPr>
            <a:picLocks noChangeAspect="1"/>
          </p:cNvPicPr>
          <p:nvPr/>
        </p:nvPicPr>
        <p:blipFill>
          <a:blip r:embed="rId3"/>
          <a:srcRect r="4982"/>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3419480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FD878FF-12AF-E843-84FE-4A0170EE4041}"/>
              </a:ext>
            </a:extLst>
          </p:cNvPr>
          <p:cNvGraphicFramePr>
            <a:graphicFrameLocks noGrp="1"/>
          </p:cNvGraphicFramePr>
          <p:nvPr>
            <p:extLst>
              <p:ext uri="{D42A27DB-BD31-4B8C-83A1-F6EECF244321}">
                <p14:modId xmlns:p14="http://schemas.microsoft.com/office/powerpoint/2010/main" val="3529294208"/>
              </p:ext>
            </p:extLst>
          </p:nvPr>
        </p:nvGraphicFramePr>
        <p:xfrm>
          <a:off x="646176" y="1690688"/>
          <a:ext cx="10594848" cy="4998382"/>
        </p:xfrm>
        <a:graphic>
          <a:graphicData uri="http://schemas.openxmlformats.org/drawingml/2006/table">
            <a:tbl>
              <a:tblPr firstRow="1" bandRow="1">
                <a:tableStyleId>{5C22544A-7EE6-4342-B048-85BDC9FD1C3A}</a:tableStyleId>
              </a:tblPr>
              <a:tblGrid>
                <a:gridCol w="3531616">
                  <a:extLst>
                    <a:ext uri="{9D8B030D-6E8A-4147-A177-3AD203B41FA5}">
                      <a16:colId xmlns:a16="http://schemas.microsoft.com/office/drawing/2014/main" val="1656862673"/>
                    </a:ext>
                  </a:extLst>
                </a:gridCol>
                <a:gridCol w="3531616">
                  <a:extLst>
                    <a:ext uri="{9D8B030D-6E8A-4147-A177-3AD203B41FA5}">
                      <a16:colId xmlns:a16="http://schemas.microsoft.com/office/drawing/2014/main" val="3376471918"/>
                    </a:ext>
                  </a:extLst>
                </a:gridCol>
                <a:gridCol w="3531616">
                  <a:extLst>
                    <a:ext uri="{9D8B030D-6E8A-4147-A177-3AD203B41FA5}">
                      <a16:colId xmlns:a16="http://schemas.microsoft.com/office/drawing/2014/main" val="993505722"/>
                    </a:ext>
                  </a:extLst>
                </a:gridCol>
              </a:tblGrid>
              <a:tr h="2018168">
                <a:tc>
                  <a:txBody>
                    <a:bodyPr/>
                    <a:lstStyle/>
                    <a:p>
                      <a:pPr algn="ctr"/>
                      <a:r>
                        <a:rPr lang="en-CA" sz="3200" b="1" kern="1200" dirty="0">
                          <a:solidFill>
                            <a:schemeClr val="tx1"/>
                          </a:solidFill>
                          <a:effectLst/>
                          <a:latin typeface="Arial" panose="020B0604020202020204" pitchFamily="34" charset="0"/>
                          <a:ea typeface="+mn-ea"/>
                          <a:cs typeface="Arial" panose="020B0604020202020204" pitchFamily="34" charset="0"/>
                        </a:rPr>
                        <a:t>Manipulated Variables</a:t>
                      </a:r>
                      <a:r>
                        <a:rPr lang="en-CA" sz="3200" dirty="0">
                          <a:solidFill>
                            <a:schemeClr val="tx1"/>
                          </a:solidFill>
                          <a:effectLst/>
                          <a:latin typeface="Arial" panose="020B0604020202020204" pitchFamily="34" charset="0"/>
                          <a:cs typeface="Arial" panose="020B0604020202020204" pitchFamily="34" charset="0"/>
                        </a:rPr>
                        <a:t> </a:t>
                      </a:r>
                      <a:endParaRPr lang="en-US" sz="32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00000"/>
                        </a:lnSpc>
                        <a:spcAft>
                          <a:spcPts val="0"/>
                        </a:spcAft>
                      </a:pPr>
                      <a:r>
                        <a:rPr lang="en-CA" sz="3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Dependent</a:t>
                      </a:r>
                    </a:p>
                    <a:p>
                      <a:pPr algn="ctr">
                        <a:lnSpc>
                          <a:spcPct val="100000"/>
                        </a:lnSpc>
                        <a:spcAft>
                          <a:spcPts val="0"/>
                        </a:spcAft>
                      </a:pPr>
                      <a:r>
                        <a:rPr lang="en-CA" sz="3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Variables</a:t>
                      </a:r>
                      <a:endParaRPr lang="en-CA" sz="3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ct val="100000"/>
                        </a:lnSpc>
                      </a:pPr>
                      <a:r>
                        <a:rPr lang="en-US" sz="3200" dirty="0">
                          <a:solidFill>
                            <a:schemeClr val="tx1"/>
                          </a:solidFill>
                          <a:latin typeface="Arial" panose="020B0604020202020204" pitchFamily="34" charset="0"/>
                          <a:cs typeface="Arial" panose="020B0604020202020204" pitchFamily="34" charset="0"/>
                        </a:rPr>
                        <a:t>Controlled Variables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861982724"/>
                  </a:ext>
                </a:extLst>
              </a:tr>
              <a:tr h="2980214">
                <a:tc>
                  <a:txBody>
                    <a:bodyPr/>
                    <a:lstStyle/>
                    <a:p>
                      <a:pPr marL="457200" indent="-457200" algn="l">
                        <a:lnSpc>
                          <a:spcPct val="100000"/>
                        </a:lnSpc>
                        <a:spcAft>
                          <a:spcPts val="0"/>
                        </a:spcAft>
                        <a:buFont typeface="Arial" panose="020B0604020202020204" pitchFamily="34" charset="0"/>
                        <a:buChar char="•"/>
                      </a:pPr>
                      <a:r>
                        <a:rPr lang="en-CA" sz="2400" b="0" i="1" kern="1200" dirty="0">
                          <a:solidFill>
                            <a:schemeClr val="tx1"/>
                          </a:solidFill>
                          <a:effectLst/>
                          <a:latin typeface="Arial" panose="020B0604020202020204" pitchFamily="34" charset="0"/>
                          <a:ea typeface="+mn-ea"/>
                          <a:cs typeface="Arial" panose="020B0604020202020204" pitchFamily="34" charset="0"/>
                        </a:rPr>
                        <a:t>Length of hand washing time</a:t>
                      </a:r>
                    </a:p>
                    <a:p>
                      <a:pPr marL="457200" indent="-457200" algn="l">
                        <a:lnSpc>
                          <a:spcPct val="100000"/>
                        </a:lnSpc>
                        <a:spcAft>
                          <a:spcPts val="0"/>
                        </a:spcAft>
                        <a:buFont typeface="Wingdings" pitchFamily="2" charset="2"/>
                        <a:buChar char="Ø"/>
                      </a:pPr>
                      <a:r>
                        <a:rPr lang="en-CA" sz="2400" b="0" i="1" kern="1200" dirty="0">
                          <a:solidFill>
                            <a:schemeClr val="tx1"/>
                          </a:solidFill>
                          <a:effectLst/>
                          <a:latin typeface="Arial" panose="020B0604020202020204" pitchFamily="34" charset="0"/>
                          <a:ea typeface="+mn-ea"/>
                          <a:cs typeface="Arial" panose="020B0604020202020204" pitchFamily="34" charset="0"/>
                        </a:rPr>
                        <a:t>0s (dirty hands)</a:t>
                      </a:r>
                    </a:p>
                    <a:p>
                      <a:pPr marL="457200" indent="-457200" algn="l">
                        <a:lnSpc>
                          <a:spcPct val="100000"/>
                        </a:lnSpc>
                        <a:spcAft>
                          <a:spcPts val="0"/>
                        </a:spcAft>
                        <a:buFont typeface="Wingdings" pitchFamily="2" charset="2"/>
                        <a:buChar char="Ø"/>
                      </a:pPr>
                      <a:r>
                        <a:rPr lang="en-CA" sz="2400" b="0" i="1" kern="1200" dirty="0">
                          <a:solidFill>
                            <a:schemeClr val="tx1"/>
                          </a:solidFill>
                          <a:effectLst/>
                          <a:latin typeface="Arial" panose="020B0604020202020204" pitchFamily="34" charset="0"/>
                          <a:ea typeface="+mn-ea"/>
                          <a:cs typeface="Arial" panose="020B0604020202020204" pitchFamily="34" charset="0"/>
                        </a:rPr>
                        <a:t>5s</a:t>
                      </a:r>
                    </a:p>
                    <a:p>
                      <a:pPr marL="457200" indent="-457200" algn="l">
                        <a:lnSpc>
                          <a:spcPct val="100000"/>
                        </a:lnSpc>
                        <a:spcAft>
                          <a:spcPts val="0"/>
                        </a:spcAft>
                        <a:buFont typeface="Wingdings" pitchFamily="2" charset="2"/>
                        <a:buChar char="Ø"/>
                      </a:pPr>
                      <a:r>
                        <a:rPr lang="en-CA" sz="2400" b="0" i="1" kern="1200" dirty="0">
                          <a:solidFill>
                            <a:schemeClr val="tx1"/>
                          </a:solidFill>
                          <a:effectLst/>
                          <a:latin typeface="Arial" panose="020B0604020202020204" pitchFamily="34" charset="0"/>
                          <a:ea typeface="+mn-ea"/>
                          <a:cs typeface="Arial" panose="020B0604020202020204" pitchFamily="34" charset="0"/>
                        </a:rPr>
                        <a:t>20s</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457200" indent="-457200" algn="l">
                        <a:buFont typeface="Arial" panose="020B0604020202020204" pitchFamily="34" charset="0"/>
                        <a:buChar char="•"/>
                      </a:pPr>
                      <a:r>
                        <a:rPr lang="en-CA" sz="2400" i="1" kern="1200" dirty="0">
                          <a:solidFill>
                            <a:schemeClr val="dk1"/>
                          </a:solidFill>
                          <a:effectLst/>
                          <a:latin typeface="Arial" panose="020B0604020202020204" pitchFamily="34" charset="0"/>
                          <a:ea typeface="+mn-ea"/>
                          <a:cs typeface="Arial" panose="020B0604020202020204" pitchFamily="34" charset="0"/>
                        </a:rPr>
                        <a:t>The number of bacteria colonies grown on agar plate</a:t>
                      </a:r>
                      <a:r>
                        <a:rPr lang="en-CA" sz="2400" i="1" dirty="0">
                          <a:effectLst/>
                          <a:latin typeface="Arial" panose="020B0604020202020204" pitchFamily="34" charset="0"/>
                          <a:cs typeface="Arial" panose="020B0604020202020204" pitchFamily="34" charset="0"/>
                        </a:rPr>
                        <a:t> </a:t>
                      </a:r>
                      <a:endParaRPr lang="en-US" sz="24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342900" lvl="0" indent="-342900" algn="l">
                        <a:lnSpc>
                          <a:spcPct val="100000"/>
                        </a:lnSpc>
                        <a:spcAft>
                          <a:spcPts val="0"/>
                        </a:spcAft>
                        <a:buFont typeface="Symbol" pitchFamily="2" charset="2"/>
                        <a:buChar char=""/>
                      </a:pPr>
                      <a:r>
                        <a:rPr lang="en-CA" sz="2400" i="1" dirty="0">
                          <a:effectLst/>
                          <a:latin typeface="Arial" panose="020B0604020202020204" pitchFamily="34" charset="0"/>
                          <a:ea typeface="Calibri" panose="020F0502020204030204" pitchFamily="34" charset="0"/>
                          <a:cs typeface="Arial" panose="020B0604020202020204" pitchFamily="34" charset="0"/>
                        </a:rPr>
                        <a:t>Type of liquid soap</a:t>
                      </a:r>
                    </a:p>
                    <a:p>
                      <a:pPr marL="342900" lvl="0" indent="-342900" algn="l">
                        <a:lnSpc>
                          <a:spcPct val="100000"/>
                        </a:lnSpc>
                        <a:spcAft>
                          <a:spcPts val="0"/>
                        </a:spcAft>
                        <a:buFont typeface="Symbol" pitchFamily="2" charset="2"/>
                        <a:buChar char=""/>
                      </a:pPr>
                      <a:r>
                        <a:rPr lang="en-CA" sz="2400" i="1" dirty="0">
                          <a:effectLst/>
                          <a:latin typeface="Arial" panose="020B0604020202020204" pitchFamily="34" charset="0"/>
                          <a:ea typeface="Calibri" panose="020F0502020204030204" pitchFamily="34" charset="0"/>
                          <a:cs typeface="Arial" panose="020B0604020202020204" pitchFamily="34" charset="0"/>
                        </a:rPr>
                        <a:t>Temperature of water (tap water)</a:t>
                      </a:r>
                    </a:p>
                    <a:p>
                      <a:pPr marL="342900" lvl="0" indent="-342900" algn="l">
                        <a:lnSpc>
                          <a:spcPct val="100000"/>
                        </a:lnSpc>
                        <a:spcAft>
                          <a:spcPts val="0"/>
                        </a:spcAft>
                        <a:buFont typeface="Symbol" pitchFamily="2" charset="2"/>
                        <a:buChar char=""/>
                      </a:pPr>
                      <a:r>
                        <a:rPr lang="en-CA" sz="2400" i="1" dirty="0">
                          <a:effectLst/>
                          <a:latin typeface="Arial" panose="020B0604020202020204" pitchFamily="34" charset="0"/>
                          <a:ea typeface="Calibri" panose="020F0502020204030204" pitchFamily="34" charset="0"/>
                          <a:cs typeface="Arial" panose="020B0604020202020204" pitchFamily="34" charset="0"/>
                        </a:rPr>
                        <a:t>Contact time of hand-to-apple</a:t>
                      </a:r>
                    </a:p>
                    <a:p>
                      <a:pPr marL="342900" lvl="0" indent="-342900" algn="l">
                        <a:lnSpc>
                          <a:spcPct val="100000"/>
                        </a:lnSpc>
                        <a:spcAft>
                          <a:spcPts val="0"/>
                        </a:spcAft>
                        <a:buFont typeface="Symbol" pitchFamily="2" charset="2"/>
                        <a:buChar char=""/>
                      </a:pPr>
                      <a:r>
                        <a:rPr lang="en-CA" sz="2400" i="1" dirty="0">
                          <a:effectLst/>
                          <a:latin typeface="Arial" panose="020B0604020202020204" pitchFamily="34" charset="0"/>
                          <a:ea typeface="Calibri" panose="020F0502020204030204" pitchFamily="34" charset="0"/>
                          <a:cs typeface="Arial" panose="020B0604020202020204" pitchFamily="34" charset="0"/>
                        </a:rPr>
                        <a:t>Contact time of swab to hand</a:t>
                      </a:r>
                    </a:p>
                    <a:p>
                      <a:pPr marL="342900" lvl="0" indent="-342900" algn="l">
                        <a:lnSpc>
                          <a:spcPct val="100000"/>
                        </a:lnSpc>
                        <a:spcAft>
                          <a:spcPts val="0"/>
                        </a:spcAft>
                        <a:buFont typeface="Symbol" pitchFamily="2" charset="2"/>
                        <a:buChar char=""/>
                      </a:pPr>
                      <a:r>
                        <a:rPr lang="en-CA" sz="2400" i="1" dirty="0">
                          <a:effectLst/>
                          <a:latin typeface="Arial" panose="020B0604020202020204" pitchFamily="34" charset="0"/>
                          <a:ea typeface="Calibri" panose="020F0502020204030204" pitchFamily="34" charset="0"/>
                          <a:cs typeface="Arial" panose="020B0604020202020204" pitchFamily="34" charset="0"/>
                        </a:rPr>
                        <a:t>A mount of soap</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82955608"/>
                  </a:ext>
                </a:extLst>
              </a:tr>
            </a:tbl>
          </a:graphicData>
        </a:graphic>
      </p:graphicFrame>
      <p:sp>
        <p:nvSpPr>
          <p:cNvPr id="5" name="Title 1">
            <a:extLst>
              <a:ext uri="{FF2B5EF4-FFF2-40B4-BE49-F238E27FC236}">
                <a16:creationId xmlns:a16="http://schemas.microsoft.com/office/drawing/2014/main" id="{56136AA1-721D-CD48-94FF-E3105CDD5CB4}"/>
              </a:ext>
            </a:extLst>
          </p:cNvPr>
          <p:cNvSpPr>
            <a:spLocks noGrp="1"/>
          </p:cNvSpPr>
          <p:nvPr>
            <p:ph type="title"/>
          </p:nvPr>
        </p:nvSpPr>
        <p:spPr>
          <a:xfrm>
            <a:off x="838200" y="365125"/>
            <a:ext cx="10515600" cy="1325563"/>
          </a:xfrm>
        </p:spPr>
        <p:txBody>
          <a:bodyPr/>
          <a:lstStyle/>
          <a:p>
            <a:r>
              <a:rPr lang="en-US" b="1" dirty="0">
                <a:latin typeface="Arial" panose="020B0604020202020204" pitchFamily="34" charset="0"/>
                <a:cs typeface="Arial" panose="020B0604020202020204" pitchFamily="34" charset="0"/>
              </a:rPr>
              <a:t>Variables</a:t>
            </a:r>
          </a:p>
        </p:txBody>
      </p:sp>
    </p:spTree>
    <p:extLst>
      <p:ext uri="{BB962C8B-B14F-4D97-AF65-F5344CB8AC3E}">
        <p14:creationId xmlns:p14="http://schemas.microsoft.com/office/powerpoint/2010/main" val="2178870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CB8DA2-19AA-AD4E-AEBE-67AB5B51D733}"/>
              </a:ext>
            </a:extLst>
          </p:cNvPr>
          <p:cNvSpPr txBox="1"/>
          <p:nvPr/>
        </p:nvSpPr>
        <p:spPr>
          <a:xfrm>
            <a:off x="2558716" y="1920130"/>
            <a:ext cx="2775119" cy="2554545"/>
          </a:xfrm>
          <a:prstGeom prst="rect">
            <a:avLst/>
          </a:prstGeom>
          <a:noFill/>
        </p:spPr>
        <p:txBody>
          <a:bodyPr wrap="non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Agar Plate</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Dirty Hands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Liquid Soap</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Sterile Swab</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Kleenex</a:t>
            </a:r>
          </a:p>
        </p:txBody>
      </p:sp>
      <p:sp>
        <p:nvSpPr>
          <p:cNvPr id="5" name="TextBox 4">
            <a:extLst>
              <a:ext uri="{FF2B5EF4-FFF2-40B4-BE49-F238E27FC236}">
                <a16:creationId xmlns:a16="http://schemas.microsoft.com/office/drawing/2014/main" id="{515F6EF6-9F23-3243-B0B4-90859C3D7C7E}"/>
              </a:ext>
            </a:extLst>
          </p:cNvPr>
          <p:cNvSpPr txBox="1"/>
          <p:nvPr/>
        </p:nvSpPr>
        <p:spPr>
          <a:xfrm>
            <a:off x="6096000" y="1920130"/>
            <a:ext cx="3252814" cy="2554545"/>
          </a:xfrm>
          <a:prstGeom prst="rect">
            <a:avLst/>
          </a:prstGeom>
          <a:noFill/>
        </p:spPr>
        <p:txBody>
          <a:bodyPr wrap="none" rtlCol="0">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Timer</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Apple</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Knife</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Alcohol Swab</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Electric blanket</a:t>
            </a:r>
          </a:p>
        </p:txBody>
      </p:sp>
      <p:pic>
        <p:nvPicPr>
          <p:cNvPr id="8" name="Picture 7">
            <a:extLst>
              <a:ext uri="{FF2B5EF4-FFF2-40B4-BE49-F238E27FC236}">
                <a16:creationId xmlns:a16="http://schemas.microsoft.com/office/drawing/2014/main" id="{7BC8BC26-9F92-4947-83AC-0E53E4623862}"/>
              </a:ext>
            </a:extLst>
          </p:cNvPr>
          <p:cNvPicPr>
            <a:picLocks noChangeAspect="1"/>
          </p:cNvPicPr>
          <p:nvPr/>
        </p:nvPicPr>
        <p:blipFill>
          <a:blip r:embed="rId2"/>
          <a:stretch>
            <a:fillRect/>
          </a:stretch>
        </p:blipFill>
        <p:spPr>
          <a:xfrm>
            <a:off x="2065967" y="4453066"/>
            <a:ext cx="1421925" cy="1069200"/>
          </a:xfrm>
          <a:prstGeom prst="rect">
            <a:avLst/>
          </a:prstGeom>
          <a:ln>
            <a:noFill/>
          </a:ln>
        </p:spPr>
      </p:pic>
      <p:pic>
        <p:nvPicPr>
          <p:cNvPr id="10" name="Picture 9">
            <a:extLst>
              <a:ext uri="{FF2B5EF4-FFF2-40B4-BE49-F238E27FC236}">
                <a16:creationId xmlns:a16="http://schemas.microsoft.com/office/drawing/2014/main" id="{CC349A61-0561-C449-ADD2-A9245B11986F}"/>
              </a:ext>
            </a:extLst>
          </p:cNvPr>
          <p:cNvPicPr>
            <a:picLocks noChangeAspect="1"/>
          </p:cNvPicPr>
          <p:nvPr/>
        </p:nvPicPr>
        <p:blipFill>
          <a:blip r:embed="rId3"/>
          <a:stretch>
            <a:fillRect/>
          </a:stretch>
        </p:blipFill>
        <p:spPr>
          <a:xfrm>
            <a:off x="3982582" y="4453066"/>
            <a:ext cx="1069557" cy="1069557"/>
          </a:xfrm>
          <a:prstGeom prst="rect">
            <a:avLst/>
          </a:prstGeom>
          <a:ln>
            <a:noFill/>
          </a:ln>
        </p:spPr>
      </p:pic>
      <p:pic>
        <p:nvPicPr>
          <p:cNvPr id="11" name="Picture 10">
            <a:extLst>
              <a:ext uri="{FF2B5EF4-FFF2-40B4-BE49-F238E27FC236}">
                <a16:creationId xmlns:a16="http://schemas.microsoft.com/office/drawing/2014/main" id="{AD06DC42-3AE6-D945-9464-EA7F184361E1}"/>
              </a:ext>
            </a:extLst>
          </p:cNvPr>
          <p:cNvPicPr>
            <a:picLocks noChangeAspect="1"/>
          </p:cNvPicPr>
          <p:nvPr/>
        </p:nvPicPr>
        <p:blipFill>
          <a:blip r:embed="rId4"/>
          <a:stretch>
            <a:fillRect/>
          </a:stretch>
        </p:blipFill>
        <p:spPr>
          <a:xfrm>
            <a:off x="5558829" y="4453066"/>
            <a:ext cx="1422400" cy="1069557"/>
          </a:xfrm>
          <a:prstGeom prst="rect">
            <a:avLst/>
          </a:prstGeom>
        </p:spPr>
      </p:pic>
      <p:pic>
        <p:nvPicPr>
          <p:cNvPr id="12" name="Picture 11">
            <a:extLst>
              <a:ext uri="{FF2B5EF4-FFF2-40B4-BE49-F238E27FC236}">
                <a16:creationId xmlns:a16="http://schemas.microsoft.com/office/drawing/2014/main" id="{F65832E5-BC46-7048-9E2E-9989345B12A4}"/>
              </a:ext>
            </a:extLst>
          </p:cNvPr>
          <p:cNvPicPr>
            <a:picLocks noChangeAspect="1"/>
          </p:cNvPicPr>
          <p:nvPr/>
        </p:nvPicPr>
        <p:blipFill>
          <a:blip r:embed="rId5"/>
          <a:stretch>
            <a:fillRect/>
          </a:stretch>
        </p:blipFill>
        <p:spPr>
          <a:xfrm>
            <a:off x="7517384" y="4453066"/>
            <a:ext cx="1148783" cy="1069557"/>
          </a:xfrm>
          <a:prstGeom prst="rect">
            <a:avLst/>
          </a:prstGeom>
        </p:spPr>
      </p:pic>
      <p:sp>
        <p:nvSpPr>
          <p:cNvPr id="2" name="TextBox 1">
            <a:extLst>
              <a:ext uri="{FF2B5EF4-FFF2-40B4-BE49-F238E27FC236}">
                <a16:creationId xmlns:a16="http://schemas.microsoft.com/office/drawing/2014/main" id="{9BC9BC86-6709-9E42-A255-4FB20C054F39}"/>
              </a:ext>
            </a:extLst>
          </p:cNvPr>
          <p:cNvSpPr txBox="1"/>
          <p:nvPr/>
        </p:nvSpPr>
        <p:spPr>
          <a:xfrm>
            <a:off x="1097280" y="6047232"/>
            <a:ext cx="9787488" cy="369332"/>
          </a:xfrm>
          <a:prstGeom prst="rect">
            <a:avLst/>
          </a:prstGeom>
          <a:noFill/>
        </p:spPr>
        <p:txBody>
          <a:bodyPr wrap="none" rtlCol="0">
            <a:spAutoFit/>
          </a:bodyPr>
          <a:lstStyle/>
          <a:p>
            <a:r>
              <a:rPr lang="en-CA" i="1" dirty="0"/>
              <a:t>*dirty hands: in this experiment, dirty hands will be after I shopped in two supermarkets around 4hours</a:t>
            </a:r>
            <a:endParaRPr lang="en-CA" dirty="0"/>
          </a:p>
        </p:txBody>
      </p:sp>
      <p:sp>
        <p:nvSpPr>
          <p:cNvPr id="13" name="Title 1">
            <a:extLst>
              <a:ext uri="{FF2B5EF4-FFF2-40B4-BE49-F238E27FC236}">
                <a16:creationId xmlns:a16="http://schemas.microsoft.com/office/drawing/2014/main" id="{DC71550F-CCB3-0343-A3DE-3DD4A4E820F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Materials</a:t>
            </a:r>
          </a:p>
        </p:txBody>
      </p:sp>
      <p:pic>
        <p:nvPicPr>
          <p:cNvPr id="9" name="Picture 8" descr="A hand holding an apple&#10;&#10;Description automatically generated">
            <a:extLst>
              <a:ext uri="{FF2B5EF4-FFF2-40B4-BE49-F238E27FC236}">
                <a16:creationId xmlns:a16="http://schemas.microsoft.com/office/drawing/2014/main" id="{DD6C1189-B652-AC42-88AA-030661210A43}"/>
              </a:ext>
            </a:extLst>
          </p:cNvPr>
          <p:cNvPicPr>
            <a:picLocks noChangeAspect="1"/>
          </p:cNvPicPr>
          <p:nvPr/>
        </p:nvPicPr>
        <p:blipFill>
          <a:blip r:embed="rId6"/>
          <a:stretch>
            <a:fillRect/>
          </a:stretch>
        </p:blipFill>
        <p:spPr>
          <a:xfrm>
            <a:off x="8949796" y="4366566"/>
            <a:ext cx="1610212" cy="1069557"/>
          </a:xfrm>
          <a:prstGeom prst="rect">
            <a:avLst/>
          </a:prstGeom>
        </p:spPr>
      </p:pic>
    </p:spTree>
    <p:extLst>
      <p:ext uri="{BB962C8B-B14F-4D97-AF65-F5344CB8AC3E}">
        <p14:creationId xmlns:p14="http://schemas.microsoft.com/office/powerpoint/2010/main" val="4043196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CBDDC4E-40D6-0849-A89C-4B15489BAEF3}"/>
              </a:ext>
            </a:extLst>
          </p:cNvPr>
          <p:cNvSpPr/>
          <p:nvPr/>
        </p:nvSpPr>
        <p:spPr>
          <a:xfrm>
            <a:off x="6364388" y="194884"/>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Wash and clean apple skin/knife with alcohol swap. Cut into pieces.</a:t>
            </a:r>
          </a:p>
        </p:txBody>
      </p:sp>
      <p:sp>
        <p:nvSpPr>
          <p:cNvPr id="7" name="Rounded Rectangle 6">
            <a:extLst>
              <a:ext uri="{FF2B5EF4-FFF2-40B4-BE49-F238E27FC236}">
                <a16:creationId xmlns:a16="http://schemas.microsoft.com/office/drawing/2014/main" id="{C3F98B4C-B0FF-5B4C-9164-2C39CF6AFB6B}"/>
              </a:ext>
            </a:extLst>
          </p:cNvPr>
          <p:cNvSpPr/>
          <p:nvPr/>
        </p:nvSpPr>
        <p:spPr>
          <a:xfrm>
            <a:off x="356776" y="2358534"/>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Use </a:t>
            </a:r>
            <a:r>
              <a:rPr lang="en-US" sz="2000" b="1" dirty="0">
                <a:solidFill>
                  <a:schemeClr val="tx1"/>
                </a:solidFill>
                <a:latin typeface="Arial" panose="020B0604020202020204" pitchFamily="34" charset="0"/>
                <a:cs typeface="Arial" panose="020B0604020202020204" pitchFamily="34" charset="0"/>
              </a:rPr>
              <a:t>dirty hand </a:t>
            </a:r>
            <a:r>
              <a:rPr lang="en-US" sz="2000" dirty="0">
                <a:solidFill>
                  <a:schemeClr val="tx1"/>
                </a:solidFill>
                <a:latin typeface="Arial" panose="020B0604020202020204" pitchFamily="34" charset="0"/>
                <a:cs typeface="Arial" panose="020B0604020202020204" pitchFamily="34" charset="0"/>
              </a:rPr>
              <a:t>to contact apple slice for 5s</a:t>
            </a:r>
          </a:p>
        </p:txBody>
      </p:sp>
      <p:sp>
        <p:nvSpPr>
          <p:cNvPr id="8" name="Rounded Rectangle 7">
            <a:extLst>
              <a:ext uri="{FF2B5EF4-FFF2-40B4-BE49-F238E27FC236}">
                <a16:creationId xmlns:a16="http://schemas.microsoft.com/office/drawing/2014/main" id="{3931F901-2ACB-DD49-9B30-C64F8636DEE9}"/>
              </a:ext>
            </a:extLst>
          </p:cNvPr>
          <p:cNvSpPr/>
          <p:nvPr/>
        </p:nvSpPr>
        <p:spPr>
          <a:xfrm>
            <a:off x="356775" y="3930204"/>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latin typeface="Arial" panose="020B0604020202020204" pitchFamily="34" charset="0"/>
                <a:cs typeface="Arial" panose="020B0604020202020204" pitchFamily="34" charset="0"/>
              </a:rPr>
              <a:t>Use a sterile cotton tip to swab the apple and transfer to Agar plate </a:t>
            </a:r>
            <a:endParaRPr lang="en-US" sz="2000" dirty="0">
              <a:solidFill>
                <a:schemeClr val="tx1"/>
              </a:solidFill>
              <a:latin typeface="Arial" panose="020B0604020202020204" pitchFamily="34" charset="0"/>
              <a:cs typeface="Arial" panose="020B0604020202020204" pitchFamily="34" charset="0"/>
            </a:endParaRPr>
          </a:p>
        </p:txBody>
      </p:sp>
      <p:sp>
        <p:nvSpPr>
          <p:cNvPr id="9" name="Rounded Rectangle 8">
            <a:extLst>
              <a:ext uri="{FF2B5EF4-FFF2-40B4-BE49-F238E27FC236}">
                <a16:creationId xmlns:a16="http://schemas.microsoft.com/office/drawing/2014/main" id="{3B80F0D6-4980-8240-B904-81E7877D770A}"/>
              </a:ext>
            </a:extLst>
          </p:cNvPr>
          <p:cNvSpPr/>
          <p:nvPr/>
        </p:nvSpPr>
        <p:spPr>
          <a:xfrm>
            <a:off x="1732226" y="187317"/>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Prepare Agar plates</a:t>
            </a:r>
          </a:p>
        </p:txBody>
      </p:sp>
      <p:sp>
        <p:nvSpPr>
          <p:cNvPr id="10" name="Rounded Rectangle 9">
            <a:extLst>
              <a:ext uri="{FF2B5EF4-FFF2-40B4-BE49-F238E27FC236}">
                <a16:creationId xmlns:a16="http://schemas.microsoft.com/office/drawing/2014/main" id="{D6EC4E40-4D7B-ED47-A80A-778FC3114494}"/>
              </a:ext>
            </a:extLst>
          </p:cNvPr>
          <p:cNvSpPr/>
          <p:nvPr/>
        </p:nvSpPr>
        <p:spPr>
          <a:xfrm>
            <a:off x="4222928" y="2358532"/>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Wash hand with liquid soap for </a:t>
            </a:r>
            <a:r>
              <a:rPr lang="en-US" sz="2000" b="1" dirty="0">
                <a:solidFill>
                  <a:schemeClr val="tx1"/>
                </a:solidFill>
                <a:latin typeface="Arial" panose="020B0604020202020204" pitchFamily="34" charset="0"/>
                <a:cs typeface="Arial" panose="020B0604020202020204" pitchFamily="34" charset="0"/>
              </a:rPr>
              <a:t>5s</a:t>
            </a:r>
            <a:r>
              <a:rPr lang="en-US" sz="2000" dirty="0">
                <a:solidFill>
                  <a:schemeClr val="tx1"/>
                </a:solidFill>
                <a:latin typeface="Arial" panose="020B0604020202020204" pitchFamily="34" charset="0"/>
                <a:cs typeface="Arial" panose="020B0604020202020204" pitchFamily="34" charset="0"/>
              </a:rPr>
              <a:t>, dry with Kleenex, contact apple slice for 5s</a:t>
            </a:r>
          </a:p>
        </p:txBody>
      </p:sp>
      <p:sp>
        <p:nvSpPr>
          <p:cNvPr id="11" name="Rounded Rectangle 10">
            <a:extLst>
              <a:ext uri="{FF2B5EF4-FFF2-40B4-BE49-F238E27FC236}">
                <a16:creationId xmlns:a16="http://schemas.microsoft.com/office/drawing/2014/main" id="{BD24FD6F-23F4-C843-996F-1BFC558BD03B}"/>
              </a:ext>
            </a:extLst>
          </p:cNvPr>
          <p:cNvSpPr/>
          <p:nvPr/>
        </p:nvSpPr>
        <p:spPr>
          <a:xfrm>
            <a:off x="8089080" y="2358531"/>
            <a:ext cx="3785928"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Wash hand for another 15s to make total wash time </a:t>
            </a:r>
            <a:r>
              <a:rPr lang="en-US" sz="2000" b="1" dirty="0">
                <a:solidFill>
                  <a:schemeClr val="tx1"/>
                </a:solidFill>
                <a:latin typeface="Arial" panose="020B0604020202020204" pitchFamily="34" charset="0"/>
                <a:cs typeface="Arial" panose="020B0604020202020204" pitchFamily="34" charset="0"/>
              </a:rPr>
              <a:t>20s</a:t>
            </a:r>
            <a:r>
              <a:rPr lang="en-US" sz="2000" dirty="0">
                <a:solidFill>
                  <a:schemeClr val="tx1"/>
                </a:solidFill>
                <a:latin typeface="Arial" panose="020B0604020202020204" pitchFamily="34" charset="0"/>
                <a:cs typeface="Arial" panose="020B0604020202020204" pitchFamily="34" charset="0"/>
              </a:rPr>
              <a:t>, dry with Kleenex, contact apple slice for 5s</a:t>
            </a:r>
          </a:p>
        </p:txBody>
      </p:sp>
      <p:sp>
        <p:nvSpPr>
          <p:cNvPr id="12" name="Rounded Rectangle 11">
            <a:extLst>
              <a:ext uri="{FF2B5EF4-FFF2-40B4-BE49-F238E27FC236}">
                <a16:creationId xmlns:a16="http://schemas.microsoft.com/office/drawing/2014/main" id="{FA53B869-3C90-EA4A-BB4F-8625496FE2F7}"/>
              </a:ext>
            </a:extLst>
          </p:cNvPr>
          <p:cNvSpPr/>
          <p:nvPr/>
        </p:nvSpPr>
        <p:spPr>
          <a:xfrm>
            <a:off x="4227735" y="3930204"/>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latin typeface="Arial" panose="020B0604020202020204" pitchFamily="34" charset="0"/>
                <a:cs typeface="Arial" panose="020B0604020202020204" pitchFamily="34" charset="0"/>
              </a:rPr>
              <a:t>Use a sterile cotton tip to swab the apple and transfer to Agar plate </a:t>
            </a:r>
            <a:endParaRPr lang="en-US" sz="2000" dirty="0">
              <a:solidFill>
                <a:schemeClr val="tx1"/>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9E08815B-CFCF-344E-AF18-66C17C4FDE2E}"/>
              </a:ext>
            </a:extLst>
          </p:cNvPr>
          <p:cNvSpPr/>
          <p:nvPr/>
        </p:nvSpPr>
        <p:spPr>
          <a:xfrm>
            <a:off x="8237465" y="3869243"/>
            <a:ext cx="3489157" cy="117909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solidFill>
                  <a:schemeClr val="tx1"/>
                </a:solidFill>
                <a:latin typeface="Arial" panose="020B0604020202020204" pitchFamily="34" charset="0"/>
                <a:cs typeface="Arial" panose="020B0604020202020204" pitchFamily="34" charset="0"/>
              </a:rPr>
              <a:t>Use a sterile cotton tip to swab the apple and transfer to Agar plate </a:t>
            </a:r>
            <a:endParaRPr lang="en-US" sz="20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E4C81AD-21EF-164B-AFAC-93A560E00325}"/>
              </a:ext>
            </a:extLst>
          </p:cNvPr>
          <p:cNvSpPr txBox="1"/>
          <p:nvPr/>
        </p:nvSpPr>
        <p:spPr>
          <a:xfrm>
            <a:off x="451104" y="1792915"/>
            <a:ext cx="1742785" cy="461665"/>
          </a:xfrm>
          <a:prstGeom prst="rect">
            <a:avLst/>
          </a:prstGeom>
          <a:noFill/>
        </p:spPr>
        <p:txBody>
          <a:bodyPr wrap="none" rtlCol="0">
            <a:spAutoFit/>
          </a:bodyPr>
          <a:lstStyle/>
          <a:p>
            <a:r>
              <a:rPr lang="en-US" sz="2400" i="1" u="sng" dirty="0">
                <a:latin typeface="Arial" panose="020B0604020202020204" pitchFamily="34" charset="0"/>
                <a:cs typeface="Arial" panose="020B0604020202020204" pitchFamily="34" charset="0"/>
              </a:rPr>
              <a:t>Dirty hands</a:t>
            </a:r>
          </a:p>
        </p:txBody>
      </p:sp>
      <p:sp>
        <p:nvSpPr>
          <p:cNvPr id="16" name="TextBox 15">
            <a:extLst>
              <a:ext uri="{FF2B5EF4-FFF2-40B4-BE49-F238E27FC236}">
                <a16:creationId xmlns:a16="http://schemas.microsoft.com/office/drawing/2014/main" id="{9AE57F7D-7DC3-EC4A-AE3E-A566B3935EEC}"/>
              </a:ext>
            </a:extLst>
          </p:cNvPr>
          <p:cNvSpPr txBox="1"/>
          <p:nvPr/>
        </p:nvSpPr>
        <p:spPr>
          <a:xfrm>
            <a:off x="4224721" y="1792915"/>
            <a:ext cx="2103461" cy="461665"/>
          </a:xfrm>
          <a:prstGeom prst="rect">
            <a:avLst/>
          </a:prstGeom>
          <a:noFill/>
        </p:spPr>
        <p:txBody>
          <a:bodyPr wrap="none" rtlCol="0">
            <a:spAutoFit/>
          </a:bodyPr>
          <a:lstStyle/>
          <a:p>
            <a:r>
              <a:rPr lang="en-US" sz="2400" i="1" u="sng" dirty="0">
                <a:latin typeface="Arial" panose="020B0604020202020204" pitchFamily="34" charset="0"/>
                <a:cs typeface="Arial" panose="020B0604020202020204" pitchFamily="34" charset="0"/>
              </a:rPr>
              <a:t>5s-hand wash</a:t>
            </a:r>
          </a:p>
        </p:txBody>
      </p:sp>
      <p:sp>
        <p:nvSpPr>
          <p:cNvPr id="17" name="TextBox 16">
            <a:extLst>
              <a:ext uri="{FF2B5EF4-FFF2-40B4-BE49-F238E27FC236}">
                <a16:creationId xmlns:a16="http://schemas.microsoft.com/office/drawing/2014/main" id="{2F1B01F3-91A3-FC4B-94E7-CF60464ABEB6}"/>
              </a:ext>
            </a:extLst>
          </p:cNvPr>
          <p:cNvSpPr txBox="1"/>
          <p:nvPr/>
        </p:nvSpPr>
        <p:spPr>
          <a:xfrm>
            <a:off x="8089080" y="1792915"/>
            <a:ext cx="2274982" cy="461665"/>
          </a:xfrm>
          <a:prstGeom prst="rect">
            <a:avLst/>
          </a:prstGeom>
          <a:noFill/>
        </p:spPr>
        <p:txBody>
          <a:bodyPr wrap="none" rtlCol="0">
            <a:spAutoFit/>
          </a:bodyPr>
          <a:lstStyle/>
          <a:p>
            <a:r>
              <a:rPr lang="en-US" sz="2400" i="1" u="sng" dirty="0">
                <a:latin typeface="Arial" panose="020B0604020202020204" pitchFamily="34" charset="0"/>
                <a:cs typeface="Arial" panose="020B0604020202020204" pitchFamily="34" charset="0"/>
              </a:rPr>
              <a:t>20s-hand wash</a:t>
            </a:r>
          </a:p>
        </p:txBody>
      </p:sp>
      <p:sp>
        <p:nvSpPr>
          <p:cNvPr id="18" name="Rounded Rectangle 17">
            <a:extLst>
              <a:ext uri="{FF2B5EF4-FFF2-40B4-BE49-F238E27FC236}">
                <a16:creationId xmlns:a16="http://schemas.microsoft.com/office/drawing/2014/main" id="{FD68423A-7F41-FE49-9EF6-8C811D97AE5A}"/>
              </a:ext>
            </a:extLst>
          </p:cNvPr>
          <p:cNvSpPr/>
          <p:nvPr/>
        </p:nvSpPr>
        <p:spPr>
          <a:xfrm>
            <a:off x="4176722" y="5579287"/>
            <a:ext cx="3489157" cy="11907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Arial" panose="020B0604020202020204" pitchFamily="34" charset="0"/>
                <a:cs typeface="Arial" panose="020B0604020202020204" pitchFamily="34" charset="0"/>
              </a:rPr>
              <a:t>Incubate with electric blanket around 32-37°C for 3 days. Count bacteria colonies</a:t>
            </a:r>
          </a:p>
        </p:txBody>
      </p:sp>
      <p:cxnSp>
        <p:nvCxnSpPr>
          <p:cNvPr id="20" name="Straight Arrow Connector 19">
            <a:extLst>
              <a:ext uri="{FF2B5EF4-FFF2-40B4-BE49-F238E27FC236}">
                <a16:creationId xmlns:a16="http://schemas.microsoft.com/office/drawing/2014/main" id="{66C5E3F8-D788-AA42-B246-1631FC5545DB}"/>
              </a:ext>
            </a:extLst>
          </p:cNvPr>
          <p:cNvCxnSpPr>
            <a:stCxn id="7" idx="2"/>
            <a:endCxn id="8" idx="0"/>
          </p:cNvCxnSpPr>
          <p:nvPr/>
        </p:nvCxnSpPr>
        <p:spPr>
          <a:xfrm flipH="1">
            <a:off x="2101354" y="3537629"/>
            <a:ext cx="1" cy="392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7AD9B8-4FF9-894F-A0E8-495884EF85B3}"/>
              </a:ext>
            </a:extLst>
          </p:cNvPr>
          <p:cNvCxnSpPr/>
          <p:nvPr/>
        </p:nvCxnSpPr>
        <p:spPr>
          <a:xfrm flipH="1">
            <a:off x="5906039" y="3537626"/>
            <a:ext cx="1" cy="392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1AC1CA8-4123-814C-BF78-21BAE15FB5FC}"/>
              </a:ext>
            </a:extLst>
          </p:cNvPr>
          <p:cNvCxnSpPr/>
          <p:nvPr/>
        </p:nvCxnSpPr>
        <p:spPr>
          <a:xfrm flipH="1">
            <a:off x="10043510" y="3537626"/>
            <a:ext cx="1" cy="392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Left Bracket 24">
            <a:extLst>
              <a:ext uri="{FF2B5EF4-FFF2-40B4-BE49-F238E27FC236}">
                <a16:creationId xmlns:a16="http://schemas.microsoft.com/office/drawing/2014/main" id="{4D784DDC-6E10-C242-AF53-46D419D7DCCB}"/>
              </a:ext>
            </a:extLst>
          </p:cNvPr>
          <p:cNvSpPr/>
          <p:nvPr/>
        </p:nvSpPr>
        <p:spPr>
          <a:xfrm rot="16200000">
            <a:off x="5760221" y="-601304"/>
            <a:ext cx="47519" cy="4110950"/>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15F0DB81-024D-F84D-8B0E-1834347E5217}"/>
              </a:ext>
            </a:extLst>
          </p:cNvPr>
          <p:cNvCxnSpPr/>
          <p:nvPr/>
        </p:nvCxnSpPr>
        <p:spPr>
          <a:xfrm flipH="1">
            <a:off x="2353056" y="1597152"/>
            <a:ext cx="1375449" cy="3535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1AC9A6F-C341-1348-8ACF-76E116116114}"/>
              </a:ext>
            </a:extLst>
          </p:cNvPr>
          <p:cNvCxnSpPr>
            <a:cxnSpLocks/>
            <a:stCxn id="25" idx="1"/>
          </p:cNvCxnSpPr>
          <p:nvPr/>
        </p:nvCxnSpPr>
        <p:spPr>
          <a:xfrm>
            <a:off x="5783981" y="1477931"/>
            <a:ext cx="0" cy="3925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BFF6D1A-6723-1743-A799-61953A4F6D56}"/>
              </a:ext>
            </a:extLst>
          </p:cNvPr>
          <p:cNvCxnSpPr>
            <a:cxnSpLocks/>
          </p:cNvCxnSpPr>
          <p:nvPr/>
        </p:nvCxnSpPr>
        <p:spPr>
          <a:xfrm>
            <a:off x="7544880" y="1581882"/>
            <a:ext cx="1245552" cy="2110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Left Bracket 33">
            <a:extLst>
              <a:ext uri="{FF2B5EF4-FFF2-40B4-BE49-F238E27FC236}">
                <a16:creationId xmlns:a16="http://schemas.microsoft.com/office/drawing/2014/main" id="{0A97BEC5-FFF0-5240-A55A-0F875337805B}"/>
              </a:ext>
            </a:extLst>
          </p:cNvPr>
          <p:cNvSpPr/>
          <p:nvPr/>
        </p:nvSpPr>
        <p:spPr>
          <a:xfrm rot="5400000" flipH="1">
            <a:off x="5983122" y="2036197"/>
            <a:ext cx="103837" cy="6266688"/>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64C6BBE-4087-764A-BADE-A7E4EE348759}"/>
              </a:ext>
            </a:extLst>
          </p:cNvPr>
          <p:cNvCxnSpPr>
            <a:cxnSpLocks/>
          </p:cNvCxnSpPr>
          <p:nvPr/>
        </p:nvCxnSpPr>
        <p:spPr>
          <a:xfrm flipH="1">
            <a:off x="5906039" y="5231301"/>
            <a:ext cx="1" cy="2887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20B911A-301F-0E43-BBA0-D3AC5C6CEC26}"/>
              </a:ext>
            </a:extLst>
          </p:cNvPr>
          <p:cNvSpPr txBox="1"/>
          <p:nvPr/>
        </p:nvSpPr>
        <p:spPr>
          <a:xfrm>
            <a:off x="8479224" y="5878123"/>
            <a:ext cx="3956616" cy="923330"/>
          </a:xfrm>
          <a:prstGeom prst="rect">
            <a:avLst/>
          </a:prstGeom>
          <a:noFill/>
        </p:spPr>
        <p:txBody>
          <a:bodyPr wrap="square" rtlCol="0">
            <a:spAutoFit/>
          </a:bodyPr>
          <a:lstStyle/>
          <a:p>
            <a:r>
              <a:rPr lang="en-US" i="1" dirty="0"/>
              <a:t>*An untreated Agar plate will be </a:t>
            </a:r>
          </a:p>
          <a:p>
            <a:r>
              <a:rPr lang="en-US" i="1" dirty="0"/>
              <a:t>  used  as a control</a:t>
            </a:r>
          </a:p>
          <a:p>
            <a:r>
              <a:rPr lang="en-US" i="1" dirty="0"/>
              <a:t>*Experiments will repeat 3 times</a:t>
            </a:r>
          </a:p>
        </p:txBody>
      </p:sp>
    </p:spTree>
    <p:extLst>
      <p:ext uri="{BB962C8B-B14F-4D97-AF65-F5344CB8AC3E}">
        <p14:creationId xmlns:p14="http://schemas.microsoft.com/office/powerpoint/2010/main" val="1398823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ear round container with liquid in it&#10;&#10;Description automatically generated">
            <a:extLst>
              <a:ext uri="{FF2B5EF4-FFF2-40B4-BE49-F238E27FC236}">
                <a16:creationId xmlns:a16="http://schemas.microsoft.com/office/drawing/2014/main" id="{149B756F-C2B9-5641-B8C4-DF68D822637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Lst>
          </a:blip>
          <a:srcRect t="3473" r="3290"/>
          <a:stretch/>
        </p:blipFill>
        <p:spPr>
          <a:xfrm>
            <a:off x="1244610" y="2025332"/>
            <a:ext cx="4628836" cy="4160775"/>
          </a:xfrm>
          <a:prstGeom prst="rect">
            <a:avLst/>
          </a:prstGeom>
        </p:spPr>
      </p:pic>
      <p:pic>
        <p:nvPicPr>
          <p:cNvPr id="5" name="Picture 4" descr="A round clear container with white dots&#10;&#10;Description automatically generated">
            <a:extLst>
              <a:ext uri="{FF2B5EF4-FFF2-40B4-BE49-F238E27FC236}">
                <a16:creationId xmlns:a16="http://schemas.microsoft.com/office/drawing/2014/main" id="{797E4687-3E49-C84B-963A-DE6FD511657E}"/>
              </a:ext>
            </a:extLst>
          </p:cNvPr>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39024" y="2025332"/>
            <a:ext cx="4763332" cy="4199835"/>
          </a:xfrm>
          <a:prstGeom prst="rect">
            <a:avLst/>
          </a:prstGeom>
        </p:spPr>
      </p:pic>
      <p:sp>
        <p:nvSpPr>
          <p:cNvPr id="6" name="TextBox 5">
            <a:extLst>
              <a:ext uri="{FF2B5EF4-FFF2-40B4-BE49-F238E27FC236}">
                <a16:creationId xmlns:a16="http://schemas.microsoft.com/office/drawing/2014/main" id="{992C518C-C736-6141-B75A-0DA07067AF22}"/>
              </a:ext>
            </a:extLst>
          </p:cNvPr>
          <p:cNvSpPr txBox="1"/>
          <p:nvPr/>
        </p:nvSpPr>
        <p:spPr>
          <a:xfrm>
            <a:off x="1408245" y="6186107"/>
            <a:ext cx="7603363"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Control Group                                Dirty Hands </a:t>
            </a:r>
          </a:p>
        </p:txBody>
      </p:sp>
      <p:sp>
        <p:nvSpPr>
          <p:cNvPr id="7" name="Title 1">
            <a:extLst>
              <a:ext uri="{FF2B5EF4-FFF2-40B4-BE49-F238E27FC236}">
                <a16:creationId xmlns:a16="http://schemas.microsoft.com/office/drawing/2014/main" id="{11458D19-70A8-E541-9179-C9E1715BA6EE}"/>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2052041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tri dish with liquid in it&#10;&#10;Description automatically generated">
            <a:extLst>
              <a:ext uri="{FF2B5EF4-FFF2-40B4-BE49-F238E27FC236}">
                <a16:creationId xmlns:a16="http://schemas.microsoft.com/office/drawing/2014/main" id="{B2902FDF-A436-AC44-BF4E-162516BDAE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772" t="7694" r="13285" b="8745"/>
          <a:stretch/>
        </p:blipFill>
        <p:spPr>
          <a:xfrm>
            <a:off x="6565378" y="1818889"/>
            <a:ext cx="4270660" cy="4130679"/>
          </a:xfrm>
          <a:prstGeom prst="rect">
            <a:avLst/>
          </a:prstGeom>
        </p:spPr>
      </p:pic>
      <p:sp>
        <p:nvSpPr>
          <p:cNvPr id="8" name="TextBox 7">
            <a:extLst>
              <a:ext uri="{FF2B5EF4-FFF2-40B4-BE49-F238E27FC236}">
                <a16:creationId xmlns:a16="http://schemas.microsoft.com/office/drawing/2014/main" id="{5F7D43B6-1E7A-9B44-A33F-FCC8B9C4BD55}"/>
              </a:ext>
            </a:extLst>
          </p:cNvPr>
          <p:cNvSpPr txBox="1"/>
          <p:nvPr/>
        </p:nvSpPr>
        <p:spPr>
          <a:xfrm>
            <a:off x="1408245" y="6064187"/>
            <a:ext cx="780656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5s-Hand Wash                                       20s-Hand Wash </a:t>
            </a:r>
          </a:p>
        </p:txBody>
      </p:sp>
      <p:pic>
        <p:nvPicPr>
          <p:cNvPr id="9" name="Content Placeholder 3"/>
          <p:cNvPicPr>
            <a:picLocks noGrp="1" noChangeAspect="1"/>
          </p:cNvPicPr>
          <p:nvPr>
            <p:ph idx="1"/>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1300" t="11783" r="3486" b="8527"/>
          <a:stretch/>
        </p:blipFill>
        <p:spPr>
          <a:xfrm>
            <a:off x="1385658" y="1895375"/>
            <a:ext cx="4423644" cy="4054193"/>
          </a:xfrm>
          <a:prstGeom prst="rect">
            <a:avLst/>
          </a:prstGeom>
        </p:spPr>
      </p:pic>
      <p:sp>
        <p:nvSpPr>
          <p:cNvPr id="10" name="Title 1">
            <a:extLst>
              <a:ext uri="{FF2B5EF4-FFF2-40B4-BE49-F238E27FC236}">
                <a16:creationId xmlns:a16="http://schemas.microsoft.com/office/drawing/2014/main" id="{FF6EE815-4DD0-1941-A687-74A0F2A07C0A}"/>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Results</a:t>
            </a:r>
          </a:p>
        </p:txBody>
      </p:sp>
    </p:spTree>
    <p:extLst>
      <p:ext uri="{BB962C8B-B14F-4D97-AF65-F5344CB8AC3E}">
        <p14:creationId xmlns:p14="http://schemas.microsoft.com/office/powerpoint/2010/main" val="155132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259265049"/>
              </p:ext>
            </p:extLst>
          </p:nvPr>
        </p:nvGraphicFramePr>
        <p:xfrm>
          <a:off x="6022848" y="1865375"/>
          <a:ext cx="6169152" cy="375513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AC24B941-68F1-2C4A-84DF-2739C4C1A2D8}"/>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Results</a:t>
            </a:r>
          </a:p>
        </p:txBody>
      </p:sp>
      <p:graphicFrame>
        <p:nvGraphicFramePr>
          <p:cNvPr id="7" name="Table 6">
            <a:extLst>
              <a:ext uri="{FF2B5EF4-FFF2-40B4-BE49-F238E27FC236}">
                <a16:creationId xmlns:a16="http://schemas.microsoft.com/office/drawing/2014/main" id="{83E85271-B635-DC42-BCAE-75B47CFD4B92}"/>
              </a:ext>
            </a:extLst>
          </p:cNvPr>
          <p:cNvGraphicFramePr>
            <a:graphicFrameLocks noGrp="1"/>
          </p:cNvGraphicFramePr>
          <p:nvPr>
            <p:extLst>
              <p:ext uri="{D42A27DB-BD31-4B8C-83A1-F6EECF244321}">
                <p14:modId xmlns:p14="http://schemas.microsoft.com/office/powerpoint/2010/main" val="1099535894"/>
              </p:ext>
            </p:extLst>
          </p:nvPr>
        </p:nvGraphicFramePr>
        <p:xfrm>
          <a:off x="166624" y="2133938"/>
          <a:ext cx="5856224" cy="3541440"/>
        </p:xfrm>
        <a:graphic>
          <a:graphicData uri="http://schemas.openxmlformats.org/drawingml/2006/table">
            <a:tbl>
              <a:tblPr firstRow="1" bandRow="1">
                <a:tableStyleId>{F5AB1C69-6EDB-4FF4-983F-18BD219EF322}</a:tableStyleId>
              </a:tblPr>
              <a:tblGrid>
                <a:gridCol w="1464056">
                  <a:extLst>
                    <a:ext uri="{9D8B030D-6E8A-4147-A177-3AD203B41FA5}">
                      <a16:colId xmlns:a16="http://schemas.microsoft.com/office/drawing/2014/main" val="2643466572"/>
                    </a:ext>
                  </a:extLst>
                </a:gridCol>
                <a:gridCol w="1464056">
                  <a:extLst>
                    <a:ext uri="{9D8B030D-6E8A-4147-A177-3AD203B41FA5}">
                      <a16:colId xmlns:a16="http://schemas.microsoft.com/office/drawing/2014/main" val="1538702354"/>
                    </a:ext>
                  </a:extLst>
                </a:gridCol>
                <a:gridCol w="1464056">
                  <a:extLst>
                    <a:ext uri="{9D8B030D-6E8A-4147-A177-3AD203B41FA5}">
                      <a16:colId xmlns:a16="http://schemas.microsoft.com/office/drawing/2014/main" val="1821452829"/>
                    </a:ext>
                  </a:extLst>
                </a:gridCol>
                <a:gridCol w="1464056">
                  <a:extLst>
                    <a:ext uri="{9D8B030D-6E8A-4147-A177-3AD203B41FA5}">
                      <a16:colId xmlns:a16="http://schemas.microsoft.com/office/drawing/2014/main" val="1990588845"/>
                    </a:ext>
                  </a:extLst>
                </a:gridCol>
              </a:tblGrid>
              <a:tr h="580272">
                <a:tc>
                  <a:txBody>
                    <a:bodyPr/>
                    <a:lstStyle/>
                    <a:p>
                      <a:r>
                        <a:rPr lang="en-US" dirty="0">
                          <a:solidFill>
                            <a:sysClr val="windowText" lastClr="000000"/>
                          </a:solidFill>
                        </a:rPr>
                        <a:t>Replicates</a:t>
                      </a:r>
                      <a:endParaRPr lang="en-US" dirty="0">
                        <a:solidFill>
                          <a:sysClr val="windowText" lastClr="000000"/>
                        </a:solidFill>
                        <a:latin typeface="Arial" panose="020B0604020202020204" pitchFamily="34" charset="0"/>
                        <a:cs typeface="Arial" panose="020B0604020202020204" pitchFamily="34" charset="0"/>
                      </a:endParaRPr>
                    </a:p>
                  </a:txBody>
                  <a:tcPr anchor="ctr"/>
                </a:tc>
                <a:tc>
                  <a:txBody>
                    <a:bodyPr/>
                    <a:lstStyle/>
                    <a:p>
                      <a:r>
                        <a:rPr lang="en-US" dirty="0">
                          <a:solidFill>
                            <a:sysClr val="windowText" lastClr="000000"/>
                          </a:solidFill>
                        </a:rPr>
                        <a:t>Dirty hands</a:t>
                      </a:r>
                    </a:p>
                  </a:txBody>
                  <a:tcPr anchor="ctr"/>
                </a:tc>
                <a:tc>
                  <a:txBody>
                    <a:bodyPr/>
                    <a:lstStyle/>
                    <a:p>
                      <a:r>
                        <a:rPr lang="en-US" dirty="0">
                          <a:solidFill>
                            <a:sysClr val="windowText" lastClr="000000"/>
                          </a:solidFill>
                        </a:rPr>
                        <a:t>5s-hand wash</a:t>
                      </a:r>
                    </a:p>
                  </a:txBody>
                  <a:tcPr anchor="ctr"/>
                </a:tc>
                <a:tc>
                  <a:txBody>
                    <a:bodyPr/>
                    <a:lstStyle/>
                    <a:p>
                      <a:r>
                        <a:rPr lang="en-US" dirty="0">
                          <a:solidFill>
                            <a:sysClr val="windowText" lastClr="000000"/>
                          </a:solidFill>
                        </a:rPr>
                        <a:t>20s-hand wash</a:t>
                      </a:r>
                    </a:p>
                  </a:txBody>
                  <a:tcPr anchor="ctr"/>
                </a:tc>
                <a:extLst>
                  <a:ext uri="{0D108BD9-81ED-4DB2-BD59-A6C34878D82A}">
                    <a16:rowId xmlns:a16="http://schemas.microsoft.com/office/drawing/2014/main" val="1886190092"/>
                  </a:ext>
                </a:extLst>
              </a:tr>
              <a:tr h="580272">
                <a:tc>
                  <a:txBody>
                    <a:bodyPr/>
                    <a:lstStyle/>
                    <a:p>
                      <a:r>
                        <a:rPr lang="en-US" dirty="0">
                          <a:solidFill>
                            <a:sysClr val="windowText" lastClr="000000"/>
                          </a:solidFill>
                        </a:rPr>
                        <a:t>Experiment 1</a:t>
                      </a:r>
                    </a:p>
                  </a:txBody>
                  <a:tcPr anchor="ctr"/>
                </a:tc>
                <a:tc>
                  <a:txBody>
                    <a:bodyPr/>
                    <a:lstStyle/>
                    <a:p>
                      <a:r>
                        <a:rPr lang="en-US" dirty="0">
                          <a:solidFill>
                            <a:sysClr val="windowText" lastClr="000000"/>
                          </a:solidFill>
                        </a:rPr>
                        <a:t>518</a:t>
                      </a:r>
                    </a:p>
                  </a:txBody>
                  <a:tcPr anchor="ctr"/>
                </a:tc>
                <a:tc>
                  <a:txBody>
                    <a:bodyPr/>
                    <a:lstStyle/>
                    <a:p>
                      <a:r>
                        <a:rPr lang="en-US" dirty="0">
                          <a:solidFill>
                            <a:sysClr val="windowText" lastClr="000000"/>
                          </a:solidFill>
                        </a:rPr>
                        <a:t>271</a:t>
                      </a:r>
                    </a:p>
                  </a:txBody>
                  <a:tcPr anchor="ctr"/>
                </a:tc>
                <a:tc>
                  <a:txBody>
                    <a:bodyPr/>
                    <a:lstStyle/>
                    <a:p>
                      <a:r>
                        <a:rPr lang="en-US" dirty="0">
                          <a:solidFill>
                            <a:sysClr val="windowText" lastClr="000000"/>
                          </a:solidFill>
                        </a:rPr>
                        <a:t>24</a:t>
                      </a:r>
                    </a:p>
                  </a:txBody>
                  <a:tcPr anchor="ctr"/>
                </a:tc>
                <a:extLst>
                  <a:ext uri="{0D108BD9-81ED-4DB2-BD59-A6C34878D82A}">
                    <a16:rowId xmlns:a16="http://schemas.microsoft.com/office/drawing/2014/main" val="2412941105"/>
                  </a:ext>
                </a:extLst>
              </a:tr>
              <a:tr h="580272">
                <a:tc>
                  <a:txBody>
                    <a:bodyPr/>
                    <a:lstStyle/>
                    <a:p>
                      <a:r>
                        <a:rPr lang="en-US" dirty="0">
                          <a:solidFill>
                            <a:sysClr val="windowText" lastClr="000000"/>
                          </a:solidFill>
                        </a:rPr>
                        <a:t>Experiment 2</a:t>
                      </a:r>
                    </a:p>
                  </a:txBody>
                  <a:tcPr anchor="ctr"/>
                </a:tc>
                <a:tc>
                  <a:txBody>
                    <a:bodyPr/>
                    <a:lstStyle/>
                    <a:p>
                      <a:r>
                        <a:rPr lang="en-US" dirty="0">
                          <a:solidFill>
                            <a:schemeClr val="tx1"/>
                          </a:solidFill>
                        </a:rPr>
                        <a:t>561</a:t>
                      </a:r>
                    </a:p>
                  </a:txBody>
                  <a:tcPr anchor="ctr"/>
                </a:tc>
                <a:tc>
                  <a:txBody>
                    <a:bodyPr/>
                    <a:lstStyle/>
                    <a:p>
                      <a:r>
                        <a:rPr lang="en-US" dirty="0">
                          <a:solidFill>
                            <a:sysClr val="windowText" lastClr="000000"/>
                          </a:solidFill>
                        </a:rPr>
                        <a:t>287</a:t>
                      </a:r>
                    </a:p>
                  </a:txBody>
                  <a:tcPr anchor="ctr"/>
                </a:tc>
                <a:tc>
                  <a:txBody>
                    <a:bodyPr/>
                    <a:lstStyle/>
                    <a:p>
                      <a:r>
                        <a:rPr lang="en-US" dirty="0">
                          <a:solidFill>
                            <a:sysClr val="windowText" lastClr="000000"/>
                          </a:solidFill>
                        </a:rPr>
                        <a:t>45</a:t>
                      </a:r>
                    </a:p>
                  </a:txBody>
                  <a:tcPr anchor="ctr"/>
                </a:tc>
                <a:extLst>
                  <a:ext uri="{0D108BD9-81ED-4DB2-BD59-A6C34878D82A}">
                    <a16:rowId xmlns:a16="http://schemas.microsoft.com/office/drawing/2014/main" val="3392383513"/>
                  </a:ext>
                </a:extLst>
              </a:tr>
              <a:tr h="580272">
                <a:tc>
                  <a:txBody>
                    <a:bodyPr/>
                    <a:lstStyle/>
                    <a:p>
                      <a:r>
                        <a:rPr lang="en-US" dirty="0">
                          <a:solidFill>
                            <a:sysClr val="windowText" lastClr="000000"/>
                          </a:solidFill>
                        </a:rPr>
                        <a:t>Experiment 3</a:t>
                      </a:r>
                    </a:p>
                  </a:txBody>
                  <a:tcPr anchor="ctr"/>
                </a:tc>
                <a:tc>
                  <a:txBody>
                    <a:bodyPr/>
                    <a:lstStyle/>
                    <a:p>
                      <a:r>
                        <a:rPr lang="en-US" dirty="0">
                          <a:solidFill>
                            <a:sysClr val="windowText" lastClr="000000"/>
                          </a:solidFill>
                        </a:rPr>
                        <a:t>466</a:t>
                      </a:r>
                    </a:p>
                  </a:txBody>
                  <a:tcPr anchor="ctr"/>
                </a:tc>
                <a:tc>
                  <a:txBody>
                    <a:bodyPr/>
                    <a:lstStyle/>
                    <a:p>
                      <a:r>
                        <a:rPr lang="en-US" dirty="0">
                          <a:solidFill>
                            <a:sysClr val="windowText" lastClr="000000"/>
                          </a:solidFill>
                        </a:rPr>
                        <a:t>339</a:t>
                      </a:r>
                    </a:p>
                  </a:txBody>
                  <a:tcPr anchor="ctr"/>
                </a:tc>
                <a:tc>
                  <a:txBody>
                    <a:bodyPr/>
                    <a:lstStyle/>
                    <a:p>
                      <a:r>
                        <a:rPr lang="en-US" dirty="0">
                          <a:solidFill>
                            <a:sysClr val="windowText" lastClr="000000"/>
                          </a:solidFill>
                        </a:rPr>
                        <a:t>55</a:t>
                      </a:r>
                    </a:p>
                  </a:txBody>
                  <a:tcPr anchor="ctr"/>
                </a:tc>
                <a:extLst>
                  <a:ext uri="{0D108BD9-81ED-4DB2-BD59-A6C34878D82A}">
                    <a16:rowId xmlns:a16="http://schemas.microsoft.com/office/drawing/2014/main" val="3907409088"/>
                  </a:ext>
                </a:extLst>
              </a:tr>
              <a:tr h="580272">
                <a:tc>
                  <a:txBody>
                    <a:bodyPr/>
                    <a:lstStyle/>
                    <a:p>
                      <a:r>
                        <a:rPr lang="en-US" dirty="0">
                          <a:solidFill>
                            <a:sysClr val="windowText" lastClr="000000"/>
                          </a:solidFill>
                        </a:rPr>
                        <a:t>Mean</a:t>
                      </a:r>
                    </a:p>
                  </a:txBody>
                  <a:tcPr anchor="ctr"/>
                </a:tc>
                <a:tc>
                  <a:txBody>
                    <a:bodyPr/>
                    <a:lstStyle/>
                    <a:p>
                      <a:r>
                        <a:rPr lang="en-US" dirty="0">
                          <a:solidFill>
                            <a:sysClr val="windowText" lastClr="000000"/>
                          </a:solidFill>
                        </a:rPr>
                        <a:t>515</a:t>
                      </a:r>
                    </a:p>
                  </a:txBody>
                  <a:tcPr anchor="ctr"/>
                </a:tc>
                <a:tc>
                  <a:txBody>
                    <a:bodyPr/>
                    <a:lstStyle/>
                    <a:p>
                      <a:r>
                        <a:rPr lang="en-US" dirty="0">
                          <a:solidFill>
                            <a:sysClr val="windowText" lastClr="000000"/>
                          </a:solidFill>
                        </a:rPr>
                        <a:t>281</a:t>
                      </a:r>
                    </a:p>
                  </a:txBody>
                  <a:tcPr anchor="ctr"/>
                </a:tc>
                <a:tc>
                  <a:txBody>
                    <a:bodyPr/>
                    <a:lstStyle/>
                    <a:p>
                      <a:r>
                        <a:rPr lang="en-US" dirty="0">
                          <a:solidFill>
                            <a:sysClr val="windowText" lastClr="000000"/>
                          </a:solidFill>
                        </a:rPr>
                        <a:t>41</a:t>
                      </a:r>
                    </a:p>
                  </a:txBody>
                  <a:tcPr anchor="ctr"/>
                </a:tc>
                <a:extLst>
                  <a:ext uri="{0D108BD9-81ED-4DB2-BD59-A6C34878D82A}">
                    <a16:rowId xmlns:a16="http://schemas.microsoft.com/office/drawing/2014/main" val="2539758366"/>
                  </a:ext>
                </a:extLst>
              </a:tr>
              <a:tr h="580272">
                <a:tc>
                  <a:txBody>
                    <a:bodyPr/>
                    <a:lstStyle/>
                    <a:p>
                      <a:r>
                        <a:rPr lang="en-US" dirty="0">
                          <a:solidFill>
                            <a:sysClr val="windowText" lastClr="000000"/>
                          </a:solidFill>
                        </a:rPr>
                        <a:t>SD</a:t>
                      </a:r>
                    </a:p>
                  </a:txBody>
                  <a:tcPr anchor="ctr"/>
                </a:tc>
                <a:tc>
                  <a:txBody>
                    <a:bodyPr/>
                    <a:lstStyle/>
                    <a:p>
                      <a:r>
                        <a:rPr lang="en-US" dirty="0">
                          <a:solidFill>
                            <a:sysClr val="windowText" lastClr="000000"/>
                          </a:solidFill>
                        </a:rPr>
                        <a:t>47.571</a:t>
                      </a:r>
                    </a:p>
                  </a:txBody>
                  <a:tcPr anchor="ctr"/>
                </a:tc>
                <a:tc>
                  <a:txBody>
                    <a:bodyPr/>
                    <a:lstStyle/>
                    <a:p>
                      <a:r>
                        <a:rPr lang="en-US" dirty="0">
                          <a:solidFill>
                            <a:sysClr val="windowText" lastClr="000000"/>
                          </a:solidFill>
                        </a:rPr>
                        <a:t>61.22</a:t>
                      </a:r>
                    </a:p>
                  </a:txBody>
                  <a:tcPr anchor="ctr"/>
                </a:tc>
                <a:tc>
                  <a:txBody>
                    <a:bodyPr/>
                    <a:lstStyle/>
                    <a:p>
                      <a:r>
                        <a:rPr lang="en-US" dirty="0">
                          <a:solidFill>
                            <a:sysClr val="windowText" lastClr="000000"/>
                          </a:solidFill>
                        </a:rPr>
                        <a:t>15.82</a:t>
                      </a:r>
                    </a:p>
                  </a:txBody>
                  <a:tcPr anchor="ctr"/>
                </a:tc>
                <a:extLst>
                  <a:ext uri="{0D108BD9-81ED-4DB2-BD59-A6C34878D82A}">
                    <a16:rowId xmlns:a16="http://schemas.microsoft.com/office/drawing/2014/main" val="3548234683"/>
                  </a:ext>
                </a:extLst>
              </a:tr>
            </a:tbl>
          </a:graphicData>
        </a:graphic>
      </p:graphicFrame>
    </p:spTree>
    <p:extLst>
      <p:ext uri="{BB962C8B-B14F-4D97-AF65-F5344CB8AC3E}">
        <p14:creationId xmlns:p14="http://schemas.microsoft.com/office/powerpoint/2010/main" val="2569746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F69C13-557A-BD42-A27B-725681C04331}"/>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Analysis</a:t>
            </a:r>
          </a:p>
        </p:txBody>
      </p:sp>
      <p:sp>
        <p:nvSpPr>
          <p:cNvPr id="5" name="TextBox 4">
            <a:extLst>
              <a:ext uri="{FF2B5EF4-FFF2-40B4-BE49-F238E27FC236}">
                <a16:creationId xmlns:a16="http://schemas.microsoft.com/office/drawing/2014/main" id="{7F856091-87F7-7F4C-91A2-4FF9ACFF12CC}"/>
              </a:ext>
            </a:extLst>
          </p:cNvPr>
          <p:cNvSpPr txBox="1"/>
          <p:nvPr/>
        </p:nvSpPr>
        <p:spPr>
          <a:xfrm>
            <a:off x="2865120" y="2328672"/>
            <a:ext cx="184731" cy="369332"/>
          </a:xfrm>
          <a:prstGeom prst="rect">
            <a:avLst/>
          </a:prstGeom>
          <a:noFill/>
        </p:spPr>
        <p:txBody>
          <a:bodyPr wrap="none" rtlCol="0">
            <a:spAutoFit/>
          </a:bodyPr>
          <a:lstStyle/>
          <a:p>
            <a:endParaRPr lang="en-US" dirty="0"/>
          </a:p>
        </p:txBody>
      </p:sp>
      <p:sp>
        <p:nvSpPr>
          <p:cNvPr id="6" name="Content Placeholder 2">
            <a:extLst>
              <a:ext uri="{FF2B5EF4-FFF2-40B4-BE49-F238E27FC236}">
                <a16:creationId xmlns:a16="http://schemas.microsoft.com/office/drawing/2014/main" id="{D2894F05-C6C4-5E4D-AECD-DD4829DF94D4}"/>
              </a:ext>
            </a:extLst>
          </p:cNvPr>
          <p:cNvSpPr>
            <a:spLocks noGrp="1"/>
          </p:cNvSpPr>
          <p:nvPr>
            <p:ph idx="1"/>
          </p:nvPr>
        </p:nvSpPr>
        <p:spPr>
          <a:xfrm>
            <a:off x="838200" y="1825625"/>
            <a:ext cx="10515600" cy="4351338"/>
          </a:xfrm>
        </p:spPr>
        <p:txBody>
          <a:bodyPr>
            <a:normAutofit/>
          </a:bodyPr>
          <a:lstStyle/>
          <a:p>
            <a:pPr>
              <a:lnSpc>
                <a:spcPct val="100000"/>
              </a:lnSpc>
            </a:pPr>
            <a:r>
              <a:rPr lang="en-CA" u="sng" dirty="0">
                <a:latin typeface="Arial" panose="020B0604020202020204" pitchFamily="34" charset="0"/>
                <a:cs typeface="Arial" panose="020B0604020202020204" pitchFamily="34" charset="0"/>
              </a:rPr>
              <a:t>Dirty hands </a:t>
            </a:r>
            <a:r>
              <a:rPr lang="en-CA" dirty="0">
                <a:latin typeface="Arial" panose="020B0604020202020204" pitchFamily="34" charset="0"/>
                <a:cs typeface="Arial" panose="020B0604020202020204" pitchFamily="34" charset="0"/>
              </a:rPr>
              <a:t>- transmit lots of bacterial from our hands to apple.</a:t>
            </a:r>
          </a:p>
          <a:p>
            <a:pPr>
              <a:lnSpc>
                <a:spcPct val="100000"/>
              </a:lnSpc>
            </a:pPr>
            <a:r>
              <a:rPr lang="en-CA" dirty="0">
                <a:latin typeface="Arial" panose="020B0604020202020204" pitchFamily="34" charset="0"/>
                <a:cs typeface="Arial" panose="020B0604020202020204" pitchFamily="34" charset="0"/>
              </a:rPr>
              <a:t> </a:t>
            </a:r>
            <a:r>
              <a:rPr lang="en-CA" u="sng" dirty="0">
                <a:latin typeface="Arial" panose="020B0604020202020204" pitchFamily="34" charset="0"/>
                <a:cs typeface="Arial" panose="020B0604020202020204" pitchFamily="34" charset="0"/>
              </a:rPr>
              <a:t>20s-hand wash </a:t>
            </a:r>
            <a:r>
              <a:rPr lang="en-CA" i="1" u="sng" dirty="0">
                <a:latin typeface="Arial" panose="020B0604020202020204" pitchFamily="34" charset="0"/>
                <a:cs typeface="Arial" panose="020B0604020202020204" pitchFamily="34" charset="0"/>
              </a:rPr>
              <a:t>vs. </a:t>
            </a:r>
            <a:r>
              <a:rPr lang="en-CA" u="sng" dirty="0">
                <a:latin typeface="Arial" panose="020B0604020202020204" pitchFamily="34" charset="0"/>
                <a:cs typeface="Arial" panose="020B0604020202020204" pitchFamily="34" charset="0"/>
              </a:rPr>
              <a:t>5s-hand wash</a:t>
            </a:r>
            <a:r>
              <a:rPr lang="en-CA" dirty="0">
                <a:latin typeface="Arial" panose="020B0604020202020204" pitchFamily="34" charset="0"/>
                <a:cs typeface="Arial" panose="020B0604020202020204" pitchFamily="34" charset="0"/>
              </a:rPr>
              <a:t> - Significantly fewer bacteria were transferred to apple from 20s-hand wash compared with dirty hand and 5s-hand wash (p &lt;0.05). </a:t>
            </a:r>
          </a:p>
          <a:p>
            <a:pPr>
              <a:lnSpc>
                <a:spcPct val="100000"/>
              </a:lnSpc>
            </a:pPr>
            <a:r>
              <a:rPr lang="en-CA" u="sng" dirty="0">
                <a:latin typeface="Arial" panose="020B0604020202020204" pitchFamily="34" charset="0"/>
                <a:cs typeface="Arial" panose="020B0604020202020204" pitchFamily="34" charset="0"/>
              </a:rPr>
              <a:t>5s-hand wash vs. dirty hands</a:t>
            </a:r>
            <a:r>
              <a:rPr lang="en-CA" dirty="0">
                <a:latin typeface="Arial" panose="020B0604020202020204" pitchFamily="34" charset="0"/>
                <a:cs typeface="Arial" panose="020B0604020202020204" pitchFamily="34" charset="0"/>
              </a:rPr>
              <a:t>: we found 5s-hand wash also reduce around 50% bacterial transmission (P &lt;0.05).  </a:t>
            </a:r>
          </a:p>
          <a:p>
            <a:pPr marL="0" indent="0">
              <a:lnSpc>
                <a:spcPct val="100000"/>
              </a:lnSpc>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285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16AD22-B65F-EE42-9EAD-878A1B499AA1}"/>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Hand is spreading bacteria in our daily life. </a:t>
            </a:r>
          </a:p>
          <a:p>
            <a:r>
              <a:rPr lang="en-CA" dirty="0">
                <a:latin typeface="Arial" panose="020B0604020202020204" pitchFamily="34" charset="0"/>
                <a:cs typeface="Arial" panose="020B0604020202020204" pitchFamily="34" charset="0"/>
              </a:rPr>
              <a:t>A proper hand wash (20s) significantly reduced bacteria transmission - consisted with my hypothesis.</a:t>
            </a:r>
          </a:p>
          <a:p>
            <a:r>
              <a:rPr lang="en-CA" dirty="0">
                <a:latin typeface="Arial" panose="020B0604020202020204" pitchFamily="34" charset="0"/>
                <a:cs typeface="Arial" panose="020B0604020202020204" pitchFamily="34" charset="0"/>
              </a:rPr>
              <a:t> Surprisingly, a quick hand wash (5s) also can reduce bacteria transmission by around 50% and produced a statistically significant difference compared with no hand wash (dirty hands), which is opposite to my hypothesis. However, I cannot verify whether the number of bacteria left on hands from 5s-hand wash are enough to cause a disease. </a:t>
            </a:r>
          </a:p>
          <a:p>
            <a:endParaRPr lang="en-US" dirty="0"/>
          </a:p>
        </p:txBody>
      </p:sp>
      <p:sp>
        <p:nvSpPr>
          <p:cNvPr id="4" name="Title 1">
            <a:extLst>
              <a:ext uri="{FF2B5EF4-FFF2-40B4-BE49-F238E27FC236}">
                <a16:creationId xmlns:a16="http://schemas.microsoft.com/office/drawing/2014/main" id="{A3210123-696B-D345-BF7D-95E1012B59D5}"/>
              </a:ext>
            </a:extLst>
          </p:cNvPr>
          <p:cNvSpPr txBox="1">
            <a:spLocks noGrp="1"/>
          </p:cNvSpPr>
          <p:nvPr>
            <p:ph type="title"/>
          </p:nvPr>
        </p:nvSpPr>
        <p:spPr>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3172694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C4AC0-7002-0347-B2C7-635575E933AC}"/>
              </a:ext>
            </a:extLst>
          </p:cNvPr>
          <p:cNvSpPr>
            <a:spLocks noGrp="1"/>
          </p:cNvSpPr>
          <p:nvPr>
            <p:ph idx="1"/>
          </p:nvPr>
        </p:nvSpPr>
        <p:spPr/>
        <p:txBody>
          <a:bodyPr/>
          <a:lstStyle/>
          <a:p>
            <a:r>
              <a:rPr lang="en-CA" dirty="0">
                <a:latin typeface="Arial" panose="020B0604020202020204" pitchFamily="34" charset="0"/>
                <a:cs typeface="Arial" panose="020B0604020202020204" pitchFamily="34" charset="0"/>
              </a:rPr>
              <a:t>In this project, we visually observed the spreading of bacteria though the direct contact via hands by using hand-to-apple bacteria transfer model. </a:t>
            </a:r>
          </a:p>
          <a:p>
            <a:r>
              <a:rPr lang="en-CA" dirty="0">
                <a:latin typeface="Arial" panose="020B0604020202020204" pitchFamily="34" charset="0"/>
                <a:cs typeface="Arial" panose="020B0604020202020204" pitchFamily="34" charset="0"/>
              </a:rPr>
              <a:t>If a ready-to-eat food is contaminated with bacteria from hand and then eaten, it would have potential to cause illness.</a:t>
            </a:r>
          </a:p>
          <a:p>
            <a:r>
              <a:rPr lang="en-CA" dirty="0">
                <a:latin typeface="Arial" panose="020B0604020202020204" pitchFamily="34" charset="0"/>
                <a:cs typeface="Arial" panose="020B0604020202020204" pitchFamily="34" charset="0"/>
              </a:rPr>
              <a:t> Therefore, these project supports that there is a greater potential to reduce the transmission and acquisition of disease through proper hand wash. If everyone does proper hand hygiene, we are helping ourselves and others stay away from infection disease. </a:t>
            </a:r>
          </a:p>
          <a:p>
            <a:endParaRPr lang="en-US" dirty="0"/>
          </a:p>
        </p:txBody>
      </p:sp>
      <p:sp>
        <p:nvSpPr>
          <p:cNvPr id="4" name="Title 1">
            <a:extLst>
              <a:ext uri="{FF2B5EF4-FFF2-40B4-BE49-F238E27FC236}">
                <a16:creationId xmlns:a16="http://schemas.microsoft.com/office/drawing/2014/main" id="{76AB025D-1155-D94F-A5C8-36A453D7D6BA}"/>
              </a:ext>
            </a:extLst>
          </p:cNvPr>
          <p:cNvSpPr txBox="1">
            <a:spLocks noGrp="1"/>
          </p:cNvSpPr>
          <p:nvPr>
            <p:ph type="title"/>
          </p:nvPr>
        </p:nvSpPr>
        <p:spPr>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Application</a:t>
            </a:r>
          </a:p>
        </p:txBody>
      </p:sp>
    </p:spTree>
    <p:extLst>
      <p:ext uri="{BB962C8B-B14F-4D97-AF65-F5344CB8AC3E}">
        <p14:creationId xmlns:p14="http://schemas.microsoft.com/office/powerpoint/2010/main" val="596393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FB585-9701-DA46-8E6B-CB41D64EC19A}"/>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Counting colonies</a:t>
            </a:r>
          </a:p>
          <a:p>
            <a:r>
              <a:rPr lang="en-US" dirty="0">
                <a:latin typeface="Arial" panose="020B0604020202020204" pitchFamily="34" charset="0"/>
                <a:cs typeface="Arial" panose="020B0604020202020204" pitchFamily="34" charset="0"/>
              </a:rPr>
              <a:t>Only 3 repeats</a:t>
            </a:r>
          </a:p>
          <a:p>
            <a:r>
              <a:rPr lang="en-US" dirty="0">
                <a:latin typeface="Arial" panose="020B0604020202020204" pitchFamily="34" charset="0"/>
                <a:cs typeface="Arial" panose="020B0604020202020204" pitchFamily="34" charset="0"/>
              </a:rPr>
              <a:t>Use different food </a:t>
            </a:r>
          </a:p>
          <a:p>
            <a:r>
              <a:rPr lang="en-US" dirty="0">
                <a:latin typeface="Arial" panose="020B0604020202020204" pitchFamily="34" charset="0"/>
                <a:cs typeface="Arial" panose="020B0604020202020204" pitchFamily="34" charset="0"/>
              </a:rPr>
              <a:t>Use different liquid soap</a:t>
            </a:r>
          </a:p>
          <a:p>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11C5E3D3-956A-9A4F-BDAB-49C07E9F1616}"/>
              </a:ext>
            </a:extLst>
          </p:cNvPr>
          <p:cNvSpPr txBox="1">
            <a:spLocks noGrp="1"/>
          </p:cNvSpPr>
          <p:nvPr>
            <p:ph type="title"/>
          </p:nvPr>
        </p:nvSpPr>
        <p:spPr>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Possible Errors</a:t>
            </a:r>
          </a:p>
        </p:txBody>
      </p:sp>
    </p:spTree>
    <p:extLst>
      <p:ext uri="{BB962C8B-B14F-4D97-AF65-F5344CB8AC3E}">
        <p14:creationId xmlns:p14="http://schemas.microsoft.com/office/powerpoint/2010/main" val="211720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0B518C3-2178-0C4B-A96B-05D77A5A5DF3}"/>
              </a:ext>
            </a:extLst>
          </p:cNvPr>
          <p:cNvSpPr>
            <a:spLocks noGrp="1"/>
          </p:cNvSpPr>
          <p:nvPr>
            <p:ph type="title"/>
          </p:nvPr>
        </p:nvSpPr>
        <p:spPr>
          <a:xfrm>
            <a:off x="838200" y="365125"/>
            <a:ext cx="5387502" cy="1325563"/>
          </a:xfrm>
        </p:spPr>
        <p:txBody>
          <a:bodyPr>
            <a:normAutofit/>
          </a:bodyPr>
          <a:lstStyle/>
          <a:p>
            <a:r>
              <a:rPr lang="en-US" b="1" dirty="0">
                <a:latin typeface="Arial" panose="020B0604020202020204" pitchFamily="34" charset="0"/>
                <a:cs typeface="Arial" panose="020B0604020202020204" pitchFamily="34" charset="0"/>
              </a:rPr>
              <a:t>Scientific Question </a:t>
            </a:r>
          </a:p>
        </p:txBody>
      </p:sp>
      <p:sp>
        <p:nvSpPr>
          <p:cNvPr id="3" name="Content Placeholder 2">
            <a:extLst>
              <a:ext uri="{FF2B5EF4-FFF2-40B4-BE49-F238E27FC236}">
                <a16:creationId xmlns:a16="http://schemas.microsoft.com/office/drawing/2014/main" id="{1171EA30-1ED7-2243-B6CC-942FE13CD6FF}"/>
              </a:ext>
            </a:extLst>
          </p:cNvPr>
          <p:cNvSpPr>
            <a:spLocks noGrp="1"/>
          </p:cNvSpPr>
          <p:nvPr>
            <p:ph idx="1"/>
          </p:nvPr>
        </p:nvSpPr>
        <p:spPr>
          <a:xfrm>
            <a:off x="838200" y="1825625"/>
            <a:ext cx="5387502" cy="4351338"/>
          </a:xfrm>
        </p:spPr>
        <p:txBody>
          <a:bodyPr>
            <a:normAutofit/>
          </a:bodyPr>
          <a:lstStyle/>
          <a:p>
            <a:pPr>
              <a:lnSpc>
                <a:spcPct val="100000"/>
              </a:lnSpc>
            </a:pPr>
            <a:r>
              <a:rPr lang="en-CA" dirty="0">
                <a:latin typeface="Arial" panose="020B0604020202020204" pitchFamily="34" charset="0"/>
                <a:cs typeface="Arial" panose="020B0604020202020204" pitchFamily="34" charset="0"/>
              </a:rPr>
              <a:t>Hand Hygiene is considered as a critic intervention to stop communicable diseases </a:t>
            </a:r>
          </a:p>
          <a:p>
            <a:endParaRPr lang="en-CA" dirty="0">
              <a:latin typeface="Arial" panose="020B0604020202020204" pitchFamily="34" charset="0"/>
              <a:cs typeface="Arial" panose="020B0604020202020204" pitchFamily="34" charset="0"/>
            </a:endParaRPr>
          </a:p>
          <a:p>
            <a:pPr>
              <a:lnSpc>
                <a:spcPct val="100000"/>
              </a:lnSpc>
            </a:pPr>
            <a:r>
              <a:rPr lang="en-CA" dirty="0">
                <a:latin typeface="Arial" panose="020B0604020202020204" pitchFamily="34" charset="0"/>
                <a:cs typeface="Arial" panose="020B0604020202020204" pitchFamily="34" charset="0"/>
              </a:rPr>
              <a:t>How does different hand wash regimens (5s-hand wash, 20s-hand wash) reduce bacterial transmission from hand to food?</a:t>
            </a:r>
          </a:p>
          <a:p>
            <a:pPr marL="0" indent="0">
              <a:buNone/>
            </a:pPr>
            <a:endParaRPr lang="en-CA"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5" name="Picture 4" descr="A question mark made of bacteria&#10;&#10;Description automatically generated">
            <a:extLst>
              <a:ext uri="{FF2B5EF4-FFF2-40B4-BE49-F238E27FC236}">
                <a16:creationId xmlns:a16="http://schemas.microsoft.com/office/drawing/2014/main" id="{61FC07B4-55D0-8E40-A99B-5876435D810A}"/>
              </a:ext>
            </a:extLst>
          </p:cNvPr>
          <p:cNvPicPr>
            <a:picLocks noChangeAspect="1"/>
          </p:cNvPicPr>
          <p:nvPr/>
        </p:nvPicPr>
        <p:blipFill>
          <a:blip r:embed="rId2"/>
          <a:srcRect r="1" b="14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6"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13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F28EEB-17EE-BD45-B7E9-01ADA2CF7994}"/>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Different brand of hand soap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Different water temperature for hand wash</a:t>
            </a:r>
          </a:p>
        </p:txBody>
      </p:sp>
      <p:sp>
        <p:nvSpPr>
          <p:cNvPr id="4" name="Title 1">
            <a:extLst>
              <a:ext uri="{FF2B5EF4-FFF2-40B4-BE49-F238E27FC236}">
                <a16:creationId xmlns:a16="http://schemas.microsoft.com/office/drawing/2014/main" id="{99B13DF9-6DB0-5648-ADC8-624DDB5188B5}"/>
              </a:ext>
            </a:extLst>
          </p:cNvPr>
          <p:cNvSpPr txBox="1">
            <a:spLocks noGrp="1"/>
          </p:cNvSpPr>
          <p:nvPr>
            <p:ph type="title"/>
          </p:nvPr>
        </p:nvSpPr>
        <p:spPr>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Further Study</a:t>
            </a:r>
          </a:p>
        </p:txBody>
      </p:sp>
      <p:pic>
        <p:nvPicPr>
          <p:cNvPr id="6" name="Picture 5" descr="A bottle of liquid soap&#10;&#10;Description automatically generated">
            <a:extLst>
              <a:ext uri="{FF2B5EF4-FFF2-40B4-BE49-F238E27FC236}">
                <a16:creationId xmlns:a16="http://schemas.microsoft.com/office/drawing/2014/main" id="{5AA516B9-3291-4242-A1F6-83F9FAF17147}"/>
              </a:ext>
            </a:extLst>
          </p:cNvPr>
          <p:cNvPicPr>
            <a:picLocks noChangeAspect="1"/>
          </p:cNvPicPr>
          <p:nvPr/>
        </p:nvPicPr>
        <p:blipFill>
          <a:blip r:embed="rId2"/>
          <a:stretch>
            <a:fillRect/>
          </a:stretch>
        </p:blipFill>
        <p:spPr>
          <a:xfrm>
            <a:off x="5741987" y="1828800"/>
            <a:ext cx="1422400" cy="1422400"/>
          </a:xfrm>
          <a:prstGeom prst="rect">
            <a:avLst/>
          </a:prstGeom>
        </p:spPr>
      </p:pic>
      <p:pic>
        <p:nvPicPr>
          <p:cNvPr id="10" name="Picture 9" descr="A plastic bottle of soap&#10;&#10;Description automatically generated">
            <a:extLst>
              <a:ext uri="{FF2B5EF4-FFF2-40B4-BE49-F238E27FC236}">
                <a16:creationId xmlns:a16="http://schemas.microsoft.com/office/drawing/2014/main" id="{9119A432-78B0-BA42-9D4F-58BF92C87E2E}"/>
              </a:ext>
            </a:extLst>
          </p:cNvPr>
          <p:cNvPicPr>
            <a:picLocks noChangeAspect="1"/>
          </p:cNvPicPr>
          <p:nvPr/>
        </p:nvPicPr>
        <p:blipFill>
          <a:blip r:embed="rId3"/>
          <a:stretch>
            <a:fillRect/>
          </a:stretch>
        </p:blipFill>
        <p:spPr>
          <a:xfrm>
            <a:off x="7525106" y="1622422"/>
            <a:ext cx="734337" cy="1635125"/>
          </a:xfrm>
          <a:prstGeom prst="rect">
            <a:avLst/>
          </a:prstGeom>
        </p:spPr>
      </p:pic>
      <p:pic>
        <p:nvPicPr>
          <p:cNvPr id="12" name="Picture 11" descr="A pink bottle of hand soap&#10;&#10;Description automatically generated">
            <a:extLst>
              <a:ext uri="{FF2B5EF4-FFF2-40B4-BE49-F238E27FC236}">
                <a16:creationId xmlns:a16="http://schemas.microsoft.com/office/drawing/2014/main" id="{0875145A-01B9-D147-B590-7834FAE6896E}"/>
              </a:ext>
            </a:extLst>
          </p:cNvPr>
          <p:cNvPicPr>
            <a:picLocks noChangeAspect="1"/>
          </p:cNvPicPr>
          <p:nvPr/>
        </p:nvPicPr>
        <p:blipFill>
          <a:blip r:embed="rId4"/>
          <a:stretch>
            <a:fillRect/>
          </a:stretch>
        </p:blipFill>
        <p:spPr>
          <a:xfrm>
            <a:off x="9208583" y="1428747"/>
            <a:ext cx="880254" cy="1771650"/>
          </a:xfrm>
          <a:prstGeom prst="rect">
            <a:avLst/>
          </a:prstGeom>
        </p:spPr>
      </p:pic>
    </p:spTree>
    <p:extLst>
      <p:ext uri="{BB962C8B-B14F-4D97-AF65-F5344CB8AC3E}">
        <p14:creationId xmlns:p14="http://schemas.microsoft.com/office/powerpoint/2010/main" val="78339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CAF82E-8239-1D4F-89B2-F4803E281D0A}"/>
              </a:ext>
            </a:extLst>
          </p:cNvPr>
          <p:cNvSpPr>
            <a:spLocks noGrp="1"/>
          </p:cNvSpPr>
          <p:nvPr>
            <p:ph idx="1"/>
          </p:nvPr>
        </p:nvSpPr>
        <p:spPr>
          <a:xfrm>
            <a:off x="838200" y="1324292"/>
            <a:ext cx="11097768" cy="3746119"/>
          </a:xfrm>
        </p:spPr>
        <p:txBody>
          <a:bodyPr>
            <a:noAutofit/>
          </a:bodyPr>
          <a:lstStyle/>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Seager, L.M. 2010. Good Infection Prevention: Hand Hygiene. Dent Update. 2010 Sep;37(7):478-83.</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CDC. About Handwashing. Feb 2024. </a:t>
            </a:r>
            <a:r>
              <a:rPr lang="en-CA" sz="1000" u="sng" dirty="0">
                <a:latin typeface="Arial" panose="020B0604020202020204" pitchFamily="34" charset="0"/>
                <a:cs typeface="Arial" panose="020B0604020202020204" pitchFamily="34" charset="0"/>
                <a:hlinkClick r:id="rId2"/>
              </a:rPr>
              <a:t>https://www.cdc.gov/clean hands/about/index.html</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GBD 2019 Antimicrobial Resistance Collaborators. 2022. Global Mortality Associated With 33 Bacterial Pathogens in 2019: A Systematic Analysis For The Global Burden of Disease Study 2019. Lancet. 2022;400:2221-48</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The National Institute for Occupational Safety and Health (NIOSH). </a:t>
            </a:r>
            <a:r>
              <a:rPr lang="en-CA" sz="1000" i="1" dirty="0">
                <a:latin typeface="Arial" panose="020B0604020202020204" pitchFamily="34" charset="0"/>
                <a:cs typeface="Arial" panose="020B0604020202020204" pitchFamily="34" charset="0"/>
              </a:rPr>
              <a:t>Chain of Infection Components. </a:t>
            </a:r>
            <a:r>
              <a:rPr lang="en-CA" sz="1000" u="sng" dirty="0">
                <a:latin typeface="Arial" panose="020B0604020202020204" pitchFamily="34" charset="0"/>
                <a:cs typeface="Arial" panose="020B0604020202020204" pitchFamily="34" charset="0"/>
                <a:hlinkClick r:id="rId3"/>
              </a:rPr>
              <a:t>https://www.cdc.gov/niosh/learning/safetyculturehc/module-2/3.html</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Ottawa Public Health. Chain of Infection. </a:t>
            </a:r>
            <a:r>
              <a:rPr lang="en-CA" sz="1000" u="sng" dirty="0">
                <a:latin typeface="Arial" panose="020B0604020202020204" pitchFamily="34" charset="0"/>
                <a:cs typeface="Arial" panose="020B0604020202020204" pitchFamily="34" charset="0"/>
                <a:hlinkClick r:id="rId4"/>
              </a:rPr>
              <a:t>https://www.ottawapublichealth.ca/en/professionals-and-partners/chain-of-infection.aspx</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Holmes OW. 1855. Puerperal Fever as a Private Pestilence. Ticknor and Fields, Boston, MA.</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Campo, R.D., Martinez-Garcia, L, Sanchez-</a:t>
            </a:r>
            <a:r>
              <a:rPr lang="en-CA" sz="1000" dirty="0" err="1">
                <a:latin typeface="Arial" panose="020B0604020202020204" pitchFamily="34" charset="0"/>
                <a:cs typeface="Arial" panose="020B0604020202020204" pitchFamily="34" charset="0"/>
              </a:rPr>
              <a:t>Diza</a:t>
            </a:r>
            <a:r>
              <a:rPr lang="en-CA" sz="1000" dirty="0">
                <a:latin typeface="Arial" panose="020B0604020202020204" pitchFamily="34" charset="0"/>
                <a:cs typeface="Arial" panose="020B0604020202020204" pitchFamily="34" charset="0"/>
              </a:rPr>
              <a:t>, A.M., et al. 2019. Biology of Hand-to-Hand Bacterial </a:t>
            </a:r>
            <a:r>
              <a:rPr lang="en-CA" sz="1000" dirty="0" err="1">
                <a:latin typeface="Arial" panose="020B0604020202020204" pitchFamily="34" charset="0"/>
                <a:cs typeface="Arial" panose="020B0604020202020204" pitchFamily="34" charset="0"/>
              </a:rPr>
              <a:t>Transissiom</a:t>
            </a:r>
            <a:r>
              <a:rPr lang="en-CA" sz="1000" dirty="0">
                <a:latin typeface="Arial" panose="020B0604020202020204" pitchFamily="34" charset="0"/>
                <a:cs typeface="Arial" panose="020B0604020202020204" pitchFamily="34" charset="0"/>
              </a:rPr>
              <a:t>. Microbiology Spectrum 7(1):MTBP-0011-2016. </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Vishwanath, R., </a:t>
            </a:r>
            <a:r>
              <a:rPr lang="en-CA" sz="1000" dirty="0" err="1">
                <a:latin typeface="Arial" panose="020B0604020202020204" pitchFamily="34" charset="0"/>
                <a:cs typeface="Arial" panose="020B0604020202020204" pitchFamily="34" charset="0"/>
              </a:rPr>
              <a:t>Selvabal</a:t>
            </a:r>
            <a:r>
              <a:rPr lang="en-CA" sz="1000" dirty="0">
                <a:latin typeface="Arial" panose="020B0604020202020204" pitchFamily="34" charset="0"/>
                <a:cs typeface="Arial" panose="020B0604020202020204" pitchFamily="34" charset="0"/>
              </a:rPr>
              <a:t>, A.P., Shanmugam, P. 2019. Detection of Bacterial Pathogens in the Hands of Rural School Children Across Different Age Groups and Emphasizing the Importance of Hand Wash. J PREV MED HYG 60:E103-E108.</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World Health Organization. 2019. WHO Guidelines on Hand Hygiene in Health Care: First Global Patient Safety Challenge Clean Care Is Safer Care. Transmission of pathogens by hands. </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 Bischoff, W. E., T. M. Reynolds, C. N. Sessler, M. B. et al.  2000. Handwashing compliance by health care workers: the impact of introducing an accessible, alcohol-based hand antiseptic. Arch. Int. Med. 160:1017–1021 </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Green, L. R., V. Radke, R. Mason, L. Bushnell, D. W. Reimann, J. C. Mack, M. D. </a:t>
            </a:r>
            <a:r>
              <a:rPr lang="en-CA" sz="1000" dirty="0" err="1">
                <a:latin typeface="Arial" panose="020B0604020202020204" pitchFamily="34" charset="0"/>
                <a:cs typeface="Arial" panose="020B0604020202020204" pitchFamily="34" charset="0"/>
              </a:rPr>
              <a:t>Motsinger</a:t>
            </a:r>
            <a:r>
              <a:rPr lang="en-CA" sz="1000" dirty="0">
                <a:latin typeface="Arial" panose="020B0604020202020204" pitchFamily="34" charset="0"/>
                <a:cs typeface="Arial" panose="020B0604020202020204" pitchFamily="34" charset="0"/>
              </a:rPr>
              <a:t>, T. </a:t>
            </a:r>
            <a:r>
              <a:rPr lang="en-CA" sz="1000" dirty="0" err="1">
                <a:latin typeface="Arial" panose="020B0604020202020204" pitchFamily="34" charset="0"/>
                <a:cs typeface="Arial" panose="020B0604020202020204" pitchFamily="34" charset="0"/>
              </a:rPr>
              <a:t>Stigger</a:t>
            </a:r>
            <a:r>
              <a:rPr lang="en-CA" sz="1000" dirty="0">
                <a:latin typeface="Arial" panose="020B0604020202020204" pitchFamily="34" charset="0"/>
                <a:cs typeface="Arial" panose="020B0604020202020204" pitchFamily="34" charset="0"/>
              </a:rPr>
              <a:t>, and C. A. Selman. 2007. Factors related to food worker hand hygiene practices. J. Food Prot. 70:661–666. </a:t>
            </a:r>
          </a:p>
          <a:p>
            <a:pPr marL="514350" lvl="0" indent="-514350">
              <a:lnSpc>
                <a:spcPct val="100000"/>
              </a:lnSpc>
              <a:buFont typeface="+mj-lt"/>
              <a:buAutoNum type="arabicPeriod"/>
            </a:pPr>
            <a:r>
              <a:rPr lang="en-CA" sz="1000" dirty="0" err="1">
                <a:latin typeface="Arial" panose="020B0604020202020204" pitchFamily="34" charset="0"/>
                <a:cs typeface="Arial" panose="020B0604020202020204" pitchFamily="34" charset="0"/>
              </a:rPr>
              <a:t>Eyler</a:t>
            </a:r>
            <a:r>
              <a:rPr lang="en-CA" sz="1000" dirty="0">
                <a:latin typeface="Arial" panose="020B0604020202020204" pitchFamily="34" charset="0"/>
                <a:cs typeface="Arial" panose="020B0604020202020204" pitchFamily="34" charset="0"/>
              </a:rPr>
              <a:t>, E., 2013. Chapter One – Pouring Agar Plates and Streaking or Spreading to Isolate Individual Colonies. Methods in enzymology. 533:3-14.</a:t>
            </a: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How to Grow Bacteria in a Petri Dish. </a:t>
            </a:r>
            <a:r>
              <a:rPr lang="en-CA" sz="1000" u="sng" dirty="0">
                <a:latin typeface="Arial" panose="020B0604020202020204" pitchFamily="34" charset="0"/>
                <a:cs typeface="Arial" panose="020B0604020202020204" pitchFamily="34" charset="0"/>
                <a:hlinkClick r:id="rId5"/>
              </a:rPr>
              <a:t>https://www.wikihow.com/Grow-Bacteria-in-a-Petri-Dish</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“How to Grow Bacteria: 5 Experiments to Grow &amp; Test Bacteria.” Home Science Tools, 2025. </a:t>
            </a:r>
            <a:r>
              <a:rPr lang="en-CA" sz="1000" u="sng" dirty="0">
                <a:latin typeface="Arial" panose="020B0604020202020204" pitchFamily="34" charset="0"/>
                <a:cs typeface="Arial" panose="020B0604020202020204" pitchFamily="34" charset="0"/>
                <a:hlinkClick r:id="rId6"/>
              </a:rPr>
              <a:t>https://learning-center.homesciencetools.com/article/bacteria-experiment-guide/</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National Library of Medicine. Common Terms and Equations. </a:t>
            </a:r>
            <a:r>
              <a:rPr lang="en-CA" sz="1000" u="sng" dirty="0">
                <a:latin typeface="Arial" panose="020B0604020202020204" pitchFamily="34" charset="0"/>
                <a:cs typeface="Arial" panose="020B0604020202020204" pitchFamily="34" charset="0"/>
                <a:hlinkClick r:id="rId7"/>
              </a:rPr>
              <a:t>https://www.nlm.nih.gov/oet/ed/stats/index.html</a:t>
            </a:r>
            <a:endParaRPr lang="en-CA" sz="1000" dirty="0">
              <a:latin typeface="Arial" panose="020B0604020202020204" pitchFamily="34" charset="0"/>
              <a:cs typeface="Arial" panose="020B0604020202020204" pitchFamily="34" charset="0"/>
            </a:endParaRPr>
          </a:p>
          <a:p>
            <a:pPr marL="514350" lvl="0" indent="-514350">
              <a:lnSpc>
                <a:spcPct val="100000"/>
              </a:lnSpc>
              <a:buFont typeface="+mj-lt"/>
              <a:buAutoNum type="arabicPeriod"/>
            </a:pPr>
            <a:r>
              <a:rPr lang="en-CA" sz="1000" dirty="0">
                <a:latin typeface="Arial" panose="020B0604020202020204" pitchFamily="34" charset="0"/>
                <a:cs typeface="Arial" panose="020B0604020202020204" pitchFamily="34" charset="0"/>
              </a:rPr>
              <a:t>How to Calculate Mean, Standard Deviation (SD), Standard Error of the Mean and 95% Confidence Interval Using Excel. </a:t>
            </a:r>
            <a:r>
              <a:rPr lang="en-CA" sz="1000" u="sng" dirty="0">
                <a:latin typeface="Arial" panose="020B0604020202020204" pitchFamily="34" charset="0"/>
                <a:cs typeface="Arial" panose="020B0604020202020204" pitchFamily="34" charset="0"/>
                <a:hlinkClick r:id="rId8"/>
              </a:rPr>
              <a:t>https://media.hhmi.org/biointeractive/vlabs/lizard2/pdfs/How_to_Calculate_Stats_in_Excel.pdf</a:t>
            </a:r>
            <a:endParaRPr lang="en-CA" sz="10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C046757-92AD-2243-88C9-12144957B9A5}"/>
              </a:ext>
            </a:extLst>
          </p:cNvPr>
          <p:cNvSpPr txBox="1">
            <a:spLocks noGrp="1"/>
          </p:cNvSpPr>
          <p:nvPr>
            <p:ph type="title"/>
          </p:nvPr>
        </p:nvSpPr>
        <p:spPr>
          <a:xfrm>
            <a:off x="838200" y="-4940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134494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5FF3E4-7456-D54B-BB40-5154DE8ED65F}"/>
              </a:ext>
            </a:extLst>
          </p:cNvPr>
          <p:cNvSpPr>
            <a:spLocks noGrp="1"/>
          </p:cNvSpPr>
          <p:nvPr>
            <p:ph type="title"/>
          </p:nvPr>
        </p:nvSpPr>
        <p:spPr>
          <a:xfrm>
            <a:off x="640080" y="325369"/>
            <a:ext cx="4368602" cy="1956841"/>
          </a:xfrm>
        </p:spPr>
        <p:txBody>
          <a:bodyPr anchor="b">
            <a:normAutofit/>
          </a:bodyPr>
          <a:lstStyle/>
          <a:p>
            <a:r>
              <a:rPr lang="en-US" sz="3800" dirty="0">
                <a:latin typeface="Comic Sans MS" panose="030F0902030302020204" pitchFamily="66" charset="0"/>
                <a:cs typeface="Arial" panose="020B0604020202020204" pitchFamily="34" charset="0"/>
              </a:rPr>
              <a:t>Acknowledgement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hank you card with pink and orange watercolor paint&#10;&#10;Description automatically generated">
            <a:extLst>
              <a:ext uri="{FF2B5EF4-FFF2-40B4-BE49-F238E27FC236}">
                <a16:creationId xmlns:a16="http://schemas.microsoft.com/office/drawing/2014/main" id="{AD3C7A85-2547-2643-A185-2187EE63C8E2}"/>
              </a:ext>
            </a:extLst>
          </p:cNvPr>
          <p:cNvPicPr>
            <a:picLocks noChangeAspect="1"/>
          </p:cNvPicPr>
          <p:nvPr/>
        </p:nvPicPr>
        <p:blipFill>
          <a:blip r:embed="rId2"/>
          <a:srcRect t="30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a:extLst>
              <a:ext uri="{FF2B5EF4-FFF2-40B4-BE49-F238E27FC236}">
                <a16:creationId xmlns:a16="http://schemas.microsoft.com/office/drawing/2014/main" id="{4E3D8612-FF4B-C146-83DF-CD0CB549EDE1}"/>
              </a:ext>
            </a:extLst>
          </p:cNvPr>
          <p:cNvSpPr>
            <a:spLocks noGrp="1"/>
          </p:cNvSpPr>
          <p:nvPr>
            <p:ph idx="1"/>
          </p:nvPr>
        </p:nvSpPr>
        <p:spPr>
          <a:xfrm>
            <a:off x="640080" y="2872899"/>
            <a:ext cx="6419088" cy="3320668"/>
          </a:xfrm>
        </p:spPr>
        <p:txBody>
          <a:bodyPr>
            <a:normAutofit/>
          </a:bodyPr>
          <a:lstStyle/>
          <a:p>
            <a:r>
              <a:rPr lang="en-US" dirty="0">
                <a:latin typeface="Comic Sans MS" panose="030F0902030302020204" pitchFamily="66" charset="0"/>
                <a:cs typeface="Arial" panose="020B0604020202020204" pitchFamily="34" charset="0"/>
              </a:rPr>
              <a:t>Mr. Baillie – my science teacher</a:t>
            </a:r>
          </a:p>
          <a:p>
            <a:r>
              <a:rPr lang="en-US" dirty="0">
                <a:latin typeface="Comic Sans MS" panose="030F0902030302020204" pitchFamily="66" charset="0"/>
                <a:cs typeface="Arial" panose="020B0604020202020204" pitchFamily="34" charset="0"/>
              </a:rPr>
              <a:t>My family</a:t>
            </a:r>
          </a:p>
        </p:txBody>
      </p:sp>
    </p:spTree>
    <p:extLst>
      <p:ext uri="{BB962C8B-B14F-4D97-AF65-F5344CB8AC3E}">
        <p14:creationId xmlns:p14="http://schemas.microsoft.com/office/powerpoint/2010/main" val="91855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1C581172-544A-6045-96ED-C9F04BBDC09E}"/>
              </a:ext>
            </a:extLst>
          </p:cNvPr>
          <p:cNvSpPr>
            <a:spLocks noGrp="1"/>
          </p:cNvSpPr>
          <p:nvPr>
            <p:ph type="title"/>
          </p:nvPr>
        </p:nvSpPr>
        <p:spPr>
          <a:xfrm>
            <a:off x="838200" y="365125"/>
            <a:ext cx="5393361" cy="1325563"/>
          </a:xfrm>
        </p:spPr>
        <p:txBody>
          <a:bodyPr>
            <a:normAutofit/>
          </a:bodyPr>
          <a:lstStyle/>
          <a:p>
            <a:r>
              <a:rPr lang="en-US" b="1" dirty="0">
                <a:latin typeface="Arial" panose="020B0604020202020204" pitchFamily="34" charset="0"/>
                <a:cs typeface="Arial" panose="020B0604020202020204" pitchFamily="34" charset="0"/>
              </a:rPr>
              <a:t>Hypothesis </a:t>
            </a:r>
          </a:p>
        </p:txBody>
      </p:sp>
      <p:sp>
        <p:nvSpPr>
          <p:cNvPr id="3" name="Content Placeholder 2">
            <a:extLst>
              <a:ext uri="{FF2B5EF4-FFF2-40B4-BE49-F238E27FC236}">
                <a16:creationId xmlns:a16="http://schemas.microsoft.com/office/drawing/2014/main" id="{695F4D5B-0609-7642-B1B8-60865C63BB72}"/>
              </a:ext>
            </a:extLst>
          </p:cNvPr>
          <p:cNvSpPr>
            <a:spLocks noGrp="1"/>
          </p:cNvSpPr>
          <p:nvPr>
            <p:ph idx="1"/>
          </p:nvPr>
        </p:nvSpPr>
        <p:spPr>
          <a:xfrm>
            <a:off x="838200" y="1825625"/>
            <a:ext cx="5393361" cy="4351338"/>
          </a:xfrm>
        </p:spPr>
        <p:txBody>
          <a:bodyPr>
            <a:normAutofit/>
          </a:bodyPr>
          <a:lstStyle/>
          <a:p>
            <a:pPr marL="0" indent="0">
              <a:lnSpc>
                <a:spcPct val="100000"/>
              </a:lnSpc>
              <a:buNone/>
            </a:pPr>
            <a:r>
              <a:rPr lang="en-CA" dirty="0">
                <a:latin typeface="Arial" panose="020B0604020202020204" pitchFamily="34" charset="0"/>
                <a:cs typeface="Arial" panose="020B0604020202020204" pitchFamily="34" charset="0"/>
              </a:rPr>
              <a:t>Only adequate hand wash time (20s) can effectively reduce bacterial transmission from hands to food.</a:t>
            </a:r>
          </a:p>
          <a:p>
            <a:endParaRPr lang="en-US" dirty="0">
              <a:latin typeface="Arial" panose="020B0604020202020204" pitchFamily="34" charset="0"/>
              <a:cs typeface="Arial" panose="020B0604020202020204" pitchFamily="34" charset="0"/>
            </a:endParaRPr>
          </a:p>
        </p:txBody>
      </p:sp>
      <p:pic>
        <p:nvPicPr>
          <p:cNvPr id="6" name="Picture 5" descr="A person washing their hands&#10;&#10;Description automatically generated">
            <a:extLst>
              <a:ext uri="{FF2B5EF4-FFF2-40B4-BE49-F238E27FC236}">
                <a16:creationId xmlns:a16="http://schemas.microsoft.com/office/drawing/2014/main" id="{77F84B7A-4B08-7848-99CA-91E1A344B472}"/>
              </a:ext>
            </a:extLst>
          </p:cNvPr>
          <p:cNvPicPr>
            <a:picLocks noChangeAspect="1"/>
          </p:cNvPicPr>
          <p:nvPr/>
        </p:nvPicPr>
        <p:blipFill>
          <a:blip r:embed="rId2"/>
          <a:srcRect l="34560" r="9441"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935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9E28-4AE6-1E4D-94A5-205EE816802D}"/>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Research Background</a:t>
            </a:r>
          </a:p>
        </p:txBody>
      </p:sp>
      <p:pic>
        <p:nvPicPr>
          <p:cNvPr id="4" name="Picture 3" descr="A graph of diseased disease&#10;&#10;Description automatically generated with medium confidence">
            <a:extLst>
              <a:ext uri="{FF2B5EF4-FFF2-40B4-BE49-F238E27FC236}">
                <a16:creationId xmlns:a16="http://schemas.microsoft.com/office/drawing/2014/main" id="{5EDB4A51-EAE6-0840-9EDD-64FE5D9FFABA}"/>
              </a:ext>
            </a:extLst>
          </p:cNvPr>
          <p:cNvPicPr/>
          <p:nvPr/>
        </p:nvPicPr>
        <p:blipFill rotWithShape="1">
          <a:blip r:embed="rId2">
            <a:extLst>
              <a:ext uri="{28A0092B-C50C-407E-A947-70E740481C1C}">
                <a14:useLocalDpi xmlns:a14="http://schemas.microsoft.com/office/drawing/2010/main" val="0"/>
              </a:ext>
            </a:extLst>
          </a:blip>
          <a:srcRect l="12631" t="4629" r="11604"/>
          <a:stretch/>
        </p:blipFill>
        <p:spPr>
          <a:xfrm>
            <a:off x="6231561" y="1841023"/>
            <a:ext cx="5960440" cy="4351339"/>
          </a:xfrm>
          <a:prstGeom prst="rect">
            <a:avLst/>
          </a:prstGeom>
        </p:spPr>
      </p:pic>
      <p:sp>
        <p:nvSpPr>
          <p:cNvPr id="5" name="Content Placeholder 2">
            <a:extLst>
              <a:ext uri="{FF2B5EF4-FFF2-40B4-BE49-F238E27FC236}">
                <a16:creationId xmlns:a16="http://schemas.microsoft.com/office/drawing/2014/main" id="{07C031FA-88D0-0844-879A-F2CAA26F8994}"/>
              </a:ext>
            </a:extLst>
          </p:cNvPr>
          <p:cNvSpPr>
            <a:spLocks noGrp="1"/>
          </p:cNvSpPr>
          <p:nvPr>
            <p:ph idx="1"/>
          </p:nvPr>
        </p:nvSpPr>
        <p:spPr>
          <a:xfrm>
            <a:off x="838200" y="1825625"/>
            <a:ext cx="5513832" cy="4351338"/>
          </a:xfrm>
        </p:spPr>
        <p:txBody>
          <a:bodyPr>
            <a:normAutofit fontScale="92500" lnSpcReduction="10000"/>
          </a:bodyPr>
          <a:lstStyle/>
          <a:p>
            <a:pPr marL="0" indent="0">
              <a:lnSpc>
                <a:spcPct val="100000"/>
              </a:lnSpc>
              <a:buNone/>
            </a:pPr>
            <a:r>
              <a:rPr lang="en-CA" b="1" u="sng" dirty="0">
                <a:latin typeface="Arial" panose="020B0604020202020204" pitchFamily="34" charset="0"/>
                <a:cs typeface="Arial" panose="020B0604020202020204" pitchFamily="34" charset="0"/>
              </a:rPr>
              <a:t>Bacterial infection disease </a:t>
            </a:r>
            <a:r>
              <a:rPr lang="en-CA" dirty="0">
                <a:latin typeface="Arial" panose="020B0604020202020204" pitchFamily="34" charset="0"/>
                <a:cs typeface="Arial" panose="020B0604020202020204" pitchFamily="34" charset="0"/>
              </a:rPr>
              <a:t>Research in 2019:</a:t>
            </a:r>
          </a:p>
          <a:p>
            <a:pPr>
              <a:lnSpc>
                <a:spcPct val="100000"/>
              </a:lnSpc>
            </a:pPr>
            <a:r>
              <a:rPr lang="en-US" dirty="0">
                <a:latin typeface="Arial" panose="020B0604020202020204" pitchFamily="34" charset="0"/>
                <a:cs typeface="Arial" panose="020B0604020202020204" pitchFamily="34" charset="0"/>
              </a:rPr>
              <a:t>Analyzed 343 million individual records from 204 countries and territories</a:t>
            </a:r>
            <a:endParaRPr lang="en-CA" dirty="0">
              <a:latin typeface="Arial" panose="020B0604020202020204" pitchFamily="34" charset="0"/>
              <a:cs typeface="Arial" panose="020B0604020202020204" pitchFamily="34" charset="0"/>
            </a:endParaRPr>
          </a:p>
          <a:p>
            <a:pPr>
              <a:lnSpc>
                <a:spcPct val="100000"/>
              </a:lnSpc>
            </a:pPr>
            <a:r>
              <a:rPr lang="en-CA" dirty="0">
                <a:latin typeface="Arial" panose="020B0604020202020204" pitchFamily="34" charset="0"/>
                <a:cs typeface="Arial" panose="020B0604020202020204" pitchFamily="34" charset="0"/>
              </a:rPr>
              <a:t>7.7 million deaths occurred as a result of bacterial infection</a:t>
            </a:r>
          </a:p>
          <a:p>
            <a:pPr>
              <a:lnSpc>
                <a:spcPct val="100000"/>
              </a:lnSpc>
            </a:pPr>
            <a:r>
              <a:rPr lang="en-CA" dirty="0">
                <a:latin typeface="Arial" panose="020B0604020202020204" pitchFamily="34" charset="0"/>
                <a:cs typeface="Arial" panose="020B0604020202020204" pitchFamily="34" charset="0"/>
              </a:rPr>
              <a:t>Involved 13.6% of global death </a:t>
            </a:r>
          </a:p>
          <a:p>
            <a:pPr>
              <a:lnSpc>
                <a:spcPct val="100000"/>
              </a:lnSpc>
            </a:pPr>
            <a:r>
              <a:rPr lang="en-CA" dirty="0">
                <a:latin typeface="Arial" panose="020B0604020202020204" pitchFamily="34" charset="0"/>
                <a:cs typeface="Arial" panose="020B0604020202020204" pitchFamily="34" charset="0"/>
              </a:rPr>
              <a:t>Second leading cause of death globally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0117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E8B71D-9DE3-9C44-930A-3CA19D313309}"/>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Research Background</a:t>
            </a:r>
          </a:p>
        </p:txBody>
      </p:sp>
      <p:pic>
        <p:nvPicPr>
          <p:cNvPr id="6" name="Picture 5" descr="A diagram of a chain of infection&#10;&#10;Description automatically generated">
            <a:extLst>
              <a:ext uri="{FF2B5EF4-FFF2-40B4-BE49-F238E27FC236}">
                <a16:creationId xmlns:a16="http://schemas.microsoft.com/office/drawing/2014/main" id="{3511977E-A899-8F40-8642-554E6D0E5D71}"/>
              </a:ext>
            </a:extLst>
          </p:cNvPr>
          <p:cNvPicPr>
            <a:picLocks noChangeAspect="1"/>
          </p:cNvPicPr>
          <p:nvPr/>
        </p:nvPicPr>
        <p:blipFill>
          <a:blip r:embed="rId2"/>
          <a:stretch>
            <a:fillRect/>
          </a:stretch>
        </p:blipFill>
        <p:spPr>
          <a:xfrm>
            <a:off x="1565910" y="1582684"/>
            <a:ext cx="8224266" cy="4910191"/>
          </a:xfrm>
          <a:prstGeom prst="rect">
            <a:avLst/>
          </a:prstGeom>
        </p:spPr>
      </p:pic>
    </p:spTree>
    <p:extLst>
      <p:ext uri="{BB962C8B-B14F-4D97-AF65-F5344CB8AC3E}">
        <p14:creationId xmlns:p14="http://schemas.microsoft.com/office/powerpoint/2010/main" val="123741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Shape 11">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81ED9AEB-3954-A246-BA89-5F54ED63FF7A}"/>
              </a:ext>
            </a:extLst>
          </p:cNvPr>
          <p:cNvPicPr>
            <a:picLocks noChangeAspect="1"/>
          </p:cNvPicPr>
          <p:nvPr/>
        </p:nvPicPr>
        <p:blipFill>
          <a:blip r:embed="rId2"/>
          <a:stretch>
            <a:fillRect/>
          </a:stretch>
        </p:blipFill>
        <p:spPr>
          <a:xfrm>
            <a:off x="7517316" y="520749"/>
            <a:ext cx="3493575" cy="473705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4" name="Arc 13">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2E8DB58-B9AC-5F4F-B33B-225F17C25C7F}"/>
              </a:ext>
            </a:extLst>
          </p:cNvPr>
          <p:cNvSpPr>
            <a:spLocks noGrp="1"/>
          </p:cNvSpPr>
          <p:nvPr>
            <p:ph type="title"/>
          </p:nvPr>
        </p:nvSpPr>
        <p:spPr>
          <a:xfrm>
            <a:off x="838201" y="479493"/>
            <a:ext cx="5257800" cy="1325563"/>
          </a:xfrm>
        </p:spPr>
        <p:txBody>
          <a:bodyPr>
            <a:normAutofit/>
          </a:bodyPr>
          <a:lstStyle/>
          <a:p>
            <a:r>
              <a:rPr lang="en-US" b="1" dirty="0">
                <a:latin typeface="Arial" panose="020B0604020202020204" pitchFamily="34" charset="0"/>
                <a:cs typeface="Arial" panose="020B0604020202020204" pitchFamily="34" charset="0"/>
              </a:rPr>
              <a:t>Research Background</a:t>
            </a:r>
          </a:p>
        </p:txBody>
      </p:sp>
      <p:sp>
        <p:nvSpPr>
          <p:cNvPr id="5" name="Content Placeholder 2">
            <a:extLst>
              <a:ext uri="{FF2B5EF4-FFF2-40B4-BE49-F238E27FC236}">
                <a16:creationId xmlns:a16="http://schemas.microsoft.com/office/drawing/2014/main" id="{5EDC5BD0-3004-D24C-A83A-C895B22D9D32}"/>
              </a:ext>
            </a:extLst>
          </p:cNvPr>
          <p:cNvSpPr>
            <a:spLocks noGrp="1"/>
          </p:cNvSpPr>
          <p:nvPr>
            <p:ph idx="1"/>
          </p:nvPr>
        </p:nvSpPr>
        <p:spPr>
          <a:xfrm>
            <a:off x="838200" y="1984443"/>
            <a:ext cx="6577013" cy="4192520"/>
          </a:xfrm>
        </p:spPr>
        <p:txBody>
          <a:bodyPr>
            <a:normAutofit/>
          </a:bodyPr>
          <a:lstStyle/>
          <a:p>
            <a:pPr marL="0" indent="0">
              <a:buNone/>
            </a:pPr>
            <a:r>
              <a:rPr lang="en-CA" b="1" dirty="0">
                <a:latin typeface="Arial" panose="020B0604020202020204" pitchFamily="34" charset="0"/>
                <a:cs typeface="Arial" panose="020B0604020202020204" pitchFamily="34" charset="0"/>
              </a:rPr>
              <a:t>Transmission of bacteria by hands</a:t>
            </a:r>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In 1855, Holmes published a book</a:t>
            </a:r>
          </a:p>
          <a:p>
            <a:r>
              <a:rPr lang="en-CA" dirty="0">
                <a:latin typeface="Arial" panose="020B0604020202020204" pitchFamily="34" charset="0"/>
                <a:cs typeface="Arial" panose="020B0604020202020204" pitchFamily="34" charset="0"/>
              </a:rPr>
              <a:t>Investigated a women who had died of puerperal fever after one week of her post-mortem exam </a:t>
            </a:r>
          </a:p>
          <a:p>
            <a:r>
              <a:rPr lang="en-CA" dirty="0">
                <a:latin typeface="Arial" panose="020B0604020202020204" pitchFamily="34" charset="0"/>
                <a:cs typeface="Arial" panose="020B0604020202020204" pitchFamily="34" charset="0"/>
              </a:rPr>
              <a:t>Physician’s unwashed hands were responsible for the transmitting puerperal fever</a:t>
            </a:r>
          </a:p>
          <a:p>
            <a:pPr marL="0" indent="0">
              <a:buNone/>
            </a:pP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4B4E489-AF4D-C740-9EA3-D15A9F2A0123}"/>
              </a:ext>
            </a:extLst>
          </p:cNvPr>
          <p:cNvSpPr txBox="1"/>
          <p:nvPr/>
        </p:nvSpPr>
        <p:spPr>
          <a:xfrm>
            <a:off x="838200" y="5746175"/>
            <a:ext cx="9815508" cy="461665"/>
          </a:xfrm>
          <a:prstGeom prst="rect">
            <a:avLst/>
          </a:prstGeom>
          <a:noFill/>
        </p:spPr>
        <p:txBody>
          <a:bodyPr wrap="none" rtlCol="0">
            <a:spAutoFit/>
          </a:bodyPr>
          <a:lstStyle/>
          <a:p>
            <a:r>
              <a:rPr lang="en-US" sz="2400" u="sng" dirty="0">
                <a:solidFill>
                  <a:srgbClr val="FF0000"/>
                </a:solidFill>
                <a:latin typeface="Comic Sans MS" panose="030F0902030302020204" pitchFamily="66" charset="0"/>
              </a:rPr>
              <a:t>First of time, the role of hand in spreading bacteria was implicated</a:t>
            </a:r>
          </a:p>
        </p:txBody>
      </p:sp>
    </p:spTree>
    <p:extLst>
      <p:ext uri="{BB962C8B-B14F-4D97-AF65-F5344CB8AC3E}">
        <p14:creationId xmlns:p14="http://schemas.microsoft.com/office/powerpoint/2010/main" val="421980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EDC5BD0-3004-D24C-A83A-C895B22D9D32}"/>
              </a:ext>
            </a:extLst>
          </p:cNvPr>
          <p:cNvSpPr>
            <a:spLocks noGrp="1"/>
          </p:cNvSpPr>
          <p:nvPr>
            <p:ph idx="1"/>
          </p:nvPr>
        </p:nvSpPr>
        <p:spPr>
          <a:xfrm>
            <a:off x="838200" y="1825625"/>
            <a:ext cx="6282260" cy="4351338"/>
          </a:xfrm>
        </p:spPr>
        <p:txBody>
          <a:bodyPr>
            <a:normAutofit/>
          </a:bodyPr>
          <a:lstStyle/>
          <a:p>
            <a:pPr marL="0" indent="0">
              <a:lnSpc>
                <a:spcPct val="100000"/>
              </a:lnSpc>
              <a:buNone/>
            </a:pPr>
            <a:r>
              <a:rPr lang="en-CA" b="1" dirty="0">
                <a:latin typeface="Arial" panose="020B0604020202020204" pitchFamily="34" charset="0"/>
                <a:cs typeface="Arial" panose="020B0604020202020204" pitchFamily="34" charset="0"/>
              </a:rPr>
              <a:t>Transmission of bacteria by hands</a:t>
            </a:r>
          </a:p>
          <a:p>
            <a:pPr marL="0" indent="0">
              <a:lnSpc>
                <a:spcPct val="100000"/>
              </a:lnSpc>
              <a:buNone/>
            </a:pPr>
            <a:endParaRPr lang="en-CA" dirty="0">
              <a:latin typeface="Arial" panose="020B0604020202020204" pitchFamily="34" charset="0"/>
              <a:cs typeface="Arial" panose="020B0604020202020204" pitchFamily="34" charset="0"/>
            </a:endParaRPr>
          </a:p>
          <a:p>
            <a:pPr>
              <a:lnSpc>
                <a:spcPct val="100000"/>
              </a:lnSpc>
            </a:pPr>
            <a:r>
              <a:rPr lang="en-CA" dirty="0">
                <a:latin typeface="Arial" panose="020B0604020202020204" pitchFamily="34" charset="0"/>
                <a:cs typeface="Arial" panose="020B0604020202020204" pitchFamily="34" charset="0"/>
              </a:rPr>
              <a:t>Numerous studies demonstrated that adequate hand hygiene is the best action to reduce bacterial transmission </a:t>
            </a:r>
            <a:endParaRPr lang="en-US" dirty="0">
              <a:latin typeface="Arial" panose="020B0604020202020204" pitchFamily="34" charset="0"/>
              <a:cs typeface="Arial" panose="020B0604020202020204" pitchFamily="34" charset="0"/>
            </a:endParaRPr>
          </a:p>
        </p:txBody>
      </p:sp>
      <p:pic>
        <p:nvPicPr>
          <p:cNvPr id="3" name="Picture 2" descr="A close-up of a logo&#10;&#10;Description automatically generated">
            <a:extLst>
              <a:ext uri="{FF2B5EF4-FFF2-40B4-BE49-F238E27FC236}">
                <a16:creationId xmlns:a16="http://schemas.microsoft.com/office/drawing/2014/main" id="{1D6631CF-81F3-174E-932F-92FC50F276D1}"/>
              </a:ext>
            </a:extLst>
          </p:cNvPr>
          <p:cNvPicPr>
            <a:picLocks noChangeAspect="1"/>
          </p:cNvPicPr>
          <p:nvPr/>
        </p:nvPicPr>
        <p:blipFill rotWithShape="1">
          <a:blip r:embed="rId2"/>
          <a:srcRect l="6472" t="7498" r="4260"/>
          <a:stretch/>
        </p:blipFill>
        <p:spPr>
          <a:xfrm>
            <a:off x="7433573" y="1168199"/>
            <a:ext cx="4188450" cy="2064310"/>
          </a:xfrm>
          <a:prstGeom prst="rect">
            <a:avLst/>
          </a:prstGeom>
          <a:ln w="19050">
            <a:solidFill>
              <a:schemeClr val="accent1"/>
            </a:solidFill>
          </a:ln>
        </p:spPr>
      </p:pic>
      <p:pic>
        <p:nvPicPr>
          <p:cNvPr id="7" name="Picture 6" descr="A blue and white sign&#10;&#10;Description automatically generated">
            <a:extLst>
              <a:ext uri="{FF2B5EF4-FFF2-40B4-BE49-F238E27FC236}">
                <a16:creationId xmlns:a16="http://schemas.microsoft.com/office/drawing/2014/main" id="{7D003D73-0C6A-BF44-8B16-C4170B0F79C2}"/>
              </a:ext>
            </a:extLst>
          </p:cNvPr>
          <p:cNvPicPr>
            <a:picLocks noChangeAspect="1"/>
          </p:cNvPicPr>
          <p:nvPr/>
        </p:nvPicPr>
        <p:blipFill>
          <a:blip r:embed="rId3"/>
          <a:stretch>
            <a:fillRect/>
          </a:stretch>
        </p:blipFill>
        <p:spPr>
          <a:xfrm>
            <a:off x="7094054" y="5155303"/>
            <a:ext cx="4976026" cy="1097803"/>
          </a:xfrm>
          <a:prstGeom prst="rect">
            <a:avLst/>
          </a:prstGeom>
          <a:ln w="19050">
            <a:solidFill>
              <a:schemeClr val="accent1"/>
            </a:solidFill>
          </a:ln>
        </p:spPr>
      </p:pic>
      <p:pic>
        <p:nvPicPr>
          <p:cNvPr id="9" name="Picture 8" descr="A close-up of a white background&#10;&#10;Description automatically generated">
            <a:extLst>
              <a:ext uri="{FF2B5EF4-FFF2-40B4-BE49-F238E27FC236}">
                <a16:creationId xmlns:a16="http://schemas.microsoft.com/office/drawing/2014/main" id="{0FFFC222-D337-6F40-BBAE-5A0F2DDACB86}"/>
              </a:ext>
            </a:extLst>
          </p:cNvPr>
          <p:cNvPicPr>
            <a:picLocks noChangeAspect="1"/>
          </p:cNvPicPr>
          <p:nvPr/>
        </p:nvPicPr>
        <p:blipFill>
          <a:blip r:embed="rId4"/>
          <a:stretch>
            <a:fillRect/>
          </a:stretch>
        </p:blipFill>
        <p:spPr>
          <a:xfrm>
            <a:off x="7120460" y="3572257"/>
            <a:ext cx="4949620" cy="1243298"/>
          </a:xfrm>
          <a:prstGeom prst="rect">
            <a:avLst/>
          </a:prstGeom>
          <a:ln w="19050">
            <a:solidFill>
              <a:schemeClr val="accent1"/>
            </a:solidFill>
          </a:ln>
        </p:spPr>
      </p:pic>
      <p:sp>
        <p:nvSpPr>
          <p:cNvPr id="24" name="Title 1">
            <a:extLst>
              <a:ext uri="{FF2B5EF4-FFF2-40B4-BE49-F238E27FC236}">
                <a16:creationId xmlns:a16="http://schemas.microsoft.com/office/drawing/2014/main" id="{2F4DDC52-A282-6F48-A0B3-E6617B30E50C}"/>
              </a:ext>
            </a:extLst>
          </p:cNvPr>
          <p:cNvSpPr>
            <a:spLocks noGrp="1"/>
          </p:cNvSpPr>
          <p:nvPr>
            <p:ph type="title"/>
          </p:nvPr>
        </p:nvSpPr>
        <p:spPr>
          <a:xfrm>
            <a:off x="838201" y="479493"/>
            <a:ext cx="5257800" cy="1325563"/>
          </a:xfrm>
        </p:spPr>
        <p:txBody>
          <a:bodyPr>
            <a:normAutofit/>
          </a:bodyPr>
          <a:lstStyle/>
          <a:p>
            <a:r>
              <a:rPr lang="en-US" b="1" dirty="0">
                <a:latin typeface="Arial" panose="020B0604020202020204" pitchFamily="34" charset="0"/>
                <a:cs typeface="Arial" panose="020B0604020202020204" pitchFamily="34" charset="0"/>
              </a:rPr>
              <a:t>Research Background</a:t>
            </a:r>
          </a:p>
        </p:txBody>
      </p:sp>
    </p:spTree>
    <p:extLst>
      <p:ext uri="{BB962C8B-B14F-4D97-AF65-F5344CB8AC3E}">
        <p14:creationId xmlns:p14="http://schemas.microsoft.com/office/powerpoint/2010/main" val="73277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2F4DDC52-A282-6F48-A0B3-E6617B30E50C}"/>
              </a:ext>
            </a:extLst>
          </p:cNvPr>
          <p:cNvSpPr>
            <a:spLocks noGrp="1"/>
          </p:cNvSpPr>
          <p:nvPr>
            <p:ph type="title"/>
          </p:nvPr>
        </p:nvSpPr>
        <p:spPr>
          <a:xfrm>
            <a:off x="838201" y="479493"/>
            <a:ext cx="5257800" cy="1325563"/>
          </a:xfrm>
        </p:spPr>
        <p:txBody>
          <a:bodyPr>
            <a:normAutofit/>
          </a:bodyPr>
          <a:lstStyle/>
          <a:p>
            <a:r>
              <a:rPr lang="en-US" b="1" dirty="0">
                <a:latin typeface="Arial" panose="020B0604020202020204" pitchFamily="34" charset="0"/>
                <a:cs typeface="Arial" panose="020B0604020202020204" pitchFamily="34" charset="0"/>
              </a:rPr>
              <a:t>Research Background</a:t>
            </a:r>
          </a:p>
        </p:txBody>
      </p:sp>
      <p:pic>
        <p:nvPicPr>
          <p:cNvPr id="8" name="Content Placeholder 7" descr="A poster with text and images of hands washing&#10;&#10;Description automatically generated">
            <a:extLst>
              <a:ext uri="{FF2B5EF4-FFF2-40B4-BE49-F238E27FC236}">
                <a16:creationId xmlns:a16="http://schemas.microsoft.com/office/drawing/2014/main" id="{540AA394-5E15-C843-9E77-AE074342A0C4}"/>
              </a:ext>
            </a:extLst>
          </p:cNvPr>
          <p:cNvPicPr>
            <a:picLocks noGrp="1" noChangeAspect="1"/>
          </p:cNvPicPr>
          <p:nvPr>
            <p:ph idx="1"/>
          </p:nvPr>
        </p:nvPicPr>
        <p:blipFill>
          <a:blip r:embed="rId2"/>
          <a:stretch>
            <a:fillRect/>
          </a:stretch>
        </p:blipFill>
        <p:spPr>
          <a:xfrm>
            <a:off x="1047916" y="2210249"/>
            <a:ext cx="2411021" cy="3149089"/>
          </a:xfrm>
        </p:spPr>
      </p:pic>
      <p:sp>
        <p:nvSpPr>
          <p:cNvPr id="10" name="TextBox 9">
            <a:extLst>
              <a:ext uri="{FF2B5EF4-FFF2-40B4-BE49-F238E27FC236}">
                <a16:creationId xmlns:a16="http://schemas.microsoft.com/office/drawing/2014/main" id="{A9F91AA3-FF01-CD4B-95DD-61552DCF0112}"/>
              </a:ext>
            </a:extLst>
          </p:cNvPr>
          <p:cNvSpPr txBox="1"/>
          <p:nvPr/>
        </p:nvSpPr>
        <p:spPr>
          <a:xfrm>
            <a:off x="4784598" y="1990176"/>
            <a:ext cx="5153975" cy="523220"/>
          </a:xfrm>
          <a:prstGeom prst="rect">
            <a:avLst/>
          </a:prstGeom>
          <a:noFill/>
        </p:spPr>
        <p:txBody>
          <a:bodyPr wrap="none" rtlCol="0">
            <a:spAutoFit/>
          </a:bodyPr>
          <a:lstStyle/>
          <a:p>
            <a:r>
              <a:rPr lang="en-US" sz="2800" b="1" dirty="0">
                <a:solidFill>
                  <a:srgbClr val="FF0000"/>
                </a:solidFill>
                <a:latin typeface="Comic Sans MS" panose="030F0902030302020204" pitchFamily="66" charset="0"/>
              </a:rPr>
              <a:t>Wash hand for at least 20s !!!</a:t>
            </a:r>
          </a:p>
        </p:txBody>
      </p:sp>
      <p:sp>
        <p:nvSpPr>
          <p:cNvPr id="11" name="TextBox 10">
            <a:extLst>
              <a:ext uri="{FF2B5EF4-FFF2-40B4-BE49-F238E27FC236}">
                <a16:creationId xmlns:a16="http://schemas.microsoft.com/office/drawing/2014/main" id="{D0C9427F-851F-8E46-94A3-DD8CE3097C8A}"/>
              </a:ext>
            </a:extLst>
          </p:cNvPr>
          <p:cNvSpPr txBox="1"/>
          <p:nvPr/>
        </p:nvSpPr>
        <p:spPr>
          <a:xfrm>
            <a:off x="4669159" y="2951946"/>
            <a:ext cx="6262676"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However, </a:t>
            </a:r>
            <a:r>
              <a:rPr lang="en-CA" sz="2800" dirty="0">
                <a:latin typeface="Arial" panose="020B0604020202020204" pitchFamily="34" charset="0"/>
                <a:cs typeface="Arial" panose="020B0604020202020204" pitchFamily="34" charset="0"/>
              </a:rPr>
              <a:t>a quick wash (5s) has been </a:t>
            </a:r>
          </a:p>
          <a:p>
            <a:r>
              <a:rPr lang="en-CA" sz="2800" dirty="0">
                <a:latin typeface="Arial" panose="020B0604020202020204" pitchFamily="34" charset="0"/>
                <a:cs typeface="Arial" panose="020B0604020202020204" pitchFamily="34" charset="0"/>
              </a:rPr>
              <a:t>commonly observed</a:t>
            </a:r>
            <a:r>
              <a:rPr lang="en-US" sz="2800" dirty="0">
                <a:latin typeface="Arial" panose="020B0604020202020204" pitchFamily="34" charset="0"/>
                <a:cs typeface="Arial" panose="020B0604020202020204" pitchFamily="34" charset="0"/>
              </a:rPr>
              <a:t> </a:t>
            </a:r>
          </a:p>
        </p:txBody>
      </p:sp>
      <p:pic>
        <p:nvPicPr>
          <p:cNvPr id="13" name="Picture 12" descr="A cartoon of hands washing&#10;&#10;Description automatically generated">
            <a:extLst>
              <a:ext uri="{FF2B5EF4-FFF2-40B4-BE49-F238E27FC236}">
                <a16:creationId xmlns:a16="http://schemas.microsoft.com/office/drawing/2014/main" id="{84D9F30B-4454-EE4A-9230-B2464A1CB930}"/>
              </a:ext>
            </a:extLst>
          </p:cNvPr>
          <p:cNvPicPr>
            <a:picLocks noChangeAspect="1"/>
          </p:cNvPicPr>
          <p:nvPr/>
        </p:nvPicPr>
        <p:blipFill>
          <a:blip r:embed="rId3"/>
          <a:stretch>
            <a:fillRect/>
          </a:stretch>
        </p:blipFill>
        <p:spPr>
          <a:xfrm>
            <a:off x="7800497" y="4351309"/>
            <a:ext cx="3600104" cy="2016058"/>
          </a:xfrm>
          <a:prstGeom prst="rect">
            <a:avLst/>
          </a:prstGeom>
        </p:spPr>
      </p:pic>
    </p:spTree>
    <p:extLst>
      <p:ext uri="{BB962C8B-B14F-4D97-AF65-F5344CB8AC3E}">
        <p14:creationId xmlns:p14="http://schemas.microsoft.com/office/powerpoint/2010/main" val="796510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4B9B3-3EBA-3940-A2B6-3F4DDBBCD287}"/>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Research Background</a:t>
            </a:r>
          </a:p>
        </p:txBody>
      </p:sp>
      <p:pic>
        <p:nvPicPr>
          <p:cNvPr id="8" name="Picture 7" descr="A yellow light bulb and black text&#10;&#10;Description automatically generated">
            <a:extLst>
              <a:ext uri="{FF2B5EF4-FFF2-40B4-BE49-F238E27FC236}">
                <a16:creationId xmlns:a16="http://schemas.microsoft.com/office/drawing/2014/main" id="{C48A45F4-6623-FC46-8FF1-DE428482C206}"/>
              </a:ext>
            </a:extLst>
          </p:cNvPr>
          <p:cNvPicPr>
            <a:picLocks noChangeAspect="1"/>
          </p:cNvPicPr>
          <p:nvPr/>
        </p:nvPicPr>
        <p:blipFill>
          <a:blip r:embed="rId2"/>
          <a:stretch>
            <a:fillRect/>
          </a:stretch>
        </p:blipFill>
        <p:spPr>
          <a:xfrm>
            <a:off x="7062786" y="843360"/>
            <a:ext cx="3679185" cy="1694655"/>
          </a:xfrm>
          <a:prstGeom prst="rect">
            <a:avLst/>
          </a:prstGeom>
        </p:spPr>
      </p:pic>
      <p:sp>
        <p:nvSpPr>
          <p:cNvPr id="10" name="Content Placeholder 9">
            <a:extLst>
              <a:ext uri="{FF2B5EF4-FFF2-40B4-BE49-F238E27FC236}">
                <a16:creationId xmlns:a16="http://schemas.microsoft.com/office/drawing/2014/main" id="{A9628EF1-171D-0D42-A32B-C3E7791B28BD}"/>
              </a:ext>
            </a:extLst>
          </p:cNvPr>
          <p:cNvSpPr>
            <a:spLocks noGrp="1"/>
          </p:cNvSpPr>
          <p:nvPr>
            <p:ph idx="1"/>
          </p:nvPr>
        </p:nvSpPr>
        <p:spPr>
          <a:xfrm>
            <a:off x="838200" y="1825625"/>
            <a:ext cx="6501384" cy="4351338"/>
          </a:xfrm>
        </p:spPr>
        <p:txBody>
          <a:bodyPr/>
          <a:lstStyle/>
          <a:p>
            <a:pPr marL="0" indent="0">
              <a:buNone/>
            </a:pPr>
            <a:r>
              <a:rPr lang="en-US" dirty="0"/>
              <a:t>“Hand to Apple Model”</a:t>
            </a:r>
          </a:p>
          <a:p>
            <a:r>
              <a:rPr lang="en-US" dirty="0"/>
              <a:t>The role of hand in spreading bacteria</a:t>
            </a:r>
          </a:p>
          <a:p>
            <a:r>
              <a:rPr lang="en-US" dirty="0"/>
              <a:t>How does different hand wash (5s, 20s) reducing bacteria transferred by hands </a:t>
            </a:r>
          </a:p>
          <a:p>
            <a:pPr marL="0" indent="0">
              <a:buNone/>
            </a:pPr>
            <a:endParaRPr lang="en-US" dirty="0"/>
          </a:p>
        </p:txBody>
      </p:sp>
      <p:pic>
        <p:nvPicPr>
          <p:cNvPr id="12" name="Picture 11" descr="A plate of sliced apples&#10;&#10;Description automatically generated">
            <a:extLst>
              <a:ext uri="{FF2B5EF4-FFF2-40B4-BE49-F238E27FC236}">
                <a16:creationId xmlns:a16="http://schemas.microsoft.com/office/drawing/2014/main" id="{409B6467-723C-A74D-A7BF-8044DB86C743}"/>
              </a:ext>
            </a:extLst>
          </p:cNvPr>
          <p:cNvPicPr>
            <a:picLocks noChangeAspect="1"/>
          </p:cNvPicPr>
          <p:nvPr/>
        </p:nvPicPr>
        <p:blipFill>
          <a:blip r:embed="rId3"/>
          <a:stretch>
            <a:fillRect/>
          </a:stretch>
        </p:blipFill>
        <p:spPr>
          <a:xfrm>
            <a:off x="4314825" y="3926085"/>
            <a:ext cx="3877433" cy="2575521"/>
          </a:xfrm>
          <a:prstGeom prst="rect">
            <a:avLst/>
          </a:prstGeom>
        </p:spPr>
      </p:pic>
    </p:spTree>
    <p:extLst>
      <p:ext uri="{BB962C8B-B14F-4D97-AF65-F5344CB8AC3E}">
        <p14:creationId xmlns:p14="http://schemas.microsoft.com/office/powerpoint/2010/main" val="3070696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1345</Words>
  <Application>Microsoft Macintosh PowerPoint</Application>
  <PresentationFormat>Widescreen</PresentationFormat>
  <Paragraphs>147</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Comic Sans MS</vt:lpstr>
      <vt:lpstr>Symbol</vt:lpstr>
      <vt:lpstr>Wingdings</vt:lpstr>
      <vt:lpstr>Office Theme</vt:lpstr>
      <vt:lpstr>Are You Eating Bacteria?</vt:lpstr>
      <vt:lpstr>Scientific Question </vt:lpstr>
      <vt:lpstr>Hypothesis </vt:lpstr>
      <vt:lpstr>Research Background</vt:lpstr>
      <vt:lpstr>Research Background</vt:lpstr>
      <vt:lpstr>Research Background</vt:lpstr>
      <vt:lpstr>Research Background</vt:lpstr>
      <vt:lpstr>Research Background</vt:lpstr>
      <vt:lpstr>Research Background</vt:lpstr>
      <vt:lpstr>Variables</vt:lpstr>
      <vt:lpstr>PowerPoint Presentation</vt:lpstr>
      <vt:lpstr>PowerPoint Presentation</vt:lpstr>
      <vt:lpstr>PowerPoint Presentation</vt:lpstr>
      <vt:lpstr>PowerPoint Presentation</vt:lpstr>
      <vt:lpstr>PowerPoint Presentation</vt:lpstr>
      <vt:lpstr>PowerPoint Presentation</vt:lpstr>
      <vt:lpstr>Conclusion</vt:lpstr>
      <vt:lpstr>Application</vt:lpstr>
      <vt:lpstr>Possible Errors</vt:lpstr>
      <vt:lpstr>Further Study</vt:lpstr>
      <vt:lpstr>References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You Eating Bacteria?</dc:title>
  <dc:creator>Xia Sheng</dc:creator>
  <cp:lastModifiedBy>Xia Sheng</cp:lastModifiedBy>
  <cp:revision>3</cp:revision>
  <dcterms:created xsi:type="dcterms:W3CDTF">2025-03-17T00:41:49Z</dcterms:created>
  <dcterms:modified xsi:type="dcterms:W3CDTF">2025-03-17T00:44:53Z</dcterms:modified>
</cp:coreProperties>
</file>