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8ea529c392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8ea529c392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8ea529c392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8ea529c392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b207cac03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b207cac03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b207cac03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b207cac03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b207cac03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b207cac03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b207cac03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b207cac03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8ea529c39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ea529c39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8ea529c39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8ea529c39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8ea529c39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8ea529c39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200">
                <a:solidFill>
                  <a:schemeClr val="dk1"/>
                </a:solidFill>
              </a:rPr>
              <a:t>(how fast they can recall the statement, and to what amount of the statement they can remember within a certain time limit).</a:t>
            </a:r>
            <a:endParaRPr sz="6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The number of statements should remain the same, because the number of statements can affect a person's memory of the statements given.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8ea529c39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ea529c39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rPr>
              <a:t>All participants need to be asked the same (or similar statements depending on the intent), to have the same effect on a person’s memory.</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All participants need to be given the same amount of time or filler task (eg: number of reps for an exercise) between interviews, and be given the same time to remember the statements at the interview (eg: 30 minutes between interviews, and the person is given 2 minutes to repeat and remember the statements).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8ea529c39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8ea529c39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200">
                <a:solidFill>
                  <a:schemeClr val="dk1"/>
                </a:solidFill>
              </a:rPr>
              <a:t>Human memory is held within a group of neurons, a cell assembly. Those cell assemblies fire and react to stimulus. That stimulus could be the face of your mother, a taste of chocolate, even. When those neurons fire together, they become more interconnected. This builds up a strength. </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Memories are usually short-term, unless otherwise strengthened. For example, if you hear a person’s name, you are not always going to remember it, but if there are numerous interactions with that person, or you repeat their name, it becomes long term, a process called memory consolidation.</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There are different processes in memory consolidation. One comprises the individual nerves modifying themselves, allowing them to communicate differently with their neighbouring nerves. This serves to strengthen bonds between the nerves and solidify the memory.</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Not all memories begin as a short-term memory. </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When a memory is recalled, or remembered, the act of remembering causes the cortex, the medial temporal lobe and an area that controls our senses begin communicating. </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Memories can be altered, and in the act of remembering, some memories are reconsolidated. This means that the memories are malleable, and can be strengthened, changed or potentially even weakened. Some memories are more susceptible to change, such as flashbulb memories, which are memories that directly correspond to where and what people were doing on a momentous occasion, often staggeringly bad news or abrupt, spontaneous occurrences.</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Memories can be altered and influenced by the environment around the person when they try to recollect, because of reconsolidation, the memory is altered by some of the outside stimuli.</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There are different kinds of memories, such as declarative memory, which are memories that you experience consciously. They can be facts, like the Eiffel Tower is in Paris, or a past event that you experienced, such as a holiday.</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Nondeclarative memory is unconsciously built. These are procedural memories, which your body does repeatedly. For example, playing an instrument is a procedural memory. They can shape the way your body reacts to certain things, such as flinching at the sight of something that you fear.</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Declarative memories are easier to form than nondeclarative memories, but you are more likely to retain nondeclarative memories.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8ea529c392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8ea529c392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200">
                <a:solidFill>
                  <a:schemeClr val="dk1"/>
                </a:solidFill>
              </a:rPr>
              <a:t>Heat stress is considered an occupational hazard, and can be linked to compromised cognitive function. In temperatures between 17-21 degrees celsius, a minimum number of unsafe behaviours were observed, and when that range was exceeded, the number of unsafe behaviours increased. It is generally accepted that simple tasks are less susceptible to complex tasks, such as memory. Raising internal temperatures past the homeostatic range, and thermal discomfort on the skin can be severely detrimental to memory and other complex cognitive functions, like reasoning and spatial awareness. The subjective state of the individual (how hot they feel on the exterior) seems to have more effect on the cognitive function of an individual. The chemical tyrosine, however, when used in a situation with heat stress increases the neurotransmitter dopamine and catecholamines, which dampens the effect of heat stress. Similarly, cold stress is an occupational hazard in occupational and athletic settings. It appears that  both moderate and extreme reduction in ambient temperatures can compromise cognition. It specifically compromises memory, vigilance and reaction time. People focus on being cold, rather than the task they are given. Thermal comfort has a direct correlation to cognitive function. Reduction in thermal stress and release in stress hormones can reduce and dampen negative cognitive effects. Tyrosine supplementations can aid in the concentration and production of vital neurotransmitters like central catecholamines, which are affected and very important in the parts of the brain that affect cognition.Furthermore, hypoxia is known to cause detrimental effects on cognition. However, when testing the effects of hypoxia, there are multiple factors like exercise, ambient temperature, varying physiological responses, barometric pressure and altitude that need to be taken into consideration. It’s been observed that all facets of memory, including working, spatial memory and learning were impeded after being exposed to an altitude above 5000. The ability to learn new skills was also impeded, and being exposed to a high altitude can cause both chronic and acute cognitive deficits. fMRI tests showed that test subjects exposed to hyperbaric hypoxia had slower and reduced performances in certain areas of the brain. This is all due to the lack of oxygen to maintain homeostasis at a cellular level.</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8ea529c39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8ea529c39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ea529c39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8ea529c39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How Intent Affects Memory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By: Lily 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Procedure (Pre-Interview)</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Clr>
                <a:schemeClr val="dk1"/>
              </a:buClr>
              <a:buSzPts val="1100"/>
              <a:buFont typeface="Arial"/>
              <a:buNone/>
            </a:pPr>
            <a:r>
              <a:rPr b="1" lang="en" sz="1900">
                <a:solidFill>
                  <a:schemeClr val="dk1"/>
                </a:solidFill>
              </a:rPr>
              <a:t>Pre-Interview:</a:t>
            </a:r>
            <a:endParaRPr b="1" sz="19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Before the experimental interview, I ask the subject to fill out a form/survey and tell me about themselves (eg: likes, dislikes, neutrals)</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Before the experimental interview, use the information from the survey to come up with basic statements of the different intents (similar to the other statements)(using generalized data from the student responses (eg: boys have a majority that say “I like video games”) )</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If a person has different interests from other people, create more personalized questions for said individual(s)</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Print out rubrics created to ‘grade’ the recollection speed and clarity of the individual</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Set up times and dates for the interviews</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Set up exercises and topics for filler activities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Procedure (Interview)</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Clr>
                <a:schemeClr val="dk1"/>
              </a:buClr>
              <a:buSzPts val="1100"/>
              <a:buFont typeface="Arial"/>
              <a:buNone/>
            </a:pPr>
            <a:r>
              <a:rPr b="1" lang="en" sz="1900">
                <a:solidFill>
                  <a:schemeClr val="dk1"/>
                </a:solidFill>
              </a:rPr>
              <a:t>Interview:</a:t>
            </a:r>
            <a:endParaRPr b="1" sz="1900">
              <a:solidFill>
                <a:schemeClr val="dk1"/>
              </a:solidFill>
            </a:endParaRPr>
          </a:p>
          <a:p>
            <a:pPr indent="0" lvl="0" marL="45720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Tell them three pre-prepared statements at a time (one like, one dislike and one neutral) in the morning</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At the end of the day, ask them to recite the statements given to them in the morning</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Use a stopwatch or phone to time the responses/recitement of the statement</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Use a notebook to write down the words the subject/individual said when reciting, or use a phone to record their voice and use that afterwards</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Record the time it took for them to recite the statements on the rubric and grade it</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Record the clarity (how much they remember) of the statements using rubrics and comparisons of the statement they gave/recalled and the original statement and grade it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Observations</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Analysis</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Extension</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700">
                <a:solidFill>
                  <a:schemeClr val="dk1"/>
                </a:solidFill>
              </a:rPr>
              <a:t>How does the intent of a statement affect recollection speed and clarity of memory?</a:t>
            </a:r>
            <a:endParaRPr sz="17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Hypothesis</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a:solidFill>
                  <a:schemeClr val="dk1"/>
                </a:solidFill>
              </a:rPr>
              <a:t>If the intent of a statement is to the individual's liking, the clarity of memory and speed of recollection will be clearer and faster because the individual will be more inclined to engage in something they enjoy, rather than something they do not, as different neuron connections will react to stimulus (the sound of the words, the topic and intent) and reconsolidate the connection changing it in some way by weakening it, strengthening it, or it having more meaning), either giving the individual a higher likelihood to remember or forget the statement.</a:t>
            </a:r>
            <a:endParaRPr>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Variables</a:t>
            </a:r>
            <a:endParaRPr/>
          </a:p>
          <a:p>
            <a:pPr indent="0" lvl="0" marL="0" rtl="0" algn="l">
              <a:spcBef>
                <a:spcPts val="0"/>
              </a:spcBef>
              <a:spcAft>
                <a:spcPts val="0"/>
              </a:spcAft>
              <a:buNone/>
            </a:pPr>
            <a:r>
              <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Clr>
                <a:schemeClr val="dk1"/>
              </a:buClr>
              <a:buSzPts val="1100"/>
              <a:buFont typeface="Arial"/>
              <a:buNone/>
            </a:pPr>
            <a:r>
              <a:rPr lang="en" sz="2100">
                <a:solidFill>
                  <a:schemeClr val="dk1"/>
                </a:solidFill>
              </a:rPr>
              <a:t>Manipulated:</a:t>
            </a:r>
            <a:endParaRPr sz="2100">
              <a:solidFill>
                <a:schemeClr val="dk1"/>
              </a:solidFill>
            </a:endParaRPr>
          </a:p>
          <a:p>
            <a:pPr indent="0" lvl="0" marL="0" rtl="0" algn="l">
              <a:lnSpc>
                <a:spcPct val="100000"/>
              </a:lnSpc>
              <a:spcBef>
                <a:spcPts val="0"/>
              </a:spcBef>
              <a:spcAft>
                <a:spcPts val="0"/>
              </a:spcAft>
              <a:buNone/>
            </a:pPr>
            <a:r>
              <a:rPr lang="en">
                <a:solidFill>
                  <a:schemeClr val="dk1"/>
                </a:solidFill>
              </a:rPr>
              <a:t>Intent of the statement being told/relayed to the individual/subject being tested.</a:t>
            </a:r>
            <a:endParaRPr>
              <a:solidFill>
                <a:schemeClr val="dk1"/>
              </a:solidFill>
            </a:endParaRPr>
          </a:p>
          <a:p>
            <a:pPr indent="0" lvl="0" marL="0" rtl="0" algn="l">
              <a:lnSpc>
                <a:spcPct val="100000"/>
              </a:lnSpc>
              <a:spcBef>
                <a:spcPts val="0"/>
              </a:spcBef>
              <a:spcAft>
                <a:spcPts val="0"/>
              </a:spcAft>
              <a:buNone/>
            </a:pPr>
            <a:r>
              <a:t/>
            </a:r>
            <a:endParaRPr>
              <a:solidFill>
                <a:schemeClr val="dk1"/>
              </a:solidFill>
            </a:endParaRPr>
          </a:p>
          <a:p>
            <a:pPr indent="0" lvl="0" marL="0" rtl="0" algn="l">
              <a:lnSpc>
                <a:spcPct val="100000"/>
              </a:lnSpc>
              <a:spcBef>
                <a:spcPts val="0"/>
              </a:spcBef>
              <a:spcAft>
                <a:spcPts val="0"/>
              </a:spcAft>
              <a:buNone/>
            </a:pPr>
            <a:r>
              <a:rPr lang="en" sz="2100">
                <a:solidFill>
                  <a:schemeClr val="dk1"/>
                </a:solidFill>
              </a:rPr>
              <a:t>Responding:</a:t>
            </a:r>
            <a:endParaRPr sz="2100">
              <a:solidFill>
                <a:schemeClr val="dk1"/>
              </a:solidFill>
            </a:endParaRPr>
          </a:p>
          <a:p>
            <a:pPr indent="0" lvl="0" marL="0" rtl="0" algn="l">
              <a:lnSpc>
                <a:spcPct val="100000"/>
              </a:lnSpc>
              <a:spcBef>
                <a:spcPts val="0"/>
              </a:spcBef>
              <a:spcAft>
                <a:spcPts val="0"/>
              </a:spcAft>
              <a:buNone/>
            </a:pPr>
            <a:r>
              <a:rPr lang="en">
                <a:solidFill>
                  <a:schemeClr val="dk1"/>
                </a:solidFill>
              </a:rPr>
              <a:t>Recollection speed and memory clarity of the individual within a specific time interval </a:t>
            </a:r>
            <a:endParaRPr>
              <a:solidFill>
                <a:schemeClr val="dk1"/>
              </a:solidFill>
            </a:endParaRPr>
          </a:p>
          <a:p>
            <a:pPr indent="0" lvl="0" marL="0" rtl="0" algn="l">
              <a:lnSpc>
                <a:spcPct val="100000"/>
              </a:lnSpc>
              <a:spcBef>
                <a:spcPts val="0"/>
              </a:spcBef>
              <a:spcAft>
                <a:spcPts val="0"/>
              </a:spcAft>
              <a:buNone/>
            </a:pPr>
            <a:r>
              <a:t/>
            </a:r>
            <a:endParaRPr>
              <a:solidFill>
                <a:schemeClr val="dk1"/>
              </a:solidFill>
            </a:endParaRPr>
          </a:p>
          <a:p>
            <a:pPr indent="0" lvl="0" marL="0" rtl="0" algn="l">
              <a:lnSpc>
                <a:spcPct val="100000"/>
              </a:lnSpc>
              <a:spcBef>
                <a:spcPts val="0"/>
              </a:spcBef>
              <a:spcAft>
                <a:spcPts val="0"/>
              </a:spcAft>
              <a:buNone/>
            </a:pPr>
            <a:r>
              <a:rPr lang="en">
                <a:solidFill>
                  <a:schemeClr val="dk1"/>
                </a:solidFill>
              </a:rPr>
              <a:t>Controlled:</a:t>
            </a:r>
            <a:endParaRPr>
              <a:solidFill>
                <a:schemeClr val="dk1"/>
              </a:solidFill>
            </a:endParaRPr>
          </a:p>
          <a:p>
            <a:pPr indent="0" lvl="0" marL="0" rtl="0" algn="l">
              <a:lnSpc>
                <a:spcPct val="100000"/>
              </a:lnSpc>
              <a:spcBef>
                <a:spcPts val="0"/>
              </a:spcBef>
              <a:spcAft>
                <a:spcPts val="0"/>
              </a:spcAft>
              <a:buNone/>
            </a:pPr>
            <a:r>
              <a:rPr lang="en" sz="1900">
                <a:solidFill>
                  <a:schemeClr val="dk1"/>
                </a:solidFill>
              </a:rPr>
              <a:t>1)</a:t>
            </a:r>
            <a:endParaRPr sz="1900">
              <a:solidFill>
                <a:schemeClr val="dk1"/>
              </a:solidFill>
            </a:endParaRPr>
          </a:p>
          <a:p>
            <a:pPr indent="0" lvl="0" marL="0" rtl="0" algn="l">
              <a:lnSpc>
                <a:spcPct val="100000"/>
              </a:lnSpc>
              <a:spcBef>
                <a:spcPts val="0"/>
              </a:spcBef>
              <a:spcAft>
                <a:spcPts val="0"/>
              </a:spcAft>
              <a:buNone/>
            </a:pPr>
            <a:r>
              <a:rPr lang="en">
                <a:solidFill>
                  <a:schemeClr val="dk1"/>
                </a:solidFill>
              </a:rPr>
              <a:t>The number of statements each participant is asked at a given time.</a:t>
            </a:r>
            <a:endParaRPr sz="2500">
              <a:solidFill>
                <a:schemeClr val="dk1"/>
              </a:solidFill>
            </a:endParaRPr>
          </a:p>
          <a:p>
            <a:pPr indent="0" lvl="0" marL="0" rtl="0" algn="l">
              <a:lnSpc>
                <a:spcPct val="100000"/>
              </a:lnSpc>
              <a:spcBef>
                <a:spcPts val="0"/>
              </a:spcBef>
              <a:spcAft>
                <a:spcPts val="0"/>
              </a:spcAft>
              <a:buNone/>
            </a:pPr>
            <a:r>
              <a:t/>
            </a:r>
            <a:endParaRPr sz="21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Variables (cont.)</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1900">
                <a:solidFill>
                  <a:schemeClr val="dk1"/>
                </a:solidFill>
              </a:rPr>
              <a:t>2)</a:t>
            </a:r>
            <a:endParaRPr sz="1900">
              <a:solidFill>
                <a:schemeClr val="dk1"/>
              </a:solidFill>
            </a:endParaRPr>
          </a:p>
          <a:p>
            <a:pPr indent="0" lvl="0" marL="0" rtl="0" algn="l">
              <a:lnSpc>
                <a:spcPct val="100000"/>
              </a:lnSpc>
              <a:spcBef>
                <a:spcPts val="0"/>
              </a:spcBef>
              <a:spcAft>
                <a:spcPts val="0"/>
              </a:spcAft>
              <a:buNone/>
            </a:pPr>
            <a:r>
              <a:rPr lang="en">
                <a:solidFill>
                  <a:schemeClr val="dk1"/>
                </a:solidFill>
              </a:rPr>
              <a:t>The statements given at a time.</a:t>
            </a:r>
            <a:endParaRPr>
              <a:solidFill>
                <a:schemeClr val="dk1"/>
              </a:solidFill>
            </a:endParaRPr>
          </a:p>
          <a:p>
            <a:pPr indent="0" lvl="0" marL="0" rtl="0" algn="l">
              <a:lnSpc>
                <a:spcPct val="100000"/>
              </a:lnSpc>
              <a:spcBef>
                <a:spcPts val="0"/>
              </a:spcBef>
              <a:spcAft>
                <a:spcPts val="0"/>
              </a:spcAft>
              <a:buNone/>
            </a:pPr>
            <a:r>
              <a:t/>
            </a:r>
            <a:endParaRPr sz="1900">
              <a:solidFill>
                <a:schemeClr val="dk1"/>
              </a:solidFill>
            </a:endParaRPr>
          </a:p>
          <a:p>
            <a:pPr indent="0" lvl="0" marL="0" rtl="0" algn="l">
              <a:lnSpc>
                <a:spcPct val="100000"/>
              </a:lnSpc>
              <a:spcBef>
                <a:spcPts val="0"/>
              </a:spcBef>
              <a:spcAft>
                <a:spcPts val="0"/>
              </a:spcAft>
              <a:buNone/>
            </a:pPr>
            <a:r>
              <a:rPr lang="en" sz="1900">
                <a:solidFill>
                  <a:schemeClr val="dk1"/>
                </a:solidFill>
              </a:rPr>
              <a:t>3)</a:t>
            </a:r>
            <a:endParaRPr sz="19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The time given in intervals to different interviews, and the time given to remember the statements given at the last.</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 Research</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Human memory is held </a:t>
            </a:r>
            <a:r>
              <a:rPr lang="en"/>
              <a:t>inside</a:t>
            </a:r>
            <a:r>
              <a:rPr lang="en"/>
              <a:t> a cell assembly. They react to stimulus.</a:t>
            </a:r>
            <a:endParaRPr/>
          </a:p>
          <a:p>
            <a:pPr indent="0" lvl="0" marL="0" rtl="0" algn="l">
              <a:spcBef>
                <a:spcPts val="1200"/>
              </a:spcBef>
              <a:spcAft>
                <a:spcPts val="0"/>
              </a:spcAft>
              <a:buNone/>
            </a:pPr>
            <a:r>
              <a:rPr lang="en"/>
              <a:t>Memories are usually short-term.</a:t>
            </a:r>
            <a:endParaRPr/>
          </a:p>
          <a:p>
            <a:pPr indent="0" lvl="0" marL="0" rtl="0" algn="l">
              <a:spcBef>
                <a:spcPts val="1200"/>
              </a:spcBef>
              <a:spcAft>
                <a:spcPts val="0"/>
              </a:spcAft>
              <a:buNone/>
            </a:pPr>
            <a:r>
              <a:rPr lang="en"/>
              <a:t>Nerves modify themselves.</a:t>
            </a:r>
            <a:endParaRPr/>
          </a:p>
          <a:p>
            <a:pPr indent="0" lvl="0" marL="0" rtl="0" algn="l">
              <a:spcBef>
                <a:spcPts val="1200"/>
              </a:spcBef>
              <a:spcAft>
                <a:spcPts val="0"/>
              </a:spcAft>
              <a:buNone/>
            </a:pPr>
            <a:r>
              <a:rPr lang="en"/>
              <a:t>Not all memories are short-term.</a:t>
            </a:r>
            <a:endParaRPr/>
          </a:p>
          <a:p>
            <a:pPr indent="0" lvl="0" marL="0" rtl="0" algn="l">
              <a:spcBef>
                <a:spcPts val="1200"/>
              </a:spcBef>
              <a:spcAft>
                <a:spcPts val="0"/>
              </a:spcAft>
              <a:buNone/>
            </a:pPr>
            <a:r>
              <a:rPr lang="en"/>
              <a:t>Reconsolidation of memory.</a:t>
            </a:r>
            <a:endParaRPr/>
          </a:p>
          <a:p>
            <a:pPr indent="0" lvl="0" marL="0" rtl="0" algn="l">
              <a:spcBef>
                <a:spcPts val="1200"/>
              </a:spcBef>
              <a:spcAft>
                <a:spcPts val="0"/>
              </a:spcAft>
              <a:buNone/>
            </a:pPr>
            <a:r>
              <a:rPr lang="en"/>
              <a:t>Environment affects memory.</a:t>
            </a:r>
            <a:endParaRPr/>
          </a:p>
          <a:p>
            <a:pPr indent="0" lvl="0" marL="0" rtl="0" algn="l">
              <a:spcBef>
                <a:spcPts val="1200"/>
              </a:spcBef>
              <a:spcAft>
                <a:spcPts val="1200"/>
              </a:spcAft>
              <a:buNone/>
            </a:pPr>
            <a:r>
              <a:rPr lang="en"/>
              <a:t>There are two major types of memory: Nondeclarative and declarative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 Research (cont.)</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Heat stress: occupational hazard, linked to compromised cognitive and memory function</a:t>
            </a:r>
            <a:endParaRPr/>
          </a:p>
          <a:p>
            <a:pPr indent="0" lvl="0" marL="0" rtl="0" algn="l">
              <a:spcBef>
                <a:spcPts val="1200"/>
              </a:spcBef>
              <a:spcAft>
                <a:spcPts val="0"/>
              </a:spcAft>
              <a:buNone/>
            </a:pPr>
            <a:r>
              <a:rPr lang="en"/>
              <a:t>Cold stress: again, and occupational and athletic hazard, both moderate and extreme reduction in temperatures can compromise cognition and memory</a:t>
            </a:r>
            <a:endParaRPr/>
          </a:p>
          <a:p>
            <a:pPr indent="0" lvl="0" marL="0" rtl="0" algn="l">
              <a:spcBef>
                <a:spcPts val="1200"/>
              </a:spcBef>
              <a:spcAft>
                <a:spcPts val="1200"/>
              </a:spcAft>
              <a:buNone/>
            </a:pPr>
            <a:r>
              <a:rPr lang="en"/>
              <a:t>Hypoxia: known to cause detrimental effects on cognition, most often associated with altitude but can occur on sea level due to machines and idiocy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Materials</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2100">
                <a:solidFill>
                  <a:schemeClr val="dk1"/>
                </a:solidFill>
              </a:rPr>
              <a:t>Materials Required:</a:t>
            </a:r>
            <a:endParaRPr sz="2100">
              <a:solidFill>
                <a:schemeClr val="dk1"/>
              </a:solidFill>
            </a:endParaRPr>
          </a:p>
          <a:p>
            <a:pPr indent="0" lvl="0" marL="45720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349250" lvl="0" marL="457200" rtl="0" algn="l">
              <a:lnSpc>
                <a:spcPct val="100000"/>
              </a:lnSpc>
              <a:spcBef>
                <a:spcPts val="0"/>
              </a:spcBef>
              <a:spcAft>
                <a:spcPts val="0"/>
              </a:spcAft>
              <a:buClr>
                <a:schemeClr val="dk1"/>
              </a:buClr>
              <a:buSzPts val="1900"/>
              <a:buChar char="-"/>
            </a:pPr>
            <a:r>
              <a:rPr lang="en" sz="1900">
                <a:solidFill>
                  <a:schemeClr val="dk1"/>
                </a:solidFill>
              </a:rPr>
              <a:t>Time recording materials (stopwatch, clock, timer)</a:t>
            </a:r>
            <a:endParaRPr sz="1900">
              <a:solidFill>
                <a:schemeClr val="dk1"/>
              </a:solidFill>
            </a:endParaRPr>
          </a:p>
          <a:p>
            <a:pPr indent="-349250" lvl="0" marL="457200" rtl="0" algn="l">
              <a:lnSpc>
                <a:spcPct val="100000"/>
              </a:lnSpc>
              <a:spcBef>
                <a:spcPts val="0"/>
              </a:spcBef>
              <a:spcAft>
                <a:spcPts val="0"/>
              </a:spcAft>
              <a:buClr>
                <a:schemeClr val="dk1"/>
              </a:buClr>
              <a:buSzPts val="1900"/>
              <a:buChar char="-"/>
            </a:pPr>
            <a:r>
              <a:rPr lang="en" sz="1900">
                <a:solidFill>
                  <a:schemeClr val="dk1"/>
                </a:solidFill>
              </a:rPr>
              <a:t>Lined paper notebook</a:t>
            </a:r>
            <a:endParaRPr sz="1900">
              <a:solidFill>
                <a:schemeClr val="dk1"/>
              </a:solidFill>
            </a:endParaRPr>
          </a:p>
          <a:p>
            <a:pPr indent="-349250" lvl="0" marL="457200" rtl="0" algn="l">
              <a:lnSpc>
                <a:spcPct val="100000"/>
              </a:lnSpc>
              <a:spcBef>
                <a:spcPts val="0"/>
              </a:spcBef>
              <a:spcAft>
                <a:spcPts val="0"/>
              </a:spcAft>
              <a:buClr>
                <a:schemeClr val="dk1"/>
              </a:buClr>
              <a:buSzPts val="1900"/>
              <a:buChar char="-"/>
            </a:pPr>
            <a:r>
              <a:rPr lang="en" sz="1900">
                <a:solidFill>
                  <a:schemeClr val="dk1"/>
                </a:solidFill>
              </a:rPr>
              <a:t>Writing utensils</a:t>
            </a:r>
            <a:endParaRPr sz="1900">
              <a:solidFill>
                <a:schemeClr val="dk1"/>
              </a:solidFill>
            </a:endParaRPr>
          </a:p>
          <a:p>
            <a:pPr indent="-349250" lvl="0" marL="457200" rtl="0" algn="l">
              <a:lnSpc>
                <a:spcPct val="100000"/>
              </a:lnSpc>
              <a:spcBef>
                <a:spcPts val="0"/>
              </a:spcBef>
              <a:spcAft>
                <a:spcPts val="0"/>
              </a:spcAft>
              <a:buClr>
                <a:schemeClr val="dk1"/>
              </a:buClr>
              <a:buSzPts val="1900"/>
              <a:buChar char="-"/>
            </a:pPr>
            <a:r>
              <a:rPr lang="en" sz="1900">
                <a:solidFill>
                  <a:schemeClr val="dk1"/>
                </a:solidFill>
              </a:rPr>
              <a:t>Rubric (printed paper)</a:t>
            </a:r>
            <a:endParaRPr sz="1900">
              <a:solidFill>
                <a:schemeClr val="dk1"/>
              </a:solidFill>
            </a:endParaRPr>
          </a:p>
          <a:p>
            <a:pPr indent="-349250" lvl="0" marL="457200" rtl="0" algn="l">
              <a:lnSpc>
                <a:spcPct val="100000"/>
              </a:lnSpc>
              <a:spcBef>
                <a:spcPts val="0"/>
              </a:spcBef>
              <a:spcAft>
                <a:spcPts val="0"/>
              </a:spcAft>
              <a:buClr>
                <a:schemeClr val="dk1"/>
              </a:buClr>
              <a:buSzPts val="1900"/>
              <a:buChar char="-"/>
            </a:pPr>
            <a:r>
              <a:rPr lang="en" sz="1900">
                <a:solidFill>
                  <a:schemeClr val="dk1"/>
                </a:solidFill>
              </a:rPr>
              <a:t>Spreadsheets (Google Spreadsheets)</a:t>
            </a:r>
            <a:endParaRPr sz="1900">
              <a:solidFill>
                <a:schemeClr val="dk1"/>
              </a:solidFill>
            </a:endParaRPr>
          </a:p>
          <a:p>
            <a:pPr indent="-349250" lvl="0" marL="457200" rtl="0" algn="l">
              <a:lnSpc>
                <a:spcPct val="100000"/>
              </a:lnSpc>
              <a:spcBef>
                <a:spcPts val="0"/>
              </a:spcBef>
              <a:spcAft>
                <a:spcPts val="0"/>
              </a:spcAft>
              <a:buClr>
                <a:schemeClr val="dk1"/>
              </a:buClr>
              <a:buSzPts val="1900"/>
              <a:buChar char="-"/>
            </a:pPr>
            <a:r>
              <a:rPr lang="en" sz="1900">
                <a:solidFill>
                  <a:schemeClr val="dk1"/>
                </a:solidFill>
              </a:rPr>
              <a:t>Extra paper for filler activities or recording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Procedure (Prep)</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100">
                <a:solidFill>
                  <a:schemeClr val="dk1"/>
                </a:solidFill>
              </a:rPr>
              <a:t>Procedure:</a:t>
            </a:r>
            <a:endParaRPr sz="21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9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 sz="1900">
                <a:solidFill>
                  <a:schemeClr val="dk1"/>
                </a:solidFill>
              </a:rPr>
              <a:t>Prep:</a:t>
            </a:r>
            <a:endParaRPr b="1" sz="19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900">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Create rubric used to ‘grade’ the recollection speed and clarity of the tested individual </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Create the pre-interview survey</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Purchase materials/find materials needed for the experiment</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Create Spreadsheets for data storage</a:t>
            </a:r>
            <a:endParaRPr>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