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Quattrocento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7" roundtripDataSignature="AMtx7mjhA15L0nZ1u+Y3P3Gr0B1RoSmt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3161AF-3CC9-416D-9659-08F47267F4E5}">
  <a:tblStyle styleId="{B33161AF-3CC9-416D-9659-08F47267F4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8F4"/>
          </a:solidFill>
        </a:fill>
      </a:tcStyle>
    </a:wholeTbl>
    <a:band1H>
      <a:tcTxStyle/>
      <a:tcStyle>
        <a:fill>
          <a:solidFill>
            <a:srgbClr val="E2CDE9"/>
          </a:solidFill>
        </a:fill>
      </a:tcStyle>
    </a:band1H>
    <a:band2H>
      <a:tcTxStyle/>
    </a:band2H>
    <a:band1V>
      <a:tcTxStyle/>
      <a:tcStyle>
        <a:fill>
          <a:solidFill>
            <a:srgbClr val="E2CDE9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QuattrocentoSans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QuattrocentoSans-italic.fntdata"/><Relationship Id="rId12" Type="http://schemas.openxmlformats.org/officeDocument/2006/relationships/slide" Target="slides/slide5.xml"/><Relationship Id="rId34" Type="http://schemas.openxmlformats.org/officeDocument/2006/relationships/font" Target="fonts/QuattrocentoSans-bold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QuattrocentoSans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insert</a:t>
            </a:r>
            <a:r>
              <a:rPr lang="en-US"/>
              <a:t> text box (see next page)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bb45dbd52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cbb45dbd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cbb45dbd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cbb45dbd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increase detail(effect and bullet points)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 txBox="1"/>
          <p:nvPr>
            <p:ph type="ctrTitle"/>
          </p:nvPr>
        </p:nvSpPr>
        <p:spPr>
          <a:xfrm>
            <a:off x="2971799" y="1473200"/>
            <a:ext cx="5398295" cy="1816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" type="subTitle"/>
          </p:nvPr>
        </p:nvSpPr>
        <p:spPr>
          <a:xfrm>
            <a:off x="2971799" y="3289300"/>
            <a:ext cx="5398295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50"/>
              <a:buNone/>
              <a:defRPr sz="1350" cap="none">
                <a:solidFill>
                  <a:schemeClr val="lt1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750"/>
              </a:spcBef>
              <a:spcAft>
                <a:spcPts val="75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9"/>
          <p:cNvSpPr txBox="1"/>
          <p:nvPr>
            <p:ph idx="10" type="dt"/>
          </p:nvPr>
        </p:nvSpPr>
        <p:spPr>
          <a:xfrm>
            <a:off x="6699419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1" type="ftr"/>
          </p:nvPr>
        </p:nvSpPr>
        <p:spPr>
          <a:xfrm>
            <a:off x="2971799" y="4402932"/>
            <a:ext cx="3670469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2" type="sldNum"/>
          </p:nvPr>
        </p:nvSpPr>
        <p:spPr>
          <a:xfrm>
            <a:off x="7956719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3" name="Google Shape;7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0"/>
          <p:cNvSpPr txBox="1"/>
          <p:nvPr>
            <p:ph type="title"/>
          </p:nvPr>
        </p:nvSpPr>
        <p:spPr>
          <a:xfrm>
            <a:off x="514350" y="1200150"/>
            <a:ext cx="462349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/>
          <p:nvPr>
            <p:ph idx="2" type="pic"/>
          </p:nvPr>
        </p:nvSpPr>
        <p:spPr>
          <a:xfrm>
            <a:off x="5652190" y="685800"/>
            <a:ext cx="2460731" cy="3429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3137"/>
              </a:srgbClr>
            </a:outerShdw>
          </a:effectLst>
        </p:spPr>
      </p:sp>
      <p:sp>
        <p:nvSpPr>
          <p:cNvPr id="76" name="Google Shape;76;p40"/>
          <p:cNvSpPr txBox="1"/>
          <p:nvPr>
            <p:ph idx="1" type="body"/>
          </p:nvPr>
        </p:nvSpPr>
        <p:spPr>
          <a:xfrm>
            <a:off x="514350" y="2228850"/>
            <a:ext cx="462349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50"/>
              <a:buNone/>
              <a:defRPr sz="135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1" name="Google Shape;8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1"/>
          <p:cNvSpPr txBox="1"/>
          <p:nvPr>
            <p:ph type="title"/>
          </p:nvPr>
        </p:nvSpPr>
        <p:spPr>
          <a:xfrm>
            <a:off x="514351" y="3549649"/>
            <a:ext cx="759857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/>
          <p:nvPr>
            <p:ph idx="2" type="pic"/>
          </p:nvPr>
        </p:nvSpPr>
        <p:spPr>
          <a:xfrm>
            <a:off x="1028701" y="699084"/>
            <a:ext cx="6569870" cy="2373732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3137"/>
              </a:srgbClr>
            </a:outerShdw>
          </a:effectLst>
        </p:spPr>
      </p:sp>
      <p:sp>
        <p:nvSpPr>
          <p:cNvPr id="84" name="Google Shape;84;p41"/>
          <p:cNvSpPr txBox="1"/>
          <p:nvPr>
            <p:ph idx="1" type="body"/>
          </p:nvPr>
        </p:nvSpPr>
        <p:spPr>
          <a:xfrm>
            <a:off x="514351" y="3974702"/>
            <a:ext cx="7598570" cy="370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85" name="Google Shape;85;p41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9" name="Google Shape;8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2"/>
          <p:cNvSpPr txBox="1"/>
          <p:nvPr>
            <p:ph type="title"/>
          </p:nvPr>
        </p:nvSpPr>
        <p:spPr>
          <a:xfrm>
            <a:off x="514351" y="457201"/>
            <a:ext cx="7598570" cy="234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2"/>
          <p:cNvSpPr txBox="1"/>
          <p:nvPr>
            <p:ph idx="1" type="body"/>
          </p:nvPr>
        </p:nvSpPr>
        <p:spPr>
          <a:xfrm>
            <a:off x="514350" y="3257550"/>
            <a:ext cx="7598571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42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2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6" name="Google Shape;9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3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lang="en-US" sz="6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8" name="Google Shape;98;p4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lang="en-US" sz="6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9" name="Google Shape;99;p43"/>
          <p:cNvSpPr txBox="1"/>
          <p:nvPr>
            <p:ph type="title"/>
          </p:nvPr>
        </p:nvSpPr>
        <p:spPr>
          <a:xfrm>
            <a:off x="744201" y="457201"/>
            <a:ext cx="716279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3"/>
          <p:cNvSpPr txBox="1"/>
          <p:nvPr>
            <p:ph idx="1" type="body"/>
          </p:nvPr>
        </p:nvSpPr>
        <p:spPr>
          <a:xfrm>
            <a:off x="823406" y="2514600"/>
            <a:ext cx="7004388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50"/>
              <a:buFont typeface="Calibri"/>
              <a:buNone/>
              <a:defRPr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050"/>
              <a:buFont typeface="Calibri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2" type="body"/>
          </p:nvPr>
        </p:nvSpPr>
        <p:spPr>
          <a:xfrm>
            <a:off x="515599" y="3257550"/>
            <a:ext cx="761427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43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3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6" name="Google Shape;10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4"/>
          <p:cNvSpPr txBox="1"/>
          <p:nvPr>
            <p:ph type="title"/>
          </p:nvPr>
        </p:nvSpPr>
        <p:spPr>
          <a:xfrm>
            <a:off x="514352" y="2481436"/>
            <a:ext cx="7598569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" type="body"/>
          </p:nvPr>
        </p:nvSpPr>
        <p:spPr>
          <a:xfrm>
            <a:off x="514351" y="3583036"/>
            <a:ext cx="759857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44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4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3" name="Google Shape;11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5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lang="en-US" sz="6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5" name="Google Shape;115;p45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lang="en-US" sz="6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6" name="Google Shape;116;p45"/>
          <p:cNvSpPr txBox="1"/>
          <p:nvPr>
            <p:ph type="title"/>
          </p:nvPr>
        </p:nvSpPr>
        <p:spPr>
          <a:xfrm>
            <a:off x="744201" y="457201"/>
            <a:ext cx="716279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1" type="body"/>
          </p:nvPr>
        </p:nvSpPr>
        <p:spPr>
          <a:xfrm>
            <a:off x="514350" y="2914650"/>
            <a:ext cx="7601577" cy="666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2" type="body"/>
          </p:nvPr>
        </p:nvSpPr>
        <p:spPr>
          <a:xfrm>
            <a:off x="514349" y="3581400"/>
            <a:ext cx="760157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45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3" name="Google Shape;12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6"/>
          <p:cNvSpPr txBox="1"/>
          <p:nvPr>
            <p:ph type="title"/>
          </p:nvPr>
        </p:nvSpPr>
        <p:spPr>
          <a:xfrm>
            <a:off x="514351" y="457201"/>
            <a:ext cx="7598570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6"/>
          <p:cNvSpPr txBox="1"/>
          <p:nvPr>
            <p:ph idx="1" type="body"/>
          </p:nvPr>
        </p:nvSpPr>
        <p:spPr>
          <a:xfrm>
            <a:off x="514351" y="2628900"/>
            <a:ext cx="7598571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sz="21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6"/>
          <p:cNvSpPr txBox="1"/>
          <p:nvPr>
            <p:ph idx="2" type="body"/>
          </p:nvPr>
        </p:nvSpPr>
        <p:spPr>
          <a:xfrm>
            <a:off x="514350" y="3257550"/>
            <a:ext cx="7598571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46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6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1" name="Google Shape;13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7"/>
          <p:cNvSpPr txBox="1"/>
          <p:nvPr>
            <p:ph idx="1" type="body"/>
          </p:nvPr>
        </p:nvSpPr>
        <p:spPr>
          <a:xfrm rot="5400000">
            <a:off x="2945210" y="-824308"/>
            <a:ext cx="2736850" cy="7598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7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7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7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47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8" name="Google Shape;13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8"/>
          <p:cNvSpPr txBox="1"/>
          <p:nvPr>
            <p:ph type="title"/>
          </p:nvPr>
        </p:nvSpPr>
        <p:spPr>
          <a:xfrm rot="5400000">
            <a:off x="5360363" y="1590844"/>
            <a:ext cx="3886201" cy="16189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8"/>
          <p:cNvSpPr txBox="1"/>
          <p:nvPr>
            <p:ph idx="1" type="body"/>
          </p:nvPr>
        </p:nvSpPr>
        <p:spPr>
          <a:xfrm rot="5400000">
            <a:off x="1508293" y="-536744"/>
            <a:ext cx="3886200" cy="587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8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8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8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3" name="Google Shape;2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3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" type="body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0" name="Google Shape;3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4"/>
          <p:cNvSpPr txBox="1"/>
          <p:nvPr>
            <p:ph type="title"/>
          </p:nvPr>
        </p:nvSpPr>
        <p:spPr>
          <a:xfrm>
            <a:off x="514351" y="2481436"/>
            <a:ext cx="759857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" type="body"/>
          </p:nvPr>
        </p:nvSpPr>
        <p:spPr>
          <a:xfrm>
            <a:off x="514349" y="3583036"/>
            <a:ext cx="759857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34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7" name="Google Shape;3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514351" y="1606550"/>
            <a:ext cx="3746501" cy="2736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4366421" y="1606551"/>
            <a:ext cx="374649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730252" y="1663700"/>
            <a:ext cx="353179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sz="21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514351" y="2152651"/>
            <a:ext cx="3747692" cy="219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4572003" y="1670050"/>
            <a:ext cx="3542110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sz="21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4367612" y="2152651"/>
            <a:ext cx="3746501" cy="219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4" name="Google Shape;5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7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0" name="Google Shape;6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8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5" name="Google Shape;6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9"/>
          <p:cNvSpPr txBox="1"/>
          <p:nvPr>
            <p:ph type="title"/>
          </p:nvPr>
        </p:nvSpPr>
        <p:spPr>
          <a:xfrm>
            <a:off x="514350" y="1555750"/>
            <a:ext cx="2760664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" type="body"/>
          </p:nvPr>
        </p:nvSpPr>
        <p:spPr>
          <a:xfrm>
            <a:off x="3486151" y="457201"/>
            <a:ext cx="462677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2" type="body"/>
          </p:nvPr>
        </p:nvSpPr>
        <p:spPr>
          <a:xfrm>
            <a:off x="514350" y="2584450"/>
            <a:ext cx="276066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4325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4325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30"/>
          <p:cNvSpPr txBox="1"/>
          <p:nvPr>
            <p:ph idx="10" type="dt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hyperlink" Target="https://youtu.be/k_1BmGY6xK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radc.rush.edu/docs/var/detail.htm?category=Motor+and+Gait&amp;subcategory=UPDRS&amp;variable=tremsc" TargetMode="External"/><Relationship Id="rId10" Type="http://schemas.openxmlformats.org/officeDocument/2006/relationships/hyperlink" Target="https://www.movementdisorders.org/MDS/MDS-Rating-Scales/MDS-Unified-Parkinsons-Disease-Rating-Scale-MDS-UPDRS.htm" TargetMode="External"/><Relationship Id="rId13" Type="http://schemas.openxmlformats.org/officeDocument/2006/relationships/hyperlink" Target="https://pmc.ncbi.nlm.nih.gov/articles/PMC9314669/" TargetMode="External"/><Relationship Id="rId12" Type="http://schemas.openxmlformats.org/officeDocument/2006/relationships/hyperlink" Target="https://www.ncbi.nlm.nih.gov/books/NBK48214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parkinson.org/understanding-parkinsons/movement-symptoms/tremor" TargetMode="External"/><Relationship Id="rId4" Type="http://schemas.openxmlformats.org/officeDocument/2006/relationships/hyperlink" Target="https://pmc.ncbi.nlm.nih.gov/articles/PMC9863142/" TargetMode="External"/><Relationship Id="rId9" Type="http://schemas.openxmlformats.org/officeDocument/2006/relationships/hyperlink" Target="https://pmc.ncbi.nlm.nih.gov/articles/PMC6032646/" TargetMode="External"/><Relationship Id="rId15" Type="http://schemas.openxmlformats.org/officeDocument/2006/relationships/hyperlink" Target="https://www.parkinson.org/library/fact-sheets/fall-prevention" TargetMode="External"/><Relationship Id="rId14" Type="http://schemas.openxmlformats.org/officeDocument/2006/relationships/hyperlink" Target="https://www.ninds.nih.gov/health-information/disorders/tremor" TargetMode="External"/><Relationship Id="rId17" Type="http://schemas.openxmlformats.org/officeDocument/2006/relationships/hyperlink" Target="https://learn.sparkfun.com/tutorials/accelerometer-basics/all" TargetMode="External"/><Relationship Id="rId16" Type="http://schemas.openxmlformats.org/officeDocument/2006/relationships/hyperlink" Target="https://en.wikipedia.org/wiki/Accelerometer" TargetMode="External"/><Relationship Id="rId5" Type="http://schemas.openxmlformats.org/officeDocument/2006/relationships/hyperlink" Target="https://www.apdaparkinson.org/what-is-parkinsons/symptoms/tremor/" TargetMode="External"/><Relationship Id="rId6" Type="http://schemas.openxmlformats.org/officeDocument/2006/relationships/hyperlink" Target="https://www.ninds.nih.gov/health-information/disorders/parkinsons-disease" TargetMode="External"/><Relationship Id="rId7" Type="http://schemas.openxmlformats.org/officeDocument/2006/relationships/hyperlink" Target="https://www.ninds.nih.gov/health-information/disorders/parkinsons-disease" TargetMode="External"/><Relationship Id="rId8" Type="http://schemas.openxmlformats.org/officeDocument/2006/relationships/hyperlink" Target="https://practicalneurology.com/diseases-diagnoses/movement-disorders/evaluation-of-patients-with-tremor/30247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hyperlink" Target="https://www.parkinson.org/understanding-parkinsons/statistic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hyperlink" Target="https://pmc.ncbi.nlm.nih.gov/articles/PMC1123345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 txBox="1"/>
          <p:nvPr>
            <p:ph type="ctrTitle"/>
          </p:nvPr>
        </p:nvSpPr>
        <p:spPr>
          <a:xfrm>
            <a:off x="3213030" y="345814"/>
            <a:ext cx="5430829" cy="18160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n-US" sz="4000"/>
              <a:t>PARKINSON’S TREMOR DETECTION DEVICE</a:t>
            </a:r>
            <a:endParaRPr b="1" sz="4000"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1179690" y="2879486"/>
            <a:ext cx="7191022" cy="16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RISHI GANAPATHY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GRADE 8 -LOUIS RIEL SCHOOL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SzPts val="4000"/>
              <a:buNone/>
            </a:pPr>
            <a:r>
              <a:rPr lang="en-US" sz="4000"/>
              <a:t>CALGARY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>
            <p:ph type="title"/>
          </p:nvPr>
        </p:nvSpPr>
        <p:spPr>
          <a:xfrm>
            <a:off x="0" y="42519"/>
            <a:ext cx="8461502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BACKGROUND RESEARCH- TREMOR</a:t>
            </a:r>
            <a:endParaRPr/>
          </a:p>
        </p:txBody>
      </p:sp>
      <p:grpSp>
        <p:nvGrpSpPr>
          <p:cNvPr id="271" name="Google Shape;271;p10"/>
          <p:cNvGrpSpPr/>
          <p:nvPr/>
        </p:nvGrpSpPr>
        <p:grpSpPr>
          <a:xfrm>
            <a:off x="277857" y="1347323"/>
            <a:ext cx="8778213" cy="3202935"/>
            <a:chOff x="399959" y="952191"/>
            <a:chExt cx="8778213" cy="3202935"/>
          </a:xfrm>
        </p:grpSpPr>
        <p:sp>
          <p:nvSpPr>
            <p:cNvPr id="272" name="Google Shape;272;p10"/>
            <p:cNvSpPr/>
            <p:nvPr/>
          </p:nvSpPr>
          <p:spPr>
            <a:xfrm>
              <a:off x="491506" y="1008355"/>
              <a:ext cx="1245959" cy="12459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750574" y="952191"/>
              <a:ext cx="2936903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8477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65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One of the most common symptoms of Parkinson’s is a resting tremor in the extremities</a:t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771418" y="1074458"/>
              <a:ext cx="1245959" cy="1245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6072307" y="1034661"/>
              <a:ext cx="2936903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8477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Current clinical methods for detecting tremors are based on visual examinations</a:t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399959" y="2862879"/>
              <a:ext cx="1324258" cy="12922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806831" y="2735686"/>
              <a:ext cx="2936903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84773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prescribed dosage from the clinical examination can ebb from dietary changes, physical exertion, and disease progression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743735" y="2909167"/>
              <a:ext cx="1245959" cy="124595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6072308" y="2862880"/>
              <a:ext cx="3105864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Accelerometers can be used to determine specific tremor severities, providing medication alerts</a:t>
              </a:r>
              <a:endParaRPr/>
            </a:p>
          </p:txBody>
        </p:sp>
      </p:grpSp>
      <p:pic>
        <p:nvPicPr>
          <p:cNvPr descr="Sign language with solid fill" id="280" name="Google Shape;2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622" y="14898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gnature outline" id="281" name="Google Shape;2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622" y="16398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ward trend graph with solid fill" id="282" name="Google Shape;28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33" y="3306032"/>
            <a:ext cx="1166734" cy="1166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Checked with solid fill" id="283" name="Google Shape;28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590" y="1595572"/>
            <a:ext cx="997710" cy="997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line Network with solid fill" id="284" name="Google Shape;28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7411" y="3423790"/>
            <a:ext cx="1011807" cy="101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1" title="download.png"/>
          <p:cNvPicPr preferRelativeResize="0"/>
          <p:nvPr/>
        </p:nvPicPr>
        <p:blipFill rotWithShape="1">
          <a:blip r:embed="rId3">
            <a:alphaModFix/>
          </a:blip>
          <a:srcRect b="0" l="23214" r="24381" t="0"/>
          <a:stretch/>
        </p:blipFill>
        <p:spPr>
          <a:xfrm rot="5400000">
            <a:off x="819927" y="654531"/>
            <a:ext cx="2444349" cy="310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 title="download.png"/>
          <p:cNvPicPr preferRelativeResize="0"/>
          <p:nvPr/>
        </p:nvPicPr>
        <p:blipFill rotWithShape="1">
          <a:blip r:embed="rId4">
            <a:alphaModFix/>
          </a:blip>
          <a:srcRect b="7910" l="0" r="0" t="14761"/>
          <a:stretch/>
        </p:blipFill>
        <p:spPr>
          <a:xfrm>
            <a:off x="4496227" y="987231"/>
            <a:ext cx="3566850" cy="22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 txBox="1"/>
          <p:nvPr/>
        </p:nvSpPr>
        <p:spPr>
          <a:xfrm>
            <a:off x="199308" y="3340258"/>
            <a:ext cx="4071858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Accelerometer (ADXL345) contains a tiny weight (known as a proof mass) that is suspended by silicon springs</a:t>
            </a:r>
            <a:endParaRPr/>
          </a:p>
          <a:p>
            <a:pPr indent="0" lvl="0" marL="698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4539352" y="2915120"/>
            <a:ext cx="3976733" cy="1666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the chip moves, the weight has inertia, causing the springs to compress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causes capacitance to change resulting calculating acceleration</a:t>
            </a:r>
            <a:endParaRPr/>
          </a:p>
        </p:txBody>
      </p:sp>
      <p:sp>
        <p:nvSpPr>
          <p:cNvPr id="293" name="Google Shape;293;p11"/>
          <p:cNvSpPr txBox="1"/>
          <p:nvPr>
            <p:ph type="title"/>
          </p:nvPr>
        </p:nvSpPr>
        <p:spPr>
          <a:xfrm>
            <a:off x="0" y="-13645"/>
            <a:ext cx="8461502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BACKGROUND RESEARCH- ACCELEROMETER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/>
        </p:nvSpPr>
        <p:spPr>
          <a:xfrm>
            <a:off x="569047" y="234926"/>
            <a:ext cx="722101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Calibri"/>
              <a:buNone/>
            </a:pPr>
            <a:r>
              <a:rPr b="1" i="1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device does not directly replace clinical  diagnosis, but demonstrates correlation potential</a:t>
            </a:r>
            <a:endParaRPr sz="25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2" title="20260226_173650.jpg"/>
          <p:cNvPicPr preferRelativeResize="0"/>
          <p:nvPr/>
        </p:nvPicPr>
        <p:blipFill rotWithShape="1">
          <a:blip r:embed="rId3">
            <a:alphaModFix/>
          </a:blip>
          <a:srcRect b="7571" l="14847" r="24674" t="9592"/>
          <a:stretch/>
        </p:blipFill>
        <p:spPr>
          <a:xfrm rot="5399993">
            <a:off x="2795212" y="-371458"/>
            <a:ext cx="3728275" cy="680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2392075" y="2034950"/>
            <a:ext cx="20775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Wearable Gloves for monitoring</a:t>
            </a:r>
            <a:endParaRPr b="1" i="1" sz="185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5539153" y="3277625"/>
            <a:ext cx="22509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Processing Board+ Battery Pack</a:t>
            </a:r>
            <a:endParaRPr b="1" i="1" sz="185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1899525" y="3518925"/>
            <a:ext cx="18129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Accelerometer</a:t>
            </a:r>
            <a:endParaRPr b="1" i="1" sz="185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/>
          <p:nvPr>
            <p:ph type="title"/>
          </p:nvPr>
        </p:nvSpPr>
        <p:spPr>
          <a:xfrm>
            <a:off x="267670" y="13381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MATERIALS</a:t>
            </a:r>
            <a:endParaRPr b="1" sz="4000"/>
          </a:p>
        </p:txBody>
      </p:sp>
      <p:sp>
        <p:nvSpPr>
          <p:cNvPr id="308" name="Google Shape;308;p13"/>
          <p:cNvSpPr txBox="1"/>
          <p:nvPr>
            <p:ph idx="1" type="body"/>
          </p:nvPr>
        </p:nvSpPr>
        <p:spPr>
          <a:xfrm>
            <a:off x="154500" y="1085865"/>
            <a:ext cx="8835000" cy="3151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ADXL345 accelerometer module (for tremor detection); 3-5v</a:t>
            </a:r>
            <a:endParaRPr sz="2200"/>
          </a:p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ESP32 board- processes data and relays information to phone</a:t>
            </a:r>
            <a:endParaRPr sz="2200"/>
          </a:p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Lithium Ion battery- powers device</a:t>
            </a:r>
            <a:endParaRPr sz="2200"/>
          </a:p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Female to female jumper wires</a:t>
            </a:r>
            <a:endParaRPr sz="2200"/>
          </a:p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TP4056 charging module- charges lithium ion battery safely and supplies constant power to ESP32</a:t>
            </a:r>
            <a:endParaRPr sz="2200"/>
          </a:p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Phone- for notifications </a:t>
            </a:r>
            <a:endParaRPr sz="2200"/>
          </a:p>
          <a:p>
            <a:pPr indent="-3873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Noto Sans Symbols"/>
              <a:buChar char="▪"/>
            </a:pPr>
            <a:r>
              <a:rPr lang="en-US" sz="2200"/>
              <a:t>USB-C data cable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/>
          <p:nvPr>
            <p:ph type="title"/>
          </p:nvPr>
        </p:nvSpPr>
        <p:spPr>
          <a:xfrm>
            <a:off x="267670" y="13381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PROCEDURE - SIMPLIFIED</a:t>
            </a:r>
            <a:endParaRPr b="1" sz="4000"/>
          </a:p>
        </p:txBody>
      </p:sp>
      <p:grpSp>
        <p:nvGrpSpPr>
          <p:cNvPr id="314" name="Google Shape;314;p14"/>
          <p:cNvGrpSpPr/>
          <p:nvPr/>
        </p:nvGrpSpPr>
        <p:grpSpPr>
          <a:xfrm>
            <a:off x="1244186" y="1012040"/>
            <a:ext cx="6128477" cy="3634810"/>
            <a:chOff x="1" y="100"/>
            <a:chExt cx="6128477" cy="3634810"/>
          </a:xfrm>
        </p:grpSpPr>
        <p:sp>
          <p:nvSpPr>
            <p:cNvPr id="315" name="Google Shape;315;p14"/>
            <p:cNvSpPr/>
            <p:nvPr/>
          </p:nvSpPr>
          <p:spPr>
            <a:xfrm rot="5400000">
              <a:off x="-201540" y="201641"/>
              <a:ext cx="1343605" cy="940523"/>
            </a:xfrm>
            <a:prstGeom prst="chevron">
              <a:avLst>
                <a:gd fmla="val 50000" name="adj"/>
              </a:avLst>
            </a:prstGeom>
            <a:solidFill>
              <a:srgbClr val="467BCF"/>
            </a:solidFill>
            <a:ln cap="rnd" cmpd="sng" w="1905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2" y="470362"/>
              <a:ext cx="940523" cy="403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 rot="5400000">
              <a:off x="3097829" y="-2157204"/>
              <a:ext cx="873343" cy="518795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90196"/>
              </a:schemeClr>
            </a:solidFill>
            <a:ln cap="rnd" cmpd="sng" w="1905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940524" y="42734"/>
              <a:ext cx="5145321" cy="788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20900" spcFirstLastPara="1" rIns="10775" wrap="square" tIns="107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Accelerometer reads </a:t>
              </a: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tremor data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 rot="5400000">
              <a:off x="-201540" y="1347243"/>
              <a:ext cx="1343605" cy="940523"/>
            </a:xfrm>
            <a:prstGeom prst="chevron">
              <a:avLst>
                <a:gd fmla="val 50000" name="adj"/>
              </a:avLst>
            </a:prstGeom>
            <a:solidFill>
              <a:srgbClr val="42AAC3"/>
            </a:solidFill>
            <a:ln cap="rnd" cmpd="sng" w="19050">
              <a:solidFill>
                <a:srgbClr val="42AA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2" y="1615964"/>
              <a:ext cx="940523" cy="403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 rot="5400000">
              <a:off x="3097829" y="-1011602"/>
              <a:ext cx="873343" cy="518795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90196"/>
              </a:schemeClr>
            </a:solidFill>
            <a:ln cap="rnd" cmpd="sng" w="19050">
              <a:solidFill>
                <a:srgbClr val="42AA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940524" y="1188336"/>
              <a:ext cx="5145321" cy="788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20900" spcFirstLastPara="1" rIns="10775" wrap="square" tIns="107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Using Fast Fourier Transformation (FFT), data is converted to </a:t>
              </a: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specific frequencies</a:t>
              </a: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 rot="5400000">
              <a:off x="-201540" y="2492846"/>
              <a:ext cx="1343605" cy="940523"/>
            </a:xfrm>
            <a:prstGeom prst="chevron">
              <a:avLst>
                <a:gd fmla="val 50000" name="adj"/>
              </a:avLst>
            </a:prstGeom>
            <a:solidFill>
              <a:srgbClr val="45B096"/>
            </a:solidFill>
            <a:ln cap="rnd" cmpd="sng" w="19050">
              <a:solidFill>
                <a:srgbClr val="45B0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2" y="2761567"/>
              <a:ext cx="940523" cy="403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5400000">
              <a:off x="3097829" y="133999"/>
              <a:ext cx="873343" cy="518795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90196"/>
              </a:schemeClr>
            </a:solidFill>
            <a:ln cap="rnd" cmpd="sng" w="19050">
              <a:solidFill>
                <a:srgbClr val="45B0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940524" y="2333938"/>
              <a:ext cx="5145321" cy="788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20900" spcFirstLastPara="1" rIns="10775" wrap="square" tIns="107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shown in the app on the phone and reminder provided to the patient to take medication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5"/>
          <p:cNvSpPr txBox="1"/>
          <p:nvPr>
            <p:ph type="title"/>
          </p:nvPr>
        </p:nvSpPr>
        <p:spPr>
          <a:xfrm>
            <a:off x="55756" y="86422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PROCEDURE -ALGORITHMIC LOGIC</a:t>
            </a:r>
            <a:endParaRPr/>
          </a:p>
        </p:txBody>
      </p:sp>
      <p:grpSp>
        <p:nvGrpSpPr>
          <p:cNvPr id="333" name="Google Shape;333;p15"/>
          <p:cNvGrpSpPr/>
          <p:nvPr/>
        </p:nvGrpSpPr>
        <p:grpSpPr>
          <a:xfrm>
            <a:off x="173358" y="1412596"/>
            <a:ext cx="8853037" cy="2699326"/>
            <a:chOff x="6090" y="378775"/>
            <a:chExt cx="8853037" cy="2699326"/>
          </a:xfrm>
        </p:grpSpPr>
        <p:sp>
          <p:nvSpPr>
            <p:cNvPr id="334" name="Google Shape;334;p15"/>
            <p:cNvSpPr/>
            <p:nvPr/>
          </p:nvSpPr>
          <p:spPr>
            <a:xfrm>
              <a:off x="1891932" y="899347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2082856" y="942895"/>
              <a:ext cx="21707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090" y="378775"/>
              <a:ext cx="1887641" cy="1132584"/>
            </a:xfrm>
            <a:prstGeom prst="rect">
              <a:avLst/>
            </a:prstGeom>
            <a:solidFill>
              <a:srgbClr val="467BCF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6090" y="378775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 on patient’s phone sends notification to place hand on a stable surface every 30 minutes </a:t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4213730" y="899347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 txBox="1"/>
            <p:nvPr/>
          </p:nvSpPr>
          <p:spPr>
            <a:xfrm>
              <a:off x="4404655" y="942895"/>
              <a:ext cx="21707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2327889" y="378775"/>
              <a:ext cx="1887641" cy="1132584"/>
            </a:xfrm>
            <a:prstGeom prst="rect">
              <a:avLst/>
            </a:prstGeom>
            <a:solidFill>
              <a:srgbClr val="46B297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2327889" y="378775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Reads data for 30 seconds- app receives and stores data- processing happens during this time period</a:t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535529" y="899347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6726454" y="942895"/>
              <a:ext cx="21707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4649688" y="378775"/>
              <a:ext cx="1887641" cy="1132584"/>
            </a:xfrm>
            <a:prstGeom prst="rect">
              <a:avLst/>
            </a:prstGeom>
            <a:solidFill>
              <a:srgbClr val="8FBA4A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 txBox="1"/>
            <p:nvPr/>
          </p:nvSpPr>
          <p:spPr>
            <a:xfrm>
              <a:off x="4649688" y="378775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ADXL345 reads raw accelerometer data- 100 readings per second</a:t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949911" y="1509560"/>
              <a:ext cx="6965395" cy="40355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5085"/>
                  </a:lnTo>
                  <a:lnTo>
                    <a:pt x="0" y="65085"/>
                  </a:lnTo>
                  <a:lnTo>
                    <a:pt x="0" y="120000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 txBox="1"/>
            <p:nvPr/>
          </p:nvSpPr>
          <p:spPr>
            <a:xfrm>
              <a:off x="4258136" y="1709166"/>
              <a:ext cx="348945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971486" y="378775"/>
              <a:ext cx="1887641" cy="1132584"/>
            </a:xfrm>
            <a:prstGeom prst="rect">
              <a:avLst/>
            </a:prstGeom>
            <a:solidFill>
              <a:schemeClr val="accent5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 txBox="1"/>
            <p:nvPr/>
          </p:nvSpPr>
          <p:spPr>
            <a:xfrm>
              <a:off x="6971486" y="378775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Converts the raw value into G’s (utilizes past coding libraries)</a:t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891932" y="2466090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 txBox="1"/>
            <p:nvPr/>
          </p:nvSpPr>
          <p:spPr>
            <a:xfrm>
              <a:off x="2082856" y="2509637"/>
              <a:ext cx="21707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090" y="1945517"/>
              <a:ext cx="1887641" cy="1132584"/>
            </a:xfrm>
            <a:prstGeom prst="rect">
              <a:avLst/>
            </a:prstGeom>
            <a:solidFill>
              <a:srgbClr val="E15045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 txBox="1"/>
            <p:nvPr/>
          </p:nvSpPr>
          <p:spPr>
            <a:xfrm>
              <a:off x="6090" y="1945517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Removes gravity offset- averages gravities presence(~1) and subtracts from all the values</a:t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13730" y="2466090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4404655" y="2509637"/>
              <a:ext cx="21707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2327889" y="1945517"/>
              <a:ext cx="1887641" cy="1132584"/>
            </a:xfrm>
            <a:prstGeom prst="rect">
              <a:avLst/>
            </a:prstGeom>
            <a:solidFill>
              <a:srgbClr val="467BCF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 txBox="1"/>
            <p:nvPr/>
          </p:nvSpPr>
          <p:spPr>
            <a:xfrm>
              <a:off x="2327889" y="1945517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Calculates the magnitude of values- combined x,y,z axis—-- sqrt(x^2+y^2+z^2)</a:t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35529" y="2466090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 txBox="1"/>
            <p:nvPr/>
          </p:nvSpPr>
          <p:spPr>
            <a:xfrm>
              <a:off x="6726454" y="2509637"/>
              <a:ext cx="21707" cy="4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4649688" y="1945517"/>
              <a:ext cx="1887641" cy="1132584"/>
            </a:xfrm>
            <a:prstGeom prst="rect">
              <a:avLst/>
            </a:prstGeom>
            <a:solidFill>
              <a:srgbClr val="46B297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5"/>
            <p:cNvSpPr txBox="1"/>
            <p:nvPr/>
          </p:nvSpPr>
          <p:spPr>
            <a:xfrm>
              <a:off x="4649688" y="1945517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Divide all values into 5 second windows</a:t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971486" y="1945517"/>
              <a:ext cx="1887641" cy="1132584"/>
            </a:xfrm>
            <a:prstGeom prst="rect">
              <a:avLst/>
            </a:prstGeom>
            <a:solidFill>
              <a:srgbClr val="8FBA4A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 txBox="1"/>
            <p:nvPr/>
          </p:nvSpPr>
          <p:spPr>
            <a:xfrm>
              <a:off x="6971486" y="1945517"/>
              <a:ext cx="1887641" cy="1132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075" lIns="92475" spcFirstLastPara="1" rIns="92475" wrap="square" tIns="97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Calculate FFT’s(frequency) for each window, this tells us the frequency of the tremor, ”how fast is the hand shaking in between frames?”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5"/>
          <p:cNvGrpSpPr/>
          <p:nvPr/>
        </p:nvGrpSpPr>
        <p:grpSpPr>
          <a:xfrm rot="5400000">
            <a:off x="7933038" y="4305647"/>
            <a:ext cx="403557" cy="91440"/>
            <a:chOff x="1891932" y="899347"/>
            <a:chExt cx="403557" cy="91440"/>
          </a:xfrm>
        </p:grpSpPr>
        <p:sp>
          <p:nvSpPr>
            <p:cNvPr id="365" name="Google Shape;365;p15"/>
            <p:cNvSpPr/>
            <p:nvPr/>
          </p:nvSpPr>
          <p:spPr>
            <a:xfrm>
              <a:off x="1891932" y="899347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chemeClr val="lt1"/>
            </a:solidFill>
            <a:ln cap="flat" cmpd="sng" w="57150">
              <a:solidFill>
                <a:schemeClr val="lt1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2082856" y="942895"/>
              <a:ext cx="21707" cy="4345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15"/>
          <p:cNvSpPr txBox="1"/>
          <p:nvPr/>
        </p:nvSpPr>
        <p:spPr>
          <a:xfrm>
            <a:off x="7716750" y="4553150"/>
            <a:ext cx="1069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next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/>
          <p:nvPr>
            <p:ph type="title"/>
          </p:nvPr>
        </p:nvSpPr>
        <p:spPr>
          <a:xfrm>
            <a:off x="55750" y="22322"/>
            <a:ext cx="87456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0000"/>
              <a:buFont typeface="Calibri"/>
              <a:buNone/>
            </a:pPr>
            <a:r>
              <a:rPr b="1" lang="en-US" sz="4000"/>
              <a:t>PROCEDURE -ALGORITHMIC LOGIC - CONT’D</a:t>
            </a:r>
            <a:endParaRPr/>
          </a:p>
        </p:txBody>
      </p:sp>
      <p:grpSp>
        <p:nvGrpSpPr>
          <p:cNvPr id="373" name="Google Shape;373;p16"/>
          <p:cNvGrpSpPr/>
          <p:nvPr/>
        </p:nvGrpSpPr>
        <p:grpSpPr>
          <a:xfrm>
            <a:off x="393303" y="1372422"/>
            <a:ext cx="8357373" cy="3732253"/>
            <a:chOff x="253922" y="1409"/>
            <a:chExt cx="8357373" cy="3732253"/>
          </a:xfrm>
        </p:grpSpPr>
        <p:sp>
          <p:nvSpPr>
            <p:cNvPr id="374" name="Google Shape;374;p16"/>
            <p:cNvSpPr/>
            <p:nvPr/>
          </p:nvSpPr>
          <p:spPr>
            <a:xfrm>
              <a:off x="2667548" y="680317"/>
              <a:ext cx="52494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 txBox="1"/>
            <p:nvPr/>
          </p:nvSpPr>
          <p:spPr>
            <a:xfrm>
              <a:off x="2916133" y="723259"/>
              <a:ext cx="27777" cy="5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53922" y="1409"/>
              <a:ext cx="2415425" cy="1449255"/>
            </a:xfrm>
            <a:prstGeom prst="rect">
              <a:avLst/>
            </a:prstGeom>
            <a:solidFill>
              <a:srgbClr val="467BCF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253922" y="1409"/>
              <a:ext cx="2415425" cy="1449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4225" lIns="118350" spcFirstLastPara="1" rIns="118350" wrap="square" tIns="124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Assign severity score to frequency and threshold to determine medication timing- 70% of maximum tremor analyzed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5638522" y="680317"/>
              <a:ext cx="52494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5887107" y="723259"/>
              <a:ext cx="27777" cy="5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224896" y="1409"/>
              <a:ext cx="2415425" cy="1449255"/>
            </a:xfrm>
            <a:prstGeom prst="rect">
              <a:avLst/>
            </a:prstGeom>
            <a:solidFill>
              <a:srgbClr val="46B297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 txBox="1"/>
            <p:nvPr/>
          </p:nvSpPr>
          <p:spPr>
            <a:xfrm>
              <a:off x="3224896" y="1409"/>
              <a:ext cx="2415425" cy="1449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4225" lIns="118350" spcFirstLastPara="1" rIns="118350" wrap="square" tIns="124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If the tremor does not reach the threshold, repeat from step 1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1416644" y="1448862"/>
              <a:ext cx="5986800" cy="825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909"/>
                  </a:lnTo>
                  <a:lnTo>
                    <a:pt x="0" y="63909"/>
                  </a:lnTo>
                  <a:lnTo>
                    <a:pt x="0" y="120000"/>
                  </a:lnTo>
                </a:path>
              </a:pathLst>
            </a:custGeom>
            <a:noFill/>
            <a:ln cap="rnd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4283412" y="1708561"/>
              <a:ext cx="298500" cy="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6195870" y="1409"/>
              <a:ext cx="2415425" cy="1449255"/>
            </a:xfrm>
            <a:prstGeom prst="rect">
              <a:avLst/>
            </a:prstGeom>
            <a:solidFill>
              <a:srgbClr val="8FBA4A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 txBox="1"/>
            <p:nvPr/>
          </p:nvSpPr>
          <p:spPr>
            <a:xfrm>
              <a:off x="6195870" y="1409"/>
              <a:ext cx="2415425" cy="1449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4225" lIns="118350" spcFirstLastPara="1" rIns="118350" wrap="square" tIns="124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Once the medication is taken, the user should activate a toggle switch in the app to avoid repeat alerts, waiting 45 minutes to send a alert, stopping potential overdose</a:t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53944" y="2284362"/>
              <a:ext cx="2415300" cy="1367100"/>
            </a:xfrm>
            <a:prstGeom prst="rect">
              <a:avLst/>
            </a:prstGeom>
            <a:solidFill>
              <a:schemeClr val="accent5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 txBox="1"/>
            <p:nvPr/>
          </p:nvSpPr>
          <p:spPr>
            <a:xfrm>
              <a:off x="253934" y="2284362"/>
              <a:ext cx="2415300" cy="14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4225" lIns="118350" spcFirstLastPara="1" rIns="118350" wrap="square" tIns="124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first day the algorithm will set a threshold </a:t>
              </a:r>
              <a:r>
                <a:rPr lang="en-U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from the maximum tremor analyzed, which will be re-calibrated every few days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6"/>
          <p:cNvGrpSpPr/>
          <p:nvPr/>
        </p:nvGrpSpPr>
        <p:grpSpPr>
          <a:xfrm rot="5400000">
            <a:off x="1355993" y="1039153"/>
            <a:ext cx="589758" cy="133868"/>
            <a:chOff x="1891932" y="899347"/>
            <a:chExt cx="403557" cy="91440"/>
          </a:xfrm>
        </p:grpSpPr>
        <p:sp>
          <p:nvSpPr>
            <p:cNvPr id="389" name="Google Shape;389;p16"/>
            <p:cNvSpPr/>
            <p:nvPr/>
          </p:nvSpPr>
          <p:spPr>
            <a:xfrm>
              <a:off x="1891932" y="899347"/>
              <a:ext cx="403557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chemeClr val="lt1"/>
            </a:solid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 txBox="1"/>
            <p:nvPr/>
          </p:nvSpPr>
          <p:spPr>
            <a:xfrm>
              <a:off x="2082856" y="942895"/>
              <a:ext cx="21707" cy="4345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"/>
          <p:cNvSpPr txBox="1"/>
          <p:nvPr>
            <p:ph type="title"/>
          </p:nvPr>
        </p:nvSpPr>
        <p:spPr>
          <a:xfrm>
            <a:off x="311700" y="9764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DESIGN TESTING - FREQUENCY</a:t>
            </a:r>
            <a:endParaRPr sz="4000"/>
          </a:p>
        </p:txBody>
      </p:sp>
      <p:sp>
        <p:nvSpPr>
          <p:cNvPr id="396" name="Google Shape;396;p17"/>
          <p:cNvSpPr txBox="1"/>
          <p:nvPr>
            <p:ph idx="1" type="body"/>
          </p:nvPr>
        </p:nvSpPr>
        <p:spPr>
          <a:xfrm>
            <a:off x="311700" y="1152475"/>
            <a:ext cx="3682200" cy="1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000"/>
              <a:t>Arduino board combined with Motor was used to test the accuracy and precision of frequency shown in the accelerometer </a:t>
            </a:r>
            <a:endParaRPr sz="2000"/>
          </a:p>
        </p:txBody>
      </p:sp>
      <p:pic>
        <p:nvPicPr>
          <p:cNvPr id="397" name="Google Shape;397;p17" title="20260226_174116.jpg"/>
          <p:cNvPicPr preferRelativeResize="0"/>
          <p:nvPr/>
        </p:nvPicPr>
        <p:blipFill rotWithShape="1">
          <a:blip r:embed="rId3">
            <a:alphaModFix/>
          </a:blip>
          <a:srcRect b="2539" l="0" r="0" t="24077"/>
          <a:stretch/>
        </p:blipFill>
        <p:spPr>
          <a:xfrm rot="10799997">
            <a:off x="4125252" y="834726"/>
            <a:ext cx="4403923" cy="430877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61375" y="3165675"/>
            <a:ext cx="377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https://youtu.be/k_1BmGY6xKU</a:t>
            </a:r>
            <a:r>
              <a:rPr lang="en-US" sz="2000"/>
              <a:t> </a:t>
            </a:r>
            <a:endParaRPr sz="2000"/>
          </a:p>
        </p:txBody>
      </p:sp>
      <p:sp>
        <p:nvSpPr>
          <p:cNvPr id="399" name="Google Shape;399;p17"/>
          <p:cNvSpPr txBox="1"/>
          <p:nvPr/>
        </p:nvSpPr>
        <p:spPr>
          <a:xfrm>
            <a:off x="5009025" y="1311100"/>
            <a:ext cx="163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BATTERY PACK</a:t>
            </a:r>
            <a:endParaRPr b="1" i="1"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7"/>
          <p:cNvSpPr txBox="1"/>
          <p:nvPr/>
        </p:nvSpPr>
        <p:spPr>
          <a:xfrm>
            <a:off x="6010975" y="3805500"/>
            <a:ext cx="18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SERVO MOTOR ATTACHED TO ACCELEROMETER</a:t>
            </a:r>
            <a:endParaRPr b="1" i="1"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5901025" y="1999050"/>
            <a:ext cx="163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PROCESSING BOARD</a:t>
            </a:r>
            <a:endParaRPr b="1" i="1"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18"/>
          <p:cNvGraphicFramePr/>
          <p:nvPr/>
        </p:nvGraphicFramePr>
        <p:xfrm>
          <a:off x="246915" y="14352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{B33161AF-3CC9-416D-9659-08F47267F4E5}</a:tableStyleId>
              </a:tblPr>
              <a:tblGrid>
                <a:gridCol w="1178625"/>
                <a:gridCol w="1440875"/>
                <a:gridCol w="1361875"/>
                <a:gridCol w="1809350"/>
                <a:gridCol w="2571250"/>
              </a:tblGrid>
              <a:tr h="578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Actual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(Hz)</a:t>
                      </a:r>
                      <a:endParaRPr b="1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Average Measured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(Hz)</a:t>
                      </a:r>
                      <a:endParaRPr b="1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Standard Deviation</a:t>
                      </a:r>
                      <a:endParaRPr b="1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Accuracy Error (%)</a:t>
                      </a:r>
                      <a:endParaRPr b="1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Repeatability Limit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(~99.7%)</a:t>
                      </a:r>
                      <a:endParaRPr b="1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  <a:tr h="32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0.5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0.504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0.007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−0.80%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±0.0210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  <a:tr h="32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0.67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0.683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0.0067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−1.94%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±0.0202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  <a:tr h="32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1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1.019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0.0145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−1.90%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±0.0435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  <a:tr h="32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1.25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1.272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0.0063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−1.76%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±0.0190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  <a:tr h="32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1.67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1.675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0.0619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−0.30%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±0.1856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  <a:tr h="32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2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2.035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0.0184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−1.75% 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cap="none" strike="noStrike"/>
                        <a:t>±0.0052</a:t>
                      </a:r>
                      <a:endParaRPr b="0" i="0" sz="1700" u="none" cap="none" strike="noStrik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700" marB="0" marR="9700" marL="9700" anchor="ctr"/>
                </a:tc>
              </a:tr>
            </a:tbl>
          </a:graphicData>
        </a:graphic>
      </p:graphicFrame>
      <p:sp>
        <p:nvSpPr>
          <p:cNvPr id="408" name="Google Shape;408;p18"/>
          <p:cNvSpPr txBox="1"/>
          <p:nvPr>
            <p:ph type="title"/>
          </p:nvPr>
        </p:nvSpPr>
        <p:spPr>
          <a:xfrm>
            <a:off x="77106" y="311457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3000"/>
              <a:t>ACCURACY/PRECISION TESTING </a:t>
            </a:r>
            <a:endParaRPr/>
          </a:p>
        </p:txBody>
      </p:sp>
      <p:sp>
        <p:nvSpPr>
          <p:cNvPr id="409" name="Google Shape;409;p18"/>
          <p:cNvSpPr txBox="1"/>
          <p:nvPr>
            <p:ph idx="1" type="body"/>
          </p:nvPr>
        </p:nvSpPr>
        <p:spPr>
          <a:xfrm>
            <a:off x="324021" y="820461"/>
            <a:ext cx="8521700" cy="5021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000"/>
              <a:t>Actual set frequency is compared against the measured frequency of the motor. </a:t>
            </a:r>
            <a:endParaRPr sz="2000"/>
          </a:p>
        </p:txBody>
      </p:sp>
      <p:sp>
        <p:nvSpPr>
          <p:cNvPr id="410" name="Google Shape;410;p18"/>
          <p:cNvSpPr txBox="1"/>
          <p:nvPr/>
        </p:nvSpPr>
        <p:spPr>
          <a:xfrm>
            <a:off x="154441" y="4216870"/>
            <a:ext cx="921295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measurements are highly accurate (close to the actual values) and highly consistent (precise)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"/>
          <p:cNvSpPr txBox="1"/>
          <p:nvPr>
            <p:ph type="title"/>
          </p:nvPr>
        </p:nvSpPr>
        <p:spPr>
          <a:xfrm>
            <a:off x="185163" y="168871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OBSERVATIONS</a:t>
            </a:r>
            <a:endParaRPr b="1" sz="4000"/>
          </a:p>
        </p:txBody>
      </p:sp>
      <p:sp>
        <p:nvSpPr>
          <p:cNvPr id="416" name="Google Shape;416;p19"/>
          <p:cNvSpPr txBox="1"/>
          <p:nvPr>
            <p:ph idx="1" type="body"/>
          </p:nvPr>
        </p:nvSpPr>
        <p:spPr>
          <a:xfrm>
            <a:off x="553478" y="849198"/>
            <a:ext cx="8122839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800"/>
              <a:t>Measurements up to 2 Hz showed low variability and low error, indicating high precision and accuracy.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800"/>
              <a:t>Accuracy error remained under ~2%, demonstrating reliable frequency detection.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800"/>
              <a:t>Higher‑frequency testing was limited by motor instability rather than sensor performance.</a:t>
            </a:r>
            <a:endParaRPr/>
          </a:p>
          <a:p>
            <a:pPr indent="0" lvl="0" marL="698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0" y="0"/>
            <a:ext cx="9141618" cy="1713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0" y="0"/>
            <a:ext cx="9144000" cy="171316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 b="66684" l="0" r="0" t="0"/>
          <a:stretch/>
        </p:blipFill>
        <p:spPr>
          <a:xfrm>
            <a:off x="-2381" y="0"/>
            <a:ext cx="9141618" cy="171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 txBox="1"/>
          <p:nvPr>
            <p:ph type="title"/>
          </p:nvPr>
        </p:nvSpPr>
        <p:spPr>
          <a:xfrm>
            <a:off x="771525" y="489856"/>
            <a:ext cx="7598568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90"/>
              <a:buFont typeface="Calibri"/>
              <a:buNone/>
            </a:pPr>
            <a:r>
              <a:rPr b="1" lang="en-US" sz="4000">
                <a:solidFill>
                  <a:srgbClr val="FFFFFF"/>
                </a:solidFill>
              </a:rPr>
              <a:t>PROBLEM</a:t>
            </a: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1061" y="2080630"/>
            <a:ext cx="8694724" cy="2759540"/>
            <a:chOff x="1061" y="23230"/>
            <a:chExt cx="8694724" cy="2759540"/>
          </a:xfrm>
        </p:grpSpPr>
        <p:sp>
          <p:nvSpPr>
            <p:cNvPr id="172" name="Google Shape;172;p2"/>
            <p:cNvSpPr/>
            <p:nvPr/>
          </p:nvSpPr>
          <p:spPr>
            <a:xfrm>
              <a:off x="1061" y="23230"/>
              <a:ext cx="3726310" cy="2366207"/>
            </a:xfrm>
            <a:prstGeom prst="roundRect">
              <a:avLst>
                <a:gd fmla="val 10000" name="adj"/>
              </a:avLst>
            </a:prstGeom>
            <a:solidFill>
              <a:srgbClr val="AB3BC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5096" y="416563"/>
              <a:ext cx="3726310" cy="23662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rnd" cmpd="sng" w="19050">
              <a:solidFill>
                <a:srgbClr val="AB3B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484400" y="485867"/>
              <a:ext cx="3587702" cy="2227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Around </a:t>
              </a:r>
              <a:r>
                <a:rPr b="1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million elderly patients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are heavily affected by Parkinson’s Disease, and it is the second most prevalent </a:t>
              </a:r>
              <a:r>
                <a:rPr b="1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neurodegenerative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disease.</a:t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55441" y="23230"/>
              <a:ext cx="3726310" cy="2366207"/>
            </a:xfrm>
            <a:prstGeom prst="roundRect">
              <a:avLst>
                <a:gd fmla="val 10000" name="adj"/>
              </a:avLst>
            </a:prstGeom>
            <a:solidFill>
              <a:srgbClr val="AB3BC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969475" y="416563"/>
              <a:ext cx="3726310" cy="23662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rnd" cmpd="sng" w="19050">
              <a:solidFill>
                <a:srgbClr val="AB3B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5038779" y="485867"/>
              <a:ext cx="3587702" cy="2227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Many elderly patients who suffer from Parkinson’s Disease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struggle with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managing their disease (i.e. taking their medication). This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leads to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osing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muscle control, which in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 can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cause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many injuries. 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>
            <p:ph type="title"/>
          </p:nvPr>
        </p:nvSpPr>
        <p:spPr>
          <a:xfrm>
            <a:off x="206935" y="168872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OBSERVATIONS</a:t>
            </a:r>
            <a:endParaRPr b="1" sz="4000"/>
          </a:p>
        </p:txBody>
      </p:sp>
      <p:sp>
        <p:nvSpPr>
          <p:cNvPr id="422" name="Google Shape;422;p20"/>
          <p:cNvSpPr txBox="1"/>
          <p:nvPr>
            <p:ph idx="1" type="body"/>
          </p:nvPr>
        </p:nvSpPr>
        <p:spPr>
          <a:xfrm>
            <a:off x="684107" y="887297"/>
            <a:ext cx="8122839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800"/>
              <a:t>Gravity removal and FFT analysis significantly improved signal quality.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800"/>
              <a:t>The system responded consistently and issued medication alerts shortly after tremor frequency exceeded the threshold.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2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800"/>
              <a:t>Overall performance supports the feasibility of symptom‑based medication reminders.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cbb45dbd52_0_11"/>
          <p:cNvSpPr txBox="1"/>
          <p:nvPr/>
        </p:nvSpPr>
        <p:spPr>
          <a:xfrm>
            <a:off x="569047" y="234926"/>
            <a:ext cx="7221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Calibri"/>
              <a:buNone/>
            </a:pPr>
            <a:r>
              <a:rPr b="1"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APP FOR MONITORING</a:t>
            </a:r>
            <a:endParaRPr sz="40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g3cbb45dbd52_0_11" title="Screenshot_20260228_163409_Blynk Io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750" y="942925"/>
            <a:ext cx="1938242" cy="42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"/>
          <p:cNvSpPr txBox="1"/>
          <p:nvPr>
            <p:ph type="title"/>
          </p:nvPr>
        </p:nvSpPr>
        <p:spPr>
          <a:xfrm>
            <a:off x="237793" y="229107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CONCLUSION</a:t>
            </a:r>
            <a:endParaRPr b="1" sz="4000"/>
          </a:p>
        </p:txBody>
      </p:sp>
      <p:sp>
        <p:nvSpPr>
          <p:cNvPr id="434" name="Google Shape;434;p21"/>
          <p:cNvSpPr txBox="1"/>
          <p:nvPr>
            <p:ph idx="1" type="body"/>
          </p:nvPr>
        </p:nvSpPr>
        <p:spPr>
          <a:xfrm>
            <a:off x="684107" y="1071086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500"/>
              <a:t>Yes, the low cost accelerometer objectively measures the frequency and maps to a severity score of the tremors, helping to send reminders for the medication.  This validates the hypothesis.</a:t>
            </a:r>
            <a:endParaRPr sz="2500"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500"/>
              <a:t>With consistent usage of the wearable device, patients will have much more precise and consistent medication timings, significantly lowering the risk of accidental falls.</a:t>
            </a:r>
            <a:endParaRPr sz="2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2"/>
          <p:cNvSpPr txBox="1"/>
          <p:nvPr>
            <p:ph type="title"/>
          </p:nvPr>
        </p:nvSpPr>
        <p:spPr>
          <a:xfrm>
            <a:off x="178575" y="1057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EXTENSIONS</a:t>
            </a:r>
            <a:endParaRPr b="1" sz="4000"/>
          </a:p>
        </p:txBody>
      </p:sp>
      <p:sp>
        <p:nvSpPr>
          <p:cNvPr id="440" name="Google Shape;440;p22"/>
          <p:cNvSpPr txBox="1"/>
          <p:nvPr>
            <p:ph idx="1" type="body"/>
          </p:nvPr>
        </p:nvSpPr>
        <p:spPr>
          <a:xfrm>
            <a:off x="314450" y="733700"/>
            <a:ext cx="8580000" cy="3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/>
              <a:t>Currently the prototype is quite bulky and undynamic. Doing this on an industrial level would mean using a small chip with a PCB board that would be encased, mounted on a strap to the wrist, or in a ring. 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en-US" sz="2400"/>
              <a:t>Design in a way that this could be worn anywhere on the body with resting tremors, completely personalized.</a:t>
            </a:r>
            <a:endParaRPr sz="2400"/>
          </a:p>
          <a:p>
            <a:pPr indent="-342900" lvl="0" marL="342900" rtl="0" algn="l">
              <a:spcBef>
                <a:spcPts val="1200"/>
              </a:spcBef>
              <a:spcAft>
                <a:spcPts val="1200"/>
              </a:spcAft>
              <a:buSzPts val="1800"/>
              <a:buFont typeface="Noto Sans Symbols"/>
              <a:buChar char="✔"/>
            </a:pPr>
            <a:r>
              <a:rPr lang="en-US" sz="2400"/>
              <a:t>A multitude of diseases also entails tremor as one of the more prominent indicators of a medication ebbing. These diseases include Hyperthyroidism,  alcohol &amp; substance abuse and motor neuron diseases  such as Multiple Sclerosis.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"/>
          <p:cNvSpPr txBox="1"/>
          <p:nvPr>
            <p:ph type="title"/>
          </p:nvPr>
        </p:nvSpPr>
        <p:spPr>
          <a:xfrm>
            <a:off x="311700" y="198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b="1" lang="en-US" sz="4000"/>
              <a:t>SOURCES</a:t>
            </a:r>
            <a:endParaRPr b="1" sz="4000"/>
          </a:p>
        </p:txBody>
      </p:sp>
      <p:sp>
        <p:nvSpPr>
          <p:cNvPr id="446" name="Google Shape;446;p23"/>
          <p:cNvSpPr txBox="1"/>
          <p:nvPr>
            <p:ph idx="1" type="body"/>
          </p:nvPr>
        </p:nvSpPr>
        <p:spPr>
          <a:xfrm>
            <a:off x="311700" y="7711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3"/>
              </a:rPr>
              <a:t>https://www.parkinson.org/understanding-parkinsons/movement-symptoms/tremor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4"/>
              </a:rPr>
              <a:t>https://pmc.ncbi.nlm.nih.gov/articles/PMC9863142/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5"/>
              </a:rPr>
              <a:t>https://www.apdaparkinson.org/what-is-parkinsons/symptoms/tremor/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6"/>
              </a:rPr>
              <a:t>https://www.ninds.nih.gov/health-information/disorders/parkinsons-disease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7"/>
              </a:rPr>
              <a:t>https://www.ninds.nih.gov/health-information/disorders/parkinsons-disease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8"/>
              </a:rPr>
              <a:t>https://practicalneurology.com/diseases-diagnoses/movement-disorders/evaluation-of-patients-with-tremor/30247/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9"/>
              </a:rPr>
              <a:t>https://pmc.ncbi.nlm.nih.gov/articles/PMC6032646/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0"/>
              </a:rPr>
              <a:t>https://www.movementdisorders.org/MDS/MDS-Rating-Scales/MDS-Unified-Parkinsons-Disease-Rating-Scale-MDS-UPDRS.htm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1"/>
              </a:rPr>
              <a:t>https://www.radc.rush.edu/docs/var/detail.htm?category=Motor+and+Gait&amp;subcategory=UPDRS&amp;variable=tremsc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2"/>
              </a:rPr>
              <a:t>https://www.ncbi.nlm.nih.gov/books/NBK482140/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3"/>
              </a:rPr>
              <a:t>https://pmc.ncbi.nlm.nih.gov/articles/PMC9314669/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4"/>
              </a:rPr>
              <a:t>https://www.ninds.nih.gov/health-information/disorders/tremor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5"/>
              </a:rPr>
              <a:t>https://www.parkinson.org/library/fact-sheets/fall-prevention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6"/>
              </a:rPr>
              <a:t>https://en.wikipedia.org/wiki/Accelerometer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17"/>
              </a:rPr>
              <a:t>https://learn.sparkfun.com/tutorials/accelerometer-basics/all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https://www.jameco.com/Jameco/workshop/Howitworks/how-servo-motors-work.html?srsltid=AfmBOor50Nm5vdY1poP3zcK3yUzR-WzMhzyMRwoYbcwI2MfQaru63oho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6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sules and pills inside a glass bowl" id="183" name="Google Shape;183;p3"/>
          <p:cNvPicPr preferRelativeResize="0"/>
          <p:nvPr/>
        </p:nvPicPr>
        <p:blipFill rotWithShape="1">
          <a:blip r:embed="rId5">
            <a:alphaModFix/>
          </a:blip>
          <a:srcRect b="0" l="0" r="49300" t="0"/>
          <a:stretch/>
        </p:blipFill>
        <p:spPr>
          <a:xfrm>
            <a:off x="20" y="731"/>
            <a:ext cx="3476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>
            <p:ph idx="1" type="body"/>
          </p:nvPr>
        </p:nvSpPr>
        <p:spPr>
          <a:xfrm>
            <a:off x="3666350" y="492868"/>
            <a:ext cx="5419283" cy="4273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Current</a:t>
            </a:r>
            <a:r>
              <a:rPr lang="en-US" sz="2400"/>
              <a:t> solutions to </a:t>
            </a:r>
            <a:r>
              <a:rPr lang="en-US" sz="2400"/>
              <a:t>address this are</a:t>
            </a:r>
            <a:r>
              <a:rPr lang="en-US" sz="2400"/>
              <a:t> </a:t>
            </a:r>
            <a:r>
              <a:rPr b="1" lang="en-US" sz="2400"/>
              <a:t>time based</a:t>
            </a:r>
            <a:r>
              <a:rPr lang="en-US" sz="2400"/>
              <a:t>, administering medication at fixed intervals.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rPr lang="en-US" sz="2400"/>
              <a:t>The problem with this however, is that multiple factors such as physical exertion, diet, and disease progression can cause the medication to ebb at an unpredictable rate.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"/>
          <p:cNvGrpSpPr/>
          <p:nvPr/>
        </p:nvGrpSpPr>
        <p:grpSpPr>
          <a:xfrm>
            <a:off x="639450" y="968049"/>
            <a:ext cx="7816586" cy="3616153"/>
            <a:chOff x="125110" y="550"/>
            <a:chExt cx="7756858" cy="3635421"/>
          </a:xfrm>
        </p:grpSpPr>
        <p:sp>
          <p:nvSpPr>
            <p:cNvPr id="190" name="Google Shape;190;p4"/>
            <p:cNvSpPr/>
            <p:nvPr/>
          </p:nvSpPr>
          <p:spPr>
            <a:xfrm>
              <a:off x="3882339" y="1385876"/>
              <a:ext cx="2666420" cy="6344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20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3836619" y="1385876"/>
              <a:ext cx="91440" cy="6344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1920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1215918" y="1385876"/>
              <a:ext cx="2666420" cy="6344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rnd" cmpd="sng" w="1920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2791530" y="550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rgbClr val="AB3BC1"/>
            </a:solidFill>
            <a:ln cap="rnd" cmpd="sng" w="19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33932" y="230831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rnd" cmpd="sng" w="19200">
              <a:solidFill>
                <a:srgbClr val="AB3BC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3074507" y="271406"/>
              <a:ext cx="2100466" cy="130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100" lIns="69100" spcFirstLastPara="1" rIns="69100" wrap="square" tIns="69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14"/>
                <a:buFont typeface="Calibri"/>
                <a:buNone/>
              </a:pPr>
              <a:r>
                <a:rPr b="0" i="0" lang="en-US" sz="181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can we provide medication reminders based on real-time tremor (symptom) data?</a:t>
              </a:r>
              <a:endParaRPr sz="1410"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25110" y="2020363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rgbClr val="467BCF"/>
            </a:solidFill>
            <a:ln cap="rnd" cmpd="sng" w="19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67512" y="2250645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rnd" cmpd="sng" w="1920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408087" y="2291220"/>
              <a:ext cx="2100466" cy="130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100" lIns="69100" spcFirstLastPara="1" rIns="69100" wrap="square" tIns="69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14"/>
                <a:buFont typeface="Calibri"/>
                <a:buNone/>
              </a:pPr>
              <a:r>
                <a:rPr b="0" i="0" lang="en-US" sz="181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Individualized wearable device</a:t>
              </a:r>
              <a:endParaRPr sz="1410">
                <a:solidFill>
                  <a:schemeClr val="dk1"/>
                </a:solidFill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91530" y="2020363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rgbClr val="467BCF"/>
            </a:solidFill>
            <a:ln cap="rnd" cmpd="sng" w="19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033932" y="2250645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rnd" cmpd="sng" w="1920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3074507" y="2291220"/>
              <a:ext cx="2100466" cy="130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100" lIns="69100" spcFirstLastPara="1" rIns="69100" wrap="square" tIns="69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14"/>
                <a:buFont typeface="Calibri"/>
                <a:buNone/>
              </a:pPr>
              <a:r>
                <a:rPr b="0" i="0" lang="en-US" sz="181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Tremor monitoring and analysis</a:t>
              </a:r>
              <a:endParaRPr sz="1410">
                <a:solidFill>
                  <a:schemeClr val="dk1"/>
                </a:solidFill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457951" y="2020363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rgbClr val="467BCF"/>
            </a:solidFill>
            <a:ln cap="rnd" cmpd="sng" w="19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700352" y="2250645"/>
              <a:ext cx="2181616" cy="138532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rnd" cmpd="sng" w="19200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2125" lIns="92125" spcFirstLastPara="1" rIns="92125" wrap="square" tIns="92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5740927" y="2291220"/>
              <a:ext cx="2100466" cy="130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100" lIns="69100" spcFirstLastPara="1" rIns="69100" wrap="square" tIns="69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14"/>
                <a:buFont typeface="Calibri"/>
                <a:buNone/>
              </a:pPr>
              <a:r>
                <a:rPr b="0" i="0" lang="en-US" sz="1813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Medication reminders based on tremor </a:t>
              </a:r>
              <a:r>
                <a:rPr lang="en-US" sz="18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frequency</a:t>
              </a:r>
              <a:endParaRPr sz="1410">
                <a:solidFill>
                  <a:schemeClr val="dk1"/>
                </a:solidFill>
              </a:endParaRPr>
            </a:p>
          </p:txBody>
        </p:sp>
      </p:grpSp>
      <p:sp>
        <p:nvSpPr>
          <p:cNvPr id="205" name="Google Shape;205;p4"/>
          <p:cNvSpPr txBox="1"/>
          <p:nvPr/>
        </p:nvSpPr>
        <p:spPr>
          <a:xfrm>
            <a:off x="1636054" y="114925"/>
            <a:ext cx="652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PROPOSED SOLUTIONS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>
            <p:ph type="title"/>
          </p:nvPr>
        </p:nvSpPr>
        <p:spPr>
          <a:xfrm>
            <a:off x="89850" y="862550"/>
            <a:ext cx="31689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alibri"/>
              <a:buNone/>
            </a:pPr>
            <a:r>
              <a:rPr b="1" lang="en-US" sz="4000"/>
              <a:t>HYPOTHESIS</a:t>
            </a:r>
            <a:endParaRPr/>
          </a:p>
        </p:txBody>
      </p:sp>
      <p:cxnSp>
        <p:nvCxnSpPr>
          <p:cNvPr id="213" name="Google Shape;213;p5"/>
          <p:cNvCxnSpPr/>
          <p:nvPr/>
        </p:nvCxnSpPr>
        <p:spPr>
          <a:xfrm>
            <a:off x="3500192" y="1251585"/>
            <a:ext cx="0" cy="264033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5"/>
          <p:cNvSpPr txBox="1"/>
          <p:nvPr>
            <p:ph idx="1" type="body"/>
          </p:nvPr>
        </p:nvSpPr>
        <p:spPr>
          <a:xfrm>
            <a:off x="3677055" y="959833"/>
            <a:ext cx="5389122" cy="3418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SzPts val="2500"/>
              <a:buNone/>
            </a:pPr>
            <a:r>
              <a:rPr b="1" i="1" lang="en-US" sz="2500" u="sng"/>
              <a:t>If</a:t>
            </a:r>
            <a:r>
              <a:rPr lang="en-US" sz="2500"/>
              <a:t> a wearable accelerometer (tremor detector) is used to monitor tremors, </a:t>
            </a:r>
            <a:r>
              <a:rPr b="1" i="1" lang="en-US" sz="2500" u="sng"/>
              <a:t>then</a:t>
            </a:r>
            <a:r>
              <a:rPr lang="en-US" sz="2500"/>
              <a:t> the user can be notified for medication reminders </a:t>
            </a:r>
            <a:r>
              <a:rPr b="1" i="1" lang="en-US" sz="2500" u="sng"/>
              <a:t>based on </a:t>
            </a:r>
            <a:r>
              <a:rPr lang="en-US" sz="2500"/>
              <a:t> tremor frequency.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>
            <p:ph type="title"/>
          </p:nvPr>
        </p:nvSpPr>
        <p:spPr>
          <a:xfrm>
            <a:off x="209269" y="6"/>
            <a:ext cx="82191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BACKGROUND RESEARCH - PD</a:t>
            </a:r>
            <a:endParaRPr sz="4000"/>
          </a:p>
        </p:txBody>
      </p:sp>
      <p:pic>
        <p:nvPicPr>
          <p:cNvPr descr="Red Triangles" id="221" name="Google Shape;221;p6"/>
          <p:cNvPicPr preferRelativeResize="0"/>
          <p:nvPr/>
        </p:nvPicPr>
        <p:blipFill rotWithShape="1">
          <a:blip r:embed="rId5">
            <a:alphaModFix/>
          </a:blip>
          <a:srcRect b="2" l="13949" r="16219" t="0"/>
          <a:stretch/>
        </p:blipFill>
        <p:spPr>
          <a:xfrm>
            <a:off x="60292" y="1258724"/>
            <a:ext cx="3813349" cy="375414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>
            <p:ph idx="1" type="body"/>
          </p:nvPr>
        </p:nvSpPr>
        <p:spPr>
          <a:xfrm>
            <a:off x="3756892" y="1069762"/>
            <a:ext cx="54966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100" u="sng"/>
              <a:t>Parkinson's disease (PD)</a:t>
            </a:r>
            <a:r>
              <a:rPr lang="en-US" sz="2100"/>
              <a:t> is caused by progressive degeneration of dopamine producing cells specifically the Substantia Nigra in the brain.</a:t>
            </a:r>
            <a:endParaRPr sz="1250"/>
          </a:p>
          <a:p>
            <a:pPr indent="0" lvl="0" marL="95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2100"/>
              <a:t>This r</a:t>
            </a:r>
            <a:r>
              <a:rPr lang="en-US" sz="2100"/>
              <a:t>esults in a critical shortage of dopamine, the chemical messenger responsible for signal transmission, which is essential for motor control</a:t>
            </a:r>
            <a:endParaRPr sz="1250"/>
          </a:p>
          <a:p>
            <a:pPr indent="0" lvl="0" marL="952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2100"/>
              <a:t>Symptoms include; gait issues, rest tremors, bradykinesia, loss of facial expression resolution </a:t>
            </a:r>
            <a:endParaRPr sz="1250"/>
          </a:p>
          <a:p>
            <a:pPr indent="0" lvl="0" marL="9525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00"/>
              <a:buNone/>
            </a:pPr>
            <a:r>
              <a:rPr lang="en-US" sz="2100"/>
              <a:t>As a result of these symptoms, muscular control is sacrificed, leading to an increased possibility for accidents and injuries. </a:t>
            </a:r>
            <a:endParaRPr sz="12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/>
          <p:nvPr>
            <p:ph type="title"/>
          </p:nvPr>
        </p:nvSpPr>
        <p:spPr>
          <a:xfrm>
            <a:off x="406126" y="167128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BACKGROUND RESEARCH - PD</a:t>
            </a:r>
            <a:endParaRPr sz="4000"/>
          </a:p>
        </p:txBody>
      </p:sp>
      <p:sp>
        <p:nvSpPr>
          <p:cNvPr id="228" name="Google Shape;228;p7"/>
          <p:cNvSpPr txBox="1"/>
          <p:nvPr>
            <p:ph idx="1" type="body"/>
          </p:nvPr>
        </p:nvSpPr>
        <p:spPr>
          <a:xfrm>
            <a:off x="3623274" y="2865375"/>
            <a:ext cx="23508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2-3 times more likely to suffer a hip fracture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Such injuries are much harder to recover from</a:t>
            </a:r>
            <a:endParaRPr sz="2000"/>
          </a:p>
        </p:txBody>
      </p:sp>
      <p:pic>
        <p:nvPicPr>
          <p:cNvPr descr="Slippery with solid fill" id="229" name="Google Shape;2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86" y="749753"/>
            <a:ext cx="2350851" cy="23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70728" y="2915120"/>
            <a:ext cx="3440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 patients suffer major falls upto 3 times more than healthy individuals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 of PD patients experience recurrent falls</a:t>
            </a:r>
            <a:endParaRPr/>
          </a:p>
          <a:p>
            <a:pPr indent="0" lvl="0" marL="698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6131774" y="2900750"/>
            <a:ext cx="2921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Cognitive functions and awareness decline, especially with PD at an elderly age</a:t>
            </a:r>
            <a:endParaRPr/>
          </a:p>
        </p:txBody>
      </p:sp>
      <p:pic>
        <p:nvPicPr>
          <p:cNvPr descr="Person in wheelchair with solid fill" id="232" name="Google Shape;2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381" y="966548"/>
            <a:ext cx="1989358" cy="1989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in with solid fill" id="233" name="Google Shape;2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4331" y="702328"/>
            <a:ext cx="2092398" cy="209239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3255600" y="4781900"/>
            <a:ext cx="35823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https://www.parkinson.org/understanding-parkinsons/statistics</a:t>
            </a:r>
            <a:r>
              <a:rPr lang="en-US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>
            <p:ph type="title"/>
          </p:nvPr>
        </p:nvSpPr>
        <p:spPr>
          <a:xfrm>
            <a:off x="1" y="255123"/>
            <a:ext cx="8461502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BACKGROUND RESEARCH- LEVODOPA</a:t>
            </a:r>
            <a:endParaRPr b="1" sz="4000"/>
          </a:p>
        </p:txBody>
      </p:sp>
      <p:grpSp>
        <p:nvGrpSpPr>
          <p:cNvPr id="241" name="Google Shape;241;p8"/>
          <p:cNvGrpSpPr/>
          <p:nvPr/>
        </p:nvGrpSpPr>
        <p:grpSpPr>
          <a:xfrm>
            <a:off x="227337" y="1347323"/>
            <a:ext cx="8778213" cy="3202935"/>
            <a:chOff x="399959" y="952191"/>
            <a:chExt cx="8778213" cy="3202935"/>
          </a:xfrm>
        </p:grpSpPr>
        <p:sp>
          <p:nvSpPr>
            <p:cNvPr id="242" name="Google Shape;242;p8"/>
            <p:cNvSpPr/>
            <p:nvPr/>
          </p:nvSpPr>
          <p:spPr>
            <a:xfrm>
              <a:off x="491506" y="1008355"/>
              <a:ext cx="1245959" cy="124595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Brain" id="243" name="Google Shape;243;p8"/>
            <p:cNvSpPr/>
            <p:nvPr/>
          </p:nvSpPr>
          <p:spPr>
            <a:xfrm>
              <a:off x="657608" y="1168373"/>
              <a:ext cx="863673" cy="91699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750574" y="952191"/>
              <a:ext cx="2936903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Dopamine is vital for muscular control</a:t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771418" y="1074458"/>
              <a:ext cx="1245959" cy="124595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Medicine" id="246" name="Google Shape;246;p8"/>
            <p:cNvSpPr/>
            <p:nvPr/>
          </p:nvSpPr>
          <p:spPr>
            <a:xfrm>
              <a:off x="4946142" y="1250288"/>
              <a:ext cx="930112" cy="8606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6072307" y="1034661"/>
              <a:ext cx="2936903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Levodopa is the most common medication to treat PD</a:t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99959" y="2862879"/>
              <a:ext cx="1324258" cy="129224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806831" y="2735686"/>
              <a:ext cx="2936903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Levodopa is a dopamine replacement </a:t>
              </a: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 assists</a:t>
              </a: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 production of dopamine</a:t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743735" y="2909167"/>
              <a:ext cx="1245959" cy="124595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Brain in head" id="251" name="Google Shape;251;p8"/>
            <p:cNvSpPr/>
            <p:nvPr/>
          </p:nvSpPr>
          <p:spPr>
            <a:xfrm>
              <a:off x="547078" y="3042616"/>
              <a:ext cx="996785" cy="100795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6072308" y="2862880"/>
              <a:ext cx="3105864" cy="1245959"/>
            </a:xfrm>
            <a:custGeom>
              <a:rect b="b" l="l" r="r" t="t"/>
              <a:pathLst>
                <a:path extrusionOk="0" h="1245959" w="2936903">
                  <a:moveTo>
                    <a:pt x="0" y="0"/>
                  </a:moveTo>
                  <a:lnTo>
                    <a:pt x="2936903" y="0"/>
                  </a:lnTo>
                  <a:lnTo>
                    <a:pt x="2936903" y="1245959"/>
                  </a:lnTo>
                  <a:lnTo>
                    <a:pt x="0" y="12459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Recommended levodopa dosage is determined from clinical examination using the Unified-Parkinson’s-Disease Rating- Scale(UPDRS)</a:t>
              </a:r>
              <a:endParaRPr/>
            </a:p>
          </p:txBody>
        </p:sp>
      </p:grpSp>
      <p:sp>
        <p:nvSpPr>
          <p:cNvPr descr="Needle" id="253" name="Google Shape;253;p8"/>
          <p:cNvSpPr/>
          <p:nvPr/>
        </p:nvSpPr>
        <p:spPr>
          <a:xfrm>
            <a:off x="4750602" y="3484299"/>
            <a:ext cx="851992" cy="85711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>
            <p:ph type="title"/>
          </p:nvPr>
        </p:nvSpPr>
        <p:spPr>
          <a:xfrm>
            <a:off x="406126" y="167128"/>
            <a:ext cx="8247836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4000"/>
              <a:t>BACKGROUND RESEARCH - ASSESSMENT</a:t>
            </a:r>
            <a:endParaRPr sz="4000"/>
          </a:p>
        </p:txBody>
      </p:sp>
      <p:sp>
        <p:nvSpPr>
          <p:cNvPr id="259" name="Google Shape;259;p9"/>
          <p:cNvSpPr txBox="1"/>
          <p:nvPr>
            <p:ph idx="1" type="body"/>
          </p:nvPr>
        </p:nvSpPr>
        <p:spPr>
          <a:xfrm>
            <a:off x="3738428" y="2860330"/>
            <a:ext cx="2008365" cy="15146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985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Most patients go in for periodic re-assessments only every ~6 months</a:t>
            </a:r>
            <a:endParaRPr sz="2000"/>
          </a:p>
        </p:txBody>
      </p:sp>
      <p:sp>
        <p:nvSpPr>
          <p:cNvPr id="260" name="Google Shape;260;p9"/>
          <p:cNvSpPr txBox="1"/>
          <p:nvPr/>
        </p:nvSpPr>
        <p:spPr>
          <a:xfrm>
            <a:off x="396659" y="2901684"/>
            <a:ext cx="2975588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specific rating on the scale (1-4) is based on visual diagnosis, physical examination based on a standardized questionnaire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6570322" y="2893454"/>
            <a:ext cx="217701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Disease can progress unpredictably within this period</a:t>
            </a:r>
            <a:endParaRPr/>
          </a:p>
        </p:txBody>
      </p:sp>
      <p:pic>
        <p:nvPicPr>
          <p:cNvPr descr="Stethoscope with solid fill" id="262" name="Google Shape;2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080" y="1402323"/>
            <a:ext cx="1432091" cy="1432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 30% with solid fill" id="263" name="Google Shape;2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1058" y="1300346"/>
            <a:ext cx="1362301" cy="1362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ward trend with solid fill" id="264" name="Google Shape;26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9081" y="1130832"/>
            <a:ext cx="1712214" cy="171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 txBox="1"/>
          <p:nvPr/>
        </p:nvSpPr>
        <p:spPr>
          <a:xfrm>
            <a:off x="3546050" y="4697200"/>
            <a:ext cx="31467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https://pmc.ncbi.nlm.nih.gov/articles/PMC11233456/</a:t>
            </a: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