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031A8A9-522A-4D30-8957-12310EB94AB5}">
  <a:tblStyle styleId="{1031A8A9-522A-4D30-8957-12310EB94AB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3271cc39fe_0_4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3271cc39fe_0_4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3271cc39fe_0_4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3271cc39fe_0_4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3271cc39fe_0_4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3271cc39fe_0_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20206079f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20206079f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3271cc39fe_0_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3271cc39fe_0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3271cc39fe_0_5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3271cc39fe_0_5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3271cc39fe_0_5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3271cc39fe_0_5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3271cc39fe_0_5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3271cc39fe_0_5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3271cc39fe_0_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3271cc39fe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3271cc39fe_0_5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3271cc39fe_0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20206079f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20206079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3271cc39fe_0_4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3271cc39fe_0_4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20206079f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20206079f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20206079f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20206079f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20206079f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20206079f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32c1d6233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32c1d6233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20206079f5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20206079f5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20206079f5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20206079f5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20206079f5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20206079f5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3271cc39fe_0_4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3271cc39fe_0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32a0880c2d_9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32a0880c2d_9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3271cc39fe_0_4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3271cc39fe_0_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20206079f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20206079f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20206079f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20206079f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3271cc39fe_0_4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3271cc39fe_0_4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20206079f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20206079f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9.jpg"/><Relationship Id="rId4" Type="http://schemas.openxmlformats.org/officeDocument/2006/relationships/image" Target="../media/image11.jpg"/><Relationship Id="rId5"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1" Type="http://schemas.openxmlformats.org/officeDocument/2006/relationships/hyperlink" Target="https://www.bluelinetrans.com/plant-tolerance-to-calcium-and-magnesium-chloride-concentrations" TargetMode="External"/><Relationship Id="rId10" Type="http://schemas.openxmlformats.org/officeDocument/2006/relationships/hyperlink" Target="https://www.degruyter.com/document/doi/10.1515/opag-2017-0064/html" TargetMode="External"/><Relationship Id="rId13" Type="http://schemas.openxmlformats.org/officeDocument/2006/relationships/hyperlink" Target="https://ars.els-cdn.com/content/image/1-s2.0-S0048969716318794-fx1_lrg.jpg" TargetMode="External"/><Relationship Id="rId12" Type="http://schemas.openxmlformats.org/officeDocument/2006/relationships/hyperlink" Target="https://roam.macewan.ca/items/7893d495-802a-4d1e-badd-8ab4c2286277" TargetMode="External"/><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www.iaea.org/newscenter/news/crp-success-story-landscape-salinity-and-water-management-for-improving-agricultural-water-productivity-d12013" TargetMode="External"/><Relationship Id="rId4" Type="http://schemas.openxmlformats.org/officeDocument/2006/relationships/hyperlink" Target="https://www.iaea.org/newscenter/news/crp-success-story-landscape-salinity-and-water-management-for-improving-agricultural-water-productivity-d12013" TargetMode="External"/><Relationship Id="rId9" Type="http://schemas.openxmlformats.org/officeDocument/2006/relationships/hyperlink" Target="https://www.sciencedirect.com/science/article/abs/pii/S0022169421004741" TargetMode="External"/><Relationship Id="rId5" Type="http://schemas.openxmlformats.org/officeDocument/2006/relationships/hyperlink" Target="https://www.sciencedirect.com/science/article/abs/pii/S0048969716318794" TargetMode="External"/><Relationship Id="rId6" Type="http://schemas.openxmlformats.org/officeDocument/2006/relationships/hyperlink" Target="https://www.noaa.gov/jetstream/ocean/sea-water" TargetMode="External"/><Relationship Id="rId7" Type="http://schemas.openxmlformats.org/officeDocument/2006/relationships/hyperlink" Target="https://openknowledge.worldbank.org/server/api/core/bitstreams/78b9fa85-83e6-549b-9c2c-d33099c0bc50/content" TargetMode="External"/><Relationship Id="rId8" Type="http://schemas.openxmlformats.org/officeDocument/2006/relationships/hyperlink" Target="https://www.scienceworld.ca/resource/bean-garde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13.jpg"/><Relationship Id="rId5" Type="http://schemas.openxmlformats.org/officeDocument/2006/relationships/image" Target="../media/image14.jpg"/><Relationship Id="rId6"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b="1" lang="en" sz="4200"/>
              <a:t>Salt, Water, and Bean Plants</a:t>
            </a:r>
            <a:endParaRPr b="1" sz="4200"/>
          </a:p>
        </p:txBody>
      </p:sp>
      <p:sp>
        <p:nvSpPr>
          <p:cNvPr id="55" name="Google Shape;55;p13"/>
          <p:cNvSpPr txBox="1"/>
          <p:nvPr/>
        </p:nvSpPr>
        <p:spPr>
          <a:xfrm>
            <a:off x="1355725" y="3466950"/>
            <a:ext cx="5961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Ryan Kolosowski, 6C</a:t>
            </a:r>
            <a:endParaRPr sz="1800">
              <a:solidFill>
                <a:schemeClr val="dk1"/>
              </a:solidFill>
            </a:endParaRPr>
          </a:p>
          <a:p>
            <a:pPr indent="0" lvl="0" marL="0" rtl="0" algn="l">
              <a:spcBef>
                <a:spcPts val="0"/>
              </a:spcBef>
              <a:spcAft>
                <a:spcPts val="0"/>
              </a:spcAft>
              <a:buNone/>
            </a:pPr>
            <a:r>
              <a:rPr lang="en" sz="1800">
                <a:solidFill>
                  <a:schemeClr val="dk1"/>
                </a:solidFill>
              </a:rPr>
              <a:t>Webber Academy</a:t>
            </a:r>
            <a:endParaRPr sz="18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22"/>
          <p:cNvPicPr preferRelativeResize="0"/>
          <p:nvPr/>
        </p:nvPicPr>
        <p:blipFill rotWithShape="1">
          <a:blip r:embed="rId3">
            <a:alphaModFix/>
          </a:blip>
          <a:srcRect b="34853" l="0" r="0" t="10739"/>
          <a:stretch/>
        </p:blipFill>
        <p:spPr>
          <a:xfrm>
            <a:off x="39563" y="1176575"/>
            <a:ext cx="9064873" cy="3615448"/>
          </a:xfrm>
          <a:prstGeom prst="rect">
            <a:avLst/>
          </a:prstGeom>
          <a:noFill/>
          <a:ln>
            <a:noFill/>
          </a:ln>
        </p:spPr>
      </p:pic>
      <p:sp>
        <p:nvSpPr>
          <p:cNvPr id="125" name="Google Shape;125;p22"/>
          <p:cNvSpPr txBox="1"/>
          <p:nvPr/>
        </p:nvSpPr>
        <p:spPr>
          <a:xfrm>
            <a:off x="202225" y="254975"/>
            <a:ext cx="3455400" cy="77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dk1"/>
                </a:solidFill>
              </a:rPr>
              <a:t>Set Up</a:t>
            </a:r>
            <a:endParaRPr sz="25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23"/>
          <p:cNvPicPr preferRelativeResize="0"/>
          <p:nvPr/>
        </p:nvPicPr>
        <p:blipFill rotWithShape="1">
          <a:blip r:embed="rId3">
            <a:alphaModFix/>
          </a:blip>
          <a:srcRect b="0" l="0" r="3938" t="4489"/>
          <a:stretch/>
        </p:blipFill>
        <p:spPr>
          <a:xfrm>
            <a:off x="232550" y="931971"/>
            <a:ext cx="2878875" cy="3816428"/>
          </a:xfrm>
          <a:prstGeom prst="rect">
            <a:avLst/>
          </a:prstGeom>
          <a:noFill/>
          <a:ln>
            <a:noFill/>
          </a:ln>
        </p:spPr>
      </p:pic>
      <p:pic>
        <p:nvPicPr>
          <p:cNvPr id="131" name="Google Shape;131;p23"/>
          <p:cNvPicPr preferRelativeResize="0"/>
          <p:nvPr/>
        </p:nvPicPr>
        <p:blipFill rotWithShape="1">
          <a:blip r:embed="rId4">
            <a:alphaModFix/>
          </a:blip>
          <a:srcRect b="25183" l="2752" r="0" t="41407"/>
          <a:stretch/>
        </p:blipFill>
        <p:spPr>
          <a:xfrm rot="6">
            <a:off x="3260901" y="2357452"/>
            <a:ext cx="5779799" cy="1489144"/>
          </a:xfrm>
          <a:prstGeom prst="rect">
            <a:avLst/>
          </a:prstGeom>
          <a:noFill/>
          <a:ln>
            <a:noFill/>
          </a:ln>
        </p:spPr>
      </p:pic>
      <p:sp>
        <p:nvSpPr>
          <p:cNvPr id="132" name="Google Shape;132;p23"/>
          <p:cNvSpPr txBox="1"/>
          <p:nvPr/>
        </p:nvSpPr>
        <p:spPr>
          <a:xfrm>
            <a:off x="105500" y="158275"/>
            <a:ext cx="4677600" cy="77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dk1"/>
                </a:solidFill>
              </a:rPr>
              <a:t>Preparation of Salt Solutions</a:t>
            </a:r>
            <a:endParaRPr sz="2500">
              <a:solidFill>
                <a:schemeClr val="dk1"/>
              </a:solidFill>
            </a:endParaRPr>
          </a:p>
        </p:txBody>
      </p:sp>
      <p:sp>
        <p:nvSpPr>
          <p:cNvPr id="133" name="Google Shape;133;p23"/>
          <p:cNvSpPr txBox="1"/>
          <p:nvPr/>
        </p:nvSpPr>
        <p:spPr>
          <a:xfrm>
            <a:off x="3179375" y="1917825"/>
            <a:ext cx="5556000" cy="77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rPr>
              <a:t>Water, 0.5%NaCl, 1%NaCl, 2%NaCl, 5%NaCl, 0.5%CaCl</a:t>
            </a:r>
            <a:r>
              <a:rPr lang="en" sz="600">
                <a:solidFill>
                  <a:schemeClr val="dk1"/>
                </a:solidFill>
              </a:rPr>
              <a:t>2</a:t>
            </a:r>
            <a:r>
              <a:rPr lang="en" sz="1100">
                <a:solidFill>
                  <a:schemeClr val="dk1"/>
                </a:solidFill>
              </a:rPr>
              <a:t>, 1%CaCl</a:t>
            </a:r>
            <a:r>
              <a:rPr lang="en" sz="600">
                <a:solidFill>
                  <a:schemeClr val="dk1"/>
                </a:solidFill>
              </a:rPr>
              <a:t>2</a:t>
            </a:r>
            <a:r>
              <a:rPr lang="en" sz="1100">
                <a:solidFill>
                  <a:schemeClr val="dk1"/>
                </a:solidFill>
              </a:rPr>
              <a:t>, 2%CaCl</a:t>
            </a:r>
            <a:r>
              <a:rPr lang="en" sz="600">
                <a:solidFill>
                  <a:schemeClr val="dk1"/>
                </a:solidFill>
              </a:rPr>
              <a:t>2</a:t>
            </a:r>
            <a:r>
              <a:rPr lang="en" sz="1100">
                <a:solidFill>
                  <a:schemeClr val="dk1"/>
                </a:solidFill>
              </a:rPr>
              <a:t>, 5%CaCl</a:t>
            </a:r>
            <a:r>
              <a:rPr lang="en" sz="600">
                <a:solidFill>
                  <a:schemeClr val="dk1"/>
                </a:solidFill>
              </a:rPr>
              <a:t>2</a:t>
            </a:r>
            <a:r>
              <a:rPr lang="en" sz="900">
                <a:solidFill>
                  <a:schemeClr val="dk1"/>
                </a:solidFill>
              </a:rPr>
              <a:t>.</a:t>
            </a:r>
            <a:endParaRPr sz="9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24"/>
          <p:cNvPicPr preferRelativeResize="0"/>
          <p:nvPr/>
        </p:nvPicPr>
        <p:blipFill rotWithShape="1">
          <a:blip r:embed="rId3">
            <a:alphaModFix/>
          </a:blip>
          <a:srcRect b="0" l="0" r="17218" t="0"/>
          <a:stretch/>
        </p:blipFill>
        <p:spPr>
          <a:xfrm>
            <a:off x="221500" y="946175"/>
            <a:ext cx="2846976" cy="4123848"/>
          </a:xfrm>
          <a:prstGeom prst="rect">
            <a:avLst/>
          </a:prstGeom>
          <a:noFill/>
          <a:ln>
            <a:noFill/>
          </a:ln>
        </p:spPr>
      </p:pic>
      <p:pic>
        <p:nvPicPr>
          <p:cNvPr id="139" name="Google Shape;139;p24"/>
          <p:cNvPicPr preferRelativeResize="0"/>
          <p:nvPr/>
        </p:nvPicPr>
        <p:blipFill rotWithShape="1">
          <a:blip r:embed="rId4">
            <a:alphaModFix/>
          </a:blip>
          <a:srcRect b="0" l="0" r="25065" t="46521"/>
          <a:stretch/>
        </p:blipFill>
        <p:spPr>
          <a:xfrm>
            <a:off x="3510125" y="946175"/>
            <a:ext cx="4134351" cy="4123848"/>
          </a:xfrm>
          <a:prstGeom prst="rect">
            <a:avLst/>
          </a:prstGeom>
          <a:noFill/>
          <a:ln>
            <a:noFill/>
          </a:ln>
        </p:spPr>
      </p:pic>
      <p:sp>
        <p:nvSpPr>
          <p:cNvPr id="140" name="Google Shape;140;p24"/>
          <p:cNvSpPr txBox="1"/>
          <p:nvPr/>
        </p:nvSpPr>
        <p:spPr>
          <a:xfrm>
            <a:off x="580300" y="246175"/>
            <a:ext cx="6480000" cy="60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dk1"/>
                </a:solidFill>
              </a:rPr>
              <a:t>Watering the Plants</a:t>
            </a:r>
            <a:endParaRPr sz="25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Summary of Results</a:t>
            </a:r>
            <a:endParaRPr/>
          </a:p>
        </p:txBody>
      </p:sp>
      <p:graphicFrame>
        <p:nvGraphicFramePr>
          <p:cNvPr id="146" name="Google Shape;146;p25"/>
          <p:cNvGraphicFramePr/>
          <p:nvPr/>
        </p:nvGraphicFramePr>
        <p:xfrm>
          <a:off x="477125" y="1017725"/>
          <a:ext cx="3000000" cy="3000000"/>
        </p:xfrm>
        <a:graphic>
          <a:graphicData uri="http://schemas.openxmlformats.org/drawingml/2006/table">
            <a:tbl>
              <a:tblPr>
                <a:noFill/>
                <a:tableStyleId>{1031A8A9-522A-4D30-8957-12310EB94AB5}</a:tableStyleId>
              </a:tblPr>
              <a:tblGrid>
                <a:gridCol w="797900"/>
                <a:gridCol w="590950"/>
                <a:gridCol w="694425"/>
                <a:gridCol w="694425"/>
                <a:gridCol w="694425"/>
                <a:gridCol w="694425"/>
                <a:gridCol w="694425"/>
                <a:gridCol w="694425"/>
                <a:gridCol w="694425"/>
                <a:gridCol w="694425"/>
              </a:tblGrid>
              <a:tr h="295525">
                <a:tc>
                  <a:txBody>
                    <a:bodyPr/>
                    <a:lstStyle/>
                    <a:p>
                      <a:pPr indent="0" lvl="0" marL="0" rtl="0" algn="l">
                        <a:spcBef>
                          <a:spcPts val="0"/>
                        </a:spcBef>
                        <a:spcAft>
                          <a:spcPts val="0"/>
                        </a:spcAft>
                        <a:buNone/>
                      </a:pPr>
                      <a:r>
                        <a:rPr lang="en" sz="1200">
                          <a:solidFill>
                            <a:schemeClr val="dk1"/>
                          </a:solidFill>
                        </a:rPr>
                        <a:t>Day</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3</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7</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10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13</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15</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16</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20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23</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26</a:t>
                      </a:r>
                      <a:endParaRPr sz="1200">
                        <a:solidFill>
                          <a:schemeClr val="dk1"/>
                        </a:solidFill>
                      </a:endParaRPr>
                    </a:p>
                  </a:txBody>
                  <a:tcPr marT="9525" marB="91425" marR="9525" marL="9525" anchor="b"/>
                </a:tc>
              </a:tr>
              <a:tr h="269000">
                <a:tc>
                  <a:txBody>
                    <a:bodyPr/>
                    <a:lstStyle/>
                    <a:p>
                      <a:pPr indent="0" lvl="0" marL="0" rtl="0" algn="l">
                        <a:spcBef>
                          <a:spcPts val="0"/>
                        </a:spcBef>
                        <a:spcAft>
                          <a:spcPts val="0"/>
                        </a:spcAft>
                        <a:buNone/>
                      </a:pPr>
                      <a:r>
                        <a:rPr lang="en" sz="1200">
                          <a:solidFill>
                            <a:schemeClr val="dk1"/>
                          </a:solidFill>
                        </a:rPr>
                        <a:t>H20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1cm</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6cm</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12cm</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12cm</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12cm</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15cm</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16cm</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19cm</a:t>
                      </a:r>
                      <a:endParaRPr sz="1200">
                        <a:solidFill>
                          <a:schemeClr val="dk1"/>
                        </a:solidFill>
                      </a:endParaRPr>
                    </a:p>
                  </a:txBody>
                  <a:tcPr marT="9525" marB="91425" marR="9525" marL="9525" anchor="b"/>
                </a:tc>
              </a:tr>
              <a:tr h="269000">
                <a:tc>
                  <a:txBody>
                    <a:bodyPr/>
                    <a:lstStyle/>
                    <a:p>
                      <a:pPr indent="0" lvl="0" marL="0" rtl="0" algn="l">
                        <a:spcBef>
                          <a:spcPts val="0"/>
                        </a:spcBef>
                        <a:spcAft>
                          <a:spcPts val="0"/>
                        </a:spcAft>
                        <a:buNone/>
                      </a:pPr>
                      <a:r>
                        <a:rPr lang="en" sz="1200">
                          <a:solidFill>
                            <a:schemeClr val="dk1"/>
                          </a:solidFill>
                        </a:rPr>
                        <a:t>H20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2cm</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7cm</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7cm</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7cm</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10cm</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12cm</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13cm</a:t>
                      </a:r>
                      <a:endParaRPr sz="1200">
                        <a:solidFill>
                          <a:schemeClr val="dk1"/>
                        </a:solidFill>
                      </a:endParaRPr>
                    </a:p>
                  </a:txBody>
                  <a:tcPr marT="9525" marB="91425" marR="9525" marL="9525" anchor="b"/>
                </a:tc>
              </a:tr>
              <a:tr h="269000">
                <a:tc>
                  <a:txBody>
                    <a:bodyPr/>
                    <a:lstStyle/>
                    <a:p>
                      <a:pPr indent="0" lvl="0" marL="0" rtl="0" algn="l">
                        <a:spcBef>
                          <a:spcPts val="0"/>
                        </a:spcBef>
                        <a:spcAft>
                          <a:spcPts val="0"/>
                        </a:spcAft>
                        <a:buNone/>
                      </a:pPr>
                      <a:r>
                        <a:rPr lang="en" sz="1200">
                          <a:solidFill>
                            <a:schemeClr val="dk1"/>
                          </a:solidFill>
                        </a:rPr>
                        <a:t>0.5% NaCl</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1cm</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3cm</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4cm</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4cm</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4cm</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4cm</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5cm</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5cm</a:t>
                      </a:r>
                      <a:endParaRPr sz="1200">
                        <a:solidFill>
                          <a:schemeClr val="dk1"/>
                        </a:solidFill>
                      </a:endParaRPr>
                    </a:p>
                  </a:txBody>
                  <a:tcPr marT="9525" marB="91425" marR="9525" marL="9525" anchor="b"/>
                </a:tc>
              </a:tr>
              <a:tr h="269000">
                <a:tc>
                  <a:txBody>
                    <a:bodyPr/>
                    <a:lstStyle/>
                    <a:p>
                      <a:pPr indent="0" lvl="0" marL="0" rtl="0" algn="l">
                        <a:spcBef>
                          <a:spcPts val="0"/>
                        </a:spcBef>
                        <a:spcAft>
                          <a:spcPts val="0"/>
                        </a:spcAft>
                        <a:buNone/>
                      </a:pPr>
                      <a:r>
                        <a:rPr lang="en" sz="1200">
                          <a:solidFill>
                            <a:schemeClr val="dk1"/>
                          </a:solidFill>
                        </a:rPr>
                        <a:t>0.5% NaCl</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0.5cm</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0.5cm</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0.5cm</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0.5cm</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0.7cm</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1cm</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1cm</a:t>
                      </a:r>
                      <a:endParaRPr sz="1200">
                        <a:solidFill>
                          <a:schemeClr val="dk1"/>
                        </a:solidFill>
                      </a:endParaRPr>
                    </a:p>
                  </a:txBody>
                  <a:tcPr marT="9525" marB="91425" marR="9525" marL="9525" anchor="b"/>
                </a:tc>
              </a:tr>
              <a:tr h="269000">
                <a:tc>
                  <a:txBody>
                    <a:bodyPr/>
                    <a:lstStyle/>
                    <a:p>
                      <a:pPr indent="0" lvl="0" marL="0" rtl="0" algn="l">
                        <a:spcBef>
                          <a:spcPts val="0"/>
                        </a:spcBef>
                        <a:spcAft>
                          <a:spcPts val="0"/>
                        </a:spcAft>
                        <a:buNone/>
                      </a:pPr>
                      <a:r>
                        <a:rPr lang="en" sz="1200">
                          <a:solidFill>
                            <a:schemeClr val="dk1"/>
                          </a:solidFill>
                        </a:rPr>
                        <a:t>0.5% CaCl</a:t>
                      </a:r>
                      <a:r>
                        <a:rPr lang="en" sz="600">
                          <a:solidFill>
                            <a:schemeClr val="dk1"/>
                          </a:solidFill>
                        </a:rPr>
                        <a:t>2</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0.3cm</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0.3cm</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0.3cm</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0.3cm</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0.3cm</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0.3cm</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0.3cm</a:t>
                      </a:r>
                      <a:endParaRPr sz="1200">
                        <a:solidFill>
                          <a:schemeClr val="dk1"/>
                        </a:solidFill>
                      </a:endParaRPr>
                    </a:p>
                  </a:txBody>
                  <a:tcPr marT="9525" marB="91425" marR="9525" marL="9525" anchor="b"/>
                </a:tc>
              </a:tr>
              <a:tr h="269000">
                <a:tc>
                  <a:txBody>
                    <a:bodyPr/>
                    <a:lstStyle/>
                    <a:p>
                      <a:pPr indent="0" lvl="0" marL="0" rtl="0" algn="l">
                        <a:spcBef>
                          <a:spcPts val="0"/>
                        </a:spcBef>
                        <a:spcAft>
                          <a:spcPts val="0"/>
                        </a:spcAft>
                        <a:buNone/>
                      </a:pPr>
                      <a:r>
                        <a:rPr lang="en" sz="1200">
                          <a:solidFill>
                            <a:schemeClr val="dk1"/>
                          </a:solidFill>
                        </a:rPr>
                        <a:t>1% NaCl</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r>
              <a:tr h="269000">
                <a:tc>
                  <a:txBody>
                    <a:bodyPr/>
                    <a:lstStyle/>
                    <a:p>
                      <a:pPr indent="0" lvl="0" marL="0" rtl="0" algn="l">
                        <a:spcBef>
                          <a:spcPts val="0"/>
                        </a:spcBef>
                        <a:spcAft>
                          <a:spcPts val="0"/>
                        </a:spcAft>
                        <a:buNone/>
                      </a:pPr>
                      <a:r>
                        <a:rPr lang="en" sz="1200">
                          <a:solidFill>
                            <a:schemeClr val="dk1"/>
                          </a:solidFill>
                        </a:rPr>
                        <a:t>1% CaCl</a:t>
                      </a:r>
                      <a:r>
                        <a:rPr lang="en" sz="600">
                          <a:solidFill>
                            <a:schemeClr val="dk1"/>
                          </a:solidFill>
                        </a:rPr>
                        <a:t>2</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r>
              <a:tr h="269000">
                <a:tc>
                  <a:txBody>
                    <a:bodyPr/>
                    <a:lstStyle/>
                    <a:p>
                      <a:pPr indent="0" lvl="0" marL="0" rtl="0" algn="l">
                        <a:spcBef>
                          <a:spcPts val="0"/>
                        </a:spcBef>
                        <a:spcAft>
                          <a:spcPts val="0"/>
                        </a:spcAft>
                        <a:buNone/>
                      </a:pPr>
                      <a:r>
                        <a:rPr lang="en" sz="1200">
                          <a:solidFill>
                            <a:schemeClr val="dk1"/>
                          </a:solidFill>
                        </a:rPr>
                        <a:t>2% NaCl</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r>
              <a:tr h="269000">
                <a:tc>
                  <a:txBody>
                    <a:bodyPr/>
                    <a:lstStyle/>
                    <a:p>
                      <a:pPr indent="0" lvl="0" marL="0" rtl="0" algn="l">
                        <a:spcBef>
                          <a:spcPts val="0"/>
                        </a:spcBef>
                        <a:spcAft>
                          <a:spcPts val="0"/>
                        </a:spcAft>
                        <a:buNone/>
                      </a:pPr>
                      <a:r>
                        <a:rPr lang="en" sz="1200">
                          <a:solidFill>
                            <a:schemeClr val="dk1"/>
                          </a:solidFill>
                        </a:rPr>
                        <a:t>2% CaCl</a:t>
                      </a:r>
                      <a:r>
                        <a:rPr lang="en" sz="600">
                          <a:solidFill>
                            <a:schemeClr val="dk1"/>
                          </a:solidFill>
                        </a:rPr>
                        <a:t>2</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r>
              <a:tr h="269000">
                <a:tc>
                  <a:txBody>
                    <a:bodyPr/>
                    <a:lstStyle/>
                    <a:p>
                      <a:pPr indent="0" lvl="0" marL="0" rtl="0" algn="l">
                        <a:spcBef>
                          <a:spcPts val="0"/>
                        </a:spcBef>
                        <a:spcAft>
                          <a:spcPts val="0"/>
                        </a:spcAft>
                        <a:buNone/>
                      </a:pPr>
                      <a:r>
                        <a:rPr lang="en" sz="1200">
                          <a:solidFill>
                            <a:schemeClr val="dk1"/>
                          </a:solidFill>
                        </a:rPr>
                        <a:t>5% NaCl</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r>
              <a:tr h="269000">
                <a:tc>
                  <a:txBody>
                    <a:bodyPr/>
                    <a:lstStyle/>
                    <a:p>
                      <a:pPr indent="0" lvl="0" marL="0" rtl="0" algn="l">
                        <a:spcBef>
                          <a:spcPts val="0"/>
                        </a:spcBef>
                        <a:spcAft>
                          <a:spcPts val="0"/>
                        </a:spcAft>
                        <a:buNone/>
                      </a:pPr>
                      <a:r>
                        <a:rPr lang="en" sz="1200">
                          <a:solidFill>
                            <a:schemeClr val="dk1"/>
                          </a:solidFill>
                        </a:rPr>
                        <a:t>5% CaCl</a:t>
                      </a:r>
                      <a:r>
                        <a:rPr lang="en" sz="600">
                          <a:solidFill>
                            <a:schemeClr val="dk1"/>
                          </a:solidFill>
                        </a:rPr>
                        <a:t>2</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c>
                  <a:txBody>
                    <a:bodyPr/>
                    <a:lstStyle/>
                    <a:p>
                      <a:pPr indent="0" lvl="0" marL="0" rtl="0" algn="r">
                        <a:lnSpc>
                          <a:spcPct val="115000"/>
                        </a:lnSpc>
                        <a:spcBef>
                          <a:spcPts val="0"/>
                        </a:spcBef>
                        <a:spcAft>
                          <a:spcPts val="0"/>
                        </a:spcAft>
                        <a:buNone/>
                      </a:pPr>
                      <a:r>
                        <a:rPr lang="en" sz="1200">
                          <a:solidFill>
                            <a:schemeClr val="dk1"/>
                          </a:solidFill>
                        </a:rPr>
                        <a:t>0</a:t>
                      </a:r>
                      <a:endParaRPr sz="1200">
                        <a:solidFill>
                          <a:schemeClr val="dk1"/>
                        </a:solidFill>
                      </a:endParaRPr>
                    </a:p>
                  </a:txBody>
                  <a:tcPr marT="9525" marB="91425" marR="9525" marL="9525" anchor="b"/>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2" name="Google Shape;152;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3" name="Google Shape;153;p26" title="Chart"/>
          <p:cNvPicPr preferRelativeResize="0"/>
          <p:nvPr/>
        </p:nvPicPr>
        <p:blipFill>
          <a:blip r:embed="rId3">
            <a:alphaModFix/>
          </a:blip>
          <a:stretch>
            <a:fillRect/>
          </a:stretch>
        </p:blipFill>
        <p:spPr>
          <a:xfrm>
            <a:off x="555900" y="88462"/>
            <a:ext cx="8032200" cy="4966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27"/>
          <p:cNvPicPr preferRelativeResize="0"/>
          <p:nvPr/>
        </p:nvPicPr>
        <p:blipFill>
          <a:blip r:embed="rId3">
            <a:alphaModFix/>
          </a:blip>
          <a:stretch>
            <a:fillRect/>
          </a:stretch>
        </p:blipFill>
        <p:spPr>
          <a:xfrm>
            <a:off x="340950" y="0"/>
            <a:ext cx="7880425" cy="49646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28"/>
          <p:cNvPicPr preferRelativeResize="0"/>
          <p:nvPr/>
        </p:nvPicPr>
        <p:blipFill>
          <a:blip r:embed="rId3">
            <a:alphaModFix/>
          </a:blip>
          <a:stretch>
            <a:fillRect/>
          </a:stretch>
        </p:blipFill>
        <p:spPr>
          <a:xfrm>
            <a:off x="935163" y="64487"/>
            <a:ext cx="7273674" cy="5014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29"/>
          <p:cNvPicPr preferRelativeResize="0"/>
          <p:nvPr/>
        </p:nvPicPr>
        <p:blipFill>
          <a:blip r:embed="rId3">
            <a:alphaModFix/>
          </a:blip>
          <a:stretch>
            <a:fillRect/>
          </a:stretch>
        </p:blipFill>
        <p:spPr>
          <a:xfrm>
            <a:off x="895675" y="78300"/>
            <a:ext cx="7352651" cy="4986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Observations</a:t>
            </a:r>
            <a:endParaRPr/>
          </a:p>
        </p:txBody>
      </p:sp>
      <p:sp>
        <p:nvSpPr>
          <p:cNvPr id="174" name="Google Shape;174;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On Day 16 beans plants wilted slightly and these cups had soil that looked dry.</a:t>
            </a:r>
            <a:endParaRPr>
              <a:solidFill>
                <a:schemeClr val="dk1"/>
              </a:solidFill>
            </a:endParaRPr>
          </a:p>
          <a:p>
            <a:pPr indent="0" lvl="0" marL="0" rtl="0" algn="l">
              <a:spcBef>
                <a:spcPts val="1200"/>
              </a:spcBef>
              <a:spcAft>
                <a:spcPts val="0"/>
              </a:spcAft>
              <a:buNone/>
            </a:pPr>
            <a:r>
              <a:rPr lang="en">
                <a:solidFill>
                  <a:schemeClr val="dk1"/>
                </a:solidFill>
              </a:rPr>
              <a:t>On Day 20 and forward salt residue was observed on all bean cups watered with 2%NaCl, 2%CaCl</a:t>
            </a:r>
            <a:r>
              <a:rPr lang="en" sz="1100">
                <a:solidFill>
                  <a:schemeClr val="dk1"/>
                </a:solidFill>
              </a:rPr>
              <a:t>2</a:t>
            </a:r>
            <a:r>
              <a:rPr lang="en">
                <a:solidFill>
                  <a:schemeClr val="dk1"/>
                </a:solidFill>
              </a:rPr>
              <a:t>, 5%NaCl, and 5%CaCl</a:t>
            </a:r>
            <a:r>
              <a:rPr lang="en" sz="1100">
                <a:solidFill>
                  <a:schemeClr val="dk1"/>
                </a:solidFill>
              </a:rPr>
              <a:t>2</a:t>
            </a:r>
            <a:r>
              <a:rPr lang="en">
                <a:solidFill>
                  <a:schemeClr val="dk1"/>
                </a:solidFill>
              </a:rPr>
              <a:t>.</a:t>
            </a:r>
            <a:endParaRPr>
              <a:solidFill>
                <a:schemeClr val="dk1"/>
              </a:solidFill>
            </a:endParaRPr>
          </a:p>
          <a:p>
            <a:pPr indent="0" lvl="0" marL="0" rtl="0" algn="l">
              <a:spcBef>
                <a:spcPts val="1200"/>
              </a:spcBef>
              <a:spcAft>
                <a:spcPts val="1200"/>
              </a:spcAft>
              <a:buNone/>
            </a:pPr>
            <a:r>
              <a:rPr lang="en">
                <a:solidFill>
                  <a:schemeClr val="dk1"/>
                </a:solidFill>
              </a:rPr>
              <a:t>Some beans even with water did not sprout.</a:t>
            </a:r>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Day 7 Sprouting is Oberved in H</a:t>
            </a:r>
            <a:r>
              <a:rPr lang="en" sz="1911"/>
              <a:t>2</a:t>
            </a:r>
            <a:r>
              <a:rPr lang="en"/>
              <a:t>0 and 0.5%NaCl</a:t>
            </a:r>
            <a:endParaRPr/>
          </a:p>
        </p:txBody>
      </p:sp>
      <p:pic>
        <p:nvPicPr>
          <p:cNvPr id="180" name="Google Shape;180;p31"/>
          <p:cNvPicPr preferRelativeResize="0"/>
          <p:nvPr/>
        </p:nvPicPr>
        <p:blipFill rotWithShape="1">
          <a:blip r:embed="rId3">
            <a:alphaModFix/>
          </a:blip>
          <a:srcRect b="3605" l="0" r="0" t="0"/>
          <a:stretch/>
        </p:blipFill>
        <p:spPr>
          <a:xfrm>
            <a:off x="1076729" y="1152475"/>
            <a:ext cx="5349473" cy="3867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Scientific Question</a:t>
            </a:r>
            <a:endParaRPr/>
          </a:p>
        </p:txBody>
      </p:sp>
      <p:sp>
        <p:nvSpPr>
          <p:cNvPr id="61" name="Google Shape;61;p14"/>
          <p:cNvSpPr txBox="1"/>
          <p:nvPr>
            <p:ph idx="1" type="body"/>
          </p:nvPr>
        </p:nvSpPr>
        <p:spPr>
          <a:xfrm>
            <a:off x="311700" y="1152475"/>
            <a:ext cx="8520600" cy="34164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lang="en">
                <a:solidFill>
                  <a:schemeClr val="dk1"/>
                </a:solidFill>
              </a:rPr>
              <a:t>How does salt affect plant growth? </a:t>
            </a:r>
            <a:endParaRPr>
              <a:solidFill>
                <a:schemeClr val="dk1"/>
              </a:solidFill>
            </a:endParaRPr>
          </a:p>
          <a:p>
            <a:pPr indent="0" lvl="0" marL="0" rtl="0" algn="l">
              <a:spcBef>
                <a:spcPts val="0"/>
              </a:spcBef>
              <a:spcAft>
                <a:spcPts val="1200"/>
              </a:spcAft>
              <a:buNone/>
            </a:pPr>
            <a:r>
              <a:t/>
            </a:r>
            <a:endParaRPr>
              <a:solidFill>
                <a:schemeClr val="dk1"/>
              </a:solidFill>
            </a:endParaRPr>
          </a:p>
        </p:txBody>
      </p:sp>
      <p:sp>
        <p:nvSpPr>
          <p:cNvPr id="62" name="Google Shape;62;p14"/>
          <p:cNvSpPr txBox="1"/>
          <p:nvPr>
            <p:ph type="title"/>
          </p:nvPr>
        </p:nvSpPr>
        <p:spPr>
          <a:xfrm>
            <a:off x="311700" y="2225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Hypothesis</a:t>
            </a:r>
            <a:endParaRPr/>
          </a:p>
        </p:txBody>
      </p:sp>
      <p:sp>
        <p:nvSpPr>
          <p:cNvPr id="63" name="Google Shape;63;p14"/>
          <p:cNvSpPr txBox="1"/>
          <p:nvPr>
            <p:ph idx="1" type="body"/>
          </p:nvPr>
        </p:nvSpPr>
        <p:spPr>
          <a:xfrm>
            <a:off x="311700" y="3098100"/>
            <a:ext cx="8520600" cy="34164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50000"/>
              </a:lnSpc>
              <a:spcBef>
                <a:spcPts val="0"/>
              </a:spcBef>
              <a:spcAft>
                <a:spcPts val="0"/>
              </a:spcAft>
              <a:buNone/>
            </a:pPr>
            <a:r>
              <a:rPr lang="en">
                <a:solidFill>
                  <a:schemeClr val="dk1"/>
                </a:solidFill>
              </a:rPr>
              <a:t>If more salt is present in the water used to water a bean plant, then that bean plant will grow less than the bean plant with less salt in the water.</a:t>
            </a:r>
            <a:endParaRPr>
              <a:solidFill>
                <a:schemeClr val="dk1"/>
              </a:solidFill>
            </a:endParaRPr>
          </a:p>
          <a:p>
            <a:pPr indent="0" lvl="0" marL="0" rtl="0" algn="l">
              <a:spcBef>
                <a:spcPts val="0"/>
              </a:spcBef>
              <a:spcAft>
                <a:spcPts val="1200"/>
              </a:spcAft>
              <a:buNone/>
            </a:pPr>
            <a:r>
              <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32"/>
          <p:cNvPicPr preferRelativeResize="0"/>
          <p:nvPr/>
        </p:nvPicPr>
        <p:blipFill>
          <a:blip r:embed="rId3">
            <a:alphaModFix/>
          </a:blip>
          <a:stretch>
            <a:fillRect/>
          </a:stretch>
        </p:blipFill>
        <p:spPr>
          <a:xfrm>
            <a:off x="5236875" y="573375"/>
            <a:ext cx="3362024" cy="4482673"/>
          </a:xfrm>
          <a:prstGeom prst="rect">
            <a:avLst/>
          </a:prstGeom>
          <a:noFill/>
          <a:ln>
            <a:noFill/>
          </a:ln>
        </p:spPr>
      </p:pic>
      <p:pic>
        <p:nvPicPr>
          <p:cNvPr id="186" name="Google Shape;186;p32"/>
          <p:cNvPicPr preferRelativeResize="0"/>
          <p:nvPr/>
        </p:nvPicPr>
        <p:blipFill rotWithShape="1">
          <a:blip r:embed="rId4">
            <a:alphaModFix/>
          </a:blip>
          <a:srcRect b="7164" l="6498" r="8438" t="51872"/>
          <a:stretch/>
        </p:blipFill>
        <p:spPr>
          <a:xfrm>
            <a:off x="196388" y="760225"/>
            <a:ext cx="4553574" cy="1644699"/>
          </a:xfrm>
          <a:prstGeom prst="rect">
            <a:avLst/>
          </a:prstGeom>
          <a:noFill/>
          <a:ln>
            <a:noFill/>
          </a:ln>
        </p:spPr>
      </p:pic>
      <p:pic>
        <p:nvPicPr>
          <p:cNvPr id="187" name="Google Shape;187;p32"/>
          <p:cNvPicPr preferRelativeResize="0"/>
          <p:nvPr/>
        </p:nvPicPr>
        <p:blipFill>
          <a:blip r:embed="rId5">
            <a:alphaModFix/>
          </a:blip>
          <a:stretch>
            <a:fillRect/>
          </a:stretch>
        </p:blipFill>
        <p:spPr>
          <a:xfrm>
            <a:off x="427037" y="2443550"/>
            <a:ext cx="4092298" cy="3069224"/>
          </a:xfrm>
          <a:prstGeom prst="rect">
            <a:avLst/>
          </a:prstGeom>
          <a:noFill/>
          <a:ln>
            <a:noFill/>
          </a:ln>
        </p:spPr>
      </p:pic>
      <p:sp>
        <p:nvSpPr>
          <p:cNvPr id="188" name="Google Shape;188;p32"/>
          <p:cNvSpPr txBox="1"/>
          <p:nvPr>
            <p:ph type="title"/>
          </p:nvPr>
        </p:nvSpPr>
        <p:spPr>
          <a:xfrm>
            <a:off x="311700" y="845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Day 20 Plants are Growing, Salt Residue in 2% and 5%.</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Analysis</a:t>
            </a:r>
            <a:endParaRPr/>
          </a:p>
        </p:txBody>
      </p:sp>
      <p:sp>
        <p:nvSpPr>
          <p:cNvPr id="194" name="Google Shape;194;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Plants with just water continued to grow throughout the experiment.</a:t>
            </a:r>
            <a:endParaRPr>
              <a:solidFill>
                <a:schemeClr val="dk1"/>
              </a:solidFill>
            </a:endParaRPr>
          </a:p>
          <a:p>
            <a:pPr indent="0" lvl="0" marL="0" rtl="0" algn="l">
              <a:spcBef>
                <a:spcPts val="1200"/>
              </a:spcBef>
              <a:spcAft>
                <a:spcPts val="0"/>
              </a:spcAft>
              <a:buNone/>
            </a:pPr>
            <a:r>
              <a:rPr lang="en">
                <a:solidFill>
                  <a:schemeClr val="dk1"/>
                </a:solidFill>
              </a:rPr>
              <a:t>Plants with low concentrations of salt sprouted but grew little as the salt accumulated.</a:t>
            </a:r>
            <a:endParaRPr>
              <a:solidFill>
                <a:schemeClr val="dk1"/>
              </a:solidFill>
            </a:endParaRPr>
          </a:p>
          <a:p>
            <a:pPr indent="0" lvl="0" marL="0" rtl="0" algn="l">
              <a:spcBef>
                <a:spcPts val="1200"/>
              </a:spcBef>
              <a:spcAft>
                <a:spcPts val="0"/>
              </a:spcAft>
              <a:buNone/>
            </a:pPr>
            <a:r>
              <a:rPr lang="en">
                <a:solidFill>
                  <a:schemeClr val="dk1"/>
                </a:solidFill>
              </a:rPr>
              <a:t>Beans with high salt concentrations never sprouted.</a:t>
            </a:r>
            <a:endParaRPr>
              <a:solidFill>
                <a:schemeClr val="dk1"/>
              </a:solidFill>
            </a:endParaRPr>
          </a:p>
          <a:p>
            <a:pPr indent="0" lvl="0" marL="0" rtl="0" algn="l">
              <a:spcBef>
                <a:spcPts val="1200"/>
              </a:spcBef>
              <a:spcAft>
                <a:spcPts val="0"/>
              </a:spcAft>
              <a:buNone/>
            </a:pPr>
            <a:r>
              <a:rPr lang="en">
                <a:solidFill>
                  <a:schemeClr val="dk1"/>
                </a:solidFill>
              </a:rPr>
              <a:t>Plants wilted and soil looked dry because the plant used up all water.</a:t>
            </a:r>
            <a:endParaRPr>
              <a:solidFill>
                <a:schemeClr val="dk1"/>
              </a:solidFill>
            </a:endParaRPr>
          </a:p>
          <a:p>
            <a:pPr indent="0" lvl="0" marL="0" rtl="0" algn="l">
              <a:spcBef>
                <a:spcPts val="1200"/>
              </a:spcBef>
              <a:spcAft>
                <a:spcPts val="0"/>
              </a:spcAft>
              <a:buNone/>
            </a:pPr>
            <a:r>
              <a:rPr lang="en">
                <a:solidFill>
                  <a:schemeClr val="dk1"/>
                </a:solidFill>
              </a:rPr>
              <a:t>Salt residue </a:t>
            </a:r>
            <a:r>
              <a:rPr lang="en">
                <a:solidFill>
                  <a:schemeClr val="dk1"/>
                </a:solidFill>
              </a:rPr>
              <a:t>occurred</a:t>
            </a:r>
            <a:r>
              <a:rPr lang="en">
                <a:solidFill>
                  <a:schemeClr val="dk1"/>
                </a:solidFill>
              </a:rPr>
              <a:t> because the water evaporated leaving the salt behind.</a:t>
            </a:r>
            <a:endParaRPr>
              <a:solidFill>
                <a:schemeClr val="dk1"/>
              </a:solidFill>
            </a:endParaRPr>
          </a:p>
          <a:p>
            <a:pPr indent="0" lvl="0" marL="0" rtl="0" algn="l">
              <a:spcBef>
                <a:spcPts val="1200"/>
              </a:spcBef>
              <a:spcAft>
                <a:spcPts val="1200"/>
              </a:spcAft>
              <a:buNone/>
            </a:pPr>
            <a:r>
              <a:rPr lang="en">
                <a:solidFill>
                  <a:schemeClr val="dk1"/>
                </a:solidFill>
              </a:rPr>
              <a:t>Even with water not all seeds sprouted.</a:t>
            </a:r>
            <a:endParaRPr>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a:t>
            </a:r>
            <a:endParaRPr/>
          </a:p>
        </p:txBody>
      </p:sp>
      <p:sp>
        <p:nvSpPr>
          <p:cNvPr id="200" name="Google Shape;200;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W</a:t>
            </a:r>
            <a:r>
              <a:rPr lang="en">
                <a:solidFill>
                  <a:schemeClr val="dk1"/>
                </a:solidFill>
              </a:rPr>
              <a:t>ater allowed beans to sprout and grow continuously. </a:t>
            </a:r>
            <a:endParaRPr>
              <a:solidFill>
                <a:schemeClr val="dk1"/>
              </a:solidFill>
            </a:endParaRPr>
          </a:p>
          <a:p>
            <a:pPr indent="0" lvl="0" marL="0" rtl="0" algn="l">
              <a:spcBef>
                <a:spcPts val="1200"/>
              </a:spcBef>
              <a:spcAft>
                <a:spcPts val="0"/>
              </a:spcAft>
              <a:buNone/>
            </a:pPr>
            <a:r>
              <a:rPr lang="en">
                <a:solidFill>
                  <a:schemeClr val="dk1"/>
                </a:solidFill>
              </a:rPr>
              <a:t>Small amount of salt in water allowed the sprouting but the plants stopped growing after a few days.</a:t>
            </a:r>
            <a:endParaRPr>
              <a:solidFill>
                <a:schemeClr val="dk1"/>
              </a:solidFill>
            </a:endParaRPr>
          </a:p>
          <a:p>
            <a:pPr indent="0" lvl="0" marL="0" rtl="0" algn="l">
              <a:spcBef>
                <a:spcPts val="1200"/>
              </a:spcBef>
              <a:spcAft>
                <a:spcPts val="0"/>
              </a:spcAft>
              <a:buNone/>
            </a:pPr>
            <a:r>
              <a:rPr lang="en">
                <a:solidFill>
                  <a:schemeClr val="dk1"/>
                </a:solidFill>
              </a:rPr>
              <a:t>Large concentrations of salt in water prevented sprouting and growth. </a:t>
            </a:r>
            <a:endParaRPr>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Application</a:t>
            </a:r>
            <a:endParaRPr/>
          </a:p>
        </p:txBody>
      </p:sp>
      <p:sp>
        <p:nvSpPr>
          <p:cNvPr id="206" name="Google Shape;206;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SzPts val="1018"/>
              <a:buNone/>
            </a:pPr>
            <a:r>
              <a:rPr lang="en">
                <a:solidFill>
                  <a:schemeClr val="dk1"/>
                </a:solidFill>
              </a:rPr>
              <a:t>Governments can use this study to decrease the use of NaCl and CaCl</a:t>
            </a:r>
            <a:r>
              <a:rPr lang="en" sz="1500">
                <a:solidFill>
                  <a:schemeClr val="dk1"/>
                </a:solidFill>
              </a:rPr>
              <a:t>2</a:t>
            </a:r>
            <a:r>
              <a:rPr lang="en">
                <a:solidFill>
                  <a:schemeClr val="dk1"/>
                </a:solidFill>
              </a:rPr>
              <a:t> on roads that are close to agricultural areas. </a:t>
            </a:r>
            <a:endParaRPr>
              <a:solidFill>
                <a:schemeClr val="dk1"/>
              </a:solidFill>
            </a:endParaRPr>
          </a:p>
          <a:p>
            <a:pPr indent="0" lvl="0" marL="0" rtl="0" algn="l">
              <a:spcBef>
                <a:spcPts val="1200"/>
              </a:spcBef>
              <a:spcAft>
                <a:spcPts val="0"/>
              </a:spcAft>
              <a:buSzPts val="1018"/>
              <a:buNone/>
            </a:pPr>
            <a:r>
              <a:rPr lang="en">
                <a:solidFill>
                  <a:schemeClr val="dk1"/>
                </a:solidFill>
              </a:rPr>
              <a:t>It is useful to know what concentration of salt in water causes problem with bean plants. There are agricultural areas in the world where a lot bean plants are grown.  Those could be kidney beans, soy beans, or other types of beans. If the roads are salted close to the fields, this could lead to a lower harvest.  </a:t>
            </a:r>
            <a:endParaRPr>
              <a:solidFill>
                <a:schemeClr val="dk1"/>
              </a:solidFill>
            </a:endParaRPr>
          </a:p>
          <a:p>
            <a:pPr indent="0" lvl="0" marL="0" rtl="0" algn="l">
              <a:spcBef>
                <a:spcPts val="1200"/>
              </a:spcBef>
              <a:spcAft>
                <a:spcPts val="0"/>
              </a:spcAft>
              <a:buSzPts val="1018"/>
              <a:buNone/>
            </a:pPr>
            <a:r>
              <a:rPr lang="en">
                <a:solidFill>
                  <a:schemeClr val="dk1"/>
                </a:solidFill>
              </a:rPr>
              <a:t>Also, if the fields are irrigated with water with even a small amount of salt, then over the months and years the soil will accumulate the salt causing the same problem again. The best water for growing plants is rainwater, because it does not contain any minerals or salt. </a:t>
            </a:r>
            <a:endParaRPr>
              <a:solidFill>
                <a:schemeClr val="dk1"/>
              </a:solidFill>
            </a:endParaRPr>
          </a:p>
          <a:p>
            <a:pPr indent="0" lvl="0" marL="0" rtl="0" algn="l">
              <a:spcBef>
                <a:spcPts val="1200"/>
              </a:spcBef>
              <a:spcAft>
                <a:spcPts val="1200"/>
              </a:spcAft>
              <a:buSzPts val="1018"/>
              <a:buNone/>
            </a:pPr>
            <a:r>
              <a:t/>
            </a:r>
            <a:endParaRPr sz="1665">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Application</a:t>
            </a:r>
            <a:endParaRPr/>
          </a:p>
        </p:txBody>
      </p:sp>
      <p:sp>
        <p:nvSpPr>
          <p:cNvPr id="212" name="Google Shape;212;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en">
                <a:solidFill>
                  <a:schemeClr val="dk1"/>
                </a:solidFill>
              </a:rPr>
              <a:t>When there is snow or ice on the roads, salt is used to melt it. If we can find a good substitute for the salt, then this will prevent the negative effects of salt on plants. </a:t>
            </a:r>
            <a:endParaRPr>
              <a:solidFill>
                <a:schemeClr val="dk1"/>
              </a:solidFill>
            </a:endParaRPr>
          </a:p>
          <a:p>
            <a:pPr indent="0" lvl="0" marL="0" rtl="0" algn="l">
              <a:spcBef>
                <a:spcPts val="1200"/>
              </a:spcBef>
              <a:spcAft>
                <a:spcPts val="0"/>
              </a:spcAft>
              <a:buNone/>
            </a:pPr>
            <a:r>
              <a:rPr lang="en">
                <a:solidFill>
                  <a:schemeClr val="dk1"/>
                </a:solidFill>
              </a:rPr>
              <a:t>Some studies showed that CaCl</a:t>
            </a:r>
            <a:r>
              <a:rPr lang="en" sz="1300">
                <a:solidFill>
                  <a:schemeClr val="dk1"/>
                </a:solidFill>
              </a:rPr>
              <a:t>2 </a:t>
            </a:r>
            <a:r>
              <a:rPr lang="en">
                <a:solidFill>
                  <a:schemeClr val="dk1"/>
                </a:solidFill>
              </a:rPr>
              <a:t>was safer than NaCl for plants. My study shows that it is worse, so CaCl</a:t>
            </a:r>
            <a:r>
              <a:rPr lang="en" sz="1300">
                <a:solidFill>
                  <a:schemeClr val="dk1"/>
                </a:solidFill>
              </a:rPr>
              <a:t>2 </a:t>
            </a:r>
            <a:r>
              <a:rPr lang="en">
                <a:solidFill>
                  <a:schemeClr val="dk1"/>
                </a:solidFill>
              </a:rPr>
              <a:t>should not be used as a substitute. </a:t>
            </a:r>
            <a:endParaRPr>
              <a:solidFill>
                <a:schemeClr val="dk1"/>
              </a:solidFill>
            </a:endParaRPr>
          </a:p>
          <a:p>
            <a:pPr indent="0" lvl="0" marL="0" rtl="0" algn="l">
              <a:spcBef>
                <a:spcPts val="1200"/>
              </a:spcBef>
              <a:spcAft>
                <a:spcPts val="0"/>
              </a:spcAft>
              <a:buClr>
                <a:srgbClr val="000000"/>
              </a:buClr>
              <a:buSzPts val="1018"/>
              <a:buFont typeface="Arial"/>
              <a:buNone/>
            </a:pPr>
            <a:r>
              <a:t/>
            </a:r>
            <a:endParaRPr>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Sources Of Error</a:t>
            </a:r>
            <a:endParaRPr/>
          </a:p>
        </p:txBody>
      </p:sp>
      <p:sp>
        <p:nvSpPr>
          <p:cNvPr id="218" name="Google Shape;218;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FFFFFF"/>
                </a:solidFill>
              </a:rPr>
              <a:t>It is possible that the temperature in my home is not right for the plants to sprout and grow. Maybe too little or too much water and solutions were used on the plants. </a:t>
            </a:r>
            <a:endParaRPr>
              <a:solidFill>
                <a:srgbClr val="FFFFFF"/>
              </a:solidFill>
            </a:endParaRPr>
          </a:p>
          <a:p>
            <a:pPr indent="0" lvl="0" marL="0" rtl="0" algn="l">
              <a:spcBef>
                <a:spcPts val="1200"/>
              </a:spcBef>
              <a:spcAft>
                <a:spcPts val="0"/>
              </a:spcAft>
              <a:buNone/>
            </a:pPr>
            <a:r>
              <a:rPr lang="en">
                <a:solidFill>
                  <a:srgbClr val="FFFFFF"/>
                </a:solidFill>
              </a:rPr>
              <a:t>The cups with beans were put where the sun shone well and that might have been too sunny for the beans. </a:t>
            </a:r>
            <a:endParaRPr>
              <a:solidFill>
                <a:srgbClr val="FFFFFF"/>
              </a:solidFill>
            </a:endParaRPr>
          </a:p>
          <a:p>
            <a:pPr indent="0" lvl="0" marL="0" rtl="0" algn="l">
              <a:spcBef>
                <a:spcPts val="1200"/>
              </a:spcBef>
              <a:spcAft>
                <a:spcPts val="1200"/>
              </a:spcAft>
              <a:buNone/>
            </a:pPr>
            <a:r>
              <a:rPr lang="en">
                <a:solidFill>
                  <a:srgbClr val="FFFFFF"/>
                </a:solidFill>
              </a:rPr>
              <a:t>Also, my measurements of salts and water to prepare the solutions might have not been exact. I used a kitchen scale that may not be the best method of measuring small amounts. </a:t>
            </a:r>
            <a:endParaRPr>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Citations</a:t>
            </a:r>
            <a:endParaRPr/>
          </a:p>
        </p:txBody>
      </p:sp>
      <p:sp>
        <p:nvSpPr>
          <p:cNvPr id="224" name="Google Shape;224;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47500" lnSpcReduction="20000"/>
          </a:bodyPr>
          <a:lstStyle/>
          <a:p>
            <a:pPr indent="0" lvl="0" marL="0" rtl="0" algn="l">
              <a:spcBef>
                <a:spcPts val="0"/>
              </a:spcBef>
              <a:spcAft>
                <a:spcPts val="0"/>
              </a:spcAft>
              <a:buNone/>
            </a:pPr>
            <a:r>
              <a:rPr lang="en">
                <a:solidFill>
                  <a:schemeClr val="hlink"/>
                </a:solidFill>
                <a:uFill>
                  <a:noFill/>
                </a:uFill>
                <a:hlinkClick r:id="rId3"/>
              </a:rPr>
              <a:t>https://www.iaea.org</a:t>
            </a:r>
            <a:r>
              <a:rPr lang="en">
                <a:solidFill>
                  <a:schemeClr val="hlink"/>
                </a:solidFill>
                <a:uFill>
                  <a:noFill/>
                </a:uFill>
                <a:hlinkClick r:id="rId4"/>
              </a:rPr>
              <a:t>/newscenter/news/crp-success-story-landscape-salinity-and-water-management-for-improving-agricultural-water-productivity-d12013</a:t>
            </a:r>
            <a:r>
              <a:rPr lang="en">
                <a:solidFill>
                  <a:schemeClr val="dk1"/>
                </a:solidFill>
              </a:rPr>
              <a:t> (2025). Lee Heng, John Brittain, </a:t>
            </a:r>
            <a:r>
              <a:rPr lang="en" u="sng">
                <a:solidFill>
                  <a:schemeClr val="dk1"/>
                </a:solidFill>
              </a:rPr>
              <a:t>CRP Success Story: Landscape Salinity and Water Management for Improving Agricultural Water Productivity</a:t>
            </a:r>
            <a:endParaRPr u="sng">
              <a:solidFill>
                <a:schemeClr val="dk1"/>
              </a:solidFill>
            </a:endParaRPr>
          </a:p>
          <a:p>
            <a:pPr indent="0" lvl="0" marL="0" rtl="0" algn="l">
              <a:spcBef>
                <a:spcPts val="1200"/>
              </a:spcBef>
              <a:spcAft>
                <a:spcPts val="0"/>
              </a:spcAft>
              <a:buNone/>
            </a:pPr>
            <a:r>
              <a:rPr lang="en">
                <a:solidFill>
                  <a:schemeClr val="hlink"/>
                </a:solidFill>
                <a:uFill>
                  <a:noFill/>
                </a:uFill>
                <a:hlinkClick r:id="rId5"/>
              </a:rPr>
              <a:t>https://www.sciencedirect.com/science/article/abs/pii/S0048969716318794</a:t>
            </a:r>
            <a:r>
              <a:rPr lang="en">
                <a:solidFill>
                  <a:schemeClr val="dk1"/>
                </a:solidFill>
              </a:rPr>
              <a:t> (2025). I.N. Daliakopoulos,  </a:t>
            </a:r>
            <a:r>
              <a:rPr lang="en" u="sng">
                <a:solidFill>
                  <a:schemeClr val="dk1"/>
                </a:solidFill>
              </a:rPr>
              <a:t>The threat of soil salinity: A European scale review</a:t>
            </a:r>
            <a:endParaRPr u="sng">
              <a:solidFill>
                <a:schemeClr val="dk1"/>
              </a:solidFill>
            </a:endParaRPr>
          </a:p>
          <a:p>
            <a:pPr indent="0" lvl="0" marL="0" rtl="0" algn="l">
              <a:spcBef>
                <a:spcPts val="1200"/>
              </a:spcBef>
              <a:spcAft>
                <a:spcPts val="0"/>
              </a:spcAft>
              <a:buNone/>
            </a:pPr>
            <a:r>
              <a:rPr lang="en">
                <a:solidFill>
                  <a:schemeClr val="hlink"/>
                </a:solidFill>
                <a:uFill>
                  <a:noFill/>
                </a:uFill>
                <a:hlinkClick r:id="rId6"/>
              </a:rPr>
              <a:t>https://www.noaa.gov/jetstream/ocean/sea-water</a:t>
            </a:r>
            <a:r>
              <a:rPr lang="en">
                <a:solidFill>
                  <a:schemeClr val="dk1"/>
                </a:solidFill>
              </a:rPr>
              <a:t> (2025). </a:t>
            </a:r>
            <a:r>
              <a:rPr lang="en" u="sng">
                <a:solidFill>
                  <a:schemeClr val="dk1"/>
                </a:solidFill>
              </a:rPr>
              <a:t>Sea Water</a:t>
            </a:r>
            <a:endParaRPr u="sng">
              <a:solidFill>
                <a:schemeClr val="dk1"/>
              </a:solidFill>
            </a:endParaRPr>
          </a:p>
          <a:p>
            <a:pPr indent="0" lvl="0" marL="0" rtl="0" algn="l">
              <a:spcBef>
                <a:spcPts val="1200"/>
              </a:spcBef>
              <a:spcAft>
                <a:spcPts val="0"/>
              </a:spcAft>
              <a:buNone/>
            </a:pPr>
            <a:r>
              <a:rPr lang="en">
                <a:solidFill>
                  <a:schemeClr val="hlink"/>
                </a:solidFill>
                <a:uFill>
                  <a:noFill/>
                </a:uFill>
                <a:hlinkClick r:id="rId7"/>
              </a:rPr>
              <a:t>https://openknowledge.worldbank.org/server/api/core/bitstreams/78b9fa85-83e6-549b-9c2c-d33099c0bc50/content</a:t>
            </a:r>
            <a:r>
              <a:rPr lang="en">
                <a:solidFill>
                  <a:schemeClr val="dk1"/>
                </a:solidFill>
              </a:rPr>
              <a:t> (2025). Jason Russ, </a:t>
            </a:r>
            <a:r>
              <a:rPr lang="en" u="sng">
                <a:solidFill>
                  <a:schemeClr val="dk1"/>
                </a:solidFill>
              </a:rPr>
              <a:t>Salt of the Earth</a:t>
            </a:r>
            <a:endParaRPr u="sng">
              <a:solidFill>
                <a:schemeClr val="dk1"/>
              </a:solidFill>
            </a:endParaRPr>
          </a:p>
          <a:p>
            <a:pPr indent="0" lvl="0" marL="0" rtl="0" algn="l">
              <a:spcBef>
                <a:spcPts val="1200"/>
              </a:spcBef>
              <a:spcAft>
                <a:spcPts val="0"/>
              </a:spcAft>
              <a:buNone/>
            </a:pPr>
            <a:r>
              <a:rPr lang="en">
                <a:solidFill>
                  <a:schemeClr val="hlink"/>
                </a:solidFill>
                <a:uFill>
                  <a:noFill/>
                </a:uFill>
                <a:hlinkClick r:id="rId8"/>
              </a:rPr>
              <a:t>https://www.scienceworld.ca/resource/bean-garden/</a:t>
            </a:r>
            <a:r>
              <a:rPr lang="en">
                <a:solidFill>
                  <a:schemeClr val="dk1"/>
                </a:solidFill>
              </a:rPr>
              <a:t> (2025). </a:t>
            </a:r>
            <a:r>
              <a:rPr lang="en" u="sng">
                <a:solidFill>
                  <a:schemeClr val="dk1"/>
                </a:solidFill>
              </a:rPr>
              <a:t>Bean Garden</a:t>
            </a:r>
            <a:endParaRPr>
              <a:solidFill>
                <a:schemeClr val="dk1"/>
              </a:solidFill>
            </a:endParaRPr>
          </a:p>
          <a:p>
            <a:pPr indent="0" lvl="0" marL="0" rtl="0" algn="l">
              <a:spcBef>
                <a:spcPts val="1200"/>
              </a:spcBef>
              <a:spcAft>
                <a:spcPts val="0"/>
              </a:spcAft>
              <a:buNone/>
            </a:pPr>
            <a:r>
              <a:rPr lang="en">
                <a:solidFill>
                  <a:schemeClr val="hlink"/>
                </a:solidFill>
                <a:uFill>
                  <a:noFill/>
                </a:uFill>
                <a:hlinkClick r:id="rId9"/>
              </a:rPr>
              <a:t>https://www.sciencedirect.com/science/article/abs/pii/S0022169421004741</a:t>
            </a:r>
            <a:r>
              <a:rPr lang="en">
                <a:solidFill>
                  <a:schemeClr val="dk1"/>
                </a:solidFill>
              </a:rPr>
              <a:t> (2025). Lee Dong, E</a:t>
            </a:r>
            <a:r>
              <a:rPr lang="en" u="sng">
                <a:solidFill>
                  <a:schemeClr val="dk1"/>
                </a:solidFill>
              </a:rPr>
              <a:t>vaporation-induced salt crystallization and feedback on hydrological functions in porous media with different grain morphologies</a:t>
            </a:r>
            <a:endParaRPr u="sng">
              <a:solidFill>
                <a:schemeClr val="dk1"/>
              </a:solidFill>
            </a:endParaRPr>
          </a:p>
          <a:p>
            <a:pPr indent="0" lvl="0" marL="0" rtl="0" algn="l">
              <a:spcBef>
                <a:spcPts val="1200"/>
              </a:spcBef>
              <a:spcAft>
                <a:spcPts val="0"/>
              </a:spcAft>
              <a:buNone/>
            </a:pPr>
            <a:r>
              <a:rPr lang="en">
                <a:solidFill>
                  <a:schemeClr val="hlink"/>
                </a:solidFill>
                <a:uFill>
                  <a:noFill/>
                </a:uFill>
                <a:hlinkClick r:id="rId10"/>
              </a:rPr>
              <a:t>https://www.degruyter.com/document/doi/10.1515/opag-2017-0064/html</a:t>
            </a:r>
            <a:r>
              <a:rPr lang="en">
                <a:solidFill>
                  <a:schemeClr val="dk1"/>
                </a:solidFill>
              </a:rPr>
              <a:t> (2025). Eric B. Kouam, </a:t>
            </a:r>
            <a:r>
              <a:rPr lang="en" u="sng">
                <a:solidFill>
                  <a:schemeClr val="dk1"/>
                </a:solidFill>
              </a:rPr>
              <a:t>Genotypic variation in tolerance to salinity of common beans cultivated in Western Cameroon as assessed at germination and during early seedling growth</a:t>
            </a:r>
            <a:endParaRPr u="sng">
              <a:solidFill>
                <a:schemeClr val="dk1"/>
              </a:solidFill>
            </a:endParaRPr>
          </a:p>
          <a:p>
            <a:pPr indent="0" lvl="0" marL="0" rtl="0" algn="l">
              <a:spcBef>
                <a:spcPts val="1200"/>
              </a:spcBef>
              <a:spcAft>
                <a:spcPts val="0"/>
              </a:spcAft>
              <a:buNone/>
            </a:pPr>
            <a:r>
              <a:rPr lang="en">
                <a:solidFill>
                  <a:schemeClr val="hlink"/>
                </a:solidFill>
                <a:uFill>
                  <a:noFill/>
                </a:uFill>
                <a:hlinkClick r:id="rId11"/>
              </a:rPr>
              <a:t>https://www.bluelinetrans.com/plant-tolerance-to-calcium-and-magnesium-chloride-concentrations</a:t>
            </a:r>
            <a:r>
              <a:rPr lang="en">
                <a:solidFill>
                  <a:schemeClr val="dk1"/>
                </a:solidFill>
              </a:rPr>
              <a:t> (2025). </a:t>
            </a:r>
            <a:r>
              <a:rPr lang="en" u="sng">
                <a:solidFill>
                  <a:schemeClr val="dk1"/>
                </a:solidFill>
              </a:rPr>
              <a:t>Plant Tolerance to Calcium and Magnesium Chloride Concentrations</a:t>
            </a:r>
            <a:endParaRPr>
              <a:solidFill>
                <a:schemeClr val="dk1"/>
              </a:solidFill>
            </a:endParaRPr>
          </a:p>
          <a:p>
            <a:pPr indent="0" lvl="0" marL="0" rtl="0" algn="l">
              <a:spcBef>
                <a:spcPts val="1200"/>
              </a:spcBef>
              <a:spcAft>
                <a:spcPts val="0"/>
              </a:spcAft>
              <a:buNone/>
            </a:pPr>
            <a:r>
              <a:rPr lang="en">
                <a:solidFill>
                  <a:schemeClr val="hlink"/>
                </a:solidFill>
                <a:uFill>
                  <a:noFill/>
                </a:uFill>
                <a:hlinkClick r:id="rId12"/>
              </a:rPr>
              <a:t>https://roam.macewan.ca/items/7893d495-802a-4d1e-badd-8ab4c2286277</a:t>
            </a:r>
            <a:r>
              <a:rPr lang="en">
                <a:solidFill>
                  <a:schemeClr val="dk1"/>
                </a:solidFill>
              </a:rPr>
              <a:t> (2025). Brittany Tonsi, </a:t>
            </a:r>
            <a:r>
              <a:rPr lang="en" u="sng">
                <a:solidFill>
                  <a:schemeClr val="dk1"/>
                </a:solidFill>
              </a:rPr>
              <a:t>Effects of NaCl and CaCl2 salinity stress on the germination, seedling and root morphology of Dalea candida</a:t>
            </a:r>
            <a:endParaRPr u="sng">
              <a:solidFill>
                <a:schemeClr val="dk1"/>
              </a:solidFill>
            </a:endParaRPr>
          </a:p>
          <a:p>
            <a:pPr indent="0" lvl="0" marL="0" rtl="0" algn="l">
              <a:spcBef>
                <a:spcPts val="1200"/>
              </a:spcBef>
              <a:spcAft>
                <a:spcPts val="1200"/>
              </a:spcAft>
              <a:buNone/>
            </a:pPr>
            <a:r>
              <a:rPr lang="en">
                <a:solidFill>
                  <a:schemeClr val="hlink"/>
                </a:solidFill>
                <a:uFill>
                  <a:noFill/>
                </a:uFill>
                <a:hlinkClick r:id="rId13"/>
              </a:rPr>
              <a:t>https://ars.els-cdn.com/content/image/1-s2.0-S0048969716318794-fx1_lrg.jpg</a:t>
            </a:r>
            <a:r>
              <a:rPr lang="en">
                <a:solidFill>
                  <a:schemeClr val="dk1"/>
                </a:solidFill>
              </a:rPr>
              <a:t> (2025).</a:t>
            </a:r>
            <a:endParaRPr>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Acknowledgements</a:t>
            </a:r>
            <a:endParaRPr/>
          </a:p>
        </p:txBody>
      </p:sp>
      <p:sp>
        <p:nvSpPr>
          <p:cNvPr id="230" name="Google Shape;230;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rPr>
              <a:t>I would like to acknowledge my teacher, Mr. Baillie for helping me with the project and my mom and dad for giving me pointers after I presented in front of them.</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 Research</a:t>
            </a:r>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Increased salt in water and soil in dry and semi dry areas happens wherever irrigated agriculture is practiced. </a:t>
            </a:r>
            <a:endParaRPr>
              <a:solidFill>
                <a:srgbClr val="FFFFFF"/>
              </a:solidFill>
            </a:endParaRPr>
          </a:p>
          <a:p>
            <a:pPr indent="0" lvl="0" marL="0" rtl="0" algn="l">
              <a:spcBef>
                <a:spcPts val="1200"/>
              </a:spcBef>
              <a:spcAft>
                <a:spcPts val="0"/>
              </a:spcAft>
              <a:buNone/>
            </a:pPr>
            <a:r>
              <a:rPr lang="en">
                <a:solidFill>
                  <a:srgbClr val="FFFFFF"/>
                </a:solidFill>
              </a:rPr>
              <a:t>This occurs because water has minerals and salt. As water evaporates, minerals and salt are left behind and accumulate</a:t>
            </a:r>
            <a:endParaRPr>
              <a:solidFill>
                <a:srgbClr val="FFFFFF"/>
              </a:solidFill>
            </a:endParaRPr>
          </a:p>
          <a:p>
            <a:pPr indent="0" lvl="0" marL="0" rtl="0" algn="l">
              <a:spcBef>
                <a:spcPts val="1200"/>
              </a:spcBef>
              <a:spcAft>
                <a:spcPts val="0"/>
              </a:spcAft>
              <a:buNone/>
            </a:pPr>
            <a:r>
              <a:rPr lang="en">
                <a:solidFill>
                  <a:srgbClr val="FFFFFF"/>
                </a:solidFill>
              </a:rPr>
              <a:t>It seriously affects productivity on about 50 million acres (20 million hectares) of the worlds’ irrigated land. </a:t>
            </a:r>
            <a:endParaRPr>
              <a:solidFill>
                <a:srgbClr val="FFFFFF"/>
              </a:solidFill>
            </a:endParaRPr>
          </a:p>
          <a:p>
            <a:pPr indent="0" lvl="0" marL="0" rtl="0" algn="l">
              <a:spcBef>
                <a:spcPts val="1200"/>
              </a:spcBef>
              <a:spcAft>
                <a:spcPts val="1200"/>
              </a:spcAft>
              <a:buNone/>
            </a:pPr>
            <a:r>
              <a:rPr lang="en">
                <a:solidFill>
                  <a:srgbClr val="FFFFFF"/>
                </a:solidFill>
              </a:rPr>
              <a:t>In Mesopotamia, Sumerian irrigation practices caused a salt build-up in water and soils that inhibited food production and no doubt contributed to the decline of Sumerian culture.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5" name="Google Shape;75;p16"/>
          <p:cNvPicPr preferRelativeResize="0"/>
          <p:nvPr/>
        </p:nvPicPr>
        <p:blipFill>
          <a:blip r:embed="rId3">
            <a:alphaModFix/>
          </a:blip>
          <a:stretch>
            <a:fillRect/>
          </a:stretch>
        </p:blipFill>
        <p:spPr>
          <a:xfrm>
            <a:off x="0" y="743639"/>
            <a:ext cx="9144000" cy="3656223"/>
          </a:xfrm>
          <a:prstGeom prst="rect">
            <a:avLst/>
          </a:prstGeom>
          <a:noFill/>
          <a:ln>
            <a:noFill/>
          </a:ln>
        </p:spPr>
      </p:pic>
      <p:sp>
        <p:nvSpPr>
          <p:cNvPr id="76" name="Google Shape;76;p16"/>
          <p:cNvSpPr txBox="1"/>
          <p:nvPr/>
        </p:nvSpPr>
        <p:spPr>
          <a:xfrm>
            <a:off x="478750" y="4568875"/>
            <a:ext cx="6770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Soil Salinization </a:t>
            </a:r>
            <a:r>
              <a:rPr lang="en">
                <a:solidFill>
                  <a:schemeClr val="dk1"/>
                </a:solidFill>
              </a:rPr>
              <a:t>https://ars.els-cdn.com/content/image/1-s2.0-S0048969716318794-fx1_lrg.jp</a:t>
            </a:r>
            <a:r>
              <a:rPr lang="en">
                <a:solidFill>
                  <a:schemeClr val="dk1"/>
                </a:solidFill>
              </a:rPr>
              <a:t>g</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 Research</a:t>
            </a:r>
            <a:endParaRPr/>
          </a:p>
        </p:txBody>
      </p:sp>
      <p:sp>
        <p:nvSpPr>
          <p:cNvPr id="82" name="Google Shape;82;p17"/>
          <p:cNvSpPr txBox="1"/>
          <p:nvPr>
            <p:ph idx="1" type="body"/>
          </p:nvPr>
        </p:nvSpPr>
        <p:spPr>
          <a:xfrm>
            <a:off x="311700" y="1152475"/>
            <a:ext cx="8520600" cy="37623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lang="en">
                <a:solidFill>
                  <a:srgbClr val="FFFFFF"/>
                </a:solidFill>
              </a:rPr>
              <a:t>Salt in water and soil can lead to decline in world food production and can lead to hunger and starvation. </a:t>
            </a:r>
            <a:endParaRPr>
              <a:solidFill>
                <a:srgbClr val="FFFFFF"/>
              </a:solidFill>
            </a:endParaRPr>
          </a:p>
          <a:p>
            <a:pPr indent="0" lvl="0" marL="0" rtl="0" algn="l">
              <a:lnSpc>
                <a:spcPct val="105000"/>
              </a:lnSpc>
              <a:spcBef>
                <a:spcPts val="1200"/>
              </a:spcBef>
              <a:spcAft>
                <a:spcPts val="0"/>
              </a:spcAft>
              <a:buNone/>
            </a:pPr>
            <a:r>
              <a:rPr lang="en">
                <a:solidFill>
                  <a:srgbClr val="FFFFFF"/>
                </a:solidFill>
              </a:rPr>
              <a:t>During winter many areas in Canada put lots of salt on the roads to try to melt the snow and ice. </a:t>
            </a:r>
            <a:endParaRPr>
              <a:solidFill>
                <a:srgbClr val="FFFFFF"/>
              </a:solidFill>
            </a:endParaRPr>
          </a:p>
          <a:p>
            <a:pPr indent="0" lvl="0" marL="0" rtl="0" algn="l">
              <a:lnSpc>
                <a:spcPct val="105000"/>
              </a:lnSpc>
              <a:spcBef>
                <a:spcPts val="1200"/>
              </a:spcBef>
              <a:spcAft>
                <a:spcPts val="0"/>
              </a:spcAft>
              <a:buNone/>
            </a:pPr>
            <a:r>
              <a:rPr lang="en">
                <a:solidFill>
                  <a:srgbClr val="FFFFFF"/>
                </a:solidFill>
              </a:rPr>
              <a:t>In the spring, when it rains, the salt gets swept away and goes into the soil and onto the fields. </a:t>
            </a:r>
            <a:endParaRPr>
              <a:solidFill>
                <a:srgbClr val="FFFFFF"/>
              </a:solidFill>
            </a:endParaRPr>
          </a:p>
          <a:p>
            <a:pPr indent="0" lvl="0" marL="0" rtl="0" algn="l">
              <a:lnSpc>
                <a:spcPct val="105000"/>
              </a:lnSpc>
              <a:spcBef>
                <a:spcPts val="1200"/>
              </a:spcBef>
              <a:spcAft>
                <a:spcPts val="0"/>
              </a:spcAft>
              <a:buNone/>
            </a:pPr>
            <a:r>
              <a:rPr lang="en">
                <a:solidFill>
                  <a:srgbClr val="FFFFFF"/>
                </a:solidFill>
              </a:rPr>
              <a:t>Sodium chloride (NaCl) and Calcium chloride (CaCl</a:t>
            </a:r>
            <a:r>
              <a:rPr lang="en" sz="1300">
                <a:solidFill>
                  <a:srgbClr val="FFFFFF"/>
                </a:solidFill>
              </a:rPr>
              <a:t>2</a:t>
            </a:r>
            <a:r>
              <a:rPr lang="en">
                <a:solidFill>
                  <a:srgbClr val="FFFFFF"/>
                </a:solidFill>
              </a:rPr>
              <a:t>) is used on roads.</a:t>
            </a:r>
            <a:endParaRPr>
              <a:solidFill>
                <a:srgbClr val="FFFFFF"/>
              </a:solidFill>
            </a:endParaRPr>
          </a:p>
          <a:p>
            <a:pPr indent="0" lvl="0" marL="0" rtl="0" algn="l">
              <a:lnSpc>
                <a:spcPct val="105000"/>
              </a:lnSpc>
              <a:spcBef>
                <a:spcPts val="1200"/>
              </a:spcBef>
              <a:spcAft>
                <a:spcPts val="0"/>
              </a:spcAft>
              <a:buNone/>
            </a:pPr>
            <a:r>
              <a:rPr lang="en">
                <a:solidFill>
                  <a:srgbClr val="FFFFFF"/>
                </a:solidFill>
              </a:rPr>
              <a:t>Plants get affected and die because of the salt.</a:t>
            </a:r>
            <a:endParaRPr/>
          </a:p>
          <a:p>
            <a:pPr indent="0" lvl="0" marL="0" rtl="0" algn="l">
              <a:lnSpc>
                <a:spcPct val="105000"/>
              </a:lnSpc>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Variables</a:t>
            </a:r>
            <a:endParaRPr/>
          </a:p>
        </p:txBody>
      </p:sp>
      <p:sp>
        <p:nvSpPr>
          <p:cNvPr id="88" name="Google Shape;88;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solidFill>
                  <a:schemeClr val="dk1"/>
                </a:solidFill>
              </a:rPr>
              <a:t>Manipulated Variables: Water; </a:t>
            </a:r>
            <a:r>
              <a:rPr lang="en">
                <a:solidFill>
                  <a:schemeClr val="dk1"/>
                </a:solidFill>
              </a:rPr>
              <a:t>Different </a:t>
            </a:r>
            <a:r>
              <a:rPr lang="en">
                <a:solidFill>
                  <a:schemeClr val="dk1"/>
                </a:solidFill>
              </a:rPr>
              <a:t>concentrations of NaCl salt in water (0.5%, 1%, 2%, 5%); Different concentrations of  CaCl</a:t>
            </a:r>
            <a:r>
              <a:rPr lang="en" sz="1500">
                <a:solidFill>
                  <a:schemeClr val="dk1"/>
                </a:solidFill>
              </a:rPr>
              <a:t>2</a:t>
            </a:r>
            <a:r>
              <a:rPr lang="en">
                <a:solidFill>
                  <a:schemeClr val="dk1"/>
                </a:solidFill>
              </a:rPr>
              <a:t> salt in water </a:t>
            </a:r>
            <a:r>
              <a:rPr lang="en">
                <a:solidFill>
                  <a:schemeClr val="dk1"/>
                </a:solidFill>
              </a:rPr>
              <a:t>(0.5%, 1%, 2%, 5%)</a:t>
            </a:r>
            <a:endParaRPr>
              <a:solidFill>
                <a:schemeClr val="dk1"/>
              </a:solidFill>
            </a:endParaRPr>
          </a:p>
          <a:p>
            <a:pPr indent="0" lvl="0" marL="0" rtl="0" algn="l">
              <a:lnSpc>
                <a:spcPct val="150000"/>
              </a:lnSpc>
              <a:spcBef>
                <a:spcPts val="0"/>
              </a:spcBef>
              <a:spcAft>
                <a:spcPts val="0"/>
              </a:spcAft>
              <a:buNone/>
            </a:pPr>
            <a:r>
              <a:t/>
            </a:r>
            <a:endParaRPr>
              <a:solidFill>
                <a:schemeClr val="dk1"/>
              </a:solidFill>
            </a:endParaRPr>
          </a:p>
          <a:p>
            <a:pPr indent="0" lvl="0" marL="0" rtl="0" algn="l">
              <a:lnSpc>
                <a:spcPct val="150000"/>
              </a:lnSpc>
              <a:spcBef>
                <a:spcPts val="0"/>
              </a:spcBef>
              <a:spcAft>
                <a:spcPts val="0"/>
              </a:spcAft>
              <a:buNone/>
            </a:pPr>
            <a:r>
              <a:rPr lang="en">
                <a:solidFill>
                  <a:schemeClr val="dk1"/>
                </a:solidFill>
              </a:rPr>
              <a:t>Responding Variables: Presence of Sprouting; Height of Plants; Condition of plants</a:t>
            </a:r>
            <a:endParaRPr>
              <a:solidFill>
                <a:schemeClr val="dk1"/>
              </a:solidFill>
            </a:endParaRPr>
          </a:p>
          <a:p>
            <a:pPr indent="0" lvl="0" marL="0" rtl="0" algn="l">
              <a:lnSpc>
                <a:spcPct val="150000"/>
              </a:lnSpc>
              <a:spcBef>
                <a:spcPts val="0"/>
              </a:spcBef>
              <a:spcAft>
                <a:spcPts val="0"/>
              </a:spcAft>
              <a:buNone/>
            </a:pPr>
            <a:r>
              <a:t/>
            </a:r>
            <a:endParaRPr>
              <a:solidFill>
                <a:schemeClr val="dk1"/>
              </a:solidFill>
            </a:endParaRPr>
          </a:p>
          <a:p>
            <a:pPr indent="0" lvl="0" marL="0" rtl="0" algn="l">
              <a:lnSpc>
                <a:spcPct val="150000"/>
              </a:lnSpc>
              <a:spcBef>
                <a:spcPts val="0"/>
              </a:spcBef>
              <a:spcAft>
                <a:spcPts val="0"/>
              </a:spcAft>
              <a:buNone/>
            </a:pPr>
            <a:r>
              <a:rPr lang="en">
                <a:solidFill>
                  <a:schemeClr val="dk1"/>
                </a:solidFill>
              </a:rPr>
              <a:t>Controlled Variables: Amount of water; Amount of sunlight; Amount and type of soil; Temperature; Beans</a:t>
            </a:r>
            <a:endParaRPr>
              <a:solidFill>
                <a:schemeClr val="dk1"/>
              </a:solidFill>
            </a:endParaRPr>
          </a:p>
          <a:p>
            <a:pPr indent="0" lvl="0" marL="0" rtl="0" algn="l">
              <a:lnSpc>
                <a:spcPct val="150000"/>
              </a:lnSpc>
              <a:spcBef>
                <a:spcPts val="0"/>
              </a:spcBef>
              <a:spcAft>
                <a:spcPts val="0"/>
              </a:spcAft>
              <a:buNone/>
            </a:pPr>
            <a:r>
              <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Materials List</a:t>
            </a:r>
            <a:endParaRPr/>
          </a:p>
        </p:txBody>
      </p:sp>
      <p:sp>
        <p:nvSpPr>
          <p:cNvPr id="94" name="Google Shape;94;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solidFill>
                  <a:schemeClr val="dk1"/>
                </a:solidFill>
              </a:rPr>
              <a:t>Beans: Blush Lane</a:t>
            </a:r>
            <a:endParaRPr>
              <a:solidFill>
                <a:schemeClr val="dk1"/>
              </a:solidFill>
            </a:endParaRPr>
          </a:p>
          <a:p>
            <a:pPr indent="0" lvl="0" marL="0" rtl="0" algn="l">
              <a:spcBef>
                <a:spcPts val="1200"/>
              </a:spcBef>
              <a:spcAft>
                <a:spcPts val="0"/>
              </a:spcAft>
              <a:buNone/>
            </a:pPr>
            <a:r>
              <a:rPr lang="en">
                <a:solidFill>
                  <a:schemeClr val="dk1"/>
                </a:solidFill>
              </a:rPr>
              <a:t>Miracle Gro potting mix: Home Depot</a:t>
            </a:r>
            <a:endParaRPr>
              <a:solidFill>
                <a:schemeClr val="dk1"/>
              </a:solidFill>
            </a:endParaRPr>
          </a:p>
          <a:p>
            <a:pPr indent="0" lvl="0" marL="0" rtl="0" algn="l">
              <a:spcBef>
                <a:spcPts val="1200"/>
              </a:spcBef>
              <a:spcAft>
                <a:spcPts val="0"/>
              </a:spcAft>
              <a:buNone/>
            </a:pPr>
            <a:r>
              <a:rPr lang="en">
                <a:solidFill>
                  <a:schemeClr val="dk1"/>
                </a:solidFill>
              </a:rPr>
              <a:t>Sifto Table Salt: Safeway; Diluted </a:t>
            </a:r>
            <a:endParaRPr>
              <a:solidFill>
                <a:schemeClr val="dk1"/>
              </a:solidFill>
            </a:endParaRPr>
          </a:p>
          <a:p>
            <a:pPr indent="0" lvl="0" marL="0" rtl="0" algn="l">
              <a:spcBef>
                <a:spcPts val="1200"/>
              </a:spcBef>
              <a:spcAft>
                <a:spcPts val="0"/>
              </a:spcAft>
              <a:buNone/>
            </a:pPr>
            <a:r>
              <a:rPr lang="en">
                <a:solidFill>
                  <a:schemeClr val="dk1"/>
                </a:solidFill>
              </a:rPr>
              <a:t>Alaskan Premium Ice Melter: Home Depot; Diluted </a:t>
            </a:r>
            <a:endParaRPr>
              <a:solidFill>
                <a:schemeClr val="dk1"/>
              </a:solidFill>
            </a:endParaRPr>
          </a:p>
          <a:p>
            <a:pPr indent="0" lvl="0" marL="0" rtl="0" algn="l">
              <a:spcBef>
                <a:spcPts val="1200"/>
              </a:spcBef>
              <a:spcAft>
                <a:spcPts val="0"/>
              </a:spcAft>
              <a:buNone/>
            </a:pPr>
            <a:r>
              <a:rPr lang="en">
                <a:solidFill>
                  <a:schemeClr val="dk1"/>
                </a:solidFill>
              </a:rPr>
              <a:t>Tap Water</a:t>
            </a:r>
            <a:endParaRPr>
              <a:solidFill>
                <a:schemeClr val="dk1"/>
              </a:solidFill>
            </a:endParaRPr>
          </a:p>
          <a:p>
            <a:pPr indent="0" lvl="0" marL="0" rtl="0" algn="l">
              <a:spcBef>
                <a:spcPts val="1200"/>
              </a:spcBef>
              <a:spcAft>
                <a:spcPts val="0"/>
              </a:spcAft>
              <a:buNone/>
            </a:pPr>
            <a:r>
              <a:rPr lang="en">
                <a:solidFill>
                  <a:schemeClr val="dk1"/>
                </a:solidFill>
              </a:rPr>
              <a:t>Clear Cups: Amazon</a:t>
            </a:r>
            <a:endParaRPr>
              <a:solidFill>
                <a:schemeClr val="dk1"/>
              </a:solidFill>
            </a:endParaRPr>
          </a:p>
          <a:p>
            <a:pPr indent="0" lvl="0" marL="0" rtl="0" algn="l">
              <a:spcBef>
                <a:spcPts val="1200"/>
              </a:spcBef>
              <a:spcAft>
                <a:spcPts val="0"/>
              </a:spcAft>
              <a:buNone/>
            </a:pPr>
            <a:r>
              <a:rPr lang="en">
                <a:solidFill>
                  <a:schemeClr val="dk1"/>
                </a:solidFill>
              </a:rPr>
              <a:t>Pyrex Liquid measuring cup: Bed, Bath and Beyond</a:t>
            </a:r>
            <a:endParaRPr>
              <a:solidFill>
                <a:schemeClr val="dk1"/>
              </a:solidFill>
            </a:endParaRPr>
          </a:p>
          <a:p>
            <a:pPr indent="0" lvl="0" marL="0" rtl="0" algn="l">
              <a:spcBef>
                <a:spcPts val="1200"/>
              </a:spcBef>
              <a:spcAft>
                <a:spcPts val="1200"/>
              </a:spcAft>
              <a:buNone/>
            </a:pPr>
            <a:r>
              <a:rPr lang="en">
                <a:solidFill>
                  <a:schemeClr val="dk1"/>
                </a:solidFill>
              </a:rPr>
              <a:t>Kitchen Scale</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20"/>
          <p:cNvPicPr preferRelativeResize="0"/>
          <p:nvPr/>
        </p:nvPicPr>
        <p:blipFill rotWithShape="1">
          <a:blip r:embed="rId3">
            <a:alphaModFix/>
          </a:blip>
          <a:srcRect b="16618" l="7944" r="0" t="0"/>
          <a:stretch/>
        </p:blipFill>
        <p:spPr>
          <a:xfrm>
            <a:off x="7233575" y="0"/>
            <a:ext cx="1910425" cy="2946975"/>
          </a:xfrm>
          <a:prstGeom prst="rect">
            <a:avLst/>
          </a:prstGeom>
          <a:noFill/>
          <a:ln>
            <a:noFill/>
          </a:ln>
        </p:spPr>
      </p:pic>
      <p:pic>
        <p:nvPicPr>
          <p:cNvPr id="100" name="Google Shape;100;p20"/>
          <p:cNvPicPr preferRelativeResize="0"/>
          <p:nvPr/>
        </p:nvPicPr>
        <p:blipFill rotWithShape="1">
          <a:blip r:embed="rId4">
            <a:alphaModFix/>
          </a:blip>
          <a:srcRect b="12227" l="18016" r="19662" t="7328"/>
          <a:stretch/>
        </p:blipFill>
        <p:spPr>
          <a:xfrm>
            <a:off x="42150" y="2508400"/>
            <a:ext cx="1598373" cy="2635100"/>
          </a:xfrm>
          <a:prstGeom prst="rect">
            <a:avLst/>
          </a:prstGeom>
          <a:noFill/>
          <a:ln>
            <a:noFill/>
          </a:ln>
        </p:spPr>
      </p:pic>
      <p:pic>
        <p:nvPicPr>
          <p:cNvPr id="101" name="Google Shape;101;p20"/>
          <p:cNvPicPr preferRelativeResize="0"/>
          <p:nvPr/>
        </p:nvPicPr>
        <p:blipFill rotWithShape="1">
          <a:blip r:embed="rId5">
            <a:alphaModFix/>
          </a:blip>
          <a:srcRect b="12226" l="8256" r="0" t="0"/>
          <a:stretch/>
        </p:blipFill>
        <p:spPr>
          <a:xfrm>
            <a:off x="2164237" y="1995650"/>
            <a:ext cx="2207301" cy="2697252"/>
          </a:xfrm>
          <a:prstGeom prst="rect">
            <a:avLst/>
          </a:prstGeom>
          <a:noFill/>
          <a:ln>
            <a:noFill/>
          </a:ln>
        </p:spPr>
      </p:pic>
      <p:pic>
        <p:nvPicPr>
          <p:cNvPr id="102" name="Google Shape;102;p20"/>
          <p:cNvPicPr preferRelativeResize="0"/>
          <p:nvPr/>
        </p:nvPicPr>
        <p:blipFill rotWithShape="1">
          <a:blip r:embed="rId6">
            <a:alphaModFix/>
          </a:blip>
          <a:srcRect b="37636" l="12799" r="53516" t="16359"/>
          <a:stretch/>
        </p:blipFill>
        <p:spPr>
          <a:xfrm>
            <a:off x="4572000" y="-8"/>
            <a:ext cx="2118523" cy="2703383"/>
          </a:xfrm>
          <a:prstGeom prst="rect">
            <a:avLst/>
          </a:prstGeom>
          <a:noFill/>
          <a:ln>
            <a:noFill/>
          </a:ln>
        </p:spPr>
      </p:pic>
      <p:pic>
        <p:nvPicPr>
          <p:cNvPr id="103" name="Google Shape;103;p20"/>
          <p:cNvPicPr preferRelativeResize="0"/>
          <p:nvPr/>
        </p:nvPicPr>
        <p:blipFill rotWithShape="1">
          <a:blip r:embed="rId6">
            <a:alphaModFix/>
          </a:blip>
          <a:srcRect b="18354" l="44538" r="20405" t="30546"/>
          <a:stretch/>
        </p:blipFill>
        <p:spPr>
          <a:xfrm>
            <a:off x="0" y="0"/>
            <a:ext cx="2118523" cy="2218648"/>
          </a:xfrm>
          <a:prstGeom prst="rect">
            <a:avLst/>
          </a:prstGeom>
          <a:noFill/>
          <a:ln>
            <a:noFill/>
          </a:ln>
        </p:spPr>
      </p:pic>
      <p:sp>
        <p:nvSpPr>
          <p:cNvPr id="104" name="Google Shape;104;p20"/>
          <p:cNvSpPr txBox="1"/>
          <p:nvPr/>
        </p:nvSpPr>
        <p:spPr>
          <a:xfrm>
            <a:off x="2118525" y="0"/>
            <a:ext cx="5064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Beans</a:t>
            </a:r>
            <a:endParaRPr sz="1800">
              <a:solidFill>
                <a:schemeClr val="dk1"/>
              </a:solidFill>
            </a:endParaRPr>
          </a:p>
        </p:txBody>
      </p:sp>
      <p:sp>
        <p:nvSpPr>
          <p:cNvPr id="105" name="Google Shape;105;p20"/>
          <p:cNvSpPr txBox="1"/>
          <p:nvPr/>
        </p:nvSpPr>
        <p:spPr>
          <a:xfrm>
            <a:off x="2301900" y="4692900"/>
            <a:ext cx="2270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Table Salt, NaCl</a:t>
            </a:r>
            <a:endParaRPr sz="1800">
              <a:solidFill>
                <a:schemeClr val="dk1"/>
              </a:solidFill>
            </a:endParaRPr>
          </a:p>
        </p:txBody>
      </p:sp>
      <p:sp>
        <p:nvSpPr>
          <p:cNvPr id="106" name="Google Shape;106;p20"/>
          <p:cNvSpPr txBox="1"/>
          <p:nvPr/>
        </p:nvSpPr>
        <p:spPr>
          <a:xfrm>
            <a:off x="4371550" y="4220100"/>
            <a:ext cx="4378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Calcium Chloride, CaCl</a:t>
            </a:r>
            <a:r>
              <a:rPr lang="en" sz="1100">
                <a:solidFill>
                  <a:schemeClr val="dk1"/>
                </a:solidFill>
              </a:rPr>
              <a:t>2</a:t>
            </a:r>
            <a:endParaRPr sz="1100">
              <a:solidFill>
                <a:schemeClr val="dk1"/>
              </a:solidFill>
            </a:endParaRPr>
          </a:p>
        </p:txBody>
      </p:sp>
      <p:sp>
        <p:nvSpPr>
          <p:cNvPr id="107" name="Google Shape;107;p20"/>
          <p:cNvSpPr txBox="1"/>
          <p:nvPr/>
        </p:nvSpPr>
        <p:spPr>
          <a:xfrm>
            <a:off x="7151875" y="3191150"/>
            <a:ext cx="1598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Potting Mix</a:t>
            </a:r>
            <a:endParaRPr sz="1800">
              <a:solidFill>
                <a:schemeClr val="dk1"/>
              </a:solidFill>
            </a:endParaRPr>
          </a:p>
        </p:txBody>
      </p:sp>
      <p:sp>
        <p:nvSpPr>
          <p:cNvPr id="108" name="Google Shape;108;p20"/>
          <p:cNvSpPr txBox="1"/>
          <p:nvPr/>
        </p:nvSpPr>
        <p:spPr>
          <a:xfrm>
            <a:off x="3839400" y="0"/>
            <a:ext cx="732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rPr>
              <a:t>Cups</a:t>
            </a:r>
            <a:endParaRPr sz="1800">
              <a:solidFill>
                <a:schemeClr val="dk1"/>
              </a:solidFill>
            </a:endParaRPr>
          </a:p>
        </p:txBody>
      </p:sp>
      <p:sp>
        <p:nvSpPr>
          <p:cNvPr id="109" name="Google Shape;109;p20"/>
          <p:cNvSpPr/>
          <p:nvPr/>
        </p:nvSpPr>
        <p:spPr>
          <a:xfrm>
            <a:off x="4012200" y="378050"/>
            <a:ext cx="468900" cy="3429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110" name="Google Shape;110;p20"/>
          <p:cNvSpPr/>
          <p:nvPr/>
        </p:nvSpPr>
        <p:spPr>
          <a:xfrm flipH="1">
            <a:off x="2164225" y="378050"/>
            <a:ext cx="468900" cy="3429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1" name="Google Shape;111;p20"/>
          <p:cNvSpPr/>
          <p:nvPr/>
        </p:nvSpPr>
        <p:spPr>
          <a:xfrm flipH="1">
            <a:off x="4416225" y="3971175"/>
            <a:ext cx="468900" cy="3429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 name="Google Shape;112;p20"/>
          <p:cNvSpPr/>
          <p:nvPr/>
        </p:nvSpPr>
        <p:spPr>
          <a:xfrm flipH="1">
            <a:off x="1736763" y="4752300"/>
            <a:ext cx="468900" cy="3429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 name="Google Shape;113;p20"/>
          <p:cNvSpPr/>
          <p:nvPr/>
        </p:nvSpPr>
        <p:spPr>
          <a:xfrm>
            <a:off x="8466950" y="2984750"/>
            <a:ext cx="387000" cy="525600"/>
          </a:xfrm>
          <a:prstGeom prst="up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Procedure</a:t>
            </a:r>
            <a:endParaRPr/>
          </a:p>
        </p:txBody>
      </p:sp>
      <p:sp>
        <p:nvSpPr>
          <p:cNvPr id="119" name="Google Shape;119;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287972" lvl="0" marL="457200" rtl="0" algn="l">
              <a:spcBef>
                <a:spcPts val="0"/>
              </a:spcBef>
              <a:spcAft>
                <a:spcPts val="0"/>
              </a:spcAft>
              <a:buClr>
                <a:schemeClr val="dk1"/>
              </a:buClr>
              <a:buSzPct val="61111"/>
              <a:buAutoNum type="arabicPeriod"/>
            </a:pPr>
            <a:r>
              <a:rPr lang="en">
                <a:solidFill>
                  <a:schemeClr val="dk1"/>
                </a:solidFill>
              </a:rPr>
              <a:t>Fill 27 cups with the same amount of potting mix.</a:t>
            </a:r>
            <a:endParaRPr>
              <a:solidFill>
                <a:schemeClr val="dk1"/>
              </a:solidFill>
            </a:endParaRPr>
          </a:p>
          <a:p>
            <a:pPr indent="-287972" lvl="0" marL="457200" rtl="0" algn="l">
              <a:spcBef>
                <a:spcPts val="0"/>
              </a:spcBef>
              <a:spcAft>
                <a:spcPts val="0"/>
              </a:spcAft>
              <a:buClr>
                <a:schemeClr val="dk1"/>
              </a:buClr>
              <a:buSzPct val="61111"/>
              <a:buAutoNum type="arabicPeriod"/>
            </a:pPr>
            <a:r>
              <a:rPr lang="en">
                <a:solidFill>
                  <a:schemeClr val="dk1"/>
                </a:solidFill>
              </a:rPr>
              <a:t>Place 2 beans inside the soil in each cup.</a:t>
            </a:r>
            <a:endParaRPr>
              <a:solidFill>
                <a:schemeClr val="dk1"/>
              </a:solidFill>
            </a:endParaRPr>
          </a:p>
          <a:p>
            <a:pPr indent="-287972" lvl="0" marL="457200" rtl="0" algn="l">
              <a:spcBef>
                <a:spcPts val="0"/>
              </a:spcBef>
              <a:spcAft>
                <a:spcPts val="0"/>
              </a:spcAft>
              <a:buClr>
                <a:schemeClr val="dk1"/>
              </a:buClr>
              <a:buSzPct val="61111"/>
              <a:buAutoNum type="arabicPeriod"/>
            </a:pPr>
            <a:r>
              <a:rPr lang="en">
                <a:solidFill>
                  <a:schemeClr val="dk1"/>
                </a:solidFill>
              </a:rPr>
              <a:t>Prepare different concentrations of NaCl and CaCl</a:t>
            </a:r>
            <a:r>
              <a:rPr lang="en" sz="1094">
                <a:solidFill>
                  <a:schemeClr val="dk1"/>
                </a:solidFill>
              </a:rPr>
              <a:t>2</a:t>
            </a:r>
            <a:r>
              <a:rPr lang="en">
                <a:solidFill>
                  <a:schemeClr val="dk1"/>
                </a:solidFill>
              </a:rPr>
              <a:t> salt in water in watering cups.</a:t>
            </a:r>
            <a:endParaRPr>
              <a:solidFill>
                <a:schemeClr val="dk1"/>
              </a:solidFill>
            </a:endParaRPr>
          </a:p>
          <a:p>
            <a:pPr indent="-287972" lvl="1" marL="914400" rtl="0" algn="l">
              <a:spcBef>
                <a:spcPts val="0"/>
              </a:spcBef>
              <a:spcAft>
                <a:spcPts val="0"/>
              </a:spcAft>
              <a:buClr>
                <a:schemeClr val="dk1"/>
              </a:buClr>
              <a:buSzPct val="78571"/>
              <a:buAutoNum type="alphaLcPeriod"/>
            </a:pPr>
            <a:r>
              <a:rPr lang="en">
                <a:solidFill>
                  <a:schemeClr val="dk1"/>
                </a:solidFill>
              </a:rPr>
              <a:t>0.5% 	- 0.5g of salt in 99.5ml of water</a:t>
            </a:r>
            <a:endParaRPr>
              <a:solidFill>
                <a:schemeClr val="dk1"/>
              </a:solidFill>
            </a:endParaRPr>
          </a:p>
          <a:p>
            <a:pPr indent="-287972" lvl="1" marL="914400" rtl="0" algn="l">
              <a:spcBef>
                <a:spcPts val="0"/>
              </a:spcBef>
              <a:spcAft>
                <a:spcPts val="0"/>
              </a:spcAft>
              <a:buClr>
                <a:schemeClr val="dk1"/>
              </a:buClr>
              <a:buSzPct val="78571"/>
              <a:buAutoNum type="alphaLcPeriod"/>
            </a:pPr>
            <a:r>
              <a:rPr lang="en">
                <a:solidFill>
                  <a:schemeClr val="dk1"/>
                </a:solidFill>
              </a:rPr>
              <a:t>1% 	- 1g of salt in 99ml of water</a:t>
            </a:r>
            <a:endParaRPr>
              <a:solidFill>
                <a:schemeClr val="dk1"/>
              </a:solidFill>
            </a:endParaRPr>
          </a:p>
          <a:p>
            <a:pPr indent="-287972" lvl="1" marL="914400" rtl="0" algn="l">
              <a:spcBef>
                <a:spcPts val="0"/>
              </a:spcBef>
              <a:spcAft>
                <a:spcPts val="0"/>
              </a:spcAft>
              <a:buClr>
                <a:schemeClr val="dk1"/>
              </a:buClr>
              <a:buSzPct val="78571"/>
              <a:buAutoNum type="alphaLcPeriod"/>
            </a:pPr>
            <a:r>
              <a:rPr lang="en">
                <a:solidFill>
                  <a:schemeClr val="dk1"/>
                </a:solidFill>
              </a:rPr>
              <a:t>2%	- 2g of salt in 98ml of water</a:t>
            </a:r>
            <a:endParaRPr>
              <a:solidFill>
                <a:schemeClr val="dk1"/>
              </a:solidFill>
            </a:endParaRPr>
          </a:p>
          <a:p>
            <a:pPr indent="-287972" lvl="1" marL="914400" rtl="0" algn="l">
              <a:spcBef>
                <a:spcPts val="0"/>
              </a:spcBef>
              <a:spcAft>
                <a:spcPts val="0"/>
              </a:spcAft>
              <a:buClr>
                <a:schemeClr val="dk1"/>
              </a:buClr>
              <a:buSzPct val="78571"/>
              <a:buAutoNum type="alphaLcPeriod"/>
            </a:pPr>
            <a:r>
              <a:rPr lang="en">
                <a:solidFill>
                  <a:schemeClr val="dk1"/>
                </a:solidFill>
              </a:rPr>
              <a:t>5% 	- 5g of salt in 95ml of water</a:t>
            </a:r>
            <a:endParaRPr sz="1400">
              <a:solidFill>
                <a:schemeClr val="dk1"/>
              </a:solidFill>
            </a:endParaRPr>
          </a:p>
          <a:p>
            <a:pPr indent="-287972" lvl="0" marL="457200" rtl="0" algn="l">
              <a:spcBef>
                <a:spcPts val="0"/>
              </a:spcBef>
              <a:spcAft>
                <a:spcPts val="0"/>
              </a:spcAft>
              <a:buClr>
                <a:schemeClr val="dk1"/>
              </a:buClr>
              <a:buSzPct val="61111"/>
              <a:buAutoNum type="arabicPeriod"/>
            </a:pPr>
            <a:r>
              <a:rPr lang="en">
                <a:solidFill>
                  <a:schemeClr val="dk1"/>
                </a:solidFill>
              </a:rPr>
              <a:t>Place all bean cups in the same sunny area. </a:t>
            </a:r>
            <a:endParaRPr>
              <a:solidFill>
                <a:schemeClr val="dk1"/>
              </a:solidFill>
            </a:endParaRPr>
          </a:p>
          <a:p>
            <a:pPr indent="-287972" lvl="0" marL="457200" rtl="0" algn="l">
              <a:spcBef>
                <a:spcPts val="0"/>
              </a:spcBef>
              <a:spcAft>
                <a:spcPts val="0"/>
              </a:spcAft>
              <a:buClr>
                <a:schemeClr val="dk1"/>
              </a:buClr>
              <a:buSzPct val="61111"/>
              <a:buAutoNum type="arabicPeriod"/>
            </a:pPr>
            <a:r>
              <a:rPr lang="en">
                <a:solidFill>
                  <a:schemeClr val="dk1"/>
                </a:solidFill>
              </a:rPr>
              <a:t>Mark each bean cup with the concentration of solution I will be using to water it.</a:t>
            </a:r>
            <a:endParaRPr>
              <a:solidFill>
                <a:schemeClr val="dk1"/>
              </a:solidFill>
            </a:endParaRPr>
          </a:p>
          <a:p>
            <a:pPr indent="-287972" lvl="1" marL="914400" rtl="0" algn="l">
              <a:spcBef>
                <a:spcPts val="0"/>
              </a:spcBef>
              <a:spcAft>
                <a:spcPts val="0"/>
              </a:spcAft>
              <a:buClr>
                <a:schemeClr val="dk1"/>
              </a:buClr>
              <a:buSzPct val="78571"/>
              <a:buAutoNum type="alphaLcPeriod"/>
            </a:pPr>
            <a:r>
              <a:rPr lang="en">
                <a:solidFill>
                  <a:schemeClr val="dk1"/>
                </a:solidFill>
              </a:rPr>
              <a:t>3 cups each for water and each concentration of salt. </a:t>
            </a:r>
            <a:endParaRPr>
              <a:solidFill>
                <a:schemeClr val="dk1"/>
              </a:solidFill>
            </a:endParaRPr>
          </a:p>
          <a:p>
            <a:pPr indent="-287972" lvl="0" marL="457200" rtl="0" algn="l">
              <a:spcBef>
                <a:spcPts val="0"/>
              </a:spcBef>
              <a:spcAft>
                <a:spcPts val="0"/>
              </a:spcAft>
              <a:buClr>
                <a:schemeClr val="dk1"/>
              </a:buClr>
              <a:buSzPct val="61111"/>
              <a:buAutoNum type="arabicPeriod"/>
            </a:pPr>
            <a:r>
              <a:rPr lang="en">
                <a:solidFill>
                  <a:schemeClr val="dk1"/>
                </a:solidFill>
              </a:rPr>
              <a:t>Water with the same amount water and salt solutions in each cup at the same time regularly.</a:t>
            </a:r>
            <a:endParaRPr>
              <a:solidFill>
                <a:schemeClr val="dk1"/>
              </a:solidFill>
            </a:endParaRPr>
          </a:p>
          <a:p>
            <a:pPr indent="-287972" lvl="0" marL="457200" rtl="0" algn="l">
              <a:spcBef>
                <a:spcPts val="0"/>
              </a:spcBef>
              <a:spcAft>
                <a:spcPts val="0"/>
              </a:spcAft>
              <a:buClr>
                <a:schemeClr val="dk1"/>
              </a:buClr>
              <a:buSzPct val="61111"/>
              <a:buAutoNum type="arabicPeriod"/>
            </a:pPr>
            <a:r>
              <a:rPr lang="en">
                <a:solidFill>
                  <a:schemeClr val="dk1"/>
                </a:solidFill>
              </a:rPr>
              <a:t>Observe and record sprouting, plant height and condition of plant, ex. Is the plant wilted/withery?</a:t>
            </a:r>
            <a:endParaRPr>
              <a:solidFill>
                <a:schemeClr val="dk1"/>
              </a:solidFill>
            </a:endParaRPr>
          </a:p>
          <a:p>
            <a:pPr indent="0" lvl="0" marL="0" rtl="0" algn="l">
              <a:spcBef>
                <a:spcPts val="1200"/>
              </a:spcBef>
              <a:spcAft>
                <a:spcPts val="1200"/>
              </a:spcAft>
              <a:buNone/>
            </a:pPr>
            <a:r>
              <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