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675c7c09d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675c7c09d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be96366af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be96366af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b6d2a12c7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b6d2a12c7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bf115549a9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bf115549a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675c7c09d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675c7c09d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675d6c121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675d6c121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be96366a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be96366a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be96366af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be96366af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be96366af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be96366af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b6d2a12c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b6d2a12c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bcff5e499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bcff5e499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bddc75145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bddc75145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projetecolo.com/auteur/german-portillo-27.html" TargetMode="External"/><Relationship Id="rId4" Type="http://schemas.openxmlformats.org/officeDocument/2006/relationships/hyperlink" Target="https://www.projetecolo.com/couches-du-soleil-caracteristiques-et-fonction-1635.html" TargetMode="External"/><Relationship Id="rId5" Type="http://schemas.openxmlformats.org/officeDocument/2006/relationships/hyperlink" Target="https://fr.wikipedia.org/wiki/Rayonnement_solaire" TargetMode="External"/><Relationship Id="rId6" Type="http://schemas.openxmlformats.org/officeDocument/2006/relationships/hyperlink" Target="https://energyeducation.ca/Encyclopedie_Energie/index.php/Soleil" TargetMode="External"/><Relationship Id="rId7" Type="http://schemas.openxmlformats.org/officeDocument/2006/relationships/hyperlink" Target="https://observations-solaires.obspm.fr/L-atmosphere-du-Soleil" TargetMode="External"/><Relationship Id="rId8" Type="http://schemas.openxmlformats.org/officeDocument/2006/relationships/hyperlink" Target="https://ugc.berkeley.edu/background-content/reflection-absorption-sunligh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solidFill>
                  <a:schemeClr val="lt1"/>
                </a:solidFill>
              </a:rPr>
              <a:t>Le Soleil</a:t>
            </a:r>
            <a:endParaRPr>
              <a:solidFill>
                <a:schemeClr val="lt1"/>
              </a:solidFill>
            </a:endParaRPr>
          </a:p>
        </p:txBody>
      </p:sp>
      <p:sp>
        <p:nvSpPr>
          <p:cNvPr id="55" name="Google Shape;55;p13"/>
          <p:cNvSpPr txBox="1"/>
          <p:nvPr>
            <p:ph idx="1" type="subTitle"/>
          </p:nvPr>
        </p:nvSpPr>
        <p:spPr>
          <a:xfrm>
            <a:off x="311700" y="2834125"/>
            <a:ext cx="8520600" cy="1275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solidFill>
                  <a:schemeClr val="lt1"/>
                </a:solidFill>
              </a:rPr>
              <a:t>C</a:t>
            </a:r>
            <a:r>
              <a:rPr lang="fr">
                <a:solidFill>
                  <a:schemeClr val="lt1"/>
                </a:solidFill>
              </a:rPr>
              <a:t>omment</a:t>
            </a:r>
            <a:r>
              <a:rPr lang="fr">
                <a:solidFill>
                  <a:schemeClr val="lt1"/>
                </a:solidFill>
              </a:rPr>
              <a:t> le Soleil nous </a:t>
            </a:r>
            <a:r>
              <a:rPr lang="fr">
                <a:solidFill>
                  <a:schemeClr val="lt1"/>
                </a:solidFill>
              </a:rPr>
              <a:t>réchauffe?</a:t>
            </a:r>
            <a:endParaRPr>
              <a:solidFill>
                <a:schemeClr val="lt1"/>
              </a:solidFill>
            </a:endParaRPr>
          </a:p>
          <a:p>
            <a:pPr indent="0" lvl="0" marL="0" rtl="0" algn="ctr">
              <a:spcBef>
                <a:spcPts val="0"/>
              </a:spcBef>
              <a:spcAft>
                <a:spcPts val="0"/>
              </a:spcAft>
              <a:buNone/>
            </a:pPr>
            <a:r>
              <a:t/>
            </a:r>
            <a:endParaRPr sz="2132">
              <a:solidFill>
                <a:schemeClr val="lt1"/>
              </a:solidFill>
            </a:endParaRPr>
          </a:p>
          <a:p>
            <a:pPr indent="0" lvl="0" marL="0" rtl="0" algn="ctr">
              <a:spcBef>
                <a:spcPts val="0"/>
              </a:spcBef>
              <a:spcAft>
                <a:spcPts val="0"/>
              </a:spcAft>
              <a:buNone/>
            </a:pPr>
            <a:r>
              <a:rPr lang="fr" sz="2132">
                <a:solidFill>
                  <a:schemeClr val="lt1"/>
                </a:solidFill>
              </a:rPr>
              <a:t>Par: Xander et Louis-Thomas</a:t>
            </a:r>
            <a:endParaRPr sz="2132">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Comment le Soleil </a:t>
            </a:r>
            <a:r>
              <a:rPr lang="fr"/>
              <a:t>émet</a:t>
            </a:r>
            <a:r>
              <a:rPr lang="fr"/>
              <a:t> sa lumière?</a:t>
            </a:r>
            <a:endParaRPr/>
          </a:p>
        </p:txBody>
      </p:sp>
      <p:sp>
        <p:nvSpPr>
          <p:cNvPr id="110" name="Google Shape;110;p22"/>
          <p:cNvSpPr txBox="1"/>
          <p:nvPr>
            <p:ph idx="1" type="body"/>
          </p:nvPr>
        </p:nvSpPr>
        <p:spPr>
          <a:xfrm>
            <a:off x="278775" y="12018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Nous savons que le soleil,dans son chaud noyau,transforme l’hydrogène en hélium. C’est cette transformation, la fusion nucléaire, qui émet la lumière du Soleil. La lumière traverse les couches du soleil en commençant dans le chaud noyau et finit par la couronne enfin de jeter des rayons dans l’espace. </a:t>
            </a:r>
            <a:endParaRPr/>
          </a:p>
          <a:p>
            <a:pPr indent="0" lvl="0" marL="0" rtl="0" algn="l">
              <a:spcBef>
                <a:spcPts val="1200"/>
              </a:spcBef>
              <a:spcAft>
                <a:spcPts val="1200"/>
              </a:spcAft>
              <a:buNone/>
            </a:pPr>
            <a:r>
              <a:rPr lang="fr"/>
              <a:t>Plusieurs rayons infrarouges traversent l’atmosphère et arrive à la surface de la terre.  L’atmosphère terrestre bloque les rayons uvc et la majorité des rayons uvb.  Les rayons qu'on voient dans le ciel sont les rayons visibles c’est à dire les rayons qui sont fait de la lumière blanche.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                  La rotation de la terre autour du Soleil</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La rotation de la terre autour du Soleil a un aussi un impact sur comment le Soleil nous réchauffe.</a:t>
            </a:r>
            <a:endParaRPr/>
          </a:p>
          <a:p>
            <a:pPr indent="0" lvl="0" marL="0" rtl="0" algn="l">
              <a:spcBef>
                <a:spcPts val="1200"/>
              </a:spcBef>
              <a:spcAft>
                <a:spcPts val="0"/>
              </a:spcAft>
              <a:buNone/>
            </a:pPr>
            <a:r>
              <a:rPr lang="fr"/>
              <a:t>Dépendant de la rotation de la terre sur son axes, c’est à dire la saison pour chaque région de la terre, les rayonnement du Soleil sont soit plus fort ou moins fort.  Pendant l’été quand certaines régions de la terre sont tournées vers le Soleil, il y a plus de rayons visibles, uvb, uva et infrarouges dans notre </a:t>
            </a:r>
            <a:r>
              <a:rPr lang="fr"/>
              <a:t>atmosphère</a:t>
            </a:r>
            <a:r>
              <a:rPr lang="fr"/>
              <a:t>.  Les rayons infrarouges qui sont absorbés et </a:t>
            </a:r>
            <a:r>
              <a:rPr lang="fr"/>
              <a:t>reflétés</a:t>
            </a:r>
            <a:r>
              <a:rPr lang="fr"/>
              <a:t> dans l’air.   C’est ce processus </a:t>
            </a:r>
            <a:r>
              <a:rPr lang="fr"/>
              <a:t>d'absorption</a:t>
            </a:r>
            <a:r>
              <a:rPr lang="fr"/>
              <a:t> et de re-rayonnement qui nous réchauffe. </a:t>
            </a:r>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Fait</a:t>
            </a:r>
            <a:endParaRPr/>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fr"/>
              <a:t>-Savais-tu que le deuxième nom du soleil est l’astre du jour!</a:t>
            </a:r>
            <a:endParaRPr/>
          </a:p>
          <a:p>
            <a:pPr indent="0" lvl="0" marL="0" rtl="0" algn="l">
              <a:spcBef>
                <a:spcPts val="1200"/>
              </a:spcBef>
              <a:spcAft>
                <a:spcPts val="0"/>
              </a:spcAft>
              <a:buNone/>
            </a:pPr>
            <a:r>
              <a:rPr lang="fr"/>
              <a:t>-Chaque secondes le soleil transforme 4,2 millions de tonnes d’hydrogène en hélium!</a:t>
            </a:r>
            <a:endParaRPr/>
          </a:p>
          <a:p>
            <a:pPr indent="0" lvl="0" marL="0" rtl="0" algn="l">
              <a:spcBef>
                <a:spcPts val="1200"/>
              </a:spcBef>
              <a:spcAft>
                <a:spcPts val="0"/>
              </a:spcAft>
              <a:buNone/>
            </a:pPr>
            <a:r>
              <a:rPr lang="fr"/>
              <a:t>-La fusion </a:t>
            </a:r>
            <a:r>
              <a:rPr lang="fr"/>
              <a:t>nucléaire</a:t>
            </a:r>
            <a:r>
              <a:rPr lang="fr"/>
              <a:t> était </a:t>
            </a:r>
            <a:r>
              <a:rPr lang="fr"/>
              <a:t>trouvé</a:t>
            </a:r>
            <a:r>
              <a:rPr lang="fr"/>
              <a:t> dans les année 1930.							</a:t>
            </a:r>
            <a:endParaRPr/>
          </a:p>
          <a:p>
            <a:pPr indent="0" lvl="0" marL="0" rtl="0" algn="l">
              <a:spcBef>
                <a:spcPts val="1200"/>
              </a:spcBef>
              <a:spcAft>
                <a:spcPts val="0"/>
              </a:spcAft>
              <a:buNone/>
            </a:pPr>
            <a:r>
              <a:rPr lang="fr"/>
              <a:t>-A un point dans chaque galaxie il vas avoir un naine blanche.</a:t>
            </a:r>
            <a:endParaRPr/>
          </a:p>
          <a:p>
            <a:pPr indent="0" lvl="0" marL="0" rtl="0" algn="l">
              <a:spcBef>
                <a:spcPts val="1200"/>
              </a:spcBef>
              <a:spcAft>
                <a:spcPts val="0"/>
              </a:spcAft>
              <a:buNone/>
            </a:pPr>
            <a:r>
              <a:rPr lang="fr"/>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Nos sources d’informations</a:t>
            </a:r>
            <a:endParaRPr/>
          </a:p>
        </p:txBody>
      </p:sp>
      <p:sp>
        <p:nvSpPr>
          <p:cNvPr id="128" name="Google Shape;128;p25"/>
          <p:cNvSpPr txBox="1"/>
          <p:nvPr>
            <p:ph idx="1" type="body"/>
          </p:nvPr>
        </p:nvSpPr>
        <p:spPr>
          <a:xfrm>
            <a:off x="311700" y="1152475"/>
            <a:ext cx="8520600" cy="3898200"/>
          </a:xfrm>
          <a:prstGeom prst="rect">
            <a:avLst/>
          </a:prstGeom>
        </p:spPr>
        <p:txBody>
          <a:bodyPr anchorCtr="0" anchor="t" bIns="91425" lIns="91425" spcFirstLastPara="1" rIns="91425" wrap="square" tIns="91425">
            <a:normAutofit fontScale="25000" lnSpcReduction="20000"/>
          </a:bodyPr>
          <a:lstStyle/>
          <a:p>
            <a:pPr indent="0" lvl="0" marL="76200" marR="76200" rtl="0" algn="l">
              <a:lnSpc>
                <a:spcPct val="120000"/>
              </a:lnSpc>
              <a:spcBef>
                <a:spcPts val="500"/>
              </a:spcBef>
              <a:spcAft>
                <a:spcPts val="0"/>
              </a:spcAft>
              <a:buClr>
                <a:schemeClr val="dk1"/>
              </a:buClr>
              <a:buSzPct val="30136"/>
              <a:buFont typeface="Arial"/>
              <a:buNone/>
            </a:pPr>
            <a:r>
              <a:rPr b="1" lang="fr" sz="3650">
                <a:solidFill>
                  <a:schemeClr val="dk1"/>
                </a:solidFill>
                <a:highlight>
                  <a:srgbClr val="FFFFFF"/>
                </a:highlight>
              </a:rPr>
              <a:t>Site web:</a:t>
            </a:r>
            <a:endParaRPr b="1" sz="3650">
              <a:solidFill>
                <a:schemeClr val="dk1"/>
              </a:solidFill>
              <a:highlight>
                <a:srgbClr val="FFFFFF"/>
              </a:highlight>
            </a:endParaRPr>
          </a:p>
          <a:p>
            <a:pPr indent="0" lvl="0" marL="76200" marR="76200" rtl="0" algn="l">
              <a:lnSpc>
                <a:spcPct val="120000"/>
              </a:lnSpc>
              <a:spcBef>
                <a:spcPts val="600"/>
              </a:spcBef>
              <a:spcAft>
                <a:spcPts val="0"/>
              </a:spcAft>
              <a:buClr>
                <a:schemeClr val="dk1"/>
              </a:buClr>
              <a:buSzPct val="30136"/>
              <a:buFont typeface="Arial"/>
              <a:buNone/>
            </a:pPr>
            <a:r>
              <a:rPr lang="fr" sz="3650">
                <a:solidFill>
                  <a:schemeClr val="dk1"/>
                </a:solidFill>
                <a:highlight>
                  <a:srgbClr val="FFFFFF"/>
                </a:highlight>
              </a:rPr>
              <a:t>Couches du soleil : Caractéristiques et fonction Par </a:t>
            </a:r>
            <a:r>
              <a:rPr lang="fr" sz="3650">
                <a:solidFill>
                  <a:schemeClr val="dk1"/>
                </a:solidFill>
                <a:highlight>
                  <a:srgbClr val="FFFFFF"/>
                </a:highlight>
                <a:uFill>
                  <a:noFill/>
                </a:uFill>
                <a:hlinkClick r:id="rId3">
                  <a:extLst>
                    <a:ext uri="{A12FA001-AC4F-418D-AE19-62706E023703}">
                      <ahyp:hlinkClr val="tx"/>
                    </a:ext>
                  </a:extLst>
                </a:hlinkClick>
              </a:rPr>
              <a:t>Germán Portillo</a:t>
            </a:r>
            <a:r>
              <a:rPr lang="fr" sz="3650">
                <a:solidFill>
                  <a:schemeClr val="dk1"/>
                </a:solidFill>
                <a:highlight>
                  <a:srgbClr val="FFFFFF"/>
                </a:highlight>
              </a:rPr>
              <a:t>. 15 septembre 2023</a:t>
            </a:r>
            <a:endParaRPr sz="3650">
              <a:solidFill>
                <a:schemeClr val="dk1"/>
              </a:solidFill>
              <a:highlight>
                <a:srgbClr val="FFFFFF"/>
              </a:highlight>
            </a:endParaRPr>
          </a:p>
          <a:p>
            <a:pPr indent="0" lvl="0" marL="76200" marR="76200" rtl="0" algn="l">
              <a:lnSpc>
                <a:spcPct val="120000"/>
              </a:lnSpc>
              <a:spcBef>
                <a:spcPts val="600"/>
              </a:spcBef>
              <a:spcAft>
                <a:spcPts val="0"/>
              </a:spcAft>
              <a:buClr>
                <a:schemeClr val="dk1"/>
              </a:buClr>
              <a:buSzPct val="30136"/>
              <a:buFont typeface="Arial"/>
              <a:buNone/>
            </a:pPr>
            <a:r>
              <a:rPr lang="fr" sz="3650" u="sng">
                <a:solidFill>
                  <a:schemeClr val="dk1"/>
                </a:solidFill>
                <a:highlight>
                  <a:srgbClr val="FFFFFF"/>
                </a:highlight>
                <a:hlinkClick r:id="rId4">
                  <a:extLst>
                    <a:ext uri="{A12FA001-AC4F-418D-AE19-62706E023703}">
                      <ahyp:hlinkClr val="tx"/>
                    </a:ext>
                  </a:extLst>
                </a:hlinkClick>
              </a:rPr>
              <a:t>https://www.projetecolo.com/couches-du-soleil-caracteristiques-et-fonction-1635.html</a:t>
            </a:r>
            <a:endParaRPr sz="3650">
              <a:solidFill>
                <a:schemeClr val="dk1"/>
              </a:solidFill>
              <a:highlight>
                <a:srgbClr val="FFFFFF"/>
              </a:highlight>
            </a:endParaRPr>
          </a:p>
          <a:p>
            <a:pPr indent="0" lvl="0" marL="0" rtl="0" algn="l">
              <a:spcBef>
                <a:spcPts val="600"/>
              </a:spcBef>
              <a:spcAft>
                <a:spcPts val="0"/>
              </a:spcAft>
              <a:buClr>
                <a:schemeClr val="dk1"/>
              </a:buClr>
              <a:buSzPct val="30136"/>
              <a:buFont typeface="Arial"/>
              <a:buNone/>
            </a:pPr>
            <a:r>
              <a:t/>
            </a:r>
            <a:endParaRPr sz="3650">
              <a:solidFill>
                <a:schemeClr val="dk1"/>
              </a:solidFill>
              <a:highlight>
                <a:srgbClr val="FFFFFF"/>
              </a:highlight>
            </a:endParaRPr>
          </a:p>
          <a:p>
            <a:pPr indent="0" lvl="0" marL="0" rtl="0" algn="l">
              <a:spcBef>
                <a:spcPts val="0"/>
              </a:spcBef>
              <a:spcAft>
                <a:spcPts val="0"/>
              </a:spcAft>
              <a:buClr>
                <a:schemeClr val="dk1"/>
              </a:buClr>
              <a:buSzPct val="30136"/>
              <a:buFont typeface="Arial"/>
              <a:buNone/>
            </a:pPr>
            <a:r>
              <a:rPr lang="fr" sz="3650">
                <a:solidFill>
                  <a:schemeClr val="dk1"/>
                </a:solidFill>
                <a:highlight>
                  <a:srgbClr val="FFFFFF"/>
                </a:highlight>
              </a:rPr>
              <a:t>Différent rayons du Soleil</a:t>
            </a:r>
            <a:endParaRPr sz="3650">
              <a:solidFill>
                <a:schemeClr val="dk1"/>
              </a:solidFill>
              <a:highlight>
                <a:srgbClr val="FFFFFF"/>
              </a:highlight>
            </a:endParaRPr>
          </a:p>
          <a:p>
            <a:pPr indent="0" lvl="0" marL="0" rtl="0" algn="l">
              <a:spcBef>
                <a:spcPts val="0"/>
              </a:spcBef>
              <a:spcAft>
                <a:spcPts val="0"/>
              </a:spcAft>
              <a:buClr>
                <a:schemeClr val="dk1"/>
              </a:buClr>
              <a:buSzPct val="30136"/>
              <a:buFont typeface="Arial"/>
              <a:buNone/>
            </a:pPr>
            <a:r>
              <a:rPr lang="fr" sz="3650" u="sng">
                <a:solidFill>
                  <a:schemeClr val="dk1"/>
                </a:solidFill>
                <a:highlight>
                  <a:srgbClr val="FFFFFF"/>
                </a:highlight>
                <a:hlinkClick r:id="rId5">
                  <a:extLst>
                    <a:ext uri="{A12FA001-AC4F-418D-AE19-62706E023703}">
                      <ahyp:hlinkClr val="tx"/>
                    </a:ext>
                  </a:extLst>
                </a:hlinkClick>
              </a:rPr>
              <a:t>https://fr.wikipedia.org/wiki/Rayonnement_solaire</a:t>
            </a:r>
            <a:endParaRPr sz="3650">
              <a:solidFill>
                <a:schemeClr val="dk1"/>
              </a:solidFill>
              <a:highlight>
                <a:srgbClr val="FFFFFF"/>
              </a:highlight>
            </a:endParaRPr>
          </a:p>
          <a:p>
            <a:pPr indent="0" lvl="0" marL="0" rtl="0" algn="l">
              <a:spcBef>
                <a:spcPts val="0"/>
              </a:spcBef>
              <a:spcAft>
                <a:spcPts val="0"/>
              </a:spcAft>
              <a:buClr>
                <a:schemeClr val="dk1"/>
              </a:buClr>
              <a:buSzPct val="30136"/>
              <a:buFont typeface="Arial"/>
              <a:buNone/>
            </a:pPr>
            <a:r>
              <a:t/>
            </a:r>
            <a:endParaRPr sz="3650">
              <a:solidFill>
                <a:schemeClr val="dk1"/>
              </a:solidFill>
              <a:highlight>
                <a:srgbClr val="FFFFFF"/>
              </a:highlight>
            </a:endParaRPr>
          </a:p>
          <a:p>
            <a:pPr indent="0" lvl="0" marL="0" rtl="0" algn="l">
              <a:spcBef>
                <a:spcPts val="0"/>
              </a:spcBef>
              <a:spcAft>
                <a:spcPts val="0"/>
              </a:spcAft>
              <a:buClr>
                <a:schemeClr val="dk1"/>
              </a:buClr>
              <a:buSzPct val="30136"/>
              <a:buFont typeface="Arial"/>
              <a:buNone/>
            </a:pPr>
            <a:r>
              <a:rPr lang="fr" sz="3650">
                <a:solidFill>
                  <a:schemeClr val="dk1"/>
                </a:solidFill>
                <a:highlight>
                  <a:srgbClr val="FFFFFF"/>
                </a:highlight>
              </a:rPr>
              <a:t>Couches de Soleil, l’énergie du Soleil</a:t>
            </a:r>
            <a:endParaRPr sz="3650">
              <a:solidFill>
                <a:schemeClr val="dk1"/>
              </a:solidFill>
              <a:highlight>
                <a:srgbClr val="FFFFFF"/>
              </a:highlight>
            </a:endParaRPr>
          </a:p>
          <a:p>
            <a:pPr indent="0" lvl="0" marL="0" marR="76200" rtl="0" algn="l">
              <a:lnSpc>
                <a:spcPct val="120000"/>
              </a:lnSpc>
              <a:spcBef>
                <a:spcPts val="500"/>
              </a:spcBef>
              <a:spcAft>
                <a:spcPts val="0"/>
              </a:spcAft>
              <a:buClr>
                <a:schemeClr val="dk1"/>
              </a:buClr>
              <a:buSzPct val="30136"/>
              <a:buFont typeface="Arial"/>
              <a:buNone/>
            </a:pPr>
            <a:r>
              <a:rPr lang="fr" sz="3650" u="sng">
                <a:solidFill>
                  <a:schemeClr val="dk1"/>
                </a:solidFill>
                <a:highlight>
                  <a:srgbClr val="FFFFFF"/>
                </a:highlight>
                <a:hlinkClick r:id="rId6">
                  <a:extLst>
                    <a:ext uri="{A12FA001-AC4F-418D-AE19-62706E023703}">
                      <ahyp:hlinkClr val="tx"/>
                    </a:ext>
                  </a:extLst>
                </a:hlinkClick>
              </a:rPr>
              <a:t>https://energyeducation.ca/Encyclopedie_Energie/index.php/Soleil</a:t>
            </a:r>
            <a:endParaRPr sz="3650">
              <a:solidFill>
                <a:schemeClr val="dk1"/>
              </a:solidFill>
              <a:highlight>
                <a:srgbClr val="FFFFFF"/>
              </a:highlight>
            </a:endParaRPr>
          </a:p>
          <a:p>
            <a:pPr indent="0" lvl="0" marL="0" marR="76200" rtl="0" algn="l">
              <a:lnSpc>
                <a:spcPct val="120000"/>
              </a:lnSpc>
              <a:spcBef>
                <a:spcPts val="600"/>
              </a:spcBef>
              <a:spcAft>
                <a:spcPts val="0"/>
              </a:spcAft>
              <a:buClr>
                <a:schemeClr val="dk1"/>
              </a:buClr>
              <a:buSzPct val="30136"/>
              <a:buFont typeface="Arial"/>
              <a:buNone/>
            </a:pPr>
            <a:r>
              <a:rPr lang="fr" sz="3650">
                <a:solidFill>
                  <a:schemeClr val="dk1"/>
                </a:solidFill>
                <a:highlight>
                  <a:srgbClr val="FFFFFF"/>
                </a:highlight>
              </a:rPr>
              <a:t> L’atmosphère du Soleil</a:t>
            </a:r>
            <a:endParaRPr sz="3650">
              <a:solidFill>
                <a:schemeClr val="dk1"/>
              </a:solidFill>
              <a:highlight>
                <a:srgbClr val="FFFFFF"/>
              </a:highlight>
            </a:endParaRPr>
          </a:p>
          <a:p>
            <a:pPr indent="0" lvl="0" marL="0" marR="76200" rtl="0" algn="l">
              <a:lnSpc>
                <a:spcPct val="120000"/>
              </a:lnSpc>
              <a:spcBef>
                <a:spcPts val="600"/>
              </a:spcBef>
              <a:spcAft>
                <a:spcPts val="0"/>
              </a:spcAft>
              <a:buClr>
                <a:schemeClr val="dk1"/>
              </a:buClr>
              <a:buSzPct val="30136"/>
              <a:buFont typeface="Arial"/>
              <a:buNone/>
            </a:pPr>
            <a:r>
              <a:rPr lang="fr" sz="3650" u="sng">
                <a:solidFill>
                  <a:schemeClr val="dk1"/>
                </a:solidFill>
                <a:highlight>
                  <a:srgbClr val="FFFFFF"/>
                </a:highlight>
                <a:hlinkClick r:id="rId7">
                  <a:extLst>
                    <a:ext uri="{A12FA001-AC4F-418D-AE19-62706E023703}">
                      <ahyp:hlinkClr val="tx"/>
                    </a:ext>
                  </a:extLst>
                </a:hlinkClick>
              </a:rPr>
              <a:t>https://observations-solaires.obspm.fr/L-atmosphere-du-Soleil</a:t>
            </a:r>
            <a:endParaRPr sz="3650">
              <a:solidFill>
                <a:schemeClr val="dk1"/>
              </a:solidFill>
              <a:highlight>
                <a:srgbClr val="FFFFFF"/>
              </a:highlight>
            </a:endParaRPr>
          </a:p>
          <a:p>
            <a:pPr indent="0" lvl="0" marL="0" marR="76200" rtl="0" algn="l">
              <a:lnSpc>
                <a:spcPct val="120000"/>
              </a:lnSpc>
              <a:spcBef>
                <a:spcPts val="600"/>
              </a:spcBef>
              <a:spcAft>
                <a:spcPts val="0"/>
              </a:spcAft>
              <a:buClr>
                <a:schemeClr val="dk1"/>
              </a:buClr>
              <a:buSzPct val="30136"/>
              <a:buFont typeface="Arial"/>
              <a:buNone/>
            </a:pPr>
            <a:r>
              <a:t/>
            </a:r>
            <a:endParaRPr sz="3650">
              <a:solidFill>
                <a:schemeClr val="dk1"/>
              </a:solidFill>
              <a:highlight>
                <a:srgbClr val="FFFFFF"/>
              </a:highlight>
            </a:endParaRPr>
          </a:p>
          <a:p>
            <a:pPr indent="0" lvl="0" marL="0" marR="76200" rtl="0" algn="l">
              <a:lnSpc>
                <a:spcPct val="120000"/>
              </a:lnSpc>
              <a:spcBef>
                <a:spcPts val="600"/>
              </a:spcBef>
              <a:spcAft>
                <a:spcPts val="0"/>
              </a:spcAft>
              <a:buClr>
                <a:schemeClr val="dk1"/>
              </a:buClr>
              <a:buSzPct val="30136"/>
              <a:buFont typeface="Arial"/>
              <a:buNone/>
            </a:pPr>
            <a:r>
              <a:rPr b="1" lang="fr" sz="3650">
                <a:solidFill>
                  <a:schemeClr val="dk1"/>
                </a:solidFill>
                <a:highlight>
                  <a:srgbClr val="FFFFFF"/>
                </a:highlight>
              </a:rPr>
              <a:t>Images:</a:t>
            </a:r>
            <a:endParaRPr b="1" sz="3650">
              <a:solidFill>
                <a:schemeClr val="dk1"/>
              </a:solidFill>
              <a:highlight>
                <a:srgbClr val="FFFFFF"/>
              </a:highlight>
            </a:endParaRPr>
          </a:p>
          <a:p>
            <a:pPr indent="0" lvl="0" marL="0" rtl="0" algn="l">
              <a:spcBef>
                <a:spcPts val="600"/>
              </a:spcBef>
              <a:spcAft>
                <a:spcPts val="0"/>
              </a:spcAft>
              <a:buClr>
                <a:schemeClr val="dk1"/>
              </a:buClr>
              <a:buSzPct val="30136"/>
              <a:buFont typeface="Arial"/>
              <a:buNone/>
            </a:pPr>
            <a:r>
              <a:rPr lang="fr" sz="3650">
                <a:solidFill>
                  <a:schemeClr val="dk1"/>
                </a:solidFill>
                <a:highlight>
                  <a:srgbClr val="FFFFFF"/>
                </a:highlight>
              </a:rPr>
              <a:t>Sun Layers and Atmosphere Activity: Teaching Muse TPT store.  Activity sheet traduit de l’anglais.</a:t>
            </a:r>
            <a:endParaRPr sz="3650">
              <a:solidFill>
                <a:schemeClr val="dk1"/>
              </a:solidFill>
              <a:highlight>
                <a:srgbClr val="FFFFFF"/>
              </a:highlight>
            </a:endParaRPr>
          </a:p>
          <a:p>
            <a:pPr indent="0" lvl="0" marL="0" rtl="0" algn="l">
              <a:spcBef>
                <a:spcPts val="0"/>
              </a:spcBef>
              <a:spcAft>
                <a:spcPts val="0"/>
              </a:spcAft>
              <a:buClr>
                <a:schemeClr val="dk1"/>
              </a:buClr>
              <a:buSzPct val="30136"/>
              <a:buFont typeface="Arial"/>
              <a:buNone/>
            </a:pPr>
            <a:r>
              <a:t/>
            </a:r>
            <a:endParaRPr sz="3650">
              <a:solidFill>
                <a:schemeClr val="dk1"/>
              </a:solidFill>
              <a:highlight>
                <a:srgbClr val="FFFFFF"/>
              </a:highlight>
            </a:endParaRPr>
          </a:p>
          <a:p>
            <a:pPr indent="0" lvl="0" marL="0" rtl="0" algn="l">
              <a:lnSpc>
                <a:spcPct val="100000"/>
              </a:lnSpc>
              <a:spcBef>
                <a:spcPts val="0"/>
              </a:spcBef>
              <a:spcAft>
                <a:spcPts val="0"/>
              </a:spcAft>
              <a:buClr>
                <a:schemeClr val="dk1"/>
              </a:buClr>
              <a:buSzPct val="30136"/>
              <a:buFont typeface="Arial"/>
              <a:buNone/>
            </a:pPr>
            <a:r>
              <a:rPr lang="fr" sz="3650">
                <a:solidFill>
                  <a:schemeClr val="dk1"/>
                </a:solidFill>
                <a:highlight>
                  <a:srgbClr val="FFFFFF"/>
                </a:highlight>
              </a:rPr>
              <a:t>Absorption / reflection of sunlight:  Use of image, titres traduit de l’anglais. </a:t>
            </a:r>
            <a:endParaRPr sz="3650">
              <a:solidFill>
                <a:schemeClr val="dk1"/>
              </a:solidFill>
              <a:highlight>
                <a:srgbClr val="FFFFFF"/>
              </a:highlight>
            </a:endParaRPr>
          </a:p>
          <a:p>
            <a:pPr indent="0" lvl="0" marL="0" rtl="0" algn="l">
              <a:spcBef>
                <a:spcPts val="600"/>
              </a:spcBef>
              <a:spcAft>
                <a:spcPts val="0"/>
              </a:spcAft>
              <a:buClr>
                <a:schemeClr val="dk1"/>
              </a:buClr>
              <a:buSzPct val="30136"/>
              <a:buFont typeface="Arial"/>
              <a:buNone/>
            </a:pPr>
            <a:r>
              <a:rPr lang="fr" sz="3650" u="sng">
                <a:solidFill>
                  <a:schemeClr val="dk1"/>
                </a:solidFill>
                <a:highlight>
                  <a:srgbClr val="FFFFFF"/>
                </a:highlight>
                <a:hlinkClick r:id="rId8">
                  <a:extLst>
                    <a:ext uri="{A12FA001-AC4F-418D-AE19-62706E023703}">
                      <ahyp:hlinkClr val="tx"/>
                    </a:ext>
                  </a:extLst>
                </a:hlinkClick>
              </a:rPr>
              <a:t>https://ugc.berkeley.edu/background-content/reflection-absorption-sunlight/</a:t>
            </a:r>
            <a:endParaRPr sz="3650">
              <a:solidFill>
                <a:schemeClr val="dk1"/>
              </a:solidFill>
              <a:highlight>
                <a:srgbClr val="FFFFFF"/>
              </a:highlight>
            </a:endParaRPr>
          </a:p>
          <a:p>
            <a:pPr indent="0" lvl="0" marL="0" rtl="0" algn="l">
              <a:spcBef>
                <a:spcPts val="0"/>
              </a:spcBef>
              <a:spcAft>
                <a:spcPts val="0"/>
              </a:spcAft>
              <a:buClr>
                <a:schemeClr val="dk1"/>
              </a:buClr>
              <a:buSzPts val="275"/>
              <a:buFont typeface="Arial"/>
              <a:buNone/>
            </a:pPr>
            <a:r>
              <a:t/>
            </a:r>
            <a:endParaRPr sz="4800">
              <a:solidFill>
                <a:schemeClr val="dk1"/>
              </a:solidFill>
              <a:highlight>
                <a:srgbClr val="FFFFFF"/>
              </a:highlight>
            </a:endParaRPr>
          </a:p>
          <a:p>
            <a:pPr indent="0" lvl="0" marL="0" rtl="0" algn="l">
              <a:spcBef>
                <a:spcPts val="0"/>
              </a:spcBef>
              <a:spcAft>
                <a:spcPts val="0"/>
              </a:spcAft>
              <a:buClr>
                <a:schemeClr val="dk1"/>
              </a:buClr>
              <a:buSzPct val="27500"/>
              <a:buFont typeface="Arial"/>
              <a:buNone/>
            </a:pPr>
            <a:r>
              <a:rPr lang="fr" sz="4000">
                <a:solidFill>
                  <a:schemeClr val="dk1"/>
                </a:solidFill>
                <a:highlight>
                  <a:srgbClr val="FFFFFF"/>
                </a:highlight>
              </a:rPr>
              <a:t>Space: Model of Earth &amp; Moon's orbit: Free resources: Time 2 teach TPT store</a:t>
            </a:r>
            <a:endParaRPr sz="4000">
              <a:solidFill>
                <a:schemeClr val="dk1"/>
              </a:solidFill>
              <a:highlight>
                <a:srgbClr val="FFFFFF"/>
              </a:highlight>
            </a:endParaRPr>
          </a:p>
          <a:p>
            <a:pPr indent="0" lvl="0" marL="0" rtl="0" algn="l">
              <a:spcBef>
                <a:spcPts val="0"/>
              </a:spcBef>
              <a:spcAft>
                <a:spcPts val="0"/>
              </a:spcAft>
              <a:buClr>
                <a:schemeClr val="dk1"/>
              </a:buClr>
              <a:buSzPct val="30136"/>
              <a:buFont typeface="Arial"/>
              <a:buNone/>
            </a:pPr>
            <a:r>
              <a:t/>
            </a:r>
            <a:endParaRPr sz="3650">
              <a:solidFill>
                <a:schemeClr val="dk1"/>
              </a:solidFill>
              <a:highlight>
                <a:srgbClr val="FFFFFF"/>
              </a:highlight>
            </a:endParaRPr>
          </a:p>
          <a:p>
            <a:pPr indent="0" lvl="0" marL="0" rtl="0" algn="l">
              <a:spcBef>
                <a:spcPts val="0"/>
              </a:spcBef>
              <a:spcAft>
                <a:spcPts val="0"/>
              </a:spcAft>
              <a:buClr>
                <a:schemeClr val="dk1"/>
              </a:buClr>
              <a:buSzPct val="91666"/>
              <a:buFont typeface="Arial"/>
              <a:buNone/>
            </a:pPr>
            <a:r>
              <a:t/>
            </a:r>
            <a:endParaRPr sz="1200">
              <a:solidFill>
                <a:schemeClr val="dk1"/>
              </a:solidFill>
              <a:highlight>
                <a:srgbClr val="FFFFFF"/>
              </a:highlight>
            </a:endParaRPr>
          </a:p>
          <a:p>
            <a:pPr indent="0" lvl="0" marL="76200" marR="76200" rtl="0" algn="l">
              <a:lnSpc>
                <a:spcPct val="120000"/>
              </a:lnSpc>
              <a:spcBef>
                <a:spcPts val="500"/>
              </a:spcBef>
              <a:spcAft>
                <a:spcPts val="0"/>
              </a:spcAft>
              <a:buClr>
                <a:schemeClr val="dk1"/>
              </a:buClr>
              <a:buSzPct val="91666"/>
              <a:buFont typeface="Arial"/>
              <a:buNone/>
            </a:pPr>
            <a:r>
              <a:t/>
            </a:r>
            <a:endParaRPr sz="1200">
              <a:solidFill>
                <a:srgbClr val="808080"/>
              </a:solidFill>
              <a:highlight>
                <a:srgbClr val="FFFFFF"/>
              </a:highlight>
            </a:endParaRPr>
          </a:p>
          <a:p>
            <a:pPr indent="0" lvl="0" marL="0" rtl="0" algn="l">
              <a:spcBef>
                <a:spcPts val="6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 name="Shape 59"/>
        <p:cNvGrpSpPr/>
        <p:nvPr/>
      </p:nvGrpSpPr>
      <p:grpSpPr>
        <a:xfrm>
          <a:off x="0" y="0"/>
          <a:ext cx="0" cy="0"/>
          <a:chOff x="0" y="0"/>
          <a:chExt cx="0" cy="0"/>
        </a:xfrm>
      </p:grpSpPr>
      <p:sp>
        <p:nvSpPr>
          <p:cNvPr id="60" name="Google Shape;60;p14"/>
          <p:cNvSpPr txBox="1"/>
          <p:nvPr/>
        </p:nvSpPr>
        <p:spPr>
          <a:xfrm>
            <a:off x="1193100" y="79550"/>
            <a:ext cx="6919800" cy="695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3320">
                <a:solidFill>
                  <a:schemeClr val="dk1"/>
                </a:solidFill>
              </a:rPr>
              <a:t>Comment le Soleil nous réchauffe?</a:t>
            </a:r>
            <a:endParaRPr/>
          </a:p>
        </p:txBody>
      </p:sp>
      <p:sp>
        <p:nvSpPr>
          <p:cNvPr id="61" name="Google Shape;61;p14"/>
          <p:cNvSpPr txBox="1"/>
          <p:nvPr/>
        </p:nvSpPr>
        <p:spPr>
          <a:xfrm>
            <a:off x="185475" y="1285775"/>
            <a:ext cx="8577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62" name="Google Shape;62;p14"/>
          <p:cNvSpPr txBox="1"/>
          <p:nvPr/>
        </p:nvSpPr>
        <p:spPr>
          <a:xfrm>
            <a:off x="231900" y="682461"/>
            <a:ext cx="8842200" cy="44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fr"/>
              <a:t>Pour répondre à notre question nous avons eu besoin </a:t>
            </a:r>
            <a:r>
              <a:rPr lang="fr"/>
              <a:t>d'investiguer comment les couches de Soleil, les rayons de Soleil et la lumière émit travaillent ensemble pour créer l'énergie qui réchauffe notre planète. </a:t>
            </a:r>
            <a:endParaRPr/>
          </a:p>
          <a:p>
            <a:pPr indent="0" lvl="0" marL="0" rtl="0" algn="l">
              <a:lnSpc>
                <a:spcPct val="115000"/>
              </a:lnSpc>
              <a:spcBef>
                <a:spcPts val="1200"/>
              </a:spcBef>
              <a:spcAft>
                <a:spcPts val="0"/>
              </a:spcAft>
              <a:buNone/>
            </a:pPr>
            <a:r>
              <a:rPr lang="fr"/>
              <a:t>Le Soleil nous </a:t>
            </a:r>
            <a:r>
              <a:rPr lang="fr"/>
              <a:t>réchauffe par</a:t>
            </a:r>
            <a:r>
              <a:rPr lang="fr"/>
              <a:t> transformer les atomes d’hydrogène en les atomes d’hélium, c’est à dire la fusion nucléaire.  Ce processus arrive dans le noyau du Soleil.</a:t>
            </a:r>
            <a:endParaRPr/>
          </a:p>
          <a:p>
            <a:pPr indent="0" lvl="0" marL="0" rtl="0" algn="l">
              <a:lnSpc>
                <a:spcPct val="115000"/>
              </a:lnSpc>
              <a:spcBef>
                <a:spcPts val="1200"/>
              </a:spcBef>
              <a:spcAft>
                <a:spcPts val="0"/>
              </a:spcAft>
              <a:buNone/>
            </a:pPr>
            <a:r>
              <a:rPr lang="fr"/>
              <a:t>Les rayons du Soleil après avoir traverser les couches du Soleil, transporte l’énergie et </a:t>
            </a:r>
            <a:r>
              <a:rPr lang="fr"/>
              <a:t>émettent la lumière dans l’atmosphère terrestre. </a:t>
            </a:r>
            <a:endParaRPr/>
          </a:p>
          <a:p>
            <a:pPr indent="0" lvl="0" marL="0" rtl="0" algn="l">
              <a:lnSpc>
                <a:spcPct val="115000"/>
              </a:lnSpc>
              <a:spcBef>
                <a:spcPts val="1200"/>
              </a:spcBef>
              <a:spcAft>
                <a:spcPts val="0"/>
              </a:spcAft>
              <a:buNone/>
            </a:pPr>
            <a:r>
              <a:rPr lang="fr"/>
              <a:t>C’est rayons sous forme de radiation solaire  infrarouges sont absorbés par la terre et reflété dans </a:t>
            </a:r>
            <a:r>
              <a:rPr lang="fr"/>
              <a:t>l’atmosphère.  Cette réflexion et re-rayonnement de chaleur nous réchauffe.  C’est surtout les ondes infrarouge qui sont assez longs pour nous réchauffer, mais les rayons visibles et les quelques rayons uvb and uva sont assez long aussi. </a:t>
            </a:r>
            <a:endParaRPr/>
          </a:p>
          <a:p>
            <a:pPr indent="0" lvl="0" marL="0" rtl="0" algn="l">
              <a:lnSpc>
                <a:spcPct val="115000"/>
              </a:lnSpc>
              <a:spcBef>
                <a:spcPts val="1200"/>
              </a:spcBef>
              <a:spcAft>
                <a:spcPts val="1200"/>
              </a:spcAft>
              <a:buNone/>
            </a:pPr>
            <a:r>
              <a:rPr lang="fr">
                <a:solidFill>
                  <a:srgbClr val="040C28"/>
                </a:solidFill>
                <a:highlight>
                  <a:srgbClr val="FFFFFF"/>
                </a:highlight>
              </a:rPr>
              <a:t>La révolution et la rotation de la terre autour du Soleil a un grand impact aussi sur la température. Il faut 365,256 jours à la Terre pour faire le tour du Soleil</a:t>
            </a:r>
            <a:r>
              <a:rPr lang="fr">
                <a:solidFill>
                  <a:srgbClr val="202124"/>
                </a:solidFill>
                <a:highlight>
                  <a:srgbClr val="FFFFFF"/>
                </a:highlight>
              </a:rPr>
              <a:t>.  Cette période est un peu plus longue que 365 jours exactement alors on ajoute un jour tous les quatre ans. Une année de 366 jours est appelée une année bissextile. 2024 est une année bissextile.  La Terre tourne aussi sur son axe incliné. Alors nous avons 4 saisons et différentes heures de Soleil et température pendant les diverses saisons.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77975" y="193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fr" sz="3320"/>
              <a:t>Les </a:t>
            </a:r>
            <a:r>
              <a:rPr lang="fr" sz="3320"/>
              <a:t>différents</a:t>
            </a:r>
            <a:r>
              <a:rPr lang="fr" sz="3320"/>
              <a:t> rayons du Soleil</a:t>
            </a:r>
            <a:endParaRPr sz="3320"/>
          </a:p>
        </p:txBody>
      </p:sp>
      <p:sp>
        <p:nvSpPr>
          <p:cNvPr id="68" name="Google Shape;68;p15"/>
          <p:cNvSpPr txBox="1"/>
          <p:nvPr>
            <p:ph idx="1" type="body"/>
          </p:nvPr>
        </p:nvSpPr>
        <p:spPr>
          <a:xfrm>
            <a:off x="236675" y="699575"/>
            <a:ext cx="8520600" cy="489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Les différents types de rayons du Soleil sont les rayons </a:t>
            </a:r>
            <a:r>
              <a:rPr lang="fr"/>
              <a:t>ultraviolet</a:t>
            </a:r>
            <a:r>
              <a:rPr lang="fr"/>
              <a:t> : uva,uvb et uvc les rayons visibles et les rayons infrarouges. </a:t>
            </a:r>
            <a:endParaRPr/>
          </a:p>
          <a:p>
            <a:pPr indent="0" lvl="0" marL="0" rtl="0" algn="l">
              <a:spcBef>
                <a:spcPts val="1200"/>
              </a:spcBef>
              <a:spcAft>
                <a:spcPts val="0"/>
              </a:spcAft>
              <a:buNone/>
            </a:pPr>
            <a:r>
              <a:rPr lang="fr"/>
              <a:t>Les </a:t>
            </a:r>
            <a:r>
              <a:rPr lang="fr"/>
              <a:t>différents</a:t>
            </a:r>
            <a:r>
              <a:rPr lang="fr"/>
              <a:t> rayons </a:t>
            </a:r>
            <a:r>
              <a:rPr lang="fr"/>
              <a:t>agissent différemment avec le corp humain.Quand tu regardes au soleil 100% des rayons uva te touches car l'atmosphère terrestre ne bloque pas les rayons uva.		</a:t>
            </a:r>
            <a:endParaRPr/>
          </a:p>
          <a:p>
            <a:pPr indent="0" lvl="0" marL="0" rtl="0" algn="l">
              <a:spcBef>
                <a:spcPts val="1200"/>
              </a:spcBef>
              <a:spcAft>
                <a:spcPts val="0"/>
              </a:spcAft>
              <a:buNone/>
            </a:pPr>
            <a:r>
              <a:rPr lang="fr"/>
              <a:t>Quand tu regardes le soleil tu vois seulement 10% des rayons uvb car l'atmosphère bloque  90% des rayons uvb.</a:t>
            </a:r>
            <a:endParaRPr/>
          </a:p>
          <a:p>
            <a:pPr indent="0" lvl="0" marL="0" rtl="0" algn="l">
              <a:spcBef>
                <a:spcPts val="1200"/>
              </a:spcBef>
              <a:spcAft>
                <a:spcPts val="0"/>
              </a:spcAft>
              <a:buNone/>
            </a:pPr>
            <a:r>
              <a:rPr lang="fr"/>
              <a:t>Quand tu regardes le soleil tu vois 0% des rayons uvc car l’atmosphère bloque 100% des rayons uvc. Les rayons uva sont les rayons les moins dangereux et les plus dangereux sont les rayons uvc.</a:t>
            </a:r>
            <a:endParaRPr/>
          </a:p>
          <a:p>
            <a:pPr indent="0" lvl="0" marL="0" rtl="0" algn="l">
              <a:spcBef>
                <a:spcPts val="1200"/>
              </a:spcBef>
              <a:spcAft>
                <a:spcPts val="1200"/>
              </a:spcAft>
              <a:buNone/>
            </a:pPr>
            <a:r>
              <a:rPr lang="f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                                 Les rayons ultraviolets</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Mais tu n’as pas besoin de t'inquiéter car 0% des rayons uvc te touche parce que notre atmosphère bloque tous les rayons uvc.Les rayons visibles sont les rayons que tu peux voir. Les rayons qu'on voient dans le ciel sont les rayons visibles, c’est à dire les rayons qui sont fait de la lumière blanche.</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                             Les rayons infrarouges</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Les rayons infrarouges sont les ondes le plus longs.  Alors ils ont un plus grand impact sur la terre et le chauffage. </a:t>
            </a:r>
            <a:endParaRPr/>
          </a:p>
          <a:p>
            <a:pPr indent="0" lvl="0" marL="0" rtl="0" algn="l">
              <a:spcBef>
                <a:spcPts val="1200"/>
              </a:spcBef>
              <a:spcAft>
                <a:spcPts val="0"/>
              </a:spcAft>
              <a:buNone/>
            </a:pPr>
            <a:r>
              <a:rPr lang="fr"/>
              <a:t> Ces ondes sont absorbés par l’eau et la terre et sont reflétés dans l’air.  Cette chaleur monte dans l’air et contrôle la température. </a:t>
            </a:r>
            <a:endParaRPr/>
          </a:p>
          <a:p>
            <a:pPr indent="0" lvl="0" marL="0" rtl="0" algn="l">
              <a:spcBef>
                <a:spcPts val="1200"/>
              </a:spcBef>
              <a:spcAft>
                <a:spcPts val="1200"/>
              </a:spcAft>
              <a:buClr>
                <a:schemeClr val="dk1"/>
              </a:buClr>
              <a:buSzPts val="1100"/>
              <a:buFont typeface="Arial"/>
              <a:buNone/>
            </a:pPr>
            <a:r>
              <a:rPr lang="fr"/>
              <a:t>La rotation de la terre autour du Soleil control combien de rayons infrarouges il y a pendant chaque saisons.  Il y a plus de lumières et de rayons infrarouge pendant l’été alors la température dehors est plus élevée.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Les rayons visibles</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a:t>Les rayons visibles du Soleil sont les rayons que nous pouvons voir quand il fait soleil dehors.  C’est la lumière qui fait briller la journée.  Les rayons visibles sont les seuls rayons du Soleil que nous pouvons voir.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0" name="Shape 90"/>
        <p:cNvGrpSpPr/>
        <p:nvPr/>
      </p:nvGrpSpPr>
      <p:grpSpPr>
        <a:xfrm>
          <a:off x="0" y="0"/>
          <a:ext cx="0" cy="0"/>
          <a:chOff x="0" y="0"/>
          <a:chExt cx="0" cy="0"/>
        </a:xfrm>
      </p:grpSpPr>
      <p:sp>
        <p:nvSpPr>
          <p:cNvPr id="91" name="Google Shape;91;p19"/>
          <p:cNvSpPr txBox="1"/>
          <p:nvPr>
            <p:ph type="title"/>
          </p:nvPr>
        </p:nvSpPr>
        <p:spPr>
          <a:xfrm>
            <a:off x="311700" y="4672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fr" sz="3520"/>
              <a:t>Les différentes couches du Soleil</a:t>
            </a:r>
            <a:endParaRPr sz="3520"/>
          </a:p>
        </p:txBody>
      </p:sp>
      <p:sp>
        <p:nvSpPr>
          <p:cNvPr id="92" name="Google Shape;92;p19"/>
          <p:cNvSpPr txBox="1"/>
          <p:nvPr>
            <p:ph idx="1" type="body"/>
          </p:nvPr>
        </p:nvSpPr>
        <p:spPr>
          <a:xfrm>
            <a:off x="443375" y="1168950"/>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1200"/>
              </a:spcAft>
              <a:buSzPts val="1018"/>
              <a:buNone/>
            </a:pPr>
            <a:r>
              <a:rPr lang="fr" sz="1572"/>
              <a:t>Le Soleil et sa </a:t>
            </a:r>
            <a:r>
              <a:rPr lang="fr" sz="1572"/>
              <a:t>complexité</a:t>
            </a:r>
            <a:r>
              <a:rPr lang="fr" sz="1572"/>
              <a:t> s’exprime par ses couches qui ont différentes fonctions. Le Soleil </a:t>
            </a:r>
            <a:r>
              <a:rPr lang="fr" sz="1572"/>
              <a:t>contient sept différentes couches. Le noyau, la zone radioactive et la zone convective sont les trois couches inférieures. La photosphère, la chromosphère, la zone de transition et la corona sont les quatre autres couches extérieures. Le noyau est où tout l’hydrogène est fusionné en hélium. Le Soleil c’est comme une sorte de four nucléair qui est chauffé à quelque-millions de degré. La transformation libère de l’énergie électromagnétique ou plus facilement la lumière et de la chaleur. L’intensité de les réaction est si grande que ça équilibre la gravité du Soleil, ce qui est très grand comme réaction.La zone radioactive.La zone radioactive est l’endroit où les photons(particule de lumière)vont faire leur voyage avec une trajectoire aléatoire qui peut prendre  maximum 100 00 années à atteindre la surface du Soleil. En raison de la densité et la matière qui traverse le soleil. Ce processus de transport d’énergie en rayonnement est très important pour l'équilibre thermique du soleil. La zone convective. Cette zone est la dernière couche de l’intérieur du Soleil. La chaleur plus chaude monte tandis que la chaleur plus froide </a:t>
            </a:r>
            <a:endParaRPr sz="1572"/>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               Les différentes couches du Soleil </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lang="fr"/>
              <a:t>descend</a:t>
            </a:r>
            <a:r>
              <a:rPr lang="fr"/>
              <a:t>. C’est ce qu’on appelle de la </a:t>
            </a:r>
            <a:r>
              <a:rPr lang="fr"/>
              <a:t>convection. Ce mouvement convectif qui transporte très efficacement la chaleur vers la surface du soleil.C’est sur cette couche que les cellules convectives sont généré créant des motif visible de la photosphère sous forme de granules. Tout ce processus aide au mélange de tous les éléments et de a stabilité du soleil.La photosphère est la couche visible du soleil.Dans la photosphère l'altitude influence la chaleur,ce qui fait un résultat des tâches et des grille granulaire solaire.C’est tâches sont les régions plus froide de la photosphère à cause des champ magnétique puissant.C’est tâches font un cycles de onze ans.La chromoshère est couche plutôt fine mais surtout très chaude et atteint un température de  20 000 degré celsius.Quand une éclipse survient tu peux voir la chromosphère sous forme d’un anaux de lumière dans une sorte de rouge nommé proéminence.C’est à la chromosphère que les phénomène magnétique sont les plus important.Par exemple:C’est ici que le vent solaire à origine.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                    Les différentes couches du Soleil</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a:t>La zone de transition est une zone très </a:t>
            </a:r>
            <a:r>
              <a:rPr lang="fr"/>
              <a:t>mystérieuse</a:t>
            </a:r>
            <a:r>
              <a:rPr lang="fr"/>
              <a:t>.Mais atteint une température incroyable de quelque millions de </a:t>
            </a:r>
            <a:r>
              <a:rPr lang="fr"/>
              <a:t>degrés</a:t>
            </a:r>
            <a:r>
              <a:rPr lang="fr"/>
              <a:t> </a:t>
            </a:r>
            <a:r>
              <a:rPr lang="fr"/>
              <a:t>celsius!Et ont en termine avec la corona.cette est aussi très mystérieuse mais atteint un millions de degrés celsius!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