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5143500" cx="9144000"/>
  <p:notesSz cx="6858000" cy="9144000"/>
  <p:embeddedFontLst>
    <p:embeddedFont>
      <p:font typeface="Roboto Serif"/>
      <p:regular r:id="rId52"/>
      <p:bold r:id="rId53"/>
      <p:italic r:id="rId54"/>
      <p:boldItalic r:id="rId55"/>
    </p:embeddedFont>
    <p:embeddedFont>
      <p:font typeface="Roboto Serif ExtraBold"/>
      <p:bold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RobotoSerif-bold.fntdata"/><Relationship Id="rId52" Type="http://schemas.openxmlformats.org/officeDocument/2006/relationships/font" Target="fonts/RobotoSerif-regular.fntdata"/><Relationship Id="rId11" Type="http://schemas.openxmlformats.org/officeDocument/2006/relationships/slide" Target="slides/slide6.xml"/><Relationship Id="rId55" Type="http://schemas.openxmlformats.org/officeDocument/2006/relationships/font" Target="fonts/RobotoSerif-boldItalic.fntdata"/><Relationship Id="rId10" Type="http://schemas.openxmlformats.org/officeDocument/2006/relationships/slide" Target="slides/slide5.xml"/><Relationship Id="rId54" Type="http://schemas.openxmlformats.org/officeDocument/2006/relationships/font" Target="fonts/RobotoSerif-italic.fntdata"/><Relationship Id="rId13" Type="http://schemas.openxmlformats.org/officeDocument/2006/relationships/slide" Target="slides/slide8.xml"/><Relationship Id="rId57" Type="http://schemas.openxmlformats.org/officeDocument/2006/relationships/font" Target="fonts/RobotoSerifExtraBold-boldItalic.fntdata"/><Relationship Id="rId12" Type="http://schemas.openxmlformats.org/officeDocument/2006/relationships/slide" Target="slides/slide7.xml"/><Relationship Id="rId56" Type="http://schemas.openxmlformats.org/officeDocument/2006/relationships/font" Target="fonts/RobotoSerifExtraBol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ae936bcb6e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ae936bcb6e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2e68cf904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62e68cf904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62e68cf904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62e68cf904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2e68cf904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62e68cf904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a89422db1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a89422db1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a89422db1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a89422db1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2e68cf904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62e68cf904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4fe7316c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64fe7316c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a89422db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a89422db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62e68cf904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62e68cf904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62e68cf904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62e68cf904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65407dbd9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65407dbd9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a8394a40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a8394a40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655adab4c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655adab4c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655adab4c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655adab4c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ad2c19e94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ad2c19e94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64fa52f1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64fa52f1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64fa52f12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64fa52f12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ad2c19e94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ad2c19e94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64fa52f12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64fa52f12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64fa52f12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64fa52f12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ad2c19e94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ad2c19e94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62e68cf904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62e68cf904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652779bc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652779bc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65407dbd9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65407dbd9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655adab4c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655adab4c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ade1fb415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ade1fb415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ade1fb41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ade1fb41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655adab4c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655adab4c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ae56354c6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ae56354c6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ade1fb41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ade1fb41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65407dbd9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65407dbd9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65407dbd9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65407dbd9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652779bc3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652779bc3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65407dbd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65407dbd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ae56354c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ae56354c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62e68cf904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62e68cf904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ae936bcb6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ae936bcb6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ae936bcb6e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ae936bcb6e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ae936bcb6e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ae936bcb6e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ae936bcb6e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ae936bcb6e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62e68cf904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62e68cf904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62e68cf904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62e68cf904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62e68cf904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62e68cf904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62e68cf904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62e68cf904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62e68cf904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62e68cf904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adafruit.com/product/2787" TargetMode="External"/><Relationship Id="rId4" Type="http://schemas.openxmlformats.org/officeDocument/2006/relationships/image" Target="../media/image9.jpg"/><Relationship Id="rId10" Type="http://schemas.openxmlformats.org/officeDocument/2006/relationships/image" Target="../media/image15.png"/><Relationship Id="rId9" Type="http://schemas.openxmlformats.org/officeDocument/2006/relationships/image" Target="../media/image13.jpg"/><Relationship Id="rId5" Type="http://schemas.openxmlformats.org/officeDocument/2006/relationships/image" Target="../media/image6.jpg"/><Relationship Id="rId6" Type="http://schemas.openxmlformats.org/officeDocument/2006/relationships/image" Target="../media/image18.jpg"/><Relationship Id="rId7" Type="http://schemas.openxmlformats.org/officeDocument/2006/relationships/image" Target="../media/image11.jpg"/><Relationship Id="rId8" Type="http://schemas.openxmlformats.org/officeDocument/2006/relationships/image" Target="../media/image4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9.jpg"/><Relationship Id="rId6" Type="http://schemas.openxmlformats.org/officeDocument/2006/relationships/image" Target="../media/image36.jpg"/><Relationship Id="rId7" Type="http://schemas.openxmlformats.org/officeDocument/2006/relationships/image" Target="../media/image21.jpg"/><Relationship Id="rId8"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sciencebuddies.org/cdn/Files/18825/5/pump_calibration_code.in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9.pn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4.png"/><Relationship Id="rId4" Type="http://schemas.openxmlformats.org/officeDocument/2006/relationships/image" Target="../media/image32.jpg"/><Relationship Id="rId5" Type="http://schemas.openxmlformats.org/officeDocument/2006/relationships/image" Target="../media/image38.jpg"/><Relationship Id="rId6"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7.jpg"/><Relationship Id="rId4" Type="http://schemas.openxmlformats.org/officeDocument/2006/relationships/image" Target="../media/image2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4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i="1" lang="en">
                <a:solidFill>
                  <a:srgbClr val="FF0000"/>
                </a:solidFill>
                <a:latin typeface="Roboto Serif"/>
                <a:ea typeface="Roboto Serif"/>
                <a:cs typeface="Roboto Serif"/>
                <a:sym typeface="Roboto Serif"/>
              </a:rPr>
              <a:t>Blood Glucose Levels</a:t>
            </a:r>
            <a:endParaRPr b="1" i="1">
              <a:solidFill>
                <a:srgbClr val="FF0000"/>
              </a:solidFill>
              <a:latin typeface="Roboto Serif"/>
              <a:ea typeface="Roboto Serif"/>
              <a:cs typeface="Roboto Serif"/>
              <a:sym typeface="Roboto Serif"/>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i="1" lang="en">
                <a:solidFill>
                  <a:srgbClr val="FFFFFF"/>
                </a:solidFill>
                <a:latin typeface="Roboto Serif"/>
                <a:ea typeface="Roboto Serif"/>
                <a:cs typeface="Roboto Serif"/>
                <a:sym typeface="Roboto Serif"/>
              </a:rPr>
              <a:t>By: Puneet Dhillon Grade 7A</a:t>
            </a:r>
            <a:endParaRPr b="1" i="1">
              <a:solidFill>
                <a:srgbClr val="FFFFFF"/>
              </a:solidFill>
              <a:latin typeface="Roboto Serif"/>
              <a:ea typeface="Roboto Serif"/>
              <a:cs typeface="Roboto Serif"/>
              <a:sym typeface="Roboto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Type 2 diabetes - During type 2 diabetes the pancreas doesn’t properly correspond with the body. This is when the body doesn’t make enough insulin or injects it at wrong time. In United States 38   million   people  have  type 2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diabetes!   However  there  is  no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treatment  of type two diabetes.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Diseases such as </a:t>
            </a:r>
            <a:r>
              <a:rPr b="1" i="1" lang="en" sz="2000">
                <a:solidFill>
                  <a:srgbClr val="040C28"/>
                </a:solidFill>
                <a:latin typeface="Roboto Serif"/>
                <a:ea typeface="Roboto Serif"/>
                <a:cs typeface="Roboto Serif"/>
                <a:sym typeface="Roboto Serif"/>
              </a:rPr>
              <a:t>heart diseases, </a:t>
            </a:r>
            <a:endParaRPr b="1" i="1" sz="2000">
              <a:solidFill>
                <a:srgbClr val="040C28"/>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rgbClr val="040C28"/>
                </a:solidFill>
                <a:latin typeface="Roboto Serif"/>
                <a:ea typeface="Roboto Serif"/>
                <a:cs typeface="Roboto Serif"/>
                <a:sym typeface="Roboto Serif"/>
              </a:rPr>
              <a:t>strokes, foot  problems, eye and </a:t>
            </a:r>
            <a:endParaRPr b="1" i="1" sz="2000">
              <a:solidFill>
                <a:srgbClr val="040C28"/>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rgbClr val="040C28"/>
                </a:solidFill>
                <a:latin typeface="Roboto Serif"/>
                <a:ea typeface="Roboto Serif"/>
                <a:cs typeface="Roboto Serif"/>
                <a:sym typeface="Roboto Serif"/>
              </a:rPr>
              <a:t>kidney disease have a increased</a:t>
            </a:r>
            <a:endParaRPr b="1" i="1" sz="2000">
              <a:solidFill>
                <a:srgbClr val="040C28"/>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rgbClr val="040C28"/>
                </a:solidFill>
                <a:latin typeface="Roboto Serif"/>
                <a:ea typeface="Roboto Serif"/>
                <a:cs typeface="Roboto Serif"/>
                <a:sym typeface="Roboto Serif"/>
              </a:rPr>
              <a:t>chance of happening.</a:t>
            </a:r>
            <a:endParaRPr b="1" i="1" sz="2000">
              <a:latin typeface="Roboto Serif"/>
              <a:ea typeface="Roboto Serif"/>
              <a:cs typeface="Roboto Serif"/>
              <a:sym typeface="Roboto Serif"/>
            </a:endParaRPr>
          </a:p>
        </p:txBody>
      </p:sp>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Types of Diabetes                 Background Research</a:t>
            </a:r>
            <a:endParaRPr i="1">
              <a:latin typeface="Roboto Serif ExtraBold"/>
              <a:ea typeface="Roboto Serif ExtraBold"/>
              <a:cs typeface="Roboto Serif ExtraBold"/>
              <a:sym typeface="Roboto Serif ExtraBold"/>
            </a:endParaRPr>
          </a:p>
        </p:txBody>
      </p:sp>
      <p:pic>
        <p:nvPicPr>
          <p:cNvPr id="118" name="Google Shape;118;p22"/>
          <p:cNvPicPr preferRelativeResize="0"/>
          <p:nvPr/>
        </p:nvPicPr>
        <p:blipFill>
          <a:blip r:embed="rId3">
            <a:alphaModFix/>
          </a:blip>
          <a:stretch>
            <a:fillRect/>
          </a:stretch>
        </p:blipFill>
        <p:spPr>
          <a:xfrm>
            <a:off x="4572000" y="2113350"/>
            <a:ext cx="4572000" cy="30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ppt_w</p:attrName>
                                        </p:attrNameLst>
                                      </p:cBhvr>
                                      <p:tavLst>
                                        <p:tav fmla="" tm="0">
                                          <p:val>
                                            <p:strVal val="0"/>
                                          </p:val>
                                        </p:tav>
                                        <p:tav fmla="" tm="100000">
                                          <p:val>
                                            <p:strVal val="#ppt_w"/>
                                          </p:val>
                                        </p:tav>
                                      </p:tavLst>
                                    </p:anim>
                                    <p:anim calcmode="lin" valueType="num">
                                      <p:cBhvr additive="base">
                                        <p:cTn dur="1000"/>
                                        <p:tgtEl>
                                          <p:spTgt spid="116"/>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In this experiment we will be making a simulation of the human body. In a adult human body there is 1.2 - 1.5 gallons of blood, making a average of 1.3 gallons. Liters will be used here as it is a whole number. 1.3 gallons = 5 liters. The normal blood glucose levels are approximately 90 mg/dl the same as 5mm (mmol/l.) </a:t>
            </a:r>
            <a:r>
              <a:rPr b="1" i="1" lang="en" sz="2000">
                <a:solidFill>
                  <a:schemeClr val="dk1"/>
                </a:solidFill>
                <a:highlight>
                  <a:srgbClr val="FFFFFF"/>
                </a:highlight>
                <a:latin typeface="Roboto Serif"/>
                <a:ea typeface="Roboto Serif"/>
                <a:cs typeface="Roboto Serif"/>
                <a:sym typeface="Roboto Serif"/>
              </a:rPr>
              <a:t>In 5 liters of blood there is about 3.3 - 7 grams of glucose (</a:t>
            </a:r>
            <a:r>
              <a:rPr b="1" i="1" lang="en" sz="2000">
                <a:solidFill>
                  <a:schemeClr val="dk1"/>
                </a:solidFill>
                <a:highlight>
                  <a:schemeClr val="lt1"/>
                </a:highlight>
                <a:latin typeface="Roboto Serif"/>
                <a:ea typeface="Roboto Serif"/>
                <a:cs typeface="Roboto Serif"/>
                <a:sym typeface="Roboto Serif"/>
              </a:rPr>
              <a:t>C₆H₁₂O₆)</a:t>
            </a:r>
            <a:r>
              <a:rPr b="1" i="1" lang="en" sz="2000">
                <a:solidFill>
                  <a:schemeClr val="dk1"/>
                </a:solidFill>
                <a:highlight>
                  <a:srgbClr val="FFFFFF"/>
                </a:highlight>
                <a:latin typeface="Roboto Serif"/>
                <a:ea typeface="Roboto Serif"/>
                <a:cs typeface="Roboto Serif"/>
                <a:sym typeface="Roboto Serif"/>
              </a:rPr>
              <a:t> in a </a:t>
            </a:r>
            <a:r>
              <a:rPr b="1" i="1" lang="en" sz="2000">
                <a:solidFill>
                  <a:srgbClr val="202124"/>
                </a:solidFill>
                <a:highlight>
                  <a:srgbClr val="FFFFFF"/>
                </a:highlight>
                <a:latin typeface="Roboto Serif"/>
                <a:ea typeface="Roboto Serif"/>
                <a:cs typeface="Roboto Serif"/>
                <a:sym typeface="Roboto Serif"/>
              </a:rPr>
              <a:t>adult human body which is a average of 5.1 grams. This experiment will be done at a much smaller scale at 200 ml. Which means everything will be divided by 25. Scale 1:25. This means the amount of glucose in the experiment will be 0.204 grams. </a:t>
            </a:r>
            <a:endParaRPr b="1" i="1" sz="2000">
              <a:latin typeface="Roboto Serif"/>
              <a:ea typeface="Roboto Serif"/>
              <a:cs typeface="Roboto Serif"/>
              <a:sym typeface="Roboto Serif"/>
            </a:endParaRPr>
          </a:p>
        </p:txBody>
      </p:sp>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The model                                Background Research</a:t>
            </a:r>
            <a:endParaRPr i="1">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124"/>
                                        </p:tgtEl>
                                        <p:attrNameLst>
                                          <p:attrName>r</p:attrName>
                                        </p:attrNameLst>
                                      </p:cBhvr>
                                    </p:animRo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i="1" lang="en" sz="2000">
                <a:solidFill>
                  <a:srgbClr val="202124"/>
                </a:solidFill>
                <a:highlight>
                  <a:schemeClr val="lt1"/>
                </a:highlight>
                <a:latin typeface="Roboto Serif"/>
                <a:ea typeface="Roboto Serif"/>
                <a:cs typeface="Roboto Serif"/>
                <a:sym typeface="Roboto Serif"/>
              </a:rPr>
              <a:t>The blood will be represented by milk as it is not a conductor of electricity unlike water. To the milk salt will be added as it is a conductor of electricity. The voltage of the milk is 0. In this model the average blood glucose level is 0.9 volts. 0.9 volts represent the average blood glucose level </a:t>
            </a:r>
            <a:endParaRPr b="1" i="1" sz="2000">
              <a:solidFill>
                <a:srgbClr val="202124"/>
              </a:solidFill>
              <a:highlight>
                <a:schemeClr val="lt1"/>
              </a:highlight>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rPr b="1" i="1" lang="en" sz="2000">
                <a:solidFill>
                  <a:srgbClr val="202124"/>
                </a:solidFill>
                <a:highlight>
                  <a:schemeClr val="lt1"/>
                </a:highlight>
                <a:latin typeface="Roboto Serif"/>
                <a:ea typeface="Roboto Serif"/>
                <a:cs typeface="Roboto Serif"/>
                <a:sym typeface="Roboto Serif"/>
              </a:rPr>
              <a:t>which is about 4.75 mmol/l. </a:t>
            </a:r>
            <a:endParaRPr b="1" i="1" sz="2000">
              <a:latin typeface="Roboto Serif"/>
              <a:ea typeface="Roboto Serif"/>
              <a:cs typeface="Roboto Serif"/>
              <a:sym typeface="Roboto Serif"/>
            </a:endParaRPr>
          </a:p>
          <a:p>
            <a:pPr indent="0" lvl="0" marL="0" rtl="0" algn="just">
              <a:spcBef>
                <a:spcPts val="0"/>
              </a:spcBef>
              <a:spcAft>
                <a:spcPts val="0"/>
              </a:spcAft>
              <a:buNone/>
            </a:pPr>
            <a:r>
              <a:t/>
            </a:r>
            <a:endParaRPr b="1" i="1" sz="2000">
              <a:latin typeface="Roboto Serif"/>
              <a:ea typeface="Roboto Serif"/>
              <a:cs typeface="Roboto Serif"/>
              <a:sym typeface="Roboto Serif"/>
            </a:endParaRPr>
          </a:p>
        </p:txBody>
      </p:sp>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The model                                Background Research</a:t>
            </a:r>
            <a:endParaRPr i="1">
              <a:latin typeface="Roboto Serif ExtraBold"/>
              <a:ea typeface="Roboto Serif ExtraBold"/>
              <a:cs typeface="Roboto Serif ExtraBold"/>
              <a:sym typeface="Roboto Serif ExtraBold"/>
            </a:endParaRPr>
          </a:p>
        </p:txBody>
      </p:sp>
      <p:pic>
        <p:nvPicPr>
          <p:cNvPr id="131" name="Google Shape;131;p24"/>
          <p:cNvPicPr preferRelativeResize="0"/>
          <p:nvPr/>
        </p:nvPicPr>
        <p:blipFill>
          <a:blip r:embed="rId3">
            <a:alphaModFix/>
          </a:blip>
          <a:stretch>
            <a:fillRect/>
          </a:stretch>
        </p:blipFill>
        <p:spPr>
          <a:xfrm>
            <a:off x="3968894" y="2503350"/>
            <a:ext cx="2234781" cy="2464525"/>
          </a:xfrm>
          <a:prstGeom prst="rect">
            <a:avLst/>
          </a:prstGeom>
          <a:noFill/>
          <a:ln>
            <a:noFill/>
          </a:ln>
        </p:spPr>
      </p:pic>
      <p:pic>
        <p:nvPicPr>
          <p:cNvPr id="132" name="Google Shape;132;p24"/>
          <p:cNvPicPr preferRelativeResize="0"/>
          <p:nvPr/>
        </p:nvPicPr>
        <p:blipFill>
          <a:blip r:embed="rId4">
            <a:alphaModFix/>
          </a:blip>
          <a:stretch>
            <a:fillRect/>
          </a:stretch>
        </p:blipFill>
        <p:spPr>
          <a:xfrm>
            <a:off x="6478975" y="2503350"/>
            <a:ext cx="2464525" cy="2464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p:tgtEl>
                                          <p:spTgt spid="129"/>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ppt_w</p:attrName>
                                        </p:attrNameLst>
                                      </p:cBhvr>
                                      <p:tavLst>
                                        <p:tav fmla="" tm="0">
                                          <p:val>
                                            <p:strVal val="0"/>
                                          </p:val>
                                        </p:tav>
                                        <p:tav fmla="" tm="100000">
                                          <p:val>
                                            <p:strVal val="#ppt_w"/>
                                          </p:val>
                                        </p:tav>
                                      </p:tavLst>
                                    </p:anim>
                                    <p:anim calcmode="lin" valueType="num">
                                      <p:cBhvr additive="base">
                                        <p:cTn dur="1000"/>
                                        <p:tgtEl>
                                          <p:spTgt spid="131"/>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Materials</a:t>
            </a:r>
            <a:endParaRPr i="1">
              <a:latin typeface="Roboto Serif ExtraBold"/>
              <a:ea typeface="Roboto Serif ExtraBold"/>
              <a:cs typeface="Roboto Serif ExtraBold"/>
              <a:sym typeface="Roboto Serif ExtraBold"/>
            </a:endParaRPr>
          </a:p>
        </p:txBody>
      </p:sp>
      <p:sp>
        <p:nvSpPr>
          <p:cNvPr id="138" name="Google Shape;138;p25"/>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1 Arduino-compatible microcontroller board                                                                 </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lnSpc>
                <a:spcPct val="115000"/>
              </a:lnSpc>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1 USB cable</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lnSpc>
                <a:spcPct val="115000"/>
              </a:lnSpc>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1 Small breadboard</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lnSpc>
                <a:spcPct val="115000"/>
              </a:lnSpc>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Male to male jumper wires</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lnSpc>
                <a:spcPct val="115000"/>
              </a:lnSpc>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1 5V peristaltic liquid pump</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lnSpc>
                <a:spcPct val="115000"/>
              </a:lnSpc>
              <a:spcBef>
                <a:spcPts val="0"/>
              </a:spcBef>
              <a:spcAft>
                <a:spcPts val="0"/>
              </a:spcAft>
              <a:buClr>
                <a:srgbClr val="000000"/>
              </a:buClr>
              <a:buSzPts val="2000"/>
              <a:buFont typeface="Roboto Serif"/>
              <a:buChar char="-"/>
            </a:pPr>
            <a:r>
              <a:rPr b="1" i="1" lang="en" sz="2000">
                <a:solidFill>
                  <a:srgbClr val="000000"/>
                </a:solidFill>
                <a:latin typeface="Roboto Serif"/>
                <a:ea typeface="Roboto Serif"/>
                <a:cs typeface="Roboto Serif"/>
                <a:sym typeface="Roboto Serif"/>
              </a:rPr>
              <a:t>1 N-channel MOSFET</a:t>
            </a:r>
            <a:endParaRPr b="1" i="1" sz="2000">
              <a:solidFill>
                <a:srgbClr val="000000"/>
              </a:solidFill>
              <a:latin typeface="Roboto Serif"/>
              <a:ea typeface="Roboto Serif"/>
              <a:cs typeface="Roboto Serif"/>
              <a:sym typeface="Roboto Serif"/>
            </a:endParaRPr>
          </a:p>
          <a:p>
            <a:pPr indent="-355600" lvl="0" marL="457200" rtl="0" algn="l">
              <a:lnSpc>
                <a:spcPct val="115000"/>
              </a:lnSpc>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1 100 k</a:t>
            </a:r>
            <a:r>
              <a:rPr b="1" i="1" lang="en" sz="2000">
                <a:solidFill>
                  <a:schemeClr val="dk1"/>
                </a:solidFill>
                <a:highlight>
                  <a:srgbClr val="FFFFFF"/>
                </a:highlight>
                <a:uFill>
                  <a:noFill/>
                </a:uFill>
                <a:latin typeface="Roboto Serif"/>
                <a:ea typeface="Roboto Serif"/>
                <a:cs typeface="Roboto Serif"/>
                <a:sym typeface="Roboto Serif"/>
                <a:hlinkClick r:id="rId3">
                  <a:extLst>
                    <a:ext uri="{A12FA001-AC4F-418D-AE19-62706E023703}">
                      <ahyp:hlinkClr val="tx"/>
                    </a:ext>
                  </a:extLst>
                </a:hlinkClick>
              </a:rPr>
              <a:t>Ω</a:t>
            </a:r>
            <a:r>
              <a:rPr b="1" i="1" lang="en" sz="2000">
                <a:solidFill>
                  <a:srgbClr val="000000"/>
                </a:solidFill>
                <a:highlight>
                  <a:srgbClr val="FFFFFF"/>
                </a:highlight>
                <a:latin typeface="Roboto Serif"/>
                <a:ea typeface="Roboto Serif"/>
                <a:cs typeface="Roboto Serif"/>
                <a:sym typeface="Roboto Serif"/>
              </a:rPr>
              <a:t> resistor</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6 - 10 </a:t>
            </a:r>
            <a:r>
              <a:rPr b="1" i="1" lang="en" sz="2000">
                <a:solidFill>
                  <a:srgbClr val="000000"/>
                </a:solidFill>
                <a:highlight>
                  <a:srgbClr val="FFFFFF"/>
                </a:highlight>
                <a:latin typeface="Roboto Serif"/>
                <a:ea typeface="Roboto Serif"/>
                <a:cs typeface="Roboto Serif"/>
                <a:sym typeface="Roboto Serif"/>
              </a:rPr>
              <a:t>Alligator</a:t>
            </a:r>
            <a:r>
              <a:rPr b="1" i="1" lang="en" sz="2000">
                <a:solidFill>
                  <a:srgbClr val="000000"/>
                </a:solidFill>
                <a:highlight>
                  <a:srgbClr val="FFFFFF"/>
                </a:highlight>
                <a:latin typeface="Roboto Serif"/>
                <a:ea typeface="Roboto Serif"/>
                <a:cs typeface="Roboto Serif"/>
                <a:sym typeface="Roboto Serif"/>
              </a:rPr>
              <a:t> clips</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1 Multimeter</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7.4 battery supply</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Aluminum wrap</a:t>
            </a:r>
            <a:endParaRPr b="1" i="1" sz="2000">
              <a:solidFill>
                <a:srgbClr val="000000"/>
              </a:solidFill>
              <a:highlight>
                <a:srgbClr val="FFFFFF"/>
              </a:highlight>
              <a:latin typeface="Roboto Serif"/>
              <a:ea typeface="Roboto Serif"/>
              <a:cs typeface="Roboto Serif"/>
              <a:sym typeface="Roboto Serif"/>
            </a:endParaRPr>
          </a:p>
          <a:p>
            <a:pPr indent="0" lvl="0" marL="0" rtl="0" algn="l">
              <a:lnSpc>
                <a:spcPct val="115000"/>
              </a:lnSpc>
              <a:spcBef>
                <a:spcPts val="1200"/>
              </a:spcBef>
              <a:spcAft>
                <a:spcPts val="1200"/>
              </a:spcAft>
              <a:buClr>
                <a:schemeClr val="dk1"/>
              </a:buClr>
              <a:buSzPts val="1100"/>
              <a:buFont typeface="Arial"/>
              <a:buNone/>
            </a:pPr>
            <a:r>
              <a:t/>
            </a:r>
            <a:endParaRPr b="1" i="1" sz="2000">
              <a:solidFill>
                <a:srgbClr val="000000"/>
              </a:solidFill>
              <a:latin typeface="Roboto Serif"/>
              <a:ea typeface="Roboto Serif"/>
              <a:cs typeface="Roboto Serif"/>
              <a:sym typeface="Roboto Serif"/>
            </a:endParaRPr>
          </a:p>
        </p:txBody>
      </p:sp>
      <p:pic>
        <p:nvPicPr>
          <p:cNvPr id="139" name="Google Shape;139;p25"/>
          <p:cNvPicPr preferRelativeResize="0"/>
          <p:nvPr/>
        </p:nvPicPr>
        <p:blipFill>
          <a:blip r:embed="rId4">
            <a:alphaModFix/>
          </a:blip>
          <a:stretch>
            <a:fillRect/>
          </a:stretch>
        </p:blipFill>
        <p:spPr>
          <a:xfrm>
            <a:off x="7048500" y="0"/>
            <a:ext cx="2095500" cy="2095500"/>
          </a:xfrm>
          <a:prstGeom prst="rect">
            <a:avLst/>
          </a:prstGeom>
          <a:noFill/>
          <a:ln>
            <a:noFill/>
          </a:ln>
        </p:spPr>
      </p:pic>
      <p:pic>
        <p:nvPicPr>
          <p:cNvPr id="140" name="Google Shape;140;p25"/>
          <p:cNvPicPr preferRelativeResize="0"/>
          <p:nvPr/>
        </p:nvPicPr>
        <p:blipFill>
          <a:blip r:embed="rId5">
            <a:alphaModFix/>
          </a:blip>
          <a:stretch>
            <a:fillRect/>
          </a:stretch>
        </p:blipFill>
        <p:spPr>
          <a:xfrm>
            <a:off x="5338450" y="128569"/>
            <a:ext cx="1710050" cy="694725"/>
          </a:xfrm>
          <a:prstGeom prst="rect">
            <a:avLst/>
          </a:prstGeom>
          <a:noFill/>
          <a:ln>
            <a:noFill/>
          </a:ln>
        </p:spPr>
      </p:pic>
      <p:pic>
        <p:nvPicPr>
          <p:cNvPr id="141" name="Google Shape;141;p25"/>
          <p:cNvPicPr preferRelativeResize="0"/>
          <p:nvPr/>
        </p:nvPicPr>
        <p:blipFill>
          <a:blip r:embed="rId6">
            <a:alphaModFix/>
          </a:blip>
          <a:stretch>
            <a:fillRect/>
          </a:stretch>
        </p:blipFill>
        <p:spPr>
          <a:xfrm>
            <a:off x="7633176" y="1972189"/>
            <a:ext cx="1199125" cy="1199125"/>
          </a:xfrm>
          <a:prstGeom prst="rect">
            <a:avLst/>
          </a:prstGeom>
          <a:noFill/>
          <a:ln>
            <a:noFill/>
          </a:ln>
        </p:spPr>
      </p:pic>
      <p:pic>
        <p:nvPicPr>
          <p:cNvPr id="142" name="Google Shape;142;p25"/>
          <p:cNvPicPr preferRelativeResize="0"/>
          <p:nvPr/>
        </p:nvPicPr>
        <p:blipFill>
          <a:blip r:embed="rId7">
            <a:alphaModFix/>
          </a:blip>
          <a:stretch>
            <a:fillRect/>
          </a:stretch>
        </p:blipFill>
        <p:spPr>
          <a:xfrm>
            <a:off x="6593524" y="3683650"/>
            <a:ext cx="2550475" cy="1459850"/>
          </a:xfrm>
          <a:prstGeom prst="rect">
            <a:avLst/>
          </a:prstGeom>
          <a:noFill/>
          <a:ln>
            <a:noFill/>
          </a:ln>
        </p:spPr>
      </p:pic>
      <p:pic>
        <p:nvPicPr>
          <p:cNvPr id="143" name="Google Shape;143;p25"/>
          <p:cNvPicPr preferRelativeResize="0"/>
          <p:nvPr/>
        </p:nvPicPr>
        <p:blipFill>
          <a:blip r:embed="rId8">
            <a:alphaModFix/>
          </a:blip>
          <a:stretch>
            <a:fillRect/>
          </a:stretch>
        </p:blipFill>
        <p:spPr>
          <a:xfrm>
            <a:off x="4240650" y="3346575"/>
            <a:ext cx="1835574" cy="1829851"/>
          </a:xfrm>
          <a:prstGeom prst="rect">
            <a:avLst/>
          </a:prstGeom>
          <a:noFill/>
          <a:ln>
            <a:noFill/>
          </a:ln>
        </p:spPr>
      </p:pic>
      <p:pic>
        <p:nvPicPr>
          <p:cNvPr id="144" name="Google Shape;144;p25"/>
          <p:cNvPicPr preferRelativeResize="0"/>
          <p:nvPr/>
        </p:nvPicPr>
        <p:blipFill>
          <a:blip r:embed="rId9">
            <a:alphaModFix/>
          </a:blip>
          <a:stretch>
            <a:fillRect/>
          </a:stretch>
        </p:blipFill>
        <p:spPr>
          <a:xfrm>
            <a:off x="4696528" y="1636528"/>
            <a:ext cx="1710050" cy="1710050"/>
          </a:xfrm>
          <a:prstGeom prst="rect">
            <a:avLst/>
          </a:prstGeom>
          <a:noFill/>
          <a:ln>
            <a:noFill/>
          </a:ln>
        </p:spPr>
      </p:pic>
      <p:pic>
        <p:nvPicPr>
          <p:cNvPr id="145" name="Google Shape;145;p25"/>
          <p:cNvPicPr preferRelativeResize="0"/>
          <p:nvPr/>
        </p:nvPicPr>
        <p:blipFill rotWithShape="1">
          <a:blip r:embed="rId10">
            <a:alphaModFix/>
          </a:blip>
          <a:srcRect b="15124" l="0" r="0" t="0"/>
          <a:stretch/>
        </p:blipFill>
        <p:spPr>
          <a:xfrm>
            <a:off x="2685175" y="0"/>
            <a:ext cx="2353275" cy="1017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800"/>
                                        <p:tgtEl>
                                          <p:spTgt spid="139"/>
                                        </p:tgtEl>
                                        <p:attrNameLst>
                                          <p:attrName>ppt_y</p:attrName>
                                        </p:attrNameLst>
                                      </p:cBhvr>
                                      <p:tavLst>
                                        <p:tav fmla="" tm="0">
                                          <p:val>
                                            <p:strVal val="#ppt_y+1"/>
                                          </p:val>
                                        </p:tav>
                                        <p:tav fmla="" tm="100000">
                                          <p:val>
                                            <p:strVal val="#ppt_y"/>
                                          </p:val>
                                        </p:tav>
                                      </p:tavLst>
                                    </p:anim>
                                  </p:childTnLst>
                                </p:cTn>
                              </p:par>
                            </p:childTnLst>
                          </p:cTn>
                        </p:par>
                        <p:par>
                          <p:cTn fill="hold">
                            <p:stCondLst>
                              <p:cond delay="800"/>
                            </p:stCondLst>
                            <p:childTnLst>
                              <p:par>
                                <p:cTn fill="hold" nodeType="afterEffect" presetClass="entr" presetID="2" presetSubtype="2">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ppt_x</p:attrName>
                                        </p:attrNameLst>
                                      </p:cBhvr>
                                      <p:tavLst>
                                        <p:tav fmla="" tm="0">
                                          <p:val>
                                            <p:strVal val="#ppt_x+1"/>
                                          </p:val>
                                        </p:tav>
                                        <p:tav fmla="" tm="100000">
                                          <p:val>
                                            <p:strVal val="#ppt_x"/>
                                          </p:val>
                                        </p:tav>
                                      </p:tavLst>
                                    </p:anim>
                                  </p:childTnLst>
                                </p:cTn>
                              </p:par>
                            </p:childTnLst>
                          </p:cTn>
                        </p:par>
                        <p:par>
                          <p:cTn fill="hold">
                            <p:stCondLst>
                              <p:cond delay="1800"/>
                            </p:stCondLst>
                            <p:childTnLst>
                              <p:par>
                                <p:cTn fill="hold" nodeType="afterEffect" presetClass="entr" presetID="2" presetSubtype="8">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1000"/>
                                        <p:tgtEl>
                                          <p:spTgt spid="145"/>
                                        </p:tgtEl>
                                        <p:attrNameLst>
                                          <p:attrName>ppt_x</p:attrName>
                                        </p:attrNameLst>
                                      </p:cBhvr>
                                      <p:tavLst>
                                        <p:tav fmla="" tm="0">
                                          <p:val>
                                            <p:strVal val="#ppt_x-1"/>
                                          </p:val>
                                        </p:tav>
                                        <p:tav fmla="" tm="100000">
                                          <p:val>
                                            <p:strVal val="#ppt_x"/>
                                          </p:val>
                                        </p:tav>
                                      </p:tavLst>
                                    </p:anim>
                                  </p:childTnLst>
                                </p:cTn>
                              </p:par>
                            </p:childTnLst>
                          </p:cTn>
                        </p:par>
                        <p:par>
                          <p:cTn fill="hold">
                            <p:stCondLst>
                              <p:cond delay="2800"/>
                            </p:stCondLst>
                            <p:childTnLst>
                              <p:par>
                                <p:cTn fill="hold" nodeType="afterEffect" presetClass="entr" presetID="2" presetSubtype="1">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000"/>
                                        <p:tgtEl>
                                          <p:spTgt spid="144"/>
                                        </p:tgtEl>
                                        <p:attrNameLst>
                                          <p:attrName>ppt_y</p:attrName>
                                        </p:attrNameLst>
                                      </p:cBhvr>
                                      <p:tavLst>
                                        <p:tav fmla="" tm="0">
                                          <p:val>
                                            <p:strVal val="#ppt_y-1"/>
                                          </p:val>
                                        </p:tav>
                                        <p:tav fmla="" tm="100000">
                                          <p:val>
                                            <p:strVal val="#ppt_y"/>
                                          </p:val>
                                        </p:tav>
                                      </p:tavLst>
                                    </p:anim>
                                  </p:childTnLst>
                                </p:cTn>
                              </p:par>
                            </p:childTnLst>
                          </p:cTn>
                        </p:par>
                        <p:par>
                          <p:cTn fill="hold">
                            <p:stCondLst>
                              <p:cond delay="3800"/>
                            </p:stCondLst>
                            <p:childTnLst>
                              <p:par>
                                <p:cTn fill="hold" nodeType="afterEffect" presetClass="entr" presetID="2" presetSubtype="8">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ppt_x</p:attrName>
                                        </p:attrNameLst>
                                      </p:cBhvr>
                                      <p:tavLst>
                                        <p:tav fmla="" tm="0">
                                          <p:val>
                                            <p:strVal val="#ppt_x-1"/>
                                          </p:val>
                                        </p:tav>
                                        <p:tav fmla="" tm="100000">
                                          <p:val>
                                            <p:strVal val="#ppt_x"/>
                                          </p:val>
                                        </p:tav>
                                      </p:tavLst>
                                    </p:anim>
                                  </p:childTnLst>
                                </p:cTn>
                              </p:par>
                            </p:childTnLst>
                          </p:cTn>
                        </p:par>
                        <p:par>
                          <p:cTn fill="hold">
                            <p:stCondLst>
                              <p:cond delay="48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par>
                          <p:cTn fill="hold">
                            <p:stCondLst>
                              <p:cond delay="5800"/>
                            </p:stCondLst>
                            <p:childTnLst>
                              <p:par>
                                <p:cTn fill="hold" nodeType="after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ppt_w</p:attrName>
                                        </p:attrNameLst>
                                      </p:cBhvr>
                                      <p:tavLst>
                                        <p:tav fmla="" tm="0">
                                          <p:val>
                                            <p:strVal val="0"/>
                                          </p:val>
                                        </p:tav>
                                        <p:tav fmla="" tm="100000">
                                          <p:val>
                                            <p:strVal val="#ppt_w"/>
                                          </p:val>
                                        </p:tav>
                                      </p:tavLst>
                                    </p:anim>
                                    <p:anim calcmode="lin" valueType="num">
                                      <p:cBhvr additive="base">
                                        <p:cTn dur="1000"/>
                                        <p:tgtEl>
                                          <p:spTgt spid="14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Materials</a:t>
            </a:r>
            <a:endParaRPr i="1">
              <a:latin typeface="Roboto Serif ExtraBold"/>
              <a:ea typeface="Roboto Serif ExtraBold"/>
              <a:cs typeface="Roboto Serif ExtraBold"/>
              <a:sym typeface="Roboto Serif ExtraBold"/>
            </a:endParaRPr>
          </a:p>
        </p:txBody>
      </p:sp>
      <p:sp>
        <p:nvSpPr>
          <p:cNvPr id="151" name="Google Shape;151;p26"/>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Tape</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Scissors</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About 1 liter Beatrice 2% milk</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120 - 90 grams table salt</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Measuring  equipment</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3 Average sized mangos</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3 100 gram milk chocolates</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3 Small cans of coke (222 ml)</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1 </a:t>
            </a:r>
            <a:r>
              <a:rPr b="1" i="1" lang="en" sz="2000">
                <a:solidFill>
                  <a:srgbClr val="000000"/>
                </a:solidFill>
                <a:highlight>
                  <a:srgbClr val="FFFFFF"/>
                </a:highlight>
                <a:latin typeface="Roboto Serif"/>
                <a:ea typeface="Roboto Serif"/>
                <a:cs typeface="Roboto Serif"/>
                <a:sym typeface="Roboto Serif"/>
              </a:rPr>
              <a:t>Continuous</a:t>
            </a:r>
            <a:r>
              <a:rPr b="1" i="1" lang="en" sz="2000">
                <a:solidFill>
                  <a:srgbClr val="000000"/>
                </a:solidFill>
                <a:highlight>
                  <a:srgbClr val="FFFFFF"/>
                </a:highlight>
                <a:latin typeface="Roboto Serif"/>
                <a:ea typeface="Roboto Serif"/>
                <a:cs typeface="Roboto Serif"/>
                <a:sym typeface="Roboto Serif"/>
              </a:rPr>
              <a:t> </a:t>
            </a:r>
            <a:r>
              <a:rPr b="1" i="1" lang="en" sz="2000">
                <a:solidFill>
                  <a:srgbClr val="000000"/>
                </a:solidFill>
                <a:highlight>
                  <a:srgbClr val="FFFFFF"/>
                </a:highlight>
                <a:latin typeface="Roboto Serif"/>
                <a:ea typeface="Roboto Serif"/>
                <a:cs typeface="Roboto Serif"/>
                <a:sym typeface="Roboto Serif"/>
              </a:rPr>
              <a:t>glucose</a:t>
            </a:r>
            <a:r>
              <a:rPr b="1" i="1" lang="en" sz="2000">
                <a:solidFill>
                  <a:srgbClr val="000000"/>
                </a:solidFill>
                <a:highlight>
                  <a:srgbClr val="FFFFFF"/>
                </a:highlight>
                <a:latin typeface="Roboto Serif"/>
                <a:ea typeface="Roboto Serif"/>
                <a:cs typeface="Roboto Serif"/>
                <a:sym typeface="Roboto Serif"/>
              </a:rPr>
              <a:t> </a:t>
            </a:r>
            <a:r>
              <a:rPr b="1" i="1" lang="en" sz="2000">
                <a:solidFill>
                  <a:srgbClr val="000000"/>
                </a:solidFill>
                <a:highlight>
                  <a:srgbClr val="FFFFFF"/>
                </a:highlight>
                <a:latin typeface="Roboto Serif"/>
                <a:ea typeface="Roboto Serif"/>
                <a:cs typeface="Roboto Serif"/>
                <a:sym typeface="Roboto Serif"/>
              </a:rPr>
              <a:t>monitoring</a:t>
            </a:r>
            <a:r>
              <a:rPr b="1" i="1" lang="en" sz="2000">
                <a:solidFill>
                  <a:srgbClr val="000000"/>
                </a:solidFill>
                <a:highlight>
                  <a:srgbClr val="FFFFFF"/>
                </a:highlight>
                <a:latin typeface="Roboto Serif"/>
                <a:ea typeface="Roboto Serif"/>
                <a:cs typeface="Roboto Serif"/>
                <a:sym typeface="Roboto Serif"/>
              </a:rPr>
              <a:t> watch</a:t>
            </a:r>
            <a:endParaRPr b="1" i="1" sz="2000">
              <a:solidFill>
                <a:srgbClr val="000000"/>
              </a:solidFill>
              <a:highlight>
                <a:srgbClr val="FFFFFF"/>
              </a:highlight>
              <a:latin typeface="Roboto Serif"/>
              <a:ea typeface="Roboto Serif"/>
              <a:cs typeface="Roboto Serif"/>
              <a:sym typeface="Roboto Serif"/>
            </a:endParaRPr>
          </a:p>
          <a:p>
            <a:pPr indent="-355600" lvl="0" marL="457200" rtl="0" algn="l">
              <a:spcBef>
                <a:spcPts val="0"/>
              </a:spcBef>
              <a:spcAft>
                <a:spcPts val="0"/>
              </a:spcAft>
              <a:buClr>
                <a:srgbClr val="000000"/>
              </a:buClr>
              <a:buSzPts val="2000"/>
              <a:buFont typeface="Roboto Serif"/>
              <a:buChar char="-"/>
            </a:pPr>
            <a:r>
              <a:rPr b="1" i="1" lang="en" sz="2000">
                <a:solidFill>
                  <a:srgbClr val="000000"/>
                </a:solidFill>
                <a:highlight>
                  <a:srgbClr val="FFFFFF"/>
                </a:highlight>
                <a:latin typeface="Roboto Serif"/>
                <a:ea typeface="Roboto Serif"/>
                <a:cs typeface="Roboto Serif"/>
                <a:sym typeface="Roboto Serif"/>
              </a:rPr>
              <a:t>3 participants</a:t>
            </a:r>
            <a:endParaRPr b="1" i="1" sz="2000">
              <a:solidFill>
                <a:srgbClr val="000000"/>
              </a:solidFill>
              <a:highlight>
                <a:srgbClr val="FFFFFF"/>
              </a:highlight>
              <a:latin typeface="Roboto Serif"/>
              <a:ea typeface="Roboto Serif"/>
              <a:cs typeface="Roboto Serif"/>
              <a:sym typeface="Roboto Serif"/>
            </a:endParaRPr>
          </a:p>
          <a:p>
            <a:pPr indent="0" lvl="0" marL="0" rtl="0" algn="l">
              <a:lnSpc>
                <a:spcPct val="115000"/>
              </a:lnSpc>
              <a:spcBef>
                <a:spcPts val="1200"/>
              </a:spcBef>
              <a:spcAft>
                <a:spcPts val="1200"/>
              </a:spcAft>
              <a:buClr>
                <a:schemeClr val="dk1"/>
              </a:buClr>
              <a:buSzPts val="1100"/>
              <a:buFont typeface="Arial"/>
              <a:buNone/>
            </a:pPr>
            <a:r>
              <a:t/>
            </a:r>
            <a:endParaRPr b="1" i="1" sz="2000">
              <a:solidFill>
                <a:srgbClr val="000000"/>
              </a:solidFill>
              <a:latin typeface="Roboto Serif"/>
              <a:ea typeface="Roboto Serif"/>
              <a:cs typeface="Roboto Serif"/>
              <a:sym typeface="Roboto Serif"/>
            </a:endParaRPr>
          </a:p>
        </p:txBody>
      </p:sp>
      <p:pic>
        <p:nvPicPr>
          <p:cNvPr id="152" name="Google Shape;152;p26"/>
          <p:cNvPicPr preferRelativeResize="0"/>
          <p:nvPr/>
        </p:nvPicPr>
        <p:blipFill>
          <a:blip r:embed="rId3">
            <a:alphaModFix/>
          </a:blip>
          <a:stretch>
            <a:fillRect/>
          </a:stretch>
        </p:blipFill>
        <p:spPr>
          <a:xfrm>
            <a:off x="7607684" y="1761309"/>
            <a:ext cx="1536312" cy="1536312"/>
          </a:xfrm>
          <a:prstGeom prst="rect">
            <a:avLst/>
          </a:prstGeom>
          <a:noFill/>
          <a:ln>
            <a:noFill/>
          </a:ln>
        </p:spPr>
      </p:pic>
      <p:pic>
        <p:nvPicPr>
          <p:cNvPr id="153" name="Google Shape;153;p26"/>
          <p:cNvPicPr preferRelativeResize="0"/>
          <p:nvPr/>
        </p:nvPicPr>
        <p:blipFill>
          <a:blip r:embed="rId4">
            <a:alphaModFix/>
          </a:blip>
          <a:stretch>
            <a:fillRect/>
          </a:stretch>
        </p:blipFill>
        <p:spPr>
          <a:xfrm>
            <a:off x="7001207" y="3607100"/>
            <a:ext cx="2142793" cy="1536325"/>
          </a:xfrm>
          <a:prstGeom prst="rect">
            <a:avLst/>
          </a:prstGeom>
          <a:noFill/>
          <a:ln>
            <a:noFill/>
          </a:ln>
        </p:spPr>
      </p:pic>
      <p:pic>
        <p:nvPicPr>
          <p:cNvPr id="154" name="Google Shape;154;p26"/>
          <p:cNvPicPr preferRelativeResize="0"/>
          <p:nvPr/>
        </p:nvPicPr>
        <p:blipFill>
          <a:blip r:embed="rId5">
            <a:alphaModFix/>
          </a:blip>
          <a:stretch>
            <a:fillRect/>
          </a:stretch>
        </p:blipFill>
        <p:spPr>
          <a:xfrm>
            <a:off x="7703071" y="10908"/>
            <a:ext cx="1440925" cy="1440925"/>
          </a:xfrm>
          <a:prstGeom prst="rect">
            <a:avLst/>
          </a:prstGeom>
          <a:noFill/>
          <a:ln>
            <a:noFill/>
          </a:ln>
        </p:spPr>
      </p:pic>
      <p:pic>
        <p:nvPicPr>
          <p:cNvPr id="155" name="Google Shape;155;p26"/>
          <p:cNvPicPr preferRelativeResize="0"/>
          <p:nvPr/>
        </p:nvPicPr>
        <p:blipFill rotWithShape="1">
          <a:blip r:embed="rId6">
            <a:alphaModFix/>
          </a:blip>
          <a:srcRect b="0" l="6323" r="0" t="7663"/>
          <a:stretch/>
        </p:blipFill>
        <p:spPr>
          <a:xfrm>
            <a:off x="5238750" y="75075"/>
            <a:ext cx="2007524" cy="1978824"/>
          </a:xfrm>
          <a:prstGeom prst="rect">
            <a:avLst/>
          </a:prstGeom>
          <a:noFill/>
          <a:ln>
            <a:noFill/>
          </a:ln>
        </p:spPr>
      </p:pic>
      <p:pic>
        <p:nvPicPr>
          <p:cNvPr id="156" name="Google Shape;156;p26"/>
          <p:cNvPicPr preferRelativeResize="0"/>
          <p:nvPr/>
        </p:nvPicPr>
        <p:blipFill>
          <a:blip r:embed="rId7">
            <a:alphaModFix/>
          </a:blip>
          <a:stretch>
            <a:fillRect/>
          </a:stretch>
        </p:blipFill>
        <p:spPr>
          <a:xfrm>
            <a:off x="3172865" y="10913"/>
            <a:ext cx="2301478" cy="1440925"/>
          </a:xfrm>
          <a:prstGeom prst="rect">
            <a:avLst/>
          </a:prstGeom>
          <a:noFill/>
          <a:ln>
            <a:noFill/>
          </a:ln>
        </p:spPr>
      </p:pic>
      <p:pic>
        <p:nvPicPr>
          <p:cNvPr id="157" name="Google Shape;157;p26"/>
          <p:cNvPicPr preferRelativeResize="0"/>
          <p:nvPr/>
        </p:nvPicPr>
        <p:blipFill>
          <a:blip r:embed="rId8">
            <a:alphaModFix/>
          </a:blip>
          <a:stretch>
            <a:fillRect/>
          </a:stretch>
        </p:blipFill>
        <p:spPr>
          <a:xfrm>
            <a:off x="5474348" y="2053908"/>
            <a:ext cx="1536325" cy="16895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ppt_w</p:attrName>
                                        </p:attrNameLst>
                                      </p:cBhvr>
                                      <p:tavLst>
                                        <p:tav fmla="" tm="0">
                                          <p:val>
                                            <p:strVal val="0"/>
                                          </p:val>
                                        </p:tav>
                                        <p:tav fmla="" tm="100000">
                                          <p:val>
                                            <p:strVal val="#ppt_w"/>
                                          </p:val>
                                        </p:tav>
                                      </p:tavLst>
                                    </p:anim>
                                    <p:anim calcmode="lin" valueType="num">
                                      <p:cBhvr additive="base">
                                        <p:cTn dur="1000"/>
                                        <p:tgtEl>
                                          <p:spTgt spid="157"/>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000"/>
                                        <p:tgtEl>
                                          <p:spTgt spid="152"/>
                                        </p:tgtEl>
                                        <p:attrNameLst>
                                          <p:attrName>ppt_y</p:attrName>
                                        </p:attrNameLst>
                                      </p:cBhvr>
                                      <p:tavLst>
                                        <p:tav fmla="" tm="0">
                                          <p:val>
                                            <p:strVal val="#ppt_y+1"/>
                                          </p:val>
                                        </p:tav>
                                        <p:tav fmla="" tm="100000">
                                          <p:val>
                                            <p:strVal val="#ppt_y"/>
                                          </p:val>
                                        </p:tav>
                                      </p:tavLst>
                                    </p:anim>
                                  </p:childTnLst>
                                </p:cTn>
                              </p:par>
                            </p:childTnLst>
                          </p:cTn>
                        </p:par>
                        <p:par>
                          <p:cTn fill="hold">
                            <p:stCondLst>
                              <p:cond delay="5000"/>
                            </p:stCondLst>
                            <p:childTnLst>
                              <p:par>
                                <p:cTn fill="hold" nodeType="afterEffect" presetClass="entr" presetID="2" presetSubtype="1">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Variables                                                                   Part A</a:t>
            </a:r>
            <a:endParaRPr i="1">
              <a:latin typeface="Roboto Serif ExtraBold"/>
              <a:ea typeface="Roboto Serif ExtraBold"/>
              <a:cs typeface="Roboto Serif ExtraBold"/>
              <a:sym typeface="Roboto Serif ExtraBold"/>
            </a:endParaRPr>
          </a:p>
        </p:txBody>
      </p:sp>
      <p:sp>
        <p:nvSpPr>
          <p:cNvPr id="163" name="Google Shape;163;p27"/>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852"/>
              <a:buFont typeface="Arial"/>
              <a:buNone/>
            </a:pPr>
            <a:r>
              <a:rPr b="1" i="1" lang="en" sz="2000">
                <a:solidFill>
                  <a:schemeClr val="dk1"/>
                </a:solidFill>
                <a:latin typeface="Roboto Serif"/>
                <a:ea typeface="Roboto Serif"/>
                <a:cs typeface="Roboto Serif"/>
                <a:sym typeface="Roboto Serif"/>
              </a:rPr>
              <a:t>Manipulated variable: My manipulated variable is the type of food being tested on a person. (Average sized mango, 100 grams of milk chocolate and 222 ml of coke)                                                                             </a:t>
            </a:r>
            <a:endParaRPr b="1" i="1" sz="2000">
              <a:solidFill>
                <a:schemeClr val="dk1"/>
              </a:solidFill>
              <a:latin typeface="Roboto Serif"/>
              <a:ea typeface="Roboto Serif"/>
              <a:cs typeface="Roboto Serif"/>
              <a:sym typeface="Roboto Serif"/>
            </a:endParaRPr>
          </a:p>
          <a:p>
            <a:pPr indent="0" lvl="0" marL="0" rtl="0" algn="l">
              <a:lnSpc>
                <a:spcPct val="115000"/>
              </a:lnSpc>
              <a:spcBef>
                <a:spcPts val="1200"/>
              </a:spcBef>
              <a:spcAft>
                <a:spcPts val="0"/>
              </a:spcAft>
              <a:buClr>
                <a:schemeClr val="dk1"/>
              </a:buClr>
              <a:buSzPts val="852"/>
              <a:buFont typeface="Arial"/>
              <a:buNone/>
            </a:pPr>
            <a:r>
              <a:rPr b="1" i="1" lang="en" sz="2000">
                <a:solidFill>
                  <a:schemeClr val="dk1"/>
                </a:solidFill>
                <a:latin typeface="Roboto Serif"/>
                <a:ea typeface="Roboto Serif"/>
                <a:cs typeface="Roboto Serif"/>
                <a:sym typeface="Roboto Serif"/>
              </a:rPr>
              <a:t>Controlled variable: </a:t>
            </a:r>
            <a:r>
              <a:rPr b="1" i="1" lang="en" sz="2000">
                <a:solidFill>
                  <a:schemeClr val="dk1"/>
                </a:solidFill>
                <a:latin typeface="Roboto Serif"/>
                <a:ea typeface="Roboto Serif"/>
                <a:cs typeface="Roboto Serif"/>
                <a:sym typeface="Roboto Serif"/>
              </a:rPr>
              <a:t> My controlled variable is the watch that is being used, the time the food is eaten at, how constantly the watch measures, and how long the experiment lasts. </a:t>
            </a:r>
            <a:r>
              <a:rPr b="1" i="1" lang="en" sz="2000">
                <a:solidFill>
                  <a:schemeClr val="dk1"/>
                </a:solidFill>
                <a:latin typeface="Roboto Serif"/>
                <a:ea typeface="Roboto Serif"/>
                <a:cs typeface="Roboto Serif"/>
                <a:sym typeface="Roboto Serif"/>
              </a:rPr>
              <a:t>                                                               </a:t>
            </a:r>
            <a:endParaRPr b="1" i="1" sz="2000">
              <a:solidFill>
                <a:schemeClr val="dk1"/>
              </a:solidFill>
              <a:latin typeface="Roboto Serif"/>
              <a:ea typeface="Roboto Serif"/>
              <a:cs typeface="Roboto Serif"/>
              <a:sym typeface="Roboto Serif"/>
            </a:endParaRPr>
          </a:p>
          <a:p>
            <a:pPr indent="0" lvl="0" marL="0" rtl="0" algn="l">
              <a:lnSpc>
                <a:spcPct val="115000"/>
              </a:lnSpc>
              <a:spcBef>
                <a:spcPts val="1200"/>
              </a:spcBef>
              <a:spcAft>
                <a:spcPts val="1200"/>
              </a:spcAft>
              <a:buClr>
                <a:schemeClr val="dk1"/>
              </a:buClr>
              <a:buSzPts val="852"/>
              <a:buFont typeface="Arial"/>
              <a:buNone/>
            </a:pPr>
            <a:r>
              <a:rPr b="1" i="1" lang="en" sz="2000">
                <a:solidFill>
                  <a:schemeClr val="dk1"/>
                </a:solidFill>
                <a:latin typeface="Roboto Serif"/>
                <a:ea typeface="Roboto Serif"/>
                <a:cs typeface="Roboto Serif"/>
                <a:sym typeface="Roboto Serif"/>
              </a:rPr>
              <a:t>Responding variable: Which food will increase the blood glucose levels the most.</a:t>
            </a:r>
            <a:endParaRPr b="1" i="1" sz="2000">
              <a:solidFill>
                <a:schemeClr val="dk1"/>
              </a:solidFill>
              <a:latin typeface="Roboto Serif"/>
              <a:ea typeface="Roboto Serif"/>
              <a:cs typeface="Roboto Serif"/>
              <a:sym typeface="Roboto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p:tgtEl>
                                          <p:spTgt spid="16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Variables                                                                   Part B</a:t>
            </a:r>
            <a:endParaRPr i="1">
              <a:latin typeface="Roboto Serif ExtraBold"/>
              <a:ea typeface="Roboto Serif ExtraBold"/>
              <a:cs typeface="Roboto Serif ExtraBold"/>
              <a:sym typeface="Roboto Serif ExtraBold"/>
            </a:endParaRPr>
          </a:p>
        </p:txBody>
      </p:sp>
      <p:sp>
        <p:nvSpPr>
          <p:cNvPr id="169" name="Google Shape;169;p28"/>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852"/>
              <a:buFont typeface="Arial"/>
              <a:buNone/>
            </a:pPr>
            <a:r>
              <a:rPr b="1" i="1" lang="en" sz="2000">
                <a:solidFill>
                  <a:schemeClr val="dk1"/>
                </a:solidFill>
                <a:latin typeface="Roboto Serif"/>
                <a:ea typeface="Roboto Serif"/>
                <a:cs typeface="Roboto Serif"/>
                <a:sym typeface="Roboto Serif"/>
              </a:rPr>
              <a:t>Manipulated variable: My second manipulated variable is the the way the simulator works to show the different types of diabetes after digesting food.                                                                               </a:t>
            </a:r>
            <a:endParaRPr b="1" i="1" sz="2000">
              <a:solidFill>
                <a:schemeClr val="dk1"/>
              </a:solidFill>
              <a:latin typeface="Roboto Serif"/>
              <a:ea typeface="Roboto Serif"/>
              <a:cs typeface="Roboto Serif"/>
              <a:sym typeface="Roboto Serif"/>
            </a:endParaRPr>
          </a:p>
          <a:p>
            <a:pPr indent="0" lvl="0" marL="0" rtl="0" algn="l">
              <a:lnSpc>
                <a:spcPct val="115000"/>
              </a:lnSpc>
              <a:spcBef>
                <a:spcPts val="1200"/>
              </a:spcBef>
              <a:spcAft>
                <a:spcPts val="0"/>
              </a:spcAft>
              <a:buClr>
                <a:schemeClr val="dk1"/>
              </a:buClr>
              <a:buSzPts val="852"/>
              <a:buFont typeface="Arial"/>
              <a:buNone/>
            </a:pPr>
            <a:r>
              <a:rPr b="1" i="1" lang="en" sz="2000">
                <a:solidFill>
                  <a:schemeClr val="dk1"/>
                </a:solidFill>
                <a:latin typeface="Roboto Serif"/>
                <a:ea typeface="Roboto Serif"/>
                <a:cs typeface="Roboto Serif"/>
                <a:sym typeface="Roboto Serif"/>
              </a:rPr>
              <a:t>Controlled variable: My controlled variable is the way the simulator that is being used is built, the amount of milk, the size of the container, and the conductance sensor.                                                               </a:t>
            </a:r>
            <a:endParaRPr b="1" i="1" sz="2000">
              <a:solidFill>
                <a:schemeClr val="dk1"/>
              </a:solidFill>
              <a:latin typeface="Roboto Serif"/>
              <a:ea typeface="Roboto Serif"/>
              <a:cs typeface="Roboto Serif"/>
              <a:sym typeface="Roboto Serif"/>
            </a:endParaRPr>
          </a:p>
          <a:p>
            <a:pPr indent="0" lvl="0" marL="0" rtl="0" algn="l">
              <a:lnSpc>
                <a:spcPct val="115000"/>
              </a:lnSpc>
              <a:spcBef>
                <a:spcPts val="1200"/>
              </a:spcBef>
              <a:spcAft>
                <a:spcPts val="0"/>
              </a:spcAft>
              <a:buClr>
                <a:schemeClr val="dk1"/>
              </a:buClr>
              <a:buSzPts val="852"/>
              <a:buFont typeface="Arial"/>
              <a:buNone/>
            </a:pPr>
            <a:r>
              <a:rPr b="1" i="1" lang="en" sz="2000">
                <a:solidFill>
                  <a:schemeClr val="dk1"/>
                </a:solidFill>
                <a:latin typeface="Roboto Serif"/>
                <a:ea typeface="Roboto Serif"/>
                <a:cs typeface="Roboto Serif"/>
                <a:sym typeface="Roboto Serif"/>
              </a:rPr>
              <a:t>Responding variable: The blood glucose levels measured through the voltmeter for different foods.</a:t>
            </a:r>
            <a:endParaRPr b="1" i="1" sz="2000">
              <a:solidFill>
                <a:schemeClr val="dk1"/>
              </a:solidFill>
              <a:latin typeface="Roboto Serif"/>
              <a:ea typeface="Roboto Serif"/>
              <a:cs typeface="Roboto Serif"/>
              <a:sym typeface="Roboto Serif"/>
            </a:endParaRPr>
          </a:p>
          <a:p>
            <a:pPr indent="0" lvl="0" marL="0" rtl="0" algn="just">
              <a:lnSpc>
                <a:spcPct val="115000"/>
              </a:lnSpc>
              <a:spcBef>
                <a:spcPts val="1200"/>
              </a:spcBef>
              <a:spcAft>
                <a:spcPts val="1200"/>
              </a:spcAft>
              <a:buClr>
                <a:schemeClr val="dk1"/>
              </a:buClr>
              <a:buSzPts val="1100"/>
              <a:buFont typeface="Arial"/>
              <a:buNone/>
            </a:pPr>
            <a:r>
              <a:t/>
            </a:r>
            <a:endParaRPr b="1" i="1" sz="2000">
              <a:solidFill>
                <a:schemeClr val="dk1"/>
              </a:solidFill>
              <a:latin typeface="Roboto Serif"/>
              <a:ea typeface="Roboto Serif"/>
              <a:cs typeface="Roboto Serif"/>
              <a:sym typeface="Roboto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mph" presetID="8" presetSubtype="0">
                                  <p:stCondLst>
                                    <p:cond delay="0"/>
                                  </p:stCondLst>
                                  <p:childTnLst>
                                    <p:animRot by="-21600000">
                                      <p:cBhvr>
                                        <p:cTn dur="1000" fill="hold"/>
                                        <p:tgtEl>
                                          <p:spTgt spid="16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1. </a:t>
            </a:r>
            <a:r>
              <a:rPr b="1" i="1" lang="en" sz="2000">
                <a:solidFill>
                  <a:schemeClr val="dk1"/>
                </a:solidFill>
                <a:latin typeface="Roboto Serif"/>
                <a:ea typeface="Roboto Serif"/>
                <a:cs typeface="Roboto Serif"/>
                <a:sym typeface="Roboto Serif"/>
              </a:rPr>
              <a:t>For participant number 1 a glucose </a:t>
            </a:r>
            <a:r>
              <a:rPr b="1" i="1" lang="en" sz="2000">
                <a:solidFill>
                  <a:schemeClr val="dk1"/>
                </a:solidFill>
                <a:latin typeface="Roboto Serif"/>
                <a:ea typeface="Roboto Serif"/>
                <a:cs typeface="Roboto Serif"/>
                <a:sym typeface="Roboto Serif"/>
              </a:rPr>
              <a:t>monitoring</a:t>
            </a:r>
            <a:r>
              <a:rPr b="1" i="1" lang="en" sz="2000">
                <a:solidFill>
                  <a:schemeClr val="dk1"/>
                </a:solidFill>
                <a:latin typeface="Roboto Serif"/>
                <a:ea typeface="Roboto Serif"/>
                <a:cs typeface="Roboto Serif"/>
                <a:sym typeface="Roboto Serif"/>
              </a:rPr>
              <a:t> watch </a:t>
            </a:r>
            <a:r>
              <a:rPr b="1" i="1" lang="en" sz="2000">
                <a:solidFill>
                  <a:schemeClr val="dk1"/>
                </a:solidFill>
                <a:latin typeface="Roboto Serif"/>
                <a:ea typeface="Roboto Serif"/>
                <a:cs typeface="Roboto Serif"/>
                <a:sym typeface="Roboto Serif"/>
              </a:rPr>
              <a:t>is worn tight but comfortable.</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2. Then at 4:45 AM in the morning they are given a mango, the watch starts recording every ten minutes.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3.  The participant is then allowed to go to sleep.</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4. The watch is kept on until 12:25 PM.</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5. The data is recorded after every 10 minutes.</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6. The next two day participant 1 eats milk chocolate and coke using the same procedure.</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7. The other 3 participants eat the same 3 foods the following days.</a:t>
            </a:r>
            <a:endParaRPr b="1" i="1" sz="2000">
              <a:solidFill>
                <a:schemeClr val="dk1"/>
              </a:solidFill>
              <a:latin typeface="Roboto Serif"/>
              <a:ea typeface="Roboto Serif"/>
              <a:cs typeface="Roboto Serif"/>
              <a:sym typeface="Roboto Serif"/>
            </a:endParaRPr>
          </a:p>
        </p:txBody>
      </p:sp>
      <p:sp>
        <p:nvSpPr>
          <p:cNvPr id="175" name="Google Shape;17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Procedure (Glucose </a:t>
            </a:r>
            <a:r>
              <a:rPr i="1" lang="en">
                <a:latin typeface="Roboto Serif ExtraBold"/>
                <a:ea typeface="Roboto Serif ExtraBold"/>
                <a:cs typeface="Roboto Serif ExtraBold"/>
                <a:sym typeface="Roboto Serif ExtraBold"/>
              </a:rPr>
              <a:t>Monitoring)</a:t>
            </a:r>
            <a:r>
              <a:rPr i="1" lang="en">
                <a:latin typeface="Roboto Serif ExtraBold"/>
                <a:ea typeface="Roboto Serif ExtraBold"/>
                <a:cs typeface="Roboto Serif ExtraBold"/>
                <a:sym typeface="Roboto Serif ExtraBold"/>
              </a:rPr>
              <a:t>                    Part A</a:t>
            </a:r>
            <a:endParaRPr i="1">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ppt_w</p:attrName>
                                        </p:attrNameLst>
                                      </p:cBhvr>
                                      <p:tavLst>
                                        <p:tav fmla="" tm="0">
                                          <p:val>
                                            <p:strVal val="0"/>
                                          </p:val>
                                        </p:tav>
                                        <p:tav fmla="" tm="100000">
                                          <p:val>
                                            <p:strVal val="#ppt_w"/>
                                          </p:val>
                                        </p:tav>
                                      </p:tavLst>
                                    </p:anim>
                                    <p:anim calcmode="lin" valueType="num">
                                      <p:cBhvr additive="base">
                                        <p:cTn dur="1000"/>
                                        <p:tgtEl>
                                          <p:spTgt spid="175"/>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1. </a:t>
            </a:r>
            <a:r>
              <a:rPr b="1" i="1" lang="en" sz="2000">
                <a:solidFill>
                  <a:schemeClr val="dk1"/>
                </a:solidFill>
                <a:latin typeface="Roboto Serif"/>
                <a:ea typeface="Roboto Serif"/>
                <a:cs typeface="Roboto Serif"/>
                <a:sym typeface="Roboto Serif"/>
              </a:rPr>
              <a:t>To start off, the 5 volt on the Arduino is connected to the </a:t>
            </a:r>
            <a:r>
              <a:rPr b="1" i="1" lang="en" sz="2000">
                <a:solidFill>
                  <a:schemeClr val="dk1"/>
                </a:solidFill>
                <a:latin typeface="Roboto Serif"/>
                <a:ea typeface="Roboto Serif"/>
                <a:cs typeface="Roboto Serif"/>
                <a:sym typeface="Roboto Serif"/>
              </a:rPr>
              <a:t>positive</a:t>
            </a:r>
            <a:r>
              <a:rPr b="1" i="1" lang="en" sz="2000">
                <a:solidFill>
                  <a:schemeClr val="dk1"/>
                </a:solidFill>
                <a:latin typeface="Roboto Serif"/>
                <a:ea typeface="Roboto Serif"/>
                <a:cs typeface="Roboto Serif"/>
                <a:sym typeface="Roboto Serif"/>
              </a:rPr>
              <a:t> ground bus on the breadboard using male to male jumper wires.</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2. </a:t>
            </a:r>
            <a:r>
              <a:rPr b="1" i="1" lang="en" sz="2000">
                <a:solidFill>
                  <a:schemeClr val="dk1"/>
                </a:solidFill>
                <a:latin typeface="Roboto Serif"/>
                <a:ea typeface="Roboto Serif"/>
                <a:cs typeface="Roboto Serif"/>
                <a:sym typeface="Roboto Serif"/>
              </a:rPr>
              <a:t>Using two jumper wires connect the (+) and (-) ground busses together.</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3. </a:t>
            </a:r>
            <a:r>
              <a:rPr b="1" i="1" lang="en" sz="2000">
                <a:solidFill>
                  <a:schemeClr val="dk1"/>
                </a:solidFill>
                <a:latin typeface="Roboto Serif"/>
                <a:ea typeface="Roboto Serif"/>
                <a:cs typeface="Roboto Serif"/>
                <a:sym typeface="Roboto Serif"/>
              </a:rPr>
              <a:t>Using male to male jumper wires the GND on the Arduino is connected to the negative bus on the breadboard.</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4.  Fourth connect the N-channel MOSFET with it facing upwards to the left. The first pin F5, the second in F6 and the last in F7.</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5.  Add a 100kΩ resistor from H16 to H20.</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6. Connect the ∼11 on the Arduino board to G7 on the breadboard.</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7. Connect A0 on arduino to F20 of the breadboard.</a:t>
            </a:r>
            <a:endParaRPr b="1" i="1" sz="2000">
              <a:solidFill>
                <a:schemeClr val="dk1"/>
              </a:solidFill>
              <a:latin typeface="Roboto Serif"/>
              <a:ea typeface="Roboto Serif"/>
              <a:cs typeface="Roboto Serif"/>
              <a:sym typeface="Roboto Serif"/>
            </a:endParaRPr>
          </a:p>
        </p:txBody>
      </p:sp>
      <p:sp>
        <p:nvSpPr>
          <p:cNvPr id="181" name="Google Shape;18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Procedure (Diabetes Simulator)                     Part B</a:t>
            </a:r>
            <a:endParaRPr i="1">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181"/>
                                        </p:tgtEl>
                                        <p:attrNameLst>
                                          <p:attrName>r</p:attrName>
                                        </p:attrNameLst>
                                      </p:cBhvr>
                                    </p:animRot>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1000"/>
                                        <p:tgtEl>
                                          <p:spTgt spid="1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8. Connect a wire from J5 to the left negative bus on the breadboard using the wires.</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9. </a:t>
            </a:r>
            <a:r>
              <a:rPr b="1" i="1" lang="en" sz="2000">
                <a:solidFill>
                  <a:schemeClr val="dk1"/>
                </a:solidFill>
                <a:latin typeface="Roboto Serif"/>
                <a:ea typeface="Roboto Serif"/>
                <a:cs typeface="Roboto Serif"/>
                <a:sym typeface="Roboto Serif"/>
              </a:rPr>
              <a:t>Connect a wire from J16 to the left positive bus on the breadboard.</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10. On the breadboard we connect another wire from J25 to the        negative bus.</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11. The pump’s positive terminal will be connect to the left positive ground bus on the breadboard.</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12. The negative will be connected to J6 on the breadboard.</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13. Next make a conductance sensor. Cut 2 perfect pieces of aluminum foil measuring 30 cm and 1.5 cm.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chemeClr val="dk1"/>
              </a:solidFill>
              <a:latin typeface="Roboto Serif"/>
              <a:ea typeface="Roboto Serif"/>
              <a:cs typeface="Roboto Serif"/>
              <a:sym typeface="Roboto Serif"/>
            </a:endParaRPr>
          </a:p>
        </p:txBody>
      </p:sp>
      <p:sp>
        <p:nvSpPr>
          <p:cNvPr id="187" name="Google Shape;18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Procedure (Diabetes Simulator)                     Part B</a:t>
            </a:r>
            <a:endParaRPr i="1">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1000"/>
                                        <p:tgtEl>
                                          <p:spTgt spid="1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Testable Question </a:t>
            </a:r>
            <a:endParaRPr i="1">
              <a:latin typeface="Roboto Serif ExtraBold"/>
              <a:ea typeface="Roboto Serif ExtraBold"/>
              <a:cs typeface="Roboto Serif ExtraBold"/>
              <a:sym typeface="Roboto Serif ExtraBold"/>
            </a:endParaRPr>
          </a:p>
        </p:txBody>
      </p:sp>
      <p:sp>
        <p:nvSpPr>
          <p:cNvPr id="61" name="Google Shape;61;p14"/>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Clr>
                <a:schemeClr val="dk1"/>
              </a:buClr>
              <a:buSzPts val="1100"/>
              <a:buFont typeface="Arial"/>
              <a:buNone/>
            </a:pPr>
            <a:r>
              <a:rPr b="1" i="1" lang="en" sz="2000">
                <a:solidFill>
                  <a:srgbClr val="000000"/>
                </a:solidFill>
                <a:latin typeface="Roboto Serif"/>
                <a:ea typeface="Roboto Serif"/>
                <a:cs typeface="Roboto Serif"/>
                <a:sym typeface="Roboto Serif"/>
              </a:rPr>
              <a:t>When testing for how a mango, milk chocolate and coke would increase the blood glucose levels using a blood glucose </a:t>
            </a:r>
            <a:r>
              <a:rPr b="1" i="1" lang="en" sz="2000">
                <a:solidFill>
                  <a:srgbClr val="000000"/>
                </a:solidFill>
                <a:latin typeface="Roboto Serif"/>
                <a:ea typeface="Roboto Serif"/>
                <a:cs typeface="Roboto Serif"/>
                <a:sym typeface="Roboto Serif"/>
              </a:rPr>
              <a:t>monitoring</a:t>
            </a:r>
            <a:r>
              <a:rPr b="1" i="1" lang="en" sz="2000">
                <a:solidFill>
                  <a:srgbClr val="000000"/>
                </a:solidFill>
                <a:latin typeface="Roboto Serif"/>
                <a:ea typeface="Roboto Serif"/>
                <a:cs typeface="Roboto Serif"/>
                <a:sym typeface="Roboto Serif"/>
              </a:rPr>
              <a:t> watch then which food will increase the blood glucose levels the most?</a:t>
            </a:r>
            <a:endParaRPr b="1" i="1" sz="2000">
              <a:solidFill>
                <a:srgbClr val="000000"/>
              </a:solidFill>
              <a:latin typeface="Roboto Serif"/>
              <a:ea typeface="Roboto Serif"/>
              <a:cs typeface="Roboto Serif"/>
              <a:sym typeface="Roboto Serif"/>
            </a:endParaRPr>
          </a:p>
        </p:txBody>
      </p:sp>
      <p:pic>
        <p:nvPicPr>
          <p:cNvPr id="62" name="Google Shape;62;p14"/>
          <p:cNvPicPr preferRelativeResize="0"/>
          <p:nvPr/>
        </p:nvPicPr>
        <p:blipFill>
          <a:blip r:embed="rId3">
            <a:alphaModFix/>
          </a:blip>
          <a:stretch>
            <a:fillRect/>
          </a:stretch>
        </p:blipFill>
        <p:spPr>
          <a:xfrm>
            <a:off x="4786732" y="2214882"/>
            <a:ext cx="4045575" cy="2692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000"/>
                                        <p:tgtEl>
                                          <p:spTgt spid="6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000"/>
                                        <p:tgtEl>
                                          <p:spTgt spid="61"/>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000"/>
                                        <p:tgtEl>
                                          <p:spTgt spid="62"/>
                                        </p:tgtEl>
                                        <p:attrNameLst>
                                          <p:attrName>ppt_w</p:attrName>
                                        </p:attrNameLst>
                                      </p:cBhvr>
                                      <p:tavLst>
                                        <p:tav fmla="" tm="0">
                                          <p:val>
                                            <p:strVal val="0"/>
                                          </p:val>
                                        </p:tav>
                                        <p:tav fmla="" tm="100000">
                                          <p:val>
                                            <p:strVal val="#ppt_w"/>
                                          </p:val>
                                        </p:tav>
                                      </p:tavLst>
                                    </p:anim>
                                    <p:anim calcmode="lin" valueType="num">
                                      <p:cBhvr additive="base">
                                        <p:cTn dur="1000"/>
                                        <p:tgtEl>
                                          <p:spTgt spid="6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14. Than wrap them around a rectangular </a:t>
            </a:r>
            <a:r>
              <a:rPr b="1" i="1" lang="en" sz="2000">
                <a:solidFill>
                  <a:schemeClr val="dk1"/>
                </a:solidFill>
                <a:latin typeface="Roboto Serif"/>
                <a:ea typeface="Roboto Serif"/>
                <a:cs typeface="Roboto Serif"/>
                <a:sym typeface="Roboto Serif"/>
              </a:rPr>
              <a:t>prism</a:t>
            </a:r>
            <a:r>
              <a:rPr b="1" i="1" lang="en" sz="2000">
                <a:solidFill>
                  <a:schemeClr val="dk1"/>
                </a:solidFill>
                <a:latin typeface="Roboto Serif"/>
                <a:ea typeface="Roboto Serif"/>
                <a:cs typeface="Roboto Serif"/>
                <a:sym typeface="Roboto Serif"/>
              </a:rPr>
              <a:t> measuring 10 x 2 x 2 cm </a:t>
            </a:r>
            <a:r>
              <a:rPr b="1" i="1" lang="en" sz="2000">
                <a:solidFill>
                  <a:schemeClr val="dk1"/>
                </a:solidFill>
                <a:latin typeface="Roboto Serif"/>
                <a:ea typeface="Roboto Serif"/>
                <a:cs typeface="Roboto Serif"/>
                <a:sym typeface="Roboto Serif"/>
              </a:rPr>
              <a:t>and weighing about 30 grams.</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15. Connect both ends of the foil to </a:t>
            </a:r>
            <a:r>
              <a:rPr b="1" i="1" lang="en" sz="2000">
                <a:solidFill>
                  <a:schemeClr val="dk1"/>
                </a:solidFill>
                <a:latin typeface="Roboto Serif"/>
                <a:ea typeface="Roboto Serif"/>
                <a:cs typeface="Roboto Serif"/>
                <a:sym typeface="Roboto Serif"/>
              </a:rPr>
              <a:t>alligator</a:t>
            </a:r>
            <a:r>
              <a:rPr b="1" i="1" lang="en" sz="2000">
                <a:solidFill>
                  <a:schemeClr val="dk1"/>
                </a:solidFill>
                <a:latin typeface="Roboto Serif"/>
                <a:ea typeface="Roboto Serif"/>
                <a:cs typeface="Roboto Serif"/>
                <a:sym typeface="Roboto Serif"/>
              </a:rPr>
              <a:t> clips.</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16. Attach a jumper wire from the </a:t>
            </a:r>
            <a:r>
              <a:rPr b="1" i="1" lang="en" sz="2000">
                <a:solidFill>
                  <a:schemeClr val="dk1"/>
                </a:solidFill>
                <a:latin typeface="Roboto Serif"/>
                <a:ea typeface="Roboto Serif"/>
                <a:cs typeface="Roboto Serif"/>
                <a:sym typeface="Roboto Serif"/>
              </a:rPr>
              <a:t>positive</a:t>
            </a:r>
            <a:r>
              <a:rPr b="1" i="1" lang="en" sz="2000">
                <a:solidFill>
                  <a:schemeClr val="dk1"/>
                </a:solidFill>
                <a:latin typeface="Roboto Serif"/>
                <a:ea typeface="Roboto Serif"/>
                <a:cs typeface="Roboto Serif"/>
                <a:sym typeface="Roboto Serif"/>
              </a:rPr>
              <a:t> end to J20.</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17. For the negative side connect it to I25</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18. Next we prepare a one molar NaCl solution (salt) by dissolving 11.7 grams of salt into about 200 ml of lukewarm water.</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19. Next we connect the arduino to a computer using a cable.</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20. Next we open up the arduino platform.</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21. Then we download the </a:t>
            </a:r>
            <a:r>
              <a:rPr b="1" i="1" lang="en" sz="2000" u="sng">
                <a:solidFill>
                  <a:schemeClr val="dk1"/>
                </a:solidFill>
                <a:highlight>
                  <a:srgbClr val="FFFFFF"/>
                </a:highlight>
                <a:latin typeface="Roboto Serif"/>
                <a:ea typeface="Roboto Serif"/>
                <a:cs typeface="Roboto Serif"/>
                <a:sym typeface="Roboto Serif"/>
                <a:hlinkClick r:id="rId3">
                  <a:extLst>
                    <a:ext uri="{A12FA001-AC4F-418D-AE19-62706E023703}">
                      <ahyp:hlinkClr val="tx"/>
                    </a:ext>
                  </a:extLst>
                </a:hlinkClick>
              </a:rPr>
              <a:t>calibration code</a:t>
            </a:r>
            <a:r>
              <a:rPr b="1" i="1" lang="en" sz="2000">
                <a:solidFill>
                  <a:schemeClr val="dk1"/>
                </a:solidFill>
                <a:highlight>
                  <a:srgbClr val="FFFFFF"/>
                </a:highlight>
                <a:latin typeface="Roboto Serif"/>
                <a:ea typeface="Roboto Serif"/>
                <a:cs typeface="Roboto Serif"/>
                <a:sym typeface="Roboto Serif"/>
              </a:rPr>
              <a:t> and upload it our arduino. (which I got from science buddies)</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chemeClr val="dk1"/>
              </a:solidFill>
              <a:latin typeface="Roboto Serif"/>
              <a:ea typeface="Roboto Serif"/>
              <a:cs typeface="Roboto Serif"/>
              <a:sym typeface="Roboto Serif"/>
            </a:endParaRPr>
          </a:p>
        </p:txBody>
      </p:sp>
      <p:sp>
        <p:nvSpPr>
          <p:cNvPr id="193" name="Google Shape;19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Procedure (Diabetes Simulator)                     Part B</a:t>
            </a:r>
            <a:endParaRPr i="1">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1000"/>
                                        <p:tgtEl>
                                          <p:spTgt spid="1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3"/>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22. Then into 2 containers I added 200 ml of milk.</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23. Next we put in our sensor in one container and open the serial </a:t>
            </a:r>
            <a:r>
              <a:rPr b="1" i="1" lang="en" sz="2000">
                <a:solidFill>
                  <a:schemeClr val="dk1"/>
                </a:solidFill>
                <a:latin typeface="Roboto Serif"/>
                <a:ea typeface="Roboto Serif"/>
                <a:cs typeface="Roboto Serif"/>
                <a:sym typeface="Roboto Serif"/>
              </a:rPr>
              <a:t>monitor</a:t>
            </a:r>
            <a:r>
              <a:rPr b="1" i="1" lang="en" sz="2000">
                <a:solidFill>
                  <a:schemeClr val="dk1"/>
                </a:solidFill>
                <a:latin typeface="Roboto Serif"/>
                <a:ea typeface="Roboto Serif"/>
                <a:cs typeface="Roboto Serif"/>
                <a:sym typeface="Roboto Serif"/>
              </a:rPr>
              <a:t>.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24. Next we add a little bit of salt to the same container until it reaches 0.9 volts. On the serial </a:t>
            </a:r>
            <a:r>
              <a:rPr b="1" i="1" lang="en" sz="2000">
                <a:solidFill>
                  <a:schemeClr val="dk1"/>
                </a:solidFill>
                <a:latin typeface="Roboto Serif"/>
                <a:ea typeface="Roboto Serif"/>
                <a:cs typeface="Roboto Serif"/>
                <a:sym typeface="Roboto Serif"/>
              </a:rPr>
              <a:t>monitor</a:t>
            </a:r>
            <a:r>
              <a:rPr b="1" i="1" lang="en" sz="2000">
                <a:solidFill>
                  <a:schemeClr val="dk1"/>
                </a:solidFill>
                <a:latin typeface="Roboto Serif"/>
                <a:ea typeface="Roboto Serif"/>
                <a:cs typeface="Roboto Serif"/>
                <a:sym typeface="Roboto Serif"/>
              </a:rPr>
              <a:t> it will read a number between 0 - 1023. You will have to convert it by dividing the number by 1023 and then </a:t>
            </a:r>
            <a:r>
              <a:rPr b="1" i="1" lang="en" sz="2000">
                <a:solidFill>
                  <a:schemeClr val="dk1"/>
                </a:solidFill>
                <a:latin typeface="Roboto Serif"/>
                <a:ea typeface="Roboto Serif"/>
                <a:cs typeface="Roboto Serif"/>
                <a:sym typeface="Roboto Serif"/>
              </a:rPr>
              <a:t>multiplying</a:t>
            </a:r>
            <a:r>
              <a:rPr b="1" i="1" lang="en" sz="2000">
                <a:solidFill>
                  <a:schemeClr val="dk1"/>
                </a:solidFill>
                <a:latin typeface="Roboto Serif"/>
                <a:ea typeface="Roboto Serif"/>
                <a:cs typeface="Roboto Serif"/>
                <a:sym typeface="Roboto Serif"/>
              </a:rPr>
              <a:t> it by 5.</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25. Once it reaches 0.9 volts we add our pump one side into the milk with salt and the other one into the regular milk.</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 26. Than we add a 122 ml of the salt solution to represent a person with </a:t>
            </a:r>
            <a:r>
              <a:rPr b="1" i="1" lang="en" sz="2000">
                <a:solidFill>
                  <a:schemeClr val="dk1"/>
                </a:solidFill>
                <a:latin typeface="Roboto Serif"/>
                <a:ea typeface="Roboto Serif"/>
                <a:cs typeface="Roboto Serif"/>
                <a:sym typeface="Roboto Serif"/>
              </a:rPr>
              <a:t>type</a:t>
            </a:r>
            <a:r>
              <a:rPr b="1" i="1" lang="en" sz="2000">
                <a:solidFill>
                  <a:schemeClr val="dk1"/>
                </a:solidFill>
                <a:latin typeface="Roboto Serif"/>
                <a:ea typeface="Roboto Serif"/>
                <a:cs typeface="Roboto Serif"/>
                <a:sym typeface="Roboto Serif"/>
              </a:rPr>
              <a:t> 1 diabetes ate a mango. </a:t>
            </a:r>
            <a:endParaRPr b="1" i="1" sz="2000">
              <a:solidFill>
                <a:schemeClr val="dk1"/>
              </a:solidFill>
              <a:latin typeface="Roboto Serif"/>
              <a:ea typeface="Roboto Serif"/>
              <a:cs typeface="Roboto Serif"/>
              <a:sym typeface="Roboto Serif"/>
            </a:endParaRPr>
          </a:p>
        </p:txBody>
      </p:sp>
      <p:sp>
        <p:nvSpPr>
          <p:cNvPr id="199" name="Google Shape;19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Procedure (Diabetes Simulator)                     Part B</a:t>
            </a:r>
            <a:endParaRPr i="1">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27. After 10 minutes the number was recorded.</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28. Than for milk chocolate 132.1 ml of the salt solution was added and for coke 136.2 ml of the salt solution was added.</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29. Than to represent type 2 </a:t>
            </a:r>
            <a:r>
              <a:rPr b="1" i="1" lang="en" sz="2000">
                <a:solidFill>
                  <a:schemeClr val="dk1"/>
                </a:solidFill>
                <a:latin typeface="Roboto Serif"/>
                <a:ea typeface="Roboto Serif"/>
                <a:cs typeface="Roboto Serif"/>
                <a:sym typeface="Roboto Serif"/>
              </a:rPr>
              <a:t>diabetes</a:t>
            </a:r>
            <a:r>
              <a:rPr b="1" i="1" lang="en" sz="2000">
                <a:solidFill>
                  <a:schemeClr val="dk1"/>
                </a:solidFill>
                <a:latin typeface="Roboto Serif"/>
                <a:ea typeface="Roboto Serif"/>
                <a:cs typeface="Roboto Serif"/>
                <a:sym typeface="Roboto Serif"/>
              </a:rPr>
              <a:t> a different code was updated which made the pump work and then stop and wasn’t very </a:t>
            </a:r>
            <a:r>
              <a:rPr b="1" i="1" lang="en" sz="2000">
                <a:solidFill>
                  <a:schemeClr val="dk1"/>
                </a:solidFill>
                <a:latin typeface="Roboto Serif"/>
                <a:ea typeface="Roboto Serif"/>
                <a:cs typeface="Roboto Serif"/>
                <a:sym typeface="Roboto Serif"/>
              </a:rPr>
              <a:t>continuous</a:t>
            </a:r>
            <a:r>
              <a:rPr b="1" i="1" lang="en" sz="2000">
                <a:solidFill>
                  <a:schemeClr val="dk1"/>
                </a:solidFill>
                <a:latin typeface="Roboto Serif"/>
                <a:ea typeface="Roboto Serif"/>
                <a:cs typeface="Roboto Serif"/>
                <a:sym typeface="Roboto Serif"/>
              </a:rPr>
              <a:t>.</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30. The </a:t>
            </a:r>
            <a:r>
              <a:rPr b="1" i="1" lang="en" sz="2000">
                <a:solidFill>
                  <a:schemeClr val="dk1"/>
                </a:solidFill>
                <a:latin typeface="Roboto Serif"/>
                <a:ea typeface="Roboto Serif"/>
                <a:cs typeface="Roboto Serif"/>
                <a:sym typeface="Roboto Serif"/>
              </a:rPr>
              <a:t>measurements</a:t>
            </a:r>
            <a:r>
              <a:rPr b="1" i="1" lang="en" sz="2000">
                <a:solidFill>
                  <a:schemeClr val="dk1"/>
                </a:solidFill>
                <a:latin typeface="Roboto Serif"/>
                <a:ea typeface="Roboto Serif"/>
                <a:cs typeface="Roboto Serif"/>
                <a:sym typeface="Roboto Serif"/>
              </a:rPr>
              <a:t> were recorded.</a:t>
            </a:r>
            <a:endParaRPr b="1" i="1" sz="2000">
              <a:solidFill>
                <a:schemeClr val="dk1"/>
              </a:solidFill>
              <a:latin typeface="Roboto Serif"/>
              <a:ea typeface="Roboto Serif"/>
              <a:cs typeface="Roboto Serif"/>
              <a:sym typeface="Roboto Serif"/>
            </a:endParaRPr>
          </a:p>
        </p:txBody>
      </p:sp>
      <p:sp>
        <p:nvSpPr>
          <p:cNvPr id="205" name="Google Shape;20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Procedure (Diabetes Simulator)                     Part B</a:t>
            </a:r>
            <a:endParaRPr i="1">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5"/>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rgbClr val="0000FF"/>
                </a:solidFill>
                <a:latin typeface="Roboto Serif"/>
                <a:ea typeface="Roboto Serif"/>
                <a:cs typeface="Roboto Serif"/>
                <a:sym typeface="Roboto Serif"/>
              </a:rPr>
              <a:t>For person 1 the </a:t>
            </a:r>
            <a:r>
              <a:rPr b="1" i="1" lang="en" sz="2000">
                <a:solidFill>
                  <a:srgbClr val="0000FF"/>
                </a:solidFill>
                <a:latin typeface="Roboto Serif"/>
                <a:ea typeface="Roboto Serif"/>
                <a:cs typeface="Roboto Serif"/>
                <a:sym typeface="Roboto Serif"/>
              </a:rPr>
              <a:t>highest</a:t>
            </a:r>
            <a:r>
              <a:rPr b="1" i="1" lang="en" sz="2000">
                <a:solidFill>
                  <a:srgbClr val="0000FF"/>
                </a:solidFill>
                <a:latin typeface="Roboto Serif"/>
                <a:ea typeface="Roboto Serif"/>
                <a:cs typeface="Roboto Serif"/>
                <a:sym typeface="Roboto Serif"/>
              </a:rPr>
              <a:t> point in the blood glucose </a:t>
            </a:r>
            <a:r>
              <a:rPr b="1" i="1" lang="en" sz="2000">
                <a:solidFill>
                  <a:srgbClr val="0000FF"/>
                </a:solidFill>
                <a:latin typeface="Roboto Serif"/>
                <a:ea typeface="Roboto Serif"/>
                <a:cs typeface="Roboto Serif"/>
                <a:sym typeface="Roboto Serif"/>
              </a:rPr>
              <a:t>graph</a:t>
            </a:r>
            <a:r>
              <a:rPr b="1" i="1" lang="en" sz="2000">
                <a:solidFill>
                  <a:srgbClr val="0000FF"/>
                </a:solidFill>
                <a:latin typeface="Roboto Serif"/>
                <a:ea typeface="Roboto Serif"/>
                <a:cs typeface="Roboto Serif"/>
                <a:sym typeface="Roboto Serif"/>
              </a:rPr>
              <a:t> was 8.07 mmol/l  or 145.3 mg/dl.</a:t>
            </a:r>
            <a:endParaRPr b="1" i="1" sz="2000">
              <a:solidFill>
                <a:srgbClr val="0000FF"/>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rgbClr val="0000FF"/>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rgbClr val="0000FF"/>
                </a:solidFill>
                <a:latin typeface="Roboto Serif"/>
                <a:ea typeface="Roboto Serif"/>
                <a:cs typeface="Roboto Serif"/>
                <a:sym typeface="Roboto Serif"/>
              </a:rPr>
              <a:t>8.09 mmol/l or 145.6 mg/dl was the highest blood glucose levels for person 2 after consuming a mango.</a:t>
            </a:r>
            <a:endParaRPr b="1" i="1" sz="2000">
              <a:solidFill>
                <a:srgbClr val="0000FF"/>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rgbClr val="0000FF"/>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rgbClr val="0000FF"/>
                </a:solidFill>
                <a:latin typeface="Roboto Serif"/>
                <a:ea typeface="Roboto Serif"/>
                <a:cs typeface="Roboto Serif"/>
                <a:sym typeface="Roboto Serif"/>
              </a:rPr>
              <a:t>Person 3’s highest blood glucose levels was 8.02 mmol/l or 144.4 mg/dl.</a:t>
            </a:r>
            <a:endParaRPr b="1" i="1" sz="2000">
              <a:solidFill>
                <a:srgbClr val="0000FF"/>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rgbClr val="0000FF"/>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rgbClr val="0000FF"/>
                </a:solidFill>
                <a:latin typeface="Roboto Serif"/>
                <a:ea typeface="Roboto Serif"/>
                <a:cs typeface="Roboto Serif"/>
                <a:sym typeface="Roboto Serif"/>
              </a:rPr>
              <a:t>The average for all the participants was 8.06 mmol/l 145.1 mg/dl.</a:t>
            </a:r>
            <a:endParaRPr b="1" i="1" sz="2000">
              <a:solidFill>
                <a:srgbClr val="0000FF"/>
              </a:solidFill>
              <a:latin typeface="Roboto Serif"/>
              <a:ea typeface="Roboto Serif"/>
              <a:cs typeface="Roboto Serif"/>
              <a:sym typeface="Roboto Serif"/>
            </a:endParaRPr>
          </a:p>
        </p:txBody>
      </p:sp>
      <p:sp>
        <p:nvSpPr>
          <p:cNvPr id="211" name="Google Shape;21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0000FF"/>
                </a:solidFill>
                <a:latin typeface="Roboto Serif ExtraBold"/>
                <a:ea typeface="Roboto Serif ExtraBold"/>
                <a:cs typeface="Roboto Serif ExtraBold"/>
                <a:sym typeface="Roboto Serif ExtraBold"/>
              </a:rPr>
              <a:t>Observations                                                          Mango</a:t>
            </a:r>
            <a:endParaRPr i="1">
              <a:solidFill>
                <a:srgbClr val="0000FF"/>
              </a:solidFill>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1000"/>
                                        <p:tgtEl>
                                          <p:spTgt spid="21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p:tgtEl>
                                          <p:spTgt spid="21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6" title="Chart"/>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7" title="Chart"/>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8"/>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i="1" lang="en" sz="2000">
                <a:solidFill>
                  <a:srgbClr val="FF0000"/>
                </a:solidFill>
                <a:latin typeface="Roboto Serif"/>
                <a:ea typeface="Roboto Serif"/>
                <a:cs typeface="Roboto Serif"/>
                <a:sym typeface="Roboto Serif"/>
              </a:rPr>
              <a:t>8.3</a:t>
            </a:r>
            <a:r>
              <a:rPr b="1" i="1" lang="en" sz="2000">
                <a:solidFill>
                  <a:srgbClr val="FF0000"/>
                </a:solidFill>
                <a:latin typeface="Roboto Serif"/>
                <a:ea typeface="Roboto Serif"/>
                <a:cs typeface="Roboto Serif"/>
                <a:sym typeface="Roboto Serif"/>
              </a:rPr>
              <a:t> mmol/l or 149.4 mg/dl was the highest blood glucose levels for person 1 after consuming milk chocolate.</a:t>
            </a:r>
            <a:endParaRPr b="1" i="1" sz="2000">
              <a:solidFill>
                <a:srgbClr val="FF0000"/>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rgbClr val="FF0000"/>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rgbClr val="FF0000"/>
                </a:solidFill>
                <a:latin typeface="Roboto Serif"/>
                <a:ea typeface="Roboto Serif"/>
                <a:cs typeface="Roboto Serif"/>
                <a:sym typeface="Roboto Serif"/>
              </a:rPr>
              <a:t>For person 2 the highest point in the blood glucose graph was 8.02 mmol/l  or 144.4 mg/dl.</a:t>
            </a:r>
            <a:endParaRPr b="1" i="1" sz="2000">
              <a:solidFill>
                <a:srgbClr val="FF0000"/>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FF0000"/>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rgbClr val="FF0000"/>
                </a:solidFill>
                <a:latin typeface="Roboto Serif"/>
                <a:ea typeface="Roboto Serif"/>
                <a:cs typeface="Roboto Serif"/>
                <a:sym typeface="Roboto Serif"/>
              </a:rPr>
              <a:t>Person 3’s highest blood glucose levels was 8.05 mmol/l or 144.9 mg/dl.</a:t>
            </a:r>
            <a:endParaRPr b="1" i="1" sz="2000">
              <a:solidFill>
                <a:srgbClr val="FF0000"/>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rgbClr val="FF0000"/>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rgbClr val="FF0000"/>
                </a:solidFill>
                <a:latin typeface="Roboto Serif"/>
                <a:ea typeface="Roboto Serif"/>
                <a:cs typeface="Roboto Serif"/>
                <a:sym typeface="Roboto Serif"/>
              </a:rPr>
              <a:t>The average for all the participants was 8.12 mmol/l 146.2 mg/dl.</a:t>
            </a:r>
            <a:endParaRPr b="1" i="1" sz="2000">
              <a:solidFill>
                <a:srgbClr val="FF0000"/>
              </a:solidFill>
              <a:latin typeface="Roboto Serif"/>
              <a:ea typeface="Roboto Serif"/>
              <a:cs typeface="Roboto Serif"/>
              <a:sym typeface="Roboto Serif"/>
            </a:endParaRPr>
          </a:p>
        </p:txBody>
      </p:sp>
      <p:sp>
        <p:nvSpPr>
          <p:cNvPr id="227" name="Google Shape;227;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FF0000"/>
                </a:solidFill>
                <a:latin typeface="Roboto Serif ExtraBold"/>
                <a:ea typeface="Roboto Serif ExtraBold"/>
                <a:cs typeface="Roboto Serif ExtraBold"/>
                <a:sym typeface="Roboto Serif ExtraBold"/>
              </a:rPr>
              <a:t>Observations                                                  Chocolate</a:t>
            </a:r>
            <a:endParaRPr i="1">
              <a:solidFill>
                <a:srgbClr val="FF0000"/>
              </a:solidFill>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1000"/>
                                        <p:tgtEl>
                                          <p:spTgt spid="227"/>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1000"/>
                                        <p:tgtEl>
                                          <p:spTgt spid="22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9" title="Chart"/>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40" title="Chart"/>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1"/>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rgbClr val="1ABC1A"/>
                </a:solidFill>
                <a:latin typeface="Roboto Serif"/>
                <a:ea typeface="Roboto Serif"/>
                <a:cs typeface="Roboto Serif"/>
                <a:sym typeface="Roboto Serif"/>
              </a:rPr>
              <a:t>Person 1’s highest blood glucose levels was 8.38 mmol/l or 150.8 mg/dl</a:t>
            </a:r>
            <a:endParaRPr b="1" i="1" sz="2000">
              <a:solidFill>
                <a:srgbClr val="1ABC1A"/>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rgbClr val="1ABC1A"/>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rgbClr val="1ABC1A"/>
                </a:solidFill>
                <a:latin typeface="Roboto Serif"/>
                <a:ea typeface="Roboto Serif"/>
                <a:cs typeface="Roboto Serif"/>
                <a:sym typeface="Roboto Serif"/>
              </a:rPr>
              <a:t>For person 2 the highest point in the blood glucose graph was 8.09 mmol/l  or 145.6 mg/dl.</a:t>
            </a:r>
            <a:endParaRPr b="1" i="1" sz="2000">
              <a:solidFill>
                <a:srgbClr val="1ABC1A"/>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rgbClr val="1ABC1A"/>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rPr b="1" i="1" lang="en" sz="2000">
                <a:solidFill>
                  <a:srgbClr val="1ABC1A"/>
                </a:solidFill>
                <a:latin typeface="Roboto Serif"/>
                <a:ea typeface="Roboto Serif"/>
                <a:cs typeface="Roboto Serif"/>
                <a:sym typeface="Roboto Serif"/>
              </a:rPr>
              <a:t>8.22 mmol/l or 148 mg/dl was the highest blood glucose levels for person 3 after consuming milk chocolate.</a:t>
            </a:r>
            <a:endParaRPr b="1" i="1" sz="2000">
              <a:solidFill>
                <a:srgbClr val="1ABC1A"/>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rgbClr val="1ABC1A"/>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rgbClr val="1ABC1A"/>
                </a:solidFill>
                <a:latin typeface="Roboto Serif"/>
                <a:ea typeface="Roboto Serif"/>
                <a:cs typeface="Roboto Serif"/>
                <a:sym typeface="Roboto Serif"/>
              </a:rPr>
              <a:t>The average for all the participants was 8.23 mmol/l 148.1 mg/dl.</a:t>
            </a:r>
            <a:endParaRPr b="1" i="1" sz="2000">
              <a:solidFill>
                <a:srgbClr val="1ABC1A"/>
              </a:solidFill>
              <a:latin typeface="Roboto Serif"/>
              <a:ea typeface="Roboto Serif"/>
              <a:cs typeface="Roboto Serif"/>
              <a:sym typeface="Roboto Serif"/>
            </a:endParaRPr>
          </a:p>
        </p:txBody>
      </p:sp>
      <p:sp>
        <p:nvSpPr>
          <p:cNvPr id="243" name="Google Shape;24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1ABC1A"/>
                </a:solidFill>
                <a:latin typeface="Roboto Serif ExtraBold"/>
                <a:ea typeface="Roboto Serif ExtraBold"/>
                <a:cs typeface="Roboto Serif ExtraBold"/>
                <a:sym typeface="Roboto Serif ExtraBold"/>
              </a:rPr>
              <a:t>Observations                                                              Coke</a:t>
            </a:r>
            <a:endParaRPr i="1">
              <a:solidFill>
                <a:srgbClr val="1ABC1A"/>
              </a:solidFill>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1000"/>
                                        <p:tgtEl>
                                          <p:spTgt spid="24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1000"/>
                                        <p:tgtEl>
                                          <p:spTgt spid="24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Hypothesis</a:t>
            </a:r>
            <a:endParaRPr i="1">
              <a:latin typeface="Roboto Serif ExtraBold"/>
              <a:ea typeface="Roboto Serif ExtraBold"/>
              <a:cs typeface="Roboto Serif ExtraBold"/>
              <a:sym typeface="Roboto Serif ExtraBold"/>
            </a:endParaRPr>
          </a:p>
        </p:txBody>
      </p:sp>
      <p:sp>
        <p:nvSpPr>
          <p:cNvPr id="68" name="Google Shape;68;p15"/>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Clr>
                <a:schemeClr val="dk1"/>
              </a:buClr>
              <a:buSzPts val="1100"/>
              <a:buFont typeface="Arial"/>
              <a:buNone/>
            </a:pPr>
            <a:r>
              <a:rPr b="1" i="1" lang="en" sz="2000">
                <a:solidFill>
                  <a:schemeClr val="dk1"/>
                </a:solidFill>
                <a:latin typeface="Roboto Serif"/>
                <a:ea typeface="Roboto Serif"/>
                <a:cs typeface="Roboto Serif"/>
                <a:sym typeface="Roboto Serif"/>
              </a:rPr>
              <a:t>If we test for the amount of glucose in a medium sized raw mango, 1 bar of milk chocolate (100 grams) and 1 can of coke using a glucose </a:t>
            </a:r>
            <a:r>
              <a:rPr b="1" i="1" lang="en" sz="2000">
                <a:solidFill>
                  <a:schemeClr val="dk1"/>
                </a:solidFill>
                <a:latin typeface="Roboto Serif"/>
                <a:ea typeface="Roboto Serif"/>
                <a:cs typeface="Roboto Serif"/>
                <a:sym typeface="Roboto Serif"/>
              </a:rPr>
              <a:t>monitoring</a:t>
            </a:r>
            <a:r>
              <a:rPr b="1" i="1" lang="en" sz="2000">
                <a:solidFill>
                  <a:schemeClr val="dk1"/>
                </a:solidFill>
                <a:latin typeface="Roboto Serif"/>
                <a:ea typeface="Roboto Serif"/>
                <a:cs typeface="Roboto Serif"/>
                <a:sym typeface="Roboto Serif"/>
              </a:rPr>
              <a:t> watch than, milk chocolate would raise the blood glucose levels the most. Milk chocolate has a whooping 52 grams of sugar (glucose and sucrose) where as a average sized raw mango has 8.98 grams and a 12 oz can of coke                            </a:t>
            </a:r>
            <a:endParaRPr b="1" i="1" sz="2000">
              <a:latin typeface="Roboto Serif"/>
              <a:ea typeface="Roboto Serif"/>
              <a:cs typeface="Roboto Serif"/>
              <a:sym typeface="Roboto Serif"/>
            </a:endParaRPr>
          </a:p>
        </p:txBody>
      </p:sp>
      <p:pic>
        <p:nvPicPr>
          <p:cNvPr id="69" name="Google Shape;69;p15"/>
          <p:cNvPicPr preferRelativeResize="0"/>
          <p:nvPr/>
        </p:nvPicPr>
        <p:blipFill>
          <a:blip r:embed="rId3">
            <a:alphaModFix/>
          </a:blip>
          <a:stretch>
            <a:fillRect/>
          </a:stretch>
        </p:blipFill>
        <p:spPr>
          <a:xfrm>
            <a:off x="2798575" y="3207375"/>
            <a:ext cx="2105700" cy="1971675"/>
          </a:xfrm>
          <a:prstGeom prst="rect">
            <a:avLst/>
          </a:prstGeom>
          <a:noFill/>
          <a:ln>
            <a:noFill/>
          </a:ln>
        </p:spPr>
      </p:pic>
      <p:pic>
        <p:nvPicPr>
          <p:cNvPr id="70" name="Google Shape;70;p15"/>
          <p:cNvPicPr preferRelativeResize="0"/>
          <p:nvPr/>
        </p:nvPicPr>
        <p:blipFill rotWithShape="1">
          <a:blip r:embed="rId4">
            <a:alphaModFix/>
          </a:blip>
          <a:srcRect b="0" l="10841" r="0" t="0"/>
          <a:stretch/>
        </p:blipFill>
        <p:spPr>
          <a:xfrm>
            <a:off x="4828075" y="3207375"/>
            <a:ext cx="1810825" cy="1971675"/>
          </a:xfrm>
          <a:prstGeom prst="rect">
            <a:avLst/>
          </a:prstGeom>
          <a:noFill/>
          <a:ln>
            <a:noFill/>
          </a:ln>
        </p:spPr>
      </p:pic>
      <p:pic>
        <p:nvPicPr>
          <p:cNvPr id="71" name="Google Shape;71;p15"/>
          <p:cNvPicPr preferRelativeResize="0"/>
          <p:nvPr/>
        </p:nvPicPr>
        <p:blipFill>
          <a:blip r:embed="rId5">
            <a:alphaModFix/>
          </a:blip>
          <a:stretch>
            <a:fillRect/>
          </a:stretch>
        </p:blipFill>
        <p:spPr>
          <a:xfrm>
            <a:off x="6519075" y="3278462"/>
            <a:ext cx="2624925" cy="1900575"/>
          </a:xfrm>
          <a:prstGeom prst="rect">
            <a:avLst/>
          </a:prstGeom>
          <a:noFill/>
          <a:ln>
            <a:noFill/>
          </a:ln>
        </p:spPr>
      </p:pic>
      <p:sp>
        <p:nvSpPr>
          <p:cNvPr id="72" name="Google Shape;72;p15"/>
          <p:cNvSpPr txBox="1"/>
          <p:nvPr/>
        </p:nvSpPr>
        <p:spPr>
          <a:xfrm>
            <a:off x="0" y="2968450"/>
            <a:ext cx="2722200" cy="2175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i="1" lang="en" sz="2000">
                <a:solidFill>
                  <a:schemeClr val="dk1"/>
                </a:solidFill>
                <a:latin typeface="Roboto Serif"/>
                <a:ea typeface="Roboto Serif"/>
                <a:cs typeface="Roboto Serif"/>
                <a:sym typeface="Roboto Serif"/>
              </a:rPr>
              <a:t>has 39 grams of sugar. This is only estimate as many factors apply such as carbohydrates and fats.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chemeClr val="dk1"/>
              </a:solidFill>
              <a:latin typeface="Roboto Serif"/>
              <a:ea typeface="Roboto Serif"/>
              <a:cs typeface="Roboto Serif"/>
              <a:sym typeface="Roboto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2000"/>
                                        <p:tgtEl>
                                          <p:spTgt spid="67"/>
                                        </p:tgtEl>
                                      </p:cBhvr>
                                    </p:animEffec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p:tgtEl>
                                          <p:spTgt spid="71"/>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1">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300"/>
                                        <p:tgtEl>
                                          <p:spTgt spid="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42" title="Chart"/>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43" title="Chart"/>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4"/>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i="1" lang="en" sz="2000">
                <a:solidFill>
                  <a:srgbClr val="F1C232"/>
                </a:solidFill>
                <a:latin typeface="Roboto Serif"/>
                <a:ea typeface="Roboto Serif"/>
                <a:cs typeface="Roboto Serif"/>
                <a:sym typeface="Roboto Serif"/>
              </a:rPr>
              <a:t>For type 1 diabetes after 112 ml of a 1 molar NaCl solution was added to represent a mango, after 10 minutes the multimeter read 1.57 volts.</a:t>
            </a:r>
            <a:endParaRPr b="1" i="1" sz="2000">
              <a:solidFill>
                <a:srgbClr val="F1C232"/>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F1C232"/>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rPr b="1" i="1" lang="en" sz="2000">
                <a:solidFill>
                  <a:srgbClr val="F1C232"/>
                </a:solidFill>
                <a:latin typeface="Roboto Serif"/>
                <a:ea typeface="Roboto Serif"/>
                <a:cs typeface="Roboto Serif"/>
                <a:sym typeface="Roboto Serif"/>
              </a:rPr>
              <a:t>The multimeter read 1.89 volts ten minutes later after adding 132.1 ml of the 1 molar salt </a:t>
            </a:r>
            <a:r>
              <a:rPr b="1" i="1" lang="en" sz="2000">
                <a:solidFill>
                  <a:srgbClr val="F1C232"/>
                </a:solidFill>
                <a:latin typeface="Roboto Serif"/>
                <a:ea typeface="Roboto Serif"/>
                <a:cs typeface="Roboto Serif"/>
                <a:sym typeface="Roboto Serif"/>
              </a:rPr>
              <a:t>solution</a:t>
            </a:r>
            <a:r>
              <a:rPr b="1" i="1" lang="en" sz="2000">
                <a:solidFill>
                  <a:srgbClr val="F1C232"/>
                </a:solidFill>
                <a:latin typeface="Roboto Serif"/>
                <a:ea typeface="Roboto Serif"/>
                <a:cs typeface="Roboto Serif"/>
                <a:sym typeface="Roboto Serif"/>
              </a:rPr>
              <a:t> to represent milk chocolate.</a:t>
            </a:r>
            <a:endParaRPr b="1" i="1" sz="2000">
              <a:solidFill>
                <a:srgbClr val="F1C232"/>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F1C232"/>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rPr b="1" i="1" lang="en" sz="2000">
                <a:solidFill>
                  <a:srgbClr val="F1C232"/>
                </a:solidFill>
                <a:latin typeface="Roboto Serif"/>
                <a:ea typeface="Roboto Serif"/>
                <a:cs typeface="Roboto Serif"/>
                <a:sym typeface="Roboto Serif"/>
              </a:rPr>
              <a:t>Ten minutes after adding 136.2 ml of the 1 molar salt solution to </a:t>
            </a:r>
            <a:r>
              <a:rPr b="1" i="1" lang="en" sz="2000">
                <a:solidFill>
                  <a:srgbClr val="F1C232"/>
                </a:solidFill>
                <a:latin typeface="Roboto Serif"/>
                <a:ea typeface="Roboto Serif"/>
                <a:cs typeface="Roboto Serif"/>
                <a:sym typeface="Roboto Serif"/>
              </a:rPr>
              <a:t>represent</a:t>
            </a:r>
            <a:r>
              <a:rPr b="1" i="1" lang="en" sz="2000">
                <a:solidFill>
                  <a:srgbClr val="F1C232"/>
                </a:solidFill>
                <a:latin typeface="Roboto Serif"/>
                <a:ea typeface="Roboto Serif"/>
                <a:cs typeface="Roboto Serif"/>
                <a:sym typeface="Roboto Serif"/>
              </a:rPr>
              <a:t> coke the voltage on the multimeter read 1.95 volts.</a:t>
            </a:r>
            <a:endParaRPr b="1" i="1" sz="2000">
              <a:solidFill>
                <a:srgbClr val="F1C232"/>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F1C232"/>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F1C232"/>
              </a:solidFill>
              <a:latin typeface="Roboto Serif"/>
              <a:ea typeface="Roboto Serif"/>
              <a:cs typeface="Roboto Serif"/>
              <a:sym typeface="Roboto Serif"/>
            </a:endParaRPr>
          </a:p>
        </p:txBody>
      </p:sp>
      <p:sp>
        <p:nvSpPr>
          <p:cNvPr id="259" name="Google Shape;25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F1C232"/>
                </a:solidFill>
                <a:latin typeface="Roboto Serif ExtraBold"/>
                <a:ea typeface="Roboto Serif ExtraBold"/>
                <a:cs typeface="Roboto Serif ExtraBold"/>
                <a:sym typeface="Roboto Serif ExtraBold"/>
              </a:rPr>
              <a:t>Observations</a:t>
            </a:r>
            <a:r>
              <a:rPr i="1" lang="en">
                <a:solidFill>
                  <a:srgbClr val="F1C232"/>
                </a:solidFill>
                <a:latin typeface="Roboto Serif ExtraBold"/>
                <a:ea typeface="Roboto Serif ExtraBold"/>
                <a:cs typeface="Roboto Serif ExtraBold"/>
                <a:sym typeface="Roboto Serif ExtraBold"/>
              </a:rPr>
              <a:t>                                        Type 1 diabetes</a:t>
            </a:r>
            <a:r>
              <a:rPr i="1" lang="en">
                <a:solidFill>
                  <a:srgbClr val="38761D"/>
                </a:solidFill>
                <a:latin typeface="Roboto Serif ExtraBold"/>
                <a:ea typeface="Roboto Serif ExtraBold"/>
                <a:cs typeface="Roboto Serif ExtraBold"/>
                <a:sym typeface="Roboto Serif ExtraBold"/>
              </a:rPr>
              <a:t>              </a:t>
            </a:r>
            <a:endParaRPr i="1">
              <a:solidFill>
                <a:srgbClr val="38761D"/>
              </a:solidFill>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259"/>
                                        </p:tgtEl>
                                        <p:attrNameLst>
                                          <p:attrName>r</p:attrName>
                                        </p:attrNameLst>
                                      </p:cBhvr>
                                    </p:animRo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5"/>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i="1" lang="en" sz="2000">
                <a:solidFill>
                  <a:srgbClr val="9900FF"/>
                </a:solidFill>
                <a:latin typeface="Roboto Serif"/>
                <a:ea typeface="Roboto Serif"/>
                <a:cs typeface="Roboto Serif"/>
                <a:sym typeface="Roboto Serif"/>
              </a:rPr>
              <a:t>The multimeter read 1.43 volts ten minutes later after adding 122 ml of the 1 molar salt solution to represent a mango.</a:t>
            </a:r>
            <a:endParaRPr b="1" i="1" sz="2000">
              <a:solidFill>
                <a:srgbClr val="9900FF"/>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9900FF"/>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rPr b="1" i="1" lang="en" sz="2000">
                <a:solidFill>
                  <a:srgbClr val="9900FF"/>
                </a:solidFill>
                <a:latin typeface="Roboto Serif"/>
                <a:ea typeface="Roboto Serif"/>
                <a:cs typeface="Roboto Serif"/>
                <a:sym typeface="Roboto Serif"/>
              </a:rPr>
              <a:t>Ten minutes after adding 132.1 ml of the 1 molar salt solution to represent milk chocolate the voltage on the multimeter read 2.03 volts.</a:t>
            </a:r>
            <a:endParaRPr b="1" i="1" sz="2000">
              <a:solidFill>
                <a:srgbClr val="9900FF"/>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9900FF"/>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rPr b="1" i="1" lang="en" sz="2000">
                <a:solidFill>
                  <a:srgbClr val="9900FF"/>
                </a:solidFill>
                <a:latin typeface="Roboto Serif"/>
                <a:ea typeface="Roboto Serif"/>
                <a:cs typeface="Roboto Serif"/>
                <a:sym typeface="Roboto Serif"/>
              </a:rPr>
              <a:t>For type 1 diabetes after 136.2 ml of a 1 molar NaCl solution was added to represent coke, after 10 minutes the multimeter read 2.27 volts.</a:t>
            </a:r>
            <a:endParaRPr b="1" i="1" sz="2000">
              <a:solidFill>
                <a:srgbClr val="9900FF"/>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9900FF"/>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9900FF"/>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9900FF"/>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9900FF"/>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9900FF"/>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9900FF"/>
              </a:solidFill>
              <a:latin typeface="Roboto Serif"/>
              <a:ea typeface="Roboto Serif"/>
              <a:cs typeface="Roboto Serif"/>
              <a:sym typeface="Roboto Serif"/>
            </a:endParaRPr>
          </a:p>
          <a:p>
            <a:pPr indent="0" lvl="0" marL="0" rtl="0" algn="just">
              <a:spcBef>
                <a:spcPts val="0"/>
              </a:spcBef>
              <a:spcAft>
                <a:spcPts val="0"/>
              </a:spcAft>
              <a:buClr>
                <a:schemeClr val="dk1"/>
              </a:buClr>
              <a:buSzPts val="1100"/>
              <a:buFont typeface="Arial"/>
              <a:buNone/>
            </a:pPr>
            <a:r>
              <a:t/>
            </a:r>
            <a:endParaRPr b="1" i="1" sz="2000">
              <a:solidFill>
                <a:srgbClr val="9900FF"/>
              </a:solidFill>
              <a:latin typeface="Roboto Serif"/>
              <a:ea typeface="Roboto Serif"/>
              <a:cs typeface="Roboto Serif"/>
              <a:sym typeface="Roboto Serif"/>
            </a:endParaRPr>
          </a:p>
        </p:txBody>
      </p:sp>
      <p:sp>
        <p:nvSpPr>
          <p:cNvPr id="265" name="Google Shape;26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9900FF"/>
                </a:solidFill>
                <a:latin typeface="Roboto Serif ExtraBold"/>
                <a:ea typeface="Roboto Serif ExtraBold"/>
                <a:cs typeface="Roboto Serif ExtraBold"/>
                <a:sym typeface="Roboto Serif ExtraBold"/>
              </a:rPr>
              <a:t>Observations                                        Type 2 diabetes              </a:t>
            </a:r>
            <a:endParaRPr i="1">
              <a:solidFill>
                <a:srgbClr val="9900FF"/>
              </a:solidFill>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1"/>
                                        <p:tgtEl>
                                          <p:spTgt spid="265"/>
                                        </p:tgtEl>
                                        <p:attrNameLst>
                                          <p:attrName>ppt_y</p:attrName>
                                        </p:attrNameLst>
                                      </p:cBhvr>
                                      <p:tavLst>
                                        <p:tav fmla="" tm="0">
                                          <p:val>
                                            <p:strVal val="#ppt_y-1"/>
                                          </p:val>
                                        </p:tav>
                                        <p:tav fmla="" tm="100000">
                                          <p:val>
                                            <p:strVal val="#ppt_y"/>
                                          </p:val>
                                        </p:tav>
                                      </p:tavLst>
                                    </p:anim>
                                  </p:childTnLst>
                                </p:cTn>
                              </p:par>
                            </p:childTnLst>
                          </p:cTn>
                        </p:par>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1000"/>
                                        <p:tgtEl>
                                          <p:spTgt spid="26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46" title="Chart"/>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Conclusion</a:t>
            </a:r>
            <a:endParaRPr i="1">
              <a:latin typeface="Roboto Serif ExtraBold"/>
              <a:ea typeface="Roboto Serif ExtraBold"/>
              <a:cs typeface="Roboto Serif ExtraBold"/>
              <a:sym typeface="Roboto Serif ExtraBold"/>
            </a:endParaRPr>
          </a:p>
        </p:txBody>
      </p:sp>
      <p:sp>
        <p:nvSpPr>
          <p:cNvPr id="276" name="Google Shape;276;p47"/>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i="1" lang="en" sz="2000">
                <a:solidFill>
                  <a:srgbClr val="000000"/>
                </a:solidFill>
                <a:latin typeface="Roboto Serif"/>
                <a:ea typeface="Roboto Serif"/>
                <a:cs typeface="Roboto Serif"/>
                <a:sym typeface="Roboto Serif"/>
              </a:rPr>
              <a:t>The focus of this experiment was to investigate how consuming a average sized mango, 100 grams of milk chocolate and 222 ml of coke would affect the blood glucose levels. It was hypothesized that the result of this experiment would be that consuming milk chocolate would raise the blood glucose levels the most. This was proved wrong because coke </a:t>
            </a:r>
            <a:r>
              <a:rPr b="1" i="1" lang="en" sz="2000">
                <a:solidFill>
                  <a:srgbClr val="000000"/>
                </a:solidFill>
                <a:latin typeface="Roboto Serif"/>
                <a:ea typeface="Roboto Serif"/>
                <a:cs typeface="Roboto Serif"/>
                <a:sym typeface="Roboto Serif"/>
              </a:rPr>
              <a:t>increased</a:t>
            </a:r>
            <a:r>
              <a:rPr b="1" i="1" lang="en" sz="2000">
                <a:solidFill>
                  <a:srgbClr val="000000"/>
                </a:solidFill>
                <a:latin typeface="Roboto Serif"/>
                <a:ea typeface="Roboto Serif"/>
                <a:cs typeface="Roboto Serif"/>
                <a:sym typeface="Roboto Serif"/>
              </a:rPr>
              <a:t> the blood glucose levels the most. The results of this experiment showed that the highest average point in the graph after consuming a mango was 8.06 mmol/l or 145.1 mg/dl, for milk chocolate it was 8.12 mmol/l or 146.2 mg/dl and lastly for coke it was 8.23 mmol/l or 148.1 mg/dl. This experiment can be supported by the following research. </a:t>
            </a:r>
            <a:endParaRPr b="1" i="1" sz="2000">
              <a:solidFill>
                <a:srgbClr val="000000"/>
              </a:solidFill>
              <a:latin typeface="Roboto Serif"/>
              <a:ea typeface="Roboto Serif"/>
              <a:cs typeface="Roboto Serif"/>
              <a:sym typeface="Roboto Serif"/>
            </a:endParaRPr>
          </a:p>
          <a:p>
            <a:pPr indent="0" lvl="0" marL="0" rtl="0" algn="just">
              <a:spcBef>
                <a:spcPts val="1200"/>
              </a:spcBef>
              <a:spcAft>
                <a:spcPts val="1200"/>
              </a:spcAft>
              <a:buClr>
                <a:schemeClr val="dk1"/>
              </a:buClr>
              <a:buSzPts val="1100"/>
              <a:buFont typeface="Arial"/>
              <a:buNone/>
            </a:pPr>
            <a:r>
              <a:t/>
            </a:r>
            <a:endParaRPr b="1" i="1" sz="2000">
              <a:solidFill>
                <a:srgbClr val="000000"/>
              </a:solidFill>
              <a:latin typeface="Roboto Serif"/>
              <a:ea typeface="Roboto Serif"/>
              <a:cs typeface="Roboto Serif"/>
              <a:sym typeface="Roboto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1"/>
                                        <p:tgtEl>
                                          <p:spTgt spid="275"/>
                                        </p:tgtEl>
                                        <p:attrNameLst>
                                          <p:attrName>ppt_x</p:attrName>
                                        </p:attrNameLst>
                                      </p:cBhvr>
                                      <p:tavLst>
                                        <p:tav fmla="" tm="0">
                                          <p:val>
                                            <p:strVal val="#ppt_x-1"/>
                                          </p:val>
                                        </p:tav>
                                        <p:tav fmla="" tm="100000">
                                          <p:val>
                                            <p:strVal val="#ppt_x"/>
                                          </p:val>
                                        </p:tav>
                                      </p:tavLst>
                                    </p:anim>
                                  </p:childTnLst>
                                </p:cTn>
                              </p:par>
                            </p:childTnLst>
                          </p:cTn>
                        </p:par>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1000"/>
                                        <p:tgtEl>
                                          <p:spTgt spid="27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Conclusion</a:t>
            </a:r>
            <a:endParaRPr i="1">
              <a:latin typeface="Roboto Serif ExtraBold"/>
              <a:ea typeface="Roboto Serif ExtraBold"/>
              <a:cs typeface="Roboto Serif ExtraBold"/>
              <a:sym typeface="Roboto Serif ExtraBold"/>
            </a:endParaRPr>
          </a:p>
        </p:txBody>
      </p:sp>
      <p:sp>
        <p:nvSpPr>
          <p:cNvPr id="282" name="Google Shape;282;p48"/>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Clr>
                <a:schemeClr val="dk1"/>
              </a:buClr>
              <a:buSzPts val="1100"/>
              <a:buFont typeface="Arial"/>
              <a:buNone/>
            </a:pPr>
            <a:r>
              <a:rPr b="1" i="1" lang="en" sz="2000">
                <a:solidFill>
                  <a:srgbClr val="000000"/>
                </a:solidFill>
                <a:latin typeface="Roboto Serif"/>
                <a:ea typeface="Roboto Serif"/>
                <a:cs typeface="Roboto Serif"/>
                <a:sym typeface="Roboto Serif"/>
              </a:rPr>
              <a:t>Glucose is fuel for the body which is obtained from the foods we consume. Our body breaks them down to glucose. When we eat our blood glucose levels increase. To lower them back down a fluid is produced by the pancreas called insulin. The pancreas releases insulin as it corresponds with the body. This helps lower the blood glucose levels and allow the cells to use the glucose. When the insulin doesn’t properly respond with the body a medical condition known as diabetes is formed. There are different types of diabetes but there is no known cure. If a diabetic person consumes food containing high amounts of glucose it can increase there blood glucose levels to a dangerous level which can harm them.</a:t>
            </a:r>
            <a:endParaRPr b="1" i="1" sz="2000">
              <a:solidFill>
                <a:srgbClr val="000000"/>
              </a:solidFill>
              <a:latin typeface="Roboto Serif"/>
              <a:ea typeface="Roboto Serif"/>
              <a:cs typeface="Roboto Serif"/>
              <a:sym typeface="Roboto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1"/>
                                        <p:tgtEl>
                                          <p:spTgt spid="281"/>
                                        </p:tgtEl>
                                        <p:attrNameLst>
                                          <p:attrName>ppt_y</p:attrName>
                                        </p:attrNameLst>
                                      </p:cBhvr>
                                      <p:tavLst>
                                        <p:tav fmla="" tm="0">
                                          <p:val>
                                            <p:strVal val="#ppt_y-1"/>
                                          </p:val>
                                        </p:tav>
                                        <p:tav fmla="" tm="100000">
                                          <p:val>
                                            <p:strVal val="#ppt_y"/>
                                          </p:val>
                                        </p:tav>
                                      </p:tavLst>
                                    </p:anim>
                                  </p:childTnLst>
                                </p:cTn>
                              </p:par>
                            </p:childTnLst>
                          </p:cTn>
                        </p:par>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1000"/>
                                        <p:tgtEl>
                                          <p:spTgt spid="2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Conclusion</a:t>
            </a:r>
            <a:endParaRPr i="1">
              <a:latin typeface="Roboto Serif ExtraBold"/>
              <a:ea typeface="Roboto Serif ExtraBold"/>
              <a:cs typeface="Roboto Serif ExtraBold"/>
              <a:sym typeface="Roboto Serif ExtraBold"/>
            </a:endParaRPr>
          </a:p>
        </p:txBody>
      </p:sp>
      <p:sp>
        <p:nvSpPr>
          <p:cNvPr id="288" name="Google Shape;288;p49"/>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Clr>
                <a:schemeClr val="dk1"/>
              </a:buClr>
              <a:buSzPts val="1100"/>
              <a:buFont typeface="Arial"/>
              <a:buNone/>
            </a:pPr>
            <a:r>
              <a:rPr b="1" i="1" lang="en" sz="2000">
                <a:solidFill>
                  <a:srgbClr val="000000"/>
                </a:solidFill>
                <a:latin typeface="Roboto Serif"/>
                <a:ea typeface="Roboto Serif"/>
                <a:cs typeface="Roboto Serif"/>
                <a:sym typeface="Roboto Serif"/>
              </a:rPr>
              <a:t>From this experiment we can infer that a mango has the least amount of glucose, while milk chocolate has more and coke has the most amount of glucose.</a:t>
            </a:r>
            <a:endParaRPr b="1" i="1" sz="2000">
              <a:solidFill>
                <a:srgbClr val="000000"/>
              </a:solidFill>
              <a:latin typeface="Roboto Serif"/>
              <a:ea typeface="Roboto Serif"/>
              <a:cs typeface="Roboto Serif"/>
              <a:sym typeface="Roboto Serif"/>
            </a:endParaRPr>
          </a:p>
        </p:txBody>
      </p:sp>
      <p:pic>
        <p:nvPicPr>
          <p:cNvPr id="289" name="Google Shape;289;p49"/>
          <p:cNvPicPr preferRelativeResize="0"/>
          <p:nvPr/>
        </p:nvPicPr>
        <p:blipFill>
          <a:blip r:embed="rId3">
            <a:alphaModFix/>
          </a:blip>
          <a:stretch>
            <a:fillRect/>
          </a:stretch>
        </p:blipFill>
        <p:spPr>
          <a:xfrm>
            <a:off x="240500" y="3171750"/>
            <a:ext cx="2105700" cy="1971675"/>
          </a:xfrm>
          <a:prstGeom prst="rect">
            <a:avLst/>
          </a:prstGeom>
          <a:noFill/>
          <a:ln>
            <a:noFill/>
          </a:ln>
        </p:spPr>
      </p:pic>
      <p:pic>
        <p:nvPicPr>
          <p:cNvPr id="290" name="Google Shape;290;p49"/>
          <p:cNvPicPr preferRelativeResize="0"/>
          <p:nvPr/>
        </p:nvPicPr>
        <p:blipFill rotWithShape="1">
          <a:blip r:embed="rId4">
            <a:alphaModFix/>
          </a:blip>
          <a:srcRect b="0" l="10841" r="0" t="0"/>
          <a:stretch/>
        </p:blipFill>
        <p:spPr>
          <a:xfrm>
            <a:off x="6770550" y="3207375"/>
            <a:ext cx="1810825" cy="1971675"/>
          </a:xfrm>
          <a:prstGeom prst="rect">
            <a:avLst/>
          </a:prstGeom>
          <a:noFill/>
          <a:ln>
            <a:noFill/>
          </a:ln>
        </p:spPr>
      </p:pic>
      <p:pic>
        <p:nvPicPr>
          <p:cNvPr id="291" name="Google Shape;291;p49"/>
          <p:cNvPicPr preferRelativeResize="0"/>
          <p:nvPr/>
        </p:nvPicPr>
        <p:blipFill>
          <a:blip r:embed="rId5">
            <a:alphaModFix/>
          </a:blip>
          <a:stretch>
            <a:fillRect/>
          </a:stretch>
        </p:blipFill>
        <p:spPr>
          <a:xfrm>
            <a:off x="3153925" y="3242925"/>
            <a:ext cx="2624925" cy="1900575"/>
          </a:xfrm>
          <a:prstGeom prst="rect">
            <a:avLst/>
          </a:prstGeom>
          <a:noFill/>
          <a:ln>
            <a:noFill/>
          </a:ln>
        </p:spPr>
      </p:pic>
      <p:pic>
        <p:nvPicPr>
          <p:cNvPr id="292" name="Google Shape;292;p49"/>
          <p:cNvPicPr preferRelativeResize="0"/>
          <p:nvPr/>
        </p:nvPicPr>
        <p:blipFill>
          <a:blip r:embed="rId6">
            <a:alphaModFix/>
          </a:blip>
          <a:stretch>
            <a:fillRect/>
          </a:stretch>
        </p:blipFill>
        <p:spPr>
          <a:xfrm>
            <a:off x="2209826" y="3906857"/>
            <a:ext cx="1000800" cy="572700"/>
          </a:xfrm>
          <a:prstGeom prst="leftArrow">
            <a:avLst>
              <a:gd fmla="val 50000" name="adj1"/>
              <a:gd fmla="val 50000" name="adj2"/>
            </a:avLst>
          </a:prstGeom>
          <a:noFill/>
          <a:ln>
            <a:noFill/>
          </a:ln>
        </p:spPr>
      </p:pic>
      <p:pic>
        <p:nvPicPr>
          <p:cNvPr id="293" name="Google Shape;293;p49"/>
          <p:cNvPicPr preferRelativeResize="0"/>
          <p:nvPr/>
        </p:nvPicPr>
        <p:blipFill>
          <a:blip r:embed="rId6">
            <a:alphaModFix/>
          </a:blip>
          <a:stretch>
            <a:fillRect/>
          </a:stretch>
        </p:blipFill>
        <p:spPr>
          <a:xfrm>
            <a:off x="5932576" y="3906870"/>
            <a:ext cx="1000800" cy="572700"/>
          </a:xfrm>
          <a:prstGeom prst="leftArrow">
            <a:avLst>
              <a:gd fmla="val 50000" name="adj1"/>
              <a:gd fmla="val 50000" name="adj2"/>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
                                        <p:tgtEl>
                                          <p:spTgt spid="287"/>
                                        </p:tgtEl>
                                      </p:cBhvr>
                                    </p:animEffec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Applications</a:t>
            </a:r>
            <a:endParaRPr i="1">
              <a:latin typeface="Roboto Serif ExtraBold"/>
              <a:ea typeface="Roboto Serif ExtraBold"/>
              <a:cs typeface="Roboto Serif ExtraBold"/>
              <a:sym typeface="Roboto Serif ExtraBold"/>
            </a:endParaRPr>
          </a:p>
        </p:txBody>
      </p:sp>
      <p:sp>
        <p:nvSpPr>
          <p:cNvPr id="299" name="Google Shape;299;p50"/>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Clr>
                <a:schemeClr val="dk1"/>
              </a:buClr>
              <a:buSzPts val="1100"/>
              <a:buFont typeface="Arial"/>
              <a:buNone/>
            </a:pPr>
            <a:r>
              <a:rPr b="1" i="1" lang="en" sz="2000">
                <a:solidFill>
                  <a:srgbClr val="000000"/>
                </a:solidFill>
                <a:latin typeface="Roboto Serif"/>
                <a:ea typeface="Roboto Serif"/>
                <a:cs typeface="Roboto Serif"/>
                <a:sym typeface="Roboto Serif"/>
              </a:rPr>
              <a:t>The results of this experiment can help many people out for a variety of reasons. First it can tell people who are diabetic how different foods will increase your blood glucose level. Second it can help people who are on a strict diet and don’t want to </a:t>
            </a:r>
            <a:endParaRPr b="1" i="1" sz="2000">
              <a:solidFill>
                <a:srgbClr val="000000"/>
              </a:solidFill>
              <a:latin typeface="Roboto Serif"/>
              <a:ea typeface="Roboto Serif"/>
              <a:cs typeface="Roboto Serif"/>
              <a:sym typeface="Roboto Serif"/>
            </a:endParaRPr>
          </a:p>
        </p:txBody>
      </p:sp>
      <p:pic>
        <p:nvPicPr>
          <p:cNvPr id="300" name="Google Shape;300;p50"/>
          <p:cNvPicPr preferRelativeResize="0"/>
          <p:nvPr/>
        </p:nvPicPr>
        <p:blipFill>
          <a:blip r:embed="rId3">
            <a:alphaModFix/>
          </a:blip>
          <a:stretch>
            <a:fillRect/>
          </a:stretch>
        </p:blipFill>
        <p:spPr>
          <a:xfrm>
            <a:off x="5403400" y="2338050"/>
            <a:ext cx="3740600" cy="2805450"/>
          </a:xfrm>
          <a:prstGeom prst="rect">
            <a:avLst/>
          </a:prstGeom>
          <a:noFill/>
          <a:ln>
            <a:noFill/>
          </a:ln>
        </p:spPr>
      </p:pic>
      <p:sp>
        <p:nvSpPr>
          <p:cNvPr id="301" name="Google Shape;301;p50"/>
          <p:cNvSpPr txBox="1"/>
          <p:nvPr/>
        </p:nvSpPr>
        <p:spPr>
          <a:xfrm>
            <a:off x="0" y="2257125"/>
            <a:ext cx="5417100" cy="118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i="1" lang="en" sz="2000">
                <a:solidFill>
                  <a:schemeClr val="dk1"/>
                </a:solidFill>
                <a:latin typeface="Roboto Serif"/>
                <a:ea typeface="Roboto Serif"/>
                <a:cs typeface="Roboto Serif"/>
                <a:sym typeface="Roboto Serif"/>
              </a:rPr>
              <a:t>consume a lot of glucose. Then, they can know which fruits and vegetables are good for them and which aren’t </a:t>
            </a:r>
            <a:endParaRPr b="1" i="1" sz="2000">
              <a:solidFill>
                <a:schemeClr val="dk1"/>
              </a:solidFill>
              <a:latin typeface="Roboto Serif"/>
              <a:ea typeface="Roboto Serif"/>
              <a:cs typeface="Roboto Serif"/>
              <a:sym typeface="Roboto Serif"/>
            </a:endParaRPr>
          </a:p>
          <a:p>
            <a:pPr indent="0" lvl="0" marL="0" rtl="0" algn="l">
              <a:spcBef>
                <a:spcPts val="1200"/>
              </a:spcBef>
              <a:spcAft>
                <a:spcPts val="0"/>
              </a:spcAft>
              <a:buNone/>
            </a:pPr>
            <a:r>
              <a:t/>
            </a:r>
            <a:endParaRPr sz="1800">
              <a:solidFill>
                <a:schemeClr val="dk2"/>
              </a:solidFill>
            </a:endParaRPr>
          </a:p>
        </p:txBody>
      </p:sp>
      <p:pic>
        <p:nvPicPr>
          <p:cNvPr id="302" name="Google Shape;302;p50"/>
          <p:cNvPicPr preferRelativeResize="0"/>
          <p:nvPr/>
        </p:nvPicPr>
        <p:blipFill>
          <a:blip r:embed="rId4">
            <a:alphaModFix/>
          </a:blip>
          <a:stretch>
            <a:fillRect/>
          </a:stretch>
        </p:blipFill>
        <p:spPr>
          <a:xfrm>
            <a:off x="2801875" y="3438513"/>
            <a:ext cx="2686050" cy="1704975"/>
          </a:xfrm>
          <a:prstGeom prst="rect">
            <a:avLst/>
          </a:prstGeom>
          <a:noFill/>
          <a:ln>
            <a:noFill/>
          </a:ln>
        </p:spPr>
      </p:pic>
      <p:sp>
        <p:nvSpPr>
          <p:cNvPr id="303" name="Google Shape;303;p50"/>
          <p:cNvSpPr txBox="1"/>
          <p:nvPr/>
        </p:nvSpPr>
        <p:spPr>
          <a:xfrm>
            <a:off x="95750" y="3365150"/>
            <a:ext cx="2421300" cy="1463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1200"/>
              </a:spcAft>
              <a:buClr>
                <a:schemeClr val="dk1"/>
              </a:buClr>
              <a:buSzPts val="1100"/>
              <a:buFont typeface="Arial"/>
              <a:buNone/>
            </a:pPr>
            <a:r>
              <a:rPr b="1" i="1" lang="en" sz="2000">
                <a:solidFill>
                  <a:schemeClr val="dk1"/>
                </a:solidFill>
                <a:latin typeface="Roboto Serif"/>
                <a:ea typeface="Roboto Serif"/>
                <a:cs typeface="Roboto Serif"/>
                <a:sym typeface="Roboto Serif"/>
              </a:rPr>
              <a:t>a</a:t>
            </a:r>
            <a:r>
              <a:rPr b="1" i="1" lang="en" sz="2000">
                <a:solidFill>
                  <a:schemeClr val="dk1"/>
                </a:solidFill>
                <a:latin typeface="Roboto Serif"/>
                <a:ea typeface="Roboto Serif"/>
                <a:cs typeface="Roboto Serif"/>
                <a:sym typeface="Roboto Serif"/>
              </a:rPr>
              <a:t>nd those foods would increase their         blood glucose levels to a certain level. </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1000"/>
                                        <p:tgtEl>
                                          <p:spTgt spid="29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1000"/>
                                        <p:tgtEl>
                                          <p:spTgt spid="300"/>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1000"/>
                                        <p:tgtEl>
                                          <p:spTgt spid="30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Next experiment</a:t>
            </a:r>
            <a:endParaRPr i="1">
              <a:latin typeface="Roboto Serif ExtraBold"/>
              <a:ea typeface="Roboto Serif ExtraBold"/>
              <a:cs typeface="Roboto Serif ExtraBold"/>
              <a:sym typeface="Roboto Serif ExtraBold"/>
            </a:endParaRPr>
          </a:p>
        </p:txBody>
      </p:sp>
      <p:sp>
        <p:nvSpPr>
          <p:cNvPr id="309" name="Google Shape;309;p51"/>
          <p:cNvSpPr txBox="1"/>
          <p:nvPr>
            <p:ph idx="1" type="body"/>
          </p:nvPr>
        </p:nvSpPr>
        <p:spPr>
          <a:xfrm>
            <a:off x="0" y="898125"/>
            <a:ext cx="4572000" cy="42453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Clr>
                <a:schemeClr val="dk1"/>
              </a:buClr>
              <a:buSzPts val="1100"/>
              <a:buFont typeface="Arial"/>
              <a:buNone/>
            </a:pPr>
            <a:r>
              <a:rPr b="1" i="1" lang="en" sz="2000">
                <a:solidFill>
                  <a:schemeClr val="dk1"/>
                </a:solidFill>
                <a:latin typeface="Roboto Serif"/>
                <a:ea typeface="Roboto Serif"/>
                <a:cs typeface="Roboto Serif"/>
                <a:sym typeface="Roboto Serif"/>
              </a:rPr>
              <a:t>In order to further study the result of this experiment my next experiment can be, ‘do the blood glucose levels vary due to gender?’ It can </a:t>
            </a:r>
            <a:r>
              <a:rPr b="1" i="1" lang="en" sz="2000">
                <a:solidFill>
                  <a:schemeClr val="dk1"/>
                </a:solidFill>
                <a:latin typeface="Roboto Serif"/>
                <a:ea typeface="Roboto Serif"/>
                <a:cs typeface="Roboto Serif"/>
                <a:sym typeface="Roboto Serif"/>
              </a:rPr>
              <a:t>also</a:t>
            </a:r>
            <a:r>
              <a:rPr b="1" i="1" lang="en" sz="2000">
                <a:solidFill>
                  <a:schemeClr val="dk1"/>
                </a:solidFill>
                <a:latin typeface="Roboto Serif"/>
                <a:ea typeface="Roboto Serif"/>
                <a:cs typeface="Roboto Serif"/>
                <a:sym typeface="Roboto Serif"/>
              </a:rPr>
              <a:t> be, ‘do the blood glucose levels change due to the temperature the food is at?’ I also like, ‘does the time when the food is eaten at affect how quickly the blood glucose levels rise?’</a:t>
            </a:r>
            <a:endParaRPr b="1" i="1" sz="2000">
              <a:solidFill>
                <a:srgbClr val="000000"/>
              </a:solidFill>
              <a:latin typeface="Roboto Serif"/>
              <a:ea typeface="Roboto Serif"/>
              <a:cs typeface="Roboto Serif"/>
              <a:sym typeface="Roboto Serif"/>
            </a:endParaRPr>
          </a:p>
        </p:txBody>
      </p:sp>
      <p:pic>
        <p:nvPicPr>
          <p:cNvPr id="310" name="Google Shape;310;p51"/>
          <p:cNvPicPr preferRelativeResize="0"/>
          <p:nvPr/>
        </p:nvPicPr>
        <p:blipFill>
          <a:blip r:embed="rId3">
            <a:alphaModFix/>
          </a:blip>
          <a:stretch>
            <a:fillRect/>
          </a:stretch>
        </p:blipFill>
        <p:spPr>
          <a:xfrm>
            <a:off x="4571988" y="3477663"/>
            <a:ext cx="2619375" cy="1743075"/>
          </a:xfrm>
          <a:prstGeom prst="rect">
            <a:avLst/>
          </a:prstGeom>
          <a:noFill/>
          <a:ln>
            <a:noFill/>
          </a:ln>
        </p:spPr>
      </p:pic>
      <p:pic>
        <p:nvPicPr>
          <p:cNvPr id="311" name="Google Shape;311;p51"/>
          <p:cNvPicPr preferRelativeResize="0"/>
          <p:nvPr/>
        </p:nvPicPr>
        <p:blipFill>
          <a:blip r:embed="rId4">
            <a:alphaModFix/>
          </a:blip>
          <a:stretch>
            <a:fillRect/>
          </a:stretch>
        </p:blipFill>
        <p:spPr>
          <a:xfrm>
            <a:off x="6753225" y="3359625"/>
            <a:ext cx="2390775" cy="1783886"/>
          </a:xfrm>
          <a:prstGeom prst="rect">
            <a:avLst/>
          </a:prstGeom>
          <a:noFill/>
          <a:ln>
            <a:noFill/>
          </a:ln>
        </p:spPr>
      </p:pic>
      <p:pic>
        <p:nvPicPr>
          <p:cNvPr id="312" name="Google Shape;312;p51"/>
          <p:cNvPicPr preferRelativeResize="0"/>
          <p:nvPr/>
        </p:nvPicPr>
        <p:blipFill>
          <a:blip r:embed="rId5">
            <a:alphaModFix/>
          </a:blip>
          <a:stretch>
            <a:fillRect/>
          </a:stretch>
        </p:blipFill>
        <p:spPr>
          <a:xfrm>
            <a:off x="6753226" y="898130"/>
            <a:ext cx="2390774" cy="1858457"/>
          </a:xfrm>
          <a:prstGeom prst="rect">
            <a:avLst/>
          </a:prstGeom>
          <a:noFill/>
          <a:ln>
            <a:noFill/>
          </a:ln>
        </p:spPr>
      </p:pic>
      <p:pic>
        <p:nvPicPr>
          <p:cNvPr id="313" name="Google Shape;313;p51"/>
          <p:cNvPicPr preferRelativeResize="0"/>
          <p:nvPr/>
        </p:nvPicPr>
        <p:blipFill rotWithShape="1">
          <a:blip r:embed="rId6">
            <a:alphaModFix/>
          </a:blip>
          <a:srcRect b="7373" l="0" r="0" t="0"/>
          <a:stretch/>
        </p:blipFill>
        <p:spPr>
          <a:xfrm>
            <a:off x="4724400" y="1017725"/>
            <a:ext cx="1876427" cy="18584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1000"/>
                                        <p:tgtEl>
                                          <p:spTgt spid="30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mph" presetID="8" presetSubtype="0">
                                  <p:stCondLst>
                                    <p:cond delay="0"/>
                                  </p:stCondLst>
                                  <p:childTnLst>
                                    <p:animRot by="-21600000">
                                      <p:cBhvr>
                                        <p:cTn dur="1000" fill="hold"/>
                                        <p:tgtEl>
                                          <p:spTgt spid="309"/>
                                        </p:tgtEl>
                                        <p:attrNameLst>
                                          <p:attrName>r</p:attrName>
                                        </p:attrNameLst>
                                      </p:cBhvr>
                                    </p:animRot>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1000"/>
                                        <p:tgtEl>
                                          <p:spTgt spid="313"/>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1">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1000"/>
                                        <p:tgtEl>
                                          <p:spTgt spid="312"/>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1000"/>
                                        <p:tgtEl>
                                          <p:spTgt spid="311"/>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4">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1000"/>
                                        <p:tgtEl>
                                          <p:spTgt spid="3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Keywords</a:t>
            </a:r>
            <a:r>
              <a:rPr i="1" lang="en">
                <a:latin typeface="Roboto Serif ExtraBold"/>
                <a:ea typeface="Roboto Serif ExtraBold"/>
                <a:cs typeface="Roboto Serif ExtraBold"/>
                <a:sym typeface="Roboto Serif ExtraBold"/>
              </a:rPr>
              <a:t> and </a:t>
            </a:r>
            <a:r>
              <a:rPr i="1" lang="en">
                <a:latin typeface="Roboto Serif ExtraBold"/>
                <a:ea typeface="Roboto Serif ExtraBold"/>
                <a:cs typeface="Roboto Serif ExtraBold"/>
                <a:sym typeface="Roboto Serif ExtraBold"/>
              </a:rPr>
              <a:t>definitions</a:t>
            </a:r>
            <a:endParaRPr i="1">
              <a:latin typeface="Roboto Serif ExtraBold"/>
              <a:ea typeface="Roboto Serif ExtraBold"/>
              <a:cs typeface="Roboto Serif ExtraBold"/>
              <a:sym typeface="Roboto Serif ExtraBold"/>
            </a:endParaRPr>
          </a:p>
        </p:txBody>
      </p:sp>
      <p:sp>
        <p:nvSpPr>
          <p:cNvPr id="78" name="Google Shape;78;p16"/>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i="1" lang="en" sz="2000">
                <a:solidFill>
                  <a:srgbClr val="000000"/>
                </a:solidFill>
                <a:latin typeface="Roboto Serif"/>
                <a:ea typeface="Roboto Serif"/>
                <a:cs typeface="Roboto Serif"/>
                <a:sym typeface="Roboto Serif"/>
              </a:rPr>
              <a:t>Glucose - A type of sugar which engenders fuel for the body through </a:t>
            </a:r>
            <a:r>
              <a:rPr b="1" i="1" lang="en" sz="2000">
                <a:solidFill>
                  <a:srgbClr val="000000"/>
                </a:solidFill>
                <a:latin typeface="Roboto Serif"/>
                <a:ea typeface="Roboto Serif"/>
                <a:cs typeface="Roboto Serif"/>
                <a:sym typeface="Roboto Serif"/>
              </a:rPr>
              <a:t>metabolism</a:t>
            </a:r>
            <a:r>
              <a:rPr b="1" i="1" lang="en" sz="2000">
                <a:solidFill>
                  <a:srgbClr val="000000"/>
                </a:solidFill>
                <a:latin typeface="Roboto Serif"/>
                <a:ea typeface="Roboto Serif"/>
                <a:cs typeface="Roboto Serif"/>
                <a:sym typeface="Roboto Serif"/>
              </a:rPr>
              <a:t>. </a:t>
            </a:r>
            <a:endParaRPr b="1" i="1" sz="2000">
              <a:solidFill>
                <a:srgbClr val="000000"/>
              </a:solidFill>
              <a:latin typeface="Roboto Serif"/>
              <a:ea typeface="Roboto Serif"/>
              <a:cs typeface="Roboto Serif"/>
              <a:sym typeface="Roboto Serif"/>
            </a:endParaRPr>
          </a:p>
          <a:p>
            <a:pPr indent="0" lvl="0" marL="0" rtl="0" algn="just">
              <a:spcBef>
                <a:spcPts val="1200"/>
              </a:spcBef>
              <a:spcAft>
                <a:spcPts val="0"/>
              </a:spcAft>
              <a:buClr>
                <a:schemeClr val="dk1"/>
              </a:buClr>
              <a:buSzPts val="1100"/>
              <a:buFont typeface="Arial"/>
              <a:buNone/>
            </a:pPr>
            <a:r>
              <a:rPr b="1" i="1" lang="en" sz="2000">
                <a:solidFill>
                  <a:srgbClr val="000000"/>
                </a:solidFill>
                <a:latin typeface="Roboto Serif"/>
                <a:ea typeface="Roboto Serif"/>
                <a:cs typeface="Roboto Serif"/>
                <a:sym typeface="Roboto Serif"/>
              </a:rPr>
              <a:t>Blood glucose levels - The amount of glucose in the bloodstream.</a:t>
            </a:r>
            <a:endParaRPr b="1" i="1" sz="2000">
              <a:solidFill>
                <a:srgbClr val="000000"/>
              </a:solidFill>
              <a:latin typeface="Roboto Serif"/>
              <a:ea typeface="Roboto Serif"/>
              <a:cs typeface="Roboto Serif"/>
              <a:sym typeface="Roboto Serif"/>
            </a:endParaRPr>
          </a:p>
          <a:p>
            <a:pPr indent="0" lvl="0" marL="0" rtl="0" algn="just">
              <a:spcBef>
                <a:spcPts val="1200"/>
              </a:spcBef>
              <a:spcAft>
                <a:spcPts val="0"/>
              </a:spcAft>
              <a:buClr>
                <a:schemeClr val="dk1"/>
              </a:buClr>
              <a:buSzPts val="1100"/>
              <a:buFont typeface="Arial"/>
              <a:buNone/>
            </a:pPr>
            <a:r>
              <a:rPr b="1" i="1" lang="en" sz="2000">
                <a:solidFill>
                  <a:srgbClr val="000000"/>
                </a:solidFill>
                <a:latin typeface="Roboto Serif"/>
                <a:ea typeface="Roboto Serif"/>
                <a:cs typeface="Roboto Serif"/>
                <a:sym typeface="Roboto Serif"/>
              </a:rPr>
              <a:t>Insulin - A milky white substance which is produced by the pancreas to lower down the blood glucose and allows it to be utilized by the cells.</a:t>
            </a:r>
            <a:endParaRPr b="1" i="1" sz="2000">
              <a:solidFill>
                <a:srgbClr val="000000"/>
              </a:solidFill>
              <a:latin typeface="Roboto Serif"/>
              <a:ea typeface="Roboto Serif"/>
              <a:cs typeface="Roboto Serif"/>
              <a:sym typeface="Roboto Serif"/>
            </a:endParaRPr>
          </a:p>
          <a:p>
            <a:pPr indent="0" lvl="0" marL="0" rtl="0" algn="just">
              <a:spcBef>
                <a:spcPts val="1200"/>
              </a:spcBef>
              <a:spcAft>
                <a:spcPts val="1200"/>
              </a:spcAft>
              <a:buClr>
                <a:schemeClr val="dk1"/>
              </a:buClr>
              <a:buSzPts val="1100"/>
              <a:buFont typeface="Arial"/>
              <a:buNone/>
            </a:pPr>
            <a:r>
              <a:rPr b="1" i="1" lang="en" sz="2000">
                <a:solidFill>
                  <a:srgbClr val="000000"/>
                </a:solidFill>
                <a:latin typeface="Roboto Serif"/>
                <a:ea typeface="Roboto Serif"/>
                <a:cs typeface="Roboto Serif"/>
                <a:sym typeface="Roboto Serif"/>
              </a:rPr>
              <a:t>Diabetes - A condition in which the pancreas doesn’t properly respond with the body; it either doesn’t make any insulin at all or injects insulin at wrong </a:t>
            </a:r>
            <a:r>
              <a:rPr b="1" i="1" lang="en" sz="2000">
                <a:solidFill>
                  <a:srgbClr val="000000"/>
                </a:solidFill>
                <a:latin typeface="Roboto Serif"/>
                <a:ea typeface="Roboto Serif"/>
                <a:cs typeface="Roboto Serif"/>
                <a:sym typeface="Roboto Serif"/>
              </a:rPr>
              <a:t>times</a:t>
            </a:r>
            <a:r>
              <a:rPr b="1" i="1" lang="en" sz="2000">
                <a:solidFill>
                  <a:srgbClr val="000000"/>
                </a:solidFill>
                <a:latin typeface="Roboto Serif"/>
                <a:ea typeface="Roboto Serif"/>
                <a:cs typeface="Roboto Serif"/>
                <a:sym typeface="Roboto Serif"/>
              </a:rPr>
              <a:t>.</a:t>
            </a:r>
            <a:endParaRPr b="1" i="1" sz="2000">
              <a:solidFill>
                <a:srgbClr val="000000"/>
              </a:solidFill>
              <a:latin typeface="Roboto Serif"/>
              <a:ea typeface="Roboto Serif"/>
              <a:cs typeface="Roboto Serif"/>
              <a:sym typeface="Roboto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p:tgtEl>
                                          <p:spTgt spid="77"/>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Sources of error</a:t>
            </a:r>
            <a:endParaRPr i="1">
              <a:latin typeface="Roboto Serif ExtraBold"/>
              <a:ea typeface="Roboto Serif ExtraBold"/>
              <a:cs typeface="Roboto Serif ExtraBold"/>
              <a:sym typeface="Roboto Serif ExtraBold"/>
            </a:endParaRPr>
          </a:p>
        </p:txBody>
      </p:sp>
      <p:sp>
        <p:nvSpPr>
          <p:cNvPr id="319" name="Google Shape;319;p52"/>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i="1" lang="en" sz="2000">
                <a:solidFill>
                  <a:srgbClr val="000000"/>
                </a:solidFill>
                <a:latin typeface="Roboto Serif"/>
                <a:ea typeface="Roboto Serif"/>
                <a:cs typeface="Roboto Serif"/>
                <a:sym typeface="Roboto Serif"/>
              </a:rPr>
              <a:t>My science fair experiment could have been improved because sometimes in the model the conductance sensor would move around not giving me the fully precise numbers. In the very first trial for Part A where the participant had to eat a mango, we forgot to connect the watch to the phone so we did not receive the data and had to do it again. Things like gender and age were not taken into consideration.</a:t>
            </a:r>
            <a:endParaRPr b="1" i="1" sz="2000">
              <a:solidFill>
                <a:srgbClr val="000000"/>
              </a:solidFill>
              <a:latin typeface="Roboto Serif"/>
              <a:ea typeface="Roboto Serif"/>
              <a:cs typeface="Roboto Serif"/>
              <a:sym typeface="Roboto Serif"/>
            </a:endParaRPr>
          </a:p>
          <a:p>
            <a:pPr indent="0" lvl="0" marL="0" rtl="0" algn="just">
              <a:spcBef>
                <a:spcPts val="1200"/>
              </a:spcBef>
              <a:spcAft>
                <a:spcPts val="0"/>
              </a:spcAft>
              <a:buClr>
                <a:schemeClr val="dk1"/>
              </a:buClr>
              <a:buSzPts val="1100"/>
              <a:buFont typeface="Arial"/>
              <a:buNone/>
            </a:pPr>
            <a:r>
              <a:t/>
            </a:r>
            <a:endParaRPr b="1" i="1" sz="2000">
              <a:solidFill>
                <a:srgbClr val="000000"/>
              </a:solidFill>
              <a:latin typeface="Roboto Serif"/>
              <a:ea typeface="Roboto Serif"/>
              <a:cs typeface="Roboto Serif"/>
              <a:sym typeface="Roboto Serif"/>
            </a:endParaRPr>
          </a:p>
          <a:p>
            <a:pPr indent="0" lvl="0" marL="0" rtl="0" algn="just">
              <a:spcBef>
                <a:spcPts val="1200"/>
              </a:spcBef>
              <a:spcAft>
                <a:spcPts val="1200"/>
              </a:spcAft>
              <a:buClr>
                <a:schemeClr val="dk1"/>
              </a:buClr>
              <a:buSzPts val="1100"/>
              <a:buFont typeface="Arial"/>
              <a:buNone/>
            </a:pPr>
            <a:r>
              <a:t/>
            </a:r>
            <a:endParaRPr b="1" i="1" sz="2000">
              <a:solidFill>
                <a:srgbClr val="000000"/>
              </a:solidFill>
              <a:latin typeface="Roboto Serif"/>
              <a:ea typeface="Roboto Serif"/>
              <a:cs typeface="Roboto Serif"/>
              <a:sym typeface="Roboto Serif"/>
            </a:endParaRPr>
          </a:p>
        </p:txBody>
      </p:sp>
      <p:pic>
        <p:nvPicPr>
          <p:cNvPr id="320" name="Google Shape;320;p52"/>
          <p:cNvPicPr preferRelativeResize="0"/>
          <p:nvPr/>
        </p:nvPicPr>
        <p:blipFill>
          <a:blip r:embed="rId3">
            <a:alphaModFix/>
          </a:blip>
          <a:stretch>
            <a:fillRect/>
          </a:stretch>
        </p:blipFill>
        <p:spPr>
          <a:xfrm>
            <a:off x="5265625" y="3107350"/>
            <a:ext cx="3878376" cy="2036151"/>
          </a:xfrm>
          <a:prstGeom prst="rect">
            <a:avLst/>
          </a:prstGeom>
          <a:noFill/>
          <a:ln>
            <a:noFill/>
          </a:ln>
        </p:spPr>
      </p:pic>
      <p:pic>
        <p:nvPicPr>
          <p:cNvPr id="321" name="Google Shape;321;p52"/>
          <p:cNvPicPr preferRelativeResize="0"/>
          <p:nvPr/>
        </p:nvPicPr>
        <p:blipFill rotWithShape="1">
          <a:blip r:embed="rId4">
            <a:alphaModFix/>
          </a:blip>
          <a:srcRect b="18983" l="7916" r="5757" t="21914"/>
          <a:stretch/>
        </p:blipFill>
        <p:spPr>
          <a:xfrm>
            <a:off x="204300" y="3465300"/>
            <a:ext cx="3658350" cy="1678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1000"/>
                                        <p:tgtEl>
                                          <p:spTgt spid="31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1000"/>
                                        <p:tgtEl>
                                          <p:spTgt spid="319"/>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1000"/>
                                        <p:tgtEl>
                                          <p:spTgt spid="320"/>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1000"/>
                                        <p:tgtEl>
                                          <p:spTgt spid="3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Credits</a:t>
            </a:r>
            <a:endParaRPr i="1">
              <a:latin typeface="Roboto Serif ExtraBold"/>
              <a:ea typeface="Roboto Serif ExtraBold"/>
              <a:cs typeface="Roboto Serif ExtraBold"/>
              <a:sym typeface="Roboto Serif ExtraBold"/>
            </a:endParaRPr>
          </a:p>
        </p:txBody>
      </p:sp>
      <p:sp>
        <p:nvSpPr>
          <p:cNvPr id="327" name="Google Shape;327;p53"/>
          <p:cNvSpPr txBox="1"/>
          <p:nvPr>
            <p:ph idx="1" type="body"/>
          </p:nvPr>
        </p:nvSpPr>
        <p:spPr>
          <a:xfrm>
            <a:off x="0" y="898125"/>
            <a:ext cx="9144000" cy="42453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Clr>
                <a:schemeClr val="dk1"/>
              </a:buClr>
              <a:buSzPts val="1100"/>
              <a:buFont typeface="Arial"/>
              <a:buNone/>
            </a:pPr>
            <a:r>
              <a:rPr b="1" i="1" lang="en" sz="2000">
                <a:solidFill>
                  <a:srgbClr val="000000"/>
                </a:solidFill>
                <a:latin typeface="Roboto Serif"/>
                <a:ea typeface="Roboto Serif"/>
                <a:cs typeface="Roboto Serif"/>
                <a:sym typeface="Roboto Serif"/>
              </a:rPr>
              <a:t>I would like to thank my  parents and my sister for supporting me and helping me out during my science fair. I would also like to thank my teacher and my science fair </a:t>
            </a:r>
            <a:r>
              <a:rPr b="1" i="1" lang="en" sz="2000">
                <a:solidFill>
                  <a:srgbClr val="000000"/>
                </a:solidFill>
                <a:latin typeface="Roboto Serif"/>
                <a:ea typeface="Roboto Serif"/>
                <a:cs typeface="Roboto Serif"/>
                <a:sym typeface="Roboto Serif"/>
              </a:rPr>
              <a:t>coordinator. Last but not least I would also like to thank all the participants who chose to participate in my science fair.</a:t>
            </a:r>
            <a:endParaRPr b="1" i="1" sz="2000">
              <a:solidFill>
                <a:srgbClr val="000000"/>
              </a:solidFill>
              <a:latin typeface="Roboto Serif"/>
              <a:ea typeface="Roboto Serif"/>
              <a:cs typeface="Roboto Serif"/>
              <a:sym typeface="Roboto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1000"/>
                                        <p:tgtEl>
                                          <p:spTgt spid="326"/>
                                        </p:tgtEl>
                                        <p:attrNameLst>
                                          <p:attrName>ppt_w</p:attrName>
                                        </p:attrNameLst>
                                      </p:cBhvr>
                                      <p:tavLst>
                                        <p:tav fmla="" tm="0">
                                          <p:val>
                                            <p:strVal val="0"/>
                                          </p:val>
                                        </p:tav>
                                        <p:tav fmla="" tm="100000">
                                          <p:val>
                                            <p:strVal val="#ppt_w"/>
                                          </p:val>
                                        </p:tav>
                                      </p:tavLst>
                                    </p:anim>
                                    <p:anim calcmode="lin" valueType="num">
                                      <p:cBhvr additive="base">
                                        <p:cTn dur="1000"/>
                                        <p:tgtEl>
                                          <p:spTgt spid="32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mph" presetID="8" presetSubtype="0">
                                  <p:stCondLst>
                                    <p:cond delay="0"/>
                                  </p:stCondLst>
                                  <p:childTnLst>
                                    <p:animRot by="-21600000">
                                      <p:cBhvr>
                                        <p:cTn dur="1000" fill="hold"/>
                                        <p:tgtEl>
                                          <p:spTgt spid="327"/>
                                        </p:tgtEl>
                                        <p:attrNameLst>
                                          <p:attrName>r</p:attrName>
                                        </p:attrNameLst>
                                      </p:cBhvr>
                                    </p:animRo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4"/>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Dealing with diabetes: The road to developing an artificial pancreas: Science project (no date) Science Buddies. Available at: https://www.sciencebuddies.org/science-fair-projects/project-ideas/HumBio_p040/human-biology-health/developing-an-artificial-pancreas (Accessed: 21 January 2024). </a:t>
            </a:r>
            <a:endParaRPr b="1" i="1" sz="1600" u="sng">
              <a:solidFill>
                <a:schemeClr val="accent5"/>
              </a:solidFill>
              <a:latin typeface="Roboto Serif"/>
              <a:ea typeface="Roboto Serif"/>
              <a:cs typeface="Roboto Serif"/>
              <a:sym typeface="Roboto Serif"/>
            </a:endParaRPr>
          </a:p>
          <a:p>
            <a:pPr indent="0" lvl="0" marL="0" rtl="0" algn="l">
              <a:spcBef>
                <a:spcPts val="1200"/>
              </a:spcBef>
              <a:spcAft>
                <a:spcPts val="0"/>
              </a:spcAft>
              <a:buNone/>
            </a:pPr>
            <a:r>
              <a:rPr b="1" i="1" lang="en" sz="1600" u="sng">
                <a:solidFill>
                  <a:schemeClr val="accent5"/>
                </a:solidFill>
                <a:latin typeface="Roboto Serif"/>
                <a:ea typeface="Roboto Serif"/>
                <a:cs typeface="Roboto Serif"/>
                <a:sym typeface="Roboto Serif"/>
              </a:rPr>
              <a:t>Type 1 diabetes (2023) Mayo Clinic. Available at: https://www.mayoclinic.org/diseases-conditions/type-1-diabetes/symptoms-causes/syc-20353011 (Accessed: 21 January 2024). </a:t>
            </a:r>
            <a:endParaRPr b="1" i="1" sz="1600" u="sng">
              <a:solidFill>
                <a:schemeClr val="accent5"/>
              </a:solidFill>
              <a:latin typeface="Roboto Serif"/>
              <a:ea typeface="Roboto Serif"/>
              <a:cs typeface="Roboto Serif"/>
              <a:sym typeface="Roboto Serif"/>
            </a:endParaRPr>
          </a:p>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What is diabetes? (2023) Centers for Disease Control and Prevention. Available at: https://www.cdc.gov/diabetes/basics/diabetes.html#:~:text=With%20diabetes%2C%20your%20body%20doesn,vision%20loss%2C%20and%20kidney%20disease (Accessed: 21 January 2024). </a:t>
            </a:r>
            <a:endParaRPr b="1" i="1" sz="1600" u="sng">
              <a:solidFill>
                <a:schemeClr val="accent5"/>
              </a:solidFill>
              <a:latin typeface="Roboto Serif"/>
              <a:ea typeface="Roboto Serif"/>
              <a:cs typeface="Roboto Serif"/>
              <a:sym typeface="Roboto Serif"/>
            </a:endParaRPr>
          </a:p>
          <a:p>
            <a:pPr indent="0" lvl="0" marL="0" rtl="0" algn="just">
              <a:spcBef>
                <a:spcPts val="1200"/>
              </a:spcBef>
              <a:spcAft>
                <a:spcPts val="0"/>
              </a:spcAft>
              <a:buNone/>
            </a:pPr>
            <a:r>
              <a:t/>
            </a:r>
            <a:endParaRPr b="1" i="1" sz="1600" u="sng">
              <a:solidFill>
                <a:schemeClr val="accent5"/>
              </a:solidFill>
              <a:latin typeface="Roboto Serif"/>
              <a:ea typeface="Roboto Serif"/>
              <a:cs typeface="Roboto Serif"/>
              <a:sym typeface="Roboto Serif"/>
            </a:endParaRPr>
          </a:p>
          <a:p>
            <a:pPr indent="0" lvl="0" marL="0" rtl="0" algn="just">
              <a:spcBef>
                <a:spcPts val="0"/>
              </a:spcBef>
              <a:spcAft>
                <a:spcPts val="0"/>
              </a:spcAft>
              <a:buNone/>
            </a:pPr>
            <a:r>
              <a:t/>
            </a:r>
            <a:endParaRPr b="1" i="1" sz="1600" u="sng">
              <a:solidFill>
                <a:schemeClr val="accent5"/>
              </a:solidFill>
              <a:latin typeface="Roboto Serif"/>
              <a:ea typeface="Roboto Serif"/>
              <a:cs typeface="Roboto Serif"/>
              <a:sym typeface="Roboto Serif"/>
            </a:endParaRPr>
          </a:p>
          <a:p>
            <a:pPr indent="0" lvl="0" marL="0" rtl="0" algn="just">
              <a:spcBef>
                <a:spcPts val="0"/>
              </a:spcBef>
              <a:spcAft>
                <a:spcPts val="0"/>
              </a:spcAft>
              <a:buNone/>
            </a:pPr>
            <a:r>
              <a:t/>
            </a:r>
            <a:endParaRPr b="1" i="1" sz="1600" u="sng">
              <a:solidFill>
                <a:schemeClr val="accent5"/>
              </a:solidFill>
              <a:latin typeface="Roboto Serif"/>
              <a:ea typeface="Roboto Serif"/>
              <a:cs typeface="Roboto Serif"/>
              <a:sym typeface="Roboto Serif"/>
            </a:endParaRPr>
          </a:p>
        </p:txBody>
      </p:sp>
      <p:sp>
        <p:nvSpPr>
          <p:cNvPr id="333" name="Google Shape;333;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References</a:t>
            </a:r>
            <a:endParaRPr i="1">
              <a:latin typeface="Roboto Serif ExtraBold"/>
              <a:ea typeface="Roboto Serif ExtraBold"/>
              <a:cs typeface="Roboto Serif ExtraBold"/>
              <a:sym typeface="Roboto Serif ExtraBo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5"/>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What is diabetes? (no date) DiabetesCanadaWebsite. Available at: https://www.diabetes.ca/about-diabetes/what-is-diabetes (Accessed: 21 January 2024). </a:t>
            </a:r>
            <a:endParaRPr b="1" i="1" sz="1600" u="sng">
              <a:solidFill>
                <a:schemeClr val="accent5"/>
              </a:solidFill>
              <a:latin typeface="Roboto Serif"/>
              <a:ea typeface="Roboto Serif"/>
              <a:cs typeface="Roboto Serif"/>
              <a:sym typeface="Roboto Serif"/>
            </a:endParaRPr>
          </a:p>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(No date) Diabetes - StatPearls - NCBI Bookshelf - National Center for ... Available at: https://www.ncbi.nlm.nih.gov/books/NBK551501/ (Accessed: 22 January 2024). </a:t>
            </a:r>
            <a:endParaRPr b="1" i="1" sz="1600" u="sng">
              <a:solidFill>
                <a:schemeClr val="accent5"/>
              </a:solidFill>
              <a:latin typeface="Roboto Serif"/>
              <a:ea typeface="Roboto Serif"/>
              <a:cs typeface="Roboto Serif"/>
              <a:sym typeface="Roboto Serif"/>
            </a:endParaRPr>
          </a:p>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Canada, P.H.A. of (2023) Government of Canada, Canada.ca. Available at: https://www.canada.ca/en/public-health/services/chronic-diseases/diabetes.html (Accessed: 21 January 2024). </a:t>
            </a:r>
            <a:endParaRPr b="1" i="1" sz="1600" u="sng">
              <a:solidFill>
                <a:schemeClr val="accent5"/>
              </a:solidFill>
              <a:latin typeface="Roboto Serif"/>
              <a:ea typeface="Roboto Serif"/>
              <a:cs typeface="Roboto Serif"/>
              <a:sym typeface="Roboto Serif"/>
            </a:endParaRPr>
          </a:p>
          <a:p>
            <a:pPr indent="0" lvl="0" marL="0" rtl="0" algn="l">
              <a:spcBef>
                <a:spcPts val="1200"/>
              </a:spcBef>
              <a:spcAft>
                <a:spcPts val="0"/>
              </a:spcAft>
              <a:buNone/>
            </a:pPr>
            <a:r>
              <a:rPr b="1" i="1" lang="en" sz="1600" u="sng">
                <a:solidFill>
                  <a:schemeClr val="accent5"/>
                </a:solidFill>
                <a:latin typeface="Roboto Serif"/>
                <a:ea typeface="Roboto Serif"/>
                <a:cs typeface="Roboto Serif"/>
                <a:sym typeface="Roboto Serif"/>
              </a:rPr>
              <a:t>Family Medicine, diabetes and Cardiology Centre of Excellence (2023) Reflex Medical Centre. Available at: https://reflexmedical.net/cardiac-diagnostics/stop-diabetes-its-complications/ (Accessed: 21 January 2024). </a:t>
            </a:r>
            <a:endParaRPr b="1" i="1" sz="1600" u="sng">
              <a:solidFill>
                <a:schemeClr val="accent5"/>
              </a:solidFill>
              <a:latin typeface="Roboto Serif"/>
              <a:ea typeface="Roboto Serif"/>
              <a:cs typeface="Roboto Serif"/>
              <a:sym typeface="Roboto Serif"/>
            </a:endParaRPr>
          </a:p>
          <a:p>
            <a:pPr indent="-12700" lvl="0" marL="355600" rtl="0" algn="just">
              <a:spcBef>
                <a:spcPts val="1200"/>
              </a:spcBef>
              <a:spcAft>
                <a:spcPts val="0"/>
              </a:spcAft>
              <a:buClr>
                <a:schemeClr val="dk1"/>
              </a:buClr>
              <a:buSzPts val="1100"/>
              <a:buFont typeface="Arial"/>
              <a:buNone/>
            </a:pPr>
            <a:r>
              <a:t/>
            </a:r>
            <a:endParaRPr b="1" i="1" sz="1600" u="sng">
              <a:solidFill>
                <a:schemeClr val="accent5"/>
              </a:solidFill>
              <a:latin typeface="Roboto Serif"/>
              <a:ea typeface="Roboto Serif"/>
              <a:cs typeface="Roboto Serif"/>
              <a:sym typeface="Roboto Serif"/>
            </a:endParaRPr>
          </a:p>
          <a:p>
            <a:pPr indent="0" lvl="0" marL="0" rtl="0" algn="just">
              <a:spcBef>
                <a:spcPts val="1200"/>
              </a:spcBef>
              <a:spcAft>
                <a:spcPts val="0"/>
              </a:spcAft>
              <a:buNone/>
            </a:pPr>
            <a:r>
              <a:t/>
            </a:r>
            <a:endParaRPr b="1" i="1" sz="1600" u="sng">
              <a:solidFill>
                <a:schemeClr val="accent5"/>
              </a:solidFill>
              <a:latin typeface="Roboto Serif"/>
              <a:ea typeface="Roboto Serif"/>
              <a:cs typeface="Roboto Serif"/>
              <a:sym typeface="Roboto Serif"/>
            </a:endParaRPr>
          </a:p>
          <a:p>
            <a:pPr indent="0" lvl="0" marL="0" rtl="0" algn="just">
              <a:spcBef>
                <a:spcPts val="0"/>
              </a:spcBef>
              <a:spcAft>
                <a:spcPts val="0"/>
              </a:spcAft>
              <a:buNone/>
            </a:pPr>
            <a:r>
              <a:t/>
            </a:r>
            <a:endParaRPr b="1" i="1" sz="1600" u="sng">
              <a:solidFill>
                <a:schemeClr val="accent5"/>
              </a:solidFill>
              <a:latin typeface="Roboto Serif"/>
              <a:ea typeface="Roboto Serif"/>
              <a:cs typeface="Roboto Serif"/>
              <a:sym typeface="Roboto Serif"/>
            </a:endParaRPr>
          </a:p>
          <a:p>
            <a:pPr indent="0" lvl="0" marL="0" rtl="0" algn="just">
              <a:spcBef>
                <a:spcPts val="0"/>
              </a:spcBef>
              <a:spcAft>
                <a:spcPts val="0"/>
              </a:spcAft>
              <a:buNone/>
            </a:pPr>
            <a:r>
              <a:t/>
            </a:r>
            <a:endParaRPr b="1" i="1" sz="1600" u="sng">
              <a:solidFill>
                <a:schemeClr val="accent5"/>
              </a:solidFill>
              <a:latin typeface="Roboto Serif"/>
              <a:ea typeface="Roboto Serif"/>
              <a:cs typeface="Roboto Serif"/>
              <a:sym typeface="Roboto Serif"/>
            </a:endParaRPr>
          </a:p>
          <a:p>
            <a:pPr indent="0" lvl="0" marL="0" rtl="0" algn="just">
              <a:spcBef>
                <a:spcPts val="0"/>
              </a:spcBef>
              <a:spcAft>
                <a:spcPts val="0"/>
              </a:spcAft>
              <a:buNone/>
            </a:pPr>
            <a:r>
              <a:t/>
            </a:r>
            <a:endParaRPr b="1" i="1" sz="1600" u="sng">
              <a:solidFill>
                <a:schemeClr val="accent5"/>
              </a:solidFill>
              <a:latin typeface="Roboto Serif"/>
              <a:ea typeface="Roboto Serif"/>
              <a:cs typeface="Roboto Serif"/>
              <a:sym typeface="Roboto Serif"/>
            </a:endParaRPr>
          </a:p>
        </p:txBody>
      </p:sp>
      <p:sp>
        <p:nvSpPr>
          <p:cNvPr id="339" name="Google Shape;339;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References</a:t>
            </a:r>
            <a:endParaRPr i="1">
              <a:latin typeface="Roboto Serif ExtraBold"/>
              <a:ea typeface="Roboto Serif ExtraBold"/>
              <a:cs typeface="Roboto Serif ExtraBold"/>
              <a:sym typeface="Roboto Serif ExtraBo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6"/>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Garg, P. (2023) Type 2 diabetes - symptoms and causes - redcliffe labs, MyHealth. Available at: https://redcliffelabs.com/myhealth/diabetes/type-2-diabetes-its-symptoms-and-causes/ (Accessed: 21 January 2024). </a:t>
            </a:r>
            <a:endParaRPr b="1" i="1" sz="1600" u="sng">
              <a:solidFill>
                <a:schemeClr val="accent5"/>
              </a:solidFill>
              <a:latin typeface="Roboto Serif"/>
              <a:ea typeface="Roboto Serif"/>
              <a:cs typeface="Roboto Serif"/>
              <a:sym typeface="Roboto Serif"/>
            </a:endParaRPr>
          </a:p>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Bottaro, A. (no date) How are your body organs affected by diabetes?, Verywell Health. Available at: https://www.verywellhealth.com/organs-affected-by-diabetes-5118060 (Accessed: 21 January 2024). </a:t>
            </a:r>
            <a:endParaRPr b="1" i="1" sz="1600" u="sng">
              <a:solidFill>
                <a:schemeClr val="accent5"/>
              </a:solidFill>
              <a:latin typeface="Roboto Serif"/>
              <a:ea typeface="Roboto Serif"/>
              <a:cs typeface="Roboto Serif"/>
              <a:sym typeface="Roboto Serif"/>
            </a:endParaRPr>
          </a:p>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#Publisher (2023) World-first trial finds arthritis drug may help treat type 1 diabetes, Sky News. Available at: https://news.sky.com/story/world-first-trial-finds-arthritis-drug-may-help-treat-type-1-diabetes-13024706 (Accessed: 21 January 2024). </a:t>
            </a:r>
            <a:endParaRPr b="1" i="1" sz="1600" u="sng">
              <a:solidFill>
                <a:schemeClr val="accent5"/>
              </a:solidFill>
              <a:latin typeface="Roboto Serif"/>
              <a:ea typeface="Roboto Serif"/>
              <a:cs typeface="Roboto Serif"/>
              <a:sym typeface="Roboto Serif"/>
            </a:endParaRPr>
          </a:p>
          <a:p>
            <a:pPr indent="0" lvl="0" marL="0" rtl="0" algn="just">
              <a:spcBef>
                <a:spcPts val="1200"/>
              </a:spcBef>
              <a:spcAft>
                <a:spcPts val="0"/>
              </a:spcAft>
              <a:buNone/>
            </a:pPr>
            <a:r>
              <a:t/>
            </a:r>
            <a:endParaRPr b="1" i="1" sz="1600" u="sng">
              <a:solidFill>
                <a:schemeClr val="accent5"/>
              </a:solidFill>
              <a:latin typeface="Roboto Serif"/>
              <a:ea typeface="Roboto Serif"/>
              <a:cs typeface="Roboto Serif"/>
              <a:sym typeface="Roboto Serif"/>
            </a:endParaRPr>
          </a:p>
          <a:p>
            <a:pPr indent="0" lvl="0" marL="0" rtl="0" algn="just">
              <a:spcBef>
                <a:spcPts val="0"/>
              </a:spcBef>
              <a:spcAft>
                <a:spcPts val="0"/>
              </a:spcAft>
              <a:buNone/>
            </a:pPr>
            <a:r>
              <a:t/>
            </a:r>
            <a:endParaRPr b="1" i="1" sz="1600" u="sng">
              <a:solidFill>
                <a:schemeClr val="accent5"/>
              </a:solidFill>
              <a:latin typeface="Roboto Serif"/>
              <a:ea typeface="Roboto Serif"/>
              <a:cs typeface="Roboto Serif"/>
              <a:sym typeface="Roboto Serif"/>
            </a:endParaRPr>
          </a:p>
        </p:txBody>
      </p:sp>
      <p:sp>
        <p:nvSpPr>
          <p:cNvPr id="345" name="Google Shape;345;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References</a:t>
            </a:r>
            <a:endParaRPr i="1">
              <a:latin typeface="Roboto Serif ExtraBold"/>
              <a:ea typeface="Roboto Serif ExtraBold"/>
              <a:cs typeface="Roboto Serif ExtraBold"/>
              <a:sym typeface="Roboto Serif ExtraBo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7"/>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Kuball, E. (2018) Managing type 2 diabetes. Hoboken, NJ: John Wiley &amp; Sons, Inc. </a:t>
            </a:r>
            <a:endParaRPr b="1" i="1" sz="1600" u="sng">
              <a:solidFill>
                <a:schemeClr val="accent5"/>
              </a:solidFill>
              <a:latin typeface="Roboto Serif"/>
              <a:ea typeface="Roboto Serif"/>
              <a:cs typeface="Roboto Serif"/>
              <a:sym typeface="Roboto Serif"/>
            </a:endParaRPr>
          </a:p>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Rubin, A.L. (2015) Diabetes for dummies. Hoboken, NJ: John Wiley &amp; Sons, Inc. </a:t>
            </a:r>
            <a:endParaRPr b="1" i="1" sz="1600" u="sng">
              <a:solidFill>
                <a:schemeClr val="accent5"/>
              </a:solidFill>
              <a:latin typeface="Roboto Serif"/>
              <a:ea typeface="Roboto Serif"/>
              <a:cs typeface="Roboto Serif"/>
              <a:sym typeface="Roboto Serif"/>
            </a:endParaRPr>
          </a:p>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Ford-Martin, P. and Baker, J. (2012) The Everything Guide to Managing Type 2 diabetes: From diagnosis to diet, all you need to live a healthy active life with type 2 diabetes. Avon, MA: Adams Media. </a:t>
            </a:r>
            <a:endParaRPr b="1" i="1" sz="1600" u="sng">
              <a:solidFill>
                <a:schemeClr val="accent5"/>
              </a:solidFill>
              <a:latin typeface="Roboto Serif"/>
              <a:ea typeface="Roboto Serif"/>
              <a:cs typeface="Roboto Serif"/>
              <a:sym typeface="Roboto Serif"/>
            </a:endParaRPr>
          </a:p>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Bottaro, A. (no date) How are your body organs affected by diabetes?, Verywell Health. Available at: https://www.verywellhealth.com/organs-affected-by-diabetes-5118060 (Accessed: 21 January 2024). </a:t>
            </a:r>
            <a:endParaRPr b="1" i="1" sz="1600" u="sng">
              <a:solidFill>
                <a:schemeClr val="accent5"/>
              </a:solidFill>
              <a:latin typeface="Roboto Serif"/>
              <a:ea typeface="Roboto Serif"/>
              <a:cs typeface="Roboto Serif"/>
              <a:sym typeface="Roboto Serif"/>
            </a:endParaRPr>
          </a:p>
          <a:p>
            <a:pPr indent="0" lvl="0" marL="0" rtl="0" algn="l">
              <a:spcBef>
                <a:spcPts val="1200"/>
              </a:spcBef>
              <a:spcAft>
                <a:spcPts val="0"/>
              </a:spcAft>
              <a:buClr>
                <a:schemeClr val="dk1"/>
              </a:buClr>
              <a:buSzPts val="1100"/>
              <a:buFont typeface="Arial"/>
              <a:buNone/>
            </a:pPr>
            <a:r>
              <a:rPr b="1" i="1" lang="en" sz="1600" u="sng">
                <a:solidFill>
                  <a:schemeClr val="accent5"/>
                </a:solidFill>
                <a:latin typeface="Roboto Serif"/>
                <a:ea typeface="Roboto Serif"/>
                <a:cs typeface="Roboto Serif"/>
                <a:sym typeface="Roboto Serif"/>
              </a:rPr>
              <a:t>Poole, S.B., Riolo, A. and Rubin, A.L. (2023) Diabetes. Hoboken, NJ: John Wiley &amp; Sons, Inc. </a:t>
            </a:r>
            <a:endParaRPr b="1" i="1" sz="1600" u="sng">
              <a:solidFill>
                <a:schemeClr val="accent5"/>
              </a:solidFill>
              <a:latin typeface="Roboto Serif"/>
              <a:ea typeface="Roboto Serif"/>
              <a:cs typeface="Roboto Serif"/>
              <a:sym typeface="Roboto Serif"/>
            </a:endParaRPr>
          </a:p>
          <a:p>
            <a:pPr indent="0" lvl="0" marL="0" rtl="0" algn="just">
              <a:spcBef>
                <a:spcPts val="1200"/>
              </a:spcBef>
              <a:spcAft>
                <a:spcPts val="0"/>
              </a:spcAft>
              <a:buNone/>
            </a:pPr>
            <a:r>
              <a:t/>
            </a:r>
            <a:endParaRPr b="1" i="1" u="sng">
              <a:solidFill>
                <a:schemeClr val="accent5"/>
              </a:solidFill>
              <a:latin typeface="Roboto Serif"/>
              <a:ea typeface="Roboto Serif"/>
              <a:cs typeface="Roboto Serif"/>
              <a:sym typeface="Roboto Serif"/>
            </a:endParaRPr>
          </a:p>
          <a:p>
            <a:pPr indent="0" lvl="0" marL="0" rtl="0" algn="just">
              <a:spcBef>
                <a:spcPts val="0"/>
              </a:spcBef>
              <a:spcAft>
                <a:spcPts val="0"/>
              </a:spcAft>
              <a:buNone/>
            </a:pPr>
            <a:r>
              <a:t/>
            </a:r>
            <a:endParaRPr b="1" i="1" u="sng">
              <a:solidFill>
                <a:schemeClr val="accent5"/>
              </a:solidFill>
              <a:latin typeface="Roboto Serif"/>
              <a:ea typeface="Roboto Serif"/>
              <a:cs typeface="Roboto Serif"/>
              <a:sym typeface="Roboto Serif"/>
            </a:endParaRPr>
          </a:p>
          <a:p>
            <a:pPr indent="0" lvl="0" marL="0" rtl="0" algn="just">
              <a:spcBef>
                <a:spcPts val="0"/>
              </a:spcBef>
              <a:spcAft>
                <a:spcPts val="0"/>
              </a:spcAft>
              <a:buNone/>
            </a:pPr>
            <a:r>
              <a:t/>
            </a:r>
            <a:endParaRPr b="1" i="1" u="sng">
              <a:solidFill>
                <a:schemeClr val="accent5"/>
              </a:solidFill>
              <a:latin typeface="Roboto Serif"/>
              <a:ea typeface="Roboto Serif"/>
              <a:cs typeface="Roboto Serif"/>
              <a:sym typeface="Roboto Serif"/>
            </a:endParaRPr>
          </a:p>
        </p:txBody>
      </p:sp>
      <p:sp>
        <p:nvSpPr>
          <p:cNvPr id="351" name="Google Shape;351;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References</a:t>
            </a:r>
            <a:endParaRPr i="1">
              <a:latin typeface="Roboto Serif ExtraBold"/>
              <a:ea typeface="Roboto Serif ExtraBold"/>
              <a:cs typeface="Roboto Serif ExtraBold"/>
              <a:sym typeface="Roboto Serif ExtraBo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58"/>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Glucose and insulin</a:t>
            </a:r>
            <a:r>
              <a:rPr i="1" lang="en">
                <a:latin typeface="Roboto Serif ExtraBold"/>
                <a:ea typeface="Roboto Serif ExtraBold"/>
                <a:cs typeface="Roboto Serif ExtraBold"/>
                <a:sym typeface="Roboto Serif ExtraBold"/>
              </a:rPr>
              <a:t>             Background Research</a:t>
            </a:r>
            <a:endParaRPr i="1">
              <a:latin typeface="Roboto Serif ExtraBold"/>
              <a:ea typeface="Roboto Serif ExtraBold"/>
              <a:cs typeface="Roboto Serif ExtraBold"/>
              <a:sym typeface="Roboto Serif ExtraBold"/>
            </a:endParaRPr>
          </a:p>
        </p:txBody>
      </p:sp>
      <p:sp>
        <p:nvSpPr>
          <p:cNvPr id="84" name="Google Shape;84;p17"/>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Glucose is engendered through the metabolism of the body, acting as the fuel of the body. A variety of foods that we consume contain glucose. Whether we consume sucrose (table sugar) or foods containing carbohydrates such as starches our body breaks these resources down to glucose. When the body breaks these foods down, insulin is produced by the pancreas. The pancreas plays a crucial role in the body by regulating the breakdown of carbohydrates, fats and proteins. Additionally it releases the enzymes into the small intestines to aid in the absorption of nutrients from victims. The pancreas releases insulin as it corresponds with the body. </a:t>
            </a:r>
            <a:endParaRPr b="1" i="1" sz="2000">
              <a:latin typeface="Roboto Serif"/>
              <a:ea typeface="Roboto Serif"/>
              <a:cs typeface="Roboto Serif"/>
              <a:sym typeface="Roboto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p:tgtEl>
                                          <p:spTgt spid="8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The insulin let's glucose reach the bloodstream. It then lets the cells in the body to utilize the glucose. They may utilize the glucose as energy or store the glucose for other times. The body releases  glucose when we consume it. For example the amount of glucose in the body is higher at lunch than in the middle of the night. The amount of glucose is referred to as the blood glucose level. When the glucose is utilized in cells the blood glucose level drops meaning the pancreas stops injecting insulin to the body. With diabetes, the basic definition for it is the pancreas doesn't respond with the body. The pancreas either doesn't inject insulin at all or injects insulin at the wrong times. </a:t>
            </a:r>
            <a:endParaRPr b="1" i="1" sz="2000">
              <a:latin typeface="Roboto Serif"/>
              <a:ea typeface="Roboto Serif"/>
              <a:cs typeface="Roboto Serif"/>
              <a:sym typeface="Roboto Serif"/>
            </a:endParaRPr>
          </a:p>
        </p:txBody>
      </p:sp>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What is diabetes?                 Background Research</a:t>
            </a:r>
            <a:endParaRPr i="1">
              <a:latin typeface="Roboto Serif ExtraBold"/>
              <a:ea typeface="Roboto Serif ExtraBold"/>
              <a:cs typeface="Roboto Serif ExtraBold"/>
              <a:sym typeface="Roboto Serif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ppt_w</p:attrName>
                                        </p:attrNameLst>
                                      </p:cBhvr>
                                      <p:tavLst>
                                        <p:tav fmla="" tm="0">
                                          <p:val>
                                            <p:strVal val="0"/>
                                          </p:val>
                                        </p:tav>
                                        <p:tav fmla="" tm="100000">
                                          <p:val>
                                            <p:strVal val="#ppt_w"/>
                                          </p:val>
                                        </p:tav>
                                      </p:tavLst>
                                    </p:anim>
                                    <p:anim calcmode="lin" valueType="num">
                                      <p:cBhvr additive="base">
                                        <p:cTn dur="1000"/>
                                        <p:tgtEl>
                                          <p:spTgt spid="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Due to this the blood glucose level may ascend or decline to hazardous levels. Symptoms of diabetes may range from mild to severe. Some symptoms of diabetes include weakness, urinating more frequently, feeling very thirsty and hungry, feeling very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energetic and then followed by</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tiredness (mood swings), and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losing large amounts of weight in</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a short period of time.</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t/>
            </a:r>
            <a:endParaRPr b="1" i="1" sz="2000">
              <a:latin typeface="Roboto Serif"/>
              <a:ea typeface="Roboto Serif"/>
              <a:cs typeface="Roboto Serif"/>
              <a:sym typeface="Roboto Serif"/>
            </a:endParaRPr>
          </a:p>
        </p:txBody>
      </p:sp>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Symptoms of </a:t>
            </a:r>
            <a:r>
              <a:rPr i="1" lang="en">
                <a:latin typeface="Roboto Serif ExtraBold"/>
                <a:ea typeface="Roboto Serif ExtraBold"/>
                <a:cs typeface="Roboto Serif ExtraBold"/>
                <a:sym typeface="Roboto Serif ExtraBold"/>
              </a:rPr>
              <a:t>diabetes        Background Research</a:t>
            </a:r>
            <a:endParaRPr i="1">
              <a:latin typeface="Roboto Serif ExtraBold"/>
              <a:ea typeface="Roboto Serif ExtraBold"/>
              <a:cs typeface="Roboto Serif ExtraBold"/>
              <a:sym typeface="Roboto Serif ExtraBold"/>
            </a:endParaRPr>
          </a:p>
        </p:txBody>
      </p:sp>
      <p:pic>
        <p:nvPicPr>
          <p:cNvPr id="97" name="Google Shape;97;p19"/>
          <p:cNvPicPr preferRelativeResize="0"/>
          <p:nvPr/>
        </p:nvPicPr>
        <p:blipFill>
          <a:blip r:embed="rId3">
            <a:alphaModFix/>
          </a:blip>
          <a:stretch>
            <a:fillRect/>
          </a:stretch>
        </p:blipFill>
        <p:spPr>
          <a:xfrm>
            <a:off x="4637100" y="2571750"/>
            <a:ext cx="4506901" cy="2571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Prediabetes - Diabetes doesn’t just appear in a few days. Diabetes gives an abundance of signals before they genuinely appear in a few days. These signals could take up to 10 years. During this period a person has prediabetes. Prediabetes is when you have a higher blood glucose level than a normal person but not as dangerously high to be relegated as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diabetes. A person with prediabetes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has a more preponderant chance of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developing a heart disease than a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average person.</a:t>
            </a:r>
            <a:endParaRPr b="1" i="1" sz="2000">
              <a:solidFill>
                <a:schemeClr val="dk1"/>
              </a:solidFill>
              <a:latin typeface="Roboto Serif"/>
              <a:ea typeface="Roboto Serif"/>
              <a:cs typeface="Roboto Serif"/>
              <a:sym typeface="Roboto Serif"/>
            </a:endParaRPr>
          </a:p>
        </p:txBody>
      </p:sp>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Types of Diabetes                 Background Research</a:t>
            </a:r>
            <a:endParaRPr i="1">
              <a:latin typeface="Roboto Serif ExtraBold"/>
              <a:ea typeface="Roboto Serif ExtraBold"/>
              <a:cs typeface="Roboto Serif ExtraBold"/>
              <a:sym typeface="Roboto Serif ExtraBold"/>
            </a:endParaRPr>
          </a:p>
        </p:txBody>
      </p:sp>
      <p:pic>
        <p:nvPicPr>
          <p:cNvPr id="104" name="Google Shape;104;p20"/>
          <p:cNvPicPr preferRelativeResize="0"/>
          <p:nvPr/>
        </p:nvPicPr>
        <p:blipFill>
          <a:blip r:embed="rId3">
            <a:alphaModFix/>
          </a:blip>
          <a:stretch>
            <a:fillRect/>
          </a:stretch>
        </p:blipFill>
        <p:spPr>
          <a:xfrm>
            <a:off x="5063750" y="2857500"/>
            <a:ext cx="4080250" cy="2286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ppt_w</p:attrName>
                                        </p:attrNameLst>
                                      </p:cBhvr>
                                      <p:tavLst>
                                        <p:tav fmla="" tm="0">
                                          <p:val>
                                            <p:strVal val="0"/>
                                          </p:val>
                                        </p:tav>
                                        <p:tav fmla="" tm="100000">
                                          <p:val>
                                            <p:strVal val="#ppt_w"/>
                                          </p:val>
                                        </p:tav>
                                      </p:tavLst>
                                    </p:anim>
                                    <p:anim calcmode="lin" valueType="num">
                                      <p:cBhvr additive="base">
                                        <p:cTn dur="1000"/>
                                        <p:tgtEl>
                                          <p:spTgt spid="103"/>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idx="1" type="body"/>
          </p:nvPr>
        </p:nvSpPr>
        <p:spPr>
          <a:xfrm>
            <a:off x="0" y="1017725"/>
            <a:ext cx="9144000" cy="412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Type 1 diabetes - In type 1 diabetes the pancreas either makes very little insulin or engenders no insulin at all. Insulin is very important as it allows glucose to be stored or utilized for energy by the cells. Unfortunately there is no cure for type 1 diabetes. 1.25 million people  have to deal with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type 1  diabetes in United States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alone. Treatment of type 1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diabetes is a lifelong  insulin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pump  and  a continuous glucose </a:t>
            </a:r>
            <a:endParaRPr b="1" i="1" sz="2000">
              <a:solidFill>
                <a:schemeClr val="dk1"/>
              </a:solidFill>
              <a:latin typeface="Roboto Serif"/>
              <a:ea typeface="Roboto Serif"/>
              <a:cs typeface="Roboto Serif"/>
              <a:sym typeface="Roboto Serif"/>
            </a:endParaRPr>
          </a:p>
          <a:p>
            <a:pPr indent="0" lvl="0" marL="0" rtl="0" algn="just">
              <a:spcBef>
                <a:spcPts val="0"/>
              </a:spcBef>
              <a:spcAft>
                <a:spcPts val="0"/>
              </a:spcAft>
              <a:buNone/>
            </a:pPr>
            <a:r>
              <a:rPr b="1" i="1" lang="en" sz="2000">
                <a:solidFill>
                  <a:schemeClr val="dk1"/>
                </a:solidFill>
                <a:latin typeface="Roboto Serif"/>
                <a:ea typeface="Roboto Serif"/>
                <a:cs typeface="Roboto Serif"/>
                <a:sym typeface="Roboto Serif"/>
              </a:rPr>
              <a:t>monitor.</a:t>
            </a:r>
            <a:endParaRPr b="1" baseline="30000" i="1" sz="2000">
              <a:solidFill>
                <a:schemeClr val="dk1"/>
              </a:solidFill>
              <a:latin typeface="Roboto Serif"/>
              <a:ea typeface="Roboto Serif"/>
              <a:cs typeface="Roboto Serif"/>
              <a:sym typeface="Roboto Serif"/>
            </a:endParaRPr>
          </a:p>
        </p:txBody>
      </p:sp>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latin typeface="Roboto Serif ExtraBold"/>
                <a:ea typeface="Roboto Serif ExtraBold"/>
                <a:cs typeface="Roboto Serif ExtraBold"/>
                <a:sym typeface="Roboto Serif ExtraBold"/>
              </a:rPr>
              <a:t>Types of Diabetes                 Background Research</a:t>
            </a:r>
            <a:endParaRPr i="1">
              <a:latin typeface="Roboto Serif ExtraBold"/>
              <a:ea typeface="Roboto Serif ExtraBold"/>
              <a:cs typeface="Roboto Serif ExtraBold"/>
              <a:sym typeface="Roboto Serif ExtraBold"/>
            </a:endParaRPr>
          </a:p>
        </p:txBody>
      </p:sp>
      <p:pic>
        <p:nvPicPr>
          <p:cNvPr id="111" name="Google Shape;111;p21"/>
          <p:cNvPicPr preferRelativeResize="0"/>
          <p:nvPr/>
        </p:nvPicPr>
        <p:blipFill>
          <a:blip r:embed="rId3">
            <a:alphaModFix/>
          </a:blip>
          <a:stretch>
            <a:fillRect/>
          </a:stretch>
        </p:blipFill>
        <p:spPr>
          <a:xfrm>
            <a:off x="4571999" y="2571750"/>
            <a:ext cx="4572000" cy="2571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