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DM Sans Medium"/>
      <p:regular r:id="rId24"/>
      <p:bold r:id="rId25"/>
      <p:italic r:id="rId26"/>
      <p:boldItalic r:id="rId27"/>
    </p:embeddedFont>
    <p:embeddedFont>
      <p:font typeface="Lexend"/>
      <p:regular r:id="rId28"/>
      <p:bold r:id="rId29"/>
    </p:embeddedFont>
    <p:embeddedFont>
      <p:font typeface="Merriweather"/>
      <p:regular r:id="rId30"/>
      <p:bold r:id="rId31"/>
      <p:italic r:id="rId32"/>
      <p:boldItalic r:id="rId33"/>
    </p:embeddedFont>
    <p:embeddedFont>
      <p:font typeface="DM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1641AD-1833-4531-9185-3AC44E1325E6}">
  <a:tblStyle styleId="{E21641AD-1833-4531-9185-3AC44E1325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7DCE37C-60B4-4B2C-850C-543D29F75D35}"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DMSansMedium-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DMSansMedium-italic.fntdata"/><Relationship Id="rId25" Type="http://schemas.openxmlformats.org/officeDocument/2006/relationships/font" Target="fonts/DMSansMedium-bold.fntdata"/><Relationship Id="rId28" Type="http://schemas.openxmlformats.org/officeDocument/2006/relationships/font" Target="fonts/Lexend-regular.fntdata"/><Relationship Id="rId27" Type="http://schemas.openxmlformats.org/officeDocument/2006/relationships/font" Target="fonts/DMSansMedium-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exen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4.xml"/><Relationship Id="rId33" Type="http://schemas.openxmlformats.org/officeDocument/2006/relationships/font" Target="fonts/Merriweather-boldItalic.fntdata"/><Relationship Id="rId10" Type="http://schemas.openxmlformats.org/officeDocument/2006/relationships/slide" Target="slides/slide3.xml"/><Relationship Id="rId32" Type="http://schemas.openxmlformats.org/officeDocument/2006/relationships/font" Target="fonts/Merriweather-italic.fntdata"/><Relationship Id="rId13" Type="http://schemas.openxmlformats.org/officeDocument/2006/relationships/slide" Target="slides/slide6.xml"/><Relationship Id="rId35" Type="http://schemas.openxmlformats.org/officeDocument/2006/relationships/font" Target="fonts/DMSans-bold.fntdata"/><Relationship Id="rId12" Type="http://schemas.openxmlformats.org/officeDocument/2006/relationships/slide" Target="slides/slide5.xml"/><Relationship Id="rId34" Type="http://schemas.openxmlformats.org/officeDocument/2006/relationships/font" Target="fonts/DMSans-regular.fntdata"/><Relationship Id="rId15" Type="http://schemas.openxmlformats.org/officeDocument/2006/relationships/slide" Target="slides/slide8.xml"/><Relationship Id="rId37" Type="http://schemas.openxmlformats.org/officeDocument/2006/relationships/font" Target="fonts/DMSans-boldItalic.fntdata"/><Relationship Id="rId14" Type="http://schemas.openxmlformats.org/officeDocument/2006/relationships/slide" Target="slides/slide7.xml"/><Relationship Id="rId36" Type="http://schemas.openxmlformats.org/officeDocument/2006/relationships/font" Target="fonts/DMSans-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332d2969b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332d2969b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3332b35b1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3332b35b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332b35b1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3332b35b1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332b35b1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3332b35b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3332b35b1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3332b35b1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3332b35b1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3332b35b1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332d2969b6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332d2969b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332d2969b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332d2969b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332d2969b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332d2969b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32d2969b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332d2969b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32d2969b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332d2969b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332d2969b6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332d2969b6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332d2969b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332d2969b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32d2969b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332d2969b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332b35b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3332b35b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332b35b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3332b35b1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79400" lvl="1" marL="914400" algn="ctr">
              <a:spcBef>
                <a:spcPts val="0"/>
              </a:spcBef>
              <a:spcAft>
                <a:spcPts val="0"/>
              </a:spcAft>
              <a:buSzPts val="8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95" name="Shape 95"/>
        <p:cNvGrpSpPr/>
        <p:nvPr/>
      </p:nvGrpSpPr>
      <p:grpSpPr>
        <a:xfrm>
          <a:off x="0" y="0"/>
          <a:ext cx="0" cy="0"/>
          <a:chOff x="0" y="0"/>
          <a:chExt cx="0" cy="0"/>
        </a:xfrm>
      </p:grpSpPr>
      <p:sp>
        <p:nvSpPr>
          <p:cNvPr id="96" name="Google Shape;96;p25"/>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97" name="Google Shape;9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99" name="Google Shape;99;p2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0" name="Google Shape;100;p2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1" name="Google Shape;101;p2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2" name="Google Shape;102;p2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3" name="Google Shape;103;p2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06" name="Google Shape;106;p26"/>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07" name="Google Shape;107;p26"/>
          <p:cNvSpPr/>
          <p:nvPr>
            <p:ph idx="2" type="pic"/>
          </p:nvPr>
        </p:nvSpPr>
        <p:spPr>
          <a:xfrm>
            <a:off x="4992024" y="1152775"/>
            <a:ext cx="3840300" cy="3416400"/>
          </a:xfrm>
          <a:prstGeom prst="rect">
            <a:avLst/>
          </a:prstGeom>
          <a:noFill/>
          <a:ln>
            <a:noFill/>
          </a:ln>
        </p:spPr>
      </p:sp>
      <p:sp>
        <p:nvSpPr>
          <p:cNvPr id="108" name="Google Shape;10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109" name="Shape 109"/>
        <p:cNvGrpSpPr/>
        <p:nvPr/>
      </p:nvGrpSpPr>
      <p:grpSpPr>
        <a:xfrm>
          <a:off x="0" y="0"/>
          <a:ext cx="0" cy="0"/>
          <a:chOff x="0" y="0"/>
          <a:chExt cx="0" cy="0"/>
        </a:xfrm>
      </p:grpSpPr>
      <p:sp>
        <p:nvSpPr>
          <p:cNvPr id="110" name="Google Shape;11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7"/>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2" name="Google Shape;112;p27"/>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3" name="Google Shape;113;p27"/>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4" name="Google Shape;114;p2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15" name="Google Shape;115;p2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16" name="Shape 116"/>
        <p:cNvGrpSpPr/>
        <p:nvPr/>
      </p:nvGrpSpPr>
      <p:grpSpPr>
        <a:xfrm>
          <a:off x="0" y="0"/>
          <a:ext cx="0" cy="0"/>
          <a:chOff x="0" y="0"/>
          <a:chExt cx="0" cy="0"/>
        </a:xfrm>
      </p:grpSpPr>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8"/>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9" name="Google Shape;119;p28"/>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0" name="Google Shape;120;p28"/>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1" name="Google Shape;121;p28"/>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2" name="Google Shape;122;p28"/>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23" name="Google Shape;123;p28"/>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24" name="Google Shape;124;p28"/>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125" name="Shape 125"/>
        <p:cNvGrpSpPr/>
        <p:nvPr/>
      </p:nvGrpSpPr>
      <p:grpSpPr>
        <a:xfrm>
          <a:off x="0" y="0"/>
          <a:ext cx="0" cy="0"/>
          <a:chOff x="0" y="0"/>
          <a:chExt cx="0" cy="0"/>
        </a:xfrm>
      </p:grpSpPr>
      <p:sp>
        <p:nvSpPr>
          <p:cNvPr id="126" name="Google Shape;12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9"/>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8" name="Google Shape;128;p29"/>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9" name="Google Shape;129;p29"/>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0" name="Google Shape;130;p29"/>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1" name="Google Shape;131;p29"/>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2" name="Google Shape;132;p2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3" name="Google Shape;133;p2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4" name="Google Shape;134;p2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5" name="Google Shape;135;p2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38" name="Google Shape;13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3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40" name="Shape 140"/>
        <p:cNvGrpSpPr/>
        <p:nvPr/>
      </p:nvGrpSpPr>
      <p:grpSpPr>
        <a:xfrm>
          <a:off x="0" y="0"/>
          <a:ext cx="0" cy="0"/>
          <a:chOff x="0" y="0"/>
          <a:chExt cx="0" cy="0"/>
        </a:xfrm>
      </p:grpSpPr>
      <p:sp>
        <p:nvSpPr>
          <p:cNvPr id="141" name="Google Shape;141;p31"/>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2" name="Google Shape;142;p31"/>
          <p:cNvSpPr/>
          <p:nvPr>
            <p:ph idx="2" type="pic"/>
          </p:nvPr>
        </p:nvSpPr>
        <p:spPr>
          <a:xfrm>
            <a:off x="4804825" y="1133300"/>
            <a:ext cx="4027500" cy="2392800"/>
          </a:xfrm>
          <a:prstGeom prst="rect">
            <a:avLst/>
          </a:prstGeom>
          <a:noFill/>
          <a:ln>
            <a:noFill/>
          </a:ln>
        </p:spPr>
      </p:sp>
      <p:sp>
        <p:nvSpPr>
          <p:cNvPr id="143" name="Google Shape;143;p31"/>
          <p:cNvSpPr/>
          <p:nvPr>
            <p:ph idx="3" type="pic"/>
          </p:nvPr>
        </p:nvSpPr>
        <p:spPr>
          <a:xfrm>
            <a:off x="311725" y="1133300"/>
            <a:ext cx="4027500" cy="2392800"/>
          </a:xfrm>
          <a:prstGeom prst="rect">
            <a:avLst/>
          </a:prstGeom>
          <a:noFill/>
          <a:ln>
            <a:noFill/>
          </a:ln>
        </p:spPr>
      </p:sp>
      <p:sp>
        <p:nvSpPr>
          <p:cNvPr id="144" name="Google Shape;144;p31"/>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5" name="Google Shape;14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47" name="Google Shape;147;p3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48" name="Google Shape;148;p3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49" name="Shape 149"/>
        <p:cNvGrpSpPr/>
        <p:nvPr/>
      </p:nvGrpSpPr>
      <p:grpSpPr>
        <a:xfrm>
          <a:off x="0" y="0"/>
          <a:ext cx="0" cy="0"/>
          <a:chOff x="0" y="0"/>
          <a:chExt cx="0" cy="0"/>
        </a:xfrm>
      </p:grpSpPr>
      <p:sp>
        <p:nvSpPr>
          <p:cNvPr id="150" name="Google Shape;150;p32"/>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2"/>
          <p:cNvSpPr/>
          <p:nvPr>
            <p:ph idx="2" type="pic"/>
          </p:nvPr>
        </p:nvSpPr>
        <p:spPr>
          <a:xfrm>
            <a:off x="6205225" y="1128325"/>
            <a:ext cx="2627100" cy="2273100"/>
          </a:xfrm>
          <a:prstGeom prst="rect">
            <a:avLst/>
          </a:prstGeom>
          <a:noFill/>
          <a:ln>
            <a:noFill/>
          </a:ln>
        </p:spPr>
      </p:sp>
      <p:sp>
        <p:nvSpPr>
          <p:cNvPr id="152" name="Google Shape;152;p32"/>
          <p:cNvSpPr/>
          <p:nvPr>
            <p:ph idx="3" type="pic"/>
          </p:nvPr>
        </p:nvSpPr>
        <p:spPr>
          <a:xfrm>
            <a:off x="311725" y="1128325"/>
            <a:ext cx="2627100" cy="2273100"/>
          </a:xfrm>
          <a:prstGeom prst="rect">
            <a:avLst/>
          </a:prstGeom>
          <a:noFill/>
          <a:ln>
            <a:noFill/>
          </a:ln>
        </p:spPr>
      </p:sp>
      <p:sp>
        <p:nvSpPr>
          <p:cNvPr id="153" name="Google Shape;153;p32"/>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4" name="Google Shape;154;p32"/>
          <p:cNvSpPr/>
          <p:nvPr>
            <p:ph idx="5" type="pic"/>
          </p:nvPr>
        </p:nvSpPr>
        <p:spPr>
          <a:xfrm>
            <a:off x="3255250" y="1128325"/>
            <a:ext cx="2627100" cy="2273100"/>
          </a:xfrm>
          <a:prstGeom prst="rect">
            <a:avLst/>
          </a:prstGeom>
          <a:noFill/>
          <a:ln>
            <a:noFill/>
          </a:ln>
        </p:spPr>
      </p:sp>
      <p:sp>
        <p:nvSpPr>
          <p:cNvPr id="155" name="Google Shape;155;p32"/>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58" name="Google Shape;158;p3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59" name="Google Shape;159;p3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60" name="Google Shape;160;p3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61" name="Shape 161"/>
        <p:cNvGrpSpPr/>
        <p:nvPr/>
      </p:nvGrpSpPr>
      <p:grpSpPr>
        <a:xfrm>
          <a:off x="0" y="0"/>
          <a:ext cx="0" cy="0"/>
          <a:chOff x="0" y="0"/>
          <a:chExt cx="0" cy="0"/>
        </a:xfrm>
      </p:grpSpPr>
      <p:sp>
        <p:nvSpPr>
          <p:cNvPr id="162" name="Google Shape;162;p33"/>
          <p:cNvSpPr/>
          <p:nvPr>
            <p:ph idx="2" type="pic"/>
          </p:nvPr>
        </p:nvSpPr>
        <p:spPr>
          <a:xfrm>
            <a:off x="311700" y="445025"/>
            <a:ext cx="8520600" cy="4218300"/>
          </a:xfrm>
          <a:prstGeom prst="rect">
            <a:avLst/>
          </a:prstGeom>
          <a:noFill/>
          <a:ln>
            <a:noFill/>
          </a:ln>
        </p:spPr>
      </p:sp>
      <p:sp>
        <p:nvSpPr>
          <p:cNvPr id="163" name="Google Shape;163;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64" name="Shape 164"/>
        <p:cNvGrpSpPr/>
        <p:nvPr/>
      </p:nvGrpSpPr>
      <p:grpSpPr>
        <a:xfrm>
          <a:off x="0" y="0"/>
          <a:ext cx="0" cy="0"/>
          <a:chOff x="0" y="0"/>
          <a:chExt cx="0" cy="0"/>
        </a:xfrm>
      </p:grpSpPr>
      <p:sp>
        <p:nvSpPr>
          <p:cNvPr id="165" name="Google Shape;16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4"/>
          <p:cNvSpPr/>
          <p:nvPr>
            <p:ph idx="2" type="pic"/>
          </p:nvPr>
        </p:nvSpPr>
        <p:spPr>
          <a:xfrm>
            <a:off x="3389600" y="118913"/>
            <a:ext cx="1643700" cy="1535100"/>
          </a:xfrm>
          <a:prstGeom prst="rect">
            <a:avLst/>
          </a:prstGeom>
          <a:noFill/>
          <a:ln>
            <a:noFill/>
          </a:ln>
        </p:spPr>
      </p:sp>
      <p:sp>
        <p:nvSpPr>
          <p:cNvPr id="167" name="Google Shape;167;p34"/>
          <p:cNvSpPr/>
          <p:nvPr>
            <p:ph idx="3" type="pic"/>
          </p:nvPr>
        </p:nvSpPr>
        <p:spPr>
          <a:xfrm>
            <a:off x="5195935" y="118913"/>
            <a:ext cx="1643700" cy="1535100"/>
          </a:xfrm>
          <a:prstGeom prst="rect">
            <a:avLst/>
          </a:prstGeom>
          <a:noFill/>
          <a:ln>
            <a:noFill/>
          </a:ln>
        </p:spPr>
      </p:sp>
      <p:sp>
        <p:nvSpPr>
          <p:cNvPr id="168" name="Google Shape;168;p34"/>
          <p:cNvSpPr/>
          <p:nvPr>
            <p:ph idx="4" type="pic"/>
          </p:nvPr>
        </p:nvSpPr>
        <p:spPr>
          <a:xfrm>
            <a:off x="7002270" y="118913"/>
            <a:ext cx="1643700" cy="1535100"/>
          </a:xfrm>
          <a:prstGeom prst="rect">
            <a:avLst/>
          </a:prstGeom>
          <a:noFill/>
          <a:ln>
            <a:noFill/>
          </a:ln>
        </p:spPr>
      </p:sp>
      <p:sp>
        <p:nvSpPr>
          <p:cNvPr id="169" name="Google Shape;169;p34"/>
          <p:cNvSpPr/>
          <p:nvPr>
            <p:ph idx="5" type="pic"/>
          </p:nvPr>
        </p:nvSpPr>
        <p:spPr>
          <a:xfrm>
            <a:off x="3389588" y="1804212"/>
            <a:ext cx="1643700" cy="1535100"/>
          </a:xfrm>
          <a:prstGeom prst="rect">
            <a:avLst/>
          </a:prstGeom>
          <a:noFill/>
          <a:ln>
            <a:noFill/>
          </a:ln>
        </p:spPr>
      </p:sp>
      <p:sp>
        <p:nvSpPr>
          <p:cNvPr id="170" name="Google Shape;170;p34"/>
          <p:cNvSpPr/>
          <p:nvPr>
            <p:ph idx="6" type="pic"/>
          </p:nvPr>
        </p:nvSpPr>
        <p:spPr>
          <a:xfrm>
            <a:off x="5195922" y="1804212"/>
            <a:ext cx="1643700" cy="1535100"/>
          </a:xfrm>
          <a:prstGeom prst="rect">
            <a:avLst/>
          </a:prstGeom>
          <a:noFill/>
          <a:ln>
            <a:noFill/>
          </a:ln>
        </p:spPr>
      </p:sp>
      <p:sp>
        <p:nvSpPr>
          <p:cNvPr id="171" name="Google Shape;171;p34"/>
          <p:cNvSpPr/>
          <p:nvPr>
            <p:ph idx="7" type="pic"/>
          </p:nvPr>
        </p:nvSpPr>
        <p:spPr>
          <a:xfrm>
            <a:off x="7002257" y="1804212"/>
            <a:ext cx="1643700" cy="1535100"/>
          </a:xfrm>
          <a:prstGeom prst="rect">
            <a:avLst/>
          </a:prstGeom>
          <a:noFill/>
          <a:ln>
            <a:noFill/>
          </a:ln>
        </p:spPr>
      </p:sp>
      <p:sp>
        <p:nvSpPr>
          <p:cNvPr id="172" name="Google Shape;172;p3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73" name="Google Shape;173;p34"/>
          <p:cNvSpPr/>
          <p:nvPr>
            <p:ph idx="8" type="pic"/>
          </p:nvPr>
        </p:nvSpPr>
        <p:spPr>
          <a:xfrm>
            <a:off x="3389588" y="3489487"/>
            <a:ext cx="1643700" cy="1535100"/>
          </a:xfrm>
          <a:prstGeom prst="rect">
            <a:avLst/>
          </a:prstGeom>
          <a:noFill/>
          <a:ln>
            <a:noFill/>
          </a:ln>
        </p:spPr>
      </p:sp>
      <p:sp>
        <p:nvSpPr>
          <p:cNvPr id="174" name="Google Shape;174;p34"/>
          <p:cNvSpPr/>
          <p:nvPr>
            <p:ph idx="9" type="pic"/>
          </p:nvPr>
        </p:nvSpPr>
        <p:spPr>
          <a:xfrm>
            <a:off x="5195922" y="3489487"/>
            <a:ext cx="1643700" cy="1535100"/>
          </a:xfrm>
          <a:prstGeom prst="rect">
            <a:avLst/>
          </a:prstGeom>
          <a:noFill/>
          <a:ln>
            <a:noFill/>
          </a:ln>
        </p:spPr>
      </p:sp>
      <p:sp>
        <p:nvSpPr>
          <p:cNvPr id="175" name="Google Shape;175;p3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slide" type="title">
  <p:cSld name="TITLE">
    <p:bg>
      <p:bgPr>
        <a:solidFill>
          <a:schemeClr val="dk1"/>
        </a:solidFill>
      </p:bgPr>
    </p:bg>
    <p:spTree>
      <p:nvGrpSpPr>
        <p:cNvPr id="176" name="Shape 176"/>
        <p:cNvGrpSpPr/>
        <p:nvPr/>
      </p:nvGrpSpPr>
      <p:grpSpPr>
        <a:xfrm>
          <a:off x="0" y="0"/>
          <a:ext cx="0" cy="0"/>
          <a:chOff x="0" y="0"/>
          <a:chExt cx="0" cy="0"/>
        </a:xfrm>
      </p:grpSpPr>
      <p:sp>
        <p:nvSpPr>
          <p:cNvPr id="177" name="Google Shape;177;p35"/>
          <p:cNvSpPr txBox="1"/>
          <p:nvPr>
            <p:ph idx="1" type="body"/>
          </p:nvPr>
        </p:nvSpPr>
        <p:spPr>
          <a:xfrm>
            <a:off x="196951" y="4737750"/>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78" name="Google Shape;178;p35"/>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79" name="Google Shape;179;p35"/>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80" name="Google Shape;180;p35"/>
          <p:cNvSpPr/>
          <p:nvPr>
            <p:ph idx="3" type="pic"/>
          </p:nvPr>
        </p:nvSpPr>
        <p:spPr>
          <a:xfrm>
            <a:off x="4437578" y="2171250"/>
            <a:ext cx="4509600" cy="2775600"/>
          </a:xfrm>
          <a:prstGeom prst="round2DiagRect">
            <a:avLst>
              <a:gd fmla="val 16667" name="adj1"/>
              <a:gd fmla="val 0" name="adj2"/>
            </a:avLst>
          </a:prstGeom>
          <a:noFill/>
          <a:ln>
            <a:noFill/>
          </a:ln>
        </p:spPr>
      </p:sp>
      <p:sp>
        <p:nvSpPr>
          <p:cNvPr id="181" name="Google Shape;181;p35"/>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type="secHead">
  <p:cSld name="SECTION_HEADER">
    <p:spTree>
      <p:nvGrpSpPr>
        <p:cNvPr id="182" name="Shape 182"/>
        <p:cNvGrpSpPr/>
        <p:nvPr/>
      </p:nvGrpSpPr>
      <p:grpSpPr>
        <a:xfrm>
          <a:off x="0" y="0"/>
          <a:ext cx="0" cy="0"/>
          <a:chOff x="0" y="0"/>
          <a:chExt cx="0" cy="0"/>
        </a:xfrm>
      </p:grpSpPr>
      <p:sp>
        <p:nvSpPr>
          <p:cNvPr id="183" name="Google Shape;183;p36"/>
          <p:cNvSpPr txBox="1"/>
          <p:nvPr>
            <p:ph type="title"/>
          </p:nvPr>
        </p:nvSpPr>
        <p:spPr>
          <a:xfrm>
            <a:off x="511953" y="5885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4" name="Google Shape;18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36"/>
          <p:cNvSpPr txBox="1"/>
          <p:nvPr>
            <p:ph idx="2" type="title"/>
          </p:nvPr>
        </p:nvSpPr>
        <p:spPr>
          <a:xfrm>
            <a:off x="511953" y="14303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6" name="Google Shape;186;p36"/>
          <p:cNvSpPr txBox="1"/>
          <p:nvPr>
            <p:ph idx="3" type="title"/>
          </p:nvPr>
        </p:nvSpPr>
        <p:spPr>
          <a:xfrm>
            <a:off x="511953" y="22721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7" name="Google Shape;187;p36"/>
          <p:cNvSpPr txBox="1"/>
          <p:nvPr>
            <p:ph idx="4" type="title"/>
          </p:nvPr>
        </p:nvSpPr>
        <p:spPr>
          <a:xfrm>
            <a:off x="511953" y="31139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8" name="Google Shape;188;p36"/>
          <p:cNvSpPr txBox="1"/>
          <p:nvPr>
            <p:ph idx="5" type="title"/>
          </p:nvPr>
        </p:nvSpPr>
        <p:spPr>
          <a:xfrm>
            <a:off x="511953" y="39557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9" name="Google Shape;189;p36"/>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90" name="Google Shape;190;p36"/>
          <p:cNvSpPr txBox="1"/>
          <p:nvPr>
            <p:ph idx="6"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type="tx">
  <p:cSld name="TITLE_AND_BODY">
    <p:spTree>
      <p:nvGrpSpPr>
        <p:cNvPr id="191" name="Shape 191"/>
        <p:cNvGrpSpPr/>
        <p:nvPr/>
      </p:nvGrpSpPr>
      <p:grpSpPr>
        <a:xfrm>
          <a:off x="0" y="0"/>
          <a:ext cx="0" cy="0"/>
          <a:chOff x="0" y="0"/>
          <a:chExt cx="0" cy="0"/>
        </a:xfrm>
      </p:grpSpPr>
      <p:sp>
        <p:nvSpPr>
          <p:cNvPr id="192" name="Google Shape;19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7"/>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p:txBody>
      </p:sp>
      <p:sp>
        <p:nvSpPr>
          <p:cNvPr id="194" name="Google Shape;194;p37"/>
          <p:cNvSpPr txBox="1"/>
          <p:nvPr>
            <p:ph idx="2" type="body"/>
          </p:nvPr>
        </p:nvSpPr>
        <p:spPr>
          <a:xfrm>
            <a:off x="196951" y="196725"/>
            <a:ext cx="18591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95" name="Google Shape;195;p37"/>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AND_BODY_1">
    <p:bg>
      <p:bgPr>
        <a:solidFill>
          <a:schemeClr val="dk1"/>
        </a:solidFill>
      </p:bgPr>
    </p:bg>
    <p:spTree>
      <p:nvGrpSpPr>
        <p:cNvPr id="196" name="Shape 196"/>
        <p:cNvGrpSpPr/>
        <p:nvPr/>
      </p:nvGrpSpPr>
      <p:grpSpPr>
        <a:xfrm>
          <a:off x="0" y="0"/>
          <a:ext cx="0" cy="0"/>
          <a:chOff x="0" y="0"/>
          <a:chExt cx="0" cy="0"/>
        </a:xfrm>
      </p:grpSpPr>
      <p:sp>
        <p:nvSpPr>
          <p:cNvPr id="197" name="Google Shape;19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98" name="Google Shape;198;p38"/>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p:txBody>
      </p:sp>
      <p:sp>
        <p:nvSpPr>
          <p:cNvPr id="199" name="Google Shape;199;p38"/>
          <p:cNvSpPr txBox="1"/>
          <p:nvPr>
            <p:ph idx="2"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200" name="Google Shape;200;p38"/>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1" type="twoColTx">
  <p:cSld name="TITLE_AND_TWO_COLUMNS">
    <p:spTree>
      <p:nvGrpSpPr>
        <p:cNvPr id="201" name="Shape 201"/>
        <p:cNvGrpSpPr/>
        <p:nvPr/>
      </p:nvGrpSpPr>
      <p:grpSpPr>
        <a:xfrm>
          <a:off x="0" y="0"/>
          <a:ext cx="0" cy="0"/>
          <a:chOff x="0" y="0"/>
          <a:chExt cx="0" cy="0"/>
        </a:xfrm>
      </p:grpSpPr>
      <p:sp>
        <p:nvSpPr>
          <p:cNvPr id="202" name="Google Shape;202;p3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03" name="Google Shape;203;p3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dk1"/>
              </a:buClr>
              <a:buSzPts val="1000"/>
              <a:buChar char="●"/>
              <a:defRPr>
                <a:solidFill>
                  <a:schemeClr val="dk1"/>
                </a:solidFill>
              </a:defRPr>
            </a:lvl1pPr>
            <a:lvl2pPr indent="-292100" lvl="1" marL="914400">
              <a:lnSpc>
                <a:spcPct val="100000"/>
              </a:lnSpc>
              <a:spcBef>
                <a:spcPts val="0"/>
              </a:spcBef>
              <a:spcAft>
                <a:spcPts val="0"/>
              </a:spcAft>
              <a:buClr>
                <a:schemeClr val="dk1"/>
              </a:buClr>
              <a:buSzPts val="1000"/>
              <a:buChar char="○"/>
              <a:defRPr sz="1000">
                <a:solidFill>
                  <a:schemeClr val="dk1"/>
                </a:solidFill>
              </a:defRPr>
            </a:lvl2pPr>
            <a:lvl3pPr indent="-292100" lvl="2" marL="1371600">
              <a:lnSpc>
                <a:spcPct val="100000"/>
              </a:lnSpc>
              <a:spcBef>
                <a:spcPts val="0"/>
              </a:spcBef>
              <a:spcAft>
                <a:spcPts val="0"/>
              </a:spcAft>
              <a:buClr>
                <a:schemeClr val="dk1"/>
              </a:buClr>
              <a:buSzPts val="1000"/>
              <a:buChar char="■"/>
              <a:defRPr>
                <a:solidFill>
                  <a:schemeClr val="dk1"/>
                </a:solidFill>
              </a:defRPr>
            </a:lvl3pPr>
            <a:lvl4pPr indent="-292100" lvl="3" marL="1828800">
              <a:lnSpc>
                <a:spcPct val="100000"/>
              </a:lnSpc>
              <a:spcBef>
                <a:spcPts val="0"/>
              </a:spcBef>
              <a:spcAft>
                <a:spcPts val="0"/>
              </a:spcAft>
              <a:buClr>
                <a:schemeClr val="dk1"/>
              </a:buClr>
              <a:buSzPts val="1000"/>
              <a:buChar char="●"/>
              <a:defRPr>
                <a:solidFill>
                  <a:schemeClr val="dk1"/>
                </a:solidFill>
              </a:defRPr>
            </a:lvl4pPr>
            <a:lvl5pPr indent="-292100" lvl="4" marL="2286000">
              <a:lnSpc>
                <a:spcPct val="100000"/>
              </a:lnSpc>
              <a:spcBef>
                <a:spcPts val="0"/>
              </a:spcBef>
              <a:spcAft>
                <a:spcPts val="0"/>
              </a:spcAft>
              <a:buClr>
                <a:schemeClr val="dk1"/>
              </a:buClr>
              <a:buSzPts val="1000"/>
              <a:buChar char="○"/>
              <a:defRPr>
                <a:solidFill>
                  <a:schemeClr val="dk1"/>
                </a:solidFill>
              </a:defRPr>
            </a:lvl5pPr>
            <a:lvl6pPr indent="-292100" lvl="5" marL="2743200">
              <a:lnSpc>
                <a:spcPct val="100000"/>
              </a:lnSpc>
              <a:spcBef>
                <a:spcPts val="0"/>
              </a:spcBef>
              <a:spcAft>
                <a:spcPts val="0"/>
              </a:spcAft>
              <a:buClr>
                <a:schemeClr val="dk1"/>
              </a:buClr>
              <a:buSzPts val="1000"/>
              <a:buChar char="■"/>
              <a:defRPr>
                <a:solidFill>
                  <a:schemeClr val="dk1"/>
                </a:solidFill>
              </a:defRPr>
            </a:lvl6pPr>
            <a:lvl7pPr indent="-292100" lvl="6" marL="3200400">
              <a:lnSpc>
                <a:spcPct val="100000"/>
              </a:lnSpc>
              <a:spcBef>
                <a:spcPts val="0"/>
              </a:spcBef>
              <a:spcAft>
                <a:spcPts val="0"/>
              </a:spcAft>
              <a:buClr>
                <a:schemeClr val="dk1"/>
              </a:buClr>
              <a:buSzPts val="1000"/>
              <a:buChar char="●"/>
              <a:defRPr>
                <a:solidFill>
                  <a:schemeClr val="dk1"/>
                </a:solidFill>
              </a:defRPr>
            </a:lvl7pPr>
            <a:lvl8pPr indent="-292100" lvl="7" marL="3657600">
              <a:lnSpc>
                <a:spcPct val="100000"/>
              </a:lnSpc>
              <a:spcBef>
                <a:spcPts val="0"/>
              </a:spcBef>
              <a:spcAft>
                <a:spcPts val="0"/>
              </a:spcAft>
              <a:buClr>
                <a:schemeClr val="dk1"/>
              </a:buClr>
              <a:buSzPts val="1000"/>
              <a:buChar char="○"/>
              <a:defRPr>
                <a:solidFill>
                  <a:schemeClr val="dk1"/>
                </a:solidFill>
              </a:defRPr>
            </a:lvl8pPr>
            <a:lvl9pPr indent="-292100" lvl="8" marL="4114800">
              <a:lnSpc>
                <a:spcPct val="100000"/>
              </a:lnSpc>
              <a:spcBef>
                <a:spcPts val="0"/>
              </a:spcBef>
              <a:spcAft>
                <a:spcPts val="0"/>
              </a:spcAft>
              <a:buClr>
                <a:schemeClr val="dk1"/>
              </a:buClr>
              <a:buSzPts val="1000"/>
              <a:buChar char="■"/>
              <a:defRPr>
                <a:solidFill>
                  <a:schemeClr val="dk1"/>
                </a:solidFill>
              </a:defRPr>
            </a:lvl9pPr>
          </a:lstStyle>
          <a:p/>
        </p:txBody>
      </p:sp>
      <p:sp>
        <p:nvSpPr>
          <p:cNvPr id="204" name="Google Shape;20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9"/>
          <p:cNvSpPr/>
          <p:nvPr>
            <p:ph idx="2" type="pic"/>
          </p:nvPr>
        </p:nvSpPr>
        <p:spPr>
          <a:xfrm>
            <a:off x="3726325" y="669925"/>
            <a:ext cx="5220900" cy="4276800"/>
          </a:xfrm>
          <a:prstGeom prst="round2DiagRect">
            <a:avLst>
              <a:gd fmla="val 16667" name="adj1"/>
              <a:gd fmla="val 0" name="adj2"/>
            </a:avLst>
          </a:prstGeom>
          <a:noFill/>
          <a:ln>
            <a:noFill/>
          </a:ln>
        </p:spPr>
      </p:sp>
      <p:sp>
        <p:nvSpPr>
          <p:cNvPr id="206" name="Google Shape;206;p39"/>
          <p:cNvSpPr txBox="1"/>
          <p:nvPr>
            <p:ph idx="3"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07" name="Google Shape;207;p39"/>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TITLE_AND_TWO_COLUMNS_1">
    <p:bg>
      <p:bgPr>
        <a:solidFill>
          <a:schemeClr val="dk1"/>
        </a:solidFill>
      </p:bgPr>
    </p:bg>
    <p:spTree>
      <p:nvGrpSpPr>
        <p:cNvPr id="208" name="Shape 208"/>
        <p:cNvGrpSpPr/>
        <p:nvPr/>
      </p:nvGrpSpPr>
      <p:grpSpPr>
        <a:xfrm>
          <a:off x="0" y="0"/>
          <a:ext cx="0" cy="0"/>
          <a:chOff x="0" y="0"/>
          <a:chExt cx="0" cy="0"/>
        </a:xfrm>
      </p:grpSpPr>
      <p:sp>
        <p:nvSpPr>
          <p:cNvPr id="209" name="Google Shape;209;p40"/>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p:txBody>
      </p:sp>
      <p:sp>
        <p:nvSpPr>
          <p:cNvPr id="210" name="Google Shape;210;p40"/>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lt1"/>
              </a:buClr>
              <a:buSzPts val="1000"/>
              <a:buChar char="●"/>
              <a:defRPr>
                <a:solidFill>
                  <a:schemeClr val="lt1"/>
                </a:solidFill>
              </a:defRPr>
            </a:lvl1pPr>
            <a:lvl2pPr indent="-292100" lvl="1" marL="914400">
              <a:lnSpc>
                <a:spcPct val="100000"/>
              </a:lnSpc>
              <a:spcBef>
                <a:spcPts val="0"/>
              </a:spcBef>
              <a:spcAft>
                <a:spcPts val="0"/>
              </a:spcAft>
              <a:buClr>
                <a:schemeClr val="lt1"/>
              </a:buClr>
              <a:buSzPts val="1000"/>
              <a:buChar char="○"/>
              <a:defRPr sz="1000">
                <a:solidFill>
                  <a:schemeClr val="lt1"/>
                </a:solidFill>
              </a:defRPr>
            </a:lvl2pPr>
            <a:lvl3pPr indent="-292100" lvl="2" marL="1371600">
              <a:lnSpc>
                <a:spcPct val="100000"/>
              </a:lnSpc>
              <a:spcBef>
                <a:spcPts val="0"/>
              </a:spcBef>
              <a:spcAft>
                <a:spcPts val="0"/>
              </a:spcAft>
              <a:buClr>
                <a:schemeClr val="lt1"/>
              </a:buClr>
              <a:buSzPts val="1000"/>
              <a:buChar char="■"/>
              <a:defRPr>
                <a:solidFill>
                  <a:schemeClr val="lt1"/>
                </a:solidFill>
              </a:defRPr>
            </a:lvl3pPr>
            <a:lvl4pPr indent="-292100" lvl="3" marL="1828800">
              <a:lnSpc>
                <a:spcPct val="100000"/>
              </a:lnSpc>
              <a:spcBef>
                <a:spcPts val="0"/>
              </a:spcBef>
              <a:spcAft>
                <a:spcPts val="0"/>
              </a:spcAft>
              <a:buClr>
                <a:schemeClr val="lt1"/>
              </a:buClr>
              <a:buSzPts val="1000"/>
              <a:buChar char="●"/>
              <a:defRPr>
                <a:solidFill>
                  <a:schemeClr val="lt1"/>
                </a:solidFill>
              </a:defRPr>
            </a:lvl4pPr>
            <a:lvl5pPr indent="-292100" lvl="4" marL="2286000">
              <a:lnSpc>
                <a:spcPct val="100000"/>
              </a:lnSpc>
              <a:spcBef>
                <a:spcPts val="0"/>
              </a:spcBef>
              <a:spcAft>
                <a:spcPts val="0"/>
              </a:spcAft>
              <a:buClr>
                <a:schemeClr val="lt1"/>
              </a:buClr>
              <a:buSzPts val="1000"/>
              <a:buChar char="○"/>
              <a:defRPr>
                <a:solidFill>
                  <a:schemeClr val="lt1"/>
                </a:solidFill>
              </a:defRPr>
            </a:lvl5pPr>
            <a:lvl6pPr indent="-292100" lvl="5" marL="2743200">
              <a:lnSpc>
                <a:spcPct val="100000"/>
              </a:lnSpc>
              <a:spcBef>
                <a:spcPts val="0"/>
              </a:spcBef>
              <a:spcAft>
                <a:spcPts val="0"/>
              </a:spcAft>
              <a:buClr>
                <a:schemeClr val="lt1"/>
              </a:buClr>
              <a:buSzPts val="1000"/>
              <a:buChar char="■"/>
              <a:defRPr>
                <a:solidFill>
                  <a:schemeClr val="lt1"/>
                </a:solidFill>
              </a:defRPr>
            </a:lvl6pPr>
            <a:lvl7pPr indent="-292100" lvl="6" marL="3200400">
              <a:lnSpc>
                <a:spcPct val="100000"/>
              </a:lnSpc>
              <a:spcBef>
                <a:spcPts val="0"/>
              </a:spcBef>
              <a:spcAft>
                <a:spcPts val="0"/>
              </a:spcAft>
              <a:buClr>
                <a:schemeClr val="lt1"/>
              </a:buClr>
              <a:buSzPts val="1000"/>
              <a:buChar char="●"/>
              <a:defRPr>
                <a:solidFill>
                  <a:schemeClr val="lt1"/>
                </a:solidFill>
              </a:defRPr>
            </a:lvl7pPr>
            <a:lvl8pPr indent="-292100" lvl="7" marL="3657600">
              <a:lnSpc>
                <a:spcPct val="100000"/>
              </a:lnSpc>
              <a:spcBef>
                <a:spcPts val="0"/>
              </a:spcBef>
              <a:spcAft>
                <a:spcPts val="0"/>
              </a:spcAft>
              <a:buClr>
                <a:schemeClr val="lt1"/>
              </a:buClr>
              <a:buSzPts val="1000"/>
              <a:buChar char="○"/>
              <a:defRPr>
                <a:solidFill>
                  <a:schemeClr val="lt1"/>
                </a:solidFill>
              </a:defRPr>
            </a:lvl8pPr>
            <a:lvl9pPr indent="-292100" lvl="8" marL="4114800">
              <a:lnSpc>
                <a:spcPct val="100000"/>
              </a:lnSpc>
              <a:spcBef>
                <a:spcPts val="0"/>
              </a:spcBef>
              <a:spcAft>
                <a:spcPts val="0"/>
              </a:spcAft>
              <a:buClr>
                <a:schemeClr val="lt1"/>
              </a:buClr>
              <a:buSzPts val="1000"/>
              <a:buChar char="■"/>
              <a:defRPr>
                <a:solidFill>
                  <a:schemeClr val="lt1"/>
                </a:solidFill>
              </a:defRPr>
            </a:lvl9pPr>
          </a:lstStyle>
          <a:p/>
        </p:txBody>
      </p:sp>
      <p:sp>
        <p:nvSpPr>
          <p:cNvPr id="211" name="Google Shape;21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40"/>
          <p:cNvSpPr/>
          <p:nvPr>
            <p:ph idx="2" type="pic"/>
          </p:nvPr>
        </p:nvSpPr>
        <p:spPr>
          <a:xfrm>
            <a:off x="3726325" y="669925"/>
            <a:ext cx="5220900" cy="4276800"/>
          </a:xfrm>
          <a:prstGeom prst="round2DiagRect">
            <a:avLst>
              <a:gd fmla="val 16667" name="adj1"/>
              <a:gd fmla="val 0" name="adj2"/>
            </a:avLst>
          </a:prstGeom>
          <a:noFill/>
          <a:ln>
            <a:noFill/>
          </a:ln>
        </p:spPr>
      </p:sp>
      <p:sp>
        <p:nvSpPr>
          <p:cNvPr id="213" name="Google Shape;213;p40"/>
          <p:cNvSpPr txBox="1"/>
          <p:nvPr>
            <p:ph idx="3"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214" name="Google Shape;214;p40"/>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
        <p:nvSpPr>
          <p:cNvPr id="215" name="Google Shape;215;p40"/>
          <p:cNvSpPr txBox="1"/>
          <p:nvPr>
            <p:ph idx="5"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chart">
  <p:cSld name="SECTION_TITLE_AND_DESCRIPTION">
    <p:bg>
      <p:bgPr>
        <a:solidFill>
          <a:schemeClr val="lt2"/>
        </a:solidFill>
      </p:bgPr>
    </p:bg>
    <p:spTree>
      <p:nvGrpSpPr>
        <p:cNvPr id="216" name="Shape 216"/>
        <p:cNvGrpSpPr/>
        <p:nvPr/>
      </p:nvGrpSpPr>
      <p:grpSpPr>
        <a:xfrm>
          <a:off x="0" y="0"/>
          <a:ext cx="0" cy="0"/>
          <a:chOff x="0" y="0"/>
          <a:chExt cx="0" cy="0"/>
        </a:xfrm>
      </p:grpSpPr>
      <p:sp>
        <p:nvSpPr>
          <p:cNvPr id="217" name="Google Shape;217;p41"/>
          <p:cNvSpPr/>
          <p:nvPr/>
        </p:nvSpPr>
        <p:spPr>
          <a:xfrm>
            <a:off x="4305000" y="-125"/>
            <a:ext cx="4839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18" name="Google Shape;21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41"/>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p:txBody>
      </p:sp>
      <p:sp>
        <p:nvSpPr>
          <p:cNvPr id="220" name="Google Shape;220;p41"/>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a:lvl3pPr>
            <a:lvl4pPr indent="-292100" lvl="3" marL="1828800">
              <a:lnSpc>
                <a:spcPct val="100000"/>
              </a:lnSpc>
              <a:spcBef>
                <a:spcPts val="0"/>
              </a:spcBef>
              <a:spcAft>
                <a:spcPts val="0"/>
              </a:spcAft>
              <a:buSzPts val="1000"/>
              <a:buChar char="●"/>
              <a:defRPr/>
            </a:lvl4pPr>
            <a:lvl5pPr indent="-292100" lvl="4" marL="2286000">
              <a:lnSpc>
                <a:spcPct val="100000"/>
              </a:lnSpc>
              <a:spcBef>
                <a:spcPts val="0"/>
              </a:spcBef>
              <a:spcAft>
                <a:spcPts val="0"/>
              </a:spcAft>
              <a:buSzPts val="1000"/>
              <a:buChar char="○"/>
              <a:defRPr/>
            </a:lvl5pPr>
            <a:lvl6pPr indent="-292100" lvl="5" marL="2743200">
              <a:lnSpc>
                <a:spcPct val="100000"/>
              </a:lnSpc>
              <a:spcBef>
                <a:spcPts val="0"/>
              </a:spcBef>
              <a:spcAft>
                <a:spcPts val="0"/>
              </a:spcAft>
              <a:buSzPts val="1000"/>
              <a:buChar char="■"/>
              <a:defRPr/>
            </a:lvl6pPr>
            <a:lvl7pPr indent="-292100" lvl="6" marL="3200400">
              <a:lnSpc>
                <a:spcPct val="100000"/>
              </a:lnSpc>
              <a:spcBef>
                <a:spcPts val="0"/>
              </a:spcBef>
              <a:spcAft>
                <a:spcPts val="0"/>
              </a:spcAft>
              <a:buSzPts val="1000"/>
              <a:buChar char="●"/>
              <a:defRPr/>
            </a:lvl7pPr>
            <a:lvl8pPr indent="-292100" lvl="7" marL="3657600">
              <a:lnSpc>
                <a:spcPct val="100000"/>
              </a:lnSpc>
              <a:spcBef>
                <a:spcPts val="0"/>
              </a:spcBef>
              <a:spcAft>
                <a:spcPts val="0"/>
              </a:spcAft>
              <a:buSzPts val="1000"/>
              <a:buChar char="○"/>
              <a:defRPr/>
            </a:lvl8pPr>
            <a:lvl9pPr indent="-292100" lvl="8" marL="4114800">
              <a:lnSpc>
                <a:spcPct val="100000"/>
              </a:lnSpc>
              <a:spcBef>
                <a:spcPts val="0"/>
              </a:spcBef>
              <a:spcAft>
                <a:spcPts val="0"/>
              </a:spcAft>
              <a:buSzPts val="1000"/>
              <a:buChar char="■"/>
              <a:defRPr/>
            </a:lvl9pPr>
          </a:lstStyle>
          <a:p/>
        </p:txBody>
      </p:sp>
      <p:sp>
        <p:nvSpPr>
          <p:cNvPr id="221" name="Google Shape;221;p41"/>
          <p:cNvSpPr txBox="1"/>
          <p:nvPr>
            <p:ph idx="2"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22" name="Google Shape;222;p41"/>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CAPTION_ONLY">
    <p:bg>
      <p:bgPr>
        <a:solidFill>
          <a:schemeClr val="lt2"/>
        </a:solidFill>
      </p:bgPr>
    </p:bg>
    <p:spTree>
      <p:nvGrpSpPr>
        <p:cNvPr id="223" name="Shape 223"/>
        <p:cNvGrpSpPr/>
        <p:nvPr/>
      </p:nvGrpSpPr>
      <p:grpSpPr>
        <a:xfrm>
          <a:off x="0" y="0"/>
          <a:ext cx="0" cy="0"/>
          <a:chOff x="0" y="0"/>
          <a:chExt cx="0" cy="0"/>
        </a:xfrm>
      </p:grpSpPr>
      <p:sp>
        <p:nvSpPr>
          <p:cNvPr id="224" name="Google Shape;22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42"/>
          <p:cNvSpPr txBox="1"/>
          <p:nvPr>
            <p:ph idx="1" type="body"/>
          </p:nvPr>
        </p:nvSpPr>
        <p:spPr>
          <a:xfrm>
            <a:off x="203000" y="89145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6" name="Google Shape;226;p42"/>
          <p:cNvSpPr txBox="1"/>
          <p:nvPr>
            <p:ph idx="2" type="body"/>
          </p:nvPr>
        </p:nvSpPr>
        <p:spPr>
          <a:xfrm>
            <a:off x="2030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7" name="Google Shape;227;p42"/>
          <p:cNvSpPr txBox="1"/>
          <p:nvPr>
            <p:ph idx="3" type="body"/>
          </p:nvPr>
        </p:nvSpPr>
        <p:spPr>
          <a:xfrm>
            <a:off x="2030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28" name="Google Shape;228;p42"/>
          <p:cNvSpPr txBox="1"/>
          <p:nvPr>
            <p:ph idx="4" type="body"/>
          </p:nvPr>
        </p:nvSpPr>
        <p:spPr>
          <a:xfrm>
            <a:off x="2030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9" name="Google Shape;229;p42"/>
          <p:cNvSpPr txBox="1"/>
          <p:nvPr>
            <p:ph idx="5" type="body"/>
          </p:nvPr>
        </p:nvSpPr>
        <p:spPr>
          <a:xfrm>
            <a:off x="2030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0" name="Google Shape;230;p42"/>
          <p:cNvSpPr txBox="1"/>
          <p:nvPr>
            <p:ph idx="6" type="body"/>
          </p:nvPr>
        </p:nvSpPr>
        <p:spPr>
          <a:xfrm>
            <a:off x="2030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1" name="Google Shape;231;p42"/>
          <p:cNvSpPr txBox="1"/>
          <p:nvPr>
            <p:ph idx="7" type="body"/>
          </p:nvPr>
        </p:nvSpPr>
        <p:spPr>
          <a:xfrm>
            <a:off x="2030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2" name="Google Shape;232;p42"/>
          <p:cNvSpPr txBox="1"/>
          <p:nvPr>
            <p:ph idx="8" type="body"/>
          </p:nvPr>
        </p:nvSpPr>
        <p:spPr>
          <a:xfrm>
            <a:off x="203000" y="386240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3" name="Google Shape;233;p42"/>
          <p:cNvSpPr txBox="1"/>
          <p:nvPr>
            <p:ph idx="9" type="body"/>
          </p:nvPr>
        </p:nvSpPr>
        <p:spPr>
          <a:xfrm>
            <a:off x="2030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4" name="Google Shape;234;p42"/>
          <p:cNvSpPr txBox="1"/>
          <p:nvPr>
            <p:ph idx="13" type="body"/>
          </p:nvPr>
        </p:nvSpPr>
        <p:spPr>
          <a:xfrm>
            <a:off x="32496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5" name="Google Shape;235;p42"/>
          <p:cNvSpPr txBox="1"/>
          <p:nvPr>
            <p:ph idx="14" type="body"/>
          </p:nvPr>
        </p:nvSpPr>
        <p:spPr>
          <a:xfrm>
            <a:off x="32496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6" name="Google Shape;236;p42"/>
          <p:cNvSpPr txBox="1"/>
          <p:nvPr>
            <p:ph idx="15" type="body"/>
          </p:nvPr>
        </p:nvSpPr>
        <p:spPr>
          <a:xfrm>
            <a:off x="32496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7" name="Google Shape;237;p42"/>
          <p:cNvSpPr txBox="1"/>
          <p:nvPr>
            <p:ph idx="16" type="body"/>
          </p:nvPr>
        </p:nvSpPr>
        <p:spPr>
          <a:xfrm>
            <a:off x="32496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8" name="Google Shape;238;p42"/>
          <p:cNvSpPr txBox="1"/>
          <p:nvPr>
            <p:ph idx="17" type="body"/>
          </p:nvPr>
        </p:nvSpPr>
        <p:spPr>
          <a:xfrm>
            <a:off x="32496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9" name="Google Shape;239;p42"/>
          <p:cNvSpPr txBox="1"/>
          <p:nvPr>
            <p:ph idx="18" type="body"/>
          </p:nvPr>
        </p:nvSpPr>
        <p:spPr>
          <a:xfrm>
            <a:off x="32496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0" name="Google Shape;240;p42"/>
          <p:cNvSpPr txBox="1"/>
          <p:nvPr>
            <p:ph idx="19" type="body"/>
          </p:nvPr>
        </p:nvSpPr>
        <p:spPr>
          <a:xfrm>
            <a:off x="32496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1" name="Google Shape;241;p42"/>
          <p:cNvSpPr txBox="1"/>
          <p:nvPr>
            <p:ph idx="20" type="body"/>
          </p:nvPr>
        </p:nvSpPr>
        <p:spPr>
          <a:xfrm>
            <a:off x="32496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2" name="Google Shape;242;p42"/>
          <p:cNvSpPr txBox="1"/>
          <p:nvPr>
            <p:ph idx="21" type="body"/>
          </p:nvPr>
        </p:nvSpPr>
        <p:spPr>
          <a:xfrm>
            <a:off x="32496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3" name="Google Shape;243;p42"/>
          <p:cNvSpPr txBox="1"/>
          <p:nvPr>
            <p:ph idx="22" type="body"/>
          </p:nvPr>
        </p:nvSpPr>
        <p:spPr>
          <a:xfrm>
            <a:off x="62962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4" name="Google Shape;244;p42"/>
          <p:cNvSpPr txBox="1"/>
          <p:nvPr>
            <p:ph idx="23" type="body"/>
          </p:nvPr>
        </p:nvSpPr>
        <p:spPr>
          <a:xfrm>
            <a:off x="62962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5" name="Google Shape;245;p42"/>
          <p:cNvSpPr txBox="1"/>
          <p:nvPr>
            <p:ph idx="24" type="body"/>
          </p:nvPr>
        </p:nvSpPr>
        <p:spPr>
          <a:xfrm>
            <a:off x="62962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6" name="Google Shape;246;p42"/>
          <p:cNvSpPr txBox="1"/>
          <p:nvPr>
            <p:ph idx="25" type="body"/>
          </p:nvPr>
        </p:nvSpPr>
        <p:spPr>
          <a:xfrm>
            <a:off x="62962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7" name="Google Shape;247;p42"/>
          <p:cNvSpPr txBox="1"/>
          <p:nvPr>
            <p:ph idx="26" type="body"/>
          </p:nvPr>
        </p:nvSpPr>
        <p:spPr>
          <a:xfrm>
            <a:off x="62962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8" name="Google Shape;248;p42"/>
          <p:cNvSpPr txBox="1"/>
          <p:nvPr>
            <p:ph idx="27" type="body"/>
          </p:nvPr>
        </p:nvSpPr>
        <p:spPr>
          <a:xfrm>
            <a:off x="62962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9" name="Google Shape;249;p42"/>
          <p:cNvSpPr txBox="1"/>
          <p:nvPr>
            <p:ph idx="28" type="body"/>
          </p:nvPr>
        </p:nvSpPr>
        <p:spPr>
          <a:xfrm>
            <a:off x="62962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50" name="Google Shape;250;p42"/>
          <p:cNvSpPr txBox="1"/>
          <p:nvPr>
            <p:ph idx="29" type="body"/>
          </p:nvPr>
        </p:nvSpPr>
        <p:spPr>
          <a:xfrm>
            <a:off x="62962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51" name="Google Shape;251;p42"/>
          <p:cNvSpPr txBox="1"/>
          <p:nvPr>
            <p:ph idx="30" type="body"/>
          </p:nvPr>
        </p:nvSpPr>
        <p:spPr>
          <a:xfrm>
            <a:off x="6296200" y="4130600"/>
            <a:ext cx="2644800" cy="268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52" name="Google Shape;252;p42"/>
          <p:cNvSpPr txBox="1"/>
          <p:nvPr>
            <p:ph idx="31"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53" name="Google Shape;253;p42"/>
          <p:cNvSpPr txBox="1"/>
          <p:nvPr>
            <p:ph idx="3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SzPts val="800"/>
              <a:buChar char="●"/>
              <a:defRPr sz="800"/>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sz="800"/>
            </a:lvl3pPr>
            <a:lvl4pPr indent="-279400" lvl="3" marL="1828800" algn="r">
              <a:spcBef>
                <a:spcPts val="0"/>
              </a:spcBef>
              <a:spcAft>
                <a:spcPts val="0"/>
              </a:spcAft>
              <a:buSzPts val="800"/>
              <a:buChar char="●"/>
              <a:defRPr sz="800"/>
            </a:lvl4pPr>
            <a:lvl5pPr indent="-279400" lvl="4" marL="2286000" algn="r">
              <a:spcBef>
                <a:spcPts val="0"/>
              </a:spcBef>
              <a:spcAft>
                <a:spcPts val="0"/>
              </a:spcAft>
              <a:buSzPts val="800"/>
              <a:buChar char="○"/>
              <a:defRPr sz="800"/>
            </a:lvl5pPr>
            <a:lvl6pPr indent="-279400" lvl="5" marL="2743200" algn="r">
              <a:spcBef>
                <a:spcPts val="0"/>
              </a:spcBef>
              <a:spcAft>
                <a:spcPts val="0"/>
              </a:spcAft>
              <a:buSzPts val="800"/>
              <a:buChar char="■"/>
              <a:defRPr sz="800"/>
            </a:lvl6pPr>
            <a:lvl7pPr indent="-279400" lvl="6" marL="3200400" algn="r">
              <a:spcBef>
                <a:spcPts val="0"/>
              </a:spcBef>
              <a:spcAft>
                <a:spcPts val="0"/>
              </a:spcAft>
              <a:buSzPts val="800"/>
              <a:buChar char="●"/>
              <a:defRPr sz="800"/>
            </a:lvl7pPr>
            <a:lvl8pPr indent="-279400" lvl="7" marL="3657600" algn="r">
              <a:spcBef>
                <a:spcPts val="0"/>
              </a:spcBef>
              <a:spcAft>
                <a:spcPts val="0"/>
              </a:spcAft>
              <a:buSzPts val="800"/>
              <a:buChar char="○"/>
              <a:defRPr sz="800"/>
            </a:lvl8pPr>
            <a:lvl9pPr indent="-279400" lvl="8" marL="4114800" algn="r">
              <a:spcBef>
                <a:spcPts val="0"/>
              </a:spcBef>
              <a:spcAft>
                <a:spcPts val="0"/>
              </a:spcAft>
              <a:buSzPts val="800"/>
              <a:buChar char="■"/>
              <a:defRPr sz="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254" name="Shape 254"/>
        <p:cNvGrpSpPr/>
        <p:nvPr/>
      </p:nvGrpSpPr>
      <p:grpSpPr>
        <a:xfrm>
          <a:off x="0" y="0"/>
          <a:ext cx="0" cy="0"/>
          <a:chOff x="0" y="0"/>
          <a:chExt cx="0" cy="0"/>
        </a:xfrm>
      </p:grpSpPr>
      <p:sp>
        <p:nvSpPr>
          <p:cNvPr id="255" name="Google Shape;25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6" name="Google Shape;256;p43"/>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57" name="Google Shape;257;p43"/>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theme" Target="../theme/theme1.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17601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indent="-279400" lvl="1" marL="914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indent="-292100" lvl="2" marL="1371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indent="-292100" lvl="3" marL="1828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indent="-292100" lvl="4" marL="22860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indent="-292100" lvl="5" marL="2743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indent="-292100" lvl="6" marL="32004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indent="-292100" lvl="7" marL="3657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indent="-292100" lvl="8" marL="4114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britannica.com/plant/plant" TargetMode="External"/><Relationship Id="rId4" Type="http://schemas.openxmlformats.org/officeDocument/2006/relationships/hyperlink" Target="https://www.britannica.com/science/eukaryote" TargetMode="External"/><Relationship Id="rId5" Type="http://schemas.openxmlformats.org/officeDocument/2006/relationships/hyperlink" Target="https://www.britannica.com/science/nucleus-biology" TargetMode="External"/><Relationship Id="rId6" Type="http://schemas.openxmlformats.org/officeDocument/2006/relationships/hyperlink" Target="https://www.britannica.com/science/organel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twinkl.ca/teaching-wiki/pla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 vs Animal Cell</a:t>
            </a:r>
            <a:endParaRPr/>
          </a:p>
        </p:txBody>
      </p:sp>
      <p:sp>
        <p:nvSpPr>
          <p:cNvPr id="263" name="Google Shape;263;p44"/>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Clara Stirrett</a:t>
            </a:r>
            <a:endParaRPr/>
          </a:p>
        </p:txBody>
      </p:sp>
      <p:pic>
        <p:nvPicPr>
          <p:cNvPr id="264" name="Google Shape;264;p44"/>
          <p:cNvPicPr preferRelativeResize="0"/>
          <p:nvPr>
            <p:ph idx="3" type="pic"/>
          </p:nvPr>
        </p:nvPicPr>
        <p:blipFill rotWithShape="1">
          <a:blip r:embed="rId3">
            <a:alphaModFix/>
          </a:blip>
          <a:srcRect b="7445" l="0" r="0" t="2301"/>
          <a:stretch/>
        </p:blipFill>
        <p:spPr>
          <a:xfrm>
            <a:off x="4437575" y="2171250"/>
            <a:ext cx="4509600" cy="2625900"/>
          </a:xfrm>
          <a:prstGeom prst="round2DiagRect">
            <a:avLst>
              <a:gd fmla="val 16667" name="adj1"/>
              <a:gd fmla="val 0" name="adj2"/>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4061"/>
              <a:t>Visual Aids</a:t>
            </a:r>
            <a:endParaRPr b="0" sz="4061"/>
          </a:p>
        </p:txBody>
      </p:sp>
      <p:sp>
        <p:nvSpPr>
          <p:cNvPr id="334" name="Google Shape;334;p53"/>
          <p:cNvSpPr txBox="1"/>
          <p:nvPr/>
        </p:nvSpPr>
        <p:spPr>
          <a:xfrm>
            <a:off x="0" y="572688"/>
            <a:ext cx="68529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a:ea typeface="DM Sans"/>
                <a:cs typeface="DM Sans"/>
                <a:sym typeface="DM Sans"/>
              </a:rPr>
              <a:t>Of Plant and Animal Cells</a:t>
            </a:r>
            <a:endParaRPr sz="3000">
              <a:solidFill>
                <a:schemeClr val="dk1"/>
              </a:solidFill>
              <a:latin typeface="DM Sans"/>
              <a:ea typeface="DM Sans"/>
              <a:cs typeface="DM Sans"/>
              <a:sym typeface="DM Sans"/>
            </a:endParaRPr>
          </a:p>
        </p:txBody>
      </p:sp>
      <p:sp>
        <p:nvSpPr>
          <p:cNvPr id="335" name="Google Shape;335;p53"/>
          <p:cNvSpPr txBox="1"/>
          <p:nvPr/>
        </p:nvSpPr>
        <p:spPr>
          <a:xfrm>
            <a:off x="0" y="1071225"/>
            <a:ext cx="59682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DM Sans"/>
                <a:ea typeface="DM Sans"/>
                <a:cs typeface="DM Sans"/>
                <a:sym typeface="DM Sans"/>
              </a:rPr>
              <a:t>Plant Cell                         Animal Cells</a:t>
            </a:r>
            <a:endParaRPr sz="2000">
              <a:solidFill>
                <a:schemeClr val="dk1"/>
              </a:solidFill>
              <a:latin typeface="DM Sans"/>
              <a:ea typeface="DM Sans"/>
              <a:cs typeface="DM Sans"/>
              <a:sym typeface="DM Sans"/>
            </a:endParaRPr>
          </a:p>
        </p:txBody>
      </p:sp>
      <p:sp>
        <p:nvSpPr>
          <p:cNvPr id="336" name="Google Shape;336;p53"/>
          <p:cNvSpPr txBox="1"/>
          <p:nvPr/>
        </p:nvSpPr>
        <p:spPr>
          <a:xfrm>
            <a:off x="0" y="2659000"/>
            <a:ext cx="3267600" cy="22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DM Sans"/>
                <a:ea typeface="DM Sans"/>
                <a:cs typeface="DM Sans"/>
                <a:sym typeface="DM Sans"/>
              </a:rPr>
              <a:t>Observations</a:t>
            </a:r>
            <a:endParaRPr sz="24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-Green (due to chlorophyll)</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 translucent</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-wire like rods that twist in zig-zags</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-slight grainy texture</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 rods are 3d </a:t>
            </a:r>
            <a:endParaRPr sz="1800">
              <a:solidFill>
                <a:schemeClr val="dk1"/>
              </a:solidFill>
              <a:latin typeface="DM Sans"/>
              <a:ea typeface="DM Sans"/>
              <a:cs typeface="DM Sans"/>
              <a:sym typeface="DM Sans"/>
            </a:endParaRPr>
          </a:p>
        </p:txBody>
      </p:sp>
      <p:sp>
        <p:nvSpPr>
          <p:cNvPr id="337" name="Google Shape;337;p53"/>
          <p:cNvSpPr txBox="1"/>
          <p:nvPr/>
        </p:nvSpPr>
        <p:spPr>
          <a:xfrm>
            <a:off x="3119850" y="2707900"/>
            <a:ext cx="3116700" cy="21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-Pinkish with red spots in the center</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-closely packed together cells </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-shiny texture</a:t>
            </a:r>
            <a:endParaRPr sz="1800">
              <a:solidFill>
                <a:schemeClr val="dk1"/>
              </a:solidFill>
              <a:latin typeface="DM Sans"/>
              <a:ea typeface="DM Sans"/>
              <a:cs typeface="DM Sans"/>
              <a:sym typeface="DM Sans"/>
            </a:endParaRPr>
          </a:p>
          <a:p>
            <a:pPr indent="0" lvl="0" marL="0" rtl="0" algn="l">
              <a:spcBef>
                <a:spcPts val="0"/>
              </a:spcBef>
              <a:spcAft>
                <a:spcPts val="0"/>
              </a:spcAft>
              <a:buNone/>
            </a:pPr>
            <a:r>
              <a:rPr lang="en" sz="1800">
                <a:solidFill>
                  <a:schemeClr val="dk1"/>
                </a:solidFill>
                <a:latin typeface="DM Sans"/>
                <a:ea typeface="DM Sans"/>
                <a:cs typeface="DM Sans"/>
                <a:sym typeface="DM Sans"/>
              </a:rPr>
              <a:t>-red spots seem to be 3d</a:t>
            </a:r>
            <a:endParaRPr sz="1800">
              <a:solidFill>
                <a:schemeClr val="dk1"/>
              </a:solidFill>
              <a:latin typeface="DM Sans"/>
              <a:ea typeface="DM Sans"/>
              <a:cs typeface="DM Sans"/>
              <a:sym typeface="DM Sans"/>
            </a:endParaRPr>
          </a:p>
        </p:txBody>
      </p:sp>
      <p:graphicFrame>
        <p:nvGraphicFramePr>
          <p:cNvPr id="338" name="Google Shape;338;p53"/>
          <p:cNvGraphicFramePr/>
          <p:nvPr/>
        </p:nvGraphicFramePr>
        <p:xfrm>
          <a:off x="60025" y="1525125"/>
          <a:ext cx="3000000" cy="3000000"/>
        </p:xfrm>
        <a:graphic>
          <a:graphicData uri="http://schemas.openxmlformats.org/drawingml/2006/table">
            <a:tbl>
              <a:tblPr>
                <a:noFill/>
                <a:tableStyleId>{E21641AD-1833-4531-9185-3AC44E1325E6}</a:tableStyleId>
              </a:tblPr>
              <a:tblGrid>
                <a:gridCol w="3021975"/>
                <a:gridCol w="3021975"/>
              </a:tblGrid>
              <a:tr h="11827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39" name="Google Shape;339;p53"/>
          <p:cNvSpPr txBox="1"/>
          <p:nvPr/>
        </p:nvSpPr>
        <p:spPr>
          <a:xfrm>
            <a:off x="6333900" y="-18500"/>
            <a:ext cx="2810100" cy="49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Lexend"/>
                <a:ea typeface="Lexend"/>
                <a:cs typeface="Lexend"/>
                <a:sym typeface="Lexend"/>
              </a:rPr>
              <a:t>Animal cells come in many different shapes and sizes. The shapes of cells have evolved to help them carry out their specific function in the body, so looking at a cell's shape can give clues about what it does.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p:txBody>
      </p:sp>
      <p:pic>
        <p:nvPicPr>
          <p:cNvPr descr="11,441 Animal Cell Microscope Images ..." id="340" name="Google Shape;340;p53"/>
          <p:cNvPicPr preferRelativeResize="0"/>
          <p:nvPr/>
        </p:nvPicPr>
        <p:blipFill rotWithShape="1">
          <a:blip r:embed="rId3">
            <a:alphaModFix/>
          </a:blip>
          <a:srcRect b="0" l="28764" r="27446" t="62016"/>
          <a:stretch/>
        </p:blipFill>
        <p:spPr>
          <a:xfrm>
            <a:off x="3119850" y="1574013"/>
            <a:ext cx="2984125" cy="1085000"/>
          </a:xfrm>
          <a:prstGeom prst="rect">
            <a:avLst/>
          </a:prstGeom>
          <a:noFill/>
          <a:ln>
            <a:noFill/>
          </a:ln>
        </p:spPr>
      </p:pic>
      <p:pic>
        <p:nvPicPr>
          <p:cNvPr descr="6,900+ Plant Cell Microscope Stock Photos, Pictures &amp; Royalty-Free Images -  iStock | Plant cell wall" id="341" name="Google Shape;341;p53"/>
          <p:cNvPicPr preferRelativeResize="0"/>
          <p:nvPr/>
        </p:nvPicPr>
        <p:blipFill rotWithShape="1">
          <a:blip r:embed="rId4">
            <a:alphaModFix/>
          </a:blip>
          <a:srcRect b="0" l="0" r="0" t="22221"/>
          <a:stretch/>
        </p:blipFill>
        <p:spPr>
          <a:xfrm>
            <a:off x="60025" y="1574017"/>
            <a:ext cx="2984124" cy="1084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54"/>
          <p:cNvPicPr preferRelativeResize="0"/>
          <p:nvPr>
            <p:ph idx="2" type="pic"/>
          </p:nvPr>
        </p:nvPicPr>
        <p:blipFill rotWithShape="1">
          <a:blip r:embed="rId3">
            <a:alphaModFix/>
          </a:blip>
          <a:srcRect b="0" l="9382" r="9382" t="0"/>
          <a:stretch/>
        </p:blipFill>
        <p:spPr>
          <a:xfrm>
            <a:off x="3726325" y="669925"/>
            <a:ext cx="5220900" cy="4276800"/>
          </a:xfrm>
          <a:prstGeom prst="round2DiagRect">
            <a:avLst>
              <a:gd fmla="val 16667" name="adj1"/>
              <a:gd fmla="val 0" name="adj2"/>
            </a:avLst>
          </a:prstGeom>
          <a:noFill/>
          <a:ln cap="flat" cmpd="sng" w="9525">
            <a:solidFill>
              <a:schemeClr val="dk2"/>
            </a:solidFill>
            <a:prstDash val="solid"/>
            <a:round/>
            <a:headEnd len="sm" w="sm" type="none"/>
            <a:tailEnd len="sm" w="sm" type="none"/>
          </a:ln>
        </p:spPr>
      </p:pic>
      <p:sp>
        <p:nvSpPr>
          <p:cNvPr id="347" name="Google Shape;347;p54"/>
          <p:cNvSpPr txBox="1"/>
          <p:nvPr/>
        </p:nvSpPr>
        <p:spPr>
          <a:xfrm>
            <a:off x="197375" y="1431150"/>
            <a:ext cx="3197400" cy="1140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450">
                <a:solidFill>
                  <a:schemeClr val="dk1"/>
                </a:solidFill>
                <a:latin typeface="Merriweather"/>
                <a:ea typeface="Merriweather"/>
                <a:cs typeface="Merriweather"/>
                <a:sym typeface="Merriweather"/>
              </a:rPr>
              <a:t>Drawing a Conclusion</a:t>
            </a:r>
            <a:endParaRPr/>
          </a:p>
        </p:txBody>
      </p:sp>
      <p:sp>
        <p:nvSpPr>
          <p:cNvPr id="348" name="Google Shape;348;p54"/>
          <p:cNvSpPr txBox="1"/>
          <p:nvPr/>
        </p:nvSpPr>
        <p:spPr>
          <a:xfrm>
            <a:off x="197375" y="2571750"/>
            <a:ext cx="30987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DM Sans"/>
                <a:ea typeface="DM Sans"/>
                <a:cs typeface="DM Sans"/>
                <a:sym typeface="DM Sans"/>
              </a:rPr>
              <a:t>- Measures of Effectiveness </a:t>
            </a:r>
            <a:endParaRPr sz="1700">
              <a:solidFill>
                <a:schemeClr val="dk1"/>
              </a:solidFill>
              <a:latin typeface="DM Sans"/>
              <a:ea typeface="DM Sans"/>
              <a:cs typeface="DM Sans"/>
              <a:sym typeface="DM Sans"/>
            </a:endParaRPr>
          </a:p>
          <a:p>
            <a:pPr indent="0" lvl="0" marL="0" rtl="0" algn="l">
              <a:spcBef>
                <a:spcPts val="1200"/>
              </a:spcBef>
              <a:spcAft>
                <a:spcPts val="0"/>
              </a:spcAft>
              <a:buNone/>
            </a:pPr>
            <a:r>
              <a:rPr lang="en" sz="1700">
                <a:solidFill>
                  <a:schemeClr val="dk1"/>
                </a:solidFill>
                <a:latin typeface="DM Sans"/>
                <a:ea typeface="DM Sans"/>
                <a:cs typeface="DM Sans"/>
                <a:sym typeface="DM Sans"/>
              </a:rPr>
              <a:t>- Conclusion</a:t>
            </a:r>
            <a:endParaRPr sz="1700">
              <a:solidFill>
                <a:schemeClr val="dk1"/>
              </a:solidFill>
              <a:latin typeface="DM Sans"/>
              <a:ea typeface="DM Sans"/>
              <a:cs typeface="DM Sans"/>
              <a:sym typeface="DM Sans"/>
            </a:endParaRPr>
          </a:p>
          <a:p>
            <a:pPr indent="0" lvl="0" marL="0" rtl="0" algn="l">
              <a:spcBef>
                <a:spcPts val="1200"/>
              </a:spcBef>
              <a:spcAft>
                <a:spcPts val="1200"/>
              </a:spcAft>
              <a:buNone/>
            </a:pPr>
            <a:r>
              <a:rPr lang="en" sz="1700">
                <a:solidFill>
                  <a:schemeClr val="dk1"/>
                </a:solidFill>
                <a:latin typeface="DM Sans"/>
                <a:ea typeface="DM Sans"/>
                <a:cs typeface="DM Sans"/>
                <a:sym typeface="DM Sans"/>
              </a:rPr>
              <a:t>- The 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5"/>
          <p:cNvSpPr txBox="1"/>
          <p:nvPr/>
        </p:nvSpPr>
        <p:spPr>
          <a:xfrm>
            <a:off x="0" y="0"/>
            <a:ext cx="5823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Cell Reproduction:</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a:solidFill>
                  <a:schemeClr val="dk1"/>
                </a:solidFill>
                <a:latin typeface="DM Sans"/>
                <a:ea typeface="DM Sans"/>
                <a:cs typeface="DM Sans"/>
                <a:sym typeface="DM Sans"/>
              </a:rPr>
              <a:t>Plant</a:t>
            </a:r>
            <a:endParaRPr b="1">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Plant pros                                           Animal pros</a:t>
            </a:r>
            <a:endParaRPr>
              <a:solidFill>
                <a:schemeClr val="dk1"/>
              </a:solidFill>
              <a:latin typeface="DM Sans"/>
              <a:ea typeface="DM Sans"/>
              <a:cs typeface="DM Sans"/>
              <a:sym typeface="DM Sans"/>
            </a:endParaRPr>
          </a:p>
        </p:txBody>
      </p:sp>
      <p:graphicFrame>
        <p:nvGraphicFramePr>
          <p:cNvPr id="354" name="Google Shape;354;p55"/>
          <p:cNvGraphicFramePr/>
          <p:nvPr/>
        </p:nvGraphicFramePr>
        <p:xfrm>
          <a:off x="84050" y="895788"/>
          <a:ext cx="3000000" cy="3000000"/>
        </p:xfrm>
        <a:graphic>
          <a:graphicData uri="http://schemas.openxmlformats.org/drawingml/2006/table">
            <a:tbl>
              <a:tblPr>
                <a:noFill/>
                <a:tableStyleId>{07DCE37C-60B4-4B2C-850C-543D29F75D35}</a:tableStyleId>
              </a:tblPr>
              <a:tblGrid>
                <a:gridCol w="2971800"/>
                <a:gridCol w="2971800"/>
              </a:tblGrid>
              <a:tr h="12700">
                <a:tc>
                  <a:txBody>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Flexibility</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 Plant cells reproduce both sexually (via seeds) and asexually (via cloning, grafting, etc.), which gives them an edge in adapting to different environments or survival strategies. </a:t>
                      </a:r>
                      <a:endParaRPr sz="12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Genetic Diversity</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 Through reproduction and meiosis, animal cells contribute to genetic variety, which is crucial for evolution and adaptation.</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solidFill>
                          <a:schemeClr val="dk1"/>
                        </a:solidFill>
                        <a:latin typeface="DM Sans"/>
                        <a:ea typeface="DM Sans"/>
                        <a:cs typeface="DM Sans"/>
                        <a:sym typeface="DM Sans"/>
                      </a:endParaRPr>
                    </a:p>
                  </a:txBody>
                  <a:tcPr marT="63500" marB="63500" marR="63500" marL="63500"/>
                </a:tc>
              </a:tr>
            </a:tbl>
          </a:graphicData>
        </a:graphic>
      </p:graphicFrame>
      <p:sp>
        <p:nvSpPr>
          <p:cNvPr id="355" name="Google Shape;355;p55"/>
          <p:cNvSpPr txBox="1"/>
          <p:nvPr/>
        </p:nvSpPr>
        <p:spPr>
          <a:xfrm>
            <a:off x="0" y="2108650"/>
            <a:ext cx="59436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Disposal of Waste/Toxins in the Cell:</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a:solidFill>
                  <a:schemeClr val="dk1"/>
                </a:solidFill>
                <a:latin typeface="DM Sans"/>
                <a:ea typeface="DM Sans"/>
                <a:cs typeface="DM Sans"/>
                <a:sym typeface="DM Sans"/>
              </a:rPr>
              <a:t>Animal </a:t>
            </a:r>
            <a:endParaRPr b="1">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Plant pros                          Animal pros</a:t>
            </a:r>
            <a:endParaRPr>
              <a:solidFill>
                <a:schemeClr val="dk1"/>
              </a:solidFill>
              <a:latin typeface="DM Sans"/>
              <a:ea typeface="DM Sans"/>
              <a:cs typeface="DM Sans"/>
              <a:sym typeface="DM Sans"/>
            </a:endParaRPr>
          </a:p>
        </p:txBody>
      </p:sp>
      <p:graphicFrame>
        <p:nvGraphicFramePr>
          <p:cNvPr id="356" name="Google Shape;356;p55"/>
          <p:cNvGraphicFramePr/>
          <p:nvPr/>
        </p:nvGraphicFramePr>
        <p:xfrm>
          <a:off x="84050" y="3004450"/>
          <a:ext cx="3000000" cy="3000000"/>
        </p:xfrm>
        <a:graphic>
          <a:graphicData uri="http://schemas.openxmlformats.org/drawingml/2006/table">
            <a:tbl>
              <a:tblPr>
                <a:noFill/>
                <a:tableStyleId>{07DCE37C-60B4-4B2C-850C-543D29F75D35}</a:tableStyleId>
              </a:tblPr>
              <a:tblGrid>
                <a:gridCol w="2971800"/>
                <a:gridCol w="2971800"/>
              </a:tblGrid>
              <a:tr h="12700">
                <a:tc>
                  <a:txBody>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Plant cells focus on safety and sustainability</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 Their central vacuole isolates waste and toxins, acting like a secure storage locker. While this process is slower, it works well for plants, as they don’t need to be as dynamic as animals. They also have the clever advantage of permanently storing waste in parts (like leaves) that they can later shed.</a:t>
                      </a:r>
                      <a:endParaRPr sz="12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Animal cells are better for speed and activity</a:t>
                      </a:r>
                      <a:endParaRPr sz="1200">
                        <a:solidFill>
                          <a:schemeClr val="dk1"/>
                        </a:solidFill>
                        <a:latin typeface="DM Sans"/>
                        <a:ea typeface="DM Sans"/>
                        <a:cs typeface="DM Sans"/>
                        <a:sym typeface="DM Sans"/>
                      </a:endParaRPr>
                    </a:p>
                    <a:p>
                      <a:pPr indent="0" lvl="0" marL="0" rtl="0" algn="l">
                        <a:spcBef>
                          <a:spcPts val="0"/>
                        </a:spcBef>
                        <a:spcAft>
                          <a:spcPts val="0"/>
                        </a:spcAft>
                        <a:buNone/>
                      </a:pPr>
                      <a:r>
                        <a:rPr lang="en" sz="1200">
                          <a:solidFill>
                            <a:schemeClr val="dk1"/>
                          </a:solidFill>
                          <a:latin typeface="DM Sans"/>
                          <a:ea typeface="DM Sans"/>
                          <a:cs typeface="DM Sans"/>
                          <a:sym typeface="DM Sans"/>
                        </a:rPr>
                        <a:t> With their lysosomes breaking down waste quickly and the support of a circulatory system for removing toxins, animal cells are like a "fast cleanup crew." This efficiency is crucial for high-energy organisms that need to stay active and responsive.</a:t>
                      </a:r>
                      <a:endParaRPr sz="1200">
                        <a:solidFill>
                          <a:schemeClr val="dk1"/>
                        </a:solidFill>
                        <a:latin typeface="DM Sans"/>
                        <a:ea typeface="DM Sans"/>
                        <a:cs typeface="DM Sans"/>
                        <a:sym typeface="DM Sans"/>
                      </a:endParaRPr>
                    </a:p>
                  </a:txBody>
                  <a:tcPr marT="63500" marB="63500" marR="63500" marL="63500"/>
                </a:tc>
              </a:tr>
            </a:tbl>
          </a:graphicData>
        </a:graphic>
      </p:graphicFrame>
      <p:sp>
        <p:nvSpPr>
          <p:cNvPr id="357" name="Google Shape;357;p55"/>
          <p:cNvSpPr/>
          <p:nvPr/>
        </p:nvSpPr>
        <p:spPr>
          <a:xfrm>
            <a:off x="8509550" y="89580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58" name="Google Shape;358;p55"/>
          <p:cNvSpPr/>
          <p:nvPr/>
        </p:nvSpPr>
        <p:spPr>
          <a:xfrm>
            <a:off x="8509550" y="2006125"/>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59" name="Google Shape;359;p55"/>
          <p:cNvSpPr/>
          <p:nvPr/>
        </p:nvSpPr>
        <p:spPr>
          <a:xfrm>
            <a:off x="8509550" y="311645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0" name="Google Shape;360;p55"/>
          <p:cNvSpPr/>
          <p:nvPr/>
        </p:nvSpPr>
        <p:spPr>
          <a:xfrm>
            <a:off x="8509550" y="435110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1" name="Google Shape;361;p55"/>
          <p:cNvSpPr txBox="1"/>
          <p:nvPr/>
        </p:nvSpPr>
        <p:spPr>
          <a:xfrm>
            <a:off x="6543325" y="1001700"/>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Plant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62" name="Google Shape;362;p55"/>
          <p:cNvSpPr txBox="1"/>
          <p:nvPr/>
        </p:nvSpPr>
        <p:spPr>
          <a:xfrm>
            <a:off x="6543325" y="3287125"/>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Plant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63" name="Google Shape;363;p55"/>
          <p:cNvSpPr txBox="1"/>
          <p:nvPr/>
        </p:nvSpPr>
        <p:spPr>
          <a:xfrm>
            <a:off x="6543325" y="4462850"/>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Animal</a:t>
            </a:r>
            <a:r>
              <a:rPr lang="en" sz="2200">
                <a:solidFill>
                  <a:schemeClr val="dk1"/>
                </a:solidFill>
                <a:latin typeface="DM Sans"/>
                <a:ea typeface="DM Sans"/>
                <a:cs typeface="DM Sans"/>
                <a:sym typeface="DM Sans"/>
              </a:rPr>
              <a: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64" name="Google Shape;364;p55"/>
          <p:cNvSpPr txBox="1"/>
          <p:nvPr/>
        </p:nvSpPr>
        <p:spPr>
          <a:xfrm>
            <a:off x="6543325" y="2059075"/>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Animal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pic>
        <p:nvPicPr>
          <p:cNvPr descr="Check mark | Public domain vectors" id="365" name="Google Shape;365;p55"/>
          <p:cNvPicPr preferRelativeResize="0"/>
          <p:nvPr/>
        </p:nvPicPr>
        <p:blipFill>
          <a:blip r:embed="rId3">
            <a:alphaModFix/>
          </a:blip>
          <a:stretch>
            <a:fillRect/>
          </a:stretch>
        </p:blipFill>
        <p:spPr>
          <a:xfrm>
            <a:off x="8509539" y="919892"/>
            <a:ext cx="544500" cy="566009"/>
          </a:xfrm>
          <a:prstGeom prst="rect">
            <a:avLst/>
          </a:prstGeom>
          <a:noFill/>
          <a:ln>
            <a:noFill/>
          </a:ln>
        </p:spPr>
      </p:pic>
      <p:pic>
        <p:nvPicPr>
          <p:cNvPr descr="Check mark | Public domain vectors" id="366" name="Google Shape;366;p55"/>
          <p:cNvPicPr preferRelativeResize="0"/>
          <p:nvPr/>
        </p:nvPicPr>
        <p:blipFill>
          <a:blip r:embed="rId3">
            <a:alphaModFix/>
          </a:blip>
          <a:stretch>
            <a:fillRect/>
          </a:stretch>
        </p:blipFill>
        <p:spPr>
          <a:xfrm>
            <a:off x="8509539" y="4386992"/>
            <a:ext cx="544500" cy="5660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6"/>
          <p:cNvSpPr txBox="1"/>
          <p:nvPr/>
        </p:nvSpPr>
        <p:spPr>
          <a:xfrm>
            <a:off x="-75650" y="-66225"/>
            <a:ext cx="44325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dk1"/>
                </a:solidFill>
                <a:latin typeface="DM Sans"/>
                <a:ea typeface="DM Sans"/>
                <a:cs typeface="DM Sans"/>
                <a:sym typeface="DM Sans"/>
              </a:rPr>
              <a:t>Structure:</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sz="2000">
                <a:solidFill>
                  <a:schemeClr val="dk1"/>
                </a:solidFill>
                <a:latin typeface="DM Sans"/>
                <a:ea typeface="DM Sans"/>
                <a:cs typeface="DM Sans"/>
                <a:sym typeface="DM Sans"/>
              </a:rPr>
              <a:t>Plant</a:t>
            </a:r>
            <a:r>
              <a:rPr lang="en" sz="2000">
                <a:solidFill>
                  <a:schemeClr val="dk1"/>
                </a:solidFill>
                <a:latin typeface="DM Sans"/>
                <a:ea typeface="DM Sans"/>
                <a:cs typeface="DM Sans"/>
                <a:sym typeface="DM Sans"/>
              </a:rPr>
              <a:t>                         </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chemeClr val="dk1"/>
                </a:solidFill>
                <a:latin typeface="DM Sans"/>
                <a:ea typeface="DM Sans"/>
                <a:cs typeface="DM Sans"/>
                <a:sym typeface="DM Sans"/>
              </a:rPr>
              <a:t>Plant pros                Animal pros</a:t>
            </a:r>
            <a:endParaRPr sz="2000">
              <a:solidFill>
                <a:schemeClr val="dk1"/>
              </a:solidFill>
              <a:latin typeface="DM Sans"/>
              <a:ea typeface="DM Sans"/>
              <a:cs typeface="DM Sans"/>
              <a:sym typeface="DM Sans"/>
            </a:endParaRPr>
          </a:p>
        </p:txBody>
      </p:sp>
      <p:graphicFrame>
        <p:nvGraphicFramePr>
          <p:cNvPr id="372" name="Google Shape;372;p56"/>
          <p:cNvGraphicFramePr/>
          <p:nvPr/>
        </p:nvGraphicFramePr>
        <p:xfrm>
          <a:off x="0" y="1035050"/>
          <a:ext cx="3000000" cy="3000000"/>
        </p:xfrm>
        <a:graphic>
          <a:graphicData uri="http://schemas.openxmlformats.org/drawingml/2006/table">
            <a:tbl>
              <a:tblPr>
                <a:noFill/>
                <a:tableStyleId>{07DCE37C-60B4-4B2C-850C-543D29F75D35}</a:tableStyleId>
              </a:tblPr>
              <a:tblGrid>
                <a:gridCol w="2971800"/>
                <a:gridCol w="2971800"/>
              </a:tblGrid>
              <a:tr h="12700">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Cell Walls</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Plant cells have a strong outer layer called the cell wall that helps keep their shape.</a:t>
                      </a:r>
                      <a:endParaRPr sz="11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Cytoskeleton</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Animal cells have a skeleton-like structure inside called the cytoskeleton that helps maintain their shape and move things around inside the cell.</a:t>
                      </a:r>
                      <a:endParaRPr sz="1100">
                        <a:solidFill>
                          <a:schemeClr val="dk1"/>
                        </a:solidFill>
                        <a:latin typeface="DM Sans"/>
                        <a:ea typeface="DM Sans"/>
                        <a:cs typeface="DM Sans"/>
                        <a:sym typeface="DM Sans"/>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Connections</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Plant cells connect with each other through channels called plasmodesmata, allowing communication between cells and creating bonds to support the cell.</a:t>
                      </a:r>
                      <a:endParaRPr sz="11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Cell Junctions</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They have special junctions that hold cells together and help them communicate with each other.</a:t>
                      </a:r>
                      <a:endParaRPr sz="1100">
                        <a:solidFill>
                          <a:schemeClr val="dk1"/>
                        </a:solidFill>
                        <a:latin typeface="DM Sans"/>
                        <a:ea typeface="DM Sans"/>
                        <a:cs typeface="DM Sans"/>
                        <a:sym typeface="DM Sans"/>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Fixed Shape</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Because of the cell wall and big vacuole, plant cells usually keep a rectangular or hexagon shape.</a:t>
                      </a:r>
                      <a:endParaRPr sz="11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Flexible Membrane</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Their cell membrane allows them to take in nutrients and remove waste efficiently.</a:t>
                      </a:r>
                      <a:endParaRPr sz="1100">
                        <a:solidFill>
                          <a:schemeClr val="dk1"/>
                        </a:solidFill>
                        <a:latin typeface="DM Sans"/>
                        <a:ea typeface="DM Sans"/>
                        <a:cs typeface="DM Sans"/>
                        <a:sym typeface="DM Sans"/>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Static Nature:</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 Since plants are stationary, their cells have adapted to withstand various environmental pressures (wind, gravity, etc.). The rigid structure supports the plant in standing upright and enduring external forces.</a:t>
                      </a:r>
                      <a:endParaRPr sz="1100">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Extracellular Matrix (ECM)</a:t>
                      </a:r>
                      <a:endParaRPr sz="1100">
                        <a:solidFill>
                          <a:schemeClr val="dk1"/>
                        </a:solidFill>
                        <a:latin typeface="DM Sans"/>
                        <a:ea typeface="DM Sans"/>
                        <a:cs typeface="DM Sans"/>
                        <a:sym typeface="DM Sans"/>
                      </a:endParaRPr>
                    </a:p>
                    <a:p>
                      <a:pPr indent="0" lvl="0" marL="0" rtl="0" algn="l">
                        <a:spcBef>
                          <a:spcPts val="0"/>
                        </a:spcBef>
                        <a:spcAft>
                          <a:spcPts val="0"/>
                        </a:spcAft>
                        <a:buNone/>
                      </a:pPr>
                      <a:r>
                        <a:rPr lang="en" sz="1100">
                          <a:solidFill>
                            <a:schemeClr val="dk1"/>
                          </a:solidFill>
                          <a:latin typeface="DM Sans"/>
                          <a:ea typeface="DM Sans"/>
                          <a:cs typeface="DM Sans"/>
                          <a:sym typeface="DM Sans"/>
                        </a:rPr>
                        <a:t>The ECM is a network outside the cells that provides support and helps cells stick together, adding to the overall stability of tissues.</a:t>
                      </a:r>
                      <a:endParaRPr sz="1100">
                        <a:solidFill>
                          <a:schemeClr val="dk1"/>
                        </a:solidFill>
                        <a:latin typeface="DM Sans"/>
                        <a:ea typeface="DM Sans"/>
                        <a:cs typeface="DM Sans"/>
                        <a:sym typeface="DM Sans"/>
                      </a:endParaRPr>
                    </a:p>
                  </a:txBody>
                  <a:tcPr marT="63500" marB="63500" marR="63500" marL="63500"/>
                </a:tc>
              </a:tr>
            </a:tbl>
          </a:graphicData>
        </a:graphic>
      </p:graphicFrame>
      <p:sp>
        <p:nvSpPr>
          <p:cNvPr id="373" name="Google Shape;373;p56"/>
          <p:cNvSpPr/>
          <p:nvPr/>
        </p:nvSpPr>
        <p:spPr>
          <a:xfrm>
            <a:off x="8402125" y="3337375"/>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74" name="Google Shape;374;p56"/>
          <p:cNvSpPr/>
          <p:nvPr/>
        </p:nvSpPr>
        <p:spPr>
          <a:xfrm>
            <a:off x="8402125" y="435695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descr="Check mark | Public domain vectors" id="375" name="Google Shape;375;p56"/>
          <p:cNvPicPr preferRelativeResize="0"/>
          <p:nvPr/>
        </p:nvPicPr>
        <p:blipFill>
          <a:blip r:embed="rId3">
            <a:alphaModFix/>
          </a:blip>
          <a:stretch>
            <a:fillRect/>
          </a:stretch>
        </p:blipFill>
        <p:spPr>
          <a:xfrm>
            <a:off x="8402114" y="3349417"/>
            <a:ext cx="544500" cy="566009"/>
          </a:xfrm>
          <a:prstGeom prst="rect">
            <a:avLst/>
          </a:prstGeom>
          <a:noFill/>
          <a:ln>
            <a:noFill/>
          </a:ln>
        </p:spPr>
      </p:pic>
      <p:sp>
        <p:nvSpPr>
          <p:cNvPr id="376" name="Google Shape;376;p56"/>
          <p:cNvSpPr txBox="1"/>
          <p:nvPr/>
        </p:nvSpPr>
        <p:spPr>
          <a:xfrm>
            <a:off x="6543350" y="3390325"/>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Plant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77" name="Google Shape;377;p56"/>
          <p:cNvSpPr txBox="1"/>
          <p:nvPr/>
        </p:nvSpPr>
        <p:spPr>
          <a:xfrm>
            <a:off x="6482800" y="4524950"/>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Animal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7"/>
          <p:cNvSpPr txBox="1"/>
          <p:nvPr/>
        </p:nvSpPr>
        <p:spPr>
          <a:xfrm>
            <a:off x="0" y="0"/>
            <a:ext cx="52947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Aiding Cell with Functions/Adaptations:</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a:solidFill>
                  <a:schemeClr val="dk1"/>
                </a:solidFill>
                <a:latin typeface="DM Sans"/>
                <a:ea typeface="DM Sans"/>
                <a:cs typeface="DM Sans"/>
                <a:sym typeface="DM Sans"/>
              </a:rPr>
              <a:t>Animal</a:t>
            </a:r>
            <a:endParaRPr b="1">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Plant pros                          Animal pros</a:t>
            </a:r>
            <a:endParaRPr>
              <a:solidFill>
                <a:schemeClr val="dk1"/>
              </a:solidFill>
              <a:latin typeface="DM Sans"/>
              <a:ea typeface="DM Sans"/>
              <a:cs typeface="DM Sans"/>
              <a:sym typeface="DM Sans"/>
            </a:endParaRPr>
          </a:p>
        </p:txBody>
      </p:sp>
      <p:graphicFrame>
        <p:nvGraphicFramePr>
          <p:cNvPr id="383" name="Google Shape;383;p57"/>
          <p:cNvGraphicFramePr/>
          <p:nvPr/>
        </p:nvGraphicFramePr>
        <p:xfrm>
          <a:off x="75625" y="994850"/>
          <a:ext cx="3000000" cy="3000000"/>
        </p:xfrm>
        <a:graphic>
          <a:graphicData uri="http://schemas.openxmlformats.org/drawingml/2006/table">
            <a:tbl>
              <a:tblPr>
                <a:noFill/>
                <a:tableStyleId>{07DCE37C-60B4-4B2C-850C-543D29F75D35}</a:tableStyleId>
              </a:tblPr>
              <a:tblGrid>
                <a:gridCol w="2971800"/>
                <a:gridCol w="2971800"/>
              </a:tblGrid>
              <a:tr h="12700">
                <a:tc>
                  <a:txBody>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rPr lang="en">
                          <a:solidFill>
                            <a:schemeClr val="dk1"/>
                          </a:solidFill>
                          <a:latin typeface="DM Sans"/>
                          <a:ea typeface="DM Sans"/>
                          <a:cs typeface="DM Sans"/>
                          <a:sym typeface="DM Sans"/>
                        </a:rPr>
                        <a:t> Their rigid structure, energy independence through photosynthesis, and ability to store water and nutrients make them perfectly suited for stability and long-term survival in a stationary environment. They’re masters of efficiency and endurance.</a:t>
                      </a:r>
                      <a:endParaRPr>
                        <a:solidFill>
                          <a:schemeClr val="dk1"/>
                        </a:solidFill>
                        <a:latin typeface="DM Sans"/>
                        <a:ea typeface="DM Sans"/>
                        <a:cs typeface="DM Sans"/>
                        <a:sym typeface="DM Sans"/>
                      </a:endParaRPr>
                    </a:p>
                  </a:txBody>
                  <a:tcPr marT="63500" marB="63500" marR="63500" marL="63500"/>
                </a:tc>
                <a:tc>
                  <a:txBody>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rPr lang="en">
                          <a:solidFill>
                            <a:schemeClr val="dk1"/>
                          </a:solidFill>
                          <a:latin typeface="DM Sans"/>
                          <a:ea typeface="DM Sans"/>
                          <a:cs typeface="DM Sans"/>
                          <a:sym typeface="DM Sans"/>
                        </a:rPr>
                        <a:t> Their flexibility, high energy output, and specialization make them fantastic for dynamic environments and rapid responses. They enable advanced systems like muscles and nerves, which give animals the ability to move, sense, and interact with the world.</a:t>
                      </a:r>
                      <a:endParaRPr>
                        <a:solidFill>
                          <a:schemeClr val="dk1"/>
                        </a:solidFill>
                        <a:latin typeface="DM Sans"/>
                        <a:ea typeface="DM Sans"/>
                        <a:cs typeface="DM Sans"/>
                        <a:sym typeface="DM Sans"/>
                      </a:endParaRPr>
                    </a:p>
                  </a:txBody>
                  <a:tcPr marT="63500" marB="63500" marR="63500" marL="63500"/>
                </a:tc>
              </a:tr>
            </a:tbl>
          </a:graphicData>
        </a:graphic>
      </p:graphicFrame>
      <p:sp>
        <p:nvSpPr>
          <p:cNvPr id="384" name="Google Shape;384;p57"/>
          <p:cNvSpPr/>
          <p:nvPr/>
        </p:nvSpPr>
        <p:spPr>
          <a:xfrm>
            <a:off x="8010388" y="181105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85" name="Google Shape;385;p57"/>
          <p:cNvSpPr/>
          <p:nvPr/>
        </p:nvSpPr>
        <p:spPr>
          <a:xfrm>
            <a:off x="8010400" y="994850"/>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86" name="Google Shape;386;p57"/>
          <p:cNvSpPr txBox="1"/>
          <p:nvPr/>
        </p:nvSpPr>
        <p:spPr>
          <a:xfrm>
            <a:off x="6134900" y="1047800"/>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Plant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87" name="Google Shape;387;p57"/>
          <p:cNvSpPr txBox="1"/>
          <p:nvPr/>
        </p:nvSpPr>
        <p:spPr>
          <a:xfrm>
            <a:off x="6134900" y="1916950"/>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Animal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pic>
        <p:nvPicPr>
          <p:cNvPr descr="Check mark | Public domain vectors" id="388" name="Google Shape;388;p57"/>
          <p:cNvPicPr preferRelativeResize="0"/>
          <p:nvPr/>
        </p:nvPicPr>
        <p:blipFill>
          <a:blip r:embed="rId3">
            <a:alphaModFix/>
          </a:blip>
          <a:stretch>
            <a:fillRect/>
          </a:stretch>
        </p:blipFill>
        <p:spPr>
          <a:xfrm>
            <a:off x="8010389" y="1876042"/>
            <a:ext cx="544500" cy="566009"/>
          </a:xfrm>
          <a:prstGeom prst="rect">
            <a:avLst/>
          </a:prstGeom>
          <a:noFill/>
          <a:ln>
            <a:noFill/>
          </a:ln>
        </p:spPr>
      </p:pic>
      <p:sp>
        <p:nvSpPr>
          <p:cNvPr id="389" name="Google Shape;389;p57"/>
          <p:cNvSpPr txBox="1"/>
          <p:nvPr/>
        </p:nvSpPr>
        <p:spPr>
          <a:xfrm>
            <a:off x="0" y="3403775"/>
            <a:ext cx="60495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1"/>
                </a:solidFill>
                <a:latin typeface="Merriweather"/>
                <a:ea typeface="Merriweather"/>
                <a:cs typeface="Merriweather"/>
                <a:sym typeface="Merriweather"/>
              </a:rPr>
              <a:t>Overall Score</a:t>
            </a:r>
            <a:endParaRPr sz="2700">
              <a:solidFill>
                <a:schemeClr val="dk1"/>
              </a:solidFill>
              <a:latin typeface="Merriweather"/>
              <a:ea typeface="Merriweather"/>
              <a:cs typeface="Merriweather"/>
              <a:sym typeface="Merriweather"/>
            </a:endParaRPr>
          </a:p>
        </p:txBody>
      </p:sp>
      <p:sp>
        <p:nvSpPr>
          <p:cNvPr id="390" name="Google Shape;390;p57"/>
          <p:cNvSpPr txBox="1"/>
          <p:nvPr/>
        </p:nvSpPr>
        <p:spPr>
          <a:xfrm>
            <a:off x="75625" y="3887975"/>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Plant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91" name="Google Shape;391;p57"/>
          <p:cNvSpPr txBox="1"/>
          <p:nvPr/>
        </p:nvSpPr>
        <p:spPr>
          <a:xfrm>
            <a:off x="75625" y="4478075"/>
            <a:ext cx="20721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DM Sans"/>
                <a:ea typeface="DM Sans"/>
                <a:cs typeface="DM Sans"/>
                <a:sym typeface="DM Sans"/>
              </a:rPr>
              <a:t>Animal </a:t>
            </a:r>
            <a:r>
              <a:rPr lang="en" sz="2200">
                <a:solidFill>
                  <a:schemeClr val="dk2"/>
                </a:solidFill>
                <a:latin typeface="DM Sans"/>
                <a:ea typeface="DM Sans"/>
                <a:cs typeface="DM Sans"/>
                <a:sym typeface="DM Sans"/>
              </a:rPr>
              <a:t>                </a:t>
            </a:r>
            <a:endParaRPr sz="2200">
              <a:solidFill>
                <a:schemeClr val="dk2"/>
              </a:solidFill>
              <a:latin typeface="DM Sans"/>
              <a:ea typeface="DM Sans"/>
              <a:cs typeface="DM Sans"/>
              <a:sym typeface="DM Sans"/>
            </a:endParaRPr>
          </a:p>
        </p:txBody>
      </p:sp>
      <p:sp>
        <p:nvSpPr>
          <p:cNvPr id="392" name="Google Shape;392;p57"/>
          <p:cNvSpPr/>
          <p:nvPr/>
        </p:nvSpPr>
        <p:spPr>
          <a:xfrm>
            <a:off x="2675975" y="3782075"/>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93" name="Google Shape;393;p57"/>
          <p:cNvSpPr/>
          <p:nvPr/>
        </p:nvSpPr>
        <p:spPr>
          <a:xfrm>
            <a:off x="2675975" y="4478075"/>
            <a:ext cx="544500" cy="59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94" name="Google Shape;394;p57"/>
          <p:cNvSpPr txBox="1"/>
          <p:nvPr/>
        </p:nvSpPr>
        <p:spPr>
          <a:xfrm>
            <a:off x="2775175" y="3835025"/>
            <a:ext cx="5445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latin typeface="DM Sans"/>
                <a:ea typeface="DM Sans"/>
                <a:cs typeface="DM Sans"/>
                <a:sym typeface="DM Sans"/>
              </a:rPr>
              <a:t>2</a:t>
            </a:r>
            <a:endParaRPr sz="2100">
              <a:solidFill>
                <a:schemeClr val="dk2"/>
              </a:solidFill>
              <a:latin typeface="DM Sans"/>
              <a:ea typeface="DM Sans"/>
              <a:cs typeface="DM Sans"/>
              <a:sym typeface="DM Sans"/>
            </a:endParaRPr>
          </a:p>
        </p:txBody>
      </p:sp>
      <p:sp>
        <p:nvSpPr>
          <p:cNvPr id="395" name="Google Shape;395;p57"/>
          <p:cNvSpPr txBox="1"/>
          <p:nvPr/>
        </p:nvSpPr>
        <p:spPr>
          <a:xfrm>
            <a:off x="2775175" y="4531025"/>
            <a:ext cx="544500" cy="4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latin typeface="DM Sans"/>
                <a:ea typeface="DM Sans"/>
                <a:cs typeface="DM Sans"/>
                <a:sym typeface="DM Sans"/>
              </a:rPr>
              <a:t>2</a:t>
            </a:r>
            <a:endParaRPr sz="2100">
              <a:solidFill>
                <a:schemeClr val="dk2"/>
              </a:solidFill>
              <a:latin typeface="DM Sans"/>
              <a:ea typeface="DM Sans"/>
              <a:cs typeface="DM Sans"/>
              <a:sym typeface="DM Sans"/>
            </a:endParaRPr>
          </a:p>
        </p:txBody>
      </p:sp>
      <p:sp>
        <p:nvSpPr>
          <p:cNvPr id="396" name="Google Shape;396;p57"/>
          <p:cNvSpPr txBox="1"/>
          <p:nvPr/>
        </p:nvSpPr>
        <p:spPr>
          <a:xfrm>
            <a:off x="3434050" y="3812250"/>
            <a:ext cx="2723100" cy="13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DM Sans"/>
                <a:ea typeface="DM Sans"/>
                <a:cs typeface="DM Sans"/>
                <a:sym typeface="DM Sans"/>
              </a:rPr>
              <a:t>I got to the overall score by tallying up the scores from the measures of </a:t>
            </a:r>
            <a:r>
              <a:rPr lang="en" sz="1700">
                <a:solidFill>
                  <a:schemeClr val="dk1"/>
                </a:solidFill>
                <a:latin typeface="DM Sans"/>
                <a:ea typeface="DM Sans"/>
                <a:cs typeface="DM Sans"/>
                <a:sym typeface="DM Sans"/>
              </a:rPr>
              <a:t>effectiveness</a:t>
            </a:r>
            <a:r>
              <a:rPr lang="en" sz="1700">
                <a:solidFill>
                  <a:schemeClr val="dk1"/>
                </a:solidFill>
                <a:latin typeface="DM Sans"/>
                <a:ea typeface="DM Sans"/>
                <a:cs typeface="DM Sans"/>
                <a:sym typeface="DM Sans"/>
              </a:rPr>
              <a:t> </a:t>
            </a:r>
            <a:endParaRPr sz="1700">
              <a:solidFill>
                <a:schemeClr val="dk1"/>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8"/>
          <p:cNvSpPr txBox="1"/>
          <p:nvPr>
            <p:ph type="title"/>
          </p:nvPr>
        </p:nvSpPr>
        <p:spPr>
          <a:xfrm>
            <a:off x="106600" y="129950"/>
            <a:ext cx="4053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50">
                <a:solidFill>
                  <a:schemeClr val="dk1"/>
                </a:solidFill>
              </a:rPr>
              <a:t>Conclusion</a:t>
            </a:r>
            <a:endParaRPr sz="4650">
              <a:solidFill>
                <a:schemeClr val="dk1"/>
              </a:solidFill>
            </a:endParaRPr>
          </a:p>
        </p:txBody>
      </p:sp>
      <p:pic>
        <p:nvPicPr>
          <p:cNvPr descr="Blue and green wave pattern. " id="402" name="Google Shape;402;p58"/>
          <p:cNvPicPr preferRelativeResize="0"/>
          <p:nvPr>
            <p:ph idx="2" type="pic"/>
          </p:nvPr>
        </p:nvPicPr>
        <p:blipFill rotWithShape="1">
          <a:blip r:embed="rId3">
            <a:alphaModFix/>
          </a:blip>
          <a:srcRect b="2473" l="21646" r="17923" t="146"/>
          <a:stretch/>
        </p:blipFill>
        <p:spPr>
          <a:xfrm rot="5400000">
            <a:off x="4575925" y="583125"/>
            <a:ext cx="4289700" cy="4323600"/>
          </a:xfrm>
          <a:prstGeom prst="round2DiagRect">
            <a:avLst>
              <a:gd fmla="val 16667" name="adj1"/>
              <a:gd fmla="val 0" name="adj2"/>
            </a:avLst>
          </a:prstGeom>
          <a:noFill/>
          <a:ln>
            <a:noFill/>
          </a:ln>
        </p:spPr>
      </p:pic>
      <p:sp>
        <p:nvSpPr>
          <p:cNvPr id="403" name="Google Shape;403;p58"/>
          <p:cNvSpPr txBox="1"/>
          <p:nvPr/>
        </p:nvSpPr>
        <p:spPr>
          <a:xfrm>
            <a:off x="211800" y="968200"/>
            <a:ext cx="3585300" cy="397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DM Sans"/>
                <a:ea typeface="DM Sans"/>
                <a:cs typeface="DM Sans"/>
                <a:sym typeface="DM Sans"/>
              </a:rPr>
              <a:t>In conclusion we cannot deem one better </a:t>
            </a:r>
            <a:r>
              <a:rPr lang="en" sz="2000">
                <a:solidFill>
                  <a:schemeClr val="dk1"/>
                </a:solidFill>
                <a:latin typeface="DM Sans"/>
                <a:ea typeface="DM Sans"/>
                <a:cs typeface="DM Sans"/>
                <a:sym typeface="DM Sans"/>
              </a:rPr>
              <a:t>Than</a:t>
            </a:r>
            <a:r>
              <a:rPr lang="en" sz="2000">
                <a:solidFill>
                  <a:schemeClr val="dk1"/>
                </a:solidFill>
                <a:latin typeface="DM Sans"/>
                <a:ea typeface="DM Sans"/>
                <a:cs typeface="DM Sans"/>
                <a:sym typeface="DM Sans"/>
              </a:rPr>
              <a:t> The other the other since they are both perfectly suited to their different environments.</a:t>
            </a:r>
            <a:endParaRPr sz="2000">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hlink"/>
              </a:buClr>
              <a:buSzPts val="1100"/>
              <a:buFont typeface="Arial"/>
              <a:buNone/>
            </a:pPr>
            <a:r>
              <a:rPr lang="en" sz="2000">
                <a:solidFill>
                  <a:schemeClr val="dk1"/>
                </a:solidFill>
                <a:latin typeface="DM Sans"/>
                <a:ea typeface="DM Sans"/>
                <a:cs typeface="DM Sans"/>
                <a:sym typeface="DM Sans"/>
              </a:rPr>
              <a:t>This </a:t>
            </a:r>
            <a:r>
              <a:rPr lang="en" sz="2000">
                <a:solidFill>
                  <a:schemeClr val="dk1"/>
                </a:solidFill>
                <a:latin typeface="DM Sans"/>
                <a:ea typeface="DM Sans"/>
                <a:cs typeface="DM Sans"/>
                <a:sym typeface="DM Sans"/>
              </a:rPr>
              <a:t>research</a:t>
            </a:r>
            <a:r>
              <a:rPr lang="en" sz="2000">
                <a:solidFill>
                  <a:schemeClr val="dk1"/>
                </a:solidFill>
                <a:latin typeface="DM Sans"/>
                <a:ea typeface="DM Sans"/>
                <a:cs typeface="DM Sans"/>
                <a:sym typeface="DM Sans"/>
              </a:rPr>
              <a:t> project could have different results due to the </a:t>
            </a:r>
            <a:r>
              <a:rPr lang="en" sz="2000">
                <a:solidFill>
                  <a:schemeClr val="dk1"/>
                </a:solidFill>
                <a:latin typeface="DM Sans"/>
                <a:ea typeface="DM Sans"/>
                <a:cs typeface="DM Sans"/>
                <a:sym typeface="DM Sans"/>
              </a:rPr>
              <a:t>limited</a:t>
            </a:r>
            <a:r>
              <a:rPr lang="en" sz="2000">
                <a:solidFill>
                  <a:schemeClr val="dk1"/>
                </a:solidFill>
                <a:latin typeface="DM Sans"/>
                <a:ea typeface="DM Sans"/>
                <a:cs typeface="DM Sans"/>
                <a:sym typeface="DM Sans"/>
              </a:rPr>
              <a:t> number of variables (measures of effectiveness) and the </a:t>
            </a:r>
            <a:r>
              <a:rPr lang="en" sz="2000">
                <a:solidFill>
                  <a:schemeClr val="dk1"/>
                </a:solidFill>
                <a:latin typeface="DM Sans"/>
                <a:ea typeface="DM Sans"/>
                <a:cs typeface="DM Sans"/>
                <a:sym typeface="DM Sans"/>
              </a:rPr>
              <a:t>limited</a:t>
            </a:r>
            <a:r>
              <a:rPr lang="en" sz="2000">
                <a:solidFill>
                  <a:schemeClr val="dk1"/>
                </a:solidFill>
                <a:latin typeface="DM Sans"/>
                <a:ea typeface="DM Sans"/>
                <a:cs typeface="DM Sans"/>
                <a:sym typeface="DM Sans"/>
              </a:rPr>
              <a:t> time slot.</a:t>
            </a:r>
            <a:endParaRPr sz="2000">
              <a:solidFill>
                <a:schemeClr val="dk1"/>
              </a:solidFill>
              <a:latin typeface="DM Sans"/>
              <a:ea typeface="DM Sans"/>
              <a:cs typeface="DM Sans"/>
              <a:sym typeface="DM Sans"/>
            </a:endParaRPr>
          </a:p>
          <a:p>
            <a:pPr indent="0" lvl="0" marL="0" rtl="0" algn="l">
              <a:spcBef>
                <a:spcPts val="0"/>
              </a:spcBef>
              <a:spcAft>
                <a:spcPts val="0"/>
              </a:spcAft>
              <a:buNone/>
            </a:pPr>
            <a:r>
              <a:t/>
            </a:r>
            <a:endParaRPr sz="1500">
              <a:solidFill>
                <a:schemeClr val="dk1"/>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7" name="Shape 407"/>
        <p:cNvGrpSpPr/>
        <p:nvPr/>
      </p:nvGrpSpPr>
      <p:grpSpPr>
        <a:xfrm>
          <a:off x="0" y="0"/>
          <a:ext cx="0" cy="0"/>
          <a:chOff x="0" y="0"/>
          <a:chExt cx="0" cy="0"/>
        </a:xfrm>
      </p:grpSpPr>
      <p:sp>
        <p:nvSpPr>
          <p:cNvPr id="408" name="Google Shape;40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59"/>
          <p:cNvSpPr txBox="1"/>
          <p:nvPr/>
        </p:nvSpPr>
        <p:spPr>
          <a:xfrm>
            <a:off x="15125" y="0"/>
            <a:ext cx="9129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400">
                <a:solidFill>
                  <a:schemeClr val="dk2"/>
                </a:solidFill>
                <a:latin typeface="Merriweather"/>
                <a:ea typeface="Merriweather"/>
                <a:cs typeface="Merriweather"/>
                <a:sym typeface="Merriweather"/>
              </a:rPr>
              <a:t>The End</a:t>
            </a:r>
            <a:endParaRPr sz="17400">
              <a:solidFill>
                <a:schemeClr val="dk2"/>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0" name="Google Shape;270;p45"/>
          <p:cNvSpPr txBox="1"/>
          <p:nvPr/>
        </p:nvSpPr>
        <p:spPr>
          <a:xfrm>
            <a:off x="516437" y="116539"/>
            <a:ext cx="7043700" cy="4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50">
                <a:solidFill>
                  <a:schemeClr val="dk1"/>
                </a:solidFill>
                <a:latin typeface="Merriweather"/>
                <a:ea typeface="Merriweather"/>
                <a:cs typeface="Merriweather"/>
                <a:sym typeface="Merriweather"/>
              </a:rPr>
              <a:t>Defining the Problem</a:t>
            </a:r>
            <a:endParaRPr b="1" sz="3650">
              <a:solidFill>
                <a:schemeClr val="dk1"/>
              </a:solidFill>
              <a:latin typeface="Merriweather"/>
              <a:ea typeface="Merriweather"/>
              <a:cs typeface="Merriweather"/>
              <a:sym typeface="Merriweather"/>
            </a:endParaRPr>
          </a:p>
        </p:txBody>
      </p:sp>
      <p:sp>
        <p:nvSpPr>
          <p:cNvPr id="271" name="Google Shape;271;p45"/>
          <p:cNvSpPr txBox="1"/>
          <p:nvPr/>
        </p:nvSpPr>
        <p:spPr>
          <a:xfrm>
            <a:off x="588762" y="1722536"/>
            <a:ext cx="7043700" cy="4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50">
                <a:solidFill>
                  <a:schemeClr val="dk1"/>
                </a:solidFill>
                <a:latin typeface="Merriweather"/>
                <a:ea typeface="Merriweather"/>
                <a:cs typeface="Merriweather"/>
                <a:sym typeface="Merriweather"/>
              </a:rPr>
              <a:t>Making Observations</a:t>
            </a:r>
            <a:endParaRPr b="1" sz="3650">
              <a:solidFill>
                <a:schemeClr val="dk1"/>
              </a:solidFill>
              <a:latin typeface="Merriweather"/>
              <a:ea typeface="Merriweather"/>
              <a:cs typeface="Merriweather"/>
              <a:sym typeface="Merriweather"/>
            </a:endParaRPr>
          </a:p>
        </p:txBody>
      </p:sp>
      <p:sp>
        <p:nvSpPr>
          <p:cNvPr id="272" name="Google Shape;272;p45"/>
          <p:cNvSpPr txBox="1"/>
          <p:nvPr/>
        </p:nvSpPr>
        <p:spPr>
          <a:xfrm>
            <a:off x="588762" y="3391981"/>
            <a:ext cx="7043700" cy="4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50">
                <a:solidFill>
                  <a:schemeClr val="dk1"/>
                </a:solidFill>
                <a:latin typeface="Merriweather"/>
                <a:ea typeface="Merriweather"/>
                <a:cs typeface="Merriweather"/>
                <a:sym typeface="Merriweather"/>
              </a:rPr>
              <a:t>Drawing a Conclusion</a:t>
            </a:r>
            <a:endParaRPr b="1" sz="3650">
              <a:solidFill>
                <a:schemeClr val="dk1"/>
              </a:solidFill>
              <a:latin typeface="Merriweather"/>
              <a:ea typeface="Merriweather"/>
              <a:cs typeface="Merriweather"/>
              <a:sym typeface="Merriweather"/>
            </a:endParaRPr>
          </a:p>
        </p:txBody>
      </p:sp>
      <p:sp>
        <p:nvSpPr>
          <p:cNvPr id="273" name="Google Shape;273;p45"/>
          <p:cNvSpPr txBox="1"/>
          <p:nvPr/>
        </p:nvSpPr>
        <p:spPr>
          <a:xfrm>
            <a:off x="196954" y="188539"/>
            <a:ext cx="391800" cy="34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450">
                <a:solidFill>
                  <a:schemeClr val="dk1"/>
                </a:solidFill>
                <a:latin typeface="Merriweather"/>
                <a:ea typeface="Merriweather"/>
                <a:cs typeface="Merriweather"/>
                <a:sym typeface="Merriweather"/>
              </a:rPr>
              <a:t>1.</a:t>
            </a:r>
            <a:endParaRPr b="1" sz="1450">
              <a:solidFill>
                <a:schemeClr val="dk1"/>
              </a:solidFill>
              <a:latin typeface="Merriweather"/>
              <a:ea typeface="Merriweather"/>
              <a:cs typeface="Merriweather"/>
              <a:sym typeface="Merriweather"/>
            </a:endParaRPr>
          </a:p>
        </p:txBody>
      </p:sp>
      <p:sp>
        <p:nvSpPr>
          <p:cNvPr id="274" name="Google Shape;274;p45"/>
          <p:cNvSpPr txBox="1"/>
          <p:nvPr/>
        </p:nvSpPr>
        <p:spPr>
          <a:xfrm>
            <a:off x="124629" y="1722536"/>
            <a:ext cx="391800" cy="34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450">
                <a:solidFill>
                  <a:schemeClr val="dk1"/>
                </a:solidFill>
                <a:latin typeface="Merriweather"/>
                <a:ea typeface="Merriweather"/>
                <a:cs typeface="Merriweather"/>
                <a:sym typeface="Merriweather"/>
              </a:rPr>
              <a:t>2.</a:t>
            </a:r>
            <a:endParaRPr b="1" sz="1450">
              <a:solidFill>
                <a:schemeClr val="dk1"/>
              </a:solidFill>
              <a:latin typeface="Merriweather"/>
              <a:ea typeface="Merriweather"/>
              <a:cs typeface="Merriweather"/>
              <a:sym typeface="Merriweather"/>
            </a:endParaRPr>
          </a:p>
        </p:txBody>
      </p:sp>
      <p:sp>
        <p:nvSpPr>
          <p:cNvPr id="275" name="Google Shape;275;p45"/>
          <p:cNvSpPr txBox="1"/>
          <p:nvPr/>
        </p:nvSpPr>
        <p:spPr>
          <a:xfrm>
            <a:off x="124629" y="3401844"/>
            <a:ext cx="391800" cy="34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450">
                <a:solidFill>
                  <a:schemeClr val="dk1"/>
                </a:solidFill>
                <a:latin typeface="Merriweather"/>
                <a:ea typeface="Merriweather"/>
                <a:cs typeface="Merriweather"/>
                <a:sym typeface="Merriweather"/>
              </a:rPr>
              <a:t>3.</a:t>
            </a:r>
            <a:endParaRPr b="1" sz="1450">
              <a:solidFill>
                <a:schemeClr val="dk1"/>
              </a:solidFill>
              <a:latin typeface="Merriweather"/>
              <a:ea typeface="Merriweather"/>
              <a:cs typeface="Merriweather"/>
              <a:sym typeface="Merriweather"/>
            </a:endParaRPr>
          </a:p>
        </p:txBody>
      </p:sp>
      <p:sp>
        <p:nvSpPr>
          <p:cNvPr id="276" name="Google Shape;276;p45"/>
          <p:cNvSpPr txBox="1"/>
          <p:nvPr/>
        </p:nvSpPr>
        <p:spPr>
          <a:xfrm>
            <a:off x="196954" y="3256495"/>
            <a:ext cx="391800" cy="34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1450">
              <a:solidFill>
                <a:schemeClr val="dk1"/>
              </a:solidFill>
              <a:latin typeface="Merriweather"/>
              <a:ea typeface="Merriweather"/>
              <a:cs typeface="Merriweather"/>
              <a:sym typeface="Merriweather"/>
            </a:endParaRPr>
          </a:p>
        </p:txBody>
      </p:sp>
      <p:sp>
        <p:nvSpPr>
          <p:cNvPr id="277" name="Google Shape;277;p45"/>
          <p:cNvSpPr txBox="1"/>
          <p:nvPr/>
        </p:nvSpPr>
        <p:spPr>
          <a:xfrm>
            <a:off x="588750" y="715088"/>
            <a:ext cx="4886400" cy="9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DM Sans"/>
                <a:ea typeface="DM Sans"/>
                <a:cs typeface="DM Sans"/>
                <a:sym typeface="DM Sans"/>
              </a:rPr>
              <a:t>-Problem</a:t>
            </a:r>
            <a:endParaRPr sz="1500">
              <a:solidFill>
                <a:schemeClr val="dk1"/>
              </a:solidFill>
              <a:latin typeface="DM Sans"/>
              <a:ea typeface="DM Sans"/>
              <a:cs typeface="DM Sans"/>
              <a:sym typeface="DM Sans"/>
            </a:endParaRPr>
          </a:p>
          <a:p>
            <a:pPr indent="0" lvl="0" marL="0" rtl="0" algn="l">
              <a:spcBef>
                <a:spcPts val="0"/>
              </a:spcBef>
              <a:spcAft>
                <a:spcPts val="0"/>
              </a:spcAft>
              <a:buNone/>
            </a:pPr>
            <a:r>
              <a:rPr lang="en" sz="1500">
                <a:solidFill>
                  <a:schemeClr val="dk1"/>
                </a:solidFill>
                <a:latin typeface="DM Sans"/>
                <a:ea typeface="DM Sans"/>
                <a:cs typeface="DM Sans"/>
                <a:sym typeface="DM Sans"/>
              </a:rPr>
              <a:t>-Plant Cell</a:t>
            </a:r>
            <a:endParaRPr sz="1500">
              <a:solidFill>
                <a:schemeClr val="dk1"/>
              </a:solidFill>
              <a:latin typeface="DM Sans"/>
              <a:ea typeface="DM Sans"/>
              <a:cs typeface="DM Sans"/>
              <a:sym typeface="DM Sans"/>
            </a:endParaRPr>
          </a:p>
          <a:p>
            <a:pPr indent="0" lvl="0" marL="0" rtl="0" algn="l">
              <a:spcBef>
                <a:spcPts val="0"/>
              </a:spcBef>
              <a:spcAft>
                <a:spcPts val="0"/>
              </a:spcAft>
              <a:buNone/>
            </a:pPr>
            <a:r>
              <a:rPr lang="en" sz="1500">
                <a:solidFill>
                  <a:schemeClr val="dk1"/>
                </a:solidFill>
                <a:latin typeface="DM Sans"/>
                <a:ea typeface="DM Sans"/>
                <a:cs typeface="DM Sans"/>
                <a:sym typeface="DM Sans"/>
              </a:rPr>
              <a:t>-Animal Cell</a:t>
            </a:r>
            <a:endParaRPr sz="1500">
              <a:solidFill>
                <a:schemeClr val="dk1"/>
              </a:solidFill>
              <a:latin typeface="DM Sans"/>
              <a:ea typeface="DM Sans"/>
              <a:cs typeface="DM Sans"/>
              <a:sym typeface="DM Sans"/>
            </a:endParaRPr>
          </a:p>
        </p:txBody>
      </p:sp>
      <p:sp>
        <p:nvSpPr>
          <p:cNvPr id="278" name="Google Shape;278;p45"/>
          <p:cNvSpPr txBox="1"/>
          <p:nvPr/>
        </p:nvSpPr>
        <p:spPr>
          <a:xfrm>
            <a:off x="588750" y="2216313"/>
            <a:ext cx="4886400" cy="9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500">
                <a:solidFill>
                  <a:schemeClr val="dk1"/>
                </a:solidFill>
                <a:latin typeface="DM Sans"/>
                <a:ea typeface="DM Sans"/>
                <a:cs typeface="DM Sans"/>
                <a:sym typeface="DM Sans"/>
              </a:rPr>
              <a:t>- Similarities and differences                                                       - functions and adaptations                                                     - Visual Aids</a:t>
            </a:r>
            <a:endParaRPr sz="1300">
              <a:solidFill>
                <a:schemeClr val="dk1"/>
              </a:solidFill>
              <a:latin typeface="DM Sans"/>
              <a:ea typeface="DM Sans"/>
              <a:cs typeface="DM Sans"/>
              <a:sym typeface="DM Sans"/>
            </a:endParaRPr>
          </a:p>
          <a:p>
            <a:pPr indent="0" lvl="0" marL="0" rtl="0" algn="l">
              <a:spcBef>
                <a:spcPts val="1200"/>
              </a:spcBef>
              <a:spcAft>
                <a:spcPts val="0"/>
              </a:spcAft>
              <a:buNone/>
            </a:pPr>
            <a:r>
              <a:t/>
            </a:r>
            <a:endParaRPr sz="1500">
              <a:solidFill>
                <a:schemeClr val="dk1"/>
              </a:solidFill>
              <a:latin typeface="DM Sans"/>
              <a:ea typeface="DM Sans"/>
              <a:cs typeface="DM Sans"/>
              <a:sym typeface="DM Sans"/>
            </a:endParaRPr>
          </a:p>
          <a:p>
            <a:pPr indent="0" lvl="0" marL="0" rtl="0" algn="l">
              <a:spcBef>
                <a:spcPts val="0"/>
              </a:spcBef>
              <a:spcAft>
                <a:spcPts val="0"/>
              </a:spcAft>
              <a:buNone/>
            </a:pPr>
            <a:r>
              <a:t/>
            </a:r>
            <a:endParaRPr sz="1500">
              <a:solidFill>
                <a:schemeClr val="dk1"/>
              </a:solidFill>
              <a:latin typeface="DM Sans"/>
              <a:ea typeface="DM Sans"/>
              <a:cs typeface="DM Sans"/>
              <a:sym typeface="DM Sans"/>
            </a:endParaRPr>
          </a:p>
        </p:txBody>
      </p:sp>
      <p:sp>
        <p:nvSpPr>
          <p:cNvPr id="279" name="Google Shape;279;p45"/>
          <p:cNvSpPr txBox="1"/>
          <p:nvPr/>
        </p:nvSpPr>
        <p:spPr>
          <a:xfrm>
            <a:off x="588750" y="4044338"/>
            <a:ext cx="4886400" cy="9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500">
                <a:solidFill>
                  <a:schemeClr val="dk1"/>
                </a:solidFill>
                <a:latin typeface="DM Sans"/>
                <a:ea typeface="DM Sans"/>
                <a:cs typeface="DM Sans"/>
                <a:sym typeface="DM Sans"/>
              </a:rPr>
              <a:t>- Measures of Effectiveness                                                - Conclusion                                                                          - The End</a:t>
            </a:r>
            <a:endParaRPr sz="1100">
              <a:solidFill>
                <a:schemeClr val="dk1"/>
              </a:solidFill>
              <a:latin typeface="DM Sans"/>
              <a:ea typeface="DM Sans"/>
              <a:cs typeface="DM Sans"/>
              <a:sym typeface="DM Sans"/>
            </a:endParaRPr>
          </a:p>
          <a:p>
            <a:pPr indent="0" lvl="0" marL="0" rtl="0" algn="l">
              <a:spcBef>
                <a:spcPts val="1200"/>
              </a:spcBef>
              <a:spcAft>
                <a:spcPts val="0"/>
              </a:spcAft>
              <a:buNone/>
            </a:pPr>
            <a:r>
              <a:t/>
            </a:r>
            <a:endParaRPr sz="1500">
              <a:solidFill>
                <a:schemeClr val="dk1"/>
              </a:solidFill>
              <a:latin typeface="DM Sans"/>
              <a:ea typeface="DM Sans"/>
              <a:cs typeface="DM Sans"/>
              <a:sym typeface="DM Sans"/>
            </a:endParaRPr>
          </a:p>
          <a:p>
            <a:pPr indent="0" lvl="0" marL="0" rtl="0" algn="l">
              <a:spcBef>
                <a:spcPts val="0"/>
              </a:spcBef>
              <a:spcAft>
                <a:spcPts val="0"/>
              </a:spcAft>
              <a:buNone/>
            </a:pPr>
            <a:r>
              <a:t/>
            </a:r>
            <a:endParaRPr sz="150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5" name="Google Shape;285;p46"/>
          <p:cNvSpPr txBox="1"/>
          <p:nvPr/>
        </p:nvSpPr>
        <p:spPr>
          <a:xfrm>
            <a:off x="196954" y="4102806"/>
            <a:ext cx="391800" cy="34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1450">
              <a:solidFill>
                <a:schemeClr val="accent2"/>
              </a:solidFill>
              <a:latin typeface="Merriweather"/>
              <a:ea typeface="Merriweather"/>
              <a:cs typeface="Merriweather"/>
              <a:sym typeface="Merriweather"/>
            </a:endParaRPr>
          </a:p>
        </p:txBody>
      </p:sp>
      <p:sp>
        <p:nvSpPr>
          <p:cNvPr id="286" name="Google Shape;286;p46"/>
          <p:cNvSpPr txBox="1"/>
          <p:nvPr/>
        </p:nvSpPr>
        <p:spPr>
          <a:xfrm>
            <a:off x="133250" y="771575"/>
            <a:ext cx="9144000" cy="256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600">
                <a:solidFill>
                  <a:schemeClr val="dk1"/>
                </a:solidFill>
                <a:latin typeface="DM Sans"/>
                <a:ea typeface="DM Sans"/>
                <a:cs typeface="DM Sans"/>
                <a:sym typeface="DM Sans"/>
              </a:rPr>
              <a:t>My problem is people are not generally educated on this subject which can lead to limited career options and knowing the difference between plant and animal cells may seem not a priority however knowing the difference between plant and animal cells is crucial for several reasons such as: </a:t>
            </a:r>
            <a:endParaRPr sz="1600">
              <a:solidFill>
                <a:schemeClr val="dk1"/>
              </a:solidFill>
              <a:latin typeface="DM Sans"/>
              <a:ea typeface="DM Sans"/>
              <a:cs typeface="DM Sans"/>
              <a:sym typeface="DM Sans"/>
            </a:endParaRPr>
          </a:p>
          <a:p>
            <a:pPr indent="0" lvl="0" marL="0" rtl="0" algn="l">
              <a:lnSpc>
                <a:spcPct val="115000"/>
              </a:lnSpc>
              <a:spcBef>
                <a:spcPts val="1200"/>
              </a:spcBef>
              <a:spcAft>
                <a:spcPts val="1200"/>
              </a:spcAft>
              <a:buNone/>
            </a:pPr>
            <a:r>
              <a:rPr lang="en" sz="1600">
                <a:solidFill>
                  <a:schemeClr val="dk1"/>
                </a:solidFill>
                <a:latin typeface="DM Sans"/>
                <a:ea typeface="DM Sans"/>
                <a:cs typeface="DM Sans"/>
                <a:sym typeface="DM Sans"/>
              </a:rPr>
              <a:t>Medical and biological reasons                                                                                                                                    Agriculture and food production                                                                                                                                        environmental science                                                                                                                                                       Education and awareness </a:t>
            </a:r>
            <a:r>
              <a:rPr lang="en" sz="1300">
                <a:solidFill>
                  <a:schemeClr val="dk1"/>
                </a:solidFill>
                <a:latin typeface="DM Sans"/>
                <a:ea typeface="DM Sans"/>
                <a:cs typeface="DM Sans"/>
                <a:sym typeface="DM Sans"/>
              </a:rPr>
              <a:t>                                                                                                                                              </a:t>
            </a:r>
            <a:endParaRPr>
              <a:solidFill>
                <a:schemeClr val="dk1"/>
              </a:solidFill>
            </a:endParaRPr>
          </a:p>
        </p:txBody>
      </p:sp>
      <p:sp>
        <p:nvSpPr>
          <p:cNvPr id="287" name="Google Shape;287;p46"/>
          <p:cNvSpPr txBox="1"/>
          <p:nvPr/>
        </p:nvSpPr>
        <p:spPr>
          <a:xfrm>
            <a:off x="66625" y="106600"/>
            <a:ext cx="7528800" cy="8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Merriweather"/>
                <a:ea typeface="Merriweather"/>
                <a:cs typeface="Merriweather"/>
                <a:sym typeface="Merriweather"/>
              </a:rPr>
              <a:t>Problem</a:t>
            </a:r>
            <a:endParaRPr sz="4000">
              <a:solidFill>
                <a:schemeClr val="dk1"/>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3" name="Google Shape;293;p47"/>
          <p:cNvSpPr txBox="1"/>
          <p:nvPr>
            <p:ph idx="1" type="body"/>
          </p:nvPr>
        </p:nvSpPr>
        <p:spPr>
          <a:xfrm>
            <a:off x="98500" y="8263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solidFill>
                  <a:schemeClr val="dk1"/>
                </a:solidFill>
              </a:rPr>
              <a:t>A plant cell, the basic unit of all </a:t>
            </a:r>
            <a:r>
              <a:rPr lang="en" sz="1600">
                <a:solidFill>
                  <a:schemeClr val="dk1"/>
                </a:solidFill>
                <a:uFill>
                  <a:noFill/>
                </a:uFill>
                <a:hlinkClick r:id="rId3">
                  <a:extLst>
                    <a:ext uri="{A12FA001-AC4F-418D-AE19-62706E023703}">
                      <ahyp:hlinkClr val="tx"/>
                    </a:ext>
                  </a:extLst>
                </a:hlinkClick>
              </a:rPr>
              <a:t>plants</a:t>
            </a:r>
            <a:r>
              <a:rPr lang="en" sz="1600">
                <a:solidFill>
                  <a:schemeClr val="dk1"/>
                </a:solidFill>
              </a:rPr>
              <a:t>. Plant cells, like animal cells, are </a:t>
            </a:r>
            <a:r>
              <a:rPr lang="en" sz="1600">
                <a:solidFill>
                  <a:schemeClr val="dk1"/>
                </a:solidFill>
                <a:uFill>
                  <a:noFill/>
                </a:uFill>
                <a:hlinkClick r:id="rId4">
                  <a:extLst>
                    <a:ext uri="{A12FA001-AC4F-418D-AE19-62706E023703}">
                      <ahyp:hlinkClr val="tx"/>
                    </a:ext>
                  </a:extLst>
                </a:hlinkClick>
              </a:rPr>
              <a:t>eukaryotic</a:t>
            </a:r>
            <a:r>
              <a:rPr lang="en" sz="1600">
                <a:solidFill>
                  <a:schemeClr val="dk1"/>
                </a:solidFill>
              </a:rPr>
              <a:t>, meaning they have a membrane-bound </a:t>
            </a:r>
            <a:r>
              <a:rPr lang="en" sz="1600">
                <a:solidFill>
                  <a:schemeClr val="dk1"/>
                </a:solidFill>
                <a:uFill>
                  <a:noFill/>
                </a:uFill>
                <a:hlinkClick r:id="rId5">
                  <a:extLst>
                    <a:ext uri="{A12FA001-AC4F-418D-AE19-62706E023703}">
                      <ahyp:hlinkClr val="tx"/>
                    </a:ext>
                  </a:extLst>
                </a:hlinkClick>
              </a:rPr>
              <a:t>nucleus</a:t>
            </a:r>
            <a:r>
              <a:rPr lang="en" sz="1600">
                <a:solidFill>
                  <a:schemeClr val="dk1"/>
                </a:solidFill>
              </a:rPr>
              <a:t> and </a:t>
            </a:r>
            <a:r>
              <a:rPr lang="en" sz="1600">
                <a:solidFill>
                  <a:schemeClr val="dk1"/>
                </a:solidFill>
                <a:uFill>
                  <a:noFill/>
                </a:uFill>
                <a:hlinkClick r:id="rId6">
                  <a:extLst>
                    <a:ext uri="{A12FA001-AC4F-418D-AE19-62706E023703}">
                      <ahyp:hlinkClr val="tx"/>
                    </a:ext>
                  </a:extLst>
                </a:hlinkClick>
              </a:rPr>
              <a:t>organelles</a:t>
            </a:r>
            <a:r>
              <a:rPr lang="en" sz="1600">
                <a:solidFill>
                  <a:schemeClr val="dk1"/>
                </a:solidFill>
              </a:rPr>
              <a:t>.                                                                         </a:t>
            </a:r>
            <a:endParaRPr sz="1600">
              <a:solidFill>
                <a:schemeClr val="dk1"/>
              </a:solidFill>
            </a:endParaRPr>
          </a:p>
          <a:p>
            <a:pPr indent="0" lvl="0" marL="0" rtl="0" algn="l">
              <a:spcBef>
                <a:spcPts val="1200"/>
              </a:spcBef>
              <a:spcAft>
                <a:spcPts val="0"/>
              </a:spcAft>
              <a:buClr>
                <a:schemeClr val="hlink"/>
              </a:buClr>
              <a:buSzPts val="1100"/>
              <a:buFont typeface="Arial"/>
              <a:buNone/>
            </a:pPr>
            <a:r>
              <a:rPr lang="en" sz="1600">
                <a:solidFill>
                  <a:schemeClr val="dk1"/>
                </a:solidFill>
              </a:rPr>
              <a:t>The plant cell is and comparatively larger than the animal cell even though plants and animal cells are eukaryotic and share a few cell organelles plant cells are quite distinct when compared to animal cells as they perform different functions some of these differences can be clearly understood when the cells are examined under an electron microscope </a:t>
            </a:r>
            <a:endParaRPr sz="1600">
              <a:solidFill>
                <a:schemeClr val="dk1"/>
              </a:solidFill>
            </a:endParaRPr>
          </a:p>
          <a:p>
            <a:pPr indent="0" lvl="0" marL="0" rtl="0" algn="l">
              <a:spcBef>
                <a:spcPts val="1200"/>
              </a:spcBef>
              <a:spcAft>
                <a:spcPts val="1200"/>
              </a:spcAft>
              <a:buNone/>
            </a:pPr>
            <a:r>
              <a:t/>
            </a:r>
            <a:endParaRPr sz="1200"/>
          </a:p>
        </p:txBody>
      </p:sp>
      <p:sp>
        <p:nvSpPr>
          <p:cNvPr id="294" name="Google Shape;294;p47"/>
          <p:cNvSpPr txBox="1"/>
          <p:nvPr>
            <p:ph idx="4294967295" type="body"/>
          </p:nvPr>
        </p:nvSpPr>
        <p:spPr>
          <a:xfrm>
            <a:off x="7087526" y="196725"/>
            <a:ext cx="1933500" cy="209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rPr lang="en"/>
              <a:t>Science Presentation</a:t>
            </a:r>
            <a:endParaRPr/>
          </a:p>
        </p:txBody>
      </p:sp>
      <p:sp>
        <p:nvSpPr>
          <p:cNvPr id="295" name="Google Shape;295;p47"/>
          <p:cNvSpPr txBox="1"/>
          <p:nvPr>
            <p:ph type="title"/>
          </p:nvPr>
        </p:nvSpPr>
        <p:spPr>
          <a:xfrm>
            <a:off x="98500" y="125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05"/>
              <a:t>Plant Cell</a:t>
            </a:r>
            <a:endParaRPr sz="4005"/>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idx="1" type="body"/>
          </p:nvPr>
        </p:nvSpPr>
        <p:spPr>
          <a:xfrm>
            <a:off x="197375"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solidFill>
                  <a:schemeClr val="dk1"/>
                </a:solidFill>
              </a:rPr>
              <a:t>Animal cells give bodies structure, absorb nutrients to convert to energy, and help animals move. They also contain all the hereditary material of an organism and can make copies of themselves.</a:t>
            </a:r>
            <a:endParaRPr sz="1600">
              <a:solidFill>
                <a:schemeClr val="dk1"/>
              </a:solidFill>
            </a:endParaRPr>
          </a:p>
          <a:p>
            <a:pPr indent="0" lvl="0" marL="0" rtl="0" algn="l">
              <a:spcBef>
                <a:spcPts val="1500"/>
              </a:spcBef>
              <a:spcAft>
                <a:spcPts val="0"/>
              </a:spcAft>
              <a:buClr>
                <a:schemeClr val="hlink"/>
              </a:buClr>
              <a:buSzPts val="1100"/>
              <a:buFont typeface="Arial"/>
              <a:buNone/>
            </a:pPr>
            <a:r>
              <a:rPr lang="en" sz="1600">
                <a:solidFill>
                  <a:schemeClr val="dk1"/>
                </a:solidFill>
              </a:rPr>
              <a:t>These cells are further described as eukaryotic cells. Eukaryotic cells have a well-defined nucleus surrounded by a nuclear membrane. The nucleus is where the cell’s DNA is located. Animals,</a:t>
            </a:r>
            <a:r>
              <a:rPr lang="en" sz="1600">
                <a:solidFill>
                  <a:schemeClr val="dk1"/>
                </a:solidFill>
                <a:uFill>
                  <a:noFill/>
                </a:uFill>
                <a:hlinkClick r:id="rId3">
                  <a:extLst>
                    <a:ext uri="{A12FA001-AC4F-418D-AE19-62706E023703}">
                      <ahyp:hlinkClr val="tx"/>
                    </a:ext>
                  </a:extLst>
                </a:hlinkClick>
              </a:rPr>
              <a:t>plants</a:t>
            </a:r>
            <a:r>
              <a:rPr lang="en" sz="1600">
                <a:solidFill>
                  <a:schemeClr val="dk1"/>
                </a:solidFill>
              </a:rPr>
              <a:t>, and fungi are made up of these types of cells.</a:t>
            </a:r>
            <a:endParaRPr sz="1600">
              <a:solidFill>
                <a:schemeClr val="dk1"/>
              </a:solidFill>
            </a:endParaRPr>
          </a:p>
          <a:p>
            <a:pPr indent="0" lvl="0" marL="0" rtl="0" algn="l">
              <a:spcBef>
                <a:spcPts val="1500"/>
              </a:spcBef>
              <a:spcAft>
                <a:spcPts val="1200"/>
              </a:spcAft>
              <a:buNone/>
            </a:pPr>
            <a:r>
              <a:t/>
            </a:r>
            <a:endParaRPr sz="900"/>
          </a:p>
        </p:txBody>
      </p:sp>
      <p:sp>
        <p:nvSpPr>
          <p:cNvPr id="301" name="Google Shape;301;p48"/>
          <p:cNvSpPr txBox="1"/>
          <p:nvPr>
            <p:ph type="title"/>
          </p:nvPr>
        </p:nvSpPr>
        <p:spPr>
          <a:xfrm>
            <a:off x="138475" y="196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61"/>
              <a:t>Animal Cell    </a:t>
            </a:r>
            <a:endParaRPr sz="406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Making </a:t>
            </a:r>
            <a:endParaRPr/>
          </a:p>
          <a:p>
            <a:pPr indent="0" lvl="0" marL="0" rtl="0" algn="l">
              <a:spcBef>
                <a:spcPts val="0"/>
              </a:spcBef>
              <a:spcAft>
                <a:spcPts val="0"/>
              </a:spcAft>
              <a:buNone/>
            </a:pPr>
            <a:r>
              <a:rPr lang="en"/>
              <a:t>Observations</a:t>
            </a:r>
            <a:endParaRPr/>
          </a:p>
        </p:txBody>
      </p:sp>
      <p:sp>
        <p:nvSpPr>
          <p:cNvPr id="307" name="Google Shape;307;p4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 Similarities and differences </a:t>
            </a:r>
            <a:endParaRPr sz="1700"/>
          </a:p>
          <a:p>
            <a:pPr indent="0" lvl="0" marL="0" rtl="0" algn="l">
              <a:spcBef>
                <a:spcPts val="1200"/>
              </a:spcBef>
              <a:spcAft>
                <a:spcPts val="0"/>
              </a:spcAft>
              <a:buNone/>
            </a:pPr>
            <a:r>
              <a:rPr lang="en" sz="1700"/>
              <a:t>- functions and adaptations</a:t>
            </a:r>
            <a:endParaRPr sz="1700"/>
          </a:p>
          <a:p>
            <a:pPr indent="0" lvl="0" marL="0" rtl="0" algn="l">
              <a:spcBef>
                <a:spcPts val="1200"/>
              </a:spcBef>
              <a:spcAft>
                <a:spcPts val="1200"/>
              </a:spcAft>
              <a:buNone/>
            </a:pPr>
            <a:r>
              <a:rPr lang="en" sz="1700"/>
              <a:t>- Visual Aids</a:t>
            </a:r>
            <a:endParaRPr sz="1700"/>
          </a:p>
        </p:txBody>
      </p:sp>
      <p:sp>
        <p:nvSpPr>
          <p:cNvPr id="308" name="Google Shape;308;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9" name="Google Shape;309;p49"/>
          <p:cNvPicPr preferRelativeResize="0"/>
          <p:nvPr>
            <p:ph idx="2" type="pic"/>
          </p:nvPr>
        </p:nvPicPr>
        <p:blipFill rotWithShape="1">
          <a:blip r:embed="rId3">
            <a:alphaModFix/>
          </a:blip>
          <a:srcRect b="0" l="9382" r="9382" t="0"/>
          <a:stretch/>
        </p:blipFill>
        <p:spPr>
          <a:xfrm>
            <a:off x="3726325" y="669925"/>
            <a:ext cx="5220900" cy="4276800"/>
          </a:xfrm>
          <a:prstGeom prst="round2DiagRect">
            <a:avLst>
              <a:gd fmla="val 16667" name="adj1"/>
              <a:gd fmla="val 0" name="adj2"/>
            </a:avLst>
          </a:prstGeom>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50"/>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61"/>
              <a:t>Similarities</a:t>
            </a:r>
            <a:r>
              <a:rPr lang="en" sz="4061"/>
              <a:t> and Differences</a:t>
            </a:r>
            <a:endParaRPr sz="4061"/>
          </a:p>
        </p:txBody>
      </p:sp>
      <p:sp>
        <p:nvSpPr>
          <p:cNvPr id="316" name="Google Shape;316;p50"/>
          <p:cNvSpPr txBox="1"/>
          <p:nvPr>
            <p:ph idx="1" type="body"/>
          </p:nvPr>
        </p:nvSpPr>
        <p:spPr>
          <a:xfrm>
            <a:off x="99900" y="744350"/>
            <a:ext cx="8520600" cy="42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solidFill>
                  <a:schemeClr val="dk1"/>
                </a:solidFill>
              </a:rPr>
              <a:t>Both animal and plant cells are eukaryotic cells and have several similarities. The similarities include common organelles like cell membrane, cell nucleus, mitochondria, endoplasmic reticulum, ribosomes and golgi apparatus.</a:t>
            </a:r>
            <a:endParaRPr sz="1600">
              <a:solidFill>
                <a:schemeClr val="dk1"/>
              </a:solidFill>
            </a:endParaRPr>
          </a:p>
          <a:p>
            <a:pPr indent="0" lvl="0" marL="0" rtl="0" algn="l">
              <a:spcBef>
                <a:spcPts val="1200"/>
              </a:spcBef>
              <a:spcAft>
                <a:spcPts val="0"/>
              </a:spcAft>
              <a:buClr>
                <a:schemeClr val="hlink"/>
              </a:buClr>
              <a:buSzPts val="1100"/>
              <a:buFont typeface="Arial"/>
              <a:buNone/>
            </a:pPr>
            <a:r>
              <a:rPr lang="en" sz="1600">
                <a:solidFill>
                  <a:schemeClr val="dk1"/>
                </a:solidFill>
              </a:rPr>
              <a:t>As plant animal cells are interconnected they have many similarities and things in common such as mitochondria,Ribosomes, plasma membrane, endoplasmic reticulum ,nucleus and Golgi apparatus</a:t>
            </a:r>
            <a:endParaRPr sz="1600">
              <a:solidFill>
                <a:schemeClr val="dk1"/>
              </a:solidFill>
            </a:endParaRPr>
          </a:p>
          <a:p>
            <a:pPr indent="0" lvl="0" marL="0" rtl="0" algn="l">
              <a:spcBef>
                <a:spcPts val="1200"/>
              </a:spcBef>
              <a:spcAft>
                <a:spcPts val="0"/>
              </a:spcAft>
              <a:buClr>
                <a:schemeClr val="hlink"/>
              </a:buClr>
              <a:buSzPts val="1100"/>
              <a:buFont typeface="Arial"/>
              <a:buNone/>
            </a:pPr>
            <a:r>
              <a:rPr lang="en" sz="1600">
                <a:solidFill>
                  <a:schemeClr val="dk1"/>
                </a:solidFill>
              </a:rPr>
              <a:t>Despite their fundamental similarities, there are some striking differences between animal and plant cells. Animal cells have centrosomes, and lysosomes, whereas plant cells do not. Plant cells have a cell wall, chloroplasts, and plastids used for storage, and a large central vacuole, whereas animal cells do not.</a:t>
            </a:r>
            <a:endParaRPr sz="16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61"/>
              <a:t>Functions and adaptations</a:t>
            </a:r>
            <a:endParaRPr sz="4061"/>
          </a:p>
        </p:txBody>
      </p:sp>
      <p:sp>
        <p:nvSpPr>
          <p:cNvPr id="322" name="Google Shape;322;p51"/>
          <p:cNvSpPr txBox="1"/>
          <p:nvPr>
            <p:ph idx="1" type="body"/>
          </p:nvPr>
        </p:nvSpPr>
        <p:spPr>
          <a:xfrm>
            <a:off x="84775" y="744025"/>
            <a:ext cx="8520600" cy="430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Plant Specific functions include</a:t>
            </a:r>
            <a:endParaRPr b="1" sz="1600">
              <a:solidFill>
                <a:schemeClr val="dk1"/>
              </a:solidFill>
            </a:endParaRPr>
          </a:p>
          <a:p>
            <a:pPr indent="0" lvl="0" marL="0" rtl="0" algn="l">
              <a:spcBef>
                <a:spcPts val="1200"/>
              </a:spcBef>
              <a:spcAft>
                <a:spcPts val="0"/>
              </a:spcAft>
              <a:buNone/>
            </a:pPr>
            <a:r>
              <a:rPr lang="en" sz="1600">
                <a:solidFill>
                  <a:schemeClr val="dk1"/>
                </a:solidFill>
              </a:rPr>
              <a:t>- Photosynthesis: Plant cells use chloroplasts to turn sunlight into food</a:t>
            </a:r>
            <a:endParaRPr sz="1600">
              <a:solidFill>
                <a:schemeClr val="dk1"/>
              </a:solidFill>
            </a:endParaRPr>
          </a:p>
          <a:p>
            <a:pPr indent="0" lvl="0" marL="0" rtl="0" algn="l">
              <a:spcBef>
                <a:spcPts val="1200"/>
              </a:spcBef>
              <a:spcAft>
                <a:spcPts val="0"/>
              </a:spcAft>
              <a:buNone/>
            </a:pPr>
            <a:r>
              <a:rPr lang="en" sz="1600">
                <a:solidFill>
                  <a:schemeClr val="dk1"/>
                </a:solidFill>
              </a:rPr>
              <a:t>- Structure:the cell wall give plants a structured Rigid shape</a:t>
            </a:r>
            <a:endParaRPr sz="1600">
              <a:solidFill>
                <a:schemeClr val="dk1"/>
              </a:solidFill>
            </a:endParaRPr>
          </a:p>
          <a:p>
            <a:pPr indent="0" lvl="0" marL="0" rtl="0" algn="l">
              <a:spcBef>
                <a:spcPts val="1200"/>
              </a:spcBef>
              <a:spcAft>
                <a:spcPts val="0"/>
              </a:spcAft>
              <a:buNone/>
            </a:pPr>
            <a:r>
              <a:rPr lang="en" sz="1600">
                <a:solidFill>
                  <a:schemeClr val="dk1"/>
                </a:solidFill>
              </a:rPr>
              <a:t>-Water Storage:the large vacuole stores water and keeps the plant cell firm</a:t>
            </a:r>
            <a:endParaRPr sz="1600">
              <a:solidFill>
                <a:schemeClr val="dk1"/>
              </a:solidFill>
            </a:endParaRPr>
          </a:p>
          <a:p>
            <a:pPr indent="0" lvl="0" marL="0" rtl="0" algn="l">
              <a:spcBef>
                <a:spcPts val="1200"/>
              </a:spcBef>
              <a:spcAft>
                <a:spcPts val="0"/>
              </a:spcAft>
              <a:buNone/>
            </a:pPr>
            <a:r>
              <a:rPr b="1" lang="en" sz="1600">
                <a:solidFill>
                  <a:schemeClr val="dk1"/>
                </a:solidFill>
              </a:rPr>
              <a:t>Animal Specific functions include</a:t>
            </a:r>
            <a:endParaRPr b="1" sz="1600">
              <a:solidFill>
                <a:schemeClr val="dk1"/>
              </a:solidFill>
            </a:endParaRPr>
          </a:p>
          <a:p>
            <a:pPr indent="0" lvl="0" marL="0" rtl="0" algn="l">
              <a:spcBef>
                <a:spcPts val="1200"/>
              </a:spcBef>
              <a:spcAft>
                <a:spcPts val="0"/>
              </a:spcAft>
              <a:buNone/>
            </a:pPr>
            <a:r>
              <a:rPr lang="en" sz="1600">
                <a:solidFill>
                  <a:schemeClr val="dk1"/>
                </a:solidFill>
              </a:rPr>
              <a:t>- Movement: some animal cells have cilia or flagella to help the move</a:t>
            </a:r>
            <a:endParaRPr sz="1600">
              <a:solidFill>
                <a:schemeClr val="dk1"/>
              </a:solidFill>
            </a:endParaRPr>
          </a:p>
          <a:p>
            <a:pPr indent="0" lvl="0" marL="0" rtl="0" algn="l">
              <a:spcBef>
                <a:spcPts val="1200"/>
              </a:spcBef>
              <a:spcAft>
                <a:spcPts val="0"/>
              </a:spcAft>
              <a:buNone/>
            </a:pPr>
            <a:r>
              <a:rPr lang="en" sz="1600">
                <a:solidFill>
                  <a:schemeClr val="dk1"/>
                </a:solidFill>
              </a:rPr>
              <a:t>- Breaking things down: lysosomes are more active in animal cells to digest substances</a:t>
            </a:r>
            <a:endParaRPr sz="1600">
              <a:solidFill>
                <a:schemeClr val="dk1"/>
              </a:solidFill>
            </a:endParaRPr>
          </a:p>
          <a:p>
            <a:pPr indent="0" lvl="0" marL="0" rtl="0" algn="l">
              <a:spcBef>
                <a:spcPts val="1200"/>
              </a:spcBef>
              <a:spcAft>
                <a:spcPts val="1200"/>
              </a:spcAft>
              <a:buNone/>
            </a:pPr>
            <a:r>
              <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4055"/>
              <a:t>Functions and adaptations</a:t>
            </a:r>
            <a:endParaRPr sz="3505"/>
          </a:p>
        </p:txBody>
      </p:sp>
      <p:sp>
        <p:nvSpPr>
          <p:cNvPr id="328" name="Google Shape;328;p52"/>
          <p:cNvSpPr txBox="1"/>
          <p:nvPr>
            <p:ph idx="1" type="body"/>
          </p:nvPr>
        </p:nvSpPr>
        <p:spPr>
          <a:xfrm>
            <a:off x="115025" y="653250"/>
            <a:ext cx="8520600" cy="43692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Clr>
                <a:schemeClr val="hlink"/>
              </a:buClr>
              <a:buSzPct val="68750"/>
              <a:buFont typeface="Arial"/>
              <a:buNone/>
            </a:pPr>
            <a:r>
              <a:rPr b="1" lang="en" sz="1600">
                <a:solidFill>
                  <a:schemeClr val="dk1"/>
                </a:solidFill>
              </a:rPr>
              <a:t>Plant-Specific Adaptations</a:t>
            </a:r>
            <a:r>
              <a:rPr lang="en" sz="1600">
                <a:solidFill>
                  <a:schemeClr val="dk1"/>
                </a:solidFill>
              </a:rPr>
              <a:t>:</a:t>
            </a:r>
            <a:endParaRPr sz="1600">
              <a:solidFill>
                <a:schemeClr val="dk1"/>
              </a:solidFill>
            </a:endParaRPr>
          </a:p>
          <a:p>
            <a:pPr indent="0" lvl="0" marL="0" rtl="0" algn="l">
              <a:spcBef>
                <a:spcPts val="1200"/>
              </a:spcBef>
              <a:spcAft>
                <a:spcPts val="0"/>
              </a:spcAft>
              <a:buNone/>
            </a:pPr>
            <a:r>
              <a:rPr lang="en" sz="1600">
                <a:solidFill>
                  <a:schemeClr val="dk1"/>
                </a:solidFill>
              </a:rPr>
              <a:t>Chloroplasts: contain chlorophyll to capture sunlight</a:t>
            </a:r>
            <a:endParaRPr sz="1600">
              <a:solidFill>
                <a:schemeClr val="dk1"/>
              </a:solidFill>
            </a:endParaRPr>
          </a:p>
          <a:p>
            <a:pPr indent="0" lvl="0" marL="0" rtl="0" algn="l">
              <a:spcBef>
                <a:spcPts val="1200"/>
              </a:spcBef>
              <a:spcAft>
                <a:spcPts val="0"/>
              </a:spcAft>
              <a:buNone/>
            </a:pPr>
            <a:r>
              <a:rPr lang="en" sz="1600">
                <a:solidFill>
                  <a:schemeClr val="dk1"/>
                </a:solidFill>
              </a:rPr>
              <a:t>Cell wall: made of strong cellulose to keep this plant cell wall strong and protect the cell</a:t>
            </a:r>
            <a:endParaRPr sz="1600">
              <a:solidFill>
                <a:schemeClr val="dk1"/>
              </a:solidFill>
            </a:endParaRPr>
          </a:p>
          <a:p>
            <a:pPr indent="0" lvl="0" marL="0" rtl="0" algn="l">
              <a:spcBef>
                <a:spcPts val="1200"/>
              </a:spcBef>
              <a:spcAft>
                <a:spcPts val="0"/>
              </a:spcAft>
              <a:buNone/>
            </a:pPr>
            <a:r>
              <a:rPr lang="en" sz="1600">
                <a:solidFill>
                  <a:schemeClr val="dk1"/>
                </a:solidFill>
              </a:rPr>
              <a:t>Flexible Vacuole: stores water and helps the plant adapt to its environment</a:t>
            </a:r>
            <a:endParaRPr sz="1600">
              <a:solidFill>
                <a:schemeClr val="dk1"/>
              </a:solidFill>
            </a:endParaRPr>
          </a:p>
          <a:p>
            <a:pPr indent="0" lvl="0" marL="0" rtl="0" algn="l">
              <a:spcBef>
                <a:spcPts val="1200"/>
              </a:spcBef>
              <a:spcAft>
                <a:spcPts val="0"/>
              </a:spcAft>
              <a:buNone/>
            </a:pPr>
            <a:r>
              <a:rPr b="1" lang="en" sz="1600">
                <a:solidFill>
                  <a:schemeClr val="dk1"/>
                </a:solidFill>
              </a:rPr>
              <a:t>Animal</a:t>
            </a:r>
            <a:r>
              <a:rPr b="1" lang="en" sz="1600">
                <a:solidFill>
                  <a:schemeClr val="dk1"/>
                </a:solidFill>
              </a:rPr>
              <a:t>-Specific Adaptations</a:t>
            </a:r>
            <a:r>
              <a:rPr lang="en" sz="1600">
                <a:solidFill>
                  <a:schemeClr val="dk1"/>
                </a:solidFill>
              </a:rPr>
              <a:t>:</a:t>
            </a:r>
            <a:endParaRPr sz="1600">
              <a:solidFill>
                <a:schemeClr val="dk1"/>
              </a:solidFill>
            </a:endParaRPr>
          </a:p>
          <a:p>
            <a:pPr indent="0" lvl="0" marL="0" rtl="0" algn="l">
              <a:spcBef>
                <a:spcPts val="1200"/>
              </a:spcBef>
              <a:spcAft>
                <a:spcPts val="0"/>
              </a:spcAft>
              <a:buNone/>
            </a:pPr>
            <a:r>
              <a:rPr lang="en" sz="1600">
                <a:solidFill>
                  <a:schemeClr val="dk1"/>
                </a:solidFill>
              </a:rPr>
              <a:t>Specialized Shapes: For example, red blood cells are small and round to carry oxygen easily.</a:t>
            </a:r>
            <a:endParaRPr sz="1600">
              <a:solidFill>
                <a:schemeClr val="dk1"/>
              </a:solidFill>
            </a:endParaRPr>
          </a:p>
          <a:p>
            <a:pPr indent="0" lvl="0" marL="0" rtl="0" algn="l">
              <a:spcBef>
                <a:spcPts val="1200"/>
              </a:spcBef>
              <a:spcAft>
                <a:spcPts val="0"/>
              </a:spcAft>
              <a:buNone/>
            </a:pPr>
            <a:r>
              <a:rPr lang="en" sz="1600">
                <a:solidFill>
                  <a:schemeClr val="dk1"/>
                </a:solidFill>
              </a:rPr>
              <a:t>Flexibility: No cell wall means animal cells can change shape.</a:t>
            </a:r>
            <a:endParaRPr sz="1600">
              <a:solidFill>
                <a:schemeClr val="dk1"/>
              </a:solidFill>
            </a:endParaRPr>
          </a:p>
          <a:p>
            <a:pPr indent="0" lvl="0" marL="0" rtl="0" algn="l">
              <a:spcBef>
                <a:spcPts val="1200"/>
              </a:spcBef>
              <a:spcAft>
                <a:spcPts val="0"/>
              </a:spcAft>
              <a:buNone/>
            </a:pPr>
            <a:r>
              <a:rPr lang="en" sz="1600">
                <a:solidFill>
                  <a:schemeClr val="dk1"/>
                </a:solidFill>
              </a:rPr>
              <a:t>Nerve Cells: Long and thin to send signals quickly over long distances.</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0"/>
              </a:spcAft>
              <a:buClr>
                <a:schemeClr val="hlink"/>
              </a:buClr>
              <a:buSzPct val="100000"/>
              <a:buFont typeface="Arial"/>
              <a:buNone/>
            </a:pPr>
            <a:r>
              <a:t/>
            </a:r>
            <a:endParaRPr sz="1100">
              <a:solidFill>
                <a:schemeClr val="hlink"/>
              </a:solidFill>
              <a:latin typeface="Arial"/>
              <a:ea typeface="Arial"/>
              <a:cs typeface="Arial"/>
              <a:sym typeface="Arial"/>
            </a:endParaRPr>
          </a:p>
          <a:p>
            <a:pPr indent="0" lvl="0" marL="0" rtl="0" algn="l">
              <a:spcBef>
                <a:spcPts val="1200"/>
              </a:spcBef>
              <a:spcAft>
                <a:spcPts val="1200"/>
              </a:spcAft>
              <a:buNone/>
            </a:pPr>
            <a:r>
              <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