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Mali"/>
      <p:regular r:id="rId31"/>
      <p:bold r:id="rId32"/>
      <p:italic r:id="rId33"/>
      <p:boldItalic r:id="rId34"/>
    </p:embeddedFont>
    <p:embeddedFont>
      <p:font typeface="Mali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801FCA-CC81-459D-8B54-0A84C1481D83}">
  <a:tblStyle styleId="{C8801FCA-CC81-459D-8B54-0A84C1481D8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li-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ali-italic.fntdata"/><Relationship Id="rId10" Type="http://schemas.openxmlformats.org/officeDocument/2006/relationships/slide" Target="slides/slide4.xml"/><Relationship Id="rId32" Type="http://schemas.openxmlformats.org/officeDocument/2006/relationships/font" Target="fonts/Mali-bold.fntdata"/><Relationship Id="rId13" Type="http://schemas.openxmlformats.org/officeDocument/2006/relationships/slide" Target="slides/slide7.xml"/><Relationship Id="rId35" Type="http://schemas.openxmlformats.org/officeDocument/2006/relationships/font" Target="fonts/MaliMedium-regular.fntdata"/><Relationship Id="rId12" Type="http://schemas.openxmlformats.org/officeDocument/2006/relationships/slide" Target="slides/slide6.xml"/><Relationship Id="rId34" Type="http://schemas.openxmlformats.org/officeDocument/2006/relationships/font" Target="fonts/Mali-boldItalic.fntdata"/><Relationship Id="rId15" Type="http://schemas.openxmlformats.org/officeDocument/2006/relationships/slide" Target="slides/slide9.xml"/><Relationship Id="rId37" Type="http://schemas.openxmlformats.org/officeDocument/2006/relationships/font" Target="fonts/MaliMedium-italic.fntdata"/><Relationship Id="rId14" Type="http://schemas.openxmlformats.org/officeDocument/2006/relationships/slide" Target="slides/slide8.xml"/><Relationship Id="rId36" Type="http://schemas.openxmlformats.org/officeDocument/2006/relationships/font" Target="fonts/Mali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Mali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37f38ec2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a37f38ec2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37f38ec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a37f38ec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aa77a398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6aa77a398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144ecb04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144ecb04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6092160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6092160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4dee4b2f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64dee4b2f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60921600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60921600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4dee4b2f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4dee4b2f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144ecb04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c144ecb04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4dee4b2f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4dee4b2f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37f38ec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37f38ec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144ecb04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c144ecb04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5bcaef29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5bcaef29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66e2fd4e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66e2fd4e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c16b6df6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c16b6df6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16b6df6c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c16b6df6c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37f38ec2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37f38ec2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37f38ec2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a37f38ec2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b60921600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b60921600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5bcaef29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5bcaef29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60921600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60921600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12c2503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12c2503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ed31d6e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ed31d6e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7.jpg"/><Relationship Id="rId6"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hyperlink" Target="https://www.ncbi.nlm.nih.gov/pmc/articles/PMC2373937/" TargetMode="External"/><Relationship Id="rId10" Type="http://schemas.openxmlformats.org/officeDocument/2006/relationships/hyperlink" Target="https://www.quora.com/Why-are-noncentrosymmetric-materials-important-in-piezoelectricity" TargetMode="External"/><Relationship Id="rId13" Type="http://schemas.openxmlformats.org/officeDocument/2006/relationships/hyperlink" Target="https://doi.org/10.1088/1742-6596/769/1/012067" TargetMode="External"/><Relationship Id="rId12" Type="http://schemas.openxmlformats.org/officeDocument/2006/relationships/hyperlink" Target="https://web.archive.org/web/20100509075101/http://machinedesign.com/article/hydrogen-pressure-sensors-must-withstand-extreme-pressures-without-corrosion-for-hydrogen-po"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nanomotion.com/nanomotion-technology/the-piezoelectric-effect/" TargetMode="External"/><Relationship Id="rId4" Type="http://schemas.openxmlformats.org/officeDocument/2006/relationships/hyperlink" Target="https://doi.org/10.1016/b978-1-78242-028-6.00007-7" TargetMode="External"/><Relationship Id="rId9" Type="http://schemas.openxmlformats.org/officeDocument/2006/relationships/hyperlink" Target="https://madpcb.com/glossary/piezoelectric-crystal/" TargetMode="External"/><Relationship Id="rId14" Type="http://schemas.openxmlformats.org/officeDocument/2006/relationships/hyperlink" Target="https://doi.org/10.1016/j.ceramint.2021.03.126" TargetMode="External"/><Relationship Id="rId5" Type="http://schemas.openxmlformats.org/officeDocument/2006/relationships/hyperlink" Target="https://www.chelsea.co.nz/browse-recipes/grow-your-own-sugar-crystals/" TargetMode="External"/><Relationship Id="rId6" Type="http://schemas.openxmlformats.org/officeDocument/2006/relationships/hyperlink" Target="https://kids.britannica.com/kids/article/electricity/353091" TargetMode="External"/><Relationship Id="rId7" Type="http://schemas.openxmlformats.org/officeDocument/2006/relationships/hyperlink" Target="https://fdc.nal.usda.gov/fdc-app.html#/food-details/169655/nutrients" TargetMode="External"/><Relationship Id="rId8" Type="http://schemas.openxmlformats.org/officeDocument/2006/relationships/hyperlink" Target="https://eng.libretexts.org/Bookshelves/Materials_Science/Supplemental_Modules_(Materials_Science)/Electronic_Properties/Piezoelectricity"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eng.libretexts.org/Bookshelves/Materials_Science/Supplemental_Modules_(Materials_Science)/Electronic_Properties/Piezoelectricity" TargetMode="External"/><Relationship Id="rId10" Type="http://schemas.openxmlformats.org/officeDocument/2006/relationships/hyperlink" Target="https://www.scientificamerican.com/article/solubility-science-how-much-is-too-much/" TargetMode="External"/><Relationship Id="rId13" Type="http://schemas.openxmlformats.org/officeDocument/2006/relationships/hyperlink" Target="https://doi.org/10.1038/sdata.2015.5" TargetMode="External"/><Relationship Id="rId12" Type="http://schemas.openxmlformats.org/officeDocument/2006/relationships/hyperlink" Target="https://mineralseducationcoalition.org/minerals-database/quartz/"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kids.britannica.com/scholars/article/crystal/110297" TargetMode="External"/><Relationship Id="rId4" Type="http://schemas.openxmlformats.org/officeDocument/2006/relationships/hyperlink" Target="https://www.britannica.com/dictionary/volt" TargetMode="External"/><Relationship Id="rId9" Type="http://schemas.openxmlformats.org/officeDocument/2006/relationships/hyperlink" Target="https://doi.org/10.1016/j.eng.2017.03.022" TargetMode="External"/><Relationship Id="rId5" Type="http://schemas.openxmlformats.org/officeDocument/2006/relationships/hyperlink" Target="https://letstalkscience.ca/educational-resources/stem-explained/what-a-crystal" TargetMode="External"/><Relationship Id="rId6" Type="http://schemas.openxmlformats.org/officeDocument/2006/relationships/hyperlink" Target="https://www.exploratorium.edu/explore/cooking/sugar" TargetMode="External"/><Relationship Id="rId7" Type="http://schemas.openxmlformats.org/officeDocument/2006/relationships/hyperlink" Target="https://stock.adobe.com/ca/images/molecular-formula-and-chemical-structure-of-sodium-bicarbonate/526207498?asset_id=526207498" TargetMode="External"/><Relationship Id="rId8" Type="http://schemas.openxmlformats.org/officeDocument/2006/relationships/hyperlink" Target="https://byjus.com/chemistry/mgso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98550"/>
            <a:ext cx="8520600" cy="268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0">
                <a:solidFill>
                  <a:srgbClr val="E06666"/>
                </a:solidFill>
                <a:latin typeface="Mali"/>
                <a:ea typeface="Mali"/>
                <a:cs typeface="Mali"/>
                <a:sym typeface="Mali"/>
              </a:rPr>
              <a:t>Piezoelectricity</a:t>
            </a:r>
            <a:endParaRPr b="1" sz="8000">
              <a:solidFill>
                <a:srgbClr val="E06666"/>
              </a:solidFill>
              <a:latin typeface="Mali"/>
              <a:ea typeface="Mali"/>
              <a:cs typeface="Mali"/>
              <a:sym typeface="Mali"/>
            </a:endParaRPr>
          </a:p>
          <a:p>
            <a:pPr indent="0" lvl="0" marL="0" rtl="0" algn="ctr">
              <a:spcBef>
                <a:spcPts val="0"/>
              </a:spcBef>
              <a:spcAft>
                <a:spcPts val="0"/>
              </a:spcAft>
              <a:buNone/>
            </a:pPr>
            <a:r>
              <a:rPr i="1" lang="en" sz="2300">
                <a:solidFill>
                  <a:srgbClr val="E06666"/>
                </a:solidFill>
                <a:latin typeface="Mali"/>
                <a:ea typeface="Mali"/>
                <a:cs typeface="Mali"/>
                <a:sym typeface="Mali"/>
              </a:rPr>
              <a:t>(pee-ay-zo-elec-tri-city)</a:t>
            </a:r>
            <a:endParaRPr i="1" sz="2300">
              <a:solidFill>
                <a:srgbClr val="E06666"/>
              </a:solidFill>
              <a:latin typeface="Mali"/>
              <a:ea typeface="Mali"/>
              <a:cs typeface="Mali"/>
              <a:sym typeface="Mali"/>
            </a:endParaRPr>
          </a:p>
        </p:txBody>
      </p:sp>
      <p:sp>
        <p:nvSpPr>
          <p:cNvPr id="55" name="Google Shape;55;p13"/>
          <p:cNvSpPr txBox="1"/>
          <p:nvPr>
            <p:ph idx="1" type="subTitle"/>
          </p:nvPr>
        </p:nvSpPr>
        <p:spPr>
          <a:xfrm>
            <a:off x="311700" y="37832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DD7E6B"/>
                </a:solidFill>
                <a:latin typeface="Mali"/>
                <a:ea typeface="Mali"/>
                <a:cs typeface="Mali"/>
                <a:sym typeface="Mali"/>
              </a:rPr>
              <a:t>By Mika Kawai &amp; Chloe Leung</a:t>
            </a:r>
            <a:endParaRPr b="1">
              <a:solidFill>
                <a:srgbClr val="DD7E6B"/>
              </a:solidFill>
              <a:latin typeface="Mali"/>
              <a:ea typeface="Mali"/>
              <a:cs typeface="Mali"/>
              <a:sym typeface="Mal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79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Procedure</a:t>
            </a:r>
            <a:r>
              <a:rPr lang="en">
                <a:solidFill>
                  <a:srgbClr val="E06666"/>
                </a:solidFill>
              </a:rPr>
              <a:t> </a:t>
            </a:r>
            <a:endParaRPr>
              <a:solidFill>
                <a:srgbClr val="E06666"/>
              </a:solidFill>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CC4125"/>
              </a:buClr>
              <a:buSzPts val="1800"/>
              <a:buFont typeface="Mali"/>
              <a:buAutoNum type="arabicPeriod"/>
            </a:pPr>
            <a:r>
              <a:rPr lang="en">
                <a:solidFill>
                  <a:srgbClr val="CC4125"/>
                </a:solidFill>
                <a:latin typeface="Mali"/>
                <a:ea typeface="Mali"/>
                <a:cs typeface="Mali"/>
                <a:sym typeface="Mali"/>
              </a:rPr>
              <a:t>Make crystals</a:t>
            </a:r>
            <a:endParaRPr>
              <a:solidFill>
                <a:srgbClr val="CC4125"/>
              </a:solidFill>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latin typeface="Mali"/>
                <a:ea typeface="Mali"/>
                <a:cs typeface="Mali"/>
                <a:sym typeface="Mali"/>
              </a:rPr>
              <a:t>Heat 1 cup of sugar with 2/3 cup of water in a pan</a:t>
            </a:r>
            <a:endParaRPr>
              <a:solidFill>
                <a:srgbClr val="CC4125"/>
              </a:solidFill>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latin typeface="Mali"/>
                <a:ea typeface="Mali"/>
                <a:cs typeface="Mali"/>
                <a:sym typeface="Mali"/>
              </a:rPr>
              <a:t>Bring the water to a boil while stirring with a popsicle stick, until the solution </a:t>
            </a:r>
            <a:r>
              <a:rPr lang="en">
                <a:solidFill>
                  <a:srgbClr val="CC4125"/>
                </a:solidFill>
                <a:latin typeface="Mali"/>
                <a:ea typeface="Mali"/>
                <a:cs typeface="Mali"/>
                <a:sym typeface="Mali"/>
              </a:rPr>
              <a:t>become</a:t>
            </a:r>
            <a:r>
              <a:rPr lang="en">
                <a:solidFill>
                  <a:srgbClr val="CC4125"/>
                </a:solidFill>
                <a:latin typeface="Mali"/>
                <a:ea typeface="Mali"/>
                <a:cs typeface="Mali"/>
                <a:sym typeface="Mali"/>
              </a:rPr>
              <a:t> supersaturated</a:t>
            </a:r>
            <a:endParaRPr>
              <a:solidFill>
                <a:srgbClr val="CC4125"/>
              </a:solidFill>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latin typeface="Mali"/>
                <a:ea typeface="Mali"/>
                <a:cs typeface="Mali"/>
                <a:sym typeface="Mali"/>
              </a:rPr>
              <a:t>Suspend a pipe cleaner into a cup, making sure the pipe cleaner doesn’t touch the sides of the cup</a:t>
            </a:r>
            <a:endParaRPr>
              <a:solidFill>
                <a:srgbClr val="CC4125"/>
              </a:solidFill>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latin typeface="Mali"/>
                <a:ea typeface="Mali"/>
                <a:cs typeface="Mali"/>
                <a:sym typeface="Mali"/>
              </a:rPr>
              <a:t>Cover the top with a paper towel, and grow them for </a:t>
            </a:r>
            <a:r>
              <a:rPr lang="en">
                <a:solidFill>
                  <a:srgbClr val="CC4125"/>
                </a:solidFill>
                <a:latin typeface="Mali"/>
                <a:ea typeface="Mali"/>
                <a:cs typeface="Mali"/>
                <a:sym typeface="Mali"/>
              </a:rPr>
              <a:t>8 days</a:t>
            </a:r>
            <a:r>
              <a:rPr lang="en">
                <a:solidFill>
                  <a:srgbClr val="CC4125"/>
                </a:solidFill>
                <a:latin typeface="Mali"/>
                <a:ea typeface="Mali"/>
                <a:cs typeface="Mali"/>
                <a:sym typeface="Mali"/>
              </a:rPr>
              <a:t> </a:t>
            </a:r>
            <a:endParaRPr>
              <a:solidFill>
                <a:srgbClr val="CC4125"/>
              </a:solidFill>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latin typeface="Mali"/>
                <a:ea typeface="Mali"/>
                <a:cs typeface="Mali"/>
                <a:sym typeface="Mali"/>
              </a:rPr>
              <a:t>Repeat the steps above with salt, epsom salt, and baking soda instead of sugar</a:t>
            </a:r>
            <a:endParaRPr>
              <a:solidFill>
                <a:srgbClr val="CC4125"/>
              </a:solidFill>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highlight>
                  <a:schemeClr val="lt1"/>
                </a:highlight>
                <a:latin typeface="Mali"/>
                <a:ea typeface="Mali"/>
                <a:cs typeface="Mali"/>
                <a:sym typeface="Mali"/>
              </a:rPr>
              <a:t>Record </a:t>
            </a:r>
            <a:r>
              <a:rPr lang="en">
                <a:solidFill>
                  <a:srgbClr val="CC4125"/>
                </a:solidFill>
                <a:highlight>
                  <a:schemeClr val="lt1"/>
                </a:highlight>
                <a:latin typeface="Mali"/>
                <a:ea typeface="Mali"/>
                <a:cs typeface="Mali"/>
                <a:sym typeface="Mali"/>
              </a:rPr>
              <a:t>observations</a:t>
            </a:r>
            <a:r>
              <a:rPr lang="en">
                <a:solidFill>
                  <a:srgbClr val="CC4125"/>
                </a:solidFill>
                <a:highlight>
                  <a:schemeClr val="lt1"/>
                </a:highlight>
                <a:latin typeface="Mali"/>
                <a:ea typeface="Mali"/>
                <a:cs typeface="Mali"/>
                <a:sym typeface="Mali"/>
              </a:rPr>
              <a:t> in Table 1 and take pictures of the crystals</a:t>
            </a:r>
            <a:endParaRPr>
              <a:solidFill>
                <a:srgbClr val="CC4125"/>
              </a:solidFill>
              <a:highlight>
                <a:schemeClr val="lt1"/>
              </a:highlight>
              <a:latin typeface="Mali"/>
              <a:ea typeface="Mali"/>
              <a:cs typeface="Mali"/>
              <a:sym typeface="Mali"/>
            </a:endParaRPr>
          </a:p>
          <a:p>
            <a:pPr indent="-342900" lvl="0" marL="457200" rtl="0" algn="l">
              <a:spcBef>
                <a:spcPts val="0"/>
              </a:spcBef>
              <a:spcAft>
                <a:spcPts val="0"/>
              </a:spcAft>
              <a:buClr>
                <a:srgbClr val="CC4125"/>
              </a:buClr>
              <a:buSzPts val="1800"/>
              <a:buFont typeface="Mali"/>
              <a:buAutoNum type="arabicPeriod"/>
            </a:pPr>
            <a:r>
              <a:rPr lang="en">
                <a:solidFill>
                  <a:srgbClr val="CC4125"/>
                </a:solidFill>
                <a:latin typeface="Mali"/>
                <a:ea typeface="Mali"/>
                <a:cs typeface="Mali"/>
                <a:sym typeface="Mali"/>
              </a:rPr>
              <a:t>Measure</a:t>
            </a:r>
            <a:r>
              <a:rPr lang="en">
                <a:solidFill>
                  <a:srgbClr val="CC4125"/>
                </a:solidFill>
                <a:latin typeface="Mali"/>
                <a:ea typeface="Mali"/>
                <a:cs typeface="Mali"/>
                <a:sym typeface="Mali"/>
              </a:rPr>
              <a:t> </a:t>
            </a:r>
            <a:r>
              <a:rPr lang="en">
                <a:solidFill>
                  <a:srgbClr val="CC4125"/>
                </a:solidFill>
                <a:latin typeface="Mali"/>
                <a:ea typeface="Mali"/>
                <a:cs typeface="Mali"/>
                <a:sym typeface="Mali"/>
              </a:rPr>
              <a:t>voltage</a:t>
            </a:r>
            <a:r>
              <a:rPr lang="en">
                <a:solidFill>
                  <a:srgbClr val="CC4125"/>
                </a:solidFill>
                <a:latin typeface="Mali"/>
                <a:ea typeface="Mali"/>
                <a:cs typeface="Mali"/>
                <a:sym typeface="Mali"/>
              </a:rPr>
              <a:t> of crystals</a:t>
            </a:r>
            <a:endParaRPr>
              <a:solidFill>
                <a:srgbClr val="CC4125"/>
              </a:solidFill>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latin typeface="Mali"/>
                <a:ea typeface="Mali"/>
                <a:cs typeface="Mali"/>
                <a:sym typeface="Mali"/>
              </a:rPr>
              <a:t>Apply mechanical stress to the crystals with a wooden dowel (salt, sugar, baking soda, epsom salt, and quartz) using a similar force 4 times each</a:t>
            </a:r>
            <a:endParaRPr>
              <a:solidFill>
                <a:srgbClr val="CC4125"/>
              </a:solidFill>
              <a:highlight>
                <a:schemeClr val="accent6"/>
              </a:highlight>
              <a:latin typeface="Mali"/>
              <a:ea typeface="Mali"/>
              <a:cs typeface="Mali"/>
              <a:sym typeface="Mali"/>
            </a:endParaRPr>
          </a:p>
          <a:p>
            <a:pPr indent="-317500" lvl="1" marL="914400" rtl="0" algn="l">
              <a:spcBef>
                <a:spcPts val="0"/>
              </a:spcBef>
              <a:spcAft>
                <a:spcPts val="0"/>
              </a:spcAft>
              <a:buClr>
                <a:srgbClr val="CC4125"/>
              </a:buClr>
              <a:buSzPts val="1400"/>
              <a:buFont typeface="Mali"/>
              <a:buAutoNum type="alphaLcPeriod"/>
            </a:pPr>
            <a:r>
              <a:rPr lang="en">
                <a:solidFill>
                  <a:srgbClr val="CC4125"/>
                </a:solidFill>
                <a:highlight>
                  <a:schemeClr val="lt1"/>
                </a:highlight>
                <a:latin typeface="Mali"/>
                <a:ea typeface="Mali"/>
                <a:cs typeface="Mali"/>
                <a:sym typeface="Mali"/>
              </a:rPr>
              <a:t>Record observations in Table 2 (low power) and Table 3 (high power)</a:t>
            </a:r>
            <a:endParaRPr>
              <a:solidFill>
                <a:srgbClr val="CC4125"/>
              </a:solidFill>
              <a:highlight>
                <a:schemeClr val="lt1"/>
              </a:highlight>
              <a:latin typeface="Mali"/>
              <a:ea typeface="Mali"/>
              <a:cs typeface="Mali"/>
              <a:sym typeface="Mal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Observations - </a:t>
            </a:r>
            <a:r>
              <a:rPr b="1" lang="en">
                <a:solidFill>
                  <a:srgbClr val="E06666"/>
                </a:solidFill>
                <a:latin typeface="Mali"/>
                <a:ea typeface="Mali"/>
                <a:cs typeface="Mali"/>
                <a:sym typeface="Mali"/>
              </a:rPr>
              <a:t>Growth of the Crystals</a:t>
            </a:r>
            <a:endParaRPr b="1">
              <a:solidFill>
                <a:srgbClr val="E06666"/>
              </a:solidFill>
              <a:latin typeface="Mali"/>
              <a:ea typeface="Mali"/>
              <a:cs typeface="Mali"/>
              <a:sym typeface="Mali"/>
            </a:endParaRPr>
          </a:p>
        </p:txBody>
      </p:sp>
      <p:pic>
        <p:nvPicPr>
          <p:cNvPr id="134" name="Google Shape;134;p23"/>
          <p:cNvPicPr preferRelativeResize="0"/>
          <p:nvPr/>
        </p:nvPicPr>
        <p:blipFill rotWithShape="1">
          <a:blip r:embed="rId3">
            <a:alphaModFix/>
          </a:blip>
          <a:srcRect b="21326" l="15461" r="22619" t="6429"/>
          <a:stretch/>
        </p:blipFill>
        <p:spPr>
          <a:xfrm>
            <a:off x="423225" y="1404925"/>
            <a:ext cx="1774399" cy="2760448"/>
          </a:xfrm>
          <a:prstGeom prst="rect">
            <a:avLst/>
          </a:prstGeom>
          <a:noFill/>
          <a:ln>
            <a:noFill/>
          </a:ln>
        </p:spPr>
      </p:pic>
      <p:pic>
        <p:nvPicPr>
          <p:cNvPr id="135" name="Google Shape;135;p23"/>
          <p:cNvPicPr preferRelativeResize="0"/>
          <p:nvPr/>
        </p:nvPicPr>
        <p:blipFill rotWithShape="1">
          <a:blip r:embed="rId4">
            <a:alphaModFix/>
          </a:blip>
          <a:srcRect b="27756" l="17163" r="20921" t="0"/>
          <a:stretch/>
        </p:blipFill>
        <p:spPr>
          <a:xfrm>
            <a:off x="2388075" y="1404925"/>
            <a:ext cx="1774399" cy="2760448"/>
          </a:xfrm>
          <a:prstGeom prst="rect">
            <a:avLst/>
          </a:prstGeom>
          <a:noFill/>
          <a:ln>
            <a:noFill/>
          </a:ln>
        </p:spPr>
      </p:pic>
      <p:pic>
        <p:nvPicPr>
          <p:cNvPr id="136" name="Google Shape;136;p23"/>
          <p:cNvPicPr preferRelativeResize="0"/>
          <p:nvPr/>
        </p:nvPicPr>
        <p:blipFill rotWithShape="1">
          <a:blip r:embed="rId5">
            <a:alphaModFix/>
          </a:blip>
          <a:srcRect b="26529" l="20219" r="29509" t="14816"/>
          <a:stretch/>
        </p:blipFill>
        <p:spPr>
          <a:xfrm>
            <a:off x="6396975" y="1404925"/>
            <a:ext cx="1774399" cy="2760448"/>
          </a:xfrm>
          <a:prstGeom prst="rect">
            <a:avLst/>
          </a:prstGeom>
          <a:noFill/>
          <a:ln>
            <a:noFill/>
          </a:ln>
        </p:spPr>
      </p:pic>
      <p:pic>
        <p:nvPicPr>
          <p:cNvPr id="137" name="Google Shape;137;p23"/>
          <p:cNvPicPr preferRelativeResize="0"/>
          <p:nvPr/>
        </p:nvPicPr>
        <p:blipFill rotWithShape="1">
          <a:blip r:embed="rId6">
            <a:alphaModFix/>
          </a:blip>
          <a:srcRect b="37561" l="20622" r="31082" t="6091"/>
          <a:stretch/>
        </p:blipFill>
        <p:spPr>
          <a:xfrm>
            <a:off x="4352925" y="1404925"/>
            <a:ext cx="1774399" cy="2760448"/>
          </a:xfrm>
          <a:prstGeom prst="rect">
            <a:avLst/>
          </a:prstGeom>
          <a:noFill/>
          <a:ln>
            <a:noFill/>
          </a:ln>
        </p:spPr>
      </p:pic>
      <p:graphicFrame>
        <p:nvGraphicFramePr>
          <p:cNvPr id="138" name="Google Shape;138;p23"/>
          <p:cNvGraphicFramePr/>
          <p:nvPr/>
        </p:nvGraphicFramePr>
        <p:xfrm>
          <a:off x="650825" y="4267375"/>
          <a:ext cx="3000000" cy="3000000"/>
        </p:xfrm>
        <a:graphic>
          <a:graphicData uri="http://schemas.openxmlformats.org/drawingml/2006/table">
            <a:tbl>
              <a:tblPr>
                <a:noFill/>
                <a:tableStyleId>{C8801FCA-CC81-459D-8B54-0A84C1481D83}</a:tableStyleId>
              </a:tblPr>
              <a:tblGrid>
                <a:gridCol w="1809750"/>
                <a:gridCol w="1809750"/>
                <a:gridCol w="1809750"/>
                <a:gridCol w="1809750"/>
              </a:tblGrid>
              <a:tr h="381000">
                <a:tc>
                  <a:txBody>
                    <a:bodyPr/>
                    <a:lstStyle/>
                    <a:p>
                      <a:pPr indent="0" lvl="0" marL="0" rtl="0" algn="ctr">
                        <a:spcBef>
                          <a:spcPts val="0"/>
                        </a:spcBef>
                        <a:spcAft>
                          <a:spcPts val="0"/>
                        </a:spcAft>
                        <a:buNone/>
                      </a:pPr>
                      <a:r>
                        <a:rPr lang="en" sz="1300">
                          <a:solidFill>
                            <a:srgbClr val="CC4125"/>
                          </a:solidFill>
                          <a:latin typeface="Mali"/>
                          <a:ea typeface="Mali"/>
                          <a:cs typeface="Mali"/>
                          <a:sym typeface="Mali"/>
                        </a:rPr>
                        <a:t>Weight of Crystals</a:t>
                      </a:r>
                      <a:endParaRPr sz="1300">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300">
                          <a:solidFill>
                            <a:srgbClr val="CC4125"/>
                          </a:solidFill>
                          <a:latin typeface="Mali"/>
                          <a:ea typeface="Mali"/>
                          <a:cs typeface="Mali"/>
                          <a:sym typeface="Mali"/>
                        </a:rPr>
                        <a:t>Weight of Crystals</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300">
                          <a:solidFill>
                            <a:srgbClr val="CC4125"/>
                          </a:solidFill>
                          <a:latin typeface="Mali"/>
                          <a:ea typeface="Mali"/>
                          <a:cs typeface="Mali"/>
                          <a:sym typeface="Mali"/>
                        </a:rPr>
                        <a:t>Weight of Crystals</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300">
                          <a:solidFill>
                            <a:srgbClr val="CC4125"/>
                          </a:solidFill>
                          <a:latin typeface="Mali"/>
                          <a:ea typeface="Mali"/>
                          <a:cs typeface="Mali"/>
                          <a:sym typeface="Mali"/>
                        </a:rPr>
                        <a:t>Weight of Crystals</a:t>
                      </a:r>
                      <a:endParaRPr/>
                    </a:p>
                  </a:txBody>
                  <a:tcPr marT="91425" marB="91425" marR="91425" marL="91425"/>
                </a:tc>
              </a:tr>
              <a:tr h="381000">
                <a:tc>
                  <a:txBody>
                    <a:bodyPr/>
                    <a:lstStyle/>
                    <a:p>
                      <a:pPr indent="0" lvl="0" marL="0" rtl="0" algn="ctr">
                        <a:spcBef>
                          <a:spcPts val="0"/>
                        </a:spcBef>
                        <a:spcAft>
                          <a:spcPts val="0"/>
                        </a:spcAft>
                        <a:buNone/>
                      </a:pPr>
                      <a:r>
                        <a:rPr lang="en">
                          <a:solidFill>
                            <a:srgbClr val="CC4125"/>
                          </a:solidFill>
                          <a:latin typeface="Mali"/>
                          <a:ea typeface="Mali"/>
                          <a:cs typeface="Mali"/>
                          <a:sym typeface="Mali"/>
                        </a:rPr>
                        <a:t>3 g</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 g</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78 g</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0 g</a:t>
                      </a:r>
                      <a:endParaRPr>
                        <a:solidFill>
                          <a:srgbClr val="CC4125"/>
                        </a:solidFill>
                        <a:latin typeface="Mali"/>
                        <a:ea typeface="Mali"/>
                        <a:cs typeface="Mali"/>
                        <a:sym typeface="Mali"/>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F</a:t>
            </a:r>
            <a:r>
              <a:rPr b="1" lang="en">
                <a:solidFill>
                  <a:srgbClr val="E06666"/>
                </a:solidFill>
                <a:latin typeface="Mali"/>
                <a:ea typeface="Mali"/>
                <a:cs typeface="Mali"/>
                <a:sym typeface="Mali"/>
              </a:rPr>
              <a:t>actors</a:t>
            </a:r>
            <a:r>
              <a:rPr b="1" lang="en">
                <a:solidFill>
                  <a:srgbClr val="E06666"/>
                </a:solidFill>
                <a:latin typeface="Mali"/>
                <a:ea typeface="Mali"/>
                <a:cs typeface="Mali"/>
                <a:sym typeface="Mali"/>
              </a:rPr>
              <a:t> that Affect Crystal Production</a:t>
            </a:r>
            <a:endParaRPr b="1">
              <a:solidFill>
                <a:srgbClr val="E06666"/>
              </a:solidFill>
              <a:latin typeface="Mali"/>
              <a:ea typeface="Mali"/>
              <a:cs typeface="Mali"/>
              <a:sym typeface="Mali"/>
            </a:endParaRPr>
          </a:p>
        </p:txBody>
      </p:sp>
      <p:sp>
        <p:nvSpPr>
          <p:cNvPr id="144" name="Google Shape;144;p24"/>
          <p:cNvSpPr txBox="1"/>
          <p:nvPr>
            <p:ph idx="1" type="body"/>
          </p:nvPr>
        </p:nvSpPr>
        <p:spPr>
          <a:xfrm>
            <a:off x="311700" y="1017725"/>
            <a:ext cx="8520600" cy="383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rgbClr val="CC4125"/>
                </a:solidFill>
                <a:latin typeface="Mali"/>
                <a:ea typeface="Mali"/>
                <a:cs typeface="Mali"/>
                <a:sym typeface="Mali"/>
              </a:rPr>
              <a:t>Solubility</a:t>
            </a:r>
            <a:endParaRPr b="1" sz="1500">
              <a:solidFill>
                <a:srgbClr val="CC4125"/>
              </a:solidFill>
              <a:latin typeface="Mali"/>
              <a:ea typeface="Mali"/>
              <a:cs typeface="Mali"/>
              <a:sym typeface="Mali"/>
            </a:endParaRPr>
          </a:p>
          <a:p>
            <a:pPr indent="0" lvl="0" marL="0" rtl="0" algn="l">
              <a:spcBef>
                <a:spcPts val="1200"/>
              </a:spcBef>
              <a:spcAft>
                <a:spcPts val="0"/>
              </a:spcAft>
              <a:buNone/>
            </a:pPr>
            <a:r>
              <a:rPr lang="en" sz="1500">
                <a:solidFill>
                  <a:srgbClr val="CC4125"/>
                </a:solidFill>
                <a:latin typeface="Mali"/>
                <a:ea typeface="Mali"/>
                <a:cs typeface="Mali"/>
                <a:sym typeface="Mali"/>
              </a:rPr>
              <a:t>We assumed all solutes have the same solubility. As it turns out, d</a:t>
            </a:r>
            <a:r>
              <a:rPr lang="en" sz="1500">
                <a:solidFill>
                  <a:srgbClr val="CC4125"/>
                </a:solidFill>
                <a:latin typeface="Mali"/>
                <a:ea typeface="Mali"/>
                <a:cs typeface="Mali"/>
                <a:sym typeface="Mali"/>
              </a:rPr>
              <a:t>ifferent substances have different solubilities. None of the were at the supersaturation point, but epsom salt was closest to the supersaturation point, so that is why it grew best.</a:t>
            </a:r>
            <a:endParaRPr sz="1500">
              <a:solidFill>
                <a:srgbClr val="CC4125"/>
              </a:solidFill>
              <a:latin typeface="Mali"/>
              <a:ea typeface="Mali"/>
              <a:cs typeface="Mali"/>
              <a:sym typeface="Mali"/>
            </a:endParaRPr>
          </a:p>
          <a:p>
            <a:pPr indent="0" lvl="0" marL="0" rtl="0" algn="l">
              <a:spcBef>
                <a:spcPts val="1200"/>
              </a:spcBef>
              <a:spcAft>
                <a:spcPts val="0"/>
              </a:spcAft>
              <a:buNone/>
            </a:pPr>
            <a:r>
              <a:t/>
            </a:r>
            <a:endParaRPr>
              <a:solidFill>
                <a:srgbClr val="CC4125"/>
              </a:solidFill>
              <a:latin typeface="Mali"/>
              <a:ea typeface="Mali"/>
              <a:cs typeface="Mali"/>
              <a:sym typeface="Mali"/>
            </a:endParaRPr>
          </a:p>
          <a:p>
            <a:pPr indent="0" lvl="0" marL="0" rtl="0" algn="l">
              <a:spcBef>
                <a:spcPts val="1200"/>
              </a:spcBef>
              <a:spcAft>
                <a:spcPts val="0"/>
              </a:spcAft>
              <a:buNone/>
            </a:pPr>
            <a:r>
              <a:t/>
            </a:r>
            <a:endParaRPr>
              <a:solidFill>
                <a:srgbClr val="CC4125"/>
              </a:solidFill>
              <a:latin typeface="Mali"/>
              <a:ea typeface="Mali"/>
              <a:cs typeface="Mali"/>
              <a:sym typeface="Mali"/>
            </a:endParaRPr>
          </a:p>
          <a:p>
            <a:pPr indent="0" lvl="0" marL="0" rtl="0" algn="l">
              <a:spcBef>
                <a:spcPts val="1200"/>
              </a:spcBef>
              <a:spcAft>
                <a:spcPts val="1200"/>
              </a:spcAft>
              <a:buNone/>
            </a:pPr>
            <a:r>
              <a:t/>
            </a:r>
            <a:endParaRPr>
              <a:solidFill>
                <a:srgbClr val="CC4125"/>
              </a:solidFill>
              <a:latin typeface="Mali"/>
              <a:ea typeface="Mali"/>
              <a:cs typeface="Mali"/>
              <a:sym typeface="Mali"/>
            </a:endParaRPr>
          </a:p>
        </p:txBody>
      </p:sp>
      <p:graphicFrame>
        <p:nvGraphicFramePr>
          <p:cNvPr id="145" name="Google Shape;145;p24"/>
          <p:cNvGraphicFramePr/>
          <p:nvPr/>
        </p:nvGraphicFramePr>
        <p:xfrm>
          <a:off x="184200" y="2362750"/>
          <a:ext cx="3000000" cy="3000000"/>
        </p:xfrm>
        <a:graphic>
          <a:graphicData uri="http://schemas.openxmlformats.org/drawingml/2006/table">
            <a:tbl>
              <a:tblPr>
                <a:noFill/>
                <a:tableStyleId>{C8801FCA-CC81-459D-8B54-0A84C1481D83}</a:tableStyleId>
              </a:tblPr>
              <a:tblGrid>
                <a:gridCol w="1535900"/>
                <a:gridCol w="1299400"/>
                <a:gridCol w="1299400"/>
                <a:gridCol w="1230975"/>
                <a:gridCol w="1230975"/>
                <a:gridCol w="1830800"/>
              </a:tblGrid>
              <a:tr h="1026950">
                <a:tc>
                  <a:txBody>
                    <a:bodyPr/>
                    <a:lstStyle/>
                    <a:p>
                      <a:pPr indent="0" lvl="0" marL="0" rtl="0" algn="l">
                        <a:spcBef>
                          <a:spcPts val="0"/>
                        </a:spcBef>
                        <a:spcAft>
                          <a:spcPts val="0"/>
                        </a:spcAft>
                        <a:buNone/>
                      </a:pPr>
                      <a:r>
                        <a:t/>
                      </a:r>
                      <a:endParaRPr>
                        <a:solidFill>
                          <a:srgbClr val="CC4125"/>
                        </a:solidFill>
                        <a:latin typeface="Mali"/>
                        <a:ea typeface="Mali"/>
                        <a:cs typeface="Mali"/>
                        <a:sym typeface="Mali"/>
                      </a:endParaRPr>
                    </a:p>
                  </a:txBody>
                  <a:tcPr marT="91425" marB="91425" marR="91425" marL="91425">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
                          <a:solidFill>
                            <a:srgbClr val="CC4125"/>
                          </a:solidFill>
                          <a:latin typeface="Mali"/>
                          <a:ea typeface="Mali"/>
                          <a:cs typeface="Mali"/>
                          <a:sym typeface="Mali"/>
                        </a:rPr>
                        <a:t>What we Put</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Solubility (g/ml)</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
                          <a:solidFill>
                            <a:srgbClr val="CC4125"/>
                          </a:solidFill>
                          <a:latin typeface="Mali"/>
                          <a:ea typeface="Mali"/>
                          <a:cs typeface="Mali"/>
                          <a:sym typeface="Mali"/>
                        </a:rPr>
                        <a:t>What we Should have Put</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Solubility (g/ml) </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Analysis</a:t>
                      </a:r>
                      <a:endParaRPr>
                        <a:solidFill>
                          <a:srgbClr val="CC4125"/>
                        </a:solidFill>
                        <a:latin typeface="Mali"/>
                        <a:ea typeface="Mali"/>
                        <a:cs typeface="Mali"/>
                        <a:sym typeface="Mali"/>
                      </a:endParaRPr>
                    </a:p>
                  </a:txBody>
                  <a:tcPr marT="91425" marB="91425" marR="91425" marL="91425"/>
                </a:tc>
              </a:tr>
              <a:tr h="435025">
                <a:tc>
                  <a:txBody>
                    <a:bodyPr/>
                    <a:lstStyle/>
                    <a:p>
                      <a:pPr indent="0" lvl="0" marL="0" rtl="0" algn="l">
                        <a:spcBef>
                          <a:spcPts val="0"/>
                        </a:spcBef>
                        <a:spcAft>
                          <a:spcPts val="0"/>
                        </a:spcAft>
                        <a:buNone/>
                      </a:pPr>
                      <a:r>
                        <a:rPr lang="en">
                          <a:solidFill>
                            <a:srgbClr val="CC4125"/>
                          </a:solidFill>
                          <a:latin typeface="Mali"/>
                          <a:ea typeface="Mali"/>
                          <a:cs typeface="Mali"/>
                          <a:sym typeface="Mali"/>
                        </a:rPr>
                        <a:t>Sugar</a:t>
                      </a:r>
                      <a:endParaRPr>
                        <a:solidFill>
                          <a:srgbClr val="CC4125"/>
                        </a:solidFill>
                        <a:latin typeface="Mali"/>
                        <a:ea typeface="Mali"/>
                        <a:cs typeface="Mali"/>
                        <a:sym typeface="Mali"/>
                      </a:endParaRPr>
                    </a:p>
                  </a:txBody>
                  <a:tcPr marT="91425" marB="91425" marR="91425" marL="91425">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
                          <a:solidFill>
                            <a:srgbClr val="CC4125"/>
                          </a:solidFill>
                          <a:latin typeface="Mali"/>
                          <a:ea typeface="Mali"/>
                          <a:cs typeface="Mali"/>
                          <a:sym typeface="Mali"/>
                        </a:rPr>
                        <a:t>200g/160 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1.25</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1200"/>
                        </a:spcAft>
                        <a:buNone/>
                      </a:pPr>
                      <a:r>
                        <a:rPr lang="en">
                          <a:solidFill>
                            <a:srgbClr val="CC4125"/>
                          </a:solidFill>
                          <a:latin typeface="Mali"/>
                          <a:ea typeface="Mali"/>
                          <a:cs typeface="Mali"/>
                          <a:sym typeface="Mali"/>
                        </a:rPr>
                        <a:t>200g/100ml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2.00</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Undersaturated</a:t>
                      </a:r>
                      <a:endParaRPr>
                        <a:solidFill>
                          <a:srgbClr val="CC4125"/>
                        </a:solidFill>
                        <a:latin typeface="Mali"/>
                        <a:ea typeface="Mali"/>
                        <a:cs typeface="Mali"/>
                        <a:sym typeface="Mali"/>
                      </a:endParaRPr>
                    </a:p>
                  </a:txBody>
                  <a:tcPr marT="91425" marB="91425" marR="91425" marL="91425"/>
                </a:tc>
              </a:tr>
              <a:tr h="392625">
                <a:tc>
                  <a:txBody>
                    <a:bodyPr/>
                    <a:lstStyle/>
                    <a:p>
                      <a:pPr indent="0" lvl="0" marL="0" rtl="0" algn="l">
                        <a:spcBef>
                          <a:spcPts val="0"/>
                        </a:spcBef>
                        <a:spcAft>
                          <a:spcPts val="0"/>
                        </a:spcAft>
                        <a:buNone/>
                      </a:pPr>
                      <a:r>
                        <a:rPr lang="en">
                          <a:solidFill>
                            <a:srgbClr val="CC4125"/>
                          </a:solidFill>
                          <a:latin typeface="Mali"/>
                          <a:ea typeface="Mali"/>
                          <a:cs typeface="Mali"/>
                          <a:sym typeface="Mali"/>
                        </a:rPr>
                        <a:t>Baking Soda</a:t>
                      </a:r>
                      <a:endParaRPr>
                        <a:solidFill>
                          <a:srgbClr val="CC4125"/>
                        </a:solidFill>
                        <a:latin typeface="Mali"/>
                        <a:ea typeface="Mali"/>
                        <a:cs typeface="Mali"/>
                        <a:sym typeface="Mali"/>
                      </a:endParaRPr>
                    </a:p>
                  </a:txBody>
                  <a:tcPr marT="91425" marB="91425" marR="91425" marL="91425">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
                          <a:solidFill>
                            <a:srgbClr val="CC4125"/>
                          </a:solidFill>
                          <a:latin typeface="Mali"/>
                          <a:ea typeface="Mali"/>
                          <a:cs typeface="Mali"/>
                          <a:sym typeface="Mali"/>
                        </a:rPr>
                        <a:t>270g/160 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1.69</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1200"/>
                        </a:spcAft>
                        <a:buNone/>
                      </a:pPr>
                      <a:r>
                        <a:rPr lang="en">
                          <a:solidFill>
                            <a:srgbClr val="CC4125"/>
                          </a:solidFill>
                          <a:latin typeface="Mali"/>
                          <a:ea typeface="Mali"/>
                          <a:cs typeface="Mali"/>
                          <a:sym typeface="Mali"/>
                        </a:rPr>
                        <a:t>10g/100ml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0.10</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Oversaturated</a:t>
                      </a:r>
                      <a:endParaRPr>
                        <a:solidFill>
                          <a:srgbClr val="CC4125"/>
                        </a:solidFill>
                        <a:latin typeface="Mali"/>
                        <a:ea typeface="Mali"/>
                        <a:cs typeface="Mali"/>
                        <a:sym typeface="Mali"/>
                      </a:endParaRPr>
                    </a:p>
                  </a:txBody>
                  <a:tcPr marT="91425" marB="91425" marR="91425" marL="91425"/>
                </a:tc>
              </a:tr>
              <a:tr h="435025">
                <a:tc>
                  <a:txBody>
                    <a:bodyPr/>
                    <a:lstStyle/>
                    <a:p>
                      <a:pPr indent="0" lvl="0" marL="0" rtl="0" algn="l">
                        <a:spcBef>
                          <a:spcPts val="0"/>
                        </a:spcBef>
                        <a:spcAft>
                          <a:spcPts val="0"/>
                        </a:spcAft>
                        <a:buNone/>
                      </a:pPr>
                      <a:r>
                        <a:rPr lang="en">
                          <a:solidFill>
                            <a:srgbClr val="CC4125"/>
                          </a:solidFill>
                          <a:latin typeface="Mali"/>
                          <a:ea typeface="Mali"/>
                          <a:cs typeface="Mali"/>
                          <a:sym typeface="Mali"/>
                        </a:rPr>
                        <a:t>Epsom Salt</a:t>
                      </a:r>
                      <a:endParaRPr>
                        <a:solidFill>
                          <a:srgbClr val="CC4125"/>
                        </a:solidFill>
                        <a:latin typeface="Mali"/>
                        <a:ea typeface="Mali"/>
                        <a:cs typeface="Mali"/>
                        <a:sym typeface="Mali"/>
                      </a:endParaRPr>
                    </a:p>
                  </a:txBody>
                  <a:tcPr marT="91425" marB="91425" marR="91425" marL="91425">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
                          <a:solidFill>
                            <a:srgbClr val="CC4125"/>
                          </a:solidFill>
                          <a:latin typeface="Mali"/>
                          <a:ea typeface="Mali"/>
                          <a:cs typeface="Mali"/>
                          <a:sym typeface="Mali"/>
                        </a:rPr>
                        <a:t>250g/160ml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1.56</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1200"/>
                        </a:spcAft>
                        <a:buNone/>
                      </a:pPr>
                      <a:r>
                        <a:rPr lang="en">
                          <a:solidFill>
                            <a:srgbClr val="CC4125"/>
                          </a:solidFill>
                          <a:latin typeface="Mali"/>
                          <a:ea typeface="Mali"/>
                          <a:cs typeface="Mali"/>
                          <a:sym typeface="Mali"/>
                        </a:rPr>
                        <a:t>115g/100ml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1.15</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Over</a:t>
                      </a:r>
                      <a:r>
                        <a:rPr lang="en">
                          <a:solidFill>
                            <a:srgbClr val="CC4125"/>
                          </a:solidFill>
                          <a:latin typeface="Mali"/>
                          <a:ea typeface="Mali"/>
                          <a:cs typeface="Mali"/>
                          <a:sym typeface="Mali"/>
                        </a:rPr>
                        <a:t>saturated</a:t>
                      </a:r>
                      <a:endParaRPr>
                        <a:solidFill>
                          <a:srgbClr val="CC4125"/>
                        </a:solidFill>
                        <a:latin typeface="Mali"/>
                        <a:ea typeface="Mali"/>
                        <a:cs typeface="Mali"/>
                        <a:sym typeface="Mali"/>
                      </a:endParaRPr>
                    </a:p>
                  </a:txBody>
                  <a:tcPr marT="91425" marB="91425" marR="91425" marL="91425"/>
                </a:tc>
              </a:tr>
              <a:tr h="435025">
                <a:tc>
                  <a:txBody>
                    <a:bodyPr/>
                    <a:lstStyle/>
                    <a:p>
                      <a:pPr indent="0" lvl="0" marL="0" rtl="0" algn="l">
                        <a:spcBef>
                          <a:spcPts val="0"/>
                        </a:spcBef>
                        <a:spcAft>
                          <a:spcPts val="0"/>
                        </a:spcAft>
                        <a:buNone/>
                      </a:pPr>
                      <a:r>
                        <a:rPr lang="en">
                          <a:solidFill>
                            <a:srgbClr val="CC4125"/>
                          </a:solidFill>
                          <a:latin typeface="Mali"/>
                          <a:ea typeface="Mali"/>
                          <a:cs typeface="Mali"/>
                          <a:sym typeface="Mali"/>
                        </a:rPr>
                        <a:t>Salt</a:t>
                      </a:r>
                      <a:endParaRPr>
                        <a:solidFill>
                          <a:srgbClr val="CC4125"/>
                        </a:solidFill>
                        <a:latin typeface="Mali"/>
                        <a:ea typeface="Mali"/>
                        <a:cs typeface="Mali"/>
                        <a:sym typeface="Mali"/>
                      </a:endParaRPr>
                    </a:p>
                  </a:txBody>
                  <a:tcPr marT="91425" marB="91425" marR="91425" marL="91425">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
                          <a:solidFill>
                            <a:srgbClr val="CC4125"/>
                          </a:solidFill>
                          <a:latin typeface="Mali"/>
                          <a:ea typeface="Mali"/>
                          <a:cs typeface="Mali"/>
                          <a:sym typeface="Mali"/>
                        </a:rPr>
                        <a:t>300g/160 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1.88</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tcPr>
                </a:tc>
                <a:tc>
                  <a:txBody>
                    <a:bodyPr/>
                    <a:lstStyle/>
                    <a:p>
                      <a:pPr indent="0" lvl="0" marL="0" rtl="0" algn="l">
                        <a:lnSpc>
                          <a:spcPct val="115000"/>
                        </a:lnSpc>
                        <a:spcBef>
                          <a:spcPts val="1200"/>
                        </a:spcBef>
                        <a:spcAft>
                          <a:spcPts val="1200"/>
                        </a:spcAft>
                        <a:buNone/>
                      </a:pPr>
                      <a:r>
                        <a:rPr lang="en">
                          <a:solidFill>
                            <a:srgbClr val="CC4125"/>
                          </a:solidFill>
                          <a:latin typeface="Mali"/>
                          <a:ea typeface="Mali"/>
                          <a:cs typeface="Mali"/>
                          <a:sym typeface="Mali"/>
                        </a:rPr>
                        <a:t>35g/100ml</a:t>
                      </a:r>
                      <a:endParaRPr>
                        <a:solidFill>
                          <a:srgbClr val="CC4125"/>
                        </a:solidFill>
                        <a:latin typeface="Mali"/>
                        <a:ea typeface="Mali"/>
                        <a:cs typeface="Mali"/>
                        <a:sym typeface="Mali"/>
                      </a:endParaRPr>
                    </a:p>
                  </a:txBody>
                  <a:tcPr marT="95250" marB="95250" marR="95250" marL="95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0.35</a:t>
                      </a:r>
                      <a:endParaRPr>
                        <a:solidFill>
                          <a:srgbClr val="CC4125"/>
                        </a:solidFill>
                        <a:latin typeface="Mali"/>
                        <a:ea typeface="Mali"/>
                        <a:cs typeface="Mali"/>
                        <a:sym typeface="Mali"/>
                      </a:endParaRPr>
                    </a:p>
                  </a:txBody>
                  <a:tcPr marT="91425" marB="91425" marR="91425" marL="91425">
                    <a:lnL cap="flat" cmpd="sng" w="12700">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solidFill>
                            <a:srgbClr val="CC4125"/>
                          </a:solidFill>
                          <a:latin typeface="Mali"/>
                          <a:ea typeface="Mali"/>
                          <a:cs typeface="Mali"/>
                          <a:sym typeface="Mali"/>
                        </a:rPr>
                        <a:t>Oversaturated</a:t>
                      </a:r>
                      <a:endParaRPr>
                        <a:solidFill>
                          <a:srgbClr val="CC4125"/>
                        </a:solidFill>
                        <a:latin typeface="Mali"/>
                        <a:ea typeface="Mali"/>
                        <a:cs typeface="Mali"/>
                        <a:sym typeface="Mali"/>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chemeClr val="dk1"/>
              </a:buClr>
              <a:buSzPct val="61111"/>
              <a:buFont typeface="Arial"/>
              <a:buNone/>
            </a:pPr>
            <a:r>
              <a:rPr b="1" lang="en">
                <a:solidFill>
                  <a:srgbClr val="CC4125"/>
                </a:solidFill>
                <a:latin typeface="Mali"/>
                <a:ea typeface="Mali"/>
                <a:cs typeface="Mali"/>
                <a:sym typeface="Mali"/>
              </a:rPr>
              <a:t>Contamination </a:t>
            </a:r>
            <a:endParaRPr b="1">
              <a:solidFill>
                <a:srgbClr val="CC4125"/>
              </a:solidFill>
              <a:latin typeface="Mali"/>
              <a:ea typeface="Mali"/>
              <a:cs typeface="Mali"/>
              <a:sym typeface="Mali"/>
            </a:endParaRPr>
          </a:p>
          <a:p>
            <a:pPr indent="0" lvl="0" marL="0" rtl="0" algn="l">
              <a:spcBef>
                <a:spcPts val="1200"/>
              </a:spcBef>
              <a:spcAft>
                <a:spcPts val="0"/>
              </a:spcAft>
              <a:buClr>
                <a:schemeClr val="dk1"/>
              </a:buClr>
              <a:buSzPct val="61111"/>
              <a:buFont typeface="Arial"/>
              <a:buNone/>
            </a:pPr>
            <a:r>
              <a:rPr lang="en">
                <a:solidFill>
                  <a:srgbClr val="CC4125"/>
                </a:solidFill>
                <a:latin typeface="Mali"/>
                <a:ea typeface="Mali"/>
                <a:cs typeface="Mali"/>
                <a:sym typeface="Mali"/>
              </a:rPr>
              <a:t>As we know, burning plastic releases pollutants into our atmosphere. When we directly poured hot water into our plastic cup, it probably melted the plastic, which caused there to be pollutants and other chemicals to be released. These pollutants and chemicals might worsen crystal growth.</a:t>
            </a:r>
            <a:endParaRPr>
              <a:solidFill>
                <a:srgbClr val="CC4125"/>
              </a:solidFill>
              <a:latin typeface="Mali"/>
              <a:ea typeface="Mali"/>
              <a:cs typeface="Mali"/>
              <a:sym typeface="Mali"/>
            </a:endParaRPr>
          </a:p>
          <a:p>
            <a:pPr indent="0" lvl="0" marL="0" rtl="0" algn="l">
              <a:spcBef>
                <a:spcPts val="1200"/>
              </a:spcBef>
              <a:spcAft>
                <a:spcPts val="0"/>
              </a:spcAft>
              <a:buClr>
                <a:schemeClr val="dk1"/>
              </a:buClr>
              <a:buSzPct val="61111"/>
              <a:buFont typeface="Arial"/>
              <a:buNone/>
            </a:pPr>
            <a:r>
              <a:rPr b="1" lang="en">
                <a:solidFill>
                  <a:srgbClr val="CC4125"/>
                </a:solidFill>
                <a:latin typeface="Mali"/>
                <a:ea typeface="Mali"/>
                <a:cs typeface="Mali"/>
                <a:sym typeface="Mali"/>
              </a:rPr>
              <a:t>Ion Valence </a:t>
            </a:r>
            <a:endParaRPr b="1">
              <a:solidFill>
                <a:srgbClr val="CC4125"/>
              </a:solidFill>
              <a:latin typeface="Mali"/>
              <a:ea typeface="Mali"/>
              <a:cs typeface="Mali"/>
              <a:sym typeface="Mali"/>
            </a:endParaRPr>
          </a:p>
          <a:p>
            <a:pPr indent="0" lvl="0" marL="0" rtl="0" algn="l">
              <a:spcBef>
                <a:spcPts val="1200"/>
              </a:spcBef>
              <a:spcAft>
                <a:spcPts val="0"/>
              </a:spcAft>
              <a:buNone/>
            </a:pPr>
            <a:r>
              <a:rPr lang="en">
                <a:solidFill>
                  <a:srgbClr val="CC4125"/>
                </a:solidFill>
                <a:latin typeface="Mali"/>
                <a:ea typeface="Mali"/>
                <a:cs typeface="Mali"/>
                <a:sym typeface="Mali"/>
              </a:rPr>
              <a:t>If something has more ion valence, it will have better crystal production. For example, epsom salt has an ion valence strength 2 (</a:t>
            </a:r>
            <a:r>
              <a:rPr lang="en" sz="1900">
                <a:solidFill>
                  <a:srgbClr val="CC4125"/>
                </a:solidFill>
                <a:latin typeface="Mali"/>
                <a:ea typeface="Mali"/>
                <a:cs typeface="Mali"/>
                <a:sym typeface="Mali"/>
              </a:rPr>
              <a:t>Mg</a:t>
            </a:r>
            <a:r>
              <a:rPr baseline="30000" lang="en" sz="1900">
                <a:solidFill>
                  <a:srgbClr val="CC4125"/>
                </a:solidFill>
                <a:latin typeface="Mali"/>
                <a:ea typeface="Mali"/>
                <a:cs typeface="Mali"/>
                <a:sym typeface="Mali"/>
              </a:rPr>
              <a:t>2+</a:t>
            </a:r>
            <a:r>
              <a:rPr lang="en" sz="1900">
                <a:solidFill>
                  <a:srgbClr val="CC4125"/>
                </a:solidFill>
                <a:latin typeface="Mali"/>
                <a:ea typeface="Mali"/>
                <a:cs typeface="Mali"/>
                <a:sym typeface="Mali"/>
              </a:rPr>
              <a:t>, </a:t>
            </a:r>
            <a:r>
              <a:rPr lang="en" sz="1850">
                <a:solidFill>
                  <a:srgbClr val="CC4125"/>
                </a:solidFill>
                <a:latin typeface="Mali"/>
                <a:ea typeface="Mali"/>
                <a:cs typeface="Mali"/>
                <a:sym typeface="Mali"/>
              </a:rPr>
              <a:t>SO</a:t>
            </a:r>
            <a:r>
              <a:rPr baseline="-25000" lang="en" sz="1850">
                <a:solidFill>
                  <a:srgbClr val="CC4125"/>
                </a:solidFill>
                <a:latin typeface="Mali"/>
                <a:ea typeface="Mali"/>
                <a:cs typeface="Mali"/>
                <a:sym typeface="Mali"/>
              </a:rPr>
              <a:t>4</a:t>
            </a:r>
            <a:r>
              <a:rPr baseline="30000" lang="en" sz="1850">
                <a:solidFill>
                  <a:srgbClr val="CC4125"/>
                </a:solidFill>
                <a:latin typeface="Mali"/>
                <a:ea typeface="Mali"/>
                <a:cs typeface="Mali"/>
                <a:sym typeface="Mali"/>
              </a:rPr>
              <a:t>2</a:t>
            </a:r>
            <a:r>
              <a:rPr baseline="30000" lang="en" sz="1400">
                <a:solidFill>
                  <a:srgbClr val="CC4125"/>
                </a:solidFill>
                <a:latin typeface="Mali"/>
                <a:ea typeface="Mali"/>
                <a:cs typeface="Mali"/>
                <a:sym typeface="Mali"/>
              </a:rPr>
              <a:t>-</a:t>
            </a:r>
            <a:r>
              <a:rPr lang="en" sz="1883">
                <a:solidFill>
                  <a:srgbClr val="CC4125"/>
                </a:solidFill>
                <a:latin typeface="Mali"/>
                <a:ea typeface="Mali"/>
                <a:cs typeface="Mali"/>
                <a:sym typeface="Mali"/>
              </a:rPr>
              <a:t>), salt has an ion valence of 1 (</a:t>
            </a:r>
            <a:r>
              <a:rPr lang="en" sz="1900">
                <a:solidFill>
                  <a:srgbClr val="CC4125"/>
                </a:solidFill>
                <a:latin typeface="Mali"/>
                <a:ea typeface="Mali"/>
                <a:cs typeface="Mali"/>
                <a:sym typeface="Mali"/>
              </a:rPr>
              <a:t>Na</a:t>
            </a:r>
            <a:r>
              <a:rPr baseline="30000" lang="en" sz="1900">
                <a:solidFill>
                  <a:srgbClr val="CC4125"/>
                </a:solidFill>
                <a:latin typeface="Mali"/>
                <a:ea typeface="Mali"/>
                <a:cs typeface="Mali"/>
                <a:sym typeface="Mali"/>
              </a:rPr>
              <a:t>+</a:t>
            </a:r>
            <a:r>
              <a:rPr lang="en" sz="1900">
                <a:solidFill>
                  <a:srgbClr val="CC4125"/>
                </a:solidFill>
                <a:latin typeface="Mali"/>
                <a:ea typeface="Mali"/>
                <a:cs typeface="Mali"/>
                <a:sym typeface="Mali"/>
              </a:rPr>
              <a:t>, </a:t>
            </a:r>
            <a:r>
              <a:rPr lang="en" sz="1850">
                <a:solidFill>
                  <a:srgbClr val="CC4125"/>
                </a:solidFill>
                <a:latin typeface="Mali"/>
                <a:ea typeface="Mali"/>
                <a:cs typeface="Mali"/>
                <a:sym typeface="Mali"/>
              </a:rPr>
              <a:t>Cl</a:t>
            </a:r>
            <a:r>
              <a:rPr baseline="30000" lang="en" sz="1400">
                <a:solidFill>
                  <a:srgbClr val="CC4125"/>
                </a:solidFill>
                <a:latin typeface="Mali"/>
                <a:ea typeface="Mali"/>
                <a:cs typeface="Mali"/>
                <a:sym typeface="Mali"/>
              </a:rPr>
              <a:t>-</a:t>
            </a:r>
            <a:r>
              <a:rPr lang="en" sz="1883">
                <a:solidFill>
                  <a:srgbClr val="CC4125"/>
                </a:solidFill>
                <a:latin typeface="Mali"/>
                <a:ea typeface="Mali"/>
                <a:cs typeface="Mali"/>
                <a:sym typeface="Mali"/>
              </a:rPr>
              <a:t>). An ion valence strength of 2 is expected to make more crystals than something with an ion valence of 1.</a:t>
            </a:r>
            <a:endParaRPr sz="1883">
              <a:solidFill>
                <a:srgbClr val="CC4125"/>
              </a:solidFill>
              <a:latin typeface="Mali"/>
              <a:ea typeface="Mali"/>
              <a:cs typeface="Mali"/>
              <a:sym typeface="Mali"/>
            </a:endParaRPr>
          </a:p>
          <a:p>
            <a:pPr indent="0" lvl="0" marL="0" rtl="0" algn="l">
              <a:spcBef>
                <a:spcPts val="1200"/>
              </a:spcBef>
              <a:spcAft>
                <a:spcPts val="0"/>
              </a:spcAft>
              <a:buClr>
                <a:schemeClr val="dk1"/>
              </a:buClr>
              <a:buSzPct val="58393"/>
              <a:buFont typeface="Arial"/>
              <a:buNone/>
            </a:pPr>
            <a:r>
              <a:t/>
            </a:r>
            <a:endParaRPr sz="1883">
              <a:solidFill>
                <a:srgbClr val="CC4125"/>
              </a:solidFill>
              <a:latin typeface="Mali"/>
              <a:ea typeface="Mali"/>
              <a:cs typeface="Mali"/>
              <a:sym typeface="Mali"/>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158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Observations - Pictures of Crystals</a:t>
            </a:r>
            <a:endParaRPr b="1">
              <a:solidFill>
                <a:srgbClr val="E06666"/>
              </a:solidFill>
              <a:latin typeface="Mali"/>
              <a:ea typeface="Mali"/>
              <a:cs typeface="Mali"/>
              <a:sym typeface="Mali"/>
            </a:endParaRPr>
          </a:p>
        </p:txBody>
      </p:sp>
      <p:graphicFrame>
        <p:nvGraphicFramePr>
          <p:cNvPr id="157" name="Google Shape;157;p26"/>
          <p:cNvGraphicFramePr/>
          <p:nvPr/>
        </p:nvGraphicFramePr>
        <p:xfrm>
          <a:off x="717375" y="712925"/>
          <a:ext cx="3000000" cy="3000000"/>
        </p:xfrm>
        <a:graphic>
          <a:graphicData uri="http://schemas.openxmlformats.org/drawingml/2006/table">
            <a:tbl>
              <a:tblPr>
                <a:noFill/>
                <a:tableStyleId>{C8801FCA-CC81-459D-8B54-0A84C1481D83}</a:tableStyleId>
              </a:tblPr>
              <a:tblGrid>
                <a:gridCol w="2028725"/>
                <a:gridCol w="2028725"/>
                <a:gridCol w="2028725"/>
                <a:gridCol w="2028725"/>
              </a:tblGrid>
              <a:tr h="1514300">
                <a:tc>
                  <a:txBody>
                    <a:bodyPr/>
                    <a:lstStyle/>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rPr lang="en">
                          <a:solidFill>
                            <a:srgbClr val="CC4125"/>
                          </a:solidFill>
                          <a:latin typeface="Mali"/>
                          <a:ea typeface="Mali"/>
                          <a:cs typeface="Mali"/>
                          <a:sym typeface="Mali"/>
                        </a:rPr>
                        <a:t>No crystals formed</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t/>
                      </a:r>
                      <a:endParaRPr>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r>
              <a:tr h="550625">
                <a:tc>
                  <a:txBody>
                    <a:bodyPr/>
                    <a:lstStyle/>
                    <a:p>
                      <a:pPr indent="0" lvl="0" marL="0" rtl="0" algn="ctr">
                        <a:spcBef>
                          <a:spcPts val="0"/>
                        </a:spcBef>
                        <a:spcAft>
                          <a:spcPts val="0"/>
                        </a:spcAft>
                        <a:buNone/>
                      </a:pPr>
                      <a:r>
                        <a:rPr b="1" lang="en" sz="1300">
                          <a:solidFill>
                            <a:srgbClr val="CC4125"/>
                          </a:solidFill>
                          <a:latin typeface="Mali"/>
                          <a:ea typeface="Mali"/>
                          <a:cs typeface="Mali"/>
                          <a:sym typeface="Mali"/>
                        </a:rPr>
                        <a:t>Baking Soda</a:t>
                      </a:r>
                      <a:endParaRPr b="1" sz="1300">
                        <a:solidFill>
                          <a:srgbClr val="CC4125"/>
                        </a:solidFill>
                        <a:latin typeface="Mali"/>
                        <a:ea typeface="Mali"/>
                        <a:cs typeface="Mali"/>
                        <a:sym typeface="Mali"/>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300">
                          <a:solidFill>
                            <a:srgbClr val="CC4125"/>
                          </a:solidFill>
                          <a:latin typeface="Mali"/>
                          <a:ea typeface="Mali"/>
                          <a:cs typeface="Mali"/>
                          <a:sym typeface="Mali"/>
                        </a:rPr>
                        <a:t>Epsom Salt</a:t>
                      </a:r>
                      <a:endParaRPr b="1" sz="1300">
                        <a:solidFill>
                          <a:srgbClr val="CC4125"/>
                        </a:solidFill>
                        <a:latin typeface="Mali"/>
                        <a:ea typeface="Mali"/>
                        <a:cs typeface="Mali"/>
                        <a:sym typeface="Mali"/>
                      </a:endParaRPr>
                    </a:p>
                    <a:p>
                      <a:pPr indent="0" lvl="0" marL="0" rtl="0" algn="ctr">
                        <a:spcBef>
                          <a:spcPts val="0"/>
                        </a:spcBef>
                        <a:spcAft>
                          <a:spcPts val="0"/>
                        </a:spcAft>
                        <a:buNone/>
                      </a:pPr>
                      <a:r>
                        <a:rPr lang="en" sz="1300">
                          <a:solidFill>
                            <a:srgbClr val="CC4125"/>
                          </a:solidFill>
                          <a:latin typeface="Mali"/>
                          <a:ea typeface="Mali"/>
                          <a:cs typeface="Mali"/>
                          <a:sym typeface="Mali"/>
                        </a:rPr>
                        <a:t>Smooth/Clear/Brittle</a:t>
                      </a:r>
                      <a:endParaRPr sz="1300">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CC4125"/>
                          </a:solidFill>
                          <a:latin typeface="Mali"/>
                          <a:ea typeface="Mali"/>
                          <a:cs typeface="Mali"/>
                          <a:sym typeface="Mali"/>
                        </a:rPr>
                        <a:t>Salt</a:t>
                      </a:r>
                      <a:endParaRPr b="1" sz="1300">
                        <a:solidFill>
                          <a:srgbClr val="CC4125"/>
                        </a:solidFill>
                        <a:latin typeface="Mali"/>
                        <a:ea typeface="Mali"/>
                        <a:cs typeface="Mali"/>
                        <a:sym typeface="Mali"/>
                      </a:endParaRPr>
                    </a:p>
                    <a:p>
                      <a:pPr indent="0" lvl="0" marL="0" rtl="0" algn="ctr">
                        <a:spcBef>
                          <a:spcPts val="0"/>
                        </a:spcBef>
                        <a:spcAft>
                          <a:spcPts val="0"/>
                        </a:spcAft>
                        <a:buNone/>
                      </a:pPr>
                      <a:r>
                        <a:rPr lang="en" sz="1300">
                          <a:solidFill>
                            <a:srgbClr val="CC4125"/>
                          </a:solidFill>
                          <a:latin typeface="Mali"/>
                          <a:ea typeface="Mali"/>
                          <a:cs typeface="Mali"/>
                          <a:sym typeface="Mali"/>
                        </a:rPr>
                        <a:t>Smooth/Cloudy/Brittle</a:t>
                      </a:r>
                      <a:endParaRPr sz="1300">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CC4125"/>
                          </a:solidFill>
                          <a:latin typeface="Mali"/>
                          <a:ea typeface="Mali"/>
                          <a:cs typeface="Mali"/>
                          <a:sym typeface="Mali"/>
                        </a:rPr>
                        <a:t>Sugar</a:t>
                      </a:r>
                      <a:endParaRPr b="1" sz="1300">
                        <a:solidFill>
                          <a:srgbClr val="CC4125"/>
                        </a:solidFill>
                        <a:latin typeface="Mali"/>
                        <a:ea typeface="Mali"/>
                        <a:cs typeface="Mali"/>
                        <a:sym typeface="Mali"/>
                      </a:endParaRPr>
                    </a:p>
                    <a:p>
                      <a:pPr indent="0" lvl="0" marL="0" rtl="0" algn="ctr">
                        <a:spcBef>
                          <a:spcPts val="0"/>
                        </a:spcBef>
                        <a:spcAft>
                          <a:spcPts val="0"/>
                        </a:spcAft>
                        <a:buNone/>
                      </a:pPr>
                      <a:r>
                        <a:rPr lang="en" sz="1300">
                          <a:solidFill>
                            <a:srgbClr val="CC4125"/>
                          </a:solidFill>
                          <a:latin typeface="Mali"/>
                          <a:ea typeface="Mali"/>
                          <a:cs typeface="Mali"/>
                          <a:sym typeface="Mali"/>
                        </a:rPr>
                        <a:t>Rough/Clear/Brittle</a:t>
                      </a:r>
                      <a:endParaRPr sz="1300">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21575">
                <a:tc gridSpan="3">
                  <a:txBody>
                    <a:bodyPr/>
                    <a:lstStyle/>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p>
                      <a:pPr indent="0" lvl="0" marL="0" rtl="0" algn="ctr">
                        <a:spcBef>
                          <a:spcPts val="0"/>
                        </a:spcBef>
                        <a:spcAft>
                          <a:spcPts val="0"/>
                        </a:spcAft>
                        <a:buNone/>
                      </a:pPr>
                      <a:r>
                        <a:t/>
                      </a:r>
                      <a:endParaRPr>
                        <a:solidFill>
                          <a:srgbClr val="CC4125"/>
                        </a:solidFill>
                        <a:latin typeface="Mali"/>
                        <a:ea typeface="Mali"/>
                        <a:cs typeface="Mali"/>
                        <a:sym typeface="Mali"/>
                      </a:endParaRPr>
                    </a:p>
                  </a:txBody>
                  <a:tcPr marT="91425" marB="91425" marR="91425" marL="91425"/>
                </a:tc>
                <a:tc hMerge="1"/>
                <a:tc hMerge="1"/>
                <a:tc>
                  <a:txBody>
                    <a:bodyPr/>
                    <a:lstStyle/>
                    <a:p>
                      <a:pPr indent="0" lvl="0" marL="0" rtl="0" algn="ctr">
                        <a:spcBef>
                          <a:spcPts val="0"/>
                        </a:spcBef>
                        <a:spcAft>
                          <a:spcPts val="0"/>
                        </a:spcAft>
                        <a:buNone/>
                      </a:pPr>
                      <a:r>
                        <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r>
              <a:tr h="743375">
                <a:tc>
                  <a:txBody>
                    <a:bodyPr/>
                    <a:lstStyle/>
                    <a:p>
                      <a:pPr indent="0" lvl="0" marL="0" rtl="0" algn="ctr">
                        <a:spcBef>
                          <a:spcPts val="0"/>
                        </a:spcBef>
                        <a:spcAft>
                          <a:spcPts val="0"/>
                        </a:spcAft>
                        <a:buNone/>
                      </a:pPr>
                      <a:r>
                        <a:rPr b="1" lang="en" sz="1300">
                          <a:solidFill>
                            <a:srgbClr val="CC4125"/>
                          </a:solidFill>
                          <a:latin typeface="Mali"/>
                          <a:ea typeface="Mali"/>
                          <a:cs typeface="Mali"/>
                          <a:sym typeface="Mali"/>
                        </a:rPr>
                        <a:t>Quartz 1</a:t>
                      </a:r>
                      <a:endParaRPr b="1" sz="1300">
                        <a:solidFill>
                          <a:srgbClr val="CC4125"/>
                        </a:solidFill>
                        <a:latin typeface="Mali"/>
                        <a:ea typeface="Mali"/>
                        <a:cs typeface="Mali"/>
                        <a:sym typeface="Mali"/>
                      </a:endParaRPr>
                    </a:p>
                    <a:p>
                      <a:pPr indent="0" lvl="0" marL="0" rtl="0" algn="ctr">
                        <a:spcBef>
                          <a:spcPts val="0"/>
                        </a:spcBef>
                        <a:spcAft>
                          <a:spcPts val="0"/>
                        </a:spcAft>
                        <a:buNone/>
                      </a:pPr>
                      <a:r>
                        <a:rPr lang="en" sz="1300">
                          <a:solidFill>
                            <a:srgbClr val="CC4125"/>
                          </a:solidFill>
                          <a:latin typeface="Mali"/>
                          <a:ea typeface="Mali"/>
                          <a:cs typeface="Mali"/>
                          <a:sym typeface="Mali"/>
                        </a:rPr>
                        <a:t>Smooth/Cloudy/Strong</a:t>
                      </a:r>
                      <a:endParaRPr sz="1300">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b="1" lang="en" sz="1300">
                          <a:solidFill>
                            <a:srgbClr val="CC4125"/>
                          </a:solidFill>
                          <a:latin typeface="Mali"/>
                          <a:ea typeface="Mali"/>
                          <a:cs typeface="Mali"/>
                          <a:sym typeface="Mali"/>
                        </a:rPr>
                        <a:t>Quartz 2</a:t>
                      </a:r>
                      <a:endParaRPr b="1" sz="1300">
                        <a:solidFill>
                          <a:srgbClr val="CC4125"/>
                        </a:solidFill>
                        <a:latin typeface="Mali"/>
                        <a:ea typeface="Mali"/>
                        <a:cs typeface="Mali"/>
                        <a:sym typeface="Mali"/>
                      </a:endParaRPr>
                    </a:p>
                    <a:p>
                      <a:pPr indent="0" lvl="0" marL="0" rtl="0" algn="ctr">
                        <a:spcBef>
                          <a:spcPts val="0"/>
                        </a:spcBef>
                        <a:spcAft>
                          <a:spcPts val="0"/>
                        </a:spcAft>
                        <a:buNone/>
                      </a:pPr>
                      <a:r>
                        <a:rPr lang="en" sz="1300">
                          <a:solidFill>
                            <a:srgbClr val="CC4125"/>
                          </a:solidFill>
                          <a:latin typeface="Mali"/>
                          <a:ea typeface="Mali"/>
                          <a:cs typeface="Mali"/>
                          <a:sym typeface="Mali"/>
                        </a:rPr>
                        <a:t>Smooth/Clear/Strong</a:t>
                      </a:r>
                      <a:endParaRPr sz="1300">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b="1" lang="en" sz="1300">
                          <a:solidFill>
                            <a:srgbClr val="CC4125"/>
                          </a:solidFill>
                          <a:latin typeface="Mali"/>
                          <a:ea typeface="Mali"/>
                          <a:cs typeface="Mali"/>
                          <a:sym typeface="Mali"/>
                        </a:rPr>
                        <a:t>Quartz 3</a:t>
                      </a:r>
                      <a:endParaRPr b="1" sz="1300">
                        <a:solidFill>
                          <a:srgbClr val="CC4125"/>
                        </a:solidFill>
                        <a:latin typeface="Mali"/>
                        <a:ea typeface="Mali"/>
                        <a:cs typeface="Mali"/>
                        <a:sym typeface="Mali"/>
                      </a:endParaRPr>
                    </a:p>
                    <a:p>
                      <a:pPr indent="0" lvl="0" marL="0" rtl="0" algn="ctr">
                        <a:spcBef>
                          <a:spcPts val="0"/>
                        </a:spcBef>
                        <a:spcAft>
                          <a:spcPts val="0"/>
                        </a:spcAft>
                        <a:buNone/>
                      </a:pPr>
                      <a:r>
                        <a:rPr lang="en" sz="1300">
                          <a:solidFill>
                            <a:srgbClr val="CC4125"/>
                          </a:solidFill>
                          <a:latin typeface="Mali"/>
                          <a:ea typeface="Mali"/>
                          <a:cs typeface="Mali"/>
                          <a:sym typeface="Mali"/>
                        </a:rPr>
                        <a:t>Smooth/Semi-Cloudy/</a:t>
                      </a:r>
                      <a:endParaRPr sz="1300">
                        <a:solidFill>
                          <a:srgbClr val="CC4125"/>
                        </a:solidFill>
                        <a:latin typeface="Mali"/>
                        <a:ea typeface="Mali"/>
                        <a:cs typeface="Mali"/>
                        <a:sym typeface="Mali"/>
                      </a:endParaRPr>
                    </a:p>
                    <a:p>
                      <a:pPr indent="0" lvl="0" marL="0" rtl="0" algn="ctr">
                        <a:spcBef>
                          <a:spcPts val="0"/>
                        </a:spcBef>
                        <a:spcAft>
                          <a:spcPts val="0"/>
                        </a:spcAft>
                        <a:buNone/>
                      </a:pPr>
                      <a:r>
                        <a:rPr lang="en" sz="1300">
                          <a:solidFill>
                            <a:srgbClr val="CC4125"/>
                          </a:solidFill>
                          <a:latin typeface="Mali"/>
                          <a:ea typeface="Mali"/>
                          <a:cs typeface="Mali"/>
                          <a:sym typeface="Mali"/>
                        </a:rPr>
                        <a:t>Strong</a:t>
                      </a:r>
                      <a:endParaRPr sz="1300">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t/>
                      </a:r>
                      <a:endParaRPr sz="1300">
                        <a:solidFill>
                          <a:srgbClr val="CC4125"/>
                        </a:solidFill>
                        <a:latin typeface="Mali"/>
                        <a:ea typeface="Mali"/>
                        <a:cs typeface="Mali"/>
                        <a:sym typeface="Mali"/>
                      </a:endParaRPr>
                    </a:p>
                  </a:txBody>
                  <a:tcPr marT="91425" marB="91425" marR="91425" marL="91425"/>
                </a:tc>
              </a:tr>
            </a:tbl>
          </a:graphicData>
        </a:graphic>
      </p:graphicFrame>
      <p:pic>
        <p:nvPicPr>
          <p:cNvPr id="158" name="Google Shape;158;p26"/>
          <p:cNvPicPr preferRelativeResize="0"/>
          <p:nvPr/>
        </p:nvPicPr>
        <p:blipFill rotWithShape="1">
          <a:blip r:embed="rId3">
            <a:alphaModFix/>
          </a:blip>
          <a:srcRect b="22031" l="19362" r="54442" t="43968"/>
          <a:stretch/>
        </p:blipFill>
        <p:spPr>
          <a:xfrm>
            <a:off x="2746100" y="711125"/>
            <a:ext cx="2039112" cy="1517902"/>
          </a:xfrm>
          <a:prstGeom prst="rect">
            <a:avLst/>
          </a:prstGeom>
          <a:noFill/>
          <a:ln>
            <a:noFill/>
          </a:ln>
        </p:spPr>
      </p:pic>
      <p:pic>
        <p:nvPicPr>
          <p:cNvPr id="159" name="Google Shape;159;p26"/>
          <p:cNvPicPr preferRelativeResize="0"/>
          <p:nvPr/>
        </p:nvPicPr>
        <p:blipFill rotWithShape="1">
          <a:blip r:embed="rId4">
            <a:alphaModFix/>
          </a:blip>
          <a:srcRect b="47620" l="9987" r="14174" t="23559"/>
          <a:stretch/>
        </p:blipFill>
        <p:spPr>
          <a:xfrm>
            <a:off x="722563" y="2806300"/>
            <a:ext cx="6086175" cy="1482324"/>
          </a:xfrm>
          <a:prstGeom prst="rect">
            <a:avLst/>
          </a:prstGeom>
          <a:noFill/>
          <a:ln>
            <a:noFill/>
          </a:ln>
        </p:spPr>
      </p:pic>
      <p:pic>
        <p:nvPicPr>
          <p:cNvPr id="160" name="Google Shape;160;p26"/>
          <p:cNvPicPr preferRelativeResize="0"/>
          <p:nvPr/>
        </p:nvPicPr>
        <p:blipFill rotWithShape="1">
          <a:blip r:embed="rId5">
            <a:alphaModFix/>
          </a:blip>
          <a:srcRect b="38074" l="15783" r="60882" t="33158"/>
          <a:stretch/>
        </p:blipFill>
        <p:spPr>
          <a:xfrm>
            <a:off x="4774825" y="711125"/>
            <a:ext cx="2039112" cy="1517902"/>
          </a:xfrm>
          <a:prstGeom prst="rect">
            <a:avLst/>
          </a:prstGeom>
          <a:noFill/>
          <a:ln>
            <a:noFill/>
          </a:ln>
        </p:spPr>
      </p:pic>
      <p:pic>
        <p:nvPicPr>
          <p:cNvPr id="161" name="Google Shape;161;p26"/>
          <p:cNvPicPr preferRelativeResize="0"/>
          <p:nvPr/>
        </p:nvPicPr>
        <p:blipFill rotWithShape="1">
          <a:blip r:embed="rId6">
            <a:alphaModFix/>
          </a:blip>
          <a:srcRect b="51237" l="13606" r="60005" t="22683"/>
          <a:stretch/>
        </p:blipFill>
        <p:spPr>
          <a:xfrm>
            <a:off x="6803550" y="712925"/>
            <a:ext cx="2043013" cy="151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Table 2 - Voltage Of Crystals (mV) - Low Power</a:t>
            </a:r>
            <a:endParaRPr b="1">
              <a:solidFill>
                <a:srgbClr val="E06666"/>
              </a:solidFill>
              <a:latin typeface="Mali"/>
              <a:ea typeface="Mali"/>
              <a:cs typeface="Mali"/>
              <a:sym typeface="Mali"/>
            </a:endParaRPr>
          </a:p>
        </p:txBody>
      </p:sp>
      <p:graphicFrame>
        <p:nvGraphicFramePr>
          <p:cNvPr id="167" name="Google Shape;167;p27"/>
          <p:cNvGraphicFramePr/>
          <p:nvPr/>
        </p:nvGraphicFramePr>
        <p:xfrm>
          <a:off x="509300" y="1017725"/>
          <a:ext cx="3000000" cy="3000000"/>
        </p:xfrm>
        <a:graphic>
          <a:graphicData uri="http://schemas.openxmlformats.org/drawingml/2006/table">
            <a:tbl>
              <a:tblPr>
                <a:noFill/>
                <a:tableStyleId>{C8801FCA-CC81-459D-8B54-0A84C1481D83}</a:tableStyleId>
              </a:tblPr>
              <a:tblGrid>
                <a:gridCol w="1259425"/>
                <a:gridCol w="1259425"/>
                <a:gridCol w="1259425"/>
                <a:gridCol w="1259425"/>
                <a:gridCol w="1259425"/>
                <a:gridCol w="1259425"/>
              </a:tblGrid>
              <a:tr h="584750">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Type of Crystal</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Trial 1</a:t>
                      </a:r>
                      <a:endParaRPr b="1">
                        <a:solidFill>
                          <a:srgbClr val="CC4125"/>
                        </a:solidFill>
                        <a:latin typeface="Mali"/>
                        <a:ea typeface="Mali"/>
                        <a:cs typeface="Mali"/>
                        <a:sym typeface="Mali"/>
                      </a:endParaRPr>
                    </a:p>
                    <a:p>
                      <a:pPr indent="0" lvl="0" marL="0" rtl="0" algn="ctr">
                        <a:spcBef>
                          <a:spcPts val="0"/>
                        </a:spcBef>
                        <a:spcAft>
                          <a:spcPts val="0"/>
                        </a:spcAft>
                        <a:buNone/>
                      </a:pPr>
                      <a:r>
                        <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rgbClr val="CC4125"/>
                          </a:solidFill>
                          <a:latin typeface="Mali"/>
                          <a:ea typeface="Mali"/>
                          <a:cs typeface="Mali"/>
                          <a:sym typeface="Mali"/>
                        </a:rPr>
                        <a:t>Trial 2</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Trial 3</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Trial 4</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rgbClr val="CC4125"/>
                          </a:solidFill>
                          <a:latin typeface="Mali"/>
                          <a:ea typeface="Mali"/>
                          <a:cs typeface="Mali"/>
                          <a:sym typeface="Mali"/>
                        </a:rPr>
                        <a:t>Average</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Baking Soda </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Epsom Salt</a:t>
                      </a:r>
                      <a:endParaRPr>
                        <a:solidFill>
                          <a:srgbClr val="CC4125"/>
                        </a:solidFill>
                        <a:latin typeface="Mali"/>
                        <a:ea typeface="Mali"/>
                        <a:cs typeface="Mali"/>
                        <a:sym typeface="Mali"/>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a:t>
                      </a:r>
                      <a:r>
                        <a:rPr lang="en">
                          <a:solidFill>
                            <a:srgbClr val="CC4125"/>
                          </a:solidFill>
                          <a:latin typeface="Mali"/>
                          <a:ea typeface="Mali"/>
                          <a:cs typeface="Mali"/>
                          <a:sym typeface="Mali"/>
                        </a:rPr>
                        <a:t>.6</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a:t>
                      </a:r>
                      <a:r>
                        <a:rPr lang="en">
                          <a:solidFill>
                            <a:srgbClr val="CC4125"/>
                          </a:solidFill>
                          <a:latin typeface="Mali"/>
                          <a:ea typeface="Mali"/>
                          <a:cs typeface="Mali"/>
                          <a:sym typeface="Mali"/>
                        </a:rPr>
                        <a:t>.7</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a:t>
                      </a:r>
                      <a:r>
                        <a:rPr lang="en">
                          <a:solidFill>
                            <a:srgbClr val="CC4125"/>
                          </a:solidFill>
                          <a:latin typeface="Mali"/>
                          <a:ea typeface="Mali"/>
                          <a:cs typeface="Mali"/>
                          <a:sym typeface="Mali"/>
                        </a:rPr>
                        <a:t>.9</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3.1</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2.825</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Quartz 1</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3.3</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4.2</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3.6</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3.9</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3.750</a:t>
                      </a:r>
                      <a:endParaRPr>
                        <a:solidFill>
                          <a:srgbClr val="CC4125"/>
                        </a:solidFill>
                        <a:latin typeface="Mali"/>
                        <a:ea typeface="Mali"/>
                        <a:cs typeface="Mali"/>
                        <a:sym typeface="Mali"/>
                      </a:endParaRPr>
                    </a:p>
                  </a:txBody>
                  <a:tcPr marT="91425" marB="91425" marR="91425" marL="91425"/>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Quartz 2</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1.9</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2.3</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1.9</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2.2</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2.075</a:t>
                      </a:r>
                      <a:endParaRPr>
                        <a:solidFill>
                          <a:srgbClr val="CC4125"/>
                        </a:solidFill>
                        <a:latin typeface="Mali"/>
                        <a:ea typeface="Mali"/>
                        <a:cs typeface="Mali"/>
                        <a:sym typeface="Mali"/>
                      </a:endParaRPr>
                    </a:p>
                  </a:txBody>
                  <a:tcPr marT="91425" marB="91425" marR="91425" marL="91425"/>
                </a:tc>
              </a:tr>
              <a:tr h="349600">
                <a:tc>
                  <a:txBody>
                    <a:bodyPr/>
                    <a:lstStyle/>
                    <a:p>
                      <a:pPr indent="0" lvl="0" marL="0" rtl="0" algn="l">
                        <a:spcBef>
                          <a:spcPts val="0"/>
                        </a:spcBef>
                        <a:spcAft>
                          <a:spcPts val="0"/>
                        </a:spcAft>
                        <a:buNone/>
                      </a:pPr>
                      <a:r>
                        <a:rPr lang="en">
                          <a:solidFill>
                            <a:srgbClr val="CC4125"/>
                          </a:solidFill>
                          <a:latin typeface="Mali"/>
                          <a:ea typeface="Mali"/>
                          <a:cs typeface="Mali"/>
                          <a:sym typeface="Mali"/>
                        </a:rPr>
                        <a:t>Quartz 3</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2.0</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2.1</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2.4</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2.0</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2.125</a:t>
                      </a:r>
                      <a:endParaRPr>
                        <a:solidFill>
                          <a:srgbClr val="CC4125"/>
                        </a:solidFill>
                        <a:latin typeface="Mali"/>
                        <a:ea typeface="Mali"/>
                        <a:cs typeface="Mali"/>
                        <a:sym typeface="Mali"/>
                      </a:endParaRPr>
                    </a:p>
                  </a:txBody>
                  <a:tcPr marT="91425" marB="91425" marR="91425" marL="91425"/>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Salt</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4.6</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5.1</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4.2</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4.2</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4.525</a:t>
                      </a:r>
                      <a:endParaRPr>
                        <a:solidFill>
                          <a:srgbClr val="CC4125"/>
                        </a:solidFill>
                        <a:latin typeface="Mali"/>
                        <a:ea typeface="Mali"/>
                        <a:cs typeface="Mali"/>
                        <a:sym typeface="Mali"/>
                      </a:endParaRPr>
                    </a:p>
                  </a:txBody>
                  <a:tcPr marT="91425" marB="91425" marR="91425" marL="91425"/>
                </a:tc>
              </a:tr>
              <a:tr h="584750">
                <a:tc>
                  <a:txBody>
                    <a:bodyPr/>
                    <a:lstStyle/>
                    <a:p>
                      <a:pPr indent="0" lvl="0" marL="0" rtl="0" algn="l">
                        <a:spcBef>
                          <a:spcPts val="0"/>
                        </a:spcBef>
                        <a:spcAft>
                          <a:spcPts val="0"/>
                        </a:spcAft>
                        <a:buNone/>
                      </a:pPr>
                      <a:r>
                        <a:rPr lang="en">
                          <a:solidFill>
                            <a:srgbClr val="CC4125"/>
                          </a:solidFill>
                          <a:latin typeface="Mali"/>
                          <a:ea typeface="Mali"/>
                          <a:cs typeface="Mali"/>
                          <a:sym typeface="Mali"/>
                        </a:rPr>
                        <a:t>Sugar</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2.8</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2.0</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3.2</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2.6</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2.650</a:t>
                      </a:r>
                      <a:endParaRPr>
                        <a:solidFill>
                          <a:srgbClr val="CC4125"/>
                        </a:solidFill>
                        <a:latin typeface="Mali"/>
                        <a:ea typeface="Mali"/>
                        <a:cs typeface="Mali"/>
                        <a:sym typeface="Mali"/>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Table 3 - Voltage Of Crystals (mV) - High Power</a:t>
            </a:r>
            <a:endParaRPr b="1">
              <a:solidFill>
                <a:srgbClr val="E06666"/>
              </a:solidFill>
              <a:latin typeface="Mali"/>
              <a:ea typeface="Mali"/>
              <a:cs typeface="Mali"/>
              <a:sym typeface="Mali"/>
            </a:endParaRPr>
          </a:p>
        </p:txBody>
      </p:sp>
      <p:graphicFrame>
        <p:nvGraphicFramePr>
          <p:cNvPr id="173" name="Google Shape;173;p28"/>
          <p:cNvGraphicFramePr/>
          <p:nvPr/>
        </p:nvGraphicFramePr>
        <p:xfrm>
          <a:off x="509300" y="1017725"/>
          <a:ext cx="3000000" cy="3000000"/>
        </p:xfrm>
        <a:graphic>
          <a:graphicData uri="http://schemas.openxmlformats.org/drawingml/2006/table">
            <a:tbl>
              <a:tblPr>
                <a:noFill/>
                <a:tableStyleId>{C8801FCA-CC81-459D-8B54-0A84C1481D83}</a:tableStyleId>
              </a:tblPr>
              <a:tblGrid>
                <a:gridCol w="1259425"/>
                <a:gridCol w="1259425"/>
                <a:gridCol w="1259425"/>
                <a:gridCol w="1259425"/>
                <a:gridCol w="1259425"/>
                <a:gridCol w="1259425"/>
              </a:tblGrid>
              <a:tr h="584750">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Type of Crystal</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Trial 1</a:t>
                      </a:r>
                      <a:endParaRPr b="1">
                        <a:solidFill>
                          <a:srgbClr val="CC4125"/>
                        </a:solidFill>
                        <a:latin typeface="Mali"/>
                        <a:ea typeface="Mali"/>
                        <a:cs typeface="Mali"/>
                        <a:sym typeface="Mali"/>
                      </a:endParaRPr>
                    </a:p>
                    <a:p>
                      <a:pPr indent="0" lvl="0" marL="0" rtl="0" algn="ctr">
                        <a:spcBef>
                          <a:spcPts val="0"/>
                        </a:spcBef>
                        <a:spcAft>
                          <a:spcPts val="0"/>
                        </a:spcAft>
                        <a:buNone/>
                      </a:pPr>
                      <a:r>
                        <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rgbClr val="CC4125"/>
                          </a:solidFill>
                          <a:latin typeface="Mali"/>
                          <a:ea typeface="Mali"/>
                          <a:cs typeface="Mali"/>
                          <a:sym typeface="Mali"/>
                        </a:rPr>
                        <a:t>Trial 2</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Trial 3</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Trial 4</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rgbClr val="CC4125"/>
                          </a:solidFill>
                          <a:latin typeface="Mali"/>
                          <a:ea typeface="Mali"/>
                          <a:cs typeface="Mali"/>
                          <a:sym typeface="Mali"/>
                        </a:rPr>
                        <a:t>Average</a:t>
                      </a:r>
                      <a:endParaRPr b="1">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Baking Soda </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Epsom Salt</a:t>
                      </a:r>
                      <a:endParaRPr>
                        <a:solidFill>
                          <a:srgbClr val="CC4125"/>
                        </a:solidFill>
                        <a:latin typeface="Mali"/>
                        <a:ea typeface="Mali"/>
                        <a:cs typeface="Mali"/>
                        <a:sym typeface="Mali"/>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Quartz 1</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11.3</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10.8</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10.9</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10.4</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10.850</a:t>
                      </a:r>
                      <a:endParaRPr>
                        <a:solidFill>
                          <a:srgbClr val="CC4125"/>
                        </a:solidFill>
                        <a:latin typeface="Mali"/>
                        <a:ea typeface="Mali"/>
                        <a:cs typeface="Mali"/>
                        <a:sym typeface="Mali"/>
                      </a:endParaRPr>
                    </a:p>
                  </a:txBody>
                  <a:tcPr marT="91425" marB="91425" marR="91425" marL="91425">
                    <a:lnT cap="flat" cmpd="sng" w="9525">
                      <a:solidFill>
                        <a:srgbClr val="9E9E9E"/>
                      </a:solidFill>
                      <a:prstDash val="solid"/>
                      <a:round/>
                      <a:headEnd len="sm" w="sm" type="none"/>
                      <a:tailEnd len="sm" w="sm" type="none"/>
                    </a:lnT>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Quartz 2</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7.8</a:t>
                      </a:r>
                      <a:endParaRPr>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7.4</a:t>
                      </a:r>
                      <a:endParaRPr>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6.7</a:t>
                      </a:r>
                      <a:endParaRPr>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9.6</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7.875</a:t>
                      </a:r>
                      <a:endParaRPr>
                        <a:solidFill>
                          <a:srgbClr val="CC4125"/>
                        </a:solidFill>
                        <a:latin typeface="Mali"/>
                        <a:ea typeface="Mali"/>
                        <a:cs typeface="Mali"/>
                        <a:sym typeface="Mali"/>
                      </a:endParaRPr>
                    </a:p>
                  </a:txBody>
                  <a:tcPr marT="91425" marB="91425" marR="91425" marL="91425"/>
                </a:tc>
              </a:tr>
              <a:tr h="349600">
                <a:tc>
                  <a:txBody>
                    <a:bodyPr/>
                    <a:lstStyle/>
                    <a:p>
                      <a:pPr indent="0" lvl="0" marL="0" rtl="0" algn="l">
                        <a:spcBef>
                          <a:spcPts val="0"/>
                        </a:spcBef>
                        <a:spcAft>
                          <a:spcPts val="0"/>
                        </a:spcAft>
                        <a:buNone/>
                      </a:pPr>
                      <a:r>
                        <a:rPr lang="en">
                          <a:solidFill>
                            <a:srgbClr val="CC4125"/>
                          </a:solidFill>
                          <a:latin typeface="Mali"/>
                          <a:ea typeface="Mali"/>
                          <a:cs typeface="Mali"/>
                          <a:sym typeface="Mali"/>
                        </a:rPr>
                        <a:t>Quartz 3</a:t>
                      </a:r>
                      <a:endParaRPr>
                        <a:solidFill>
                          <a:srgbClr val="CC4125"/>
                        </a:solidFill>
                        <a:latin typeface="Mali"/>
                        <a:ea typeface="Mali"/>
                        <a:cs typeface="Mali"/>
                        <a:sym typeface="Mali"/>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8.6</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9.8</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8.9</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10.7</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9.775</a:t>
                      </a:r>
                      <a:endParaRPr>
                        <a:solidFill>
                          <a:srgbClr val="CC4125"/>
                        </a:solidFill>
                        <a:latin typeface="Mali"/>
                        <a:ea typeface="Mali"/>
                        <a:cs typeface="Mali"/>
                        <a:sym typeface="Mali"/>
                      </a:endParaRPr>
                    </a:p>
                  </a:txBody>
                  <a:tcPr marT="91425" marB="91425" marR="91425" marL="91425">
                    <a:lnB cap="flat" cmpd="sng" w="9525">
                      <a:solidFill>
                        <a:srgbClr val="9E9E9E"/>
                      </a:solidFill>
                      <a:prstDash val="solid"/>
                      <a:round/>
                      <a:headEnd len="sm" w="sm" type="none"/>
                      <a:tailEnd len="sm" w="sm" type="none"/>
                    </a:lnB>
                  </a:tcPr>
                </a:tc>
              </a:tr>
              <a:tr h="428800">
                <a:tc>
                  <a:txBody>
                    <a:bodyPr/>
                    <a:lstStyle/>
                    <a:p>
                      <a:pPr indent="0" lvl="0" marL="0" rtl="0" algn="l">
                        <a:spcBef>
                          <a:spcPts val="0"/>
                        </a:spcBef>
                        <a:spcAft>
                          <a:spcPts val="0"/>
                        </a:spcAft>
                        <a:buNone/>
                      </a:pPr>
                      <a:r>
                        <a:rPr lang="en">
                          <a:solidFill>
                            <a:srgbClr val="CC4125"/>
                          </a:solidFill>
                          <a:latin typeface="Mali"/>
                          <a:ea typeface="Mali"/>
                          <a:cs typeface="Mali"/>
                          <a:sym typeface="Mali"/>
                        </a:rPr>
                        <a:t>Salt</a:t>
                      </a:r>
                      <a:endParaRPr>
                        <a:solidFill>
                          <a:srgbClr val="CC4125"/>
                        </a:solidFill>
                        <a:latin typeface="Mali"/>
                        <a:ea typeface="Mali"/>
                        <a:cs typeface="Mali"/>
                        <a:sym typeface="Mali"/>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4750">
                <a:tc>
                  <a:txBody>
                    <a:bodyPr/>
                    <a:lstStyle/>
                    <a:p>
                      <a:pPr indent="0" lvl="0" marL="0" rtl="0" algn="l">
                        <a:spcBef>
                          <a:spcPts val="0"/>
                        </a:spcBef>
                        <a:spcAft>
                          <a:spcPts val="0"/>
                        </a:spcAft>
                        <a:buNone/>
                      </a:pPr>
                      <a:r>
                        <a:rPr lang="en">
                          <a:solidFill>
                            <a:srgbClr val="CC4125"/>
                          </a:solidFill>
                          <a:latin typeface="Mali"/>
                          <a:ea typeface="Mali"/>
                          <a:cs typeface="Mali"/>
                          <a:sym typeface="Mali"/>
                        </a:rPr>
                        <a:t>Sugar</a:t>
                      </a:r>
                      <a:endParaRPr>
                        <a:solidFill>
                          <a:srgbClr val="CC4125"/>
                        </a:solidFill>
                        <a:latin typeface="Mali"/>
                        <a:ea typeface="Mali"/>
                        <a:cs typeface="Mali"/>
                        <a:sym typeface="Mali"/>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Graph  </a:t>
            </a:r>
            <a:endParaRPr b="1">
              <a:solidFill>
                <a:srgbClr val="E06666"/>
              </a:solidFill>
              <a:latin typeface="Mali"/>
              <a:ea typeface="Mali"/>
              <a:cs typeface="Mali"/>
              <a:sym typeface="Mali"/>
            </a:endParaRPr>
          </a:p>
        </p:txBody>
      </p:sp>
      <p:pic>
        <p:nvPicPr>
          <p:cNvPr id="179" name="Google Shape;179;p29" title="Chart"/>
          <p:cNvPicPr preferRelativeResize="0"/>
          <p:nvPr/>
        </p:nvPicPr>
        <p:blipFill>
          <a:blip r:embed="rId3">
            <a:alphaModFix/>
          </a:blip>
          <a:stretch>
            <a:fillRect/>
          </a:stretch>
        </p:blipFill>
        <p:spPr>
          <a:xfrm>
            <a:off x="1069650" y="1065625"/>
            <a:ext cx="6179475"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Factors affecting Piezoelectricity</a:t>
            </a:r>
            <a:endParaRPr b="1">
              <a:solidFill>
                <a:srgbClr val="E06666"/>
              </a:solidFill>
              <a:latin typeface="Mali"/>
              <a:ea typeface="Mali"/>
              <a:cs typeface="Mali"/>
              <a:sym typeface="Mali"/>
            </a:endParaRPr>
          </a:p>
        </p:txBody>
      </p:sp>
      <p:sp>
        <p:nvSpPr>
          <p:cNvPr id="185" name="Google Shape;185;p30"/>
          <p:cNvSpPr txBox="1"/>
          <p:nvPr>
            <p:ph idx="1" type="body"/>
          </p:nvPr>
        </p:nvSpPr>
        <p:spPr>
          <a:xfrm>
            <a:off x="311700" y="1117650"/>
            <a:ext cx="8520600" cy="3847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rgbClr val="E06666"/>
                </a:solidFill>
                <a:latin typeface="Mali"/>
                <a:ea typeface="Mali"/>
                <a:cs typeface="Mali"/>
                <a:sym typeface="Mali"/>
              </a:rPr>
              <a:t>Mechanical stress applied - </a:t>
            </a:r>
            <a:r>
              <a:rPr b="1" lang="en">
                <a:solidFill>
                  <a:srgbClr val="E06666"/>
                </a:solidFill>
                <a:latin typeface="Mali"/>
                <a:ea typeface="Mali"/>
                <a:cs typeface="Mali"/>
                <a:sym typeface="Mali"/>
              </a:rPr>
              <a:t>More stress, more electricity</a:t>
            </a:r>
            <a:endParaRPr b="1">
              <a:solidFill>
                <a:srgbClr val="E06666"/>
              </a:solidFill>
              <a:latin typeface="Mali"/>
              <a:ea typeface="Mali"/>
              <a:cs typeface="Mali"/>
              <a:sym typeface="Mali"/>
            </a:endParaRPr>
          </a:p>
          <a:p>
            <a:pPr indent="-342900" lvl="0" marL="457200" rtl="0" algn="l">
              <a:spcBef>
                <a:spcPts val="1200"/>
              </a:spcBef>
              <a:spcAft>
                <a:spcPts val="0"/>
              </a:spcAft>
              <a:buClr>
                <a:srgbClr val="CC4125"/>
              </a:buClr>
              <a:buSzPts val="1800"/>
              <a:buFont typeface="Mali"/>
              <a:buChar char="●"/>
            </a:pPr>
            <a:r>
              <a:rPr lang="en">
                <a:solidFill>
                  <a:srgbClr val="CC4125"/>
                </a:solidFill>
                <a:latin typeface="Mali"/>
                <a:ea typeface="Mali"/>
                <a:cs typeface="Mali"/>
                <a:sym typeface="Mali"/>
              </a:rPr>
              <a:t>From graph one, high power has more electricity</a:t>
            </a:r>
            <a:endParaRPr>
              <a:solidFill>
                <a:srgbClr val="CC4125"/>
              </a:solidFill>
              <a:latin typeface="Mali"/>
              <a:ea typeface="Mali"/>
              <a:cs typeface="Mali"/>
              <a:sym typeface="Mali"/>
            </a:endParaRPr>
          </a:p>
          <a:p>
            <a:pPr indent="0" lvl="0" marL="0" rtl="0" algn="l">
              <a:spcBef>
                <a:spcPts val="1200"/>
              </a:spcBef>
              <a:spcAft>
                <a:spcPts val="0"/>
              </a:spcAft>
              <a:buNone/>
            </a:pPr>
            <a:r>
              <a:rPr b="1" lang="en">
                <a:solidFill>
                  <a:srgbClr val="E06666"/>
                </a:solidFill>
                <a:latin typeface="Mali"/>
                <a:ea typeface="Mali"/>
                <a:cs typeface="Mali"/>
                <a:sym typeface="Mali"/>
              </a:rPr>
              <a:t>Surface area - </a:t>
            </a:r>
            <a:r>
              <a:rPr b="1" lang="en">
                <a:solidFill>
                  <a:srgbClr val="E06666"/>
                </a:solidFill>
                <a:latin typeface="Mali"/>
                <a:ea typeface="Mali"/>
                <a:cs typeface="Mali"/>
                <a:sym typeface="Mali"/>
              </a:rPr>
              <a:t>Less surface area, more electricity </a:t>
            </a:r>
            <a:endParaRPr b="1">
              <a:solidFill>
                <a:srgbClr val="E06666"/>
              </a:solidFill>
              <a:latin typeface="Mali"/>
              <a:ea typeface="Mali"/>
              <a:cs typeface="Mali"/>
              <a:sym typeface="Mali"/>
            </a:endParaRPr>
          </a:p>
          <a:p>
            <a:pPr indent="-342900" lvl="0" marL="457200" rtl="0" algn="l">
              <a:spcBef>
                <a:spcPts val="1200"/>
              </a:spcBef>
              <a:spcAft>
                <a:spcPts val="0"/>
              </a:spcAft>
              <a:buClr>
                <a:srgbClr val="CC4125"/>
              </a:buClr>
              <a:buSzPts val="1800"/>
              <a:buFont typeface="Mali"/>
              <a:buChar char="●"/>
            </a:pPr>
            <a:r>
              <a:rPr lang="en">
                <a:solidFill>
                  <a:srgbClr val="CC4125"/>
                </a:solidFill>
                <a:latin typeface="Mali"/>
                <a:ea typeface="Mali"/>
                <a:cs typeface="Mali"/>
                <a:sym typeface="Mali"/>
              </a:rPr>
              <a:t>Quartz 1 and Quartz 3 are about the same </a:t>
            </a:r>
            <a:r>
              <a:rPr lang="en">
                <a:solidFill>
                  <a:srgbClr val="CC4125"/>
                </a:solidFill>
                <a:latin typeface="Mali"/>
                <a:ea typeface="Mali"/>
                <a:cs typeface="Mali"/>
                <a:sym typeface="Mali"/>
              </a:rPr>
              <a:t>height</a:t>
            </a:r>
            <a:r>
              <a:rPr lang="en">
                <a:solidFill>
                  <a:srgbClr val="CC4125"/>
                </a:solidFill>
                <a:latin typeface="Mali"/>
                <a:ea typeface="Mali"/>
                <a:cs typeface="Mali"/>
                <a:sym typeface="Mali"/>
              </a:rPr>
              <a:t>, but Quartz 1 has a smaller surface area, and Quartz 1 produced more electricity. The salt crystal had a smaller surface area than the epsom salt crystal, but were about the same height, and the salt crystal produced more electricity (at low power).</a:t>
            </a:r>
            <a:endParaRPr>
              <a:solidFill>
                <a:srgbClr val="CC4125"/>
              </a:solidFill>
              <a:latin typeface="Mali"/>
              <a:ea typeface="Mali"/>
              <a:cs typeface="Mali"/>
              <a:sym typeface="Mali"/>
            </a:endParaRPr>
          </a:p>
          <a:p>
            <a:pPr indent="0" lvl="0" marL="0" rtl="0" algn="l">
              <a:spcBef>
                <a:spcPts val="1200"/>
              </a:spcBef>
              <a:spcAft>
                <a:spcPts val="0"/>
              </a:spcAft>
              <a:buNone/>
            </a:pPr>
            <a:r>
              <a:rPr b="1" lang="en">
                <a:solidFill>
                  <a:srgbClr val="E06666"/>
                </a:solidFill>
                <a:latin typeface="Mali"/>
                <a:ea typeface="Mali"/>
                <a:cs typeface="Mali"/>
                <a:sym typeface="Mali"/>
              </a:rPr>
              <a:t>Height - </a:t>
            </a:r>
            <a:r>
              <a:rPr b="1" lang="en">
                <a:solidFill>
                  <a:srgbClr val="E06666"/>
                </a:solidFill>
                <a:latin typeface="Mali"/>
                <a:ea typeface="Mali"/>
                <a:cs typeface="Mali"/>
                <a:sym typeface="Mali"/>
              </a:rPr>
              <a:t>More height, more electricity </a:t>
            </a:r>
            <a:endParaRPr b="1">
              <a:solidFill>
                <a:srgbClr val="E06666"/>
              </a:solidFill>
              <a:latin typeface="Mali"/>
              <a:ea typeface="Mali"/>
              <a:cs typeface="Mali"/>
              <a:sym typeface="Mali"/>
            </a:endParaRPr>
          </a:p>
          <a:p>
            <a:pPr indent="-342900" lvl="0" marL="457200" rtl="0" algn="l">
              <a:spcBef>
                <a:spcPts val="1200"/>
              </a:spcBef>
              <a:spcAft>
                <a:spcPts val="0"/>
              </a:spcAft>
              <a:buClr>
                <a:srgbClr val="CC4125"/>
              </a:buClr>
              <a:buSzPts val="1800"/>
              <a:buFont typeface="Mali"/>
              <a:buChar char="●"/>
            </a:pPr>
            <a:r>
              <a:rPr lang="en">
                <a:solidFill>
                  <a:srgbClr val="CC4125"/>
                </a:solidFill>
                <a:latin typeface="Mali"/>
                <a:ea typeface="Mali"/>
                <a:cs typeface="Mali"/>
                <a:sym typeface="Mali"/>
              </a:rPr>
              <a:t>Quartz 1 and Quartz 2 have about the same surface area, but Quartz 1 is thicker, and Quartz 1 produced more electricity</a:t>
            </a:r>
            <a:endParaRPr>
              <a:solidFill>
                <a:srgbClr val="CC4125"/>
              </a:solidFill>
              <a:latin typeface="Mali"/>
              <a:ea typeface="Mali"/>
              <a:cs typeface="Mali"/>
              <a:sym typeface="Mal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Synthetic Crystals vs. Quartz</a:t>
            </a:r>
            <a:endParaRPr b="1">
              <a:solidFill>
                <a:srgbClr val="E06666"/>
              </a:solidFill>
              <a:latin typeface="Mali"/>
              <a:ea typeface="Mali"/>
              <a:cs typeface="Mali"/>
              <a:sym typeface="Mali"/>
            </a:endParaRPr>
          </a:p>
        </p:txBody>
      </p:sp>
      <p:sp>
        <p:nvSpPr>
          <p:cNvPr id="191" name="Google Shape;191;p31"/>
          <p:cNvSpPr txBox="1"/>
          <p:nvPr>
            <p:ph idx="1" type="body"/>
          </p:nvPr>
        </p:nvSpPr>
        <p:spPr>
          <a:xfrm>
            <a:off x="118350" y="1017725"/>
            <a:ext cx="8907300" cy="412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28">
                <a:solidFill>
                  <a:srgbClr val="CC4125"/>
                </a:solidFill>
                <a:latin typeface="Mali"/>
                <a:ea typeface="Mali"/>
                <a:cs typeface="Mali"/>
                <a:sym typeface="Mali"/>
              </a:rPr>
              <a:t>It is possible for synthetic crystals to generate more electricity than a quartz, and you can see this on the graph. </a:t>
            </a:r>
            <a:endParaRPr sz="1428">
              <a:solidFill>
                <a:srgbClr val="CC4125"/>
              </a:solidFill>
              <a:latin typeface="Mali"/>
              <a:ea typeface="Mali"/>
              <a:cs typeface="Mali"/>
              <a:sym typeface="Mali"/>
            </a:endParaRPr>
          </a:p>
          <a:p>
            <a:pPr indent="0" lvl="0" marL="0" rtl="0" algn="l">
              <a:spcBef>
                <a:spcPts val="1200"/>
              </a:spcBef>
              <a:spcAft>
                <a:spcPts val="0"/>
              </a:spcAft>
              <a:buNone/>
            </a:pPr>
            <a:r>
              <a:rPr lang="en" sz="1428">
                <a:solidFill>
                  <a:srgbClr val="CC4125"/>
                </a:solidFill>
                <a:latin typeface="Mali"/>
                <a:ea typeface="Mali"/>
                <a:cs typeface="Mali"/>
                <a:sym typeface="Mali"/>
              </a:rPr>
              <a:t>Both synthetic crystals and quartz did not seem to run out of electricity, and kept producing electricity after four tries. </a:t>
            </a:r>
            <a:endParaRPr sz="1428">
              <a:solidFill>
                <a:srgbClr val="CC4125"/>
              </a:solidFill>
              <a:latin typeface="Mali"/>
              <a:ea typeface="Mali"/>
              <a:cs typeface="Mali"/>
              <a:sym typeface="Mali"/>
            </a:endParaRPr>
          </a:p>
          <a:p>
            <a:pPr indent="0" lvl="0" marL="0" rtl="0" algn="l">
              <a:spcBef>
                <a:spcPts val="1200"/>
              </a:spcBef>
              <a:spcAft>
                <a:spcPts val="0"/>
              </a:spcAft>
              <a:buNone/>
            </a:pPr>
            <a:r>
              <a:rPr lang="en" sz="1428">
                <a:solidFill>
                  <a:srgbClr val="CC4125"/>
                </a:solidFill>
                <a:latin typeface="Mali"/>
                <a:ea typeface="Mali"/>
                <a:cs typeface="Mali"/>
                <a:sym typeface="Mali"/>
              </a:rPr>
              <a:t>The synthetic crystals shattered at high power, while the </a:t>
            </a:r>
            <a:r>
              <a:rPr lang="en" sz="1428">
                <a:solidFill>
                  <a:srgbClr val="CC4125"/>
                </a:solidFill>
                <a:latin typeface="Mali"/>
                <a:ea typeface="Mali"/>
                <a:cs typeface="Mali"/>
                <a:sym typeface="Mali"/>
              </a:rPr>
              <a:t>quartz</a:t>
            </a:r>
            <a:r>
              <a:rPr lang="en" sz="1428">
                <a:solidFill>
                  <a:srgbClr val="CC4125"/>
                </a:solidFill>
                <a:latin typeface="Mali"/>
                <a:ea typeface="Mali"/>
                <a:cs typeface="Mali"/>
                <a:sym typeface="Mali"/>
              </a:rPr>
              <a:t> did not, as you can also see on the graph. Since quartz were made under extreme heat (igneous rock), pressure (sedimentary rock), or both (metamorphic rock), it became a very hard rock. Our synthetic crystals, on the other hand, were made at room temperature and </a:t>
            </a:r>
            <a:r>
              <a:rPr lang="en" sz="1428">
                <a:solidFill>
                  <a:srgbClr val="CC4125"/>
                </a:solidFill>
                <a:latin typeface="Mali"/>
                <a:ea typeface="Mali"/>
                <a:cs typeface="Mali"/>
                <a:sym typeface="Mali"/>
              </a:rPr>
              <a:t>basically</a:t>
            </a:r>
            <a:r>
              <a:rPr lang="en" sz="1428">
                <a:solidFill>
                  <a:srgbClr val="CC4125"/>
                </a:solidFill>
                <a:latin typeface="Mali"/>
                <a:ea typeface="Mali"/>
                <a:cs typeface="Mali"/>
                <a:sym typeface="Mali"/>
              </a:rPr>
              <a:t> no pressure (air pressure), making them very brittle.</a:t>
            </a:r>
            <a:endParaRPr sz="1428">
              <a:solidFill>
                <a:srgbClr val="CC4125"/>
              </a:solidFill>
              <a:latin typeface="Mali"/>
              <a:ea typeface="Mali"/>
              <a:cs typeface="Mali"/>
              <a:sym typeface="Mali"/>
            </a:endParaRPr>
          </a:p>
          <a:p>
            <a:pPr indent="0" lvl="0" marL="0" rtl="0" algn="l">
              <a:spcBef>
                <a:spcPts val="1200"/>
              </a:spcBef>
              <a:spcAft>
                <a:spcPts val="0"/>
              </a:spcAft>
              <a:buNone/>
            </a:pPr>
            <a:r>
              <a:rPr lang="en" sz="1428">
                <a:solidFill>
                  <a:srgbClr val="CC4125"/>
                </a:solidFill>
                <a:latin typeface="Mali"/>
                <a:ea typeface="Mali"/>
                <a:cs typeface="Mali"/>
                <a:sym typeface="Mali"/>
              </a:rPr>
              <a:t>From our experiment, materials did not seem to matter, the amount of mechanical stress and shape of the crystals did. By changing these </a:t>
            </a:r>
            <a:r>
              <a:rPr lang="en" sz="1428">
                <a:solidFill>
                  <a:srgbClr val="CC4125"/>
                </a:solidFill>
                <a:latin typeface="Mali"/>
                <a:ea typeface="Mali"/>
                <a:cs typeface="Mali"/>
                <a:sym typeface="Mali"/>
              </a:rPr>
              <a:t>factors</a:t>
            </a:r>
            <a:r>
              <a:rPr lang="en" sz="1428">
                <a:solidFill>
                  <a:srgbClr val="CC4125"/>
                </a:solidFill>
                <a:latin typeface="Mali"/>
                <a:ea typeface="Mali"/>
                <a:cs typeface="Mali"/>
                <a:sym typeface="Mali"/>
              </a:rPr>
              <a:t>, we can generate more </a:t>
            </a:r>
            <a:r>
              <a:rPr lang="en" sz="1428">
                <a:solidFill>
                  <a:srgbClr val="CC4125"/>
                </a:solidFill>
                <a:latin typeface="Mali"/>
                <a:ea typeface="Mali"/>
                <a:cs typeface="Mali"/>
                <a:sym typeface="Mali"/>
              </a:rPr>
              <a:t>electricity</a:t>
            </a:r>
            <a:r>
              <a:rPr lang="en" sz="1428">
                <a:solidFill>
                  <a:srgbClr val="CC4125"/>
                </a:solidFill>
                <a:latin typeface="Mali"/>
                <a:ea typeface="Mali"/>
                <a:cs typeface="Mali"/>
                <a:sym typeface="Mali"/>
              </a:rPr>
              <a:t> than a quartz (as long as the synthetic crystals do not shatter).</a:t>
            </a:r>
            <a:endParaRPr sz="1428">
              <a:solidFill>
                <a:srgbClr val="CC4125"/>
              </a:solidFill>
              <a:latin typeface="Mali"/>
              <a:ea typeface="Mali"/>
              <a:cs typeface="Mali"/>
              <a:sym typeface="Mali"/>
            </a:endParaRPr>
          </a:p>
          <a:p>
            <a:pPr indent="0" lvl="0" marL="0" rtl="0" algn="l">
              <a:spcBef>
                <a:spcPts val="1200"/>
              </a:spcBef>
              <a:spcAft>
                <a:spcPts val="1200"/>
              </a:spcAft>
              <a:buNone/>
            </a:pPr>
            <a:r>
              <a:t/>
            </a:r>
            <a:endParaRPr sz="1128">
              <a:solidFill>
                <a:srgbClr val="CC4125"/>
              </a:solidFill>
              <a:latin typeface="Mali"/>
              <a:ea typeface="Mali"/>
              <a:cs typeface="Mali"/>
              <a:sym typeface="Mal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Problem</a:t>
            </a:r>
            <a:endParaRPr b="1">
              <a:solidFill>
                <a:srgbClr val="E06666"/>
              </a:solidFill>
              <a:latin typeface="Mali"/>
              <a:ea typeface="Mali"/>
              <a:cs typeface="Mali"/>
              <a:sym typeface="Mali"/>
            </a:endParaRPr>
          </a:p>
        </p:txBody>
      </p:sp>
      <p:sp>
        <p:nvSpPr>
          <p:cNvPr id="61" name="Google Shape;61;p14"/>
          <p:cNvSpPr txBox="1"/>
          <p:nvPr>
            <p:ph idx="1" type="body"/>
          </p:nvPr>
        </p:nvSpPr>
        <p:spPr>
          <a:xfrm>
            <a:off x="311700" y="1914475"/>
            <a:ext cx="8520600" cy="1454700"/>
          </a:xfrm>
          <a:prstGeom prst="rect">
            <a:avLst/>
          </a:prstGeom>
        </p:spPr>
        <p:txBody>
          <a:bodyPr anchorCtr="0" anchor="t" bIns="91425" lIns="91425" spcFirstLastPara="1" rIns="91425" wrap="square" tIns="91425">
            <a:spAutoFit/>
          </a:bodyPr>
          <a:lstStyle/>
          <a:p>
            <a:pPr indent="0" lvl="0" marL="0" rtl="0" algn="ctr">
              <a:spcBef>
                <a:spcPts val="0"/>
              </a:spcBef>
              <a:spcAft>
                <a:spcPts val="1200"/>
              </a:spcAft>
              <a:buNone/>
            </a:pPr>
            <a:r>
              <a:rPr lang="en" sz="2500">
                <a:solidFill>
                  <a:srgbClr val="CC4125"/>
                </a:solidFill>
                <a:latin typeface="Mali"/>
                <a:ea typeface="Mali"/>
                <a:cs typeface="Mali"/>
                <a:sym typeface="Mali"/>
              </a:rPr>
              <a:t>Can we make a crystal that generates the same amount of electricity as a quartz using piezoelectricity?</a:t>
            </a:r>
            <a:endParaRPr sz="2500">
              <a:solidFill>
                <a:srgbClr val="CC4125"/>
              </a:solidFill>
              <a:latin typeface="Mali"/>
              <a:ea typeface="Mali"/>
              <a:cs typeface="Mali"/>
              <a:sym typeface="Mal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Conclusion</a:t>
            </a:r>
            <a:endParaRPr b="1">
              <a:solidFill>
                <a:srgbClr val="E06666"/>
              </a:solidFill>
              <a:latin typeface="Mali"/>
              <a:ea typeface="Mali"/>
              <a:cs typeface="Mali"/>
              <a:sym typeface="Mali"/>
            </a:endParaRPr>
          </a:p>
        </p:txBody>
      </p:sp>
      <p:sp>
        <p:nvSpPr>
          <p:cNvPr id="197" name="Google Shape;19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400">
                <a:solidFill>
                  <a:srgbClr val="CC4125"/>
                </a:solidFill>
                <a:latin typeface="Mali"/>
                <a:ea typeface="Mali"/>
                <a:cs typeface="Mali"/>
                <a:sym typeface="Mali"/>
              </a:rPr>
              <a:t>Our hypothesis was incorrect, as we can generate more electricity than a quartz and the electricity produced does not seem to relate to the amount of calories something has, based on our experiment.</a:t>
            </a:r>
            <a:endParaRPr sz="1400">
              <a:solidFill>
                <a:srgbClr val="CC4125"/>
              </a:solidFill>
              <a:latin typeface="Mali"/>
              <a:ea typeface="Mali"/>
              <a:cs typeface="Mali"/>
              <a:sym typeface="Mali"/>
            </a:endParaRPr>
          </a:p>
          <a:p>
            <a:pPr indent="0" lvl="0" marL="0" rtl="0" algn="l">
              <a:lnSpc>
                <a:spcPct val="95000"/>
              </a:lnSpc>
              <a:spcBef>
                <a:spcPts val="1200"/>
              </a:spcBef>
              <a:spcAft>
                <a:spcPts val="1200"/>
              </a:spcAft>
              <a:buNone/>
            </a:pPr>
            <a:r>
              <a:rPr lang="en" sz="1400">
                <a:solidFill>
                  <a:srgbClr val="CC4125"/>
                </a:solidFill>
                <a:latin typeface="Mali"/>
                <a:ea typeface="Mali"/>
                <a:cs typeface="Mali"/>
                <a:sym typeface="Mali"/>
              </a:rPr>
              <a:t>The electricity produced relates to how thick a crystal is, its surface area, and the amount of mechanical stress applied. A crystal can </a:t>
            </a:r>
            <a:r>
              <a:rPr lang="en" sz="1400">
                <a:solidFill>
                  <a:srgbClr val="CC4125"/>
                </a:solidFill>
                <a:latin typeface="Mali"/>
                <a:ea typeface="Mali"/>
                <a:cs typeface="Mali"/>
                <a:sym typeface="Mali"/>
              </a:rPr>
              <a:t>produce</a:t>
            </a:r>
            <a:r>
              <a:rPr lang="en" sz="1400">
                <a:solidFill>
                  <a:srgbClr val="CC4125"/>
                </a:solidFill>
                <a:latin typeface="Mali"/>
                <a:ea typeface="Mali"/>
                <a:cs typeface="Mali"/>
                <a:sym typeface="Mali"/>
              </a:rPr>
              <a:t> more electricity if it is thick, has a small surface area, and can withstand lots of mechanical stress. By changing these attributes, synthetic </a:t>
            </a:r>
            <a:r>
              <a:rPr lang="en" sz="1400">
                <a:solidFill>
                  <a:srgbClr val="CC4125"/>
                </a:solidFill>
                <a:latin typeface="Mali"/>
                <a:ea typeface="Mali"/>
                <a:cs typeface="Mali"/>
                <a:sym typeface="Mali"/>
              </a:rPr>
              <a:t>crystals</a:t>
            </a:r>
            <a:r>
              <a:rPr lang="en" sz="1400">
                <a:solidFill>
                  <a:srgbClr val="CC4125"/>
                </a:solidFill>
                <a:latin typeface="Mali"/>
                <a:ea typeface="Mali"/>
                <a:cs typeface="Mali"/>
                <a:sym typeface="Mali"/>
              </a:rPr>
              <a:t> can produce more </a:t>
            </a:r>
            <a:r>
              <a:rPr lang="en" sz="1400">
                <a:solidFill>
                  <a:srgbClr val="CC4125"/>
                </a:solidFill>
                <a:latin typeface="Mali"/>
                <a:ea typeface="Mali"/>
                <a:cs typeface="Mali"/>
                <a:sym typeface="Mali"/>
              </a:rPr>
              <a:t>electricity</a:t>
            </a:r>
            <a:r>
              <a:rPr lang="en" sz="1400">
                <a:solidFill>
                  <a:srgbClr val="CC4125"/>
                </a:solidFill>
                <a:latin typeface="Mali"/>
                <a:ea typeface="Mali"/>
                <a:cs typeface="Mali"/>
                <a:sym typeface="Mali"/>
              </a:rPr>
              <a:t> than a quartz, like seen in our low power experiment. Compared to our synthetic crystals, quartz produced more electricity at high power, as it could withstand more </a:t>
            </a:r>
            <a:r>
              <a:rPr lang="en" sz="1400">
                <a:solidFill>
                  <a:srgbClr val="CC4125"/>
                </a:solidFill>
                <a:latin typeface="Mali"/>
                <a:ea typeface="Mali"/>
                <a:cs typeface="Mali"/>
                <a:sym typeface="Mali"/>
              </a:rPr>
              <a:t>mechanical</a:t>
            </a:r>
            <a:r>
              <a:rPr lang="en" sz="1400">
                <a:solidFill>
                  <a:srgbClr val="CC4125"/>
                </a:solidFill>
                <a:latin typeface="Mali"/>
                <a:ea typeface="Mali"/>
                <a:cs typeface="Mali"/>
                <a:sym typeface="Mali"/>
              </a:rPr>
              <a:t> stress producing more electricity.</a:t>
            </a:r>
            <a:endParaRPr sz="1400">
              <a:solidFill>
                <a:srgbClr val="CC4125"/>
              </a:solidFill>
              <a:latin typeface="Mali"/>
              <a:ea typeface="Mali"/>
              <a:cs typeface="Mali"/>
              <a:sym typeface="Mal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Our future</a:t>
            </a:r>
            <a:endParaRPr b="1">
              <a:solidFill>
                <a:srgbClr val="E06666"/>
              </a:solidFill>
              <a:latin typeface="Mali"/>
              <a:ea typeface="Mali"/>
              <a:cs typeface="Mali"/>
              <a:sym typeface="Mali"/>
            </a:endParaRPr>
          </a:p>
        </p:txBody>
      </p:sp>
      <p:sp>
        <p:nvSpPr>
          <p:cNvPr id="203" name="Google Shape;20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solidFill>
                  <a:srgbClr val="CC4125"/>
                </a:solidFill>
                <a:latin typeface="Mali"/>
                <a:ea typeface="Mali"/>
                <a:cs typeface="Mali"/>
                <a:sym typeface="Mali"/>
              </a:rPr>
              <a:t>Using crystals for energy is environmentally friendly and renewable, as the crystals do not seem to run out of energy. If scientists were to research this topic more and gain a better understanding of it, we think it could be used as a main energy source in the future!</a:t>
            </a:r>
            <a:endParaRPr sz="1400">
              <a:solidFill>
                <a:srgbClr val="CC4125"/>
              </a:solidFill>
              <a:latin typeface="Mali"/>
              <a:ea typeface="Mali"/>
              <a:cs typeface="Mali"/>
              <a:sym typeface="Mal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Errors</a:t>
            </a:r>
            <a:endParaRPr b="1">
              <a:solidFill>
                <a:srgbClr val="E06666"/>
              </a:solidFill>
              <a:latin typeface="Mali"/>
              <a:ea typeface="Mali"/>
              <a:cs typeface="Mali"/>
              <a:sym typeface="Mali"/>
            </a:endParaRPr>
          </a:p>
        </p:txBody>
      </p:sp>
      <p:sp>
        <p:nvSpPr>
          <p:cNvPr id="209" name="Google Shape;209;p34"/>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CC4125"/>
              </a:buClr>
              <a:buSzPts val="1400"/>
              <a:buFont typeface="Mali"/>
              <a:buChar char="●"/>
            </a:pPr>
            <a:r>
              <a:rPr lang="en" sz="1400">
                <a:solidFill>
                  <a:srgbClr val="CC4125"/>
                </a:solidFill>
                <a:latin typeface="Mali"/>
                <a:ea typeface="Mali"/>
                <a:cs typeface="Mali"/>
                <a:sym typeface="Mali"/>
              </a:rPr>
              <a:t>Solubility of materials, same ratio for all ingredients, some solutions were over the </a:t>
            </a:r>
            <a:r>
              <a:rPr lang="en" sz="1400">
                <a:solidFill>
                  <a:srgbClr val="CC4125"/>
                </a:solidFill>
                <a:latin typeface="Mali"/>
                <a:ea typeface="Mali"/>
                <a:cs typeface="Mali"/>
                <a:sym typeface="Mali"/>
              </a:rPr>
              <a:t>supersaturated (baking soda)</a:t>
            </a:r>
            <a:r>
              <a:rPr lang="en" sz="1400">
                <a:solidFill>
                  <a:srgbClr val="CC4125"/>
                </a:solidFill>
                <a:latin typeface="Mali"/>
                <a:ea typeface="Mali"/>
                <a:cs typeface="Mali"/>
                <a:sym typeface="Mali"/>
              </a:rPr>
              <a:t> some weren’t saturated </a:t>
            </a:r>
            <a:r>
              <a:rPr lang="en" sz="1400">
                <a:solidFill>
                  <a:srgbClr val="CC4125"/>
                </a:solidFill>
                <a:latin typeface="Mali"/>
                <a:ea typeface="Mali"/>
                <a:cs typeface="Mali"/>
                <a:sym typeface="Mali"/>
              </a:rPr>
              <a:t>enough (sugar)</a:t>
            </a:r>
            <a:endParaRPr sz="1400">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sz="1400">
                <a:solidFill>
                  <a:srgbClr val="CC4125"/>
                </a:solidFill>
                <a:latin typeface="Mali"/>
                <a:ea typeface="Mali"/>
                <a:cs typeface="Mali"/>
                <a:sym typeface="Mali"/>
              </a:rPr>
              <a:t>1 cup of different solutes to be different in weight</a:t>
            </a:r>
            <a:endParaRPr sz="1400">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sz="1400">
                <a:solidFill>
                  <a:srgbClr val="CC4125"/>
                </a:solidFill>
                <a:latin typeface="Mali"/>
                <a:ea typeface="Mali"/>
                <a:cs typeface="Mali"/>
                <a:sym typeface="Mali"/>
              </a:rPr>
              <a:t>Hot water poured straight into plastic cup, releases contaminates into solution</a:t>
            </a:r>
            <a:endParaRPr sz="1400">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sz="1400">
                <a:solidFill>
                  <a:srgbClr val="CC4125"/>
                </a:solidFill>
                <a:latin typeface="Mali"/>
                <a:ea typeface="Mali"/>
                <a:cs typeface="Mali"/>
                <a:sym typeface="Mali"/>
              </a:rPr>
              <a:t>High power shattered our man-made crystals</a:t>
            </a:r>
            <a:endParaRPr sz="1400">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sz="1400">
                <a:solidFill>
                  <a:srgbClr val="CC4125"/>
                </a:solidFill>
                <a:latin typeface="Mali"/>
                <a:ea typeface="Mali"/>
                <a:cs typeface="Mali"/>
                <a:sym typeface="Mali"/>
              </a:rPr>
              <a:t>Our fingers produced static electricity that was affected the readings (we solved this by using a wooden dowel)</a:t>
            </a:r>
            <a:endParaRPr sz="1400">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sz="1400">
                <a:solidFill>
                  <a:srgbClr val="CC4125"/>
                </a:solidFill>
                <a:latin typeface="Mali"/>
                <a:ea typeface="Mali"/>
                <a:cs typeface="Mali"/>
                <a:sym typeface="Mali"/>
              </a:rPr>
              <a:t>Our mechanical stress will vary (did experiment 4 times to reduce problem)</a:t>
            </a:r>
            <a:endParaRPr sz="1400">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sz="1400">
                <a:solidFill>
                  <a:srgbClr val="CC4125"/>
                </a:solidFill>
                <a:latin typeface="Mali"/>
                <a:ea typeface="Mali"/>
                <a:cs typeface="Mali"/>
                <a:sym typeface="Mali"/>
              </a:rPr>
              <a:t>Rock was not smooth, was hard to press</a:t>
            </a:r>
            <a:endParaRPr sz="1400">
              <a:solidFill>
                <a:srgbClr val="CC4125"/>
              </a:solidFill>
              <a:latin typeface="Mali"/>
              <a:ea typeface="Mali"/>
              <a:cs typeface="Mali"/>
              <a:sym typeface="Mali"/>
            </a:endParaRPr>
          </a:p>
          <a:p>
            <a:pPr indent="0" lvl="0" marL="0" rtl="0" algn="l">
              <a:spcBef>
                <a:spcPts val="1200"/>
              </a:spcBef>
              <a:spcAft>
                <a:spcPts val="1200"/>
              </a:spcAft>
              <a:buNone/>
            </a:pPr>
            <a:r>
              <a:t/>
            </a:r>
            <a:endParaRPr>
              <a:solidFill>
                <a:srgbClr val="CC4125"/>
              </a:solidFill>
              <a:latin typeface="Mali"/>
              <a:ea typeface="Mali"/>
              <a:cs typeface="Mali"/>
              <a:sym typeface="Mal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225575" y="47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C</a:t>
            </a:r>
            <a:r>
              <a:rPr lang="en"/>
              <a:t>itations</a:t>
            </a:r>
            <a:endParaRPr/>
          </a:p>
        </p:txBody>
      </p:sp>
      <p:sp>
        <p:nvSpPr>
          <p:cNvPr id="215" name="Google Shape;215;p35"/>
          <p:cNvSpPr txBox="1"/>
          <p:nvPr>
            <p:ph idx="1" type="body"/>
          </p:nvPr>
        </p:nvSpPr>
        <p:spPr>
          <a:xfrm>
            <a:off x="206425" y="550650"/>
            <a:ext cx="8520600" cy="452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en" sz="900">
                <a:solidFill>
                  <a:srgbClr val="05103E"/>
                </a:solidFill>
                <a:latin typeface="Times New Roman"/>
                <a:ea typeface="Times New Roman"/>
                <a:cs typeface="Times New Roman"/>
                <a:sym typeface="Times New Roman"/>
              </a:rPr>
              <a:t>NANOMOTION. (2023, July 31). </a:t>
            </a:r>
            <a:r>
              <a:rPr i="1" lang="en" sz="900">
                <a:solidFill>
                  <a:srgbClr val="05103E"/>
                </a:solidFill>
                <a:latin typeface="Times New Roman"/>
                <a:ea typeface="Times New Roman"/>
                <a:cs typeface="Times New Roman"/>
                <a:sym typeface="Times New Roman"/>
              </a:rPr>
              <a:t>The piezoelectric effect - Piezoelectric motors &amp; motion systems</a:t>
            </a:r>
            <a:r>
              <a:rPr lang="en" sz="900">
                <a:solidFill>
                  <a:srgbClr val="05103E"/>
                </a:solidFill>
                <a:latin typeface="Times New Roman"/>
                <a:ea typeface="Times New Roman"/>
                <a:cs typeface="Times New Roman"/>
                <a:sym typeface="Times New Roman"/>
              </a:rPr>
              <a:t>. </a:t>
            </a:r>
            <a:r>
              <a:rPr lang="en" sz="900" u="sng">
                <a:solidFill>
                  <a:schemeClr val="hlink"/>
                </a:solidFill>
                <a:latin typeface="Times New Roman"/>
                <a:ea typeface="Times New Roman"/>
                <a:cs typeface="Times New Roman"/>
                <a:sym typeface="Times New Roman"/>
                <a:hlinkClick r:id="rId3"/>
              </a:rPr>
              <a:t>https://www.nanomotion.com/nanomotion-technology/the-piezoelectric-effect/</a:t>
            </a:r>
            <a:endParaRPr sz="900">
              <a:solidFill>
                <a:srgbClr val="05103E"/>
              </a:solidFill>
              <a:latin typeface="Times New Roman"/>
              <a:ea typeface="Times New Roman"/>
              <a:cs typeface="Times New Roman"/>
              <a:sym typeface="Times New Roman"/>
            </a:endParaRPr>
          </a:p>
          <a:p>
            <a:pPr indent="0" lvl="0" marL="0" rtl="0" algn="l">
              <a:lnSpc>
                <a:spcPct val="95000"/>
              </a:lnSpc>
              <a:spcBef>
                <a:spcPts val="1200"/>
              </a:spcBef>
              <a:spcAft>
                <a:spcPts val="0"/>
              </a:spcAft>
              <a:buSzPts val="688"/>
              <a:buNone/>
            </a:pPr>
            <a:r>
              <a:rPr lang="en" sz="900">
                <a:solidFill>
                  <a:srgbClr val="05103E"/>
                </a:solidFill>
                <a:latin typeface="Times New Roman"/>
                <a:ea typeface="Times New Roman"/>
                <a:cs typeface="Times New Roman"/>
                <a:sym typeface="Times New Roman"/>
              </a:rPr>
              <a:t>Gallego-Juárez, J., Rodrı́Guez, G., Acosta-Aparicio, V., Riera, E., &amp; Cardoni, A. (2015). Power ultrasonic transducers with vibrating plate radiators*. In </a:t>
            </a:r>
            <a:r>
              <a:rPr i="1" lang="en" sz="900">
                <a:solidFill>
                  <a:srgbClr val="05103E"/>
                </a:solidFill>
                <a:latin typeface="Times New Roman"/>
                <a:ea typeface="Times New Roman"/>
                <a:cs typeface="Times New Roman"/>
                <a:sym typeface="Times New Roman"/>
              </a:rPr>
              <a:t>Elsevier eBooks</a:t>
            </a:r>
            <a:r>
              <a:rPr lang="en" sz="900">
                <a:solidFill>
                  <a:srgbClr val="05103E"/>
                </a:solidFill>
                <a:latin typeface="Times New Roman"/>
                <a:ea typeface="Times New Roman"/>
                <a:cs typeface="Times New Roman"/>
                <a:sym typeface="Times New Roman"/>
              </a:rPr>
              <a:t> (pp. 159–193). </a:t>
            </a:r>
            <a:r>
              <a:rPr lang="en" sz="900" u="sng">
                <a:solidFill>
                  <a:schemeClr val="hlink"/>
                </a:solidFill>
                <a:latin typeface="Times New Roman"/>
                <a:ea typeface="Times New Roman"/>
                <a:cs typeface="Times New Roman"/>
                <a:sym typeface="Times New Roman"/>
                <a:hlinkClick r:id="rId4"/>
              </a:rPr>
              <a:t>https://doi.org/10.1016/b978-1-78242-028-6.00007-7</a:t>
            </a:r>
            <a:endParaRPr sz="900">
              <a:solidFill>
                <a:srgbClr val="05103E"/>
              </a:solidFill>
              <a:latin typeface="Times New Roman"/>
              <a:ea typeface="Times New Roman"/>
              <a:cs typeface="Times New Roman"/>
              <a:sym typeface="Times New Roman"/>
            </a:endParaRPr>
          </a:p>
          <a:p>
            <a:pPr indent="0" lvl="0" marL="0" rtl="0" algn="l">
              <a:lnSpc>
                <a:spcPct val="95000"/>
              </a:lnSpc>
              <a:spcBef>
                <a:spcPts val="1200"/>
              </a:spcBef>
              <a:spcAft>
                <a:spcPts val="0"/>
              </a:spcAft>
              <a:buSzPts val="688"/>
              <a:buNone/>
            </a:pPr>
            <a:r>
              <a:rPr i="1" lang="en" sz="900">
                <a:solidFill>
                  <a:srgbClr val="05103E"/>
                </a:solidFill>
                <a:latin typeface="Times New Roman"/>
                <a:ea typeface="Times New Roman"/>
                <a:cs typeface="Times New Roman"/>
                <a:sym typeface="Times New Roman"/>
              </a:rPr>
              <a:t>Grow your own Sugar Crystals Recipe | Chelsea Sugar</a:t>
            </a:r>
            <a:r>
              <a:rPr lang="en" sz="900">
                <a:solidFill>
                  <a:srgbClr val="05103E"/>
                </a:solidFill>
                <a:latin typeface="Times New Roman"/>
                <a:ea typeface="Times New Roman"/>
                <a:cs typeface="Times New Roman"/>
                <a:sym typeface="Times New Roman"/>
              </a:rPr>
              <a:t>. (n.d.). </a:t>
            </a:r>
            <a:r>
              <a:rPr lang="en" sz="900" u="sng">
                <a:solidFill>
                  <a:schemeClr val="hlink"/>
                </a:solidFill>
                <a:latin typeface="Times New Roman"/>
                <a:ea typeface="Times New Roman"/>
                <a:cs typeface="Times New Roman"/>
                <a:sym typeface="Times New Roman"/>
                <a:hlinkClick r:id="rId5"/>
              </a:rPr>
              <a:t>https://www.chelsea.co.nz/browse-recipes/grow-your-own-sugar-crystals/</a:t>
            </a:r>
            <a:endParaRPr sz="900">
              <a:solidFill>
                <a:srgbClr val="05103E"/>
              </a:solidFill>
              <a:latin typeface="Times New Roman"/>
              <a:ea typeface="Times New Roman"/>
              <a:cs typeface="Times New Roman"/>
              <a:sym typeface="Times New Roman"/>
            </a:endParaRPr>
          </a:p>
          <a:p>
            <a:pPr indent="0" lvl="0" marL="0" rtl="0" algn="l">
              <a:lnSpc>
                <a:spcPct val="95000"/>
              </a:lnSpc>
              <a:spcBef>
                <a:spcPts val="1200"/>
              </a:spcBef>
              <a:spcAft>
                <a:spcPts val="0"/>
              </a:spcAft>
              <a:buSzPts val="688"/>
              <a:buNone/>
            </a:pPr>
            <a:r>
              <a:rPr i="1" lang="en" sz="900">
                <a:solidFill>
                  <a:srgbClr val="05103E"/>
                </a:solidFill>
                <a:latin typeface="Times New Roman"/>
                <a:ea typeface="Times New Roman"/>
                <a:cs typeface="Times New Roman"/>
                <a:sym typeface="Times New Roman"/>
              </a:rPr>
              <a:t>electricity</a:t>
            </a:r>
            <a:r>
              <a:rPr lang="en" sz="900">
                <a:solidFill>
                  <a:srgbClr val="05103E"/>
                </a:solidFill>
                <a:latin typeface="Times New Roman"/>
                <a:ea typeface="Times New Roman"/>
                <a:cs typeface="Times New Roman"/>
                <a:sym typeface="Times New Roman"/>
              </a:rPr>
              <a:t>. (n.d.). Britannica Kids. </a:t>
            </a:r>
            <a:r>
              <a:rPr lang="en" sz="900" u="sng">
                <a:solidFill>
                  <a:schemeClr val="hlink"/>
                </a:solidFill>
                <a:latin typeface="Times New Roman"/>
                <a:ea typeface="Times New Roman"/>
                <a:cs typeface="Times New Roman"/>
                <a:sym typeface="Times New Roman"/>
                <a:hlinkClick r:id="rId6"/>
              </a:rPr>
              <a:t>https://kids.britannica.com/kids/article/electricity/353091</a:t>
            </a:r>
            <a:endParaRPr sz="900">
              <a:solidFill>
                <a:srgbClr val="05103E"/>
              </a:solidFill>
              <a:latin typeface="Times New Roman"/>
              <a:ea typeface="Times New Roman"/>
              <a:cs typeface="Times New Roman"/>
              <a:sym typeface="Times New Roman"/>
            </a:endParaRPr>
          </a:p>
          <a:p>
            <a:pPr indent="0" lvl="0" marL="0" rtl="0" algn="l">
              <a:lnSpc>
                <a:spcPct val="95000"/>
              </a:lnSpc>
              <a:spcBef>
                <a:spcPts val="1200"/>
              </a:spcBef>
              <a:spcAft>
                <a:spcPts val="0"/>
              </a:spcAft>
              <a:buSzPts val="688"/>
              <a:buNone/>
            </a:pPr>
            <a:r>
              <a:rPr i="1" lang="en" sz="900">
                <a:solidFill>
                  <a:srgbClr val="05103E"/>
                </a:solidFill>
                <a:latin typeface="Times New Roman"/>
                <a:ea typeface="Times New Roman"/>
                <a:cs typeface="Times New Roman"/>
                <a:sym typeface="Times New Roman"/>
              </a:rPr>
              <a:t>FoodData Central</a:t>
            </a:r>
            <a:r>
              <a:rPr lang="en" sz="900">
                <a:solidFill>
                  <a:srgbClr val="05103E"/>
                </a:solidFill>
                <a:latin typeface="Times New Roman"/>
                <a:ea typeface="Times New Roman"/>
                <a:cs typeface="Times New Roman"/>
                <a:sym typeface="Times New Roman"/>
              </a:rPr>
              <a:t>. (n.d.). </a:t>
            </a:r>
            <a:r>
              <a:rPr lang="en" sz="900" u="sng">
                <a:solidFill>
                  <a:schemeClr val="hlink"/>
                </a:solidFill>
                <a:latin typeface="Times New Roman"/>
                <a:ea typeface="Times New Roman"/>
                <a:cs typeface="Times New Roman"/>
                <a:sym typeface="Times New Roman"/>
                <a:hlinkClick r:id="rId7"/>
              </a:rPr>
              <a:t>https://fdc.nal.usda.gov/fdc-app.html#/food-details/169655/nutrients</a:t>
            </a:r>
            <a:endParaRPr sz="900">
              <a:solidFill>
                <a:srgbClr val="05103E"/>
              </a:solidFill>
              <a:latin typeface="Times New Roman"/>
              <a:ea typeface="Times New Roman"/>
              <a:cs typeface="Times New Roman"/>
              <a:sym typeface="Times New Roman"/>
            </a:endParaRPr>
          </a:p>
          <a:p>
            <a:pPr indent="0" lvl="0" marL="0" rtl="0" algn="l">
              <a:lnSpc>
                <a:spcPct val="95000"/>
              </a:lnSpc>
              <a:spcBef>
                <a:spcPts val="1200"/>
              </a:spcBef>
              <a:spcAft>
                <a:spcPts val="0"/>
              </a:spcAft>
              <a:buSzPts val="688"/>
              <a:buNone/>
            </a:pPr>
            <a:r>
              <a:rPr lang="en" sz="900">
                <a:solidFill>
                  <a:srgbClr val="05103E"/>
                </a:solidFill>
                <a:latin typeface="Times New Roman"/>
                <a:ea typeface="Times New Roman"/>
                <a:cs typeface="Times New Roman"/>
                <a:sym typeface="Times New Roman"/>
              </a:rPr>
              <a:t>Libretexts. (2021, July 6). </a:t>
            </a:r>
            <a:r>
              <a:rPr i="1" lang="en" sz="900">
                <a:solidFill>
                  <a:srgbClr val="05103E"/>
                </a:solidFill>
                <a:latin typeface="Times New Roman"/>
                <a:ea typeface="Times New Roman"/>
                <a:cs typeface="Times New Roman"/>
                <a:sym typeface="Times New Roman"/>
              </a:rPr>
              <a:t>Piezoelectricity</a:t>
            </a:r>
            <a:r>
              <a:rPr lang="en" sz="900">
                <a:solidFill>
                  <a:srgbClr val="05103E"/>
                </a:solidFill>
                <a:latin typeface="Times New Roman"/>
                <a:ea typeface="Times New Roman"/>
                <a:cs typeface="Times New Roman"/>
                <a:sym typeface="Times New Roman"/>
              </a:rPr>
              <a:t>. Engineering LibreTexts. </a:t>
            </a:r>
            <a:r>
              <a:rPr lang="en" sz="900" u="sng">
                <a:solidFill>
                  <a:schemeClr val="hlink"/>
                </a:solidFill>
                <a:latin typeface="Times New Roman"/>
                <a:ea typeface="Times New Roman"/>
                <a:cs typeface="Times New Roman"/>
                <a:sym typeface="Times New Roman"/>
                <a:hlinkClick r:id="rId8"/>
              </a:rPr>
              <a:t>https://eng.libretexts.org/Bookshelves/Materials_Science/Supplemental_Modules_(Materials_Science)/Electronic_Properties/Piezoelectricity</a:t>
            </a:r>
            <a:endParaRPr sz="900">
              <a:solidFill>
                <a:srgbClr val="05103E"/>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688"/>
              <a:buFont typeface="Arial"/>
              <a:buNone/>
            </a:pPr>
            <a:r>
              <a:rPr i="1" lang="en" sz="900">
                <a:solidFill>
                  <a:srgbClr val="05103E"/>
                </a:solidFill>
                <a:latin typeface="Times New Roman"/>
                <a:ea typeface="Times New Roman"/>
                <a:cs typeface="Times New Roman"/>
                <a:sym typeface="Times New Roman"/>
              </a:rPr>
              <a:t>PiezoElectric Crystal | MADPCB PCB Manufacturing, Assembly &amp; Design</a:t>
            </a:r>
            <a:r>
              <a:rPr lang="en" sz="900">
                <a:solidFill>
                  <a:srgbClr val="05103E"/>
                </a:solidFill>
                <a:latin typeface="Times New Roman"/>
                <a:ea typeface="Times New Roman"/>
                <a:cs typeface="Times New Roman"/>
                <a:sym typeface="Times New Roman"/>
              </a:rPr>
              <a:t>. Printed Circuit Board Manufacturing, PCB Assembly &amp; PCB Design - MADPCB. </a:t>
            </a:r>
            <a:r>
              <a:rPr lang="en" sz="900" u="sng">
                <a:solidFill>
                  <a:schemeClr val="accent5"/>
                </a:solidFill>
                <a:latin typeface="Times New Roman"/>
                <a:ea typeface="Times New Roman"/>
                <a:cs typeface="Times New Roman"/>
                <a:sym typeface="Times New Roman"/>
                <a:hlinkClick r:id="rId9">
                  <a:extLst>
                    <a:ext uri="{A12FA001-AC4F-418D-AE19-62706E023703}">
                      <ahyp:hlinkClr val="tx"/>
                    </a:ext>
                  </a:extLst>
                </a:hlinkClick>
              </a:rPr>
              <a:t>https://madpcb.com/glossary/piezoelectric-crystal/</a:t>
            </a:r>
            <a:endParaRPr sz="900">
              <a:solidFill>
                <a:srgbClr val="05103E"/>
              </a:solidFill>
              <a:latin typeface="Times New Roman"/>
              <a:ea typeface="Times New Roman"/>
              <a:cs typeface="Times New Roman"/>
              <a:sym typeface="Times New Roman"/>
            </a:endParaRPr>
          </a:p>
          <a:p>
            <a:pPr indent="0" lvl="0" marL="0" rtl="0" algn="l">
              <a:lnSpc>
                <a:spcPct val="95000"/>
              </a:lnSpc>
              <a:spcBef>
                <a:spcPts val="1200"/>
              </a:spcBef>
              <a:spcAft>
                <a:spcPts val="0"/>
              </a:spcAft>
              <a:buClr>
                <a:schemeClr val="dk1"/>
              </a:buClr>
              <a:buSzPts val="688"/>
              <a:buFont typeface="Arial"/>
              <a:buNone/>
            </a:pPr>
            <a:r>
              <a:rPr i="1" lang="en" sz="900">
                <a:solidFill>
                  <a:srgbClr val="05103E"/>
                </a:solidFill>
                <a:latin typeface="Times New Roman"/>
                <a:ea typeface="Times New Roman"/>
                <a:cs typeface="Times New Roman"/>
                <a:sym typeface="Times New Roman"/>
              </a:rPr>
              <a:t>Why are noncentrosymmetric materials important in piezoelectricity?</a:t>
            </a:r>
            <a:r>
              <a:rPr lang="en" sz="900">
                <a:solidFill>
                  <a:srgbClr val="05103E"/>
                </a:solidFill>
                <a:latin typeface="Times New Roman"/>
                <a:ea typeface="Times New Roman"/>
                <a:cs typeface="Times New Roman"/>
                <a:sym typeface="Times New Roman"/>
              </a:rPr>
              <a:t> (n.d.). Quora. </a:t>
            </a:r>
            <a:r>
              <a:rPr lang="en" sz="900" u="sng">
                <a:solidFill>
                  <a:schemeClr val="accent5"/>
                </a:solidFill>
                <a:latin typeface="Times New Roman"/>
                <a:ea typeface="Times New Roman"/>
                <a:cs typeface="Times New Roman"/>
                <a:sym typeface="Times New Roman"/>
                <a:hlinkClick r:id="rId10">
                  <a:extLst>
                    <a:ext uri="{A12FA001-AC4F-418D-AE19-62706E023703}">
                      <ahyp:hlinkClr val="tx"/>
                    </a:ext>
                  </a:extLst>
                </a:hlinkClick>
              </a:rPr>
              <a:t>https://www.quora.com/Why-are-noncentrosymmetric-materials-important-in-piezoelectricity</a:t>
            </a:r>
            <a:endParaRPr sz="900">
              <a:solidFill>
                <a:srgbClr val="05103E"/>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900">
                <a:solidFill>
                  <a:srgbClr val="05103E"/>
                </a:solidFill>
                <a:latin typeface="Times New Roman"/>
                <a:ea typeface="Times New Roman"/>
                <a:cs typeface="Times New Roman"/>
                <a:sym typeface="Times New Roman"/>
              </a:rPr>
              <a:t>McPherson A. A comparison of salts for the crystallization of macromolecules. Protein Sci. 2001 Feb;10(2):418-22. doi: 10.1110/ps.32001. PMID: 11266627; PMCID: PMC2373937 </a:t>
            </a:r>
            <a:r>
              <a:rPr lang="en" sz="900" u="sng">
                <a:solidFill>
                  <a:schemeClr val="accent5"/>
                </a:solidFill>
                <a:latin typeface="Times New Roman"/>
                <a:ea typeface="Times New Roman"/>
                <a:cs typeface="Times New Roman"/>
                <a:sym typeface="Times New Roman"/>
                <a:hlinkClick r:id="rId11">
                  <a:extLst>
                    <a:ext uri="{A12FA001-AC4F-418D-AE19-62706E023703}">
                      <ahyp:hlinkClr val="tx"/>
                    </a:ext>
                  </a:extLst>
                </a:hlinkClick>
              </a:rPr>
              <a:t>https://www.ncbi.nlm.nih.gov/pmc/articles/PMC2373937/</a:t>
            </a:r>
            <a:endParaRPr i="1" sz="900">
              <a:solidFill>
                <a:srgbClr val="05103E"/>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i="1" lang="en" sz="900">
                <a:solidFill>
                  <a:srgbClr val="05103E"/>
                </a:solidFill>
                <a:latin typeface="Times New Roman"/>
                <a:ea typeface="Times New Roman"/>
                <a:cs typeface="Times New Roman"/>
                <a:sym typeface="Times New Roman"/>
              </a:rPr>
              <a:t>Hydrogen Pressure Sensors Must Withstand Extreme Pressures without Corrosion for Hydrogen-Powered Vehicles | Machine Design</a:t>
            </a:r>
            <a:r>
              <a:rPr lang="en" sz="900">
                <a:solidFill>
                  <a:srgbClr val="05103E"/>
                </a:solidFill>
                <a:latin typeface="Times New Roman"/>
                <a:ea typeface="Times New Roman"/>
                <a:cs typeface="Times New Roman"/>
                <a:sym typeface="Times New Roman"/>
              </a:rPr>
              <a:t>. (n.d.). </a:t>
            </a:r>
            <a:r>
              <a:rPr lang="en" sz="900" u="sng">
                <a:solidFill>
                  <a:schemeClr val="hlink"/>
                </a:solidFill>
                <a:latin typeface="Times New Roman"/>
                <a:ea typeface="Times New Roman"/>
                <a:cs typeface="Times New Roman"/>
                <a:sym typeface="Times New Roman"/>
                <a:hlinkClick r:id="rId12"/>
              </a:rPr>
              <a:t>https://web.archive.org/web/20100509075101/http://machinedesign.com/article/hydrogen-pressure-sensors-must-withstand-extreme-pressures-without-corrosion-for-hydrogen-po</a:t>
            </a:r>
            <a:endParaRPr i="1" sz="700">
              <a:solidFill>
                <a:srgbClr val="05103E"/>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900">
                <a:solidFill>
                  <a:srgbClr val="05103E"/>
                </a:solidFill>
                <a:latin typeface="Times New Roman"/>
                <a:ea typeface="Times New Roman"/>
                <a:cs typeface="Times New Roman"/>
                <a:sym typeface="Times New Roman"/>
              </a:rPr>
              <a:t>Zamkovskaya, A., &amp; Maksimova, E. (2016). Aspects of symmetry of Electromechanical Coupling Factors in Piezoelectric Single Crystals. </a:t>
            </a:r>
            <a:r>
              <a:rPr i="1" lang="en" sz="900">
                <a:solidFill>
                  <a:srgbClr val="05103E"/>
                </a:solidFill>
                <a:latin typeface="Times New Roman"/>
                <a:ea typeface="Times New Roman"/>
                <a:cs typeface="Times New Roman"/>
                <a:sym typeface="Times New Roman"/>
              </a:rPr>
              <a:t>Journal of Physics: Conference Series</a:t>
            </a:r>
            <a:r>
              <a:rPr lang="en" sz="900">
                <a:solidFill>
                  <a:srgbClr val="05103E"/>
                </a:solidFill>
                <a:latin typeface="Times New Roman"/>
                <a:ea typeface="Times New Roman"/>
                <a:cs typeface="Times New Roman"/>
                <a:sym typeface="Times New Roman"/>
              </a:rPr>
              <a:t>, </a:t>
            </a:r>
            <a:r>
              <a:rPr i="1" lang="en" sz="900">
                <a:solidFill>
                  <a:srgbClr val="05103E"/>
                </a:solidFill>
                <a:latin typeface="Times New Roman"/>
                <a:ea typeface="Times New Roman"/>
                <a:cs typeface="Times New Roman"/>
                <a:sym typeface="Times New Roman"/>
              </a:rPr>
              <a:t>769</a:t>
            </a:r>
            <a:r>
              <a:rPr lang="en" sz="900">
                <a:solidFill>
                  <a:srgbClr val="05103E"/>
                </a:solidFill>
                <a:latin typeface="Times New Roman"/>
                <a:ea typeface="Times New Roman"/>
                <a:cs typeface="Times New Roman"/>
                <a:sym typeface="Times New Roman"/>
              </a:rPr>
              <a:t>, 012067. </a:t>
            </a:r>
            <a:r>
              <a:rPr lang="en" sz="900" u="sng">
                <a:solidFill>
                  <a:schemeClr val="hlink"/>
                </a:solidFill>
                <a:latin typeface="Times New Roman"/>
                <a:ea typeface="Times New Roman"/>
                <a:cs typeface="Times New Roman"/>
                <a:sym typeface="Times New Roman"/>
                <a:hlinkClick r:id="rId13"/>
              </a:rPr>
              <a:t>https://doi.org/10.1088/1742-6596/769/1/012067</a:t>
            </a:r>
            <a:endParaRPr sz="900">
              <a:solidFill>
                <a:srgbClr val="05103E"/>
              </a:solidFill>
              <a:latin typeface="Times New Roman"/>
              <a:ea typeface="Times New Roman"/>
              <a:cs typeface="Times New Roman"/>
              <a:sym typeface="Times New Roman"/>
            </a:endParaRPr>
          </a:p>
          <a:p>
            <a:pPr indent="0" lvl="0" marL="0" rtl="0" algn="l">
              <a:spcBef>
                <a:spcPts val="1200"/>
              </a:spcBef>
              <a:spcAft>
                <a:spcPts val="1200"/>
              </a:spcAft>
              <a:buClr>
                <a:schemeClr val="dk1"/>
              </a:buClr>
              <a:buSzPts val="1100"/>
              <a:buFont typeface="Arial"/>
              <a:buNone/>
            </a:pPr>
            <a:r>
              <a:rPr lang="en" sz="900">
                <a:solidFill>
                  <a:srgbClr val="05103E"/>
                </a:solidFill>
                <a:latin typeface="Times New Roman"/>
                <a:ea typeface="Times New Roman"/>
                <a:cs typeface="Times New Roman"/>
                <a:sym typeface="Times New Roman"/>
              </a:rPr>
              <a:t>Eltouby, P., Shyha, I., Li, C., &amp; Khaliq, J. (2021). Factors affecting the piezoelectric performance of ceramic-polymer composites: A comprehensive review. </a:t>
            </a:r>
            <a:r>
              <a:rPr i="1" lang="en" sz="900">
                <a:solidFill>
                  <a:srgbClr val="05103E"/>
                </a:solidFill>
                <a:latin typeface="Times New Roman"/>
                <a:ea typeface="Times New Roman"/>
                <a:cs typeface="Times New Roman"/>
                <a:sym typeface="Times New Roman"/>
              </a:rPr>
              <a:t>Ceramics International</a:t>
            </a:r>
            <a:r>
              <a:rPr lang="en" sz="900">
                <a:solidFill>
                  <a:srgbClr val="05103E"/>
                </a:solidFill>
                <a:latin typeface="Times New Roman"/>
                <a:ea typeface="Times New Roman"/>
                <a:cs typeface="Times New Roman"/>
                <a:sym typeface="Times New Roman"/>
              </a:rPr>
              <a:t>, </a:t>
            </a:r>
            <a:r>
              <a:rPr i="1" lang="en" sz="900">
                <a:solidFill>
                  <a:srgbClr val="05103E"/>
                </a:solidFill>
                <a:latin typeface="Times New Roman"/>
                <a:ea typeface="Times New Roman"/>
                <a:cs typeface="Times New Roman"/>
                <a:sym typeface="Times New Roman"/>
              </a:rPr>
              <a:t>47</a:t>
            </a:r>
            <a:r>
              <a:rPr lang="en" sz="900">
                <a:solidFill>
                  <a:srgbClr val="05103E"/>
                </a:solidFill>
                <a:latin typeface="Times New Roman"/>
                <a:ea typeface="Times New Roman"/>
                <a:cs typeface="Times New Roman"/>
                <a:sym typeface="Times New Roman"/>
              </a:rPr>
              <a:t>(13), 17813–17825. </a:t>
            </a:r>
            <a:r>
              <a:rPr lang="en" sz="900" u="sng">
                <a:solidFill>
                  <a:schemeClr val="hlink"/>
                </a:solidFill>
                <a:latin typeface="Times New Roman"/>
                <a:ea typeface="Times New Roman"/>
                <a:cs typeface="Times New Roman"/>
                <a:sym typeface="Times New Roman"/>
                <a:hlinkClick r:id="rId14"/>
              </a:rPr>
              <a:t>https://doi.org/10.1016/j.ceramint.2021.03.126</a:t>
            </a:r>
            <a:endParaRPr sz="900">
              <a:solidFill>
                <a:srgbClr val="05103E"/>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idx="1" type="body"/>
          </p:nvPr>
        </p:nvSpPr>
        <p:spPr>
          <a:xfrm>
            <a:off x="311700" y="697925"/>
            <a:ext cx="8520600" cy="4061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358"/>
              <a:buNone/>
            </a:pPr>
            <a:r>
              <a:rPr i="1" lang="en" sz="900">
                <a:solidFill>
                  <a:srgbClr val="05103E"/>
                </a:solidFill>
                <a:latin typeface="Times New Roman"/>
                <a:ea typeface="Times New Roman"/>
                <a:cs typeface="Times New Roman"/>
                <a:sym typeface="Times New Roman"/>
              </a:rPr>
              <a:t>C</a:t>
            </a:r>
            <a:r>
              <a:rPr i="1" lang="en" sz="900">
                <a:solidFill>
                  <a:srgbClr val="05103E"/>
                </a:solidFill>
                <a:latin typeface="Times New Roman"/>
                <a:ea typeface="Times New Roman"/>
                <a:cs typeface="Times New Roman"/>
                <a:sym typeface="Times New Roman"/>
              </a:rPr>
              <a:t>rystal</a:t>
            </a:r>
            <a:r>
              <a:rPr lang="en" sz="900">
                <a:solidFill>
                  <a:srgbClr val="05103E"/>
                </a:solidFill>
                <a:latin typeface="Times New Roman"/>
                <a:ea typeface="Times New Roman"/>
                <a:cs typeface="Times New Roman"/>
                <a:sym typeface="Times New Roman"/>
              </a:rPr>
              <a:t>. (n.d.). Britannica Kids. </a:t>
            </a:r>
            <a:r>
              <a:rPr lang="en" sz="900" u="sng">
                <a:solidFill>
                  <a:schemeClr val="accent5"/>
                </a:solidFill>
                <a:latin typeface="Times New Roman"/>
                <a:ea typeface="Times New Roman"/>
                <a:cs typeface="Times New Roman"/>
                <a:sym typeface="Times New Roman"/>
                <a:hlinkClick r:id="rId3">
                  <a:extLst>
                    <a:ext uri="{A12FA001-AC4F-418D-AE19-62706E023703}">
                      <ahyp:hlinkClr val="tx"/>
                    </a:ext>
                  </a:extLst>
                </a:hlinkClick>
              </a:rPr>
              <a:t>https://kids.britannica.com/scholars/article/crystal/110297</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i="1" lang="en" sz="900">
                <a:solidFill>
                  <a:srgbClr val="05103E"/>
                </a:solidFill>
                <a:latin typeface="Times New Roman"/>
                <a:ea typeface="Times New Roman"/>
                <a:cs typeface="Times New Roman"/>
                <a:sym typeface="Times New Roman"/>
              </a:rPr>
              <a:t>Volt Definition &amp; Meaning | Britannica Dictionary</a:t>
            </a:r>
            <a:r>
              <a:rPr lang="en" sz="900">
                <a:solidFill>
                  <a:srgbClr val="05103E"/>
                </a:solidFill>
                <a:latin typeface="Times New Roman"/>
                <a:ea typeface="Times New Roman"/>
                <a:cs typeface="Times New Roman"/>
                <a:sym typeface="Times New Roman"/>
              </a:rPr>
              <a:t>. (n.d.). </a:t>
            </a:r>
            <a:r>
              <a:rPr lang="en" sz="900" u="sng">
                <a:solidFill>
                  <a:schemeClr val="accent5"/>
                </a:solidFill>
                <a:latin typeface="Times New Roman"/>
                <a:ea typeface="Times New Roman"/>
                <a:cs typeface="Times New Roman"/>
                <a:sym typeface="Times New Roman"/>
                <a:hlinkClick r:id="rId4">
                  <a:extLst>
                    <a:ext uri="{A12FA001-AC4F-418D-AE19-62706E023703}">
                      <ahyp:hlinkClr val="tx"/>
                    </a:ext>
                  </a:extLst>
                </a:hlinkClick>
              </a:rPr>
              <a:t>https://www.britannica.com/dictionary/volt</a:t>
            </a:r>
            <a:endParaRPr i="1"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i="1" lang="en" sz="900">
                <a:solidFill>
                  <a:srgbClr val="05103E"/>
                </a:solidFill>
                <a:latin typeface="Times New Roman"/>
                <a:ea typeface="Times New Roman"/>
                <a:cs typeface="Times New Roman"/>
                <a:sym typeface="Times New Roman"/>
              </a:rPr>
              <a:t>What is a Crystal?</a:t>
            </a:r>
            <a:r>
              <a:rPr lang="en" sz="900">
                <a:solidFill>
                  <a:srgbClr val="05103E"/>
                </a:solidFill>
                <a:latin typeface="Times New Roman"/>
                <a:ea typeface="Times New Roman"/>
                <a:cs typeface="Times New Roman"/>
                <a:sym typeface="Times New Roman"/>
              </a:rPr>
              <a:t> (2019, July 19). Let’s Talk Science. </a:t>
            </a:r>
            <a:r>
              <a:rPr lang="en" sz="900" u="sng">
                <a:solidFill>
                  <a:schemeClr val="hlink"/>
                </a:solidFill>
                <a:latin typeface="Times New Roman"/>
                <a:ea typeface="Times New Roman"/>
                <a:cs typeface="Times New Roman"/>
                <a:sym typeface="Times New Roman"/>
                <a:hlinkClick r:id="rId5"/>
              </a:rPr>
              <a:t>https://letstalkscience.ca/educational-resources/stem-explained/what-a-crystal</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i="1" lang="en" sz="900">
                <a:solidFill>
                  <a:srgbClr val="05103E"/>
                </a:solidFill>
                <a:latin typeface="Times New Roman"/>
                <a:ea typeface="Times New Roman"/>
                <a:cs typeface="Times New Roman"/>
                <a:sym typeface="Times New Roman"/>
              </a:rPr>
              <a:t>What is sugar? | Exploratorium</a:t>
            </a:r>
            <a:r>
              <a:rPr lang="en" sz="900">
                <a:solidFill>
                  <a:srgbClr val="05103E"/>
                </a:solidFill>
                <a:latin typeface="Times New Roman"/>
                <a:ea typeface="Times New Roman"/>
                <a:cs typeface="Times New Roman"/>
                <a:sym typeface="Times New Roman"/>
              </a:rPr>
              <a:t>. (2023, March 7). Exploratorium. </a:t>
            </a:r>
            <a:r>
              <a:rPr lang="en" sz="900" u="sng">
                <a:solidFill>
                  <a:schemeClr val="hlink"/>
                </a:solidFill>
                <a:latin typeface="Times New Roman"/>
                <a:ea typeface="Times New Roman"/>
                <a:cs typeface="Times New Roman"/>
                <a:sym typeface="Times New Roman"/>
                <a:hlinkClick r:id="rId6"/>
              </a:rPr>
              <a:t>https://www.exploratorium.edu/explore/cooking/sugar</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i="1" lang="en" sz="900">
                <a:solidFill>
                  <a:srgbClr val="05103E"/>
                </a:solidFill>
                <a:latin typeface="Times New Roman"/>
                <a:ea typeface="Times New Roman"/>
                <a:cs typeface="Times New Roman"/>
                <a:sym typeface="Times New Roman"/>
              </a:rPr>
              <a:t>Molecular formula and chemical structure of sodium bicarbonate Stock Vector</a:t>
            </a:r>
            <a:r>
              <a:rPr lang="en" sz="900">
                <a:solidFill>
                  <a:srgbClr val="05103E"/>
                </a:solidFill>
                <a:latin typeface="Times New Roman"/>
                <a:ea typeface="Times New Roman"/>
                <a:cs typeface="Times New Roman"/>
                <a:sym typeface="Times New Roman"/>
              </a:rPr>
              <a:t>. (n.d.). Adobe Stock. </a:t>
            </a:r>
            <a:r>
              <a:rPr lang="en" sz="900" u="sng">
                <a:solidFill>
                  <a:schemeClr val="hlink"/>
                </a:solidFill>
                <a:latin typeface="Times New Roman"/>
                <a:ea typeface="Times New Roman"/>
                <a:cs typeface="Times New Roman"/>
                <a:sym typeface="Times New Roman"/>
                <a:hlinkClick r:id="rId7"/>
              </a:rPr>
              <a:t>https://stock.adobe.com/ca/images/molecular-formula-and-chemical-structure-of-sodium-bicarbonate/526207498?asset_id=526207498</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lang="en" sz="900">
                <a:solidFill>
                  <a:srgbClr val="05103E"/>
                </a:solidFill>
                <a:latin typeface="Times New Roman"/>
                <a:ea typeface="Times New Roman"/>
                <a:cs typeface="Times New Roman"/>
                <a:sym typeface="Times New Roman"/>
              </a:rPr>
              <a:t>Admin. (2023, May 9). </a:t>
            </a:r>
            <a:r>
              <a:rPr i="1" lang="en" sz="900">
                <a:solidFill>
                  <a:srgbClr val="05103E"/>
                </a:solidFill>
                <a:latin typeface="Times New Roman"/>
                <a:ea typeface="Times New Roman"/>
                <a:cs typeface="Times New Roman"/>
                <a:sym typeface="Times New Roman"/>
              </a:rPr>
              <a:t>Magnesium Sulfate (MGSO4) - Structure, Properties, Uses, FAQs of Magnesium Sulfate (MGSO4)</a:t>
            </a:r>
            <a:r>
              <a:rPr lang="en" sz="900">
                <a:solidFill>
                  <a:srgbClr val="05103E"/>
                </a:solidFill>
                <a:latin typeface="Times New Roman"/>
                <a:ea typeface="Times New Roman"/>
                <a:cs typeface="Times New Roman"/>
                <a:sym typeface="Times New Roman"/>
              </a:rPr>
              <a:t>. BYJUS. </a:t>
            </a:r>
            <a:r>
              <a:rPr lang="en" sz="900" u="sng">
                <a:solidFill>
                  <a:schemeClr val="hlink"/>
                </a:solidFill>
                <a:latin typeface="Times New Roman"/>
                <a:ea typeface="Times New Roman"/>
                <a:cs typeface="Times New Roman"/>
                <a:sym typeface="Times New Roman"/>
                <a:hlinkClick r:id="rId8"/>
              </a:rPr>
              <a:t>https://byjus.com/chemistry/mgso4/</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lang="en" sz="900">
                <a:solidFill>
                  <a:srgbClr val="05103E"/>
                </a:solidFill>
                <a:latin typeface="Times New Roman"/>
                <a:ea typeface="Times New Roman"/>
                <a:cs typeface="Times New Roman"/>
                <a:sym typeface="Times New Roman"/>
              </a:rPr>
              <a:t>Gao, Z., Rohani, S., Gong, J., &amp; Wang, J. (2017). Recent developments in the crystallization process: toward the pharmaceutical industry. </a:t>
            </a:r>
            <a:r>
              <a:rPr i="1" lang="en" sz="900">
                <a:solidFill>
                  <a:srgbClr val="05103E"/>
                </a:solidFill>
                <a:latin typeface="Times New Roman"/>
                <a:ea typeface="Times New Roman"/>
                <a:cs typeface="Times New Roman"/>
                <a:sym typeface="Times New Roman"/>
              </a:rPr>
              <a:t>Engineering</a:t>
            </a:r>
            <a:r>
              <a:rPr lang="en" sz="900">
                <a:solidFill>
                  <a:srgbClr val="05103E"/>
                </a:solidFill>
                <a:latin typeface="Times New Roman"/>
                <a:ea typeface="Times New Roman"/>
                <a:cs typeface="Times New Roman"/>
                <a:sym typeface="Times New Roman"/>
              </a:rPr>
              <a:t>, </a:t>
            </a:r>
            <a:r>
              <a:rPr i="1" lang="en" sz="900">
                <a:solidFill>
                  <a:srgbClr val="05103E"/>
                </a:solidFill>
                <a:latin typeface="Times New Roman"/>
                <a:ea typeface="Times New Roman"/>
                <a:cs typeface="Times New Roman"/>
                <a:sym typeface="Times New Roman"/>
              </a:rPr>
              <a:t>3</a:t>
            </a:r>
            <a:r>
              <a:rPr lang="en" sz="900">
                <a:solidFill>
                  <a:srgbClr val="05103E"/>
                </a:solidFill>
                <a:latin typeface="Times New Roman"/>
                <a:ea typeface="Times New Roman"/>
                <a:cs typeface="Times New Roman"/>
                <a:sym typeface="Times New Roman"/>
              </a:rPr>
              <a:t>(3), 343–353. </a:t>
            </a:r>
            <a:r>
              <a:rPr lang="en" sz="900" u="sng">
                <a:solidFill>
                  <a:schemeClr val="hlink"/>
                </a:solidFill>
                <a:latin typeface="Times New Roman"/>
                <a:ea typeface="Times New Roman"/>
                <a:cs typeface="Times New Roman"/>
                <a:sym typeface="Times New Roman"/>
                <a:hlinkClick r:id="rId9"/>
              </a:rPr>
              <a:t>https://doi.org/10.1016/j.eng.2017.03.022</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lang="en" sz="900">
                <a:solidFill>
                  <a:srgbClr val="05103E"/>
                </a:solidFill>
                <a:latin typeface="Times New Roman"/>
                <a:ea typeface="Times New Roman"/>
                <a:cs typeface="Times New Roman"/>
                <a:sym typeface="Times New Roman"/>
              </a:rPr>
              <a:t>Buddies, S., &amp; Lohner, S. (2024, February 20). </a:t>
            </a:r>
            <a:r>
              <a:rPr i="1" lang="en" sz="900">
                <a:solidFill>
                  <a:srgbClr val="05103E"/>
                </a:solidFill>
                <a:latin typeface="Times New Roman"/>
                <a:ea typeface="Times New Roman"/>
                <a:cs typeface="Times New Roman"/>
                <a:sym typeface="Times New Roman"/>
              </a:rPr>
              <a:t>Solubility Science: How much is too much?</a:t>
            </a:r>
            <a:r>
              <a:rPr lang="en" sz="900">
                <a:solidFill>
                  <a:srgbClr val="05103E"/>
                </a:solidFill>
                <a:latin typeface="Times New Roman"/>
                <a:ea typeface="Times New Roman"/>
                <a:cs typeface="Times New Roman"/>
                <a:sym typeface="Times New Roman"/>
              </a:rPr>
              <a:t> Scientific American. </a:t>
            </a:r>
            <a:r>
              <a:rPr lang="en" sz="900" u="sng">
                <a:solidFill>
                  <a:schemeClr val="hlink"/>
                </a:solidFill>
                <a:latin typeface="Times New Roman"/>
                <a:ea typeface="Times New Roman"/>
                <a:cs typeface="Times New Roman"/>
                <a:sym typeface="Times New Roman"/>
                <a:hlinkClick r:id="rId10"/>
              </a:rPr>
              <a:t>https://www.scientificamerican.com/article/solubility-science-how-much-is-too-much/</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lang="en" sz="900">
                <a:solidFill>
                  <a:srgbClr val="05103E"/>
                </a:solidFill>
                <a:latin typeface="Times New Roman"/>
                <a:ea typeface="Times New Roman"/>
                <a:cs typeface="Times New Roman"/>
                <a:sym typeface="Times New Roman"/>
              </a:rPr>
              <a:t>Libretexts. (2021b, July 6). </a:t>
            </a:r>
            <a:r>
              <a:rPr i="1" lang="en" sz="900">
                <a:solidFill>
                  <a:srgbClr val="05103E"/>
                </a:solidFill>
                <a:latin typeface="Times New Roman"/>
                <a:ea typeface="Times New Roman"/>
                <a:cs typeface="Times New Roman"/>
                <a:sym typeface="Times New Roman"/>
              </a:rPr>
              <a:t>Piezoelectricity</a:t>
            </a:r>
            <a:r>
              <a:rPr lang="en" sz="900">
                <a:solidFill>
                  <a:srgbClr val="05103E"/>
                </a:solidFill>
                <a:latin typeface="Times New Roman"/>
                <a:ea typeface="Times New Roman"/>
                <a:cs typeface="Times New Roman"/>
                <a:sym typeface="Times New Roman"/>
              </a:rPr>
              <a:t>. Engineering LibreTexts. </a:t>
            </a:r>
            <a:r>
              <a:rPr lang="en" sz="900" u="sng">
                <a:solidFill>
                  <a:schemeClr val="hlink"/>
                </a:solidFill>
                <a:latin typeface="Times New Roman"/>
                <a:ea typeface="Times New Roman"/>
                <a:cs typeface="Times New Roman"/>
                <a:sym typeface="Times New Roman"/>
                <a:hlinkClick r:id="rId11"/>
              </a:rPr>
              <a:t>https://eng.libretexts.org/Bookshelves/Materials_Science/Supplemental_Modules_(Materials_Science)/Electronic_Properties/Piezoelectricity</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0"/>
              </a:spcAft>
              <a:buSzPts val="358"/>
              <a:buNone/>
            </a:pPr>
            <a:r>
              <a:rPr i="1" lang="en" sz="900">
                <a:solidFill>
                  <a:srgbClr val="05103E"/>
                </a:solidFill>
                <a:latin typeface="Times New Roman"/>
                <a:ea typeface="Times New Roman"/>
                <a:cs typeface="Times New Roman"/>
                <a:sym typeface="Times New Roman"/>
              </a:rPr>
              <a:t>Quartz - Minerals Education Coalition</a:t>
            </a:r>
            <a:r>
              <a:rPr lang="en" sz="900">
                <a:solidFill>
                  <a:srgbClr val="05103E"/>
                </a:solidFill>
                <a:latin typeface="Times New Roman"/>
                <a:ea typeface="Times New Roman"/>
                <a:cs typeface="Times New Roman"/>
                <a:sym typeface="Times New Roman"/>
              </a:rPr>
              <a:t>. (2024, January 24). Minerals Education Coalition. </a:t>
            </a:r>
            <a:r>
              <a:rPr lang="en" sz="900" u="sng">
                <a:solidFill>
                  <a:schemeClr val="hlink"/>
                </a:solidFill>
                <a:latin typeface="Times New Roman"/>
                <a:ea typeface="Times New Roman"/>
                <a:cs typeface="Times New Roman"/>
                <a:sym typeface="Times New Roman"/>
                <a:hlinkClick r:id="rId12"/>
              </a:rPr>
              <a:t>https://mineralseducationcoalition.org/minerals-database/quartz/</a:t>
            </a:r>
            <a:endParaRPr sz="900">
              <a:solidFill>
                <a:srgbClr val="05103E"/>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SzPts val="358"/>
              <a:buNone/>
            </a:pPr>
            <a:r>
              <a:rPr lang="en" sz="900">
                <a:solidFill>
                  <a:srgbClr val="05103E"/>
                </a:solidFill>
                <a:latin typeface="Times New Roman"/>
                <a:ea typeface="Times New Roman"/>
                <a:cs typeface="Times New Roman"/>
                <a:sym typeface="Times New Roman"/>
              </a:rPr>
              <a:t>De Jong, M., Chen, W., Geerlings, H., Asta, M., &amp; Persson, K. A. (2015). A database to enable discovery and design of piezoelectric materials. </a:t>
            </a:r>
            <a:r>
              <a:rPr i="1" lang="en" sz="900">
                <a:solidFill>
                  <a:srgbClr val="05103E"/>
                </a:solidFill>
                <a:latin typeface="Times New Roman"/>
                <a:ea typeface="Times New Roman"/>
                <a:cs typeface="Times New Roman"/>
                <a:sym typeface="Times New Roman"/>
              </a:rPr>
              <a:t>Scientific Data</a:t>
            </a:r>
            <a:r>
              <a:rPr lang="en" sz="900">
                <a:solidFill>
                  <a:srgbClr val="05103E"/>
                </a:solidFill>
                <a:latin typeface="Times New Roman"/>
                <a:ea typeface="Times New Roman"/>
                <a:cs typeface="Times New Roman"/>
                <a:sym typeface="Times New Roman"/>
              </a:rPr>
              <a:t>, </a:t>
            </a:r>
            <a:r>
              <a:rPr i="1" lang="en" sz="900">
                <a:solidFill>
                  <a:srgbClr val="05103E"/>
                </a:solidFill>
                <a:latin typeface="Times New Roman"/>
                <a:ea typeface="Times New Roman"/>
                <a:cs typeface="Times New Roman"/>
                <a:sym typeface="Times New Roman"/>
              </a:rPr>
              <a:t>2</a:t>
            </a:r>
            <a:r>
              <a:rPr lang="en" sz="900">
                <a:solidFill>
                  <a:srgbClr val="05103E"/>
                </a:solidFill>
                <a:latin typeface="Times New Roman"/>
                <a:ea typeface="Times New Roman"/>
                <a:cs typeface="Times New Roman"/>
                <a:sym typeface="Times New Roman"/>
              </a:rPr>
              <a:t>(1). </a:t>
            </a:r>
            <a:r>
              <a:rPr lang="en" sz="900" u="sng">
                <a:solidFill>
                  <a:schemeClr val="hlink"/>
                </a:solidFill>
                <a:latin typeface="Times New Roman"/>
                <a:ea typeface="Times New Roman"/>
                <a:cs typeface="Times New Roman"/>
                <a:sym typeface="Times New Roman"/>
                <a:hlinkClick r:id="rId13"/>
              </a:rPr>
              <a:t>https://doi.org/10.1038/sdata.2015.5</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Hypothesis</a:t>
            </a:r>
            <a:endParaRPr b="1">
              <a:solidFill>
                <a:srgbClr val="E06666"/>
              </a:solidFill>
              <a:latin typeface="Mali"/>
              <a:ea typeface="Mali"/>
              <a:cs typeface="Mali"/>
              <a:sym typeface="Mali"/>
            </a:endParaRPr>
          </a:p>
        </p:txBody>
      </p:sp>
      <p:sp>
        <p:nvSpPr>
          <p:cNvPr id="67" name="Google Shape;67;p15"/>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CC4125"/>
                </a:solidFill>
                <a:latin typeface="Mali"/>
                <a:ea typeface="Mali"/>
                <a:cs typeface="Mali"/>
                <a:sym typeface="Mali"/>
              </a:rPr>
              <a:t>We don’t think we can generate more electricity than a quartz with synthetic crystals. This is because most electronics are powered by quartz and not synthetic crystals, and we think scientists have already found out why not to use synthetic crystals. </a:t>
            </a:r>
            <a:endParaRPr>
              <a:solidFill>
                <a:srgbClr val="CC4125"/>
              </a:solidFill>
              <a:latin typeface="Mali"/>
              <a:ea typeface="Mali"/>
              <a:cs typeface="Mali"/>
              <a:sym typeface="Mali"/>
            </a:endParaRPr>
          </a:p>
          <a:p>
            <a:pPr indent="0" lvl="0" marL="0" rtl="0" algn="l">
              <a:spcBef>
                <a:spcPts val="1200"/>
              </a:spcBef>
              <a:spcAft>
                <a:spcPts val="0"/>
              </a:spcAft>
              <a:buNone/>
            </a:pPr>
            <a:r>
              <a:rPr lang="en">
                <a:solidFill>
                  <a:srgbClr val="CC4125"/>
                </a:solidFill>
                <a:latin typeface="Mali"/>
                <a:ea typeface="Mali"/>
                <a:cs typeface="Mali"/>
                <a:sym typeface="Mali"/>
              </a:rPr>
              <a:t>B</a:t>
            </a:r>
            <a:r>
              <a:rPr lang="en">
                <a:solidFill>
                  <a:srgbClr val="CC4125"/>
                </a:solidFill>
                <a:latin typeface="Mali"/>
                <a:ea typeface="Mali"/>
                <a:cs typeface="Mali"/>
                <a:sym typeface="Mali"/>
              </a:rPr>
              <a:t>oth calories and electricity are forms of energy, so the crystal with the most calories would generate the most electricity. Out of the the synthetic crystals, that would be sugar.</a:t>
            </a:r>
            <a:endParaRPr i="1">
              <a:solidFill>
                <a:srgbClr val="FF0000"/>
              </a:solidFill>
              <a:latin typeface="Mali"/>
              <a:ea typeface="Mali"/>
              <a:cs typeface="Mali"/>
              <a:sym typeface="Mali"/>
            </a:endParaRPr>
          </a:p>
          <a:p>
            <a:pPr indent="0" lvl="0" marL="0" rtl="0" algn="l">
              <a:spcBef>
                <a:spcPts val="1200"/>
              </a:spcBef>
              <a:spcAft>
                <a:spcPts val="0"/>
              </a:spcAft>
              <a:buNone/>
            </a:pPr>
            <a:r>
              <a:t/>
            </a:r>
            <a:endParaRPr>
              <a:solidFill>
                <a:srgbClr val="CC4125"/>
              </a:solidFill>
              <a:latin typeface="Mali"/>
              <a:ea typeface="Mali"/>
              <a:cs typeface="Mali"/>
              <a:sym typeface="Mali"/>
            </a:endParaRPr>
          </a:p>
          <a:p>
            <a:pPr indent="0" lvl="0" marL="0" rtl="0" algn="l">
              <a:spcBef>
                <a:spcPts val="1200"/>
              </a:spcBef>
              <a:spcAft>
                <a:spcPts val="0"/>
              </a:spcAft>
              <a:buNone/>
            </a:pPr>
            <a:r>
              <a:t/>
            </a:r>
            <a:endParaRPr b="1">
              <a:solidFill>
                <a:srgbClr val="EA9999"/>
              </a:solidFill>
              <a:latin typeface="Mali"/>
              <a:ea typeface="Mali"/>
              <a:cs typeface="Mali"/>
              <a:sym typeface="Mali"/>
            </a:endParaRPr>
          </a:p>
          <a:p>
            <a:pPr indent="0" lvl="0" marL="0" rtl="0" algn="l">
              <a:spcBef>
                <a:spcPts val="1200"/>
              </a:spcBef>
              <a:spcAft>
                <a:spcPts val="1200"/>
              </a:spcAft>
              <a:buNone/>
            </a:pPr>
            <a:r>
              <a:t/>
            </a:r>
            <a:endParaRPr i="1">
              <a:solidFill>
                <a:srgbClr val="FF0000"/>
              </a:solidFill>
              <a:latin typeface="Mali"/>
              <a:ea typeface="Mali"/>
              <a:cs typeface="Mali"/>
              <a:sym typeface="Mal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22">
                <a:solidFill>
                  <a:srgbClr val="E06666"/>
                </a:solidFill>
                <a:latin typeface="Mali"/>
                <a:ea typeface="Mali"/>
                <a:cs typeface="Mali"/>
                <a:sym typeface="Mali"/>
              </a:rPr>
              <a:t>What is Piezoelectricity?</a:t>
            </a:r>
            <a:endParaRPr b="1" sz="2522">
              <a:solidFill>
                <a:srgbClr val="E06666"/>
              </a:solidFill>
              <a:latin typeface="Mali"/>
              <a:ea typeface="Mali"/>
              <a:cs typeface="Mali"/>
              <a:sym typeface="Mali"/>
            </a:endParaRPr>
          </a:p>
        </p:txBody>
      </p:sp>
      <p:sp>
        <p:nvSpPr>
          <p:cNvPr id="73" name="Google Shape;73;p16"/>
          <p:cNvSpPr txBox="1"/>
          <p:nvPr>
            <p:ph idx="1" type="body"/>
          </p:nvPr>
        </p:nvSpPr>
        <p:spPr>
          <a:xfrm>
            <a:off x="311700" y="125091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CC4125"/>
                </a:solidFill>
                <a:latin typeface="Mali"/>
                <a:ea typeface="Mali"/>
                <a:cs typeface="Mali"/>
                <a:sym typeface="Mali"/>
              </a:rPr>
              <a:t>Piezoelectricity is an </a:t>
            </a:r>
            <a:r>
              <a:rPr lang="en">
                <a:solidFill>
                  <a:srgbClr val="CC4125"/>
                </a:solidFill>
                <a:latin typeface="Mali"/>
                <a:ea typeface="Mali"/>
                <a:cs typeface="Mali"/>
                <a:sym typeface="Mali"/>
              </a:rPr>
              <a:t>ability</a:t>
            </a:r>
            <a:r>
              <a:rPr lang="en">
                <a:solidFill>
                  <a:srgbClr val="CC4125"/>
                </a:solidFill>
                <a:latin typeface="Mali"/>
                <a:ea typeface="Mali"/>
                <a:cs typeface="Mali"/>
                <a:sym typeface="Mali"/>
              </a:rPr>
              <a:t> certain things have, causing it to generate electricity when we apply mechanical </a:t>
            </a:r>
            <a:r>
              <a:rPr lang="en">
                <a:solidFill>
                  <a:srgbClr val="CC4125"/>
                </a:solidFill>
                <a:latin typeface="Mali"/>
                <a:ea typeface="Mali"/>
                <a:cs typeface="Mali"/>
                <a:sym typeface="Mali"/>
              </a:rPr>
              <a:t>stress (pressing or squeezing it).</a:t>
            </a:r>
            <a:endParaRPr>
              <a:solidFill>
                <a:srgbClr val="CC4125"/>
              </a:solidFill>
              <a:latin typeface="Mali"/>
              <a:ea typeface="Mali"/>
              <a:cs typeface="Mali"/>
              <a:sym typeface="Mali"/>
            </a:endParaRPr>
          </a:p>
        </p:txBody>
      </p:sp>
      <p:pic>
        <p:nvPicPr>
          <p:cNvPr id="74" name="Google Shape;74;p16"/>
          <p:cNvPicPr preferRelativeResize="0"/>
          <p:nvPr/>
        </p:nvPicPr>
        <p:blipFill>
          <a:blip r:embed="rId3">
            <a:alphaModFix/>
          </a:blip>
          <a:stretch>
            <a:fillRect/>
          </a:stretch>
        </p:blipFill>
        <p:spPr>
          <a:xfrm>
            <a:off x="216750" y="2728500"/>
            <a:ext cx="3995351" cy="2330625"/>
          </a:xfrm>
          <a:prstGeom prst="rect">
            <a:avLst/>
          </a:prstGeom>
          <a:noFill/>
          <a:ln>
            <a:noFill/>
          </a:ln>
        </p:spPr>
      </p:pic>
      <p:pic>
        <p:nvPicPr>
          <p:cNvPr id="75" name="Google Shape;75;p16"/>
          <p:cNvPicPr preferRelativeResize="0"/>
          <p:nvPr/>
        </p:nvPicPr>
        <p:blipFill>
          <a:blip r:embed="rId4">
            <a:alphaModFix/>
          </a:blip>
          <a:stretch>
            <a:fillRect/>
          </a:stretch>
        </p:blipFill>
        <p:spPr>
          <a:xfrm>
            <a:off x="4802925" y="2512802"/>
            <a:ext cx="3873629" cy="233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33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What is E</a:t>
            </a:r>
            <a:r>
              <a:rPr b="1" lang="en">
                <a:solidFill>
                  <a:srgbClr val="E06666"/>
                </a:solidFill>
                <a:latin typeface="Mali"/>
                <a:ea typeface="Mali"/>
                <a:cs typeface="Mali"/>
                <a:sym typeface="Mali"/>
              </a:rPr>
              <a:t>lectricity</a:t>
            </a:r>
            <a:r>
              <a:rPr b="1" lang="en">
                <a:solidFill>
                  <a:srgbClr val="E06666"/>
                </a:solidFill>
                <a:latin typeface="Mali"/>
                <a:ea typeface="Mali"/>
                <a:cs typeface="Mali"/>
                <a:sym typeface="Mali"/>
              </a:rPr>
              <a:t>, Voltage, and a Voltmeter?</a:t>
            </a:r>
            <a:endParaRPr b="1">
              <a:solidFill>
                <a:srgbClr val="E06666"/>
              </a:solidFill>
              <a:latin typeface="Mali"/>
              <a:ea typeface="Mali"/>
              <a:cs typeface="Mali"/>
              <a:sym typeface="Mali"/>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CC4125"/>
                </a:solidFill>
                <a:latin typeface="Mali"/>
                <a:ea typeface="Mali"/>
                <a:cs typeface="Mali"/>
                <a:sym typeface="Mali"/>
              </a:rPr>
              <a:t>Electricity is energy made when electrons, which have negative charge, move. </a:t>
            </a:r>
            <a:endParaRPr sz="1600">
              <a:solidFill>
                <a:srgbClr val="CC4125"/>
              </a:solidFill>
              <a:latin typeface="Mali"/>
              <a:ea typeface="Mali"/>
              <a:cs typeface="Mali"/>
              <a:sym typeface="Mali"/>
            </a:endParaRPr>
          </a:p>
          <a:p>
            <a:pPr indent="0" lvl="0" marL="0" rtl="0" algn="l">
              <a:spcBef>
                <a:spcPts val="1200"/>
              </a:spcBef>
              <a:spcAft>
                <a:spcPts val="0"/>
              </a:spcAft>
              <a:buNone/>
            </a:pPr>
            <a:r>
              <a:rPr lang="en" sz="1600">
                <a:solidFill>
                  <a:srgbClr val="CC4125"/>
                </a:solidFill>
                <a:latin typeface="Mali"/>
                <a:ea typeface="Mali"/>
                <a:cs typeface="Mali"/>
                <a:sym typeface="Mali"/>
              </a:rPr>
              <a:t>Volts are a unit used to measure how strong an electric current is. For our experiment, we will use millivolts, 1,000 millivolts being 1 volt.</a:t>
            </a:r>
            <a:endParaRPr sz="1600">
              <a:solidFill>
                <a:srgbClr val="CC4125"/>
              </a:solidFill>
              <a:latin typeface="Mali"/>
              <a:ea typeface="Mali"/>
              <a:cs typeface="Mali"/>
              <a:sym typeface="Mali"/>
            </a:endParaRPr>
          </a:p>
          <a:p>
            <a:pPr indent="0" lvl="0" marL="0" rtl="0" algn="l">
              <a:spcBef>
                <a:spcPts val="1200"/>
              </a:spcBef>
              <a:spcAft>
                <a:spcPts val="0"/>
              </a:spcAft>
              <a:buNone/>
            </a:pPr>
            <a:r>
              <a:rPr lang="en" sz="1600">
                <a:solidFill>
                  <a:srgbClr val="CC4125"/>
                </a:solidFill>
                <a:latin typeface="Mali"/>
                <a:ea typeface="Mali"/>
                <a:cs typeface="Mali"/>
                <a:sym typeface="Mali"/>
              </a:rPr>
              <a:t>A voltmeter measures how many volts something is producing (their voltage).</a:t>
            </a:r>
            <a:endParaRPr sz="1600">
              <a:solidFill>
                <a:srgbClr val="CC4125"/>
              </a:solidFill>
              <a:latin typeface="Mali"/>
              <a:ea typeface="Mali"/>
              <a:cs typeface="Mali"/>
              <a:sym typeface="Mali"/>
            </a:endParaRPr>
          </a:p>
          <a:p>
            <a:pPr indent="0" lvl="0" marL="0" rtl="0" algn="l">
              <a:spcBef>
                <a:spcPts val="1200"/>
              </a:spcBef>
              <a:spcAft>
                <a:spcPts val="1200"/>
              </a:spcAft>
              <a:buNone/>
            </a:pPr>
            <a:r>
              <a:t/>
            </a:r>
            <a:endParaRPr sz="1600">
              <a:solidFill>
                <a:srgbClr val="CC4125"/>
              </a:solidFill>
              <a:latin typeface="Mali"/>
              <a:ea typeface="Mali"/>
              <a:cs typeface="Mali"/>
              <a:sym typeface="Mali"/>
            </a:endParaRPr>
          </a:p>
        </p:txBody>
      </p:sp>
      <p:sp>
        <p:nvSpPr>
          <p:cNvPr id="82" name="Google Shape;82;p17"/>
          <p:cNvSpPr/>
          <p:nvPr/>
        </p:nvSpPr>
        <p:spPr>
          <a:xfrm>
            <a:off x="5392775" y="3165675"/>
            <a:ext cx="950100" cy="764100"/>
          </a:xfrm>
          <a:prstGeom prst="bentArrow">
            <a:avLst>
              <a:gd fmla="val 25000" name="adj1"/>
              <a:gd fmla="val 23729"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7"/>
          <p:cNvSpPr txBox="1"/>
          <p:nvPr/>
        </p:nvSpPr>
        <p:spPr>
          <a:xfrm>
            <a:off x="5010575" y="3808288"/>
            <a:ext cx="1332300" cy="9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 is our voltmeter.</a:t>
            </a:r>
            <a:endParaRPr sz="1800">
              <a:solidFill>
                <a:schemeClr val="dk2"/>
              </a:solidFill>
            </a:endParaRPr>
          </a:p>
        </p:txBody>
      </p:sp>
      <p:pic>
        <p:nvPicPr>
          <p:cNvPr id="84" name="Google Shape;84;p17"/>
          <p:cNvPicPr preferRelativeResize="0"/>
          <p:nvPr/>
        </p:nvPicPr>
        <p:blipFill>
          <a:blip r:embed="rId3">
            <a:alphaModFix/>
          </a:blip>
          <a:stretch>
            <a:fillRect/>
          </a:stretch>
        </p:blipFill>
        <p:spPr>
          <a:xfrm>
            <a:off x="6517850" y="3065075"/>
            <a:ext cx="2314450" cy="2078427"/>
          </a:xfrm>
          <a:prstGeom prst="rect">
            <a:avLst/>
          </a:prstGeom>
          <a:noFill/>
          <a:ln>
            <a:noFill/>
          </a:ln>
        </p:spPr>
      </p:pic>
      <p:pic>
        <p:nvPicPr>
          <p:cNvPr id="85" name="Google Shape;85;p17"/>
          <p:cNvPicPr preferRelativeResize="0"/>
          <p:nvPr/>
        </p:nvPicPr>
        <p:blipFill>
          <a:blip r:embed="rId4">
            <a:alphaModFix/>
          </a:blip>
          <a:stretch>
            <a:fillRect/>
          </a:stretch>
        </p:blipFill>
        <p:spPr>
          <a:xfrm>
            <a:off x="311700" y="3651275"/>
            <a:ext cx="4389325" cy="1215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What is a Crystal?</a:t>
            </a:r>
            <a:endParaRPr b="1">
              <a:solidFill>
                <a:srgbClr val="E06666"/>
              </a:solidFill>
              <a:latin typeface="Mali"/>
              <a:ea typeface="Mali"/>
              <a:cs typeface="Mali"/>
              <a:sym typeface="Mali"/>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CC4125"/>
                </a:solidFill>
                <a:latin typeface="Mali"/>
                <a:ea typeface="Mali"/>
                <a:cs typeface="Mali"/>
                <a:sym typeface="Mali"/>
              </a:rPr>
              <a:t>A crystal is a solid which its atoms or molecules are put together in a specific pattern. They can be made by humans or nature in many different ways. For our experiment, we will be growing crystals from a supersaturated solution. In our supersaturated solution, the atoms or molecules of the solute are taken part and rearranged in a </a:t>
            </a:r>
            <a:r>
              <a:rPr lang="en">
                <a:solidFill>
                  <a:srgbClr val="CC4125"/>
                </a:solidFill>
                <a:latin typeface="Mali"/>
                <a:ea typeface="Mali"/>
                <a:cs typeface="Mali"/>
                <a:sym typeface="Mali"/>
              </a:rPr>
              <a:t>specific</a:t>
            </a:r>
            <a:r>
              <a:rPr lang="en">
                <a:solidFill>
                  <a:srgbClr val="CC4125"/>
                </a:solidFill>
                <a:latin typeface="Mali"/>
                <a:ea typeface="Mali"/>
                <a:cs typeface="Mali"/>
                <a:sym typeface="Mali"/>
              </a:rPr>
              <a:t> pattern and the crystals form. </a:t>
            </a:r>
            <a:endParaRPr>
              <a:solidFill>
                <a:srgbClr val="CC4125"/>
              </a:solidFill>
              <a:latin typeface="Mali"/>
              <a:ea typeface="Mali"/>
              <a:cs typeface="Mali"/>
              <a:sym typeface="Mali"/>
            </a:endParaRPr>
          </a:p>
          <a:p>
            <a:pPr indent="0" lvl="0" marL="0" rtl="0" algn="l">
              <a:spcBef>
                <a:spcPts val="1200"/>
              </a:spcBef>
              <a:spcAft>
                <a:spcPts val="0"/>
              </a:spcAft>
              <a:buNone/>
            </a:pPr>
            <a:r>
              <a:t/>
            </a:r>
            <a:endParaRPr>
              <a:solidFill>
                <a:srgbClr val="CC4125"/>
              </a:solidFill>
              <a:latin typeface="Mali"/>
              <a:ea typeface="Mali"/>
              <a:cs typeface="Mali"/>
              <a:sym typeface="Mali"/>
            </a:endParaRPr>
          </a:p>
          <a:p>
            <a:pPr indent="0" lvl="0" marL="0" rtl="0" algn="l">
              <a:spcBef>
                <a:spcPts val="1200"/>
              </a:spcBef>
              <a:spcAft>
                <a:spcPts val="1200"/>
              </a:spcAft>
              <a:buNone/>
            </a:pPr>
            <a:r>
              <a:t/>
            </a:r>
            <a:endParaRPr>
              <a:solidFill>
                <a:srgbClr val="CC4125"/>
              </a:solidFill>
              <a:latin typeface="Mali"/>
              <a:ea typeface="Mali"/>
              <a:cs typeface="Mali"/>
              <a:sym typeface="Mali"/>
            </a:endParaRPr>
          </a:p>
        </p:txBody>
      </p:sp>
      <p:pic>
        <p:nvPicPr>
          <p:cNvPr id="92" name="Google Shape;92;p18"/>
          <p:cNvPicPr preferRelativeResize="0"/>
          <p:nvPr/>
        </p:nvPicPr>
        <p:blipFill rotWithShape="1">
          <a:blip r:embed="rId3">
            <a:alphaModFix/>
          </a:blip>
          <a:srcRect b="65340" l="0" r="33355" t="0"/>
          <a:stretch/>
        </p:blipFill>
        <p:spPr>
          <a:xfrm>
            <a:off x="760600" y="3994138"/>
            <a:ext cx="2018224" cy="952025"/>
          </a:xfrm>
          <a:prstGeom prst="rect">
            <a:avLst/>
          </a:prstGeom>
          <a:noFill/>
          <a:ln>
            <a:noFill/>
          </a:ln>
        </p:spPr>
      </p:pic>
      <p:pic>
        <p:nvPicPr>
          <p:cNvPr id="93" name="Google Shape;93;p18"/>
          <p:cNvPicPr preferRelativeResize="0"/>
          <p:nvPr/>
        </p:nvPicPr>
        <p:blipFill rotWithShape="1">
          <a:blip r:embed="rId3">
            <a:alphaModFix/>
          </a:blip>
          <a:srcRect b="36898" l="0" r="33355" t="35408"/>
          <a:stretch/>
        </p:blipFill>
        <p:spPr>
          <a:xfrm>
            <a:off x="961900" y="3233450"/>
            <a:ext cx="2018224" cy="760701"/>
          </a:xfrm>
          <a:prstGeom prst="rect">
            <a:avLst/>
          </a:prstGeom>
          <a:noFill/>
          <a:ln>
            <a:noFill/>
          </a:ln>
        </p:spPr>
      </p:pic>
      <p:pic>
        <p:nvPicPr>
          <p:cNvPr id="94" name="Google Shape;94;p18"/>
          <p:cNvPicPr preferRelativeResize="0"/>
          <p:nvPr/>
        </p:nvPicPr>
        <p:blipFill>
          <a:blip r:embed="rId4">
            <a:alphaModFix/>
          </a:blip>
          <a:stretch>
            <a:fillRect/>
          </a:stretch>
        </p:blipFill>
        <p:spPr>
          <a:xfrm>
            <a:off x="3340000" y="3651046"/>
            <a:ext cx="1952412" cy="1295100"/>
          </a:xfrm>
          <a:prstGeom prst="rect">
            <a:avLst/>
          </a:prstGeom>
          <a:noFill/>
          <a:ln>
            <a:noFill/>
          </a:ln>
        </p:spPr>
      </p:pic>
      <p:pic>
        <p:nvPicPr>
          <p:cNvPr id="95" name="Google Shape;95;p18"/>
          <p:cNvPicPr preferRelativeResize="0"/>
          <p:nvPr/>
        </p:nvPicPr>
        <p:blipFill>
          <a:blip r:embed="rId5">
            <a:alphaModFix/>
          </a:blip>
          <a:stretch>
            <a:fillRect/>
          </a:stretch>
        </p:blipFill>
        <p:spPr>
          <a:xfrm>
            <a:off x="7126325" y="3647486"/>
            <a:ext cx="1952400" cy="1302224"/>
          </a:xfrm>
          <a:prstGeom prst="rect">
            <a:avLst/>
          </a:prstGeom>
          <a:noFill/>
          <a:ln>
            <a:noFill/>
          </a:ln>
        </p:spPr>
      </p:pic>
      <p:pic>
        <p:nvPicPr>
          <p:cNvPr id="96" name="Google Shape;96;p18"/>
          <p:cNvPicPr preferRelativeResize="0"/>
          <p:nvPr/>
        </p:nvPicPr>
        <p:blipFill rotWithShape="1">
          <a:blip r:embed="rId6">
            <a:alphaModFix/>
          </a:blip>
          <a:srcRect b="0" l="0" r="48646" t="19087"/>
          <a:stretch/>
        </p:blipFill>
        <p:spPr>
          <a:xfrm>
            <a:off x="5193525" y="3699925"/>
            <a:ext cx="2368850" cy="1202425"/>
          </a:xfrm>
          <a:prstGeom prst="rect">
            <a:avLst/>
          </a:prstGeom>
          <a:noFill/>
          <a:ln>
            <a:noFill/>
          </a:ln>
        </p:spPr>
      </p:pic>
      <p:sp>
        <p:nvSpPr>
          <p:cNvPr id="97" name="Google Shape;97;p18"/>
          <p:cNvSpPr txBox="1"/>
          <p:nvPr/>
        </p:nvSpPr>
        <p:spPr>
          <a:xfrm>
            <a:off x="5321525" y="3386425"/>
            <a:ext cx="1952400" cy="3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rPr>
              <a:t>Epsom Salt</a:t>
            </a:r>
            <a:endParaRPr b="1" sz="11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12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Calories and Chemical Formula of our Materials</a:t>
            </a:r>
            <a:endParaRPr b="1">
              <a:solidFill>
                <a:srgbClr val="E06666"/>
              </a:solidFill>
              <a:latin typeface="Mali"/>
              <a:ea typeface="Mali"/>
              <a:cs typeface="Mali"/>
              <a:sym typeface="Mali"/>
            </a:endParaRPr>
          </a:p>
        </p:txBody>
      </p:sp>
      <p:graphicFrame>
        <p:nvGraphicFramePr>
          <p:cNvPr id="103" name="Google Shape;103;p19"/>
          <p:cNvGraphicFramePr/>
          <p:nvPr/>
        </p:nvGraphicFramePr>
        <p:xfrm>
          <a:off x="401725" y="866775"/>
          <a:ext cx="3000000" cy="3000000"/>
        </p:xfrm>
        <a:graphic>
          <a:graphicData uri="http://schemas.openxmlformats.org/drawingml/2006/table">
            <a:tbl>
              <a:tblPr>
                <a:noFill/>
                <a:tableStyleId>{C8801FCA-CC81-459D-8B54-0A84C1481D83}</a:tableStyleId>
              </a:tblPr>
              <a:tblGrid>
                <a:gridCol w="2362350"/>
                <a:gridCol w="1816125"/>
                <a:gridCol w="1816125"/>
              </a:tblGrid>
              <a:tr h="683075">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Materials</a:t>
                      </a:r>
                      <a:endParaRPr b="1">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Chemical Formula</a:t>
                      </a:r>
                      <a:endParaRPr b="1">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b="1" lang="en">
                          <a:solidFill>
                            <a:srgbClr val="CC4125"/>
                          </a:solidFill>
                          <a:latin typeface="Mali"/>
                          <a:ea typeface="Mali"/>
                          <a:cs typeface="Mali"/>
                          <a:sym typeface="Mali"/>
                        </a:rPr>
                        <a:t>Energy (Calories)</a:t>
                      </a:r>
                      <a:endParaRPr b="1">
                        <a:solidFill>
                          <a:srgbClr val="CC4125"/>
                        </a:solidFill>
                        <a:latin typeface="Mali"/>
                        <a:ea typeface="Mali"/>
                        <a:cs typeface="Mali"/>
                        <a:sym typeface="Mali"/>
                      </a:endParaRPr>
                    </a:p>
                  </a:txBody>
                  <a:tcPr marT="91425" marB="91425" marR="91425" marL="91425"/>
                </a:tc>
              </a:tr>
              <a:tr h="444000">
                <a:tc>
                  <a:txBody>
                    <a:bodyPr/>
                    <a:lstStyle/>
                    <a:p>
                      <a:pPr indent="0" lvl="0" marL="0" rtl="0" algn="ctr">
                        <a:spcBef>
                          <a:spcPts val="0"/>
                        </a:spcBef>
                        <a:spcAft>
                          <a:spcPts val="0"/>
                        </a:spcAft>
                        <a:buClr>
                          <a:schemeClr val="dk1"/>
                        </a:buClr>
                        <a:buSzPts val="1100"/>
                        <a:buFont typeface="Arial"/>
                        <a:buNone/>
                      </a:pPr>
                      <a:r>
                        <a:rPr lang="en">
                          <a:solidFill>
                            <a:srgbClr val="CC4125"/>
                          </a:solidFill>
                          <a:latin typeface="Mali Medium"/>
                          <a:ea typeface="Mali Medium"/>
                          <a:cs typeface="Mali Medium"/>
                          <a:sym typeface="Mali Medium"/>
                        </a:rPr>
                        <a:t>Baking Soda (100g)</a:t>
                      </a:r>
                      <a:endParaRPr>
                        <a:solidFill>
                          <a:srgbClr val="CC4125"/>
                        </a:solidFill>
                        <a:latin typeface="Mali Medium"/>
                        <a:ea typeface="Mali Medium"/>
                        <a:cs typeface="Mali Medium"/>
                        <a:sym typeface="Mali Medium"/>
                      </a:endParaRPr>
                    </a:p>
                  </a:txBody>
                  <a:tcPr marT="91425" marB="91425" marR="91425" marL="91425"/>
                </a:tc>
                <a:tc>
                  <a:txBody>
                    <a:bodyPr/>
                    <a:lstStyle/>
                    <a:p>
                      <a:pPr indent="0" lvl="0" marL="0" rtl="0" algn="ctr">
                        <a:lnSpc>
                          <a:spcPct val="115000"/>
                        </a:lnSpc>
                        <a:spcBef>
                          <a:spcPts val="1200"/>
                        </a:spcBef>
                        <a:spcAft>
                          <a:spcPts val="1200"/>
                        </a:spcAft>
                        <a:buNone/>
                      </a:pPr>
                      <a:r>
                        <a:rPr lang="en">
                          <a:solidFill>
                            <a:srgbClr val="CC4125"/>
                          </a:solidFill>
                          <a:latin typeface="Mali"/>
                          <a:ea typeface="Mali"/>
                          <a:cs typeface="Mali"/>
                          <a:sym typeface="Mali"/>
                        </a:rPr>
                        <a:t>NaHCO</a:t>
                      </a:r>
                      <a:r>
                        <a:rPr baseline="-25000" lang="en">
                          <a:solidFill>
                            <a:srgbClr val="CC4125"/>
                          </a:solidFill>
                          <a:latin typeface="Mali"/>
                          <a:ea typeface="Mali"/>
                          <a:cs typeface="Mali"/>
                          <a:sym typeface="Mali"/>
                        </a:rPr>
                        <a:t>3</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0</a:t>
                      </a:r>
                      <a:endParaRPr>
                        <a:solidFill>
                          <a:srgbClr val="CC4125"/>
                        </a:solidFill>
                        <a:latin typeface="Mali"/>
                        <a:ea typeface="Mali"/>
                        <a:cs typeface="Mali"/>
                        <a:sym typeface="Mali"/>
                      </a:endParaRPr>
                    </a:p>
                  </a:txBody>
                  <a:tcPr marT="91425" marB="91425" marR="91425" marL="91425"/>
                </a:tc>
              </a:tr>
              <a:tr h="444000">
                <a:tc>
                  <a:txBody>
                    <a:bodyPr/>
                    <a:lstStyle/>
                    <a:p>
                      <a:pPr indent="0" lvl="0" marL="0" rtl="0" algn="ctr">
                        <a:spcBef>
                          <a:spcPts val="0"/>
                        </a:spcBef>
                        <a:spcAft>
                          <a:spcPts val="0"/>
                        </a:spcAft>
                        <a:buNone/>
                      </a:pPr>
                      <a:r>
                        <a:rPr lang="en">
                          <a:solidFill>
                            <a:srgbClr val="CC4125"/>
                          </a:solidFill>
                          <a:latin typeface="Mali Medium"/>
                          <a:ea typeface="Mali Medium"/>
                          <a:cs typeface="Mali Medium"/>
                          <a:sym typeface="Mali Medium"/>
                        </a:rPr>
                        <a:t>Epsom Salt (100g)</a:t>
                      </a:r>
                      <a:endParaRPr>
                        <a:solidFill>
                          <a:srgbClr val="CC4125"/>
                        </a:solidFill>
                        <a:latin typeface="Mali Medium"/>
                        <a:ea typeface="Mali Medium"/>
                        <a:cs typeface="Mali Medium"/>
                        <a:sym typeface="Mali Medium"/>
                      </a:endParaRPr>
                    </a:p>
                  </a:txBody>
                  <a:tcPr marT="91425" marB="91425" marR="91425" marL="91425"/>
                </a:tc>
                <a:tc>
                  <a:txBody>
                    <a:bodyPr/>
                    <a:lstStyle/>
                    <a:p>
                      <a:pPr indent="0" lvl="0" marL="0" rtl="0" algn="ctr">
                        <a:lnSpc>
                          <a:spcPct val="115000"/>
                        </a:lnSpc>
                        <a:spcBef>
                          <a:spcPts val="1200"/>
                        </a:spcBef>
                        <a:spcAft>
                          <a:spcPts val="1200"/>
                        </a:spcAft>
                        <a:buNone/>
                      </a:pPr>
                      <a:r>
                        <a:rPr lang="en">
                          <a:solidFill>
                            <a:srgbClr val="CC4125"/>
                          </a:solidFill>
                          <a:latin typeface="Mali"/>
                          <a:ea typeface="Mali"/>
                          <a:cs typeface="Mali"/>
                          <a:sym typeface="Mali"/>
                        </a:rPr>
                        <a:t>MgSO</a:t>
                      </a:r>
                      <a:r>
                        <a:rPr baseline="-25000" lang="en">
                          <a:solidFill>
                            <a:srgbClr val="CC4125"/>
                          </a:solidFill>
                          <a:latin typeface="Mali"/>
                          <a:ea typeface="Mali"/>
                          <a:cs typeface="Mali"/>
                          <a:sym typeface="Mali"/>
                        </a:rPr>
                        <a:t>4</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0</a:t>
                      </a:r>
                      <a:endParaRPr>
                        <a:solidFill>
                          <a:srgbClr val="CC4125"/>
                        </a:solidFill>
                        <a:latin typeface="Mali"/>
                        <a:ea typeface="Mali"/>
                        <a:cs typeface="Mali"/>
                        <a:sym typeface="Mali"/>
                      </a:endParaRPr>
                    </a:p>
                  </a:txBody>
                  <a:tcPr marT="91425" marB="91425" marR="91425" marL="91425"/>
                </a:tc>
              </a:tr>
              <a:tr h="444000">
                <a:tc>
                  <a:txBody>
                    <a:bodyPr/>
                    <a:lstStyle/>
                    <a:p>
                      <a:pPr indent="0" lvl="0" marL="0" rtl="0" algn="ctr">
                        <a:spcBef>
                          <a:spcPts val="0"/>
                        </a:spcBef>
                        <a:spcAft>
                          <a:spcPts val="0"/>
                        </a:spcAft>
                        <a:buNone/>
                      </a:pPr>
                      <a:r>
                        <a:rPr lang="en">
                          <a:solidFill>
                            <a:srgbClr val="CC4125"/>
                          </a:solidFill>
                          <a:latin typeface="Mali Medium"/>
                          <a:ea typeface="Mali Medium"/>
                          <a:cs typeface="Mali Medium"/>
                          <a:sym typeface="Mali Medium"/>
                        </a:rPr>
                        <a:t>Quartz (100g)</a:t>
                      </a:r>
                      <a:endParaRPr>
                        <a:solidFill>
                          <a:srgbClr val="CC4125"/>
                        </a:solidFill>
                        <a:latin typeface="Mali Medium"/>
                        <a:ea typeface="Mali Medium"/>
                        <a:cs typeface="Mali Medium"/>
                        <a:sym typeface="Mali Medium"/>
                      </a:endParaRPr>
                    </a:p>
                  </a:txBody>
                  <a:tcPr marT="91425" marB="91425" marR="91425" marL="91425"/>
                </a:tc>
                <a:tc>
                  <a:txBody>
                    <a:bodyPr/>
                    <a:lstStyle/>
                    <a:p>
                      <a:pPr indent="0" lvl="0" marL="0" rtl="0" algn="ctr">
                        <a:lnSpc>
                          <a:spcPct val="115000"/>
                        </a:lnSpc>
                        <a:spcBef>
                          <a:spcPts val="1200"/>
                        </a:spcBef>
                        <a:spcAft>
                          <a:spcPts val="1200"/>
                        </a:spcAft>
                        <a:buNone/>
                      </a:pPr>
                      <a:r>
                        <a:rPr lang="en">
                          <a:solidFill>
                            <a:srgbClr val="CC4125"/>
                          </a:solidFill>
                          <a:latin typeface="Mali"/>
                          <a:ea typeface="Mali"/>
                          <a:cs typeface="Mali"/>
                          <a:sym typeface="Mali"/>
                        </a:rPr>
                        <a:t>SiO</a:t>
                      </a:r>
                      <a:r>
                        <a:rPr baseline="-25000" lang="en">
                          <a:solidFill>
                            <a:srgbClr val="CC4125"/>
                          </a:solidFill>
                          <a:latin typeface="Mali"/>
                          <a:ea typeface="Mali"/>
                          <a:cs typeface="Mali"/>
                          <a:sym typeface="Mali"/>
                        </a:rPr>
                        <a:t>2</a:t>
                      </a:r>
                      <a:endParaRPr sz="1600">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a:t>
                      </a:r>
                      <a:endParaRPr>
                        <a:solidFill>
                          <a:srgbClr val="CC4125"/>
                        </a:solidFill>
                        <a:latin typeface="Mali"/>
                        <a:ea typeface="Mali"/>
                        <a:cs typeface="Mali"/>
                        <a:sym typeface="Mali"/>
                      </a:endParaRPr>
                    </a:p>
                  </a:txBody>
                  <a:tcPr marT="91425" marB="91425" marR="91425" marL="91425"/>
                </a:tc>
              </a:tr>
              <a:tr h="444000">
                <a:tc>
                  <a:txBody>
                    <a:bodyPr/>
                    <a:lstStyle/>
                    <a:p>
                      <a:pPr indent="0" lvl="0" marL="0" rtl="0" algn="ctr">
                        <a:spcBef>
                          <a:spcPts val="0"/>
                        </a:spcBef>
                        <a:spcAft>
                          <a:spcPts val="0"/>
                        </a:spcAft>
                        <a:buNone/>
                      </a:pPr>
                      <a:r>
                        <a:rPr lang="en">
                          <a:solidFill>
                            <a:srgbClr val="CC4125"/>
                          </a:solidFill>
                          <a:latin typeface="Mali Medium"/>
                          <a:ea typeface="Mali Medium"/>
                          <a:cs typeface="Mali Medium"/>
                          <a:sym typeface="Mali Medium"/>
                        </a:rPr>
                        <a:t>Salt (100g)</a:t>
                      </a:r>
                      <a:endParaRPr>
                        <a:solidFill>
                          <a:srgbClr val="CC4125"/>
                        </a:solidFill>
                        <a:latin typeface="Mali Medium"/>
                        <a:ea typeface="Mali Medium"/>
                        <a:cs typeface="Mali Medium"/>
                        <a:sym typeface="Mali Medium"/>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NaCl</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0</a:t>
                      </a:r>
                      <a:endParaRPr>
                        <a:solidFill>
                          <a:srgbClr val="CC4125"/>
                        </a:solidFill>
                        <a:latin typeface="Mali"/>
                        <a:ea typeface="Mali"/>
                        <a:cs typeface="Mali"/>
                        <a:sym typeface="Mali"/>
                      </a:endParaRPr>
                    </a:p>
                  </a:txBody>
                  <a:tcPr marT="91425" marB="91425" marR="91425" marL="91425"/>
                </a:tc>
              </a:tr>
              <a:tr h="444000">
                <a:tc>
                  <a:txBody>
                    <a:bodyPr/>
                    <a:lstStyle/>
                    <a:p>
                      <a:pPr indent="0" lvl="0" marL="0" rtl="0" algn="ctr">
                        <a:spcBef>
                          <a:spcPts val="0"/>
                        </a:spcBef>
                        <a:spcAft>
                          <a:spcPts val="0"/>
                        </a:spcAft>
                        <a:buNone/>
                      </a:pPr>
                      <a:r>
                        <a:rPr lang="en">
                          <a:solidFill>
                            <a:srgbClr val="CC4125"/>
                          </a:solidFill>
                          <a:latin typeface="Mali Medium"/>
                          <a:ea typeface="Mali Medium"/>
                          <a:cs typeface="Mali Medium"/>
                          <a:sym typeface="Mali Medium"/>
                        </a:rPr>
                        <a:t>Sugar (100g)</a:t>
                      </a:r>
                      <a:endParaRPr>
                        <a:solidFill>
                          <a:srgbClr val="CC4125"/>
                        </a:solidFill>
                        <a:latin typeface="Mali Medium"/>
                        <a:ea typeface="Mali Medium"/>
                        <a:cs typeface="Mali Medium"/>
                        <a:sym typeface="Mali Medium"/>
                      </a:endParaRPr>
                    </a:p>
                  </a:txBody>
                  <a:tcPr marT="91425" marB="91425" marR="91425" marL="91425"/>
                </a:tc>
                <a:tc>
                  <a:txBody>
                    <a:bodyPr/>
                    <a:lstStyle/>
                    <a:p>
                      <a:pPr indent="0" lvl="0" marL="0" rtl="0" algn="ctr">
                        <a:lnSpc>
                          <a:spcPct val="115000"/>
                        </a:lnSpc>
                        <a:spcBef>
                          <a:spcPts val="1200"/>
                        </a:spcBef>
                        <a:spcAft>
                          <a:spcPts val="1200"/>
                        </a:spcAft>
                        <a:buNone/>
                      </a:pPr>
                      <a:r>
                        <a:rPr lang="en">
                          <a:solidFill>
                            <a:srgbClr val="CC4125"/>
                          </a:solidFill>
                          <a:latin typeface="Mali"/>
                          <a:ea typeface="Mali"/>
                          <a:cs typeface="Mali"/>
                          <a:sym typeface="Mali"/>
                        </a:rPr>
                        <a:t>C</a:t>
                      </a:r>
                      <a:r>
                        <a:rPr baseline="-25000" lang="en">
                          <a:solidFill>
                            <a:srgbClr val="CC4125"/>
                          </a:solidFill>
                          <a:latin typeface="Mali"/>
                          <a:ea typeface="Mali"/>
                          <a:cs typeface="Mali"/>
                          <a:sym typeface="Mali"/>
                        </a:rPr>
                        <a:t>12</a:t>
                      </a:r>
                      <a:r>
                        <a:rPr lang="en">
                          <a:solidFill>
                            <a:srgbClr val="CC4125"/>
                          </a:solidFill>
                          <a:latin typeface="Mali"/>
                          <a:ea typeface="Mali"/>
                          <a:cs typeface="Mali"/>
                          <a:sym typeface="Mali"/>
                        </a:rPr>
                        <a:t>H</a:t>
                      </a:r>
                      <a:r>
                        <a:rPr baseline="-25000" lang="en">
                          <a:solidFill>
                            <a:srgbClr val="CC4125"/>
                          </a:solidFill>
                          <a:latin typeface="Mali"/>
                          <a:ea typeface="Mali"/>
                          <a:cs typeface="Mali"/>
                          <a:sym typeface="Mali"/>
                        </a:rPr>
                        <a:t>22</a:t>
                      </a:r>
                      <a:r>
                        <a:rPr lang="en">
                          <a:solidFill>
                            <a:srgbClr val="CC4125"/>
                          </a:solidFill>
                          <a:latin typeface="Mali"/>
                          <a:ea typeface="Mali"/>
                          <a:cs typeface="Mali"/>
                          <a:sym typeface="Mali"/>
                        </a:rPr>
                        <a:t>O</a:t>
                      </a:r>
                      <a:r>
                        <a:rPr baseline="-25000" lang="en">
                          <a:solidFill>
                            <a:srgbClr val="CC4125"/>
                          </a:solidFill>
                          <a:latin typeface="Mali"/>
                          <a:ea typeface="Mali"/>
                          <a:cs typeface="Mali"/>
                          <a:sym typeface="Mali"/>
                        </a:rPr>
                        <a:t>11</a:t>
                      </a:r>
                      <a:endParaRPr>
                        <a:solidFill>
                          <a:srgbClr val="CC4125"/>
                        </a:solidFill>
                        <a:latin typeface="Mali"/>
                        <a:ea typeface="Mali"/>
                        <a:cs typeface="Mali"/>
                        <a:sym typeface="Mali"/>
                      </a:endParaRPr>
                    </a:p>
                  </a:txBody>
                  <a:tcPr marT="91425" marB="91425" marR="91425" marL="91425"/>
                </a:tc>
                <a:tc>
                  <a:txBody>
                    <a:bodyPr/>
                    <a:lstStyle/>
                    <a:p>
                      <a:pPr indent="0" lvl="0" marL="0" rtl="0" algn="ctr">
                        <a:spcBef>
                          <a:spcPts val="0"/>
                        </a:spcBef>
                        <a:spcAft>
                          <a:spcPts val="0"/>
                        </a:spcAft>
                        <a:buNone/>
                      </a:pPr>
                      <a:r>
                        <a:rPr lang="en">
                          <a:solidFill>
                            <a:srgbClr val="CC4125"/>
                          </a:solidFill>
                          <a:latin typeface="Mali"/>
                          <a:ea typeface="Mali"/>
                          <a:cs typeface="Mali"/>
                          <a:sym typeface="Mali"/>
                        </a:rPr>
                        <a:t>387</a:t>
                      </a:r>
                      <a:endParaRPr>
                        <a:solidFill>
                          <a:srgbClr val="CC4125"/>
                        </a:solidFill>
                        <a:latin typeface="Mali"/>
                        <a:ea typeface="Mali"/>
                        <a:cs typeface="Mali"/>
                        <a:sym typeface="Mali"/>
                      </a:endParaRPr>
                    </a:p>
                  </a:txBody>
                  <a:tcPr marT="91425" marB="91425" marR="91425" marL="91425"/>
                </a:tc>
              </a:tr>
            </a:tbl>
          </a:graphicData>
        </a:graphic>
      </p:graphicFrame>
      <p:sp>
        <p:nvSpPr>
          <p:cNvPr id="104" name="Google Shape;104;p19"/>
          <p:cNvSpPr txBox="1"/>
          <p:nvPr/>
        </p:nvSpPr>
        <p:spPr>
          <a:xfrm>
            <a:off x="401725" y="399930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4125"/>
                </a:solidFill>
                <a:latin typeface="Mali"/>
                <a:ea typeface="Mali"/>
                <a:cs typeface="Mali"/>
                <a:sym typeface="Mali"/>
              </a:rPr>
              <a:t>Fun Fact: Piezoelectricity comes from the Greek word piezein, meaning push or press.</a:t>
            </a:r>
            <a:endParaRPr sz="1000"/>
          </a:p>
        </p:txBody>
      </p:sp>
      <p:sp>
        <p:nvSpPr>
          <p:cNvPr id="105" name="Google Shape;105;p19"/>
          <p:cNvSpPr txBox="1"/>
          <p:nvPr/>
        </p:nvSpPr>
        <p:spPr>
          <a:xfrm>
            <a:off x="3684375" y="3851125"/>
            <a:ext cx="2391900" cy="12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4125"/>
                </a:solidFill>
                <a:latin typeface="Mali"/>
                <a:ea typeface="Mali"/>
                <a:cs typeface="Mali"/>
                <a:sym typeface="Mali"/>
              </a:rPr>
              <a:t>Fun (or maybe not-so-fun) Fact: Epsom salt made our skin dry and itchy.</a:t>
            </a:r>
            <a:endParaRPr>
              <a:solidFill>
                <a:srgbClr val="CC4125"/>
              </a:solidFill>
              <a:latin typeface="Mali"/>
              <a:ea typeface="Mali"/>
              <a:cs typeface="Mali"/>
              <a:sym typeface="Mali"/>
            </a:endParaRPr>
          </a:p>
        </p:txBody>
      </p:sp>
      <p:pic>
        <p:nvPicPr>
          <p:cNvPr id="106" name="Google Shape;106;p19"/>
          <p:cNvPicPr preferRelativeResize="0"/>
          <p:nvPr/>
        </p:nvPicPr>
        <p:blipFill>
          <a:blip r:embed="rId3">
            <a:alphaModFix/>
          </a:blip>
          <a:stretch>
            <a:fillRect/>
          </a:stretch>
        </p:blipFill>
        <p:spPr>
          <a:xfrm>
            <a:off x="6878575" y="2141750"/>
            <a:ext cx="1852593" cy="130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Variables</a:t>
            </a:r>
            <a:endParaRPr b="1">
              <a:solidFill>
                <a:srgbClr val="E06666"/>
              </a:solidFill>
              <a:latin typeface="Mali"/>
              <a:ea typeface="Mali"/>
              <a:cs typeface="Mali"/>
              <a:sym typeface="Mali"/>
            </a:endParaRPr>
          </a:p>
        </p:txBody>
      </p:sp>
      <p:sp>
        <p:nvSpPr>
          <p:cNvPr id="112" name="Google Shape;112;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CC4125"/>
                </a:solidFill>
                <a:latin typeface="Mali"/>
                <a:ea typeface="Mali"/>
                <a:cs typeface="Mali"/>
                <a:sym typeface="Mali"/>
              </a:rPr>
              <a:t>Growing Crystals</a:t>
            </a:r>
            <a:endParaRPr sz="1900">
              <a:solidFill>
                <a:srgbClr val="CC4125"/>
              </a:solidFill>
              <a:latin typeface="Mali"/>
              <a:ea typeface="Mali"/>
              <a:cs typeface="Mali"/>
              <a:sym typeface="Mali"/>
            </a:endParaRPr>
          </a:p>
          <a:p>
            <a:pPr indent="0" lvl="0" marL="0" rtl="0" algn="l">
              <a:spcBef>
                <a:spcPts val="1200"/>
              </a:spcBef>
              <a:spcAft>
                <a:spcPts val="0"/>
              </a:spcAft>
              <a:buClr>
                <a:schemeClr val="dk1"/>
              </a:buClr>
              <a:buSzPts val="1100"/>
              <a:buFont typeface="Arial"/>
              <a:buNone/>
            </a:pPr>
            <a:r>
              <a:rPr lang="en">
                <a:solidFill>
                  <a:srgbClr val="CC4125"/>
                </a:solidFill>
                <a:latin typeface="Mali"/>
                <a:ea typeface="Mali"/>
                <a:cs typeface="Mali"/>
                <a:sym typeface="Mali"/>
              </a:rPr>
              <a:t>Manipulated: Types of Solute</a:t>
            </a:r>
            <a:endParaRPr>
              <a:solidFill>
                <a:srgbClr val="CC4125"/>
              </a:solidFill>
              <a:latin typeface="Mali"/>
              <a:ea typeface="Mali"/>
              <a:cs typeface="Mali"/>
              <a:sym typeface="Mali"/>
            </a:endParaRPr>
          </a:p>
          <a:p>
            <a:pPr indent="0" lvl="0" marL="0" rtl="0" algn="l">
              <a:spcBef>
                <a:spcPts val="1200"/>
              </a:spcBef>
              <a:spcAft>
                <a:spcPts val="0"/>
              </a:spcAft>
              <a:buClr>
                <a:schemeClr val="dk1"/>
              </a:buClr>
              <a:buSzPts val="1100"/>
              <a:buFont typeface="Arial"/>
              <a:buNone/>
            </a:pPr>
            <a:r>
              <a:rPr lang="en">
                <a:solidFill>
                  <a:srgbClr val="CC4125"/>
                </a:solidFill>
                <a:latin typeface="Mali"/>
                <a:ea typeface="Mali"/>
                <a:cs typeface="Mali"/>
                <a:sym typeface="Mali"/>
              </a:rPr>
              <a:t>Responding: Type of Crystal that Grew</a:t>
            </a:r>
            <a:endParaRPr>
              <a:solidFill>
                <a:srgbClr val="CC4125"/>
              </a:solidFill>
              <a:latin typeface="Mali"/>
              <a:ea typeface="Mali"/>
              <a:cs typeface="Mali"/>
              <a:sym typeface="Mali"/>
            </a:endParaRPr>
          </a:p>
          <a:p>
            <a:pPr indent="0" lvl="0" marL="0" rtl="0" algn="l">
              <a:spcBef>
                <a:spcPts val="1200"/>
              </a:spcBef>
              <a:spcAft>
                <a:spcPts val="0"/>
              </a:spcAft>
              <a:buClr>
                <a:schemeClr val="dk1"/>
              </a:buClr>
              <a:buSzPts val="1100"/>
              <a:buFont typeface="Arial"/>
              <a:buNone/>
            </a:pPr>
            <a:r>
              <a:rPr lang="en">
                <a:solidFill>
                  <a:srgbClr val="CC4125"/>
                </a:solidFill>
                <a:latin typeface="Mali"/>
                <a:ea typeface="Mali"/>
                <a:cs typeface="Mali"/>
                <a:sym typeface="Mali"/>
              </a:rPr>
              <a:t>Controlled: Room Temperature, Air pressure, amount of solute, amount of solvent, time, type of cup, humidity </a:t>
            </a:r>
            <a:endParaRPr>
              <a:solidFill>
                <a:srgbClr val="CC4125"/>
              </a:solidFill>
              <a:latin typeface="Mali"/>
              <a:ea typeface="Mali"/>
              <a:cs typeface="Mali"/>
              <a:sym typeface="Mali"/>
            </a:endParaRPr>
          </a:p>
          <a:p>
            <a:pPr indent="0" lvl="0" marL="0" rtl="0" algn="l">
              <a:spcBef>
                <a:spcPts val="1200"/>
              </a:spcBef>
              <a:spcAft>
                <a:spcPts val="1200"/>
              </a:spcAft>
              <a:buNone/>
            </a:pPr>
            <a:r>
              <a:t/>
            </a:r>
            <a:endParaRPr>
              <a:solidFill>
                <a:srgbClr val="CC4125"/>
              </a:solidFill>
              <a:latin typeface="Mali"/>
              <a:ea typeface="Mali"/>
              <a:cs typeface="Mali"/>
              <a:sym typeface="Mali"/>
            </a:endParaRPr>
          </a:p>
        </p:txBody>
      </p:sp>
      <p:sp>
        <p:nvSpPr>
          <p:cNvPr id="113" name="Google Shape;113;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rgbClr val="CC4125"/>
                </a:solidFill>
                <a:latin typeface="Mali"/>
                <a:ea typeface="Mali"/>
                <a:cs typeface="Mali"/>
                <a:sym typeface="Mali"/>
              </a:rPr>
              <a:t>Measuring Voltage</a:t>
            </a:r>
            <a:endParaRPr sz="1900">
              <a:solidFill>
                <a:srgbClr val="CC4125"/>
              </a:solidFill>
              <a:latin typeface="Mali"/>
              <a:ea typeface="Mali"/>
              <a:cs typeface="Mali"/>
              <a:sym typeface="Mali"/>
            </a:endParaRPr>
          </a:p>
          <a:p>
            <a:pPr indent="0" lvl="0" marL="0" rtl="0" algn="l">
              <a:spcBef>
                <a:spcPts val="1200"/>
              </a:spcBef>
              <a:spcAft>
                <a:spcPts val="0"/>
              </a:spcAft>
              <a:buClr>
                <a:schemeClr val="dk1"/>
              </a:buClr>
              <a:buSzPts val="1100"/>
              <a:buFont typeface="Arial"/>
              <a:buNone/>
            </a:pPr>
            <a:r>
              <a:rPr lang="en" sz="1500">
                <a:solidFill>
                  <a:srgbClr val="CC4125"/>
                </a:solidFill>
                <a:latin typeface="Mali"/>
                <a:ea typeface="Mali"/>
                <a:cs typeface="Mali"/>
                <a:sym typeface="Mali"/>
              </a:rPr>
              <a:t>Manipulated: Types of Crystal</a:t>
            </a:r>
            <a:endParaRPr sz="1500">
              <a:solidFill>
                <a:srgbClr val="CC4125"/>
              </a:solidFill>
              <a:latin typeface="Mali"/>
              <a:ea typeface="Mali"/>
              <a:cs typeface="Mali"/>
              <a:sym typeface="Mali"/>
            </a:endParaRPr>
          </a:p>
          <a:p>
            <a:pPr indent="0" lvl="0" marL="0" rtl="0" algn="l">
              <a:spcBef>
                <a:spcPts val="1200"/>
              </a:spcBef>
              <a:spcAft>
                <a:spcPts val="0"/>
              </a:spcAft>
              <a:buClr>
                <a:schemeClr val="dk1"/>
              </a:buClr>
              <a:buSzPts val="1100"/>
              <a:buFont typeface="Arial"/>
              <a:buNone/>
            </a:pPr>
            <a:r>
              <a:rPr lang="en" sz="1500">
                <a:solidFill>
                  <a:srgbClr val="CC4125"/>
                </a:solidFill>
                <a:latin typeface="Mali"/>
                <a:ea typeface="Mali"/>
                <a:cs typeface="Mali"/>
                <a:sym typeface="Mali"/>
              </a:rPr>
              <a:t>Responding: Voltage generated</a:t>
            </a:r>
            <a:endParaRPr sz="1500">
              <a:solidFill>
                <a:srgbClr val="CC4125"/>
              </a:solidFill>
              <a:latin typeface="Mali"/>
              <a:ea typeface="Mali"/>
              <a:cs typeface="Mali"/>
              <a:sym typeface="Mali"/>
            </a:endParaRPr>
          </a:p>
          <a:p>
            <a:pPr indent="0" lvl="0" marL="0" rtl="0" algn="l">
              <a:spcBef>
                <a:spcPts val="1200"/>
              </a:spcBef>
              <a:spcAft>
                <a:spcPts val="0"/>
              </a:spcAft>
              <a:buClr>
                <a:schemeClr val="dk1"/>
              </a:buClr>
              <a:buSzPts val="1100"/>
              <a:buFont typeface="Arial"/>
              <a:buNone/>
            </a:pPr>
            <a:r>
              <a:rPr lang="en" sz="1500">
                <a:solidFill>
                  <a:srgbClr val="CC4125"/>
                </a:solidFill>
                <a:latin typeface="Mali"/>
                <a:ea typeface="Mali"/>
                <a:cs typeface="Mali"/>
                <a:sym typeface="Mali"/>
              </a:rPr>
              <a:t>Controlled: Room Temperature, Air pressure, person applying force, Voltmeter used, time, humidity, number of trials, how force was applied</a:t>
            </a:r>
            <a:endParaRPr sz="1500">
              <a:solidFill>
                <a:srgbClr val="CC4125"/>
              </a:solidFill>
              <a:latin typeface="Mali"/>
              <a:ea typeface="Mali"/>
              <a:cs typeface="Mali"/>
              <a:sym typeface="Mali"/>
            </a:endParaRPr>
          </a:p>
          <a:p>
            <a:pPr indent="0" lvl="0" marL="0" rtl="0" algn="l">
              <a:spcBef>
                <a:spcPts val="1200"/>
              </a:spcBef>
              <a:spcAft>
                <a:spcPts val="1200"/>
              </a:spcAft>
              <a:buClr>
                <a:schemeClr val="dk1"/>
              </a:buClr>
              <a:buSzPts val="1100"/>
              <a:buFont typeface="Arial"/>
              <a:buNone/>
            </a:pPr>
            <a:r>
              <a:rPr lang="en" sz="1500">
                <a:solidFill>
                  <a:srgbClr val="CC4125"/>
                </a:solidFill>
                <a:latin typeface="Mali"/>
                <a:ea typeface="Mali"/>
                <a:cs typeface="Mali"/>
                <a:sym typeface="Mali"/>
              </a:rPr>
              <a:t>Control: Quartz</a:t>
            </a:r>
            <a:endParaRPr sz="1500">
              <a:solidFill>
                <a:srgbClr val="CC4125"/>
              </a:solidFill>
              <a:latin typeface="Mali"/>
              <a:ea typeface="Mali"/>
              <a:cs typeface="Mali"/>
              <a:sym typeface="Mal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33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E06666"/>
                </a:solidFill>
                <a:latin typeface="Mali"/>
                <a:ea typeface="Mali"/>
                <a:cs typeface="Mali"/>
                <a:sym typeface="Mali"/>
              </a:rPr>
              <a:t>Materials</a:t>
            </a:r>
            <a:endParaRPr b="1">
              <a:solidFill>
                <a:srgbClr val="E06666"/>
              </a:solidFill>
              <a:latin typeface="Mali"/>
              <a:ea typeface="Mali"/>
              <a:cs typeface="Mali"/>
              <a:sym typeface="Mali"/>
            </a:endParaRPr>
          </a:p>
        </p:txBody>
      </p:sp>
      <p:sp>
        <p:nvSpPr>
          <p:cNvPr id="119" name="Google Shape;119;p21"/>
          <p:cNvSpPr txBox="1"/>
          <p:nvPr>
            <p:ph idx="1" type="body"/>
          </p:nvPr>
        </p:nvSpPr>
        <p:spPr>
          <a:xfrm>
            <a:off x="311700" y="1563650"/>
            <a:ext cx="3999900" cy="3214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Cups</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Sugar</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Salt</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Baking soda</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Epsom salt</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Pipe cleaner</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Paper towel</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Popsicle stick</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Water</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Clock </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Camera</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Kettle</a:t>
            </a:r>
            <a:endParaRPr>
              <a:solidFill>
                <a:srgbClr val="CC4125"/>
              </a:solidFill>
              <a:latin typeface="Mali"/>
              <a:ea typeface="Mali"/>
              <a:cs typeface="Mali"/>
              <a:sym typeface="Mali"/>
            </a:endParaRPr>
          </a:p>
          <a:p>
            <a:pPr indent="0" lvl="0" marL="0" rtl="0" algn="l">
              <a:spcBef>
                <a:spcPts val="1200"/>
              </a:spcBef>
              <a:spcAft>
                <a:spcPts val="0"/>
              </a:spcAft>
              <a:buNone/>
            </a:pPr>
            <a:r>
              <a:t/>
            </a:r>
            <a:endParaRPr sz="1800">
              <a:solidFill>
                <a:srgbClr val="CC4125"/>
              </a:solidFill>
              <a:latin typeface="Mali"/>
              <a:ea typeface="Mali"/>
              <a:cs typeface="Mali"/>
              <a:sym typeface="Mali"/>
            </a:endParaRPr>
          </a:p>
          <a:p>
            <a:pPr indent="0" lvl="0" marL="0" rtl="0" algn="l">
              <a:spcBef>
                <a:spcPts val="1200"/>
              </a:spcBef>
              <a:spcAft>
                <a:spcPts val="1200"/>
              </a:spcAft>
              <a:buNone/>
            </a:pPr>
            <a:r>
              <a:t/>
            </a:r>
            <a:endParaRPr>
              <a:solidFill>
                <a:srgbClr val="CC4125"/>
              </a:solidFill>
              <a:latin typeface="Mali"/>
              <a:ea typeface="Mali"/>
              <a:cs typeface="Mali"/>
              <a:sym typeface="Mali"/>
            </a:endParaRPr>
          </a:p>
        </p:txBody>
      </p:sp>
      <p:sp>
        <p:nvSpPr>
          <p:cNvPr id="120" name="Google Shape;120;p21"/>
          <p:cNvSpPr txBox="1"/>
          <p:nvPr>
            <p:ph idx="2" type="body"/>
          </p:nvPr>
        </p:nvSpPr>
        <p:spPr>
          <a:xfrm>
            <a:off x="4774350" y="1563650"/>
            <a:ext cx="3999900" cy="32145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Voltmeter</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Wooden dowel</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Quartz</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Sugar crystals</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Salt crystals</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Baking soda crystals</a:t>
            </a:r>
            <a:endParaRPr>
              <a:solidFill>
                <a:srgbClr val="CC4125"/>
              </a:solidFill>
              <a:latin typeface="Mali"/>
              <a:ea typeface="Mali"/>
              <a:cs typeface="Mali"/>
              <a:sym typeface="Mali"/>
            </a:endParaRPr>
          </a:p>
          <a:p>
            <a:pPr indent="-317500" lvl="0" marL="457200" rtl="0" algn="l">
              <a:spcBef>
                <a:spcPts val="0"/>
              </a:spcBef>
              <a:spcAft>
                <a:spcPts val="0"/>
              </a:spcAft>
              <a:buClr>
                <a:srgbClr val="CC4125"/>
              </a:buClr>
              <a:buSzPts val="1400"/>
              <a:buFont typeface="Mali"/>
              <a:buChar char="●"/>
            </a:pPr>
            <a:r>
              <a:rPr lang="en">
                <a:solidFill>
                  <a:srgbClr val="CC4125"/>
                </a:solidFill>
                <a:latin typeface="Mali"/>
                <a:ea typeface="Mali"/>
                <a:cs typeface="Mali"/>
                <a:sym typeface="Mali"/>
              </a:rPr>
              <a:t>Epsom salt crystals</a:t>
            </a:r>
            <a:endParaRPr>
              <a:solidFill>
                <a:srgbClr val="CC4125"/>
              </a:solidFill>
              <a:latin typeface="Mali"/>
              <a:ea typeface="Mali"/>
              <a:cs typeface="Mali"/>
              <a:sym typeface="Mali"/>
            </a:endParaRPr>
          </a:p>
        </p:txBody>
      </p:sp>
      <p:sp>
        <p:nvSpPr>
          <p:cNvPr id="121" name="Google Shape;121;p21"/>
          <p:cNvSpPr txBox="1"/>
          <p:nvPr/>
        </p:nvSpPr>
        <p:spPr>
          <a:xfrm>
            <a:off x="294125" y="1122350"/>
            <a:ext cx="39999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CC4125"/>
                </a:solidFill>
                <a:latin typeface="Mali"/>
                <a:ea typeface="Mali"/>
                <a:cs typeface="Mali"/>
                <a:sym typeface="Mali"/>
              </a:rPr>
              <a:t>Growing Crystals</a:t>
            </a:r>
            <a:endParaRPr sz="1800">
              <a:solidFill>
                <a:srgbClr val="CC4125"/>
              </a:solidFill>
              <a:latin typeface="Mali"/>
              <a:ea typeface="Mali"/>
              <a:cs typeface="Mali"/>
              <a:sym typeface="Mali"/>
            </a:endParaRPr>
          </a:p>
        </p:txBody>
      </p:sp>
      <p:sp>
        <p:nvSpPr>
          <p:cNvPr id="122" name="Google Shape;122;p21"/>
          <p:cNvSpPr txBox="1"/>
          <p:nvPr/>
        </p:nvSpPr>
        <p:spPr>
          <a:xfrm>
            <a:off x="4671325" y="1122350"/>
            <a:ext cx="39999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CC4125"/>
                </a:solidFill>
                <a:latin typeface="Mali"/>
                <a:ea typeface="Mali"/>
                <a:cs typeface="Mali"/>
                <a:sym typeface="Mali"/>
              </a:rPr>
              <a:t>Testing Voltage</a:t>
            </a:r>
            <a:endParaRPr sz="1800">
              <a:solidFill>
                <a:srgbClr val="CC4125"/>
              </a:solidFill>
              <a:latin typeface="Mali"/>
              <a:ea typeface="Mali"/>
              <a:cs typeface="Mali"/>
              <a:sym typeface="Mal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