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21" r:id="rId2"/>
    <p:sldId id="256" r:id="rId3"/>
    <p:sldId id="257" r:id="rId4"/>
    <p:sldId id="320" r:id="rId5"/>
    <p:sldId id="258" r:id="rId6"/>
    <p:sldId id="265" r:id="rId7"/>
    <p:sldId id="263" r:id="rId8"/>
    <p:sldId id="264" r:id="rId9"/>
    <p:sldId id="259" r:id="rId10"/>
    <p:sldId id="266" r:id="rId11"/>
    <p:sldId id="268" r:id="rId12"/>
    <p:sldId id="269" r:id="rId13"/>
    <p:sldId id="270" r:id="rId14"/>
    <p:sldId id="271" r:id="rId15"/>
    <p:sldId id="300" r:id="rId16"/>
    <p:sldId id="295" r:id="rId17"/>
    <p:sldId id="303" r:id="rId18"/>
    <p:sldId id="273" r:id="rId19"/>
    <p:sldId id="274" r:id="rId20"/>
    <p:sldId id="301" r:id="rId21"/>
    <p:sldId id="275" r:id="rId22"/>
    <p:sldId id="297" r:id="rId23"/>
    <p:sldId id="267" r:id="rId24"/>
    <p:sldId id="276" r:id="rId25"/>
    <p:sldId id="294" r:id="rId26"/>
    <p:sldId id="304" r:id="rId27"/>
    <p:sldId id="299" r:id="rId28"/>
    <p:sldId id="281" r:id="rId29"/>
    <p:sldId id="279" r:id="rId30"/>
    <p:sldId id="305" r:id="rId31"/>
    <p:sldId id="262" r:id="rId32"/>
    <p:sldId id="280" r:id="rId33"/>
    <p:sldId id="282" r:id="rId34"/>
    <p:sldId id="286" r:id="rId35"/>
    <p:sldId id="316" r:id="rId36"/>
    <p:sldId id="317" r:id="rId37"/>
    <p:sldId id="318" r:id="rId38"/>
    <p:sldId id="311" r:id="rId39"/>
    <p:sldId id="312" r:id="rId40"/>
    <p:sldId id="292" r:id="rId41"/>
    <p:sldId id="319" r:id="rId42"/>
    <p:sldId id="307" r:id="rId43"/>
    <p:sldId id="309" r:id="rId44"/>
    <p:sldId id="28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11" autoAdjust="0"/>
    <p:restoredTop sz="94660"/>
  </p:normalViewPr>
  <p:slideViewPr>
    <p:cSldViewPr snapToGrid="0">
      <p:cViewPr varScale="1">
        <p:scale>
          <a:sx n="62" d="100"/>
          <a:sy n="62" d="100"/>
        </p:scale>
        <p:origin x="1008"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FAB8DB-B7C6-459F-A1AB-2808F7CAF01B}"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EA46078A-D46B-47D0-BCBD-5B5D9A672F11}">
      <dgm:prSet/>
      <dgm:spPr/>
      <dgm:t>
        <a:bodyPr/>
        <a:lstStyle/>
        <a:p>
          <a:r>
            <a:rPr lang="en-US" b="1" dirty="0"/>
            <a:t>Key Facts</a:t>
          </a:r>
          <a:endParaRPr lang="en-US" dirty="0"/>
        </a:p>
      </dgm:t>
    </dgm:pt>
    <dgm:pt modelId="{97609884-0E83-401C-B418-28ED8C579FB2}" type="parTrans" cxnId="{230BE964-AEF7-4556-BA3E-9F86ED8091C0}">
      <dgm:prSet/>
      <dgm:spPr/>
      <dgm:t>
        <a:bodyPr/>
        <a:lstStyle/>
        <a:p>
          <a:endParaRPr lang="en-US"/>
        </a:p>
      </dgm:t>
    </dgm:pt>
    <dgm:pt modelId="{F1EE0ACA-E72F-4502-860E-20BB0D90ED9C}" type="sibTrans" cxnId="{230BE964-AEF7-4556-BA3E-9F86ED8091C0}">
      <dgm:prSet/>
      <dgm:spPr/>
      <dgm:t>
        <a:bodyPr/>
        <a:lstStyle/>
        <a:p>
          <a:endParaRPr lang="en-US"/>
        </a:p>
      </dgm:t>
    </dgm:pt>
    <dgm:pt modelId="{D2281B3B-87C4-47DA-89F4-987DED1CDA17}">
      <dgm:prSet/>
      <dgm:spPr/>
      <dgm:t>
        <a:bodyPr/>
        <a:lstStyle/>
        <a:p>
          <a:r>
            <a:rPr lang="en-US" dirty="0"/>
            <a:t>Epilepsy may </a:t>
          </a:r>
          <a:r>
            <a:rPr lang="en-US" b="1" dirty="0">
              <a:solidFill>
                <a:srgbClr val="002060"/>
              </a:solidFill>
            </a:rPr>
            <a:t>affect</a:t>
          </a:r>
          <a:r>
            <a:rPr lang="en-US" dirty="0"/>
            <a:t> </a:t>
          </a:r>
          <a:r>
            <a:rPr lang="en-US" b="1" dirty="0">
              <a:solidFill>
                <a:srgbClr val="002060"/>
              </a:solidFill>
            </a:rPr>
            <a:t>people of all ages </a:t>
          </a:r>
          <a:r>
            <a:rPr lang="en-US" dirty="0"/>
            <a:t>regardless of gender or ethnicity. </a:t>
          </a:r>
        </a:p>
      </dgm:t>
    </dgm:pt>
    <dgm:pt modelId="{C5ADEF14-5849-42AC-AD92-42A666A24601}" type="parTrans" cxnId="{6C5E75D2-45A0-4898-83C9-6159B41E4C91}">
      <dgm:prSet/>
      <dgm:spPr/>
      <dgm:t>
        <a:bodyPr/>
        <a:lstStyle/>
        <a:p>
          <a:endParaRPr lang="en-US"/>
        </a:p>
      </dgm:t>
    </dgm:pt>
    <dgm:pt modelId="{CFB3A058-0AF5-4BC9-ADCE-AF6E5EF3A857}" type="sibTrans" cxnId="{6C5E75D2-45A0-4898-83C9-6159B41E4C91}">
      <dgm:prSet/>
      <dgm:spPr/>
      <dgm:t>
        <a:bodyPr/>
        <a:lstStyle/>
        <a:p>
          <a:endParaRPr lang="en-US"/>
        </a:p>
      </dgm:t>
    </dgm:pt>
    <dgm:pt modelId="{CBBB95CE-8EC8-4B2B-A738-2BE3F33A5026}">
      <dgm:prSet/>
      <dgm:spPr/>
      <dgm:t>
        <a:bodyPr/>
        <a:lstStyle/>
        <a:p>
          <a:r>
            <a:rPr lang="en-US" dirty="0"/>
            <a:t>Approximately </a:t>
          </a:r>
          <a:r>
            <a:rPr lang="en-US" b="1" dirty="0">
              <a:solidFill>
                <a:srgbClr val="002060"/>
              </a:solidFill>
            </a:rPr>
            <a:t>50 Million people </a:t>
          </a:r>
          <a:r>
            <a:rPr lang="en-US" dirty="0"/>
            <a:t>all over the World </a:t>
          </a:r>
          <a:r>
            <a:rPr lang="en-US" b="1" dirty="0"/>
            <a:t>live with Epilepsy. </a:t>
          </a:r>
        </a:p>
      </dgm:t>
    </dgm:pt>
    <dgm:pt modelId="{BF6C6614-7122-4821-9760-BEF9E1066806}" type="parTrans" cxnId="{90638095-8B7F-4F58-A168-373F1D4F0108}">
      <dgm:prSet/>
      <dgm:spPr/>
      <dgm:t>
        <a:bodyPr/>
        <a:lstStyle/>
        <a:p>
          <a:endParaRPr lang="en-US"/>
        </a:p>
      </dgm:t>
    </dgm:pt>
    <dgm:pt modelId="{B3D5D3F9-F4DF-493F-9706-2C3D73ED791D}" type="sibTrans" cxnId="{90638095-8B7F-4F58-A168-373F1D4F0108}">
      <dgm:prSet/>
      <dgm:spPr/>
      <dgm:t>
        <a:bodyPr/>
        <a:lstStyle/>
        <a:p>
          <a:endParaRPr lang="en-US"/>
        </a:p>
      </dgm:t>
    </dgm:pt>
    <dgm:pt modelId="{8F46C651-0F70-484A-8221-5F5527E649EA}">
      <dgm:prSet/>
      <dgm:spPr/>
      <dgm:t>
        <a:bodyPr/>
        <a:lstStyle/>
        <a:p>
          <a:r>
            <a:rPr lang="en-US" dirty="0"/>
            <a:t>Approximately </a:t>
          </a:r>
          <a:r>
            <a:rPr lang="en-US" b="1" dirty="0">
              <a:solidFill>
                <a:srgbClr val="002060"/>
              </a:solidFill>
            </a:rPr>
            <a:t>80% of people </a:t>
          </a:r>
          <a:r>
            <a:rPr lang="en-US" dirty="0"/>
            <a:t>who have epilepsy are from </a:t>
          </a:r>
          <a:r>
            <a:rPr lang="en-US" b="1" dirty="0">
              <a:solidFill>
                <a:srgbClr val="002060"/>
              </a:solidFill>
            </a:rPr>
            <a:t>low and middle-income countries</a:t>
          </a:r>
          <a:r>
            <a:rPr lang="en-US" dirty="0"/>
            <a:t>.</a:t>
          </a:r>
        </a:p>
      </dgm:t>
    </dgm:pt>
    <dgm:pt modelId="{81981A12-E8A7-40B3-B19D-53ED3CD4DF5E}" type="parTrans" cxnId="{D4DD0B22-1943-4A8C-8579-DDBC9F791C80}">
      <dgm:prSet/>
      <dgm:spPr/>
      <dgm:t>
        <a:bodyPr/>
        <a:lstStyle/>
        <a:p>
          <a:endParaRPr lang="en-US"/>
        </a:p>
      </dgm:t>
    </dgm:pt>
    <dgm:pt modelId="{5924DF6D-DC95-4ABD-A53C-23F32E970DDF}" type="sibTrans" cxnId="{D4DD0B22-1943-4A8C-8579-DDBC9F791C80}">
      <dgm:prSet/>
      <dgm:spPr/>
      <dgm:t>
        <a:bodyPr/>
        <a:lstStyle/>
        <a:p>
          <a:endParaRPr lang="en-US"/>
        </a:p>
      </dgm:t>
    </dgm:pt>
    <dgm:pt modelId="{1D245969-C25F-434F-BAA2-75CA40499A57}">
      <dgm:prSet/>
      <dgm:spPr/>
      <dgm:t>
        <a:bodyPr/>
        <a:lstStyle/>
        <a:p>
          <a:r>
            <a:rPr lang="en-US" dirty="0"/>
            <a:t>Neuroscientists estimate that </a:t>
          </a:r>
          <a:r>
            <a:rPr lang="en-US" b="1" dirty="0">
              <a:solidFill>
                <a:srgbClr val="002060"/>
              </a:solidFill>
            </a:rPr>
            <a:t>70% of people can live without seizures</a:t>
          </a:r>
          <a:r>
            <a:rPr lang="en-US" dirty="0"/>
            <a:t> if they are </a:t>
          </a:r>
          <a:r>
            <a:rPr lang="en-US" b="1" dirty="0">
              <a:solidFill>
                <a:srgbClr val="002060"/>
              </a:solidFill>
            </a:rPr>
            <a:t>properly diagnosed and treated.</a:t>
          </a:r>
        </a:p>
      </dgm:t>
    </dgm:pt>
    <dgm:pt modelId="{FD128578-4737-46A2-9339-3ED719D8AA92}" type="parTrans" cxnId="{2FDF499D-6087-4A53-9EFE-DC0EAFD3828B}">
      <dgm:prSet/>
      <dgm:spPr/>
      <dgm:t>
        <a:bodyPr/>
        <a:lstStyle/>
        <a:p>
          <a:endParaRPr lang="en-US"/>
        </a:p>
      </dgm:t>
    </dgm:pt>
    <dgm:pt modelId="{5A205BB1-F7E3-441B-A50F-68F3A6BE86FF}" type="sibTrans" cxnId="{2FDF499D-6087-4A53-9EFE-DC0EAFD3828B}">
      <dgm:prSet/>
      <dgm:spPr/>
      <dgm:t>
        <a:bodyPr/>
        <a:lstStyle/>
        <a:p>
          <a:endParaRPr lang="en-US"/>
        </a:p>
      </dgm:t>
    </dgm:pt>
    <dgm:pt modelId="{00B896A8-E473-47E0-8E4F-09C16BFBF0EE}">
      <dgm:prSet/>
      <dgm:spPr/>
      <dgm:t>
        <a:bodyPr/>
        <a:lstStyle/>
        <a:p>
          <a:r>
            <a:rPr lang="en-US" dirty="0"/>
            <a:t>Some People with Epilepsy and their families suffer from </a:t>
          </a:r>
          <a:r>
            <a:rPr lang="en-US" b="1" dirty="0">
              <a:solidFill>
                <a:srgbClr val="002060"/>
              </a:solidFill>
            </a:rPr>
            <a:t>Stigma</a:t>
          </a:r>
          <a:r>
            <a:rPr lang="en-US" dirty="0"/>
            <a:t> (What other people will say) and discrimination.</a:t>
          </a:r>
        </a:p>
      </dgm:t>
    </dgm:pt>
    <dgm:pt modelId="{60A87D1C-8E97-48FA-9AB3-36CA150C0792}" type="parTrans" cxnId="{B9B35079-EA45-4B9C-BF9A-2DC0F6312589}">
      <dgm:prSet/>
      <dgm:spPr/>
      <dgm:t>
        <a:bodyPr/>
        <a:lstStyle/>
        <a:p>
          <a:endParaRPr lang="en-US"/>
        </a:p>
      </dgm:t>
    </dgm:pt>
    <dgm:pt modelId="{BB90DFAE-B2BC-4DB4-ACE6-61294E440CA2}" type="sibTrans" cxnId="{B9B35079-EA45-4B9C-BF9A-2DC0F6312589}">
      <dgm:prSet/>
      <dgm:spPr/>
      <dgm:t>
        <a:bodyPr/>
        <a:lstStyle/>
        <a:p>
          <a:endParaRPr lang="en-US"/>
        </a:p>
      </dgm:t>
    </dgm:pt>
    <dgm:pt modelId="{F603EF5D-0FB4-420E-AA4F-D8EB2A1DDB2C}" type="pres">
      <dgm:prSet presAssocID="{E2FAB8DB-B7C6-459F-A1AB-2808F7CAF01B}" presName="Name0" presStyleCnt="0">
        <dgm:presLayoutVars>
          <dgm:dir/>
          <dgm:animLvl val="lvl"/>
          <dgm:resizeHandles val="exact"/>
        </dgm:presLayoutVars>
      </dgm:prSet>
      <dgm:spPr/>
    </dgm:pt>
    <dgm:pt modelId="{1C4E0D44-9D24-4460-960D-DE761F236442}" type="pres">
      <dgm:prSet presAssocID="{EA46078A-D46B-47D0-BCBD-5B5D9A672F11}" presName="linNode" presStyleCnt="0"/>
      <dgm:spPr/>
    </dgm:pt>
    <dgm:pt modelId="{C4B30064-4E50-4FEC-862D-A7DA4979B4B5}" type="pres">
      <dgm:prSet presAssocID="{EA46078A-D46B-47D0-BCBD-5B5D9A672F11}" presName="parentText" presStyleLbl="node1" presStyleIdx="0" presStyleCnt="1" custScaleX="64095" custLinFactNeighborX="-10098" custLinFactNeighborY="4158">
        <dgm:presLayoutVars>
          <dgm:chMax val="1"/>
          <dgm:bulletEnabled val="1"/>
        </dgm:presLayoutVars>
      </dgm:prSet>
      <dgm:spPr/>
    </dgm:pt>
    <dgm:pt modelId="{D1D2D3CD-67E0-4360-82C6-554DA2BC893D}" type="pres">
      <dgm:prSet presAssocID="{EA46078A-D46B-47D0-BCBD-5B5D9A672F11}" presName="descendantText" presStyleLbl="alignAccFollowNode1" presStyleIdx="0" presStyleCnt="1" custScaleX="115006" custScaleY="121681">
        <dgm:presLayoutVars>
          <dgm:bulletEnabled val="1"/>
        </dgm:presLayoutVars>
      </dgm:prSet>
      <dgm:spPr/>
    </dgm:pt>
  </dgm:ptLst>
  <dgm:cxnLst>
    <dgm:cxn modelId="{FFD9490A-76DD-4E07-85DC-55FD05B8C323}" type="presOf" srcId="{8F46C651-0F70-484A-8221-5F5527E649EA}" destId="{D1D2D3CD-67E0-4360-82C6-554DA2BC893D}" srcOrd="0" destOrd="2" presId="urn:microsoft.com/office/officeart/2005/8/layout/vList5"/>
    <dgm:cxn modelId="{0649E718-2EF4-49D6-82FA-14C764A651A2}" type="presOf" srcId="{EA46078A-D46B-47D0-BCBD-5B5D9A672F11}" destId="{C4B30064-4E50-4FEC-862D-A7DA4979B4B5}" srcOrd="0" destOrd="0" presId="urn:microsoft.com/office/officeart/2005/8/layout/vList5"/>
    <dgm:cxn modelId="{D4DD0B22-1943-4A8C-8579-DDBC9F791C80}" srcId="{EA46078A-D46B-47D0-BCBD-5B5D9A672F11}" destId="{8F46C651-0F70-484A-8221-5F5527E649EA}" srcOrd="2" destOrd="0" parTransId="{81981A12-E8A7-40B3-B19D-53ED3CD4DF5E}" sibTransId="{5924DF6D-DC95-4ABD-A53C-23F32E970DDF}"/>
    <dgm:cxn modelId="{48A44222-C3F7-4B9F-B8F3-D18075856EFB}" type="presOf" srcId="{00B896A8-E473-47E0-8E4F-09C16BFBF0EE}" destId="{D1D2D3CD-67E0-4360-82C6-554DA2BC893D}" srcOrd="0" destOrd="4" presId="urn:microsoft.com/office/officeart/2005/8/layout/vList5"/>
    <dgm:cxn modelId="{230BE964-AEF7-4556-BA3E-9F86ED8091C0}" srcId="{E2FAB8DB-B7C6-459F-A1AB-2808F7CAF01B}" destId="{EA46078A-D46B-47D0-BCBD-5B5D9A672F11}" srcOrd="0" destOrd="0" parTransId="{97609884-0E83-401C-B418-28ED8C579FB2}" sibTransId="{F1EE0ACA-E72F-4502-860E-20BB0D90ED9C}"/>
    <dgm:cxn modelId="{48ECF365-88B5-4267-890F-431CF4E86B01}" type="presOf" srcId="{CBBB95CE-8EC8-4B2B-A738-2BE3F33A5026}" destId="{D1D2D3CD-67E0-4360-82C6-554DA2BC893D}" srcOrd="0" destOrd="1" presId="urn:microsoft.com/office/officeart/2005/8/layout/vList5"/>
    <dgm:cxn modelId="{B9B35079-EA45-4B9C-BF9A-2DC0F6312589}" srcId="{EA46078A-D46B-47D0-BCBD-5B5D9A672F11}" destId="{00B896A8-E473-47E0-8E4F-09C16BFBF0EE}" srcOrd="4" destOrd="0" parTransId="{60A87D1C-8E97-48FA-9AB3-36CA150C0792}" sibTransId="{BB90DFAE-B2BC-4DB4-ACE6-61294E440CA2}"/>
    <dgm:cxn modelId="{5F952980-C712-43C5-9D03-D85CB881D5B6}" type="presOf" srcId="{1D245969-C25F-434F-BAA2-75CA40499A57}" destId="{D1D2D3CD-67E0-4360-82C6-554DA2BC893D}" srcOrd="0" destOrd="3" presId="urn:microsoft.com/office/officeart/2005/8/layout/vList5"/>
    <dgm:cxn modelId="{90638095-8B7F-4F58-A168-373F1D4F0108}" srcId="{EA46078A-D46B-47D0-BCBD-5B5D9A672F11}" destId="{CBBB95CE-8EC8-4B2B-A738-2BE3F33A5026}" srcOrd="1" destOrd="0" parTransId="{BF6C6614-7122-4821-9760-BEF9E1066806}" sibTransId="{B3D5D3F9-F4DF-493F-9706-2C3D73ED791D}"/>
    <dgm:cxn modelId="{622ABA9A-0A53-470A-BD4B-0F391FA1DAC1}" type="presOf" srcId="{D2281B3B-87C4-47DA-89F4-987DED1CDA17}" destId="{D1D2D3CD-67E0-4360-82C6-554DA2BC893D}" srcOrd="0" destOrd="0" presId="urn:microsoft.com/office/officeart/2005/8/layout/vList5"/>
    <dgm:cxn modelId="{2FDF499D-6087-4A53-9EFE-DC0EAFD3828B}" srcId="{EA46078A-D46B-47D0-BCBD-5B5D9A672F11}" destId="{1D245969-C25F-434F-BAA2-75CA40499A57}" srcOrd="3" destOrd="0" parTransId="{FD128578-4737-46A2-9339-3ED719D8AA92}" sibTransId="{5A205BB1-F7E3-441B-A50F-68F3A6BE86FF}"/>
    <dgm:cxn modelId="{6C5E75D2-45A0-4898-83C9-6159B41E4C91}" srcId="{EA46078A-D46B-47D0-BCBD-5B5D9A672F11}" destId="{D2281B3B-87C4-47DA-89F4-987DED1CDA17}" srcOrd="0" destOrd="0" parTransId="{C5ADEF14-5849-42AC-AD92-42A666A24601}" sibTransId="{CFB3A058-0AF5-4BC9-ADCE-AF6E5EF3A857}"/>
    <dgm:cxn modelId="{8B168EE8-2950-45FD-A16D-64BA45B87C9A}" type="presOf" srcId="{E2FAB8DB-B7C6-459F-A1AB-2808F7CAF01B}" destId="{F603EF5D-0FB4-420E-AA4F-D8EB2A1DDB2C}" srcOrd="0" destOrd="0" presId="urn:microsoft.com/office/officeart/2005/8/layout/vList5"/>
    <dgm:cxn modelId="{C9418912-3AD6-440D-8A2E-11F26E72D9DC}" type="presParOf" srcId="{F603EF5D-0FB4-420E-AA4F-D8EB2A1DDB2C}" destId="{1C4E0D44-9D24-4460-960D-DE761F236442}" srcOrd="0" destOrd="0" presId="urn:microsoft.com/office/officeart/2005/8/layout/vList5"/>
    <dgm:cxn modelId="{D3AE1EB0-5A01-4D9D-92F4-DC86276515F0}" type="presParOf" srcId="{1C4E0D44-9D24-4460-960D-DE761F236442}" destId="{C4B30064-4E50-4FEC-862D-A7DA4979B4B5}" srcOrd="0" destOrd="0" presId="urn:microsoft.com/office/officeart/2005/8/layout/vList5"/>
    <dgm:cxn modelId="{7BFBA9CB-5ED8-4F5F-98F3-294892B6062F}" type="presParOf" srcId="{1C4E0D44-9D24-4460-960D-DE761F236442}" destId="{D1D2D3CD-67E0-4360-82C6-554DA2BC893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D2D3CD-67E0-4360-82C6-554DA2BC893D}">
      <dsp:nvSpPr>
        <dsp:cNvPr id="0" name=""/>
        <dsp:cNvSpPr/>
      </dsp:nvSpPr>
      <dsp:spPr>
        <a:xfrm rot="5400000">
          <a:off x="3841489" y="-1388311"/>
          <a:ext cx="4235801" cy="712796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Epilepsy may </a:t>
          </a:r>
          <a:r>
            <a:rPr lang="en-US" sz="2100" b="1" kern="1200" dirty="0">
              <a:solidFill>
                <a:srgbClr val="002060"/>
              </a:solidFill>
            </a:rPr>
            <a:t>affect</a:t>
          </a:r>
          <a:r>
            <a:rPr lang="en-US" sz="2100" kern="1200" dirty="0"/>
            <a:t> </a:t>
          </a:r>
          <a:r>
            <a:rPr lang="en-US" sz="2100" b="1" kern="1200" dirty="0">
              <a:solidFill>
                <a:srgbClr val="002060"/>
              </a:solidFill>
            </a:rPr>
            <a:t>people of all ages </a:t>
          </a:r>
          <a:r>
            <a:rPr lang="en-US" sz="2100" kern="1200" dirty="0"/>
            <a:t>regardless of gender or ethnicity. </a:t>
          </a:r>
        </a:p>
        <a:p>
          <a:pPr marL="228600" lvl="1" indent="-228600" algn="l" defTabSz="933450">
            <a:lnSpc>
              <a:spcPct val="90000"/>
            </a:lnSpc>
            <a:spcBef>
              <a:spcPct val="0"/>
            </a:spcBef>
            <a:spcAft>
              <a:spcPct val="15000"/>
            </a:spcAft>
            <a:buChar char="•"/>
          </a:pPr>
          <a:r>
            <a:rPr lang="en-US" sz="2100" kern="1200" dirty="0"/>
            <a:t>Approximately </a:t>
          </a:r>
          <a:r>
            <a:rPr lang="en-US" sz="2100" b="1" kern="1200" dirty="0">
              <a:solidFill>
                <a:srgbClr val="002060"/>
              </a:solidFill>
            </a:rPr>
            <a:t>50 Million people </a:t>
          </a:r>
          <a:r>
            <a:rPr lang="en-US" sz="2100" kern="1200" dirty="0"/>
            <a:t>all over the World </a:t>
          </a:r>
          <a:r>
            <a:rPr lang="en-US" sz="2100" b="1" kern="1200" dirty="0"/>
            <a:t>live with Epilepsy. </a:t>
          </a:r>
        </a:p>
        <a:p>
          <a:pPr marL="228600" lvl="1" indent="-228600" algn="l" defTabSz="933450">
            <a:lnSpc>
              <a:spcPct val="90000"/>
            </a:lnSpc>
            <a:spcBef>
              <a:spcPct val="0"/>
            </a:spcBef>
            <a:spcAft>
              <a:spcPct val="15000"/>
            </a:spcAft>
            <a:buChar char="•"/>
          </a:pPr>
          <a:r>
            <a:rPr lang="en-US" sz="2100" kern="1200" dirty="0"/>
            <a:t>Approximately </a:t>
          </a:r>
          <a:r>
            <a:rPr lang="en-US" sz="2100" b="1" kern="1200" dirty="0">
              <a:solidFill>
                <a:srgbClr val="002060"/>
              </a:solidFill>
            </a:rPr>
            <a:t>80% of people </a:t>
          </a:r>
          <a:r>
            <a:rPr lang="en-US" sz="2100" kern="1200" dirty="0"/>
            <a:t>who have epilepsy are from </a:t>
          </a:r>
          <a:r>
            <a:rPr lang="en-US" sz="2100" b="1" kern="1200" dirty="0">
              <a:solidFill>
                <a:srgbClr val="002060"/>
              </a:solidFill>
            </a:rPr>
            <a:t>low and middle-income countries</a:t>
          </a:r>
          <a:r>
            <a:rPr lang="en-US" sz="2100" kern="1200" dirty="0"/>
            <a:t>.</a:t>
          </a:r>
        </a:p>
        <a:p>
          <a:pPr marL="228600" lvl="1" indent="-228600" algn="l" defTabSz="933450">
            <a:lnSpc>
              <a:spcPct val="90000"/>
            </a:lnSpc>
            <a:spcBef>
              <a:spcPct val="0"/>
            </a:spcBef>
            <a:spcAft>
              <a:spcPct val="15000"/>
            </a:spcAft>
            <a:buChar char="•"/>
          </a:pPr>
          <a:r>
            <a:rPr lang="en-US" sz="2100" kern="1200" dirty="0"/>
            <a:t>Neuroscientists estimate that </a:t>
          </a:r>
          <a:r>
            <a:rPr lang="en-US" sz="2100" b="1" kern="1200" dirty="0">
              <a:solidFill>
                <a:srgbClr val="002060"/>
              </a:solidFill>
            </a:rPr>
            <a:t>70% of people can live without seizures</a:t>
          </a:r>
          <a:r>
            <a:rPr lang="en-US" sz="2100" kern="1200" dirty="0"/>
            <a:t> if they are </a:t>
          </a:r>
          <a:r>
            <a:rPr lang="en-US" sz="2100" b="1" kern="1200" dirty="0">
              <a:solidFill>
                <a:srgbClr val="002060"/>
              </a:solidFill>
            </a:rPr>
            <a:t>properly diagnosed and treated.</a:t>
          </a:r>
        </a:p>
        <a:p>
          <a:pPr marL="228600" lvl="1" indent="-228600" algn="l" defTabSz="933450">
            <a:lnSpc>
              <a:spcPct val="90000"/>
            </a:lnSpc>
            <a:spcBef>
              <a:spcPct val="0"/>
            </a:spcBef>
            <a:spcAft>
              <a:spcPct val="15000"/>
            </a:spcAft>
            <a:buChar char="•"/>
          </a:pPr>
          <a:r>
            <a:rPr lang="en-US" sz="2100" kern="1200" dirty="0"/>
            <a:t>Some People with Epilepsy and their families suffer from </a:t>
          </a:r>
          <a:r>
            <a:rPr lang="en-US" sz="2100" b="1" kern="1200" dirty="0">
              <a:solidFill>
                <a:srgbClr val="002060"/>
              </a:solidFill>
            </a:rPr>
            <a:t>Stigma</a:t>
          </a:r>
          <a:r>
            <a:rPr lang="en-US" sz="2100" kern="1200" dirty="0"/>
            <a:t> (What other people will say) and discrimination.</a:t>
          </a:r>
        </a:p>
      </dsp:txBody>
      <dsp:txXfrm rot="-5400000">
        <a:off x="2395410" y="264543"/>
        <a:ext cx="6921185" cy="3822251"/>
      </dsp:txXfrm>
    </dsp:sp>
    <dsp:sp modelId="{C4B30064-4E50-4FEC-862D-A7DA4979B4B5}">
      <dsp:nvSpPr>
        <dsp:cNvPr id="0" name=""/>
        <dsp:cNvSpPr/>
      </dsp:nvSpPr>
      <dsp:spPr>
        <a:xfrm>
          <a:off x="0" y="0"/>
          <a:ext cx="2234557" cy="435133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b="1" kern="1200" dirty="0"/>
            <a:t>Key Facts</a:t>
          </a:r>
          <a:endParaRPr lang="en-US" sz="5100" kern="1200" dirty="0"/>
        </a:p>
      </dsp:txBody>
      <dsp:txXfrm>
        <a:off x="109082" y="109082"/>
        <a:ext cx="2016393" cy="413317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2T00:12:12.982"/>
    </inkml:context>
    <inkml:brush xml:id="br0">
      <inkml:brushProperty name="width" value="0.05" units="cm"/>
      <inkml:brushProperty name="height" value="0.05" units="cm"/>
      <inkml:brushProperty name="color" value="#FFFFFF"/>
    </inkml:brush>
  </inkml:definitions>
  <inkml:trace contextRef="#ctx0" brushRef="#br0">612 77 24575,'-1'-2'0,"0"0"0,0 0 0,1 0 0,-1 1 0,0-1 0,0 0 0,-1 0 0,1 1 0,0-1 0,-1 0 0,1 1 0,-1-1 0,1 1 0,-1 0 0,1 0 0,-1-1 0,-2 0 0,-35-20 0,38 22 0,-8-5 0,-1 1 0,0 1 0,0 0 0,0 0 0,0 1 0,-1 0 0,1 1 0,-1 0 0,1 0 0,0 1 0,-1 1 0,1 0 0,-1 0 0,1 1 0,0 0 0,0 1 0,0 0 0,0 1 0,0 0 0,1 0 0,-1 1 0,1 0 0,1 1 0,-1 0 0,1 1 0,0-1 0,0 1 0,1 1 0,0 0 0,-11 14 0,17-20 0,-22 30 0,-2-1 0,-51 50 0,68-72 0,0 0 0,1 0 0,0 0 0,1 1 0,-1-1 0,2 2 0,0-1 0,0 1 0,-4 14 0,-4 16 0,-8 48 0,21-86 0,-8 54 0,2 1 0,3 0 0,7 83 0,-1-25 0,-3 535 0,-1-642 0,1-1 0,1 1 0,0 0 0,0-1 0,1 1 0,0 0 0,0-1 0,1 0 0,0 0 0,0 0 0,1 0 0,0 0 0,0 0 0,1-1 0,0 0 0,10 10 0,11 15 0,44 69 0,-49-68 0,1-1 0,2-1 0,30 32 0,28 19 0,144 135 0,-190-189 0,0 0 0,1-2 0,2-2 0,80 37 0,-105-55 0,0-1 0,0 0 0,1 0 0,28 4 0,-37-9 0,0 0 0,0 0 0,0 0 0,1-1 0,-1 0 0,0 0 0,-1-1 0,1 0 0,0 0 0,0 0 0,-1 0 0,1-1 0,-1 0 0,10-7 0,6-8 0,0 0 0,-2-2 0,0 0 0,-1-1 0,-1-1 0,15-25 0,-8 12 0,43-47 0,56-51 0,-117 126 0,-1-1 0,0 0 0,0 0 0,-1 0 0,0-1 0,0 1 0,-1-1 0,0 0 0,2-12 0,0-9 0,2-48 0,3-18 0,-1 31 0,-3-1 0,-2-81 0,1-22 0,10 94 0,-10 61 0,-2-1 0,0 0 0,0 0 0,0-21 0,-4 0 0,-2-1 0,-1 1 0,-2-1 0,-1 1 0,-22-61 0,6 37 0,-2 0 0,-50-84 0,-8 12 0,62 97 0,-1 2 0,-2 0 0,-46-50 0,-95-76 0,157 151 0,-3-1 12,-1 0 0,0 1 0,-1 0 0,1 1 0,-1 0 0,-1 1 0,1 1 0,-1 0 0,-21-5 0,4 4-383,-1 1-1,0 1 1,-38 1 0,35 3-6455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2T00:12:44.816"/>
    </inkml:context>
    <inkml:brush xml:id="br0">
      <inkml:brushProperty name="width" value="0.05" units="cm"/>
      <inkml:brushProperty name="height" value="0.05" units="cm"/>
      <inkml:brushProperty name="color" value="#FFFFFF"/>
    </inkml:brush>
  </inkml:definitions>
  <inkml:trace contextRef="#ctx0" brushRef="#br0">973 44 24575,'-28'-1'0,"0"-2"0,-49-11 0,-23-3 0,29 11 0,0 3 0,-80 8 0,140-3 0,1 0 0,-1 1 0,1 1 0,0-1 0,0 2 0,0-1 0,1 1 0,0 1 0,0 0 0,0 0 0,0 1 0,1 0 0,0 0 0,-10 13 0,-49 38 0,49-43 0,0 0 0,2 2 0,0 0 0,0 0 0,2 2 0,-13 20 0,1-3 0,17-23 0,-1 1 0,2 0 0,0 1 0,0-1 0,2 2 0,0-1 0,1 1 0,0 0 0,1 0 0,1 0 0,-2 18 0,5-22 0,0 0 0,0 0 0,1 1 0,1-1 0,0 0 0,1 0 0,0 0 0,0-1 0,2 1 0,-1-1 0,1 0 0,1 0 0,0 0 0,1-1 0,0 0 0,12 14 0,226 227 0,-132-138 0,-65-69 0,58 42 0,32 29 0,-101-83 0,1-1 0,44 26 0,5 4 0,-78-54 0,1 0 0,-1-1 0,2 0 0,-1-1 0,1 0 0,-1 0 0,1-1 0,0-1 0,1 0 0,14 2 0,-20-5 0,1 1 0,-1-1 0,1 0 0,-1-1 0,0 1 0,1-1 0,-1-1 0,0 1 0,0-1 0,0 0 0,0 0 0,0-1 0,0 0 0,0 0 0,-1 0 0,1-1 0,-1 1 0,0-2 0,7-6 0,-3 0 0,0-1 0,-1 0 0,0 0 0,-1-1 0,0 0 0,-1 0 0,-1-1 0,0 0 0,-1 0 0,0 0 0,-1 0 0,-1 0 0,0-1 0,0-21 0,-2-9 0,-2 0 0,-2 0 0,-13-59 0,6 61 0,-2 1 0,-1 0 0,-3 1 0,-37-70 0,15 34 0,30 56 0,2 0 0,0-1 0,2 0 0,0 0 0,2-1 0,-2-37 0,1 23 0,3 28 0,0 0 0,-1 0 0,0 1 0,-1-1 0,0 1 0,0 0 0,-1-1 0,0 1 0,0 1 0,-1-1 0,0 1 0,-7-9 0,-5-2 0,0 2 0,-1-1 0,-21-13 0,-40-36 0,73 58-136,-1 1-1,2-1 1,-1 0-1,1 0 1,0-1-1,1 0 1,0 1-1,0-1 0,-4-17 1,1-7-6690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2T00:12:56.999"/>
    </inkml:context>
    <inkml:brush xml:id="br0">
      <inkml:brushProperty name="width" value="0.05" units="cm"/>
      <inkml:brushProperty name="height" value="0.05" units="cm"/>
      <inkml:brushProperty name="color" value="#FFFFFF"/>
    </inkml:brush>
  </inkml:definitions>
  <inkml:trace contextRef="#ctx0" brushRef="#br0">2774 1 24575,'-18'1'0,"1"1"0,-1 2 0,1-1 0,-32 13 0,8-3 0,-120 32 0,-163 72 0,-136 36 0,381-130 0,-172 68 0,106-34 0,91-38 0,-75 39 0,113-49 0,-1 1 0,2 0 0,-1 1 0,1 1 0,1 0 0,0 1 0,1 1 0,-16 21 0,20-22 0,0 1 0,1 0 0,1 0 0,0 1 0,1 0 0,0 0 0,1 1 0,-5 30 0,0-9 0,-2-1 0,-1 0 0,-2-1 0,-24 42 0,10-19 0,12-19 0,-2 0 0,-2-1 0,-1-1 0,-2-2 0,-54 63 0,66-84 0,1 0 0,1 1 0,0 0 0,2 0 0,-1 1 0,2 0 0,0 1 0,1-1 0,-4 19 0,4-14 0,-1 0 0,-1-1 0,-1 1 0,-1-2 0,-18 28 0,-167 248 0,94-134 0,96-154 0,0 0 0,1 0 0,0 0 0,0 1 0,0-1 0,1 1 0,0 0 0,1 0 0,0 0 0,0 0 0,1 0 0,0 0 0,0 1 0,1-1 0,0 0 0,0 1 0,1-1 0,0 0 0,1 0 0,0 0 0,0 0 0,0 0 0,1 0 0,1 0 0,-1-1 0,1 1 0,6 7 0,8 12 0,1-2 0,30 31 0,-24-29 0,30 45 0,94 129 0,-96-135 0,-3 2 0,-4 2 0,39 76 0,-58-89 0,29 64 0,4-3 0,111 159 0,-27-97 0,-75-90 0,-42-52 0,63 66 0,-63-75 0,-1 1 0,33 48 0,-28-39 0,0-2 0,3-1 0,46 39 0,-59-60 0,0 0 0,0-2 0,1 0 0,34 14 0,-2-1 0,-5 0 0,1-2 0,2-3 0,63 19 0,-98-35 0,0-1 0,1-1 0,0-1 0,0 0 0,-1-2 0,1 0 0,0 0 0,0-2 0,0 0 0,-1-1 0,1-1 0,-1-1 0,33-13 0,244-104 0,-74 32 0,-131 42 0,153-109 0,-228 146 0,-1-1 0,0 0 0,-1 0 0,0-1 0,-1-1 0,0 0 0,-2 0 0,16-29 0,-1-9 0,24-73 0,-18 43 0,-17 46 0,-2-1 0,-1 0 0,-2-1 0,-1 0 0,2-60 0,-8 27 0,-3 0 0,-13-73 0,-14-180 0,27 276 0,4-1 0,1 1 0,2 0 0,19-79 0,-12 85 0,2 0 0,1 0 0,37-68 0,-36 84 0,1 0 0,1 1 0,0 1 0,2 1 0,1 0 0,32-26 0,-29 28 0,0-2 0,-2 0 0,38-51 0,-20 24 0,61-59 0,-82 90 0,29-19-172,37-6-4661,-9 4 3054,-49 21 1779,-1 0 0,0-2 0,-2-1 0,0 0 0,-2-2 0,0-1 0,31-48 0,-28 36 695,33-50 5779,-35 50-6859,-15 25 385,1 1 0,0 0 0,1 1 0,0 0 0,1 1 0,0 0 0,0 1 0,1 0 0,0 0 0,1 2 0,21-10 0,-20 10 0,0 0 0,-1-2 0,1 1 0,-2-1 0,1-1 0,-1 0 0,-1-1 0,0-1 0,0 1 0,11-17 0,-17 21 0,-1 0 0,1-1 0,-2 0 0,1 0 0,-1 0 0,0 0 0,0-1 0,-1 1 0,0-1 0,-1 0 0,1 1 0,-2-1 0,1 0 0,-1 0 0,0 0 0,0 0 0,-1 1 0,0-1 0,-1 0 0,0 1 0,0-1 0,0 1 0,-1-1 0,0 1 0,-1 0 0,1 0 0,-1 0 0,-1 1 0,1-1 0,-8-7 0,-47-46 0,31 34 0,2-2 0,-25-33 0,42 49 0,0 2 0,0-1 0,-1 1 0,-1 1 0,1 0 0,-2 0 0,-19-12 0,-8 1 0,-46-19 0,10 6 0,-463-224 0,500 236 0,-64-47 0,49 31 0,34 26 0,0 1 0,-1 1 0,0 1 0,-1 1 0,0 0 0,-41-6 0,33 7 0,0-1 0,-49-20 0,51 17 0,-1 0 0,1 2 0,-1 1 0,-1 1 0,-45-4 0,-21-12-1365,67 16-5461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C2E307-511F-4A11-8D0F-62067BB20AD0}" type="datetimeFigureOut">
              <a:rPr lang="en-CA" smtClean="0"/>
              <a:t>2024-03-09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08635-C8EB-4C40-9172-C92E319C9853}" type="slidenum">
              <a:rPr lang="en-CA" smtClean="0"/>
              <a:t>‹#›</a:t>
            </a:fld>
            <a:endParaRPr lang="en-CA"/>
          </a:p>
        </p:txBody>
      </p:sp>
    </p:spTree>
    <p:extLst>
      <p:ext uri="{BB962C8B-B14F-4D97-AF65-F5344CB8AC3E}">
        <p14:creationId xmlns:p14="http://schemas.microsoft.com/office/powerpoint/2010/main" val="93911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F707A-C74B-4448-A33D-B1EFE556BD0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3380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3A5A7-F0F7-824D-703A-1E21029747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2FF8B74-66BA-F594-2414-7EB4B8882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273E000-DD3B-0289-BBD6-CE93C7715D57}"/>
              </a:ext>
            </a:extLst>
          </p:cNvPr>
          <p:cNvSpPr>
            <a:spLocks noGrp="1"/>
          </p:cNvSpPr>
          <p:nvPr>
            <p:ph type="dt" sz="half" idx="10"/>
          </p:nvPr>
        </p:nvSpPr>
        <p:spPr/>
        <p:txBody>
          <a:bodyPr/>
          <a:lstStyle/>
          <a:p>
            <a:fld id="{231020AB-B729-4B60-BB60-E70E7CED2C3A}" type="datetimeFigureOut">
              <a:rPr lang="en-CA" smtClean="0"/>
              <a:t>2024-03-09</a:t>
            </a:fld>
            <a:endParaRPr lang="en-CA"/>
          </a:p>
        </p:txBody>
      </p:sp>
      <p:sp>
        <p:nvSpPr>
          <p:cNvPr id="5" name="Footer Placeholder 4">
            <a:extLst>
              <a:ext uri="{FF2B5EF4-FFF2-40B4-BE49-F238E27FC236}">
                <a16:creationId xmlns:a16="http://schemas.microsoft.com/office/drawing/2014/main" id="{C7610135-3383-904E-8A76-BDDBE2E4680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6DDC7B1-6526-429A-5B0F-D00856613DE6}"/>
              </a:ext>
            </a:extLst>
          </p:cNvPr>
          <p:cNvSpPr>
            <a:spLocks noGrp="1"/>
          </p:cNvSpPr>
          <p:nvPr>
            <p:ph type="sldNum" sz="quarter" idx="12"/>
          </p:nvPr>
        </p:nvSpPr>
        <p:spPr/>
        <p:txBody>
          <a:bodyPr/>
          <a:lstStyle/>
          <a:p>
            <a:fld id="{BAF2E1A9-0DFA-41F6-90DA-0FC8130C3EBC}" type="slidenum">
              <a:rPr lang="en-CA" smtClean="0"/>
              <a:t>‹#›</a:t>
            </a:fld>
            <a:endParaRPr lang="en-CA"/>
          </a:p>
        </p:txBody>
      </p:sp>
    </p:spTree>
    <p:extLst>
      <p:ext uri="{BB962C8B-B14F-4D97-AF65-F5344CB8AC3E}">
        <p14:creationId xmlns:p14="http://schemas.microsoft.com/office/powerpoint/2010/main" val="3756344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18E9-7C90-F2A5-1BBC-7811B80113B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236D200-7D0C-B328-6601-09A2F3D747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3C14378-02A4-17C3-74E6-1B328DDF7040}"/>
              </a:ext>
            </a:extLst>
          </p:cNvPr>
          <p:cNvSpPr>
            <a:spLocks noGrp="1"/>
          </p:cNvSpPr>
          <p:nvPr>
            <p:ph type="dt" sz="half" idx="10"/>
          </p:nvPr>
        </p:nvSpPr>
        <p:spPr/>
        <p:txBody>
          <a:bodyPr/>
          <a:lstStyle/>
          <a:p>
            <a:fld id="{231020AB-B729-4B60-BB60-E70E7CED2C3A}" type="datetimeFigureOut">
              <a:rPr lang="en-CA" smtClean="0"/>
              <a:t>2024-03-09</a:t>
            </a:fld>
            <a:endParaRPr lang="en-CA"/>
          </a:p>
        </p:txBody>
      </p:sp>
      <p:sp>
        <p:nvSpPr>
          <p:cNvPr id="5" name="Footer Placeholder 4">
            <a:extLst>
              <a:ext uri="{FF2B5EF4-FFF2-40B4-BE49-F238E27FC236}">
                <a16:creationId xmlns:a16="http://schemas.microsoft.com/office/drawing/2014/main" id="{5D5A4C02-B460-92BA-6725-CC376F633A0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B28AEFD-4B0C-B15A-0A4C-14F559694635}"/>
              </a:ext>
            </a:extLst>
          </p:cNvPr>
          <p:cNvSpPr>
            <a:spLocks noGrp="1"/>
          </p:cNvSpPr>
          <p:nvPr>
            <p:ph type="sldNum" sz="quarter" idx="12"/>
          </p:nvPr>
        </p:nvSpPr>
        <p:spPr/>
        <p:txBody>
          <a:bodyPr/>
          <a:lstStyle/>
          <a:p>
            <a:fld id="{BAF2E1A9-0DFA-41F6-90DA-0FC8130C3EBC}" type="slidenum">
              <a:rPr lang="en-CA" smtClean="0"/>
              <a:t>‹#›</a:t>
            </a:fld>
            <a:endParaRPr lang="en-CA"/>
          </a:p>
        </p:txBody>
      </p:sp>
    </p:spTree>
    <p:extLst>
      <p:ext uri="{BB962C8B-B14F-4D97-AF65-F5344CB8AC3E}">
        <p14:creationId xmlns:p14="http://schemas.microsoft.com/office/powerpoint/2010/main" val="3656455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629FC0-FC74-9174-D583-8C6DF96D77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671EE89-ACD9-8062-6919-6B2EE9A06C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97140C6-D29D-7B0A-A6BF-29C0A9A4259B}"/>
              </a:ext>
            </a:extLst>
          </p:cNvPr>
          <p:cNvSpPr>
            <a:spLocks noGrp="1"/>
          </p:cNvSpPr>
          <p:nvPr>
            <p:ph type="dt" sz="half" idx="10"/>
          </p:nvPr>
        </p:nvSpPr>
        <p:spPr/>
        <p:txBody>
          <a:bodyPr/>
          <a:lstStyle/>
          <a:p>
            <a:fld id="{231020AB-B729-4B60-BB60-E70E7CED2C3A}" type="datetimeFigureOut">
              <a:rPr lang="en-CA" smtClean="0"/>
              <a:t>2024-03-09</a:t>
            </a:fld>
            <a:endParaRPr lang="en-CA"/>
          </a:p>
        </p:txBody>
      </p:sp>
      <p:sp>
        <p:nvSpPr>
          <p:cNvPr id="5" name="Footer Placeholder 4">
            <a:extLst>
              <a:ext uri="{FF2B5EF4-FFF2-40B4-BE49-F238E27FC236}">
                <a16:creationId xmlns:a16="http://schemas.microsoft.com/office/drawing/2014/main" id="{6FB835F4-7294-0FF6-3E56-A4BB77A447C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6360BB7-396F-0141-3B87-F773B0D62A0F}"/>
              </a:ext>
            </a:extLst>
          </p:cNvPr>
          <p:cNvSpPr>
            <a:spLocks noGrp="1"/>
          </p:cNvSpPr>
          <p:nvPr>
            <p:ph type="sldNum" sz="quarter" idx="12"/>
          </p:nvPr>
        </p:nvSpPr>
        <p:spPr/>
        <p:txBody>
          <a:bodyPr/>
          <a:lstStyle/>
          <a:p>
            <a:fld id="{BAF2E1A9-0DFA-41F6-90DA-0FC8130C3EBC}" type="slidenum">
              <a:rPr lang="en-CA" smtClean="0"/>
              <a:t>‹#›</a:t>
            </a:fld>
            <a:endParaRPr lang="en-CA"/>
          </a:p>
        </p:txBody>
      </p:sp>
    </p:spTree>
    <p:extLst>
      <p:ext uri="{BB962C8B-B14F-4D97-AF65-F5344CB8AC3E}">
        <p14:creationId xmlns:p14="http://schemas.microsoft.com/office/powerpoint/2010/main" val="138426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104F8-4CDA-C752-1199-88C5B34AB16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0363875-96EF-226F-66E4-BFBC034DE9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DD3DCEA-DD54-21AF-8B14-A3BAF4FB25BE}"/>
              </a:ext>
            </a:extLst>
          </p:cNvPr>
          <p:cNvSpPr>
            <a:spLocks noGrp="1"/>
          </p:cNvSpPr>
          <p:nvPr>
            <p:ph type="dt" sz="half" idx="10"/>
          </p:nvPr>
        </p:nvSpPr>
        <p:spPr/>
        <p:txBody>
          <a:bodyPr/>
          <a:lstStyle/>
          <a:p>
            <a:fld id="{231020AB-B729-4B60-BB60-E70E7CED2C3A}" type="datetimeFigureOut">
              <a:rPr lang="en-CA" smtClean="0"/>
              <a:t>2024-03-09</a:t>
            </a:fld>
            <a:endParaRPr lang="en-CA"/>
          </a:p>
        </p:txBody>
      </p:sp>
      <p:sp>
        <p:nvSpPr>
          <p:cNvPr id="5" name="Footer Placeholder 4">
            <a:extLst>
              <a:ext uri="{FF2B5EF4-FFF2-40B4-BE49-F238E27FC236}">
                <a16:creationId xmlns:a16="http://schemas.microsoft.com/office/drawing/2014/main" id="{A4EFDC6D-6757-C41B-7F1C-1A1B289D367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EF53271-30E4-6A2C-A264-2199A1644B9A}"/>
              </a:ext>
            </a:extLst>
          </p:cNvPr>
          <p:cNvSpPr>
            <a:spLocks noGrp="1"/>
          </p:cNvSpPr>
          <p:nvPr>
            <p:ph type="sldNum" sz="quarter" idx="12"/>
          </p:nvPr>
        </p:nvSpPr>
        <p:spPr/>
        <p:txBody>
          <a:bodyPr/>
          <a:lstStyle/>
          <a:p>
            <a:fld id="{BAF2E1A9-0DFA-41F6-90DA-0FC8130C3EBC}" type="slidenum">
              <a:rPr lang="en-CA" smtClean="0"/>
              <a:t>‹#›</a:t>
            </a:fld>
            <a:endParaRPr lang="en-CA"/>
          </a:p>
        </p:txBody>
      </p:sp>
    </p:spTree>
    <p:extLst>
      <p:ext uri="{BB962C8B-B14F-4D97-AF65-F5344CB8AC3E}">
        <p14:creationId xmlns:p14="http://schemas.microsoft.com/office/powerpoint/2010/main" val="98216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3B73A-6BEC-4E76-72FC-5761A8382C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451B0E2-43A6-DFB2-3E1F-606F390787F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937E7B-EDB8-F892-A644-29DF9BC62E4F}"/>
              </a:ext>
            </a:extLst>
          </p:cNvPr>
          <p:cNvSpPr>
            <a:spLocks noGrp="1"/>
          </p:cNvSpPr>
          <p:nvPr>
            <p:ph type="dt" sz="half" idx="10"/>
          </p:nvPr>
        </p:nvSpPr>
        <p:spPr/>
        <p:txBody>
          <a:bodyPr/>
          <a:lstStyle/>
          <a:p>
            <a:fld id="{231020AB-B729-4B60-BB60-E70E7CED2C3A}" type="datetimeFigureOut">
              <a:rPr lang="en-CA" smtClean="0"/>
              <a:t>2024-03-09</a:t>
            </a:fld>
            <a:endParaRPr lang="en-CA"/>
          </a:p>
        </p:txBody>
      </p:sp>
      <p:sp>
        <p:nvSpPr>
          <p:cNvPr id="5" name="Footer Placeholder 4">
            <a:extLst>
              <a:ext uri="{FF2B5EF4-FFF2-40B4-BE49-F238E27FC236}">
                <a16:creationId xmlns:a16="http://schemas.microsoft.com/office/drawing/2014/main" id="{C0C033F5-1AA9-791C-15BD-CDD6FD3E069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2C24F40-6E94-EED3-75E5-CB23DDA5E4A7}"/>
              </a:ext>
            </a:extLst>
          </p:cNvPr>
          <p:cNvSpPr>
            <a:spLocks noGrp="1"/>
          </p:cNvSpPr>
          <p:nvPr>
            <p:ph type="sldNum" sz="quarter" idx="12"/>
          </p:nvPr>
        </p:nvSpPr>
        <p:spPr/>
        <p:txBody>
          <a:bodyPr/>
          <a:lstStyle/>
          <a:p>
            <a:fld id="{BAF2E1A9-0DFA-41F6-90DA-0FC8130C3EBC}" type="slidenum">
              <a:rPr lang="en-CA" smtClean="0"/>
              <a:t>‹#›</a:t>
            </a:fld>
            <a:endParaRPr lang="en-CA"/>
          </a:p>
        </p:txBody>
      </p:sp>
    </p:spTree>
    <p:extLst>
      <p:ext uri="{BB962C8B-B14F-4D97-AF65-F5344CB8AC3E}">
        <p14:creationId xmlns:p14="http://schemas.microsoft.com/office/powerpoint/2010/main" val="565508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61B2-C32E-AB24-BD30-32B1A0DD0D1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ED6F0D3-14DD-55E6-C891-DE7E819B07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ED71B0A-DAD5-5691-FD64-B62BF55161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BF68F7C-D296-BA32-4E53-18EC6CA29904}"/>
              </a:ext>
            </a:extLst>
          </p:cNvPr>
          <p:cNvSpPr>
            <a:spLocks noGrp="1"/>
          </p:cNvSpPr>
          <p:nvPr>
            <p:ph type="dt" sz="half" idx="10"/>
          </p:nvPr>
        </p:nvSpPr>
        <p:spPr/>
        <p:txBody>
          <a:bodyPr/>
          <a:lstStyle/>
          <a:p>
            <a:fld id="{231020AB-B729-4B60-BB60-E70E7CED2C3A}" type="datetimeFigureOut">
              <a:rPr lang="en-CA" smtClean="0"/>
              <a:t>2024-03-09</a:t>
            </a:fld>
            <a:endParaRPr lang="en-CA"/>
          </a:p>
        </p:txBody>
      </p:sp>
      <p:sp>
        <p:nvSpPr>
          <p:cNvPr id="6" name="Footer Placeholder 5">
            <a:extLst>
              <a:ext uri="{FF2B5EF4-FFF2-40B4-BE49-F238E27FC236}">
                <a16:creationId xmlns:a16="http://schemas.microsoft.com/office/drawing/2014/main" id="{F648913C-3C47-F4F0-3408-C0E4DE1050B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D533748-2A20-9F13-AB6D-925EA31A37B7}"/>
              </a:ext>
            </a:extLst>
          </p:cNvPr>
          <p:cNvSpPr>
            <a:spLocks noGrp="1"/>
          </p:cNvSpPr>
          <p:nvPr>
            <p:ph type="sldNum" sz="quarter" idx="12"/>
          </p:nvPr>
        </p:nvSpPr>
        <p:spPr/>
        <p:txBody>
          <a:bodyPr/>
          <a:lstStyle/>
          <a:p>
            <a:fld id="{BAF2E1A9-0DFA-41F6-90DA-0FC8130C3EBC}" type="slidenum">
              <a:rPr lang="en-CA" smtClean="0"/>
              <a:t>‹#›</a:t>
            </a:fld>
            <a:endParaRPr lang="en-CA"/>
          </a:p>
        </p:txBody>
      </p:sp>
    </p:spTree>
    <p:extLst>
      <p:ext uri="{BB962C8B-B14F-4D97-AF65-F5344CB8AC3E}">
        <p14:creationId xmlns:p14="http://schemas.microsoft.com/office/powerpoint/2010/main" val="191549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469AC-3519-8A9A-1536-1F7455FC84C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90C9D09-57A9-DE1F-87A8-AC2B3508A8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3423-3236-E517-CDF1-2D1CF3AD66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9F2902B-EBFB-5F07-1A21-21BC145345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05086C-E37E-EDE9-E135-5AE613DF55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DCB49D5-22DF-3ADC-F4E8-A0CB68FD48CF}"/>
              </a:ext>
            </a:extLst>
          </p:cNvPr>
          <p:cNvSpPr>
            <a:spLocks noGrp="1"/>
          </p:cNvSpPr>
          <p:nvPr>
            <p:ph type="dt" sz="half" idx="10"/>
          </p:nvPr>
        </p:nvSpPr>
        <p:spPr/>
        <p:txBody>
          <a:bodyPr/>
          <a:lstStyle/>
          <a:p>
            <a:fld id="{231020AB-B729-4B60-BB60-E70E7CED2C3A}" type="datetimeFigureOut">
              <a:rPr lang="en-CA" smtClean="0"/>
              <a:t>2024-03-09</a:t>
            </a:fld>
            <a:endParaRPr lang="en-CA"/>
          </a:p>
        </p:txBody>
      </p:sp>
      <p:sp>
        <p:nvSpPr>
          <p:cNvPr id="8" name="Footer Placeholder 7">
            <a:extLst>
              <a:ext uri="{FF2B5EF4-FFF2-40B4-BE49-F238E27FC236}">
                <a16:creationId xmlns:a16="http://schemas.microsoft.com/office/drawing/2014/main" id="{578E823E-3C2B-13E5-6445-F194C867FF3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E75D0FB-7DC6-E089-407E-26386C5C042B}"/>
              </a:ext>
            </a:extLst>
          </p:cNvPr>
          <p:cNvSpPr>
            <a:spLocks noGrp="1"/>
          </p:cNvSpPr>
          <p:nvPr>
            <p:ph type="sldNum" sz="quarter" idx="12"/>
          </p:nvPr>
        </p:nvSpPr>
        <p:spPr/>
        <p:txBody>
          <a:bodyPr/>
          <a:lstStyle/>
          <a:p>
            <a:fld id="{BAF2E1A9-0DFA-41F6-90DA-0FC8130C3EBC}" type="slidenum">
              <a:rPr lang="en-CA" smtClean="0"/>
              <a:t>‹#›</a:t>
            </a:fld>
            <a:endParaRPr lang="en-CA"/>
          </a:p>
        </p:txBody>
      </p:sp>
    </p:spTree>
    <p:extLst>
      <p:ext uri="{BB962C8B-B14F-4D97-AF65-F5344CB8AC3E}">
        <p14:creationId xmlns:p14="http://schemas.microsoft.com/office/powerpoint/2010/main" val="115986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A7B90-78BB-1085-26B7-9E1D9FF4932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7661739-46D8-C1D7-5CDB-557784BEC26E}"/>
              </a:ext>
            </a:extLst>
          </p:cNvPr>
          <p:cNvSpPr>
            <a:spLocks noGrp="1"/>
          </p:cNvSpPr>
          <p:nvPr>
            <p:ph type="dt" sz="half" idx="10"/>
          </p:nvPr>
        </p:nvSpPr>
        <p:spPr/>
        <p:txBody>
          <a:bodyPr/>
          <a:lstStyle/>
          <a:p>
            <a:fld id="{231020AB-B729-4B60-BB60-E70E7CED2C3A}" type="datetimeFigureOut">
              <a:rPr lang="en-CA" smtClean="0"/>
              <a:t>2024-03-09</a:t>
            </a:fld>
            <a:endParaRPr lang="en-CA"/>
          </a:p>
        </p:txBody>
      </p:sp>
      <p:sp>
        <p:nvSpPr>
          <p:cNvPr id="4" name="Footer Placeholder 3">
            <a:extLst>
              <a:ext uri="{FF2B5EF4-FFF2-40B4-BE49-F238E27FC236}">
                <a16:creationId xmlns:a16="http://schemas.microsoft.com/office/drawing/2014/main" id="{81F79AA8-76BE-3AD1-5C9F-BC88D6E4951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F79C5A3-0CE2-BF34-60AD-B84BC6A0BC62}"/>
              </a:ext>
            </a:extLst>
          </p:cNvPr>
          <p:cNvSpPr>
            <a:spLocks noGrp="1"/>
          </p:cNvSpPr>
          <p:nvPr>
            <p:ph type="sldNum" sz="quarter" idx="12"/>
          </p:nvPr>
        </p:nvSpPr>
        <p:spPr/>
        <p:txBody>
          <a:bodyPr/>
          <a:lstStyle/>
          <a:p>
            <a:fld id="{BAF2E1A9-0DFA-41F6-90DA-0FC8130C3EBC}" type="slidenum">
              <a:rPr lang="en-CA" smtClean="0"/>
              <a:t>‹#›</a:t>
            </a:fld>
            <a:endParaRPr lang="en-CA"/>
          </a:p>
        </p:txBody>
      </p:sp>
    </p:spTree>
    <p:extLst>
      <p:ext uri="{BB962C8B-B14F-4D97-AF65-F5344CB8AC3E}">
        <p14:creationId xmlns:p14="http://schemas.microsoft.com/office/powerpoint/2010/main" val="1795296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99589D-51B4-29AA-6557-125AA6C4CBAF}"/>
              </a:ext>
            </a:extLst>
          </p:cNvPr>
          <p:cNvSpPr>
            <a:spLocks noGrp="1"/>
          </p:cNvSpPr>
          <p:nvPr>
            <p:ph type="dt" sz="half" idx="10"/>
          </p:nvPr>
        </p:nvSpPr>
        <p:spPr/>
        <p:txBody>
          <a:bodyPr/>
          <a:lstStyle/>
          <a:p>
            <a:fld id="{231020AB-B729-4B60-BB60-E70E7CED2C3A}" type="datetimeFigureOut">
              <a:rPr lang="en-CA" smtClean="0"/>
              <a:t>2024-03-09</a:t>
            </a:fld>
            <a:endParaRPr lang="en-CA"/>
          </a:p>
        </p:txBody>
      </p:sp>
      <p:sp>
        <p:nvSpPr>
          <p:cNvPr id="3" name="Footer Placeholder 2">
            <a:extLst>
              <a:ext uri="{FF2B5EF4-FFF2-40B4-BE49-F238E27FC236}">
                <a16:creationId xmlns:a16="http://schemas.microsoft.com/office/drawing/2014/main" id="{8D5A4FEC-82DA-1B38-38B8-6EDF443E313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266EA2C-BC74-B4F8-BC41-E76745C4435C}"/>
              </a:ext>
            </a:extLst>
          </p:cNvPr>
          <p:cNvSpPr>
            <a:spLocks noGrp="1"/>
          </p:cNvSpPr>
          <p:nvPr>
            <p:ph type="sldNum" sz="quarter" idx="12"/>
          </p:nvPr>
        </p:nvSpPr>
        <p:spPr/>
        <p:txBody>
          <a:bodyPr/>
          <a:lstStyle/>
          <a:p>
            <a:fld id="{BAF2E1A9-0DFA-41F6-90DA-0FC8130C3EBC}" type="slidenum">
              <a:rPr lang="en-CA" smtClean="0"/>
              <a:t>‹#›</a:t>
            </a:fld>
            <a:endParaRPr lang="en-CA"/>
          </a:p>
        </p:txBody>
      </p:sp>
    </p:spTree>
    <p:extLst>
      <p:ext uri="{BB962C8B-B14F-4D97-AF65-F5344CB8AC3E}">
        <p14:creationId xmlns:p14="http://schemas.microsoft.com/office/powerpoint/2010/main" val="1821099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6B11C-9556-7134-6384-7F57DD4F47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9215F1C-9B36-9CFF-6B9F-EA06862A27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F69C56B-3A90-D40B-48F4-FBE10BD644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071BDC-97F7-BBBD-ADAB-62A47C655F9B}"/>
              </a:ext>
            </a:extLst>
          </p:cNvPr>
          <p:cNvSpPr>
            <a:spLocks noGrp="1"/>
          </p:cNvSpPr>
          <p:nvPr>
            <p:ph type="dt" sz="half" idx="10"/>
          </p:nvPr>
        </p:nvSpPr>
        <p:spPr/>
        <p:txBody>
          <a:bodyPr/>
          <a:lstStyle/>
          <a:p>
            <a:fld id="{231020AB-B729-4B60-BB60-E70E7CED2C3A}" type="datetimeFigureOut">
              <a:rPr lang="en-CA" smtClean="0"/>
              <a:t>2024-03-09</a:t>
            </a:fld>
            <a:endParaRPr lang="en-CA"/>
          </a:p>
        </p:txBody>
      </p:sp>
      <p:sp>
        <p:nvSpPr>
          <p:cNvPr id="6" name="Footer Placeholder 5">
            <a:extLst>
              <a:ext uri="{FF2B5EF4-FFF2-40B4-BE49-F238E27FC236}">
                <a16:creationId xmlns:a16="http://schemas.microsoft.com/office/drawing/2014/main" id="{B0085902-39F8-EFD4-ED44-DE408D16B70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D5555A5-4B06-672C-C341-B6C1898CD79E}"/>
              </a:ext>
            </a:extLst>
          </p:cNvPr>
          <p:cNvSpPr>
            <a:spLocks noGrp="1"/>
          </p:cNvSpPr>
          <p:nvPr>
            <p:ph type="sldNum" sz="quarter" idx="12"/>
          </p:nvPr>
        </p:nvSpPr>
        <p:spPr/>
        <p:txBody>
          <a:bodyPr/>
          <a:lstStyle/>
          <a:p>
            <a:fld id="{BAF2E1A9-0DFA-41F6-90DA-0FC8130C3EBC}" type="slidenum">
              <a:rPr lang="en-CA" smtClean="0"/>
              <a:t>‹#›</a:t>
            </a:fld>
            <a:endParaRPr lang="en-CA"/>
          </a:p>
        </p:txBody>
      </p:sp>
    </p:spTree>
    <p:extLst>
      <p:ext uri="{BB962C8B-B14F-4D97-AF65-F5344CB8AC3E}">
        <p14:creationId xmlns:p14="http://schemas.microsoft.com/office/powerpoint/2010/main" val="3083005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3258-E3F1-222C-D726-637DF368BC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F0E190D-BF3D-F492-F29F-9BD392800B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52E3E89-B748-A601-97F7-0ACC258D0E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95F416-34D9-B516-5BCF-53ED84B9A7FC}"/>
              </a:ext>
            </a:extLst>
          </p:cNvPr>
          <p:cNvSpPr>
            <a:spLocks noGrp="1"/>
          </p:cNvSpPr>
          <p:nvPr>
            <p:ph type="dt" sz="half" idx="10"/>
          </p:nvPr>
        </p:nvSpPr>
        <p:spPr/>
        <p:txBody>
          <a:bodyPr/>
          <a:lstStyle/>
          <a:p>
            <a:fld id="{231020AB-B729-4B60-BB60-E70E7CED2C3A}" type="datetimeFigureOut">
              <a:rPr lang="en-CA" smtClean="0"/>
              <a:t>2024-03-09</a:t>
            </a:fld>
            <a:endParaRPr lang="en-CA"/>
          </a:p>
        </p:txBody>
      </p:sp>
      <p:sp>
        <p:nvSpPr>
          <p:cNvPr id="6" name="Footer Placeholder 5">
            <a:extLst>
              <a:ext uri="{FF2B5EF4-FFF2-40B4-BE49-F238E27FC236}">
                <a16:creationId xmlns:a16="http://schemas.microsoft.com/office/drawing/2014/main" id="{836B1B31-342D-E917-898A-E2025C14B8A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084F498-0A61-D2A6-CD7D-611E5ADB0727}"/>
              </a:ext>
            </a:extLst>
          </p:cNvPr>
          <p:cNvSpPr>
            <a:spLocks noGrp="1"/>
          </p:cNvSpPr>
          <p:nvPr>
            <p:ph type="sldNum" sz="quarter" idx="12"/>
          </p:nvPr>
        </p:nvSpPr>
        <p:spPr/>
        <p:txBody>
          <a:bodyPr/>
          <a:lstStyle/>
          <a:p>
            <a:fld id="{BAF2E1A9-0DFA-41F6-90DA-0FC8130C3EBC}" type="slidenum">
              <a:rPr lang="en-CA" smtClean="0"/>
              <a:t>‹#›</a:t>
            </a:fld>
            <a:endParaRPr lang="en-CA"/>
          </a:p>
        </p:txBody>
      </p:sp>
    </p:spTree>
    <p:extLst>
      <p:ext uri="{BB962C8B-B14F-4D97-AF65-F5344CB8AC3E}">
        <p14:creationId xmlns:p14="http://schemas.microsoft.com/office/powerpoint/2010/main" val="410863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B2C3C2-9E7A-1C5C-6A06-54CAFF2E5C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888CFA3-E69C-CB8D-EABB-A61D379D76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9CE918E-655B-07E7-AF43-F24A73562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1020AB-B729-4B60-BB60-E70E7CED2C3A}" type="datetimeFigureOut">
              <a:rPr lang="en-CA" smtClean="0"/>
              <a:t>2024-03-09</a:t>
            </a:fld>
            <a:endParaRPr lang="en-CA"/>
          </a:p>
        </p:txBody>
      </p:sp>
      <p:sp>
        <p:nvSpPr>
          <p:cNvPr id="5" name="Footer Placeholder 4">
            <a:extLst>
              <a:ext uri="{FF2B5EF4-FFF2-40B4-BE49-F238E27FC236}">
                <a16:creationId xmlns:a16="http://schemas.microsoft.com/office/drawing/2014/main" id="{A4491B10-289F-7759-FC20-DDEFF5063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3E932DAD-0D23-D864-1F70-EA946ADD21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F2E1A9-0DFA-41F6-90DA-0FC8130C3EBC}" type="slidenum">
              <a:rPr lang="en-CA" smtClean="0"/>
              <a:t>‹#›</a:t>
            </a:fld>
            <a:endParaRPr lang="en-CA"/>
          </a:p>
        </p:txBody>
      </p:sp>
    </p:spTree>
    <p:extLst>
      <p:ext uri="{BB962C8B-B14F-4D97-AF65-F5344CB8AC3E}">
        <p14:creationId xmlns:p14="http://schemas.microsoft.com/office/powerpoint/2010/main" val="1793915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anatomyinfo.com/parts-of-the-brai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mayoclinic.orgvagus-nerve-stimulation/about/).1"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mayoclinic.org/vagus-nerve-stimulation)1"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jp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7.jp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380.png"/><Relationship Id="rId4" Type="http://schemas.openxmlformats.org/officeDocument/2006/relationships/customXml" Target="../ink/ink1.xml"/><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28.JPG"/></Relationships>
</file>

<file path=ppt/slides/_rels/slide44.xml.rels><?xml version="1.0" encoding="UTF-8" standalone="yes"?>
<Relationships xmlns="http://schemas.openxmlformats.org/package/2006/relationships"><Relationship Id="rId2" Type="http://schemas.openxmlformats.org/officeDocument/2006/relationships/hyperlink" Target="https://www.google.com/search?q=creative+pictures+of+Brain+and+seizures+attack&amp;tbm=isch&amp;rlz=1C1RXQR_enCA1059CA1059&amp;hl=en&amp;sa=X&amp;ved=2ahUKEwjphY7qs9uDAxViJzQIHRJZB1oQBXoECAEQPg&amp;biw=1492&amp;bih=712#imgrc=ytq6aowmQq-_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41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parents all have children who attend the Calgary Islamic School (CIS), which has two campuses in the city, and they've been told to pay $1,400 for the next school year (the fee is $1,200 for any additional children enrolled).">
            <a:extLst>
              <a:ext uri="{FF2B5EF4-FFF2-40B4-BE49-F238E27FC236}">
                <a16:creationId xmlns:a16="http://schemas.microsoft.com/office/drawing/2014/main" id="{A8F01C53-9B2C-EB52-FD62-4BBEEDC9A38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0689"/>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8" name="Rectangle 41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5551C4-DB21-67A7-D068-1969C09A42B8}"/>
              </a:ext>
            </a:extLst>
          </p:cNvPr>
          <p:cNvSpPr>
            <a:spLocks noGrp="1"/>
          </p:cNvSpPr>
          <p:nvPr>
            <p:ph type="title"/>
          </p:nvPr>
        </p:nvSpPr>
        <p:spPr>
          <a:xfrm>
            <a:off x="131389" y="419101"/>
            <a:ext cx="5964611" cy="5130799"/>
          </a:xfrm>
        </p:spPr>
        <p:txBody>
          <a:bodyPr vert="horz" lIns="91440" tIns="45720" rIns="91440" bIns="45720" rtlCol="0" anchor="ctr">
            <a:normAutofit/>
          </a:bodyPr>
          <a:lstStyle/>
          <a:p>
            <a:r>
              <a:rPr kumimoji="0" lang="en-US" sz="3100" b="1" i="0" u="none" strike="noStrike" cap="none" spc="0" normalizeH="0" baseline="0" noProof="0" dirty="0">
                <a:ln>
                  <a:noFill/>
                </a:ln>
                <a:solidFill>
                  <a:srgbClr val="002060"/>
                </a:solidFill>
                <a:effectLst/>
                <a:uLnTx/>
                <a:uFillTx/>
                <a:latin typeface="ADLaM Display" panose="020F0502020204030204" pitchFamily="2" charset="0"/>
                <a:ea typeface="ADLaM Display" panose="020F0502020204030204" pitchFamily="2" charset="0"/>
                <a:cs typeface="ADLaM Display" panose="020F0502020204030204" pitchFamily="2" charset="0"/>
              </a:rPr>
              <a:t>This Presentation is dedicated to my </a:t>
            </a:r>
            <a:r>
              <a:rPr kumimoji="0" lang="en-US" sz="4000" b="1" i="0" u="none" strike="noStrike" cap="none" spc="0" normalizeH="0" baseline="0" noProof="0" dirty="0">
                <a:ln>
                  <a:noFill/>
                </a:ln>
                <a:solidFill>
                  <a:srgbClr val="002060"/>
                </a:solidFill>
                <a:effectLst/>
                <a:uLnTx/>
                <a:uFillTx/>
                <a:latin typeface="ADLaM Display" panose="020F0502020204030204" pitchFamily="2" charset="0"/>
                <a:ea typeface="ADLaM Display" panose="020F0502020204030204" pitchFamily="2" charset="0"/>
                <a:cs typeface="ADLaM Display" panose="020F0502020204030204" pitchFamily="2" charset="0"/>
              </a:rPr>
              <a:t>Mother Institute </a:t>
            </a:r>
            <a:r>
              <a:rPr kumimoji="0" lang="en-US" sz="4000" b="1" i="0" u="none" strike="noStrike" cap="none" spc="0" normalizeH="0" baseline="0" noProof="0" dirty="0">
                <a:ln>
                  <a:noFill/>
                </a:ln>
                <a:solidFill>
                  <a:srgbClr val="FFC000"/>
                </a:solidFill>
                <a:effectLst/>
                <a:uLnTx/>
                <a:uFillTx/>
                <a:latin typeface="ADLaM Display" panose="020F0502020204030204" pitchFamily="2" charset="0"/>
                <a:ea typeface="ADLaM Display" panose="020F0502020204030204" pitchFamily="2" charset="0"/>
                <a:cs typeface="ADLaM Display" panose="020F0502020204030204" pitchFamily="2" charset="0"/>
              </a:rPr>
              <a:t>CIS</a:t>
            </a:r>
            <a:r>
              <a:rPr kumimoji="0" lang="en-US" sz="4000" b="1" i="0" u="none" strike="noStrike" cap="none" spc="0" normalizeH="0" baseline="0" noProof="0" dirty="0">
                <a:ln>
                  <a:noFill/>
                </a:ln>
                <a:solidFill>
                  <a:schemeClr val="accent1">
                    <a:lumMod val="50000"/>
                  </a:schemeClr>
                </a:solidFill>
                <a:effectLst/>
                <a:uLnTx/>
                <a:uFillTx/>
                <a:latin typeface="ADLaM Display" panose="020F0502020204030204" pitchFamily="2" charset="0"/>
                <a:ea typeface="ADLaM Display" panose="020F0502020204030204" pitchFamily="2" charset="0"/>
                <a:cs typeface="ADLaM Display" panose="020F0502020204030204" pitchFamily="2" charset="0"/>
              </a:rPr>
              <a:t> </a:t>
            </a:r>
            <a:r>
              <a:rPr kumimoji="0" lang="en-US" sz="3100" b="1" i="0" u="none" strike="noStrike" cap="none" spc="0" normalizeH="0" baseline="0" noProof="0" dirty="0">
                <a:ln>
                  <a:noFill/>
                </a:ln>
                <a:solidFill>
                  <a:srgbClr val="002060"/>
                </a:solidFill>
                <a:effectLst/>
                <a:uLnTx/>
                <a:uFillTx/>
                <a:latin typeface="ADLaM Display" panose="020F0502020204030204" pitchFamily="2" charset="0"/>
                <a:ea typeface="ADLaM Display" panose="020F0502020204030204" pitchFamily="2" charset="0"/>
                <a:cs typeface="ADLaM Display" panose="020F0502020204030204" pitchFamily="2" charset="0"/>
              </a:rPr>
              <a:t>and all the </a:t>
            </a:r>
            <a:r>
              <a:rPr kumimoji="0" lang="en-US" sz="4000" b="1" i="0" u="none" strike="noStrike" cap="none" spc="0" normalizeH="0" baseline="0" noProof="0" dirty="0">
                <a:ln>
                  <a:noFill/>
                </a:ln>
                <a:solidFill>
                  <a:srgbClr val="FFC000"/>
                </a:solidFill>
                <a:effectLst/>
                <a:uLnTx/>
                <a:uFillTx/>
                <a:latin typeface="ADLaM Display" panose="020F0502020204030204" pitchFamily="2" charset="0"/>
                <a:ea typeface="ADLaM Display" panose="020F0502020204030204" pitchFamily="2" charset="0"/>
                <a:cs typeface="ADLaM Display" panose="020F0502020204030204" pitchFamily="2" charset="0"/>
              </a:rPr>
              <a:t>Teachers</a:t>
            </a:r>
            <a:br>
              <a:rPr kumimoji="0" lang="en-US" sz="3100" b="1" i="0" u="none" strike="noStrike" cap="none" spc="0" normalizeH="0" baseline="0" noProof="0" dirty="0">
                <a:ln>
                  <a:noFill/>
                </a:ln>
                <a:solidFill>
                  <a:schemeClr val="accent1">
                    <a:lumMod val="50000"/>
                  </a:schemeClr>
                </a:solidFill>
                <a:effectLst/>
                <a:uLnTx/>
                <a:uFillTx/>
                <a:latin typeface="ADLaM Display" panose="020F0502020204030204" pitchFamily="2" charset="0"/>
                <a:ea typeface="ADLaM Display" panose="020F0502020204030204" pitchFamily="2" charset="0"/>
                <a:cs typeface="ADLaM Display" panose="020F0502020204030204" pitchFamily="2" charset="0"/>
              </a:rPr>
            </a:br>
            <a:endParaRPr lang="en-US" sz="3100" dirty="0">
              <a:solidFill>
                <a:schemeClr val="accent1">
                  <a:lumMod val="50000"/>
                </a:schemeClr>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5" name="TextBox 4">
            <a:extLst>
              <a:ext uri="{FF2B5EF4-FFF2-40B4-BE49-F238E27FC236}">
                <a16:creationId xmlns:a16="http://schemas.microsoft.com/office/drawing/2014/main" id="{6C291C94-74D0-D2FE-1074-11ECEAD85C6F}"/>
              </a:ext>
            </a:extLst>
          </p:cNvPr>
          <p:cNvSpPr txBox="1"/>
          <p:nvPr/>
        </p:nvSpPr>
        <p:spPr>
          <a:xfrm>
            <a:off x="4107543" y="6052457"/>
            <a:ext cx="8081408" cy="580572"/>
          </a:xfrm>
          <a:prstGeom prst="rect">
            <a:avLst/>
          </a:prstGeom>
        </p:spPr>
        <p:txBody>
          <a:bodyPr vert="horz" lIns="91440" tIns="45720" rIns="91440" bIns="45720" rtlCol="0">
            <a:normAutofit/>
          </a:bodyPr>
          <a:lstStyle/>
          <a:p>
            <a:pPr>
              <a:lnSpc>
                <a:spcPct val="90000"/>
              </a:lnSpc>
              <a:spcAft>
                <a:spcPts val="600"/>
              </a:spcAft>
            </a:pPr>
            <a:r>
              <a:rPr lang="en-US" sz="2000" dirty="0"/>
              <a:t> </a:t>
            </a:r>
            <a:r>
              <a:rPr lang="en-US" sz="1500" dirty="0"/>
              <a:t>https://calgary.ctvnews.ca/mobile/school-fee-dispute-hits-calgary-islamic-school-1.5813268</a:t>
            </a:r>
          </a:p>
        </p:txBody>
      </p:sp>
      <p:pic>
        <p:nvPicPr>
          <p:cNvPr id="4100" name="Picture 4" descr="Calgary Islamic School Omar Bin Alkhattab Campus | Calgary AB">
            <a:extLst>
              <a:ext uri="{FF2B5EF4-FFF2-40B4-BE49-F238E27FC236}">
                <a16:creationId xmlns:a16="http://schemas.microsoft.com/office/drawing/2014/main" id="{DF1078E2-9664-9777-9B4A-8C02AD26D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57" y="3492499"/>
            <a:ext cx="3193143"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405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3333-0412-02E9-119D-4EFF53FCF10F}"/>
              </a:ext>
            </a:extLst>
          </p:cNvPr>
          <p:cNvSpPr>
            <a:spLocks noGrp="1"/>
          </p:cNvSpPr>
          <p:nvPr>
            <p:ph type="title"/>
          </p:nvPr>
        </p:nvSpPr>
        <p:spPr>
          <a:xfrm>
            <a:off x="865140" y="406401"/>
            <a:ext cx="4085665" cy="464746"/>
          </a:xfrm>
        </p:spPr>
        <p:txBody>
          <a:bodyPr anchor="t">
            <a:normAutofit fontScale="90000"/>
          </a:bodyPr>
          <a:lstStyle/>
          <a:p>
            <a:r>
              <a:rPr kumimoji="0" lang="en-US" sz="3200" b="1" i="0" u="none" strike="noStrike" kern="1200" cap="none" spc="0" normalizeH="0" baseline="0" noProof="0" dirty="0">
                <a:ln>
                  <a:noFill/>
                </a:ln>
                <a:effectLst/>
                <a:uLnTx/>
                <a:uFillTx/>
                <a:latin typeface="Aptos Display" panose="02110004020202020204"/>
                <a:ea typeface="+mj-ea"/>
                <a:cs typeface="+mj-cs"/>
              </a:rPr>
              <a:t>Causes of Epilepsy</a:t>
            </a:r>
            <a:endParaRPr lang="en-CA" sz="3200" dirty="0"/>
          </a:p>
        </p:txBody>
      </p:sp>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5CFC299-F2F5-73AC-0F49-E4BF97870F85}"/>
              </a:ext>
            </a:extLst>
          </p:cNvPr>
          <p:cNvSpPr>
            <a:spLocks noGrp="1"/>
          </p:cNvSpPr>
          <p:nvPr>
            <p:ph idx="1"/>
          </p:nvPr>
        </p:nvSpPr>
        <p:spPr>
          <a:xfrm>
            <a:off x="507999" y="1059549"/>
            <a:ext cx="7082972" cy="5524132"/>
          </a:xfrm>
        </p:spPr>
        <p:txBody>
          <a:bodyPr>
            <a:normAutofit/>
          </a:bodyPr>
          <a:lstStyle/>
          <a:p>
            <a:pPr marL="0" indent="0">
              <a:spcAft>
                <a:spcPts val="800"/>
              </a:spcAft>
              <a:buNone/>
            </a:pPr>
            <a:r>
              <a:rPr lang="en-US" sz="1800" b="1" dirty="0">
                <a:effectLst/>
                <a:ea typeface="Calibri" panose="020F0502020204030204" pitchFamily="34" charset="0"/>
                <a:cs typeface="Calibri" panose="020F0502020204030204" pitchFamily="34" charset="0"/>
              </a:rPr>
              <a:t>      There are many causes of Epilepsy.</a:t>
            </a:r>
            <a:endParaRPr lang="en-CA" sz="1800" b="1" dirty="0">
              <a:effectLst/>
              <a:ea typeface="Calibri" panose="020F0502020204030204" pitchFamily="34" charset="0"/>
              <a:cs typeface="Arial" panose="020B0604020202020204" pitchFamily="34" charset="0"/>
            </a:endParaRPr>
          </a:p>
          <a:p>
            <a:pPr marL="342900" lvl="0" indent="-342900">
              <a:buFont typeface="Courier New" panose="02070309020205020404" pitchFamily="49" charset="0"/>
              <a:buChar char="o"/>
            </a:pPr>
            <a:r>
              <a:rPr lang="en-US" sz="1800" b="1" dirty="0">
                <a:solidFill>
                  <a:srgbClr val="C00000"/>
                </a:solidFill>
                <a:effectLst/>
                <a:ea typeface="Calibri" panose="020F0502020204030204" pitchFamily="34" charset="0"/>
                <a:cs typeface="Arial" panose="020B0604020202020204" pitchFamily="34" charset="0"/>
              </a:rPr>
              <a:t>Genetics: </a:t>
            </a:r>
            <a:r>
              <a:rPr lang="en-US" sz="1800" dirty="0">
                <a:effectLst/>
                <a:ea typeface="Calibri" panose="020F0502020204030204" pitchFamily="34" charset="0"/>
                <a:cs typeface="Arial" panose="020B0604020202020204" pitchFamily="34" charset="0"/>
              </a:rPr>
              <a:t>If Epilepsy is in the Family, there is a higher risk it can happen to the other family members.</a:t>
            </a:r>
            <a:endParaRPr lang="en-CA" sz="1800" dirty="0">
              <a:effectLst/>
              <a:ea typeface="Calibri" panose="020F0502020204030204" pitchFamily="34" charset="0"/>
              <a:cs typeface="Arial" panose="020B0604020202020204" pitchFamily="34" charset="0"/>
            </a:endParaRPr>
          </a:p>
          <a:p>
            <a:pPr marL="342900" lvl="0" indent="-342900">
              <a:buFont typeface="Courier New" panose="02070309020205020404" pitchFamily="49" charset="0"/>
              <a:buChar char="o"/>
            </a:pPr>
            <a:r>
              <a:rPr lang="en-US" sz="1800" b="1" dirty="0">
                <a:solidFill>
                  <a:srgbClr val="C00000"/>
                </a:solidFill>
                <a:effectLst/>
                <a:ea typeface="Calibri" panose="020F0502020204030204" pitchFamily="34" charset="0"/>
                <a:cs typeface="Calibri" panose="020F0502020204030204" pitchFamily="34" charset="0"/>
              </a:rPr>
              <a:t>Brain Tumors: </a:t>
            </a:r>
            <a:r>
              <a:rPr lang="en-US" sz="1800" dirty="0">
                <a:effectLst/>
                <a:ea typeface="Calibri" panose="020F0502020204030204" pitchFamily="34" charset="0"/>
                <a:cs typeface="Calibri" panose="020F0502020204030204" pitchFamily="34" charset="0"/>
              </a:rPr>
              <a:t>It is a Cancerous </a:t>
            </a:r>
            <a:r>
              <a:rPr lang="en-US" sz="1800" dirty="0">
                <a:ea typeface="Calibri" panose="020F0502020204030204" pitchFamily="34" charset="0"/>
                <a:cs typeface="Calibri" panose="020F0502020204030204" pitchFamily="34" charset="0"/>
              </a:rPr>
              <a:t>m</a:t>
            </a:r>
            <a:r>
              <a:rPr lang="en-US" sz="1800" dirty="0">
                <a:effectLst/>
                <a:ea typeface="Calibri" panose="020F0502020204030204" pitchFamily="34" charset="0"/>
                <a:cs typeface="Calibri" panose="020F0502020204030204" pitchFamily="34" charset="0"/>
              </a:rPr>
              <a:t>ass which is due to the growth of abnormal cells in the brain that can cause Epilepsy.</a:t>
            </a:r>
            <a:endParaRPr lang="en-CA" sz="1800" dirty="0">
              <a:effectLst/>
              <a:ea typeface="Calibri" panose="020F0502020204030204" pitchFamily="34" charset="0"/>
              <a:cs typeface="Arial" panose="020B0604020202020204" pitchFamily="34" charset="0"/>
            </a:endParaRPr>
          </a:p>
          <a:p>
            <a:pPr marL="342900" lvl="0" indent="-342900">
              <a:buFont typeface="Courier New" panose="02070309020205020404" pitchFamily="49" charset="0"/>
              <a:buChar char="o"/>
            </a:pPr>
            <a:r>
              <a:rPr lang="en-US" sz="1800" b="1" dirty="0">
                <a:solidFill>
                  <a:srgbClr val="C00000"/>
                </a:solidFill>
                <a:effectLst/>
                <a:ea typeface="Calibri" panose="020F0502020204030204" pitchFamily="34" charset="0"/>
                <a:cs typeface="Calibri" panose="020F0502020204030204" pitchFamily="34" charset="0"/>
              </a:rPr>
              <a:t>Head Trauma: </a:t>
            </a:r>
            <a:r>
              <a:rPr lang="en-US" sz="1800" dirty="0">
                <a:effectLst/>
                <a:ea typeface="Calibri" panose="020F0502020204030204" pitchFamily="34" charset="0"/>
                <a:cs typeface="Calibri" panose="020F0502020204030204" pitchFamily="34" charset="0"/>
              </a:rPr>
              <a:t>Head Injury can also cause Epilepsy.</a:t>
            </a:r>
            <a:endParaRPr lang="en-CA" sz="1800" dirty="0">
              <a:effectLst/>
              <a:ea typeface="Calibri" panose="020F0502020204030204" pitchFamily="34" charset="0"/>
              <a:cs typeface="Arial" panose="020B0604020202020204" pitchFamily="34" charset="0"/>
            </a:endParaRPr>
          </a:p>
          <a:p>
            <a:pPr marL="342900" lvl="0" indent="-342900">
              <a:buFont typeface="Courier New" panose="02070309020205020404" pitchFamily="49" charset="0"/>
              <a:buChar char="o"/>
            </a:pPr>
            <a:r>
              <a:rPr lang="en-US" sz="1800" b="1" dirty="0">
                <a:solidFill>
                  <a:srgbClr val="C00000"/>
                </a:solidFill>
                <a:effectLst/>
                <a:ea typeface="Calibri" panose="020F0502020204030204" pitchFamily="34" charset="0"/>
                <a:cs typeface="Calibri" panose="020F0502020204030204" pitchFamily="34" charset="0"/>
              </a:rPr>
              <a:t>Alcoholism &amp; Withdrawal: </a:t>
            </a:r>
            <a:r>
              <a:rPr lang="en-US" sz="1800" dirty="0">
                <a:effectLst/>
                <a:ea typeface="Calibri" panose="020F0502020204030204" pitchFamily="34" charset="0"/>
                <a:cs typeface="Calibri" panose="020F0502020204030204" pitchFamily="34" charset="0"/>
              </a:rPr>
              <a:t>Use of alcohol and bio-changes after stopping alcohol can cause Epilepsy.</a:t>
            </a:r>
            <a:endParaRPr lang="en-CA" sz="1800" dirty="0">
              <a:effectLst/>
              <a:ea typeface="Calibri" panose="020F0502020204030204" pitchFamily="34" charset="0"/>
              <a:cs typeface="Arial" panose="020B0604020202020204" pitchFamily="34" charset="0"/>
            </a:endParaRPr>
          </a:p>
          <a:p>
            <a:pPr marL="342900" lvl="0" indent="-342900">
              <a:buFont typeface="Courier New" panose="02070309020205020404" pitchFamily="49" charset="0"/>
              <a:buChar char="o"/>
            </a:pPr>
            <a:r>
              <a:rPr lang="en-US" sz="1800" b="1" dirty="0">
                <a:solidFill>
                  <a:srgbClr val="C00000"/>
                </a:solidFill>
                <a:effectLst/>
                <a:ea typeface="Calibri" panose="020F0502020204030204" pitchFamily="34" charset="0"/>
                <a:cs typeface="Calibri" panose="020F0502020204030204" pitchFamily="34" charset="0"/>
              </a:rPr>
              <a:t>Alzheimer's Disease: </a:t>
            </a:r>
            <a:r>
              <a:rPr lang="en-US" sz="1800" dirty="0">
                <a:effectLst/>
                <a:ea typeface="Calibri" panose="020F0502020204030204" pitchFamily="34" charset="0"/>
                <a:cs typeface="Calibri" panose="020F0502020204030204" pitchFamily="34" charset="0"/>
              </a:rPr>
              <a:t>This may cause Epilepsy.</a:t>
            </a:r>
            <a:endParaRPr lang="en-CA" sz="1800" dirty="0">
              <a:effectLst/>
              <a:ea typeface="Calibri" panose="020F0502020204030204" pitchFamily="34" charset="0"/>
              <a:cs typeface="Arial" panose="020B0604020202020204" pitchFamily="34" charset="0"/>
            </a:endParaRPr>
          </a:p>
          <a:p>
            <a:pPr marL="342900" lvl="0" indent="-342900">
              <a:buFont typeface="Courier New" panose="02070309020205020404" pitchFamily="49" charset="0"/>
              <a:buChar char="o"/>
            </a:pPr>
            <a:r>
              <a:rPr lang="en-US" sz="1800" b="1" dirty="0">
                <a:solidFill>
                  <a:srgbClr val="C00000"/>
                </a:solidFill>
                <a:effectLst/>
                <a:ea typeface="Calibri" panose="020F0502020204030204" pitchFamily="34" charset="0"/>
                <a:cs typeface="Calibri" panose="020F0502020204030204" pitchFamily="34" charset="0"/>
              </a:rPr>
              <a:t>Strokes, Heart Attacks, and other conditions: </a:t>
            </a:r>
          </a:p>
          <a:p>
            <a:pPr marL="0" lvl="0" indent="0">
              <a:buNone/>
            </a:pPr>
            <a:r>
              <a:rPr lang="en-US" sz="1800" dirty="0">
                <a:effectLst/>
                <a:ea typeface="Calibri" panose="020F0502020204030204" pitchFamily="34" charset="0"/>
                <a:cs typeface="Calibri" panose="020F0502020204030204" pitchFamily="34" charset="0"/>
              </a:rPr>
              <a:t>       </a:t>
            </a:r>
            <a:r>
              <a:rPr lang="en-US" sz="1800" dirty="0">
                <a:ea typeface="Calibri" panose="020F0502020204030204" pitchFamily="34" charset="0"/>
                <a:cs typeface="Calibri" panose="020F0502020204030204" pitchFamily="34" charset="0"/>
              </a:rPr>
              <a:t>Loss of</a:t>
            </a:r>
            <a:r>
              <a:rPr lang="en-US" sz="1800" dirty="0">
                <a:effectLst/>
                <a:ea typeface="Calibri" panose="020F0502020204030204" pitchFamily="34" charset="0"/>
                <a:cs typeface="Calibri" panose="020F0502020204030204" pitchFamily="34" charset="0"/>
              </a:rPr>
              <a:t> Oxygen in the brain may cause Epilepsy.</a:t>
            </a:r>
            <a:endParaRPr lang="en-CA" sz="1800" dirty="0">
              <a:effectLst/>
              <a:ea typeface="Calibri" panose="020F0502020204030204" pitchFamily="34" charset="0"/>
              <a:cs typeface="Arial" panose="020B0604020202020204" pitchFamily="34" charset="0"/>
            </a:endParaRPr>
          </a:p>
          <a:p>
            <a:pPr marL="342900" lvl="0" indent="-342900">
              <a:buFont typeface="Courier New" panose="02070309020205020404" pitchFamily="49" charset="0"/>
              <a:buChar char="o"/>
            </a:pPr>
            <a:r>
              <a:rPr lang="en-US" sz="1800" b="1" dirty="0">
                <a:solidFill>
                  <a:srgbClr val="C00000"/>
                </a:solidFill>
                <a:effectLst/>
                <a:ea typeface="Calibri" panose="020F0502020204030204" pitchFamily="34" charset="0"/>
                <a:cs typeface="Calibri" panose="020F0502020204030204" pitchFamily="34" charset="0"/>
              </a:rPr>
              <a:t>Buildup of Abnormal Blood vessels or Bleeding in the Brain: </a:t>
            </a:r>
            <a:r>
              <a:rPr lang="en-US" sz="1800" dirty="0">
                <a:ea typeface="Calibri" panose="020F0502020204030204" pitchFamily="34" charset="0"/>
                <a:cs typeface="Calibri" panose="020F0502020204030204" pitchFamily="34" charset="0"/>
              </a:rPr>
              <a:t>B</a:t>
            </a:r>
            <a:r>
              <a:rPr lang="en-US" sz="1800" dirty="0">
                <a:effectLst/>
                <a:ea typeface="Calibri" panose="020F0502020204030204" pitchFamily="34" charset="0"/>
                <a:cs typeface="Calibri" panose="020F0502020204030204" pitchFamily="34" charset="0"/>
              </a:rPr>
              <a:t>leeding between the brain tissue and the skull or inside the brain tissue can cause Epilepsy.</a:t>
            </a:r>
            <a:endParaRPr lang="en-CA" sz="1800" dirty="0">
              <a:effectLst/>
              <a:ea typeface="Calibri" panose="020F0502020204030204" pitchFamily="34" charset="0"/>
              <a:cs typeface="Arial" panose="020B0604020202020204" pitchFamily="34" charset="0"/>
            </a:endParaRPr>
          </a:p>
          <a:p>
            <a:pPr marL="342900" lvl="0" indent="-342900">
              <a:spcAft>
                <a:spcPts val="800"/>
              </a:spcAft>
              <a:buFont typeface="Courier New" panose="02070309020205020404" pitchFamily="49" charset="0"/>
              <a:buChar char="o"/>
            </a:pPr>
            <a:r>
              <a:rPr lang="en-US" sz="1800" b="1" dirty="0">
                <a:solidFill>
                  <a:srgbClr val="C00000"/>
                </a:solidFill>
                <a:effectLst/>
                <a:ea typeface="Calibri" panose="020F0502020204030204" pitchFamily="34" charset="0"/>
                <a:cs typeface="Calibri" panose="020F0502020204030204" pitchFamily="34" charset="0"/>
              </a:rPr>
              <a:t>Swelling in the Brain: </a:t>
            </a:r>
            <a:r>
              <a:rPr lang="en-US" sz="1800" dirty="0">
                <a:effectLst/>
                <a:ea typeface="Calibri" panose="020F0502020204030204" pitchFamily="34" charset="0"/>
                <a:cs typeface="Calibri" panose="020F0502020204030204" pitchFamily="34" charset="0"/>
              </a:rPr>
              <a:t>Due to damage to Neurons and lack of nutrients getting to the brain..</a:t>
            </a:r>
            <a:endParaRPr lang="en-CA" sz="1800" dirty="0">
              <a:effectLst/>
              <a:ea typeface="Calibri" panose="020F0502020204030204" pitchFamily="34" charset="0"/>
              <a:cs typeface="Arial" panose="020B0604020202020204" pitchFamily="34" charset="0"/>
            </a:endParaRPr>
          </a:p>
          <a:p>
            <a:endParaRPr lang="en-CA" sz="1100" dirty="0"/>
          </a:p>
        </p:txBody>
      </p:sp>
      <p:pic>
        <p:nvPicPr>
          <p:cNvPr id="5" name="Picture 4" descr="A poster with icons and symbols&#10;&#10;Description automatically generated with medium confidence">
            <a:extLst>
              <a:ext uri="{FF2B5EF4-FFF2-40B4-BE49-F238E27FC236}">
                <a16:creationId xmlns:a16="http://schemas.microsoft.com/office/drawing/2014/main" id="{3536FB36-3BC5-3503-A169-CCA033799EAA}"/>
              </a:ext>
            </a:extLst>
          </p:cNvPr>
          <p:cNvPicPr>
            <a:picLocks noChangeAspect="1"/>
          </p:cNvPicPr>
          <p:nvPr/>
        </p:nvPicPr>
        <p:blipFill rotWithShape="1">
          <a:blip r:embed="rId2">
            <a:extLst>
              <a:ext uri="{28A0092B-C50C-407E-A947-70E740481C1C}">
                <a14:useLocalDpi xmlns:a14="http://schemas.microsoft.com/office/drawing/2010/main" val="0"/>
              </a:ext>
            </a:extLst>
          </a:blip>
          <a:srcRect l="3587" r="1035"/>
          <a:stretch/>
        </p:blipFill>
        <p:spPr>
          <a:xfrm>
            <a:off x="7590971" y="871145"/>
            <a:ext cx="4455886" cy="4295938"/>
          </a:xfrm>
          <a:prstGeom prst="rect">
            <a:avLst/>
          </a:prstGeom>
        </p:spPr>
      </p:pic>
      <p:sp>
        <p:nvSpPr>
          <p:cNvPr id="6" name="TextBox 5">
            <a:extLst>
              <a:ext uri="{FF2B5EF4-FFF2-40B4-BE49-F238E27FC236}">
                <a16:creationId xmlns:a16="http://schemas.microsoft.com/office/drawing/2014/main" id="{BD9A0554-558C-5133-BB51-A053CD7D492C}"/>
              </a:ext>
            </a:extLst>
          </p:cNvPr>
          <p:cNvSpPr txBox="1"/>
          <p:nvPr/>
        </p:nvSpPr>
        <p:spPr>
          <a:xfrm>
            <a:off x="7692570" y="5413830"/>
            <a:ext cx="3991431" cy="646331"/>
          </a:xfrm>
          <a:prstGeom prst="rect">
            <a:avLst/>
          </a:prstGeom>
          <a:noFill/>
        </p:spPr>
        <p:txBody>
          <a:bodyPr wrap="square" rtlCol="0">
            <a:spAutoFit/>
          </a:bodyPr>
          <a:lstStyle/>
          <a:p>
            <a:r>
              <a:rPr lang="en-CA" dirty="0">
                <a:solidFill>
                  <a:schemeClr val="bg2">
                    <a:lumMod val="50000"/>
                  </a:schemeClr>
                </a:solidFill>
              </a:rPr>
              <a:t>https://twitter.com/WHO/status/1493209225300000778</a:t>
            </a:r>
          </a:p>
        </p:txBody>
      </p:sp>
    </p:spTree>
    <p:extLst>
      <p:ext uri="{BB962C8B-B14F-4D97-AF65-F5344CB8AC3E}">
        <p14:creationId xmlns:p14="http://schemas.microsoft.com/office/powerpoint/2010/main" val="1969911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0322F7C-0800-CD16-C2EE-32E195761ADE}"/>
              </a:ext>
            </a:extLst>
          </p:cNvPr>
          <p:cNvPicPr>
            <a:picLocks noChangeAspect="1"/>
          </p:cNvPicPr>
          <p:nvPr/>
        </p:nvPicPr>
        <p:blipFill rotWithShape="1">
          <a:blip r:embed="rId2"/>
          <a:srcRect t="9091" r="26458"/>
          <a:stretch/>
        </p:blipFill>
        <p:spPr>
          <a:xfrm>
            <a:off x="7970518" y="1149664"/>
            <a:ext cx="4221480" cy="4274652"/>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09E972-B2DD-A175-6B45-467253A9F9DA}"/>
              </a:ext>
            </a:extLst>
          </p:cNvPr>
          <p:cNvSpPr>
            <a:spLocks noGrp="1"/>
          </p:cNvSpPr>
          <p:nvPr>
            <p:ph type="title"/>
          </p:nvPr>
        </p:nvSpPr>
        <p:spPr>
          <a:xfrm>
            <a:off x="371094" y="916688"/>
            <a:ext cx="5526786" cy="895602"/>
          </a:xfrm>
        </p:spPr>
        <p:txBody>
          <a:bodyPr anchor="b">
            <a:noAutofit/>
          </a:bodyPr>
          <a:lstStyle/>
          <a:p>
            <a:r>
              <a:rPr lang="en-CA" b="1" dirty="0"/>
              <a:t>Seizure Triggers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80DB368-4FCE-1261-F3CA-1F4D16239407}"/>
              </a:ext>
            </a:extLst>
          </p:cNvPr>
          <p:cNvSpPr>
            <a:spLocks noGrp="1"/>
          </p:cNvSpPr>
          <p:nvPr>
            <p:ph idx="1"/>
          </p:nvPr>
        </p:nvSpPr>
        <p:spPr>
          <a:xfrm>
            <a:off x="371094" y="2443480"/>
            <a:ext cx="7934706" cy="4048760"/>
          </a:xfrm>
        </p:spPr>
        <p:txBody>
          <a:bodyPr anchor="t">
            <a:normAutofit/>
          </a:bodyPr>
          <a:lstStyle/>
          <a:p>
            <a:pPr>
              <a:buFont typeface="Wingdings" panose="05000000000000000000" pitchFamily="2" charset="2"/>
              <a:buChar char="q"/>
            </a:pPr>
            <a:r>
              <a:rPr lang="en-US" sz="1800" dirty="0"/>
              <a:t> </a:t>
            </a:r>
            <a:r>
              <a:rPr lang="en-US" sz="2000" dirty="0"/>
              <a:t>Seizures and Epilepsy can affect Safety, Relationships, Work and Driving. </a:t>
            </a:r>
          </a:p>
          <a:p>
            <a:pPr>
              <a:buFont typeface="Wingdings" panose="05000000000000000000" pitchFamily="2" charset="2"/>
              <a:buChar char="q"/>
            </a:pPr>
            <a:r>
              <a:rPr lang="en-US" sz="2000" dirty="0"/>
              <a:t> Stress (External Pressure in Brain) could be Exam Stress, Study Stress and Financial Stress etc.</a:t>
            </a:r>
          </a:p>
          <a:p>
            <a:pPr>
              <a:buFont typeface="Wingdings" panose="05000000000000000000" pitchFamily="2" charset="2"/>
              <a:buChar char="q"/>
            </a:pPr>
            <a:r>
              <a:rPr lang="en-US" sz="2000" dirty="0"/>
              <a:t> Excessive Drinking Alcohol, or Alcohol withdrawal</a:t>
            </a:r>
          </a:p>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effectLst/>
                <a:uLnTx/>
                <a:uFillTx/>
                <a:ea typeface="+mn-ea"/>
                <a:cs typeface="+mn-cs"/>
              </a:rPr>
              <a:t>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Hormonal Changes in the body can stimulate Seizures.</a:t>
            </a:r>
          </a:p>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Lack of Sleep is also a factor in seizures.</a:t>
            </a:r>
          </a:p>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Visual Stimulation such as Flashing Lights or Moving Patterns stimulates seizures.</a:t>
            </a:r>
          </a:p>
          <a:p>
            <a:pPr marL="228600" marR="0" lvl="0" indent="-228600" defTabSz="914400" rtl="0" eaLnBrk="1" fontAlgn="auto" latinLnBrk="0" hangingPunct="1">
              <a:spcBef>
                <a:spcPts val="1000"/>
              </a:spcBef>
              <a:spcAft>
                <a:spcPts val="0"/>
              </a:spcAft>
              <a:buClrTx/>
              <a:buSzTx/>
              <a:buFont typeface="Wingdings" panose="05000000000000000000" pitchFamily="2" charset="2"/>
              <a:buChar char="q"/>
              <a:tabLst/>
              <a:defRPr/>
            </a:pPr>
            <a:endParaRPr lang="en-CA" sz="1300" dirty="0"/>
          </a:p>
        </p:txBody>
      </p:sp>
    </p:spTree>
    <p:extLst>
      <p:ext uri="{BB962C8B-B14F-4D97-AF65-F5344CB8AC3E}">
        <p14:creationId xmlns:p14="http://schemas.microsoft.com/office/powerpoint/2010/main" val="4069268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olution dispensed using electronic pipette">
            <a:extLst>
              <a:ext uri="{FF2B5EF4-FFF2-40B4-BE49-F238E27FC236}">
                <a16:creationId xmlns:a16="http://schemas.microsoft.com/office/drawing/2014/main" id="{920586C5-F64D-09A2-8E40-F8E4B618D17E}"/>
              </a:ext>
            </a:extLst>
          </p:cNvPr>
          <p:cNvPicPr>
            <a:picLocks noChangeAspect="1"/>
          </p:cNvPicPr>
          <p:nvPr/>
        </p:nvPicPr>
        <p:blipFill rotWithShape="1">
          <a:blip r:embed="rId2"/>
          <a:srcRect l="10163" r="30571" b="-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F623F-EE3E-4F08-B975-4484FD8ECE25}"/>
              </a:ext>
            </a:extLst>
          </p:cNvPr>
          <p:cNvSpPr>
            <a:spLocks noGrp="1"/>
          </p:cNvSpPr>
          <p:nvPr>
            <p:ph type="title"/>
          </p:nvPr>
        </p:nvSpPr>
        <p:spPr>
          <a:xfrm>
            <a:off x="761801" y="328512"/>
            <a:ext cx="4778387" cy="1628970"/>
          </a:xfrm>
        </p:spPr>
        <p:txBody>
          <a:bodyPr anchor="ctr">
            <a:normAutofit fontScale="90000"/>
          </a:bodyPr>
          <a:lstStyle/>
          <a:p>
            <a:pPr marL="0" marR="0" lvl="0" indent="0" defTabSz="914400" rtl="0" eaLnBrk="1" fontAlgn="auto" latinLnBrk="0" hangingPunct="1">
              <a:spcBef>
                <a:spcPts val="1000"/>
              </a:spcBef>
              <a:spcAft>
                <a:spcPts val="0"/>
              </a:spcAft>
              <a:tabLst/>
              <a:defRPr/>
            </a:pPr>
            <a:br>
              <a:rPr kumimoji="0" lang="en-US" sz="2500" b="1" i="0" u="none" strike="noStrike" kern="1200" cap="none" spc="0" normalizeH="0" baseline="0" noProof="0" dirty="0">
                <a:ln>
                  <a:noFill/>
                </a:ln>
                <a:effectLst/>
                <a:uLnTx/>
                <a:uFillTx/>
                <a:latin typeface="+mn-lt"/>
                <a:ea typeface="+mn-ea"/>
                <a:cs typeface="+mn-cs"/>
              </a:rPr>
            </a:br>
            <a:br>
              <a:rPr kumimoji="0" lang="en-US" b="1" i="0" u="none" strike="noStrike" kern="1200" cap="none" spc="0" normalizeH="0" baseline="0" noProof="0" dirty="0">
                <a:ln>
                  <a:noFill/>
                </a:ln>
                <a:solidFill>
                  <a:srgbClr val="002060"/>
                </a:solidFill>
                <a:effectLst/>
                <a:uLnTx/>
                <a:uFillTx/>
                <a:latin typeface="+mn-lt"/>
                <a:ea typeface="+mn-ea"/>
                <a:cs typeface="+mn-cs"/>
              </a:rPr>
            </a:br>
            <a:r>
              <a:rPr kumimoji="0" lang="en-US" b="1" i="0" u="none" strike="noStrike" kern="1200" cap="none" spc="0" normalizeH="0" baseline="0" noProof="0" dirty="0">
                <a:ln>
                  <a:noFill/>
                </a:ln>
                <a:solidFill>
                  <a:srgbClr val="002060"/>
                </a:solidFill>
                <a:effectLst/>
                <a:uLnTx/>
                <a:uFillTx/>
                <a:latin typeface="+mn-lt"/>
                <a:ea typeface="+mn-ea"/>
                <a:cs typeface="+mn-cs"/>
              </a:rPr>
              <a:t>Types of Epilepsy</a:t>
            </a:r>
            <a:br>
              <a:rPr kumimoji="0" lang="en-US" sz="2500" b="0" i="0" u="none" strike="noStrike" kern="1200" cap="none" spc="0" normalizeH="0" baseline="0" noProof="0" dirty="0">
                <a:ln>
                  <a:noFill/>
                </a:ln>
                <a:effectLst/>
                <a:uLnTx/>
                <a:uFillTx/>
                <a:latin typeface="Aptos" panose="02110004020202020204"/>
                <a:ea typeface="+mn-ea"/>
                <a:cs typeface="+mn-cs"/>
              </a:rPr>
            </a:br>
            <a:endParaRPr lang="en-CA" sz="2500" dirty="0"/>
          </a:p>
        </p:txBody>
      </p:sp>
      <p:sp>
        <p:nvSpPr>
          <p:cNvPr id="23" name="Content Placeholder 2">
            <a:extLst>
              <a:ext uri="{FF2B5EF4-FFF2-40B4-BE49-F238E27FC236}">
                <a16:creationId xmlns:a16="http://schemas.microsoft.com/office/drawing/2014/main" id="{D33A6F5B-FB3A-BA04-5D09-B13C2DF76254}"/>
              </a:ext>
            </a:extLst>
          </p:cNvPr>
          <p:cNvSpPr>
            <a:spLocks noGrp="1"/>
          </p:cNvSpPr>
          <p:nvPr>
            <p:ph idx="1"/>
          </p:nvPr>
        </p:nvSpPr>
        <p:spPr>
          <a:xfrm>
            <a:off x="761800" y="2884929"/>
            <a:ext cx="5334199" cy="3374137"/>
          </a:xfrm>
        </p:spPr>
        <p:txBody>
          <a:bodyPr anchor="ctr">
            <a:normAutofit/>
          </a:bodyPr>
          <a:lstStyle/>
          <a:p>
            <a:pPr marL="0" indent="0">
              <a:buNone/>
            </a:pPr>
            <a:r>
              <a:rPr lang="en-US" sz="2400" b="1" dirty="0"/>
              <a:t>Epilepsy is divided into Four Types.</a:t>
            </a:r>
          </a:p>
          <a:p>
            <a:pPr marL="0" indent="0">
              <a:buNone/>
            </a:pPr>
            <a:r>
              <a:rPr lang="en-US" sz="2000" b="1" dirty="0">
                <a:solidFill>
                  <a:srgbClr val="002060"/>
                </a:solidFill>
              </a:rPr>
              <a:t>1. Generalized Epilepsy</a:t>
            </a:r>
          </a:p>
          <a:p>
            <a:pPr marL="0" indent="0">
              <a:buNone/>
            </a:pPr>
            <a:r>
              <a:rPr lang="en-US" sz="2000" b="1" dirty="0">
                <a:solidFill>
                  <a:srgbClr val="002060"/>
                </a:solidFill>
              </a:rPr>
              <a:t>2. Focal Epilepsy</a:t>
            </a:r>
          </a:p>
          <a:p>
            <a:pPr marL="0" indent="0">
              <a:buNone/>
            </a:pPr>
            <a:r>
              <a:rPr lang="en-US" sz="2000" b="1" dirty="0">
                <a:solidFill>
                  <a:srgbClr val="002060"/>
                </a:solidFill>
              </a:rPr>
              <a:t>3. Combined Generalized and Focal Epilepsy</a:t>
            </a:r>
          </a:p>
          <a:p>
            <a:pPr marL="0" indent="0">
              <a:buNone/>
            </a:pPr>
            <a:r>
              <a:rPr lang="en-US" sz="2000" b="1" dirty="0">
                <a:solidFill>
                  <a:srgbClr val="002060"/>
                </a:solidFill>
              </a:rPr>
              <a:t>4. Unknown Epilepsy</a:t>
            </a:r>
          </a:p>
          <a:p>
            <a:pPr marL="0" indent="0">
              <a:buNone/>
            </a:pPr>
            <a:endParaRPr lang="en-CA" sz="2000" dirty="0"/>
          </a:p>
        </p:txBody>
      </p:sp>
    </p:spTree>
    <p:extLst>
      <p:ext uri="{BB962C8B-B14F-4D97-AF65-F5344CB8AC3E}">
        <p14:creationId xmlns:p14="http://schemas.microsoft.com/office/powerpoint/2010/main" val="1576034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62B88-796E-5F6C-D254-8F599A769690}"/>
              </a:ext>
            </a:extLst>
          </p:cNvPr>
          <p:cNvSpPr>
            <a:spLocks noGrp="1"/>
          </p:cNvSpPr>
          <p:nvPr>
            <p:ph type="title"/>
          </p:nvPr>
        </p:nvSpPr>
        <p:spPr>
          <a:xfrm>
            <a:off x="1741713" y="449943"/>
            <a:ext cx="8115209" cy="1240745"/>
          </a:xfrm>
        </p:spPr>
        <p:txBody>
          <a:bodyPr>
            <a:normAutofit/>
          </a:bodyPr>
          <a:lstStyle/>
          <a:p>
            <a:pPr algn="ctr"/>
            <a:r>
              <a:rPr lang="en-US" b="1" dirty="0">
                <a:solidFill>
                  <a:srgbClr val="002060"/>
                </a:solidFill>
              </a:rPr>
              <a:t>The Brain &amp; Epilepsy Types</a:t>
            </a:r>
            <a:br>
              <a:rPr lang="en-US" b="1" dirty="0">
                <a:solidFill>
                  <a:srgbClr val="002060"/>
                </a:solidFill>
              </a:rPr>
            </a:br>
            <a:r>
              <a:rPr lang="en-US" sz="1800" b="1" dirty="0"/>
              <a:t>Let’s take a look on Brain and its functions before we discuss the Epilepsy Types.</a:t>
            </a:r>
            <a:br>
              <a:rPr lang="en-US" sz="1800" b="1" dirty="0"/>
            </a:br>
            <a:r>
              <a:rPr lang="en-US" sz="1200" b="1" dirty="0">
                <a:solidFill>
                  <a:schemeClr val="bg2">
                    <a:lumMod val="50000"/>
                  </a:schemeClr>
                </a:solidFill>
              </a:rPr>
              <a:t>https://anatomyinfo.com/parts-of-the-brain/</a:t>
            </a:r>
            <a:endParaRPr lang="en-CA" sz="1200" b="1" dirty="0">
              <a:solidFill>
                <a:schemeClr val="bg2">
                  <a:lumMod val="50000"/>
                </a:schemeClr>
              </a:solidFill>
            </a:endParaRPr>
          </a:p>
        </p:txBody>
      </p:sp>
      <p:pic>
        <p:nvPicPr>
          <p:cNvPr id="4" name="Content Placeholder 3">
            <a:hlinkClick r:id="rId2"/>
            <a:extLst>
              <a:ext uri="{FF2B5EF4-FFF2-40B4-BE49-F238E27FC236}">
                <a16:creationId xmlns:a16="http://schemas.microsoft.com/office/drawing/2014/main" id="{E8201863-CFF0-BD65-2E47-971A7269E1D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42830" y="1690688"/>
            <a:ext cx="7414092" cy="4376283"/>
          </a:xfrm>
          <a:prstGeom prst="rect">
            <a:avLst/>
          </a:prstGeom>
          <a:noFill/>
          <a:ln>
            <a:noFill/>
          </a:ln>
        </p:spPr>
      </p:pic>
    </p:spTree>
    <p:extLst>
      <p:ext uri="{BB962C8B-B14F-4D97-AF65-F5344CB8AC3E}">
        <p14:creationId xmlns:p14="http://schemas.microsoft.com/office/powerpoint/2010/main" val="1353129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A866F0E-F54B-4BF5-8A88-7D97BD45F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229EC50-E910-4AE2-9EEA-604A81EF6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941221 w 12192000"/>
              <a:gd name="connsiteY0" fmla="*/ 2015186 h 6858000"/>
              <a:gd name="connsiteX1" fmla="*/ 6907857 w 12192000"/>
              <a:gd name="connsiteY1" fmla="*/ 2033351 h 6858000"/>
              <a:gd name="connsiteX2" fmla="*/ 7093700 w 12192000"/>
              <a:gd name="connsiteY2" fmla="*/ 2101457 h 6858000"/>
              <a:gd name="connsiteX3" fmla="*/ 6803079 w 12192000"/>
              <a:gd name="connsiteY3" fmla="*/ 2065612 h 6858000"/>
              <a:gd name="connsiteX4" fmla="*/ 6798115 w 12192000"/>
              <a:gd name="connsiteY4" fmla="*/ 2088772 h 6858000"/>
              <a:gd name="connsiteX5" fmla="*/ 7128167 w 12192000"/>
              <a:gd name="connsiteY5" fmla="*/ 2176455 h 6858000"/>
              <a:gd name="connsiteX6" fmla="*/ 7098663 w 12192000"/>
              <a:gd name="connsiteY6" fmla="*/ 2189968 h 6858000"/>
              <a:gd name="connsiteX7" fmla="*/ 6923298 w 12192000"/>
              <a:gd name="connsiteY7" fmla="*/ 2156052 h 6858000"/>
              <a:gd name="connsiteX8" fmla="*/ 6888004 w 12192000"/>
              <a:gd name="connsiteY8" fmla="*/ 2164875 h 6858000"/>
              <a:gd name="connsiteX9" fmla="*/ 6905375 w 12192000"/>
              <a:gd name="connsiteY9" fmla="*/ 2205958 h 6858000"/>
              <a:gd name="connsiteX10" fmla="*/ 6981477 w 12192000"/>
              <a:gd name="connsiteY10" fmla="*/ 2221951 h 6858000"/>
              <a:gd name="connsiteX11" fmla="*/ 7100043 w 12192000"/>
              <a:gd name="connsiteY11" fmla="*/ 2318459 h 6858000"/>
              <a:gd name="connsiteX12" fmla="*/ 6920540 w 12192000"/>
              <a:gd name="connsiteY12" fmla="*/ 2306877 h 6858000"/>
              <a:gd name="connsiteX13" fmla="*/ 6888831 w 12192000"/>
              <a:gd name="connsiteY13" fmla="*/ 2330314 h 6858000"/>
              <a:gd name="connsiteX14" fmla="*/ 6876698 w 12192000"/>
              <a:gd name="connsiteY14" fmla="*/ 2360645 h 6858000"/>
              <a:gd name="connsiteX15" fmla="*/ 6807214 w 12192000"/>
              <a:gd name="connsiteY15" fmla="*/ 2385736 h 6858000"/>
              <a:gd name="connsiteX16" fmla="*/ 6916405 w 12192000"/>
              <a:gd name="connsiteY16" fmla="*/ 2413862 h 6858000"/>
              <a:gd name="connsiteX17" fmla="*/ 6799770 w 12192000"/>
              <a:gd name="connsiteY17" fmla="*/ 2413862 h 6858000"/>
              <a:gd name="connsiteX18" fmla="*/ 6665762 w 12192000"/>
              <a:gd name="connsiteY18" fmla="*/ 2394561 h 6858000"/>
              <a:gd name="connsiteX19" fmla="*/ 6522933 w 12192000"/>
              <a:gd name="connsiteY19" fmla="*/ 2400626 h 6858000"/>
              <a:gd name="connsiteX20" fmla="*/ 6237275 w 12192000"/>
              <a:gd name="connsiteY20" fmla="*/ 2365057 h 6858000"/>
              <a:gd name="connsiteX21" fmla="*/ 6101338 w 12192000"/>
              <a:gd name="connsiteY21" fmla="*/ 2367538 h 6858000"/>
              <a:gd name="connsiteX22" fmla="*/ 6857121 w 12192000"/>
              <a:gd name="connsiteY22" fmla="*/ 2606875 h 6858000"/>
              <a:gd name="connsiteX23" fmla="*/ 6818519 w 12192000"/>
              <a:gd name="connsiteY23" fmla="*/ 2659539 h 6858000"/>
              <a:gd name="connsiteX24" fmla="*/ 6976790 w 12192000"/>
              <a:gd name="connsiteY24" fmla="*/ 2716892 h 6858000"/>
              <a:gd name="connsiteX25" fmla="*/ 7015669 w 12192000"/>
              <a:gd name="connsiteY25" fmla="*/ 2773693 h 6858000"/>
              <a:gd name="connsiteX26" fmla="*/ 6966864 w 12192000"/>
              <a:gd name="connsiteY26" fmla="*/ 2768730 h 6858000"/>
              <a:gd name="connsiteX27" fmla="*/ 6924953 w 12192000"/>
              <a:gd name="connsiteY27" fmla="*/ 2779483 h 6858000"/>
              <a:gd name="connsiteX28" fmla="*/ 6942323 w 12192000"/>
              <a:gd name="connsiteY28" fmla="*/ 2851726 h 6858000"/>
              <a:gd name="connsiteX29" fmla="*/ 7165943 w 12192000"/>
              <a:gd name="connsiteY29" fmla="*/ 2944924 h 6858000"/>
              <a:gd name="connsiteX30" fmla="*/ 7186071 w 12192000"/>
              <a:gd name="connsiteY30" fmla="*/ 2975254 h 6858000"/>
              <a:gd name="connsiteX31" fmla="*/ 7159325 w 12192000"/>
              <a:gd name="connsiteY31" fmla="*/ 2996762 h 6858000"/>
              <a:gd name="connsiteX32" fmla="*/ 7087082 w 12192000"/>
              <a:gd name="connsiteY32" fmla="*/ 3007790 h 6858000"/>
              <a:gd name="connsiteX33" fmla="*/ 7188276 w 12192000"/>
              <a:gd name="connsiteY33" fmla="*/ 3111191 h 6858000"/>
              <a:gd name="connsiteX34" fmla="*/ 7225225 w 12192000"/>
              <a:gd name="connsiteY34" fmla="*/ 3139866 h 6858000"/>
              <a:gd name="connsiteX35" fmla="*/ 7288368 w 12192000"/>
              <a:gd name="connsiteY35" fmla="*/ 3184260 h 6858000"/>
              <a:gd name="connsiteX36" fmla="*/ 7289471 w 12192000"/>
              <a:gd name="connsiteY36" fmla="*/ 3197771 h 6858000"/>
              <a:gd name="connsiteX37" fmla="*/ 7203442 w 12192000"/>
              <a:gd name="connsiteY37" fmla="*/ 3245472 h 6858000"/>
              <a:gd name="connsiteX38" fmla="*/ 7048205 w 12192000"/>
              <a:gd name="connsiteY38" fmla="*/ 3232512 h 6858000"/>
              <a:gd name="connsiteX39" fmla="*/ 7277614 w 12192000"/>
              <a:gd name="connsiteY39" fmla="*/ 3303652 h 6858000"/>
              <a:gd name="connsiteX40" fmla="*/ 6535066 w 12192000"/>
              <a:gd name="connsiteY40" fmla="*/ 3134077 h 6858000"/>
              <a:gd name="connsiteX41" fmla="*/ 6582492 w 12192000"/>
              <a:gd name="connsiteY41" fmla="*/ 3178469 h 6858000"/>
              <a:gd name="connsiteX42" fmla="*/ 6842233 w 12192000"/>
              <a:gd name="connsiteY42" fmla="*/ 3295379 h 6858000"/>
              <a:gd name="connsiteX43" fmla="*/ 6915853 w 12192000"/>
              <a:gd name="connsiteY43" fmla="*/ 3368725 h 6858000"/>
              <a:gd name="connsiteX44" fmla="*/ 6993058 w 12192000"/>
              <a:gd name="connsiteY44" fmla="*/ 3409257 h 6858000"/>
              <a:gd name="connsiteX45" fmla="*/ 7101421 w 12192000"/>
              <a:gd name="connsiteY45" fmla="*/ 3408430 h 6858000"/>
              <a:gd name="connsiteX46" fmla="*/ 7178350 w 12192000"/>
              <a:gd name="connsiteY46" fmla="*/ 3470746 h 6858000"/>
              <a:gd name="connsiteX47" fmla="*/ 7098112 w 12192000"/>
              <a:gd name="connsiteY47" fmla="*/ 3483982 h 6858000"/>
              <a:gd name="connsiteX48" fmla="*/ 7004088 w 12192000"/>
              <a:gd name="connsiteY48" fmla="*/ 3473780 h 6858000"/>
              <a:gd name="connsiteX49" fmla="*/ 6801147 w 12192000"/>
              <a:gd name="connsiteY49" fmla="*/ 3477087 h 6858000"/>
              <a:gd name="connsiteX50" fmla="*/ 6684788 w 12192000"/>
              <a:gd name="connsiteY50" fmla="*/ 3489220 h 6858000"/>
              <a:gd name="connsiteX51" fmla="*/ 6417328 w 12192000"/>
              <a:gd name="connsiteY51" fmla="*/ 3468539 h 6858000"/>
              <a:gd name="connsiteX52" fmla="*/ 6433045 w 12192000"/>
              <a:gd name="connsiteY52" fmla="*/ 3521481 h 6858000"/>
              <a:gd name="connsiteX53" fmla="*/ 6423117 w 12192000"/>
              <a:gd name="connsiteY53" fmla="*/ 3567527 h 6858000"/>
              <a:gd name="connsiteX54" fmla="*/ 6419258 w 12192000"/>
              <a:gd name="connsiteY54" fmla="*/ 3667620 h 6858000"/>
              <a:gd name="connsiteX55" fmla="*/ 6421740 w 12192000"/>
              <a:gd name="connsiteY55" fmla="*/ 3683888 h 6858000"/>
              <a:gd name="connsiteX56" fmla="*/ 6361906 w 12192000"/>
              <a:gd name="connsiteY56" fmla="*/ 3694366 h 6858000"/>
              <a:gd name="connsiteX57" fmla="*/ 6718429 w 12192000"/>
              <a:gd name="connsiteY57" fmla="*/ 3902544 h 6858000"/>
              <a:gd name="connsiteX58" fmla="*/ 6480195 w 12192000"/>
              <a:gd name="connsiteY58" fmla="*/ 3849603 h 6858000"/>
              <a:gd name="connsiteX59" fmla="*/ 6447934 w 12192000"/>
              <a:gd name="connsiteY59" fmla="*/ 3937011 h 6858000"/>
              <a:gd name="connsiteX60" fmla="*/ 6559882 w 12192000"/>
              <a:gd name="connsiteY60" fmla="*/ 4014767 h 6858000"/>
              <a:gd name="connsiteX61" fmla="*/ 6601241 w 12192000"/>
              <a:gd name="connsiteY61" fmla="*/ 4168626 h 6858000"/>
              <a:gd name="connsiteX62" fmla="*/ 6581113 w 12192000"/>
              <a:gd name="connsiteY62" fmla="*/ 4309250 h 6858000"/>
              <a:gd name="connsiteX63" fmla="*/ 6533136 w 12192000"/>
              <a:gd name="connsiteY63" fmla="*/ 4353918 h 6858000"/>
              <a:gd name="connsiteX64" fmla="*/ 6463651 w 12192000"/>
              <a:gd name="connsiteY64" fmla="*/ 4434156 h 6858000"/>
              <a:gd name="connsiteX65" fmla="*/ 6420637 w 12192000"/>
              <a:gd name="connsiteY65" fmla="*/ 4483787 h 6858000"/>
              <a:gd name="connsiteX66" fmla="*/ 6271190 w 12192000"/>
              <a:gd name="connsiteY66" fmla="*/ 4464487 h 6858000"/>
              <a:gd name="connsiteX67" fmla="*/ 6470545 w 12192000"/>
              <a:gd name="connsiteY67" fmla="*/ 4590498 h 6858000"/>
              <a:gd name="connsiteX68" fmla="*/ 6308965 w 12192000"/>
              <a:gd name="connsiteY68" fmla="*/ 4574780 h 6858000"/>
              <a:gd name="connsiteX69" fmla="*/ 6256301 w 12192000"/>
              <a:gd name="connsiteY69" fmla="*/ 4583603 h 6858000"/>
              <a:gd name="connsiteX70" fmla="*/ 6286354 w 12192000"/>
              <a:gd name="connsiteY70" fmla="*/ 4624412 h 6858000"/>
              <a:gd name="connsiteX71" fmla="*/ 6404920 w 12192000"/>
              <a:gd name="connsiteY71" fmla="*/ 4693621 h 6858000"/>
              <a:gd name="connsiteX72" fmla="*/ 6649220 w 12192000"/>
              <a:gd name="connsiteY72" fmla="*/ 4881120 h 6858000"/>
              <a:gd name="connsiteX73" fmla="*/ 6412640 w 12192000"/>
              <a:gd name="connsiteY73" fmla="*/ 4795092 h 6858000"/>
              <a:gd name="connsiteX74" fmla="*/ 6661902 w 12192000"/>
              <a:gd name="connsiteY74" fmla="*/ 4987828 h 6858000"/>
              <a:gd name="connsiteX75" fmla="*/ 6717325 w 12192000"/>
              <a:gd name="connsiteY75" fmla="*/ 5051798 h 6858000"/>
              <a:gd name="connsiteX76" fmla="*/ 6829272 w 12192000"/>
              <a:gd name="connsiteY76" fmla="*/ 5210619 h 6858000"/>
              <a:gd name="connsiteX77" fmla="*/ 6823757 w 12192000"/>
              <a:gd name="connsiteY77" fmla="*/ 5228542 h 6858000"/>
              <a:gd name="connsiteX78" fmla="*/ 6694439 w 12192000"/>
              <a:gd name="connsiteY78" fmla="*/ 5202899 h 6858000"/>
              <a:gd name="connsiteX79" fmla="*/ 6862085 w 12192000"/>
              <a:gd name="connsiteY79" fmla="*/ 5336355 h 6858000"/>
              <a:gd name="connsiteX80" fmla="*/ 7035246 w 12192000"/>
              <a:gd name="connsiteY80" fmla="*/ 5438926 h 6858000"/>
              <a:gd name="connsiteX81" fmla="*/ 6912268 w 12192000"/>
              <a:gd name="connsiteY81" fmla="*/ 5423210 h 6858000"/>
              <a:gd name="connsiteX82" fmla="*/ 6743244 w 12192000"/>
              <a:gd name="connsiteY82" fmla="*/ 5364479 h 6858000"/>
              <a:gd name="connsiteX83" fmla="*/ 6684513 w 12192000"/>
              <a:gd name="connsiteY83" fmla="*/ 5386538 h 6858000"/>
              <a:gd name="connsiteX84" fmla="*/ 6844713 w 12192000"/>
              <a:gd name="connsiteY84" fmla="*/ 5483595 h 6858000"/>
              <a:gd name="connsiteX85" fmla="*/ 6936533 w 12192000"/>
              <a:gd name="connsiteY85" fmla="*/ 5528541 h 6858000"/>
              <a:gd name="connsiteX86" fmla="*/ 6973204 w 12192000"/>
              <a:gd name="connsiteY86" fmla="*/ 5563007 h 6858000"/>
              <a:gd name="connsiteX87" fmla="*/ 7077983 w 12192000"/>
              <a:gd name="connsiteY87" fmla="*/ 5685983 h 6858000"/>
              <a:gd name="connsiteX88" fmla="*/ 7385702 w 12192000"/>
              <a:gd name="connsiteY88" fmla="*/ 5820265 h 6858000"/>
              <a:gd name="connsiteX89" fmla="*/ 7673565 w 12192000"/>
              <a:gd name="connsiteY89" fmla="*/ 5987085 h 6858000"/>
              <a:gd name="connsiteX90" fmla="*/ 7898289 w 12192000"/>
              <a:gd name="connsiteY90" fmla="*/ 6091035 h 6858000"/>
              <a:gd name="connsiteX91" fmla="*/ 8466299 w 12192000"/>
              <a:gd name="connsiteY91" fmla="*/ 6224765 h 6858000"/>
              <a:gd name="connsiteX92" fmla="*/ 10620599 w 12192000"/>
              <a:gd name="connsiteY92" fmla="*/ 5317605 h 6858000"/>
              <a:gd name="connsiteX93" fmla="*/ 10647894 w 12192000"/>
              <a:gd name="connsiteY93" fmla="*/ 5290581 h 6858000"/>
              <a:gd name="connsiteX94" fmla="*/ 10752398 w 12192000"/>
              <a:gd name="connsiteY94" fmla="*/ 5188838 h 6858000"/>
              <a:gd name="connsiteX95" fmla="*/ 10841186 w 12192000"/>
              <a:gd name="connsiteY95" fmla="*/ 5097293 h 6858000"/>
              <a:gd name="connsiteX96" fmla="*/ 10794861 w 12192000"/>
              <a:gd name="connsiteY96" fmla="*/ 5066412 h 6858000"/>
              <a:gd name="connsiteX97" fmla="*/ 10857454 w 12192000"/>
              <a:gd name="connsiteY97" fmla="*/ 4979004 h 6858000"/>
              <a:gd name="connsiteX98" fmla="*/ 11056532 w 12192000"/>
              <a:gd name="connsiteY98" fmla="*/ 4709613 h 6858000"/>
              <a:gd name="connsiteX99" fmla="*/ 11143939 w 12192000"/>
              <a:gd name="connsiteY99" fmla="*/ 4650332 h 6858000"/>
              <a:gd name="connsiteX100" fmla="*/ 11250372 w 12192000"/>
              <a:gd name="connsiteY100" fmla="*/ 4501160 h 6858000"/>
              <a:gd name="connsiteX101" fmla="*/ 11265538 w 12192000"/>
              <a:gd name="connsiteY101" fmla="*/ 4466694 h 6858000"/>
              <a:gd name="connsiteX102" fmla="*/ 11243755 w 12192000"/>
              <a:gd name="connsiteY102" fmla="*/ 4422850 h 6858000"/>
              <a:gd name="connsiteX103" fmla="*/ 11227486 w 12192000"/>
              <a:gd name="connsiteY103" fmla="*/ 4378734 h 6858000"/>
              <a:gd name="connsiteX104" fmla="*/ 11248718 w 12192000"/>
              <a:gd name="connsiteY104" fmla="*/ 4365774 h 6858000"/>
              <a:gd name="connsiteX105" fmla="*/ 11385204 w 12192000"/>
              <a:gd name="connsiteY105" fmla="*/ 4343440 h 6858000"/>
              <a:gd name="connsiteX106" fmla="*/ 11306070 w 12192000"/>
              <a:gd name="connsiteY106" fmla="*/ 4259618 h 6858000"/>
              <a:gd name="connsiteX107" fmla="*/ 11166550 w 12192000"/>
              <a:gd name="connsiteY107" fmla="*/ 4134711 h 6858000"/>
              <a:gd name="connsiteX108" fmla="*/ 11103130 w 12192000"/>
              <a:gd name="connsiteY108" fmla="*/ 4045924 h 6858000"/>
              <a:gd name="connsiteX109" fmla="*/ 11095686 w 12192000"/>
              <a:gd name="connsiteY109" fmla="*/ 3966514 h 6858000"/>
              <a:gd name="connsiteX110" fmla="*/ 10971054 w 12192000"/>
              <a:gd name="connsiteY110" fmla="*/ 3919640 h 6858000"/>
              <a:gd name="connsiteX111" fmla="*/ 11088241 w 12192000"/>
              <a:gd name="connsiteY111" fmla="*/ 3751718 h 6858000"/>
              <a:gd name="connsiteX112" fmla="*/ 11100098 w 12192000"/>
              <a:gd name="connsiteY112" fmla="*/ 3716977 h 6858000"/>
              <a:gd name="connsiteX113" fmla="*/ 11029786 w 12192000"/>
              <a:gd name="connsiteY113" fmla="*/ 3592621 h 6858000"/>
              <a:gd name="connsiteX114" fmla="*/ 11018206 w 12192000"/>
              <a:gd name="connsiteY114" fmla="*/ 3572767 h 6858000"/>
              <a:gd name="connsiteX115" fmla="*/ 10992287 w 12192000"/>
              <a:gd name="connsiteY115" fmla="*/ 3533061 h 6858000"/>
              <a:gd name="connsiteX116" fmla="*/ 10917838 w 12192000"/>
              <a:gd name="connsiteY116" fmla="*/ 3523410 h 6858000"/>
              <a:gd name="connsiteX117" fmla="*/ 10956441 w 12192000"/>
              <a:gd name="connsiteY117" fmla="*/ 3495287 h 6858000"/>
              <a:gd name="connsiteX118" fmla="*/ 11031442 w 12192000"/>
              <a:gd name="connsiteY118" fmla="*/ 3400159 h 6858000"/>
              <a:gd name="connsiteX119" fmla="*/ 10981533 w 12192000"/>
              <a:gd name="connsiteY119" fmla="*/ 3309166 h 6858000"/>
              <a:gd name="connsiteX120" fmla="*/ 10978225 w 12192000"/>
              <a:gd name="connsiteY120" fmla="*/ 3258982 h 6858000"/>
              <a:gd name="connsiteX121" fmla="*/ 11062322 w 12192000"/>
              <a:gd name="connsiteY121" fmla="*/ 3194737 h 6858000"/>
              <a:gd name="connsiteX122" fmla="*/ 11125742 w 12192000"/>
              <a:gd name="connsiteY122" fmla="*/ 3169370 h 6858000"/>
              <a:gd name="connsiteX123" fmla="*/ 11154968 w 12192000"/>
              <a:gd name="connsiteY123" fmla="*/ 3132974 h 6858000"/>
              <a:gd name="connsiteX124" fmla="*/ 11120502 w 12192000"/>
              <a:gd name="connsiteY124" fmla="*/ 3102642 h 6858000"/>
              <a:gd name="connsiteX125" fmla="*/ 10967470 w 12192000"/>
              <a:gd name="connsiteY125" fmla="*/ 3030401 h 6858000"/>
              <a:gd name="connsiteX126" fmla="*/ 11049914 w 12192000"/>
              <a:gd name="connsiteY126" fmla="*/ 2970015 h 6858000"/>
              <a:gd name="connsiteX127" fmla="*/ 10618944 w 12192000"/>
              <a:gd name="connsiteY127" fmla="*/ 2685183 h 6858000"/>
              <a:gd name="connsiteX128" fmla="*/ 10566830 w 12192000"/>
              <a:gd name="connsiteY128" fmla="*/ 2641617 h 6858000"/>
              <a:gd name="connsiteX129" fmla="*/ 10290271 w 12192000"/>
              <a:gd name="connsiteY129" fmla="*/ 2536011 h 6858000"/>
              <a:gd name="connsiteX130" fmla="*/ 10005715 w 12192000"/>
              <a:gd name="connsiteY130" fmla="*/ 2461288 h 6858000"/>
              <a:gd name="connsiteX131" fmla="*/ 10203414 w 12192000"/>
              <a:gd name="connsiteY131" fmla="*/ 2303568 h 6858000"/>
              <a:gd name="connsiteX132" fmla="*/ 9901487 w 12192000"/>
              <a:gd name="connsiteY132" fmla="*/ 2266895 h 6858000"/>
              <a:gd name="connsiteX133" fmla="*/ 9871984 w 12192000"/>
              <a:gd name="connsiteY133" fmla="*/ 2267999 h 6858000"/>
              <a:gd name="connsiteX134" fmla="*/ 9279158 w 12192000"/>
              <a:gd name="connsiteY134" fmla="*/ 2243734 h 6858000"/>
              <a:gd name="connsiteX135" fmla="*/ 8429350 w 12192000"/>
              <a:gd name="connsiteY135" fmla="*/ 2163219 h 6858000"/>
              <a:gd name="connsiteX136" fmla="*/ 7725955 w 12192000"/>
              <a:gd name="connsiteY136" fmla="*/ 2114967 h 6858000"/>
              <a:gd name="connsiteX137" fmla="*/ 6977065 w 12192000"/>
              <a:gd name="connsiteY137" fmla="*/ 2021218 h 6858000"/>
              <a:gd name="connsiteX138" fmla="*/ 6941221 w 12192000"/>
              <a:gd name="connsiteY138" fmla="*/ 201518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6941221" y="2015186"/>
                </a:moveTo>
                <a:cubicBezTo>
                  <a:pt x="6929158" y="2014876"/>
                  <a:pt x="6917508" y="2018599"/>
                  <a:pt x="6907857" y="2033351"/>
                </a:cubicBezTo>
                <a:cubicBezTo>
                  <a:pt x="6959143" y="2072228"/>
                  <a:pt x="7024491" y="2057614"/>
                  <a:pt x="7093700" y="2101457"/>
                </a:cubicBezTo>
                <a:cubicBezTo>
                  <a:pt x="6981202" y="2087669"/>
                  <a:pt x="6892139" y="2076639"/>
                  <a:pt x="6803079" y="2065612"/>
                </a:cubicBezTo>
                <a:cubicBezTo>
                  <a:pt x="6801424" y="2073332"/>
                  <a:pt x="6799770" y="2081052"/>
                  <a:pt x="6798115" y="2088772"/>
                </a:cubicBezTo>
                <a:cubicBezTo>
                  <a:pt x="6911993" y="2105040"/>
                  <a:pt x="7017322" y="2146951"/>
                  <a:pt x="7128167" y="2176455"/>
                </a:cubicBezTo>
                <a:cubicBezTo>
                  <a:pt x="7117964" y="2194655"/>
                  <a:pt x="7107764" y="2191070"/>
                  <a:pt x="7098663" y="2189968"/>
                </a:cubicBezTo>
                <a:cubicBezTo>
                  <a:pt x="7039381" y="2182798"/>
                  <a:pt x="6980099" y="2175629"/>
                  <a:pt x="6923298" y="2156052"/>
                </a:cubicBezTo>
                <a:cubicBezTo>
                  <a:pt x="6910614" y="2151639"/>
                  <a:pt x="6895172" y="2151639"/>
                  <a:pt x="6888004" y="2164875"/>
                </a:cubicBezTo>
                <a:cubicBezTo>
                  <a:pt x="6877801" y="2183625"/>
                  <a:pt x="6892414" y="2195758"/>
                  <a:pt x="6905375" y="2205958"/>
                </a:cubicBezTo>
                <a:cubicBezTo>
                  <a:pt x="6927985" y="2223606"/>
                  <a:pt x="6955282" y="2218643"/>
                  <a:pt x="6981477" y="2221951"/>
                </a:cubicBezTo>
                <a:cubicBezTo>
                  <a:pt x="7051237" y="2230499"/>
                  <a:pt x="7084601" y="2257245"/>
                  <a:pt x="7100043" y="2318459"/>
                </a:cubicBezTo>
                <a:cubicBezTo>
                  <a:pt x="7038829" y="2293642"/>
                  <a:pt x="6979822" y="2324249"/>
                  <a:pt x="6920540" y="2306877"/>
                </a:cubicBezTo>
                <a:cubicBezTo>
                  <a:pt x="6905099" y="2302466"/>
                  <a:pt x="6880559" y="2309083"/>
                  <a:pt x="6888831" y="2330314"/>
                </a:cubicBezTo>
                <a:cubicBezTo>
                  <a:pt x="6896552" y="2350168"/>
                  <a:pt x="6922195" y="2364505"/>
                  <a:pt x="6876698" y="2360645"/>
                </a:cubicBezTo>
                <a:cubicBezTo>
                  <a:pt x="6844163" y="2357887"/>
                  <a:pt x="6780468" y="2380223"/>
                  <a:pt x="6807214" y="2385736"/>
                </a:cubicBezTo>
                <a:cubicBezTo>
                  <a:pt x="6840853" y="2392631"/>
                  <a:pt x="6873666" y="2402557"/>
                  <a:pt x="6916405" y="2413862"/>
                </a:cubicBezTo>
                <a:cubicBezTo>
                  <a:pt x="6869254" y="2432335"/>
                  <a:pt x="6835338" y="2428475"/>
                  <a:pt x="6799770" y="2413862"/>
                </a:cubicBezTo>
                <a:cubicBezTo>
                  <a:pt x="6756756" y="2396214"/>
                  <a:pt x="6700781" y="2374708"/>
                  <a:pt x="6665762" y="2394561"/>
                </a:cubicBezTo>
                <a:cubicBezTo>
                  <a:pt x="6613373" y="2424340"/>
                  <a:pt x="6569807" y="2405589"/>
                  <a:pt x="6522933" y="2400626"/>
                </a:cubicBezTo>
                <a:cubicBezTo>
                  <a:pt x="6427531" y="2390424"/>
                  <a:pt x="6332953" y="2373328"/>
                  <a:pt x="6237275" y="2365057"/>
                </a:cubicBezTo>
                <a:cubicBezTo>
                  <a:pt x="6198948" y="2361748"/>
                  <a:pt x="6157588" y="2346032"/>
                  <a:pt x="6101338" y="2367538"/>
                </a:cubicBezTo>
                <a:cubicBezTo>
                  <a:pt x="6356116" y="2477556"/>
                  <a:pt x="6629642" y="2470664"/>
                  <a:pt x="6857121" y="2606875"/>
                </a:cubicBezTo>
                <a:cubicBezTo>
                  <a:pt x="6847471" y="2619834"/>
                  <a:pt x="6798391" y="2656782"/>
                  <a:pt x="6818519" y="2659539"/>
                </a:cubicBezTo>
                <a:cubicBezTo>
                  <a:pt x="6875044" y="2667537"/>
                  <a:pt x="6925227" y="2694558"/>
                  <a:pt x="6976790" y="2716892"/>
                </a:cubicBezTo>
                <a:cubicBezTo>
                  <a:pt x="6999125" y="2726543"/>
                  <a:pt x="7026146" y="2739227"/>
                  <a:pt x="7015669" y="2773693"/>
                </a:cubicBezTo>
                <a:cubicBezTo>
                  <a:pt x="6996642" y="2783343"/>
                  <a:pt x="6982580" y="2769833"/>
                  <a:pt x="6966864" y="2768730"/>
                </a:cubicBezTo>
                <a:cubicBezTo>
                  <a:pt x="6950871" y="2767628"/>
                  <a:pt x="6915025" y="2774796"/>
                  <a:pt x="6924953" y="2779483"/>
                </a:cubicBezTo>
                <a:cubicBezTo>
                  <a:pt x="6970172" y="2800715"/>
                  <a:pt x="6888831" y="2851726"/>
                  <a:pt x="6942323" y="2851726"/>
                </a:cubicBezTo>
                <a:cubicBezTo>
                  <a:pt x="7031937" y="2852001"/>
                  <a:pt x="7079638" y="2942441"/>
                  <a:pt x="7165943" y="2944924"/>
                </a:cubicBezTo>
                <a:cubicBezTo>
                  <a:pt x="7179728" y="2945198"/>
                  <a:pt x="7186346" y="2961191"/>
                  <a:pt x="7186071" y="2975254"/>
                </a:cubicBezTo>
                <a:cubicBezTo>
                  <a:pt x="7186071" y="2992074"/>
                  <a:pt x="7173387" y="2995107"/>
                  <a:pt x="7159325" y="2996762"/>
                </a:cubicBezTo>
                <a:cubicBezTo>
                  <a:pt x="7137817" y="2999242"/>
                  <a:pt x="7115483" y="2975254"/>
                  <a:pt x="7087082" y="3007790"/>
                </a:cubicBezTo>
                <a:cubicBezTo>
                  <a:pt x="7138094" y="3026815"/>
                  <a:pt x="7189103" y="3045842"/>
                  <a:pt x="7188276" y="3111191"/>
                </a:cubicBezTo>
                <a:cubicBezTo>
                  <a:pt x="7188001" y="3128836"/>
                  <a:pt x="7209232" y="3135454"/>
                  <a:pt x="7225225" y="3139866"/>
                </a:cubicBezTo>
                <a:cubicBezTo>
                  <a:pt x="7251696" y="3147036"/>
                  <a:pt x="7274028" y="3159720"/>
                  <a:pt x="7288368" y="3184260"/>
                </a:cubicBezTo>
                <a:cubicBezTo>
                  <a:pt x="7288092" y="3188948"/>
                  <a:pt x="7287816" y="3193910"/>
                  <a:pt x="7289471" y="3197771"/>
                </a:cubicBezTo>
                <a:cubicBezTo>
                  <a:pt x="7284784" y="3257053"/>
                  <a:pt x="7246181" y="3255398"/>
                  <a:pt x="7203442" y="3245472"/>
                </a:cubicBezTo>
                <a:cubicBezTo>
                  <a:pt x="7152432" y="3233340"/>
                  <a:pt x="7101973" y="3211281"/>
                  <a:pt x="7048205" y="3232512"/>
                </a:cubicBezTo>
                <a:cubicBezTo>
                  <a:pt x="7124032" y="3260913"/>
                  <a:pt x="7206475" y="3263118"/>
                  <a:pt x="7277614" y="3303652"/>
                </a:cubicBezTo>
                <a:cubicBezTo>
                  <a:pt x="7017322" y="3311097"/>
                  <a:pt x="6787361" y="3183155"/>
                  <a:pt x="6535066" y="3134077"/>
                </a:cubicBezTo>
                <a:cubicBezTo>
                  <a:pt x="6543614" y="3166887"/>
                  <a:pt x="6564017" y="3173505"/>
                  <a:pt x="6582492" y="3178469"/>
                </a:cubicBezTo>
                <a:cubicBezTo>
                  <a:pt x="6675690" y="3203286"/>
                  <a:pt x="6757305" y="3252642"/>
                  <a:pt x="6842233" y="3295379"/>
                </a:cubicBezTo>
                <a:cubicBezTo>
                  <a:pt x="6877249" y="3313026"/>
                  <a:pt x="6902618" y="3330674"/>
                  <a:pt x="6915853" y="3368725"/>
                </a:cubicBezTo>
                <a:cubicBezTo>
                  <a:pt x="6927710" y="3403192"/>
                  <a:pt x="6950596" y="3419185"/>
                  <a:pt x="6993058" y="3409257"/>
                </a:cubicBezTo>
                <a:cubicBezTo>
                  <a:pt x="7027524" y="3400985"/>
                  <a:pt x="7065299" y="3405397"/>
                  <a:pt x="7101421" y="3408430"/>
                </a:cubicBezTo>
                <a:cubicBezTo>
                  <a:pt x="7143057" y="3411739"/>
                  <a:pt x="7189655" y="3450618"/>
                  <a:pt x="7178350" y="3470746"/>
                </a:cubicBezTo>
                <a:cubicBezTo>
                  <a:pt x="7159050" y="3504937"/>
                  <a:pt x="7126789" y="3487842"/>
                  <a:pt x="7098112" y="3483982"/>
                </a:cubicBezTo>
                <a:cubicBezTo>
                  <a:pt x="7065575" y="3479295"/>
                  <a:pt x="7005191" y="3469643"/>
                  <a:pt x="7004088" y="3473780"/>
                </a:cubicBezTo>
                <a:cubicBezTo>
                  <a:pt x="6982854" y="3559532"/>
                  <a:pt x="6833408" y="3484809"/>
                  <a:pt x="6801147" y="3477087"/>
                </a:cubicBezTo>
                <a:cubicBezTo>
                  <a:pt x="6760891" y="3467437"/>
                  <a:pt x="6723115" y="3485085"/>
                  <a:pt x="6684788" y="3489220"/>
                </a:cubicBezTo>
                <a:cubicBezTo>
                  <a:pt x="6650597" y="3493080"/>
                  <a:pt x="6457309" y="3504937"/>
                  <a:pt x="6417328" y="3468539"/>
                </a:cubicBezTo>
                <a:cubicBezTo>
                  <a:pt x="6411813" y="3496940"/>
                  <a:pt x="6423393" y="3508521"/>
                  <a:pt x="6433045" y="3521481"/>
                </a:cubicBezTo>
                <a:cubicBezTo>
                  <a:pt x="6446556" y="3539954"/>
                  <a:pt x="6448762" y="3552914"/>
                  <a:pt x="6423117" y="3567527"/>
                </a:cubicBezTo>
                <a:cubicBezTo>
                  <a:pt x="6350049" y="3609441"/>
                  <a:pt x="6351153" y="3610818"/>
                  <a:pt x="6419258" y="3667620"/>
                </a:cubicBezTo>
                <a:cubicBezTo>
                  <a:pt x="6422568" y="3670100"/>
                  <a:pt x="6421188" y="3678373"/>
                  <a:pt x="6421740" y="3683888"/>
                </a:cubicBezTo>
                <a:cubicBezTo>
                  <a:pt x="6403817" y="3692711"/>
                  <a:pt x="6382861" y="3670652"/>
                  <a:pt x="6361906" y="3694366"/>
                </a:cubicBezTo>
                <a:cubicBezTo>
                  <a:pt x="6453173" y="3798591"/>
                  <a:pt x="6592418" y="3824234"/>
                  <a:pt x="6718429" y="3902544"/>
                </a:cubicBezTo>
                <a:cubicBezTo>
                  <a:pt x="6616407" y="3928462"/>
                  <a:pt x="6555194" y="3838022"/>
                  <a:pt x="6480195" y="3849603"/>
                </a:cubicBezTo>
                <a:cubicBezTo>
                  <a:pt x="6442696" y="3878004"/>
                  <a:pt x="6554091" y="3923499"/>
                  <a:pt x="6447934" y="3937011"/>
                </a:cubicBezTo>
                <a:cubicBezTo>
                  <a:pt x="6493983" y="3961826"/>
                  <a:pt x="6528173" y="3986089"/>
                  <a:pt x="6559882" y="4014767"/>
                </a:cubicBezTo>
                <a:cubicBezTo>
                  <a:pt x="6616407" y="4066053"/>
                  <a:pt x="6627437" y="4099693"/>
                  <a:pt x="6601241" y="4168626"/>
                </a:cubicBezTo>
                <a:cubicBezTo>
                  <a:pt x="6584145" y="4213846"/>
                  <a:pt x="6559054" y="4255483"/>
                  <a:pt x="6581113" y="4309250"/>
                </a:cubicBezTo>
                <a:cubicBezTo>
                  <a:pt x="6596553" y="4346198"/>
                  <a:pt x="6590487" y="4370461"/>
                  <a:pt x="6533136" y="4353918"/>
                </a:cubicBezTo>
                <a:cubicBezTo>
                  <a:pt x="6471372" y="4336270"/>
                  <a:pt x="6448211" y="4369358"/>
                  <a:pt x="6463651" y="4434156"/>
                </a:cubicBezTo>
                <a:cubicBezTo>
                  <a:pt x="6473577" y="4475792"/>
                  <a:pt x="6463099" y="4488475"/>
                  <a:pt x="6420637" y="4483787"/>
                </a:cubicBezTo>
                <a:cubicBezTo>
                  <a:pt x="6373762" y="4478549"/>
                  <a:pt x="6329093" y="4451251"/>
                  <a:pt x="6271190" y="4464487"/>
                </a:cubicBezTo>
                <a:cubicBezTo>
                  <a:pt x="6317512" y="4540039"/>
                  <a:pt x="6416501" y="4518531"/>
                  <a:pt x="6470545" y="4590498"/>
                </a:cubicBezTo>
                <a:cubicBezTo>
                  <a:pt x="6406023" y="4590772"/>
                  <a:pt x="6356666" y="4590498"/>
                  <a:pt x="6308965" y="4574780"/>
                </a:cubicBezTo>
                <a:cubicBezTo>
                  <a:pt x="6289111" y="4568437"/>
                  <a:pt x="6267328" y="4561822"/>
                  <a:pt x="6256301" y="4583603"/>
                </a:cubicBezTo>
                <a:cubicBezTo>
                  <a:pt x="6243340" y="4609798"/>
                  <a:pt x="6270086" y="4619724"/>
                  <a:pt x="6286354" y="4624412"/>
                </a:cubicBezTo>
                <a:cubicBezTo>
                  <a:pt x="6332128" y="4637647"/>
                  <a:pt x="6367144" y="4669081"/>
                  <a:pt x="6404920" y="4693621"/>
                </a:cubicBezTo>
                <a:cubicBezTo>
                  <a:pt x="6487915" y="4747390"/>
                  <a:pt x="6578908" y="4792334"/>
                  <a:pt x="6649220" y="4881120"/>
                </a:cubicBezTo>
                <a:cubicBezTo>
                  <a:pt x="6560709" y="4858509"/>
                  <a:pt x="6494809" y="4805845"/>
                  <a:pt x="6412640" y="4795092"/>
                </a:cubicBezTo>
                <a:cubicBezTo>
                  <a:pt x="6483779" y="4875881"/>
                  <a:pt x="6575322" y="4929098"/>
                  <a:pt x="6661902" y="4987828"/>
                </a:cubicBezTo>
                <a:cubicBezTo>
                  <a:pt x="6686719" y="5004373"/>
                  <a:pt x="6711811" y="5015678"/>
                  <a:pt x="6717325" y="5051798"/>
                </a:cubicBezTo>
                <a:cubicBezTo>
                  <a:pt x="6728079" y="5121834"/>
                  <a:pt x="6760340" y="5179738"/>
                  <a:pt x="6829272" y="5210619"/>
                </a:cubicBezTo>
                <a:cubicBezTo>
                  <a:pt x="6829824" y="5210897"/>
                  <a:pt x="6825965" y="5221375"/>
                  <a:pt x="6823757" y="5228542"/>
                </a:cubicBezTo>
                <a:cubicBezTo>
                  <a:pt x="6781571" y="5230749"/>
                  <a:pt x="6748207" y="5189388"/>
                  <a:pt x="6694439" y="5202899"/>
                </a:cubicBezTo>
                <a:cubicBezTo>
                  <a:pt x="6746002" y="5259148"/>
                  <a:pt x="6789016" y="5309609"/>
                  <a:pt x="6862085" y="5336355"/>
                </a:cubicBezTo>
                <a:cubicBezTo>
                  <a:pt x="6920540" y="5357586"/>
                  <a:pt x="6992783" y="5369994"/>
                  <a:pt x="7035246" y="5438926"/>
                </a:cubicBezTo>
                <a:cubicBezTo>
                  <a:pt x="6985889" y="5452439"/>
                  <a:pt x="6949216" y="5435343"/>
                  <a:pt x="6912268" y="5423210"/>
                </a:cubicBezTo>
                <a:cubicBezTo>
                  <a:pt x="6855743" y="5404461"/>
                  <a:pt x="6799770" y="5383230"/>
                  <a:pt x="6743244" y="5364479"/>
                </a:cubicBezTo>
                <a:cubicBezTo>
                  <a:pt x="6721737" y="5357310"/>
                  <a:pt x="6698299" y="5352346"/>
                  <a:pt x="6684513" y="5386538"/>
                </a:cubicBezTo>
                <a:cubicBezTo>
                  <a:pt x="6756480" y="5393708"/>
                  <a:pt x="6799494" y="5440031"/>
                  <a:pt x="6844713" y="5483595"/>
                </a:cubicBezTo>
                <a:cubicBezTo>
                  <a:pt x="6870082" y="5508135"/>
                  <a:pt x="6890762" y="5540948"/>
                  <a:pt x="6936533" y="5528541"/>
                </a:cubicBezTo>
                <a:cubicBezTo>
                  <a:pt x="6960522" y="5521923"/>
                  <a:pt x="6975687" y="5540396"/>
                  <a:pt x="6973204" y="5563007"/>
                </a:cubicBezTo>
                <a:cubicBezTo>
                  <a:pt x="6964106" y="5642695"/>
                  <a:pt x="7020080" y="5670543"/>
                  <a:pt x="7077983" y="5685983"/>
                </a:cubicBezTo>
                <a:cubicBezTo>
                  <a:pt x="7187726" y="5714935"/>
                  <a:pt x="7278993" y="5783041"/>
                  <a:pt x="7385702" y="5820265"/>
                </a:cubicBezTo>
                <a:cubicBezTo>
                  <a:pt x="7489378" y="5856387"/>
                  <a:pt x="7569615" y="5942139"/>
                  <a:pt x="7673565" y="5987085"/>
                </a:cubicBezTo>
                <a:cubicBezTo>
                  <a:pt x="7748843" y="6019621"/>
                  <a:pt x="7820807" y="6061533"/>
                  <a:pt x="7898289" y="6091035"/>
                </a:cubicBezTo>
                <a:cubicBezTo>
                  <a:pt x="8081651" y="6160795"/>
                  <a:pt x="8268598" y="6216770"/>
                  <a:pt x="8466299" y="6224765"/>
                </a:cubicBezTo>
                <a:cubicBezTo>
                  <a:pt x="8629532" y="6231107"/>
                  <a:pt x="10045419" y="6225043"/>
                  <a:pt x="10620599" y="5317605"/>
                </a:cubicBezTo>
                <a:cubicBezTo>
                  <a:pt x="10631626" y="5313192"/>
                  <a:pt x="10644035" y="5301612"/>
                  <a:pt x="10647894" y="5290581"/>
                </a:cubicBezTo>
                <a:cubicBezTo>
                  <a:pt x="10666370" y="5239020"/>
                  <a:pt x="10711590" y="5216686"/>
                  <a:pt x="10752398" y="5188838"/>
                </a:cubicBezTo>
                <a:cubicBezTo>
                  <a:pt x="10788244" y="5164297"/>
                  <a:pt x="10826296" y="5138654"/>
                  <a:pt x="10841186" y="5097293"/>
                </a:cubicBezTo>
                <a:cubicBezTo>
                  <a:pt x="10860762" y="5042147"/>
                  <a:pt x="10805064" y="5087367"/>
                  <a:pt x="10794861" y="5066412"/>
                </a:cubicBezTo>
                <a:cubicBezTo>
                  <a:pt x="10816092" y="5037737"/>
                  <a:pt x="10848906" y="5011540"/>
                  <a:pt x="10857454" y="4979004"/>
                </a:cubicBezTo>
                <a:cubicBezTo>
                  <a:pt x="10888610" y="4861543"/>
                  <a:pt x="10955890" y="4776065"/>
                  <a:pt x="11056532" y="4709613"/>
                </a:cubicBezTo>
                <a:cubicBezTo>
                  <a:pt x="11085484" y="4690588"/>
                  <a:pt x="11104509" y="4655845"/>
                  <a:pt x="11143939" y="4650332"/>
                </a:cubicBezTo>
                <a:cubicBezTo>
                  <a:pt x="11231622" y="4638199"/>
                  <a:pt x="11204048" y="4543346"/>
                  <a:pt x="11250372" y="4501160"/>
                </a:cubicBezTo>
                <a:cubicBezTo>
                  <a:pt x="11259196" y="4493162"/>
                  <a:pt x="11267190" y="4477447"/>
                  <a:pt x="11265538" y="4466694"/>
                </a:cubicBezTo>
                <a:cubicBezTo>
                  <a:pt x="11263056" y="4451251"/>
                  <a:pt x="11252578" y="4436638"/>
                  <a:pt x="11243755" y="4422850"/>
                </a:cubicBezTo>
                <a:cubicBezTo>
                  <a:pt x="11234654" y="4409065"/>
                  <a:pt x="11220870" y="4396932"/>
                  <a:pt x="11227486" y="4378734"/>
                </a:cubicBezTo>
                <a:cubicBezTo>
                  <a:pt x="11230242" y="4371289"/>
                  <a:pt x="11228314" y="4345371"/>
                  <a:pt x="11248718" y="4365774"/>
                </a:cubicBezTo>
                <a:cubicBezTo>
                  <a:pt x="11304692" y="4421748"/>
                  <a:pt x="11337228" y="4368809"/>
                  <a:pt x="11385204" y="4343440"/>
                </a:cubicBezTo>
                <a:cubicBezTo>
                  <a:pt x="11346603" y="4317245"/>
                  <a:pt x="11311861" y="4298772"/>
                  <a:pt x="11306070" y="4259618"/>
                </a:cubicBezTo>
                <a:cubicBezTo>
                  <a:pt x="11294214" y="4178828"/>
                  <a:pt x="11243480" y="4141880"/>
                  <a:pt x="11166550" y="4134711"/>
                </a:cubicBezTo>
                <a:cubicBezTo>
                  <a:pt x="11194949" y="4056679"/>
                  <a:pt x="11194949" y="4056679"/>
                  <a:pt x="11103130" y="4045924"/>
                </a:cubicBezTo>
                <a:cubicBezTo>
                  <a:pt x="11138425" y="3996293"/>
                  <a:pt x="11138425" y="3983609"/>
                  <a:pt x="11095686" y="3966514"/>
                </a:cubicBezTo>
                <a:cubicBezTo>
                  <a:pt x="11054602" y="3950245"/>
                  <a:pt x="11009106" y="3944730"/>
                  <a:pt x="10971054" y="3919640"/>
                </a:cubicBezTo>
                <a:cubicBezTo>
                  <a:pt x="11006073" y="3856221"/>
                  <a:pt x="11015998" y="3782600"/>
                  <a:pt x="11088241" y="3751718"/>
                </a:cubicBezTo>
                <a:cubicBezTo>
                  <a:pt x="11099546" y="3747030"/>
                  <a:pt x="11107266" y="3728004"/>
                  <a:pt x="11100098" y="3716977"/>
                </a:cubicBezTo>
                <a:cubicBezTo>
                  <a:pt x="11073904" y="3676995"/>
                  <a:pt x="11111404" y="3601168"/>
                  <a:pt x="11029786" y="3592621"/>
                </a:cubicBezTo>
                <a:cubicBezTo>
                  <a:pt x="11019583" y="3591793"/>
                  <a:pt x="11010208" y="3583520"/>
                  <a:pt x="11018206" y="3572767"/>
                </a:cubicBezTo>
                <a:cubicBezTo>
                  <a:pt x="11045779" y="3535268"/>
                  <a:pt x="11012415" y="3537749"/>
                  <a:pt x="10992287" y="3533061"/>
                </a:cubicBezTo>
                <a:cubicBezTo>
                  <a:pt x="10968022" y="3527271"/>
                  <a:pt x="10940448" y="3543816"/>
                  <a:pt x="10917838" y="3523410"/>
                </a:cubicBezTo>
                <a:cubicBezTo>
                  <a:pt x="10923078" y="3501903"/>
                  <a:pt x="10942654" y="3502179"/>
                  <a:pt x="10956441" y="3495287"/>
                </a:cubicBezTo>
                <a:cubicBezTo>
                  <a:pt x="10996698" y="3475433"/>
                  <a:pt x="11029511" y="3451721"/>
                  <a:pt x="11031442" y="3400159"/>
                </a:cubicBezTo>
                <a:cubicBezTo>
                  <a:pt x="11032818" y="3358523"/>
                  <a:pt x="11037230" y="3321850"/>
                  <a:pt x="10981533" y="3309166"/>
                </a:cubicBezTo>
                <a:cubicBezTo>
                  <a:pt x="10958372" y="3303927"/>
                  <a:pt x="10964990" y="3273873"/>
                  <a:pt x="10978225" y="3258982"/>
                </a:cubicBezTo>
                <a:cubicBezTo>
                  <a:pt x="11001938" y="3232512"/>
                  <a:pt x="11021514" y="3197219"/>
                  <a:pt x="11062322" y="3194737"/>
                </a:cubicBezTo>
                <a:cubicBezTo>
                  <a:pt x="11087138" y="3193084"/>
                  <a:pt x="11106164" y="3182053"/>
                  <a:pt x="11125742" y="3169370"/>
                </a:cubicBezTo>
                <a:cubicBezTo>
                  <a:pt x="11139802" y="3160269"/>
                  <a:pt x="11156622" y="3152550"/>
                  <a:pt x="11154968" y="3132974"/>
                </a:cubicBezTo>
                <a:cubicBezTo>
                  <a:pt x="11153315" y="3114223"/>
                  <a:pt x="11137046" y="3106503"/>
                  <a:pt x="11120502" y="3102642"/>
                </a:cubicBezTo>
                <a:cubicBezTo>
                  <a:pt x="11065355" y="3090235"/>
                  <a:pt x="11013518" y="3072037"/>
                  <a:pt x="10967470" y="3030401"/>
                </a:cubicBezTo>
                <a:cubicBezTo>
                  <a:pt x="10998076" y="3008342"/>
                  <a:pt x="11027304" y="2992350"/>
                  <a:pt x="11049914" y="2970015"/>
                </a:cubicBezTo>
                <a:cubicBezTo>
                  <a:pt x="11104509" y="2915972"/>
                  <a:pt x="10642106" y="2745845"/>
                  <a:pt x="10618944" y="2685183"/>
                </a:cubicBezTo>
                <a:cubicBezTo>
                  <a:pt x="10611775" y="2666432"/>
                  <a:pt x="10587235" y="2647132"/>
                  <a:pt x="10566830" y="2641617"/>
                </a:cubicBezTo>
                <a:cubicBezTo>
                  <a:pt x="10471151" y="2615699"/>
                  <a:pt x="10388156" y="2557518"/>
                  <a:pt x="10290271" y="2536011"/>
                </a:cubicBezTo>
                <a:cubicBezTo>
                  <a:pt x="10197900" y="2515607"/>
                  <a:pt x="10106908" y="2488309"/>
                  <a:pt x="10005715" y="2461288"/>
                </a:cubicBezTo>
                <a:cubicBezTo>
                  <a:pt x="10067754" y="2393457"/>
                  <a:pt x="10177772" y="2401454"/>
                  <a:pt x="10203414" y="2303568"/>
                </a:cubicBezTo>
                <a:cubicBezTo>
                  <a:pt x="10103324" y="2278201"/>
                  <a:pt x="9997996" y="2307154"/>
                  <a:pt x="9901487" y="2266895"/>
                </a:cubicBezTo>
                <a:cubicBezTo>
                  <a:pt x="9893216" y="2263312"/>
                  <a:pt x="9881910" y="2266895"/>
                  <a:pt x="9871984" y="2267999"/>
                </a:cubicBezTo>
                <a:cubicBezTo>
                  <a:pt x="9673181" y="2289506"/>
                  <a:pt x="9475204" y="2270758"/>
                  <a:pt x="9279158" y="2243734"/>
                </a:cubicBezTo>
                <a:cubicBezTo>
                  <a:pt x="8996808" y="2205133"/>
                  <a:pt x="8713354" y="2180592"/>
                  <a:pt x="8429350" y="2163219"/>
                </a:cubicBezTo>
                <a:cubicBezTo>
                  <a:pt x="8194701" y="2148882"/>
                  <a:pt x="7959502" y="2142541"/>
                  <a:pt x="7725955" y="2114967"/>
                </a:cubicBezTo>
                <a:cubicBezTo>
                  <a:pt x="7476142" y="2085464"/>
                  <a:pt x="7226605" y="2052100"/>
                  <a:pt x="6977065" y="2021218"/>
                </a:cubicBezTo>
                <a:cubicBezTo>
                  <a:pt x="6965761" y="2019839"/>
                  <a:pt x="6953283" y="2015496"/>
                  <a:pt x="6941221" y="201518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DABD5CB-5FB5-EC00-B381-3BE746F15C86}"/>
              </a:ext>
            </a:extLst>
          </p:cNvPr>
          <p:cNvSpPr>
            <a:spLocks noGrp="1"/>
          </p:cNvSpPr>
          <p:nvPr>
            <p:ph type="title"/>
          </p:nvPr>
        </p:nvSpPr>
        <p:spPr>
          <a:xfrm>
            <a:off x="838200" y="365125"/>
            <a:ext cx="10515600" cy="1325563"/>
          </a:xfrm>
        </p:spPr>
        <p:txBody>
          <a:bodyPr>
            <a:normAutofit/>
          </a:bodyPr>
          <a:lstStyle/>
          <a:p>
            <a:r>
              <a:rPr kumimoji="0" lang="en-US" b="1" i="0" u="none" strike="noStrike" kern="1200" cap="none" spc="0" normalizeH="0" baseline="0" noProof="0" dirty="0">
                <a:ln>
                  <a:noFill/>
                </a:ln>
                <a:effectLst/>
                <a:uLnTx/>
                <a:uFillTx/>
                <a:latin typeface="Aptos" panose="02110004020202020204"/>
                <a:ea typeface="+mj-ea"/>
                <a:cs typeface="+mj-cs"/>
              </a:rPr>
              <a:t>1: Generalized Epilepsy:</a:t>
            </a:r>
            <a:endParaRPr lang="en-CA" dirty="0"/>
          </a:p>
        </p:txBody>
      </p:sp>
      <p:sp>
        <p:nvSpPr>
          <p:cNvPr id="3" name="Content Placeholder 2">
            <a:extLst>
              <a:ext uri="{FF2B5EF4-FFF2-40B4-BE49-F238E27FC236}">
                <a16:creationId xmlns:a16="http://schemas.microsoft.com/office/drawing/2014/main" id="{01E3D04B-0A4D-5C8D-1A82-A38FA5DD52BD}"/>
              </a:ext>
            </a:extLst>
          </p:cNvPr>
          <p:cNvSpPr>
            <a:spLocks noGrp="1"/>
          </p:cNvSpPr>
          <p:nvPr>
            <p:ph idx="1"/>
          </p:nvPr>
        </p:nvSpPr>
        <p:spPr>
          <a:xfrm>
            <a:off x="838200" y="1799771"/>
            <a:ext cx="7475810" cy="4419379"/>
          </a:xfrm>
        </p:spPr>
        <p:txBody>
          <a:bodyPr>
            <a:normAutofit lnSpcReduction="10000"/>
          </a:body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In this type, the left and right sides of the brain are affected. </a:t>
            </a:r>
          </a:p>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These Seizures can be </a:t>
            </a:r>
            <a:r>
              <a:rPr kumimoji="0" lang="en-US" sz="1900" b="1" i="0" u="none" strike="noStrike" kern="1200" cap="none" spc="0" normalizeH="0" baseline="0" noProof="0" dirty="0">
                <a:ln>
                  <a:noFill/>
                </a:ln>
                <a:solidFill>
                  <a:srgbClr val="002060"/>
                </a:solidFill>
                <a:effectLst/>
                <a:uLnTx/>
                <a:uFillTx/>
                <a:latin typeface="Aptos" panose="02110004020202020204"/>
                <a:ea typeface="Calibri" panose="020F0502020204030204" pitchFamily="34" charset="0"/>
                <a:cs typeface="Calibri" panose="020F0502020204030204" pitchFamily="34" charset="0"/>
              </a:rPr>
              <a:t>Motor </a:t>
            </a:r>
            <a:r>
              <a:rPr kumimoji="0" lang="en-US" sz="1900" b="1"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or</a:t>
            </a:r>
            <a:r>
              <a:rPr kumimoji="0" lang="en-US" sz="1900" b="1" i="0" u="none" strike="noStrike" kern="1200" cap="none" spc="0" normalizeH="0" baseline="0" noProof="0" dirty="0">
                <a:ln>
                  <a:noFill/>
                </a:ln>
                <a:solidFill>
                  <a:srgbClr val="002060"/>
                </a:solidFill>
                <a:effectLst/>
                <a:uLnTx/>
                <a:uFillTx/>
                <a:latin typeface="Aptos" panose="02110004020202020204"/>
                <a:ea typeface="Calibri" panose="020F0502020204030204" pitchFamily="34" charset="0"/>
                <a:cs typeface="Calibri" panose="020F0502020204030204" pitchFamily="34" charset="0"/>
              </a:rPr>
              <a:t> Non-Motor</a:t>
            </a:r>
            <a:r>
              <a:rPr kumimoji="0" lang="en-US" sz="1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a:t>
            </a:r>
            <a:endParaRPr kumimoji="0" lang="en-CA" sz="1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20000"/>
              </a:lnSpc>
              <a:spcBef>
                <a:spcPts val="1000"/>
              </a:spcBef>
              <a:spcAft>
                <a:spcPts val="0"/>
              </a:spcAft>
              <a:buClrTx/>
              <a:buSzTx/>
              <a:buFont typeface="+mj-lt"/>
              <a:buAutoNum type="alphaLcParenR"/>
              <a:tabLst/>
              <a:defRPr/>
            </a:pPr>
            <a:r>
              <a:rPr kumimoji="0" lang="en-US" sz="1900" b="1" i="0" u="none" strike="noStrike" kern="1200" cap="none" spc="0" normalizeH="0" baseline="0" noProof="0" dirty="0">
                <a:ln>
                  <a:noFill/>
                </a:ln>
                <a:solidFill>
                  <a:srgbClr val="ED7D31"/>
                </a:solidFill>
                <a:effectLst/>
                <a:uLnTx/>
                <a:uFillTx/>
                <a:latin typeface="Aptos" panose="02110004020202020204"/>
                <a:ea typeface="Calibri" panose="020F0502020204030204" pitchFamily="34" charset="0"/>
                <a:cs typeface="Calibri" panose="020F0502020204030204" pitchFamily="34" charset="0"/>
              </a:rPr>
              <a:t>Motor Seizure: </a:t>
            </a:r>
          </a:p>
          <a:p>
            <a:pPr marR="0" lvl="0" algn="l" defTabSz="914400" rtl="0" eaLnBrk="1" fontAlgn="auto" latinLnBrk="0" hangingPunct="1">
              <a:lnSpc>
                <a:spcPct val="120000"/>
              </a:lnSpc>
              <a:spcBef>
                <a:spcPts val="1000"/>
              </a:spcBef>
              <a:spcAft>
                <a:spcPts val="0"/>
              </a:spcAft>
              <a:buClrTx/>
              <a:buSzTx/>
              <a:buFont typeface="Wingdings" panose="05000000000000000000" pitchFamily="2" charset="2"/>
              <a:buChar char="q"/>
              <a:tabLst/>
              <a:defRPr/>
            </a:pPr>
            <a:r>
              <a:rPr lang="en-US" sz="1900" dirty="0">
                <a:solidFill>
                  <a:prstClr val="black"/>
                </a:solidFill>
                <a:latin typeface="Aptos" panose="02110004020202020204"/>
                <a:ea typeface="Calibri" panose="020F0502020204030204" pitchFamily="34" charset="0"/>
                <a:cs typeface="Calibri" panose="020F0502020204030204" pitchFamily="34" charset="0"/>
              </a:rPr>
              <a:t>It usually starts</a:t>
            </a:r>
            <a:r>
              <a:rPr kumimoji="0" lang="en-US" sz="1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 during childhood. However, it can also affect adults. Jerking movements, weakness or limp limbs, tense, stiffed muscles, trembling and full-body epileptic jerk.</a:t>
            </a:r>
            <a:endParaRPr kumimoji="0" lang="en-CA" sz="1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1000"/>
              </a:spcBef>
              <a:spcAft>
                <a:spcPts val="0"/>
              </a:spcAft>
              <a:buClrTx/>
              <a:buSzTx/>
              <a:buFont typeface="+mj-lt"/>
              <a:buAutoNum type="alphaLcParenR"/>
              <a:tabLst/>
              <a:defRPr/>
            </a:pPr>
            <a:r>
              <a:rPr kumimoji="0" lang="en-US" sz="1900" b="1" i="0" u="none" strike="noStrike" kern="1200" cap="none" spc="0" normalizeH="0" baseline="0" noProof="0" dirty="0">
                <a:ln>
                  <a:noFill/>
                </a:ln>
                <a:solidFill>
                  <a:srgbClr val="ED7D31"/>
                </a:solidFill>
                <a:effectLst/>
                <a:uLnTx/>
                <a:uFillTx/>
                <a:latin typeface="Aptos" panose="02110004020202020204"/>
                <a:ea typeface="Calibri" panose="020F0502020204030204" pitchFamily="34" charset="0"/>
                <a:cs typeface="Calibri" panose="020F0502020204030204" pitchFamily="34" charset="0"/>
              </a:rPr>
              <a:t>Non-Motor Seizures: </a:t>
            </a:r>
            <a:r>
              <a:rPr kumimoji="0" lang="en-US" sz="1900" b="0" i="0" u="none" strike="noStrike" kern="1200" cap="none" spc="0" normalizeH="0" baseline="0" noProof="0" dirty="0">
                <a:ln>
                  <a:noFill/>
                </a:ln>
                <a:solidFill>
                  <a:srgbClr val="ED7D31"/>
                </a:solidFill>
                <a:effectLst/>
                <a:uLnTx/>
                <a:uFillTx/>
                <a:latin typeface="Aptos" panose="02110004020202020204"/>
                <a:ea typeface="Calibri" panose="020F0502020204030204" pitchFamily="34" charset="0"/>
                <a:cs typeface="Calibri" panose="020F0502020204030204" pitchFamily="34" charset="0"/>
              </a:rPr>
              <a:t> </a:t>
            </a:r>
            <a:r>
              <a:rPr kumimoji="0" lang="en-US" sz="1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This is also called Absence Seizures. </a:t>
            </a:r>
          </a:p>
          <a:p>
            <a:pPr marR="0" lvl="0" algn="l" defTabSz="914400" rtl="0" eaLnBrk="1" fontAlgn="auto" latinLnBrk="0" hangingPunct="1">
              <a:lnSpc>
                <a:spcPct val="107000"/>
              </a:lnSpc>
              <a:spcBef>
                <a:spcPts val="1000"/>
              </a:spcBef>
              <a:spcAft>
                <a:spcPts val="0"/>
              </a:spcAft>
              <a:buClrTx/>
              <a:buSzTx/>
              <a:buFont typeface="Wingdings" panose="05000000000000000000" pitchFamily="2" charset="2"/>
              <a:buChar char="q"/>
              <a:tabLst/>
              <a:defRPr/>
            </a:pPr>
            <a:r>
              <a:rPr kumimoji="0" lang="en-US" sz="1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It is for short periods and suddenly comes back to consciousness. This type is more common in children than adults. </a:t>
            </a:r>
          </a:p>
          <a:p>
            <a:pPr>
              <a:lnSpc>
                <a:spcPct val="107000"/>
              </a:lnSpc>
              <a:buFont typeface="Wingdings" panose="05000000000000000000" pitchFamily="2" charset="2"/>
              <a:buChar char="q"/>
              <a:defRPr/>
            </a:pPr>
            <a:r>
              <a:rPr kumimoji="0" lang="en-US" sz="1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This Seizure is for a </a:t>
            </a:r>
            <a:r>
              <a:rPr kumimoji="0" lang="en-US" sz="1900" b="1"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Few </a:t>
            </a:r>
            <a:r>
              <a:rPr lang="en-US" sz="1900" b="1" dirty="0">
                <a:solidFill>
                  <a:prstClr val="black"/>
                </a:solidFill>
                <a:latin typeface="Aptos" panose="02110004020202020204"/>
                <a:ea typeface="Calibri" panose="020F0502020204030204" pitchFamily="34" charset="0"/>
                <a:cs typeface="Calibri" panose="020F0502020204030204" pitchFamily="34" charset="0"/>
              </a:rPr>
              <a:t>S</a:t>
            </a:r>
            <a:r>
              <a:rPr kumimoji="0" lang="en-US" sz="1900" b="1" i="0" u="none" strike="noStrike" kern="1200" cap="none" spc="0" normalizeH="0" baseline="0" noProof="0" dirty="0" err="1">
                <a:ln>
                  <a:noFill/>
                </a:ln>
                <a:solidFill>
                  <a:prstClr val="black"/>
                </a:solidFill>
                <a:effectLst/>
                <a:uLnTx/>
                <a:uFillTx/>
                <a:latin typeface="Aptos" panose="02110004020202020204"/>
                <a:ea typeface="Calibri" panose="020F0502020204030204" pitchFamily="34" charset="0"/>
                <a:cs typeface="Calibri" panose="020F0502020204030204" pitchFamily="34" charset="0"/>
              </a:rPr>
              <a:t>econds</a:t>
            </a:r>
            <a:r>
              <a:rPr kumimoji="0" lang="en-US" sz="1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 like, Jerking </a:t>
            </a:r>
            <a:r>
              <a:rPr lang="en-US" sz="1900" dirty="0">
                <a:solidFill>
                  <a:prstClr val="black"/>
                </a:solidFill>
                <a:latin typeface="Aptos" panose="02110004020202020204"/>
                <a:ea typeface="Calibri" panose="020F0502020204030204" pitchFamily="34" charset="0"/>
                <a:cs typeface="Calibri" panose="020F0502020204030204" pitchFamily="34" charset="0"/>
              </a:rPr>
              <a:t>A</a:t>
            </a:r>
            <a:r>
              <a:rPr kumimoji="0" lang="en-US" sz="1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rms or Rapidly Blinking Eyes. These</a:t>
            </a:r>
            <a:endParaRPr kumimoji="0" lang="en-CA" sz="1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endParaRPr>
          </a:p>
        </p:txBody>
      </p:sp>
      <p:pic>
        <p:nvPicPr>
          <p:cNvPr id="7" name="Picture 6" descr="A close-up of a brain&#10;&#10;Description automatically generated">
            <a:extLst>
              <a:ext uri="{FF2B5EF4-FFF2-40B4-BE49-F238E27FC236}">
                <a16:creationId xmlns:a16="http://schemas.microsoft.com/office/drawing/2014/main" id="{F2465C28-2A0A-B7DB-B169-9F4642FC6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7078" y="2360895"/>
            <a:ext cx="3648807" cy="277716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C15FCE07-52DF-DA99-19C7-7200BE773E99}"/>
              </a:ext>
            </a:extLst>
          </p:cNvPr>
          <p:cNvSpPr txBox="1"/>
          <p:nvPr/>
        </p:nvSpPr>
        <p:spPr>
          <a:xfrm>
            <a:off x="8427078" y="5442857"/>
            <a:ext cx="3431093" cy="923330"/>
          </a:xfrm>
          <a:prstGeom prst="rect">
            <a:avLst/>
          </a:prstGeom>
          <a:noFill/>
        </p:spPr>
        <p:txBody>
          <a:bodyPr wrap="square" rtlCol="0">
            <a:spAutoFit/>
          </a:bodyPr>
          <a:lstStyle/>
          <a:p>
            <a:r>
              <a:rPr lang="en-CA">
                <a:solidFill>
                  <a:schemeClr val="bg2">
                    <a:lumMod val="50000"/>
                  </a:schemeClr>
                </a:solidFill>
              </a:rPr>
              <a:t>https://magazine.medlineplus.gov/article/understanding-different-kinds-of-seizures</a:t>
            </a:r>
            <a:endParaRPr lang="en-CA" dirty="0">
              <a:solidFill>
                <a:schemeClr val="bg2">
                  <a:lumMod val="50000"/>
                </a:schemeClr>
              </a:solidFill>
            </a:endParaRPr>
          </a:p>
        </p:txBody>
      </p:sp>
    </p:spTree>
    <p:extLst>
      <p:ext uri="{BB962C8B-B14F-4D97-AF65-F5344CB8AC3E}">
        <p14:creationId xmlns:p14="http://schemas.microsoft.com/office/powerpoint/2010/main" val="2553286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A866F0E-F54B-4BF5-8A88-7D97BD45F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8229EC50-E910-4AE2-9EEA-604A81EF6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941221 w 12192000"/>
              <a:gd name="connsiteY0" fmla="*/ 2015186 h 6858000"/>
              <a:gd name="connsiteX1" fmla="*/ 6907857 w 12192000"/>
              <a:gd name="connsiteY1" fmla="*/ 2033351 h 6858000"/>
              <a:gd name="connsiteX2" fmla="*/ 7093700 w 12192000"/>
              <a:gd name="connsiteY2" fmla="*/ 2101457 h 6858000"/>
              <a:gd name="connsiteX3" fmla="*/ 6803079 w 12192000"/>
              <a:gd name="connsiteY3" fmla="*/ 2065612 h 6858000"/>
              <a:gd name="connsiteX4" fmla="*/ 6798115 w 12192000"/>
              <a:gd name="connsiteY4" fmla="*/ 2088772 h 6858000"/>
              <a:gd name="connsiteX5" fmla="*/ 7128167 w 12192000"/>
              <a:gd name="connsiteY5" fmla="*/ 2176455 h 6858000"/>
              <a:gd name="connsiteX6" fmla="*/ 7098663 w 12192000"/>
              <a:gd name="connsiteY6" fmla="*/ 2189968 h 6858000"/>
              <a:gd name="connsiteX7" fmla="*/ 6923298 w 12192000"/>
              <a:gd name="connsiteY7" fmla="*/ 2156052 h 6858000"/>
              <a:gd name="connsiteX8" fmla="*/ 6888004 w 12192000"/>
              <a:gd name="connsiteY8" fmla="*/ 2164875 h 6858000"/>
              <a:gd name="connsiteX9" fmla="*/ 6905375 w 12192000"/>
              <a:gd name="connsiteY9" fmla="*/ 2205958 h 6858000"/>
              <a:gd name="connsiteX10" fmla="*/ 6981477 w 12192000"/>
              <a:gd name="connsiteY10" fmla="*/ 2221951 h 6858000"/>
              <a:gd name="connsiteX11" fmla="*/ 7100043 w 12192000"/>
              <a:gd name="connsiteY11" fmla="*/ 2318459 h 6858000"/>
              <a:gd name="connsiteX12" fmla="*/ 6920540 w 12192000"/>
              <a:gd name="connsiteY12" fmla="*/ 2306877 h 6858000"/>
              <a:gd name="connsiteX13" fmla="*/ 6888831 w 12192000"/>
              <a:gd name="connsiteY13" fmla="*/ 2330314 h 6858000"/>
              <a:gd name="connsiteX14" fmla="*/ 6876698 w 12192000"/>
              <a:gd name="connsiteY14" fmla="*/ 2360645 h 6858000"/>
              <a:gd name="connsiteX15" fmla="*/ 6807214 w 12192000"/>
              <a:gd name="connsiteY15" fmla="*/ 2385736 h 6858000"/>
              <a:gd name="connsiteX16" fmla="*/ 6916405 w 12192000"/>
              <a:gd name="connsiteY16" fmla="*/ 2413862 h 6858000"/>
              <a:gd name="connsiteX17" fmla="*/ 6799770 w 12192000"/>
              <a:gd name="connsiteY17" fmla="*/ 2413862 h 6858000"/>
              <a:gd name="connsiteX18" fmla="*/ 6665762 w 12192000"/>
              <a:gd name="connsiteY18" fmla="*/ 2394561 h 6858000"/>
              <a:gd name="connsiteX19" fmla="*/ 6522933 w 12192000"/>
              <a:gd name="connsiteY19" fmla="*/ 2400626 h 6858000"/>
              <a:gd name="connsiteX20" fmla="*/ 6237275 w 12192000"/>
              <a:gd name="connsiteY20" fmla="*/ 2365057 h 6858000"/>
              <a:gd name="connsiteX21" fmla="*/ 6101338 w 12192000"/>
              <a:gd name="connsiteY21" fmla="*/ 2367538 h 6858000"/>
              <a:gd name="connsiteX22" fmla="*/ 6857121 w 12192000"/>
              <a:gd name="connsiteY22" fmla="*/ 2606875 h 6858000"/>
              <a:gd name="connsiteX23" fmla="*/ 6818519 w 12192000"/>
              <a:gd name="connsiteY23" fmla="*/ 2659539 h 6858000"/>
              <a:gd name="connsiteX24" fmla="*/ 6976790 w 12192000"/>
              <a:gd name="connsiteY24" fmla="*/ 2716892 h 6858000"/>
              <a:gd name="connsiteX25" fmla="*/ 7015669 w 12192000"/>
              <a:gd name="connsiteY25" fmla="*/ 2773693 h 6858000"/>
              <a:gd name="connsiteX26" fmla="*/ 6966864 w 12192000"/>
              <a:gd name="connsiteY26" fmla="*/ 2768730 h 6858000"/>
              <a:gd name="connsiteX27" fmla="*/ 6924953 w 12192000"/>
              <a:gd name="connsiteY27" fmla="*/ 2779483 h 6858000"/>
              <a:gd name="connsiteX28" fmla="*/ 6942323 w 12192000"/>
              <a:gd name="connsiteY28" fmla="*/ 2851726 h 6858000"/>
              <a:gd name="connsiteX29" fmla="*/ 7165943 w 12192000"/>
              <a:gd name="connsiteY29" fmla="*/ 2944924 h 6858000"/>
              <a:gd name="connsiteX30" fmla="*/ 7186071 w 12192000"/>
              <a:gd name="connsiteY30" fmla="*/ 2975254 h 6858000"/>
              <a:gd name="connsiteX31" fmla="*/ 7159325 w 12192000"/>
              <a:gd name="connsiteY31" fmla="*/ 2996762 h 6858000"/>
              <a:gd name="connsiteX32" fmla="*/ 7087082 w 12192000"/>
              <a:gd name="connsiteY32" fmla="*/ 3007790 h 6858000"/>
              <a:gd name="connsiteX33" fmla="*/ 7188276 w 12192000"/>
              <a:gd name="connsiteY33" fmla="*/ 3111191 h 6858000"/>
              <a:gd name="connsiteX34" fmla="*/ 7225225 w 12192000"/>
              <a:gd name="connsiteY34" fmla="*/ 3139866 h 6858000"/>
              <a:gd name="connsiteX35" fmla="*/ 7288368 w 12192000"/>
              <a:gd name="connsiteY35" fmla="*/ 3184260 h 6858000"/>
              <a:gd name="connsiteX36" fmla="*/ 7289471 w 12192000"/>
              <a:gd name="connsiteY36" fmla="*/ 3197771 h 6858000"/>
              <a:gd name="connsiteX37" fmla="*/ 7203442 w 12192000"/>
              <a:gd name="connsiteY37" fmla="*/ 3245472 h 6858000"/>
              <a:gd name="connsiteX38" fmla="*/ 7048205 w 12192000"/>
              <a:gd name="connsiteY38" fmla="*/ 3232512 h 6858000"/>
              <a:gd name="connsiteX39" fmla="*/ 7277614 w 12192000"/>
              <a:gd name="connsiteY39" fmla="*/ 3303652 h 6858000"/>
              <a:gd name="connsiteX40" fmla="*/ 6535066 w 12192000"/>
              <a:gd name="connsiteY40" fmla="*/ 3134077 h 6858000"/>
              <a:gd name="connsiteX41" fmla="*/ 6582492 w 12192000"/>
              <a:gd name="connsiteY41" fmla="*/ 3178469 h 6858000"/>
              <a:gd name="connsiteX42" fmla="*/ 6842233 w 12192000"/>
              <a:gd name="connsiteY42" fmla="*/ 3295379 h 6858000"/>
              <a:gd name="connsiteX43" fmla="*/ 6915853 w 12192000"/>
              <a:gd name="connsiteY43" fmla="*/ 3368725 h 6858000"/>
              <a:gd name="connsiteX44" fmla="*/ 6993058 w 12192000"/>
              <a:gd name="connsiteY44" fmla="*/ 3409257 h 6858000"/>
              <a:gd name="connsiteX45" fmla="*/ 7101421 w 12192000"/>
              <a:gd name="connsiteY45" fmla="*/ 3408430 h 6858000"/>
              <a:gd name="connsiteX46" fmla="*/ 7178350 w 12192000"/>
              <a:gd name="connsiteY46" fmla="*/ 3470746 h 6858000"/>
              <a:gd name="connsiteX47" fmla="*/ 7098112 w 12192000"/>
              <a:gd name="connsiteY47" fmla="*/ 3483982 h 6858000"/>
              <a:gd name="connsiteX48" fmla="*/ 7004088 w 12192000"/>
              <a:gd name="connsiteY48" fmla="*/ 3473780 h 6858000"/>
              <a:gd name="connsiteX49" fmla="*/ 6801147 w 12192000"/>
              <a:gd name="connsiteY49" fmla="*/ 3477087 h 6858000"/>
              <a:gd name="connsiteX50" fmla="*/ 6684788 w 12192000"/>
              <a:gd name="connsiteY50" fmla="*/ 3489220 h 6858000"/>
              <a:gd name="connsiteX51" fmla="*/ 6417328 w 12192000"/>
              <a:gd name="connsiteY51" fmla="*/ 3468539 h 6858000"/>
              <a:gd name="connsiteX52" fmla="*/ 6433045 w 12192000"/>
              <a:gd name="connsiteY52" fmla="*/ 3521481 h 6858000"/>
              <a:gd name="connsiteX53" fmla="*/ 6423117 w 12192000"/>
              <a:gd name="connsiteY53" fmla="*/ 3567527 h 6858000"/>
              <a:gd name="connsiteX54" fmla="*/ 6419258 w 12192000"/>
              <a:gd name="connsiteY54" fmla="*/ 3667620 h 6858000"/>
              <a:gd name="connsiteX55" fmla="*/ 6421740 w 12192000"/>
              <a:gd name="connsiteY55" fmla="*/ 3683888 h 6858000"/>
              <a:gd name="connsiteX56" fmla="*/ 6361906 w 12192000"/>
              <a:gd name="connsiteY56" fmla="*/ 3694366 h 6858000"/>
              <a:gd name="connsiteX57" fmla="*/ 6718429 w 12192000"/>
              <a:gd name="connsiteY57" fmla="*/ 3902544 h 6858000"/>
              <a:gd name="connsiteX58" fmla="*/ 6480195 w 12192000"/>
              <a:gd name="connsiteY58" fmla="*/ 3849603 h 6858000"/>
              <a:gd name="connsiteX59" fmla="*/ 6447934 w 12192000"/>
              <a:gd name="connsiteY59" fmla="*/ 3937011 h 6858000"/>
              <a:gd name="connsiteX60" fmla="*/ 6559882 w 12192000"/>
              <a:gd name="connsiteY60" fmla="*/ 4014767 h 6858000"/>
              <a:gd name="connsiteX61" fmla="*/ 6601241 w 12192000"/>
              <a:gd name="connsiteY61" fmla="*/ 4168626 h 6858000"/>
              <a:gd name="connsiteX62" fmla="*/ 6581113 w 12192000"/>
              <a:gd name="connsiteY62" fmla="*/ 4309250 h 6858000"/>
              <a:gd name="connsiteX63" fmla="*/ 6533136 w 12192000"/>
              <a:gd name="connsiteY63" fmla="*/ 4353918 h 6858000"/>
              <a:gd name="connsiteX64" fmla="*/ 6463651 w 12192000"/>
              <a:gd name="connsiteY64" fmla="*/ 4434156 h 6858000"/>
              <a:gd name="connsiteX65" fmla="*/ 6420637 w 12192000"/>
              <a:gd name="connsiteY65" fmla="*/ 4483787 h 6858000"/>
              <a:gd name="connsiteX66" fmla="*/ 6271190 w 12192000"/>
              <a:gd name="connsiteY66" fmla="*/ 4464487 h 6858000"/>
              <a:gd name="connsiteX67" fmla="*/ 6470545 w 12192000"/>
              <a:gd name="connsiteY67" fmla="*/ 4590498 h 6858000"/>
              <a:gd name="connsiteX68" fmla="*/ 6308965 w 12192000"/>
              <a:gd name="connsiteY68" fmla="*/ 4574780 h 6858000"/>
              <a:gd name="connsiteX69" fmla="*/ 6256301 w 12192000"/>
              <a:gd name="connsiteY69" fmla="*/ 4583603 h 6858000"/>
              <a:gd name="connsiteX70" fmla="*/ 6286354 w 12192000"/>
              <a:gd name="connsiteY70" fmla="*/ 4624412 h 6858000"/>
              <a:gd name="connsiteX71" fmla="*/ 6404920 w 12192000"/>
              <a:gd name="connsiteY71" fmla="*/ 4693621 h 6858000"/>
              <a:gd name="connsiteX72" fmla="*/ 6649220 w 12192000"/>
              <a:gd name="connsiteY72" fmla="*/ 4881120 h 6858000"/>
              <a:gd name="connsiteX73" fmla="*/ 6412640 w 12192000"/>
              <a:gd name="connsiteY73" fmla="*/ 4795092 h 6858000"/>
              <a:gd name="connsiteX74" fmla="*/ 6661902 w 12192000"/>
              <a:gd name="connsiteY74" fmla="*/ 4987828 h 6858000"/>
              <a:gd name="connsiteX75" fmla="*/ 6717325 w 12192000"/>
              <a:gd name="connsiteY75" fmla="*/ 5051798 h 6858000"/>
              <a:gd name="connsiteX76" fmla="*/ 6829272 w 12192000"/>
              <a:gd name="connsiteY76" fmla="*/ 5210619 h 6858000"/>
              <a:gd name="connsiteX77" fmla="*/ 6823757 w 12192000"/>
              <a:gd name="connsiteY77" fmla="*/ 5228542 h 6858000"/>
              <a:gd name="connsiteX78" fmla="*/ 6694439 w 12192000"/>
              <a:gd name="connsiteY78" fmla="*/ 5202899 h 6858000"/>
              <a:gd name="connsiteX79" fmla="*/ 6862085 w 12192000"/>
              <a:gd name="connsiteY79" fmla="*/ 5336355 h 6858000"/>
              <a:gd name="connsiteX80" fmla="*/ 7035246 w 12192000"/>
              <a:gd name="connsiteY80" fmla="*/ 5438926 h 6858000"/>
              <a:gd name="connsiteX81" fmla="*/ 6912268 w 12192000"/>
              <a:gd name="connsiteY81" fmla="*/ 5423210 h 6858000"/>
              <a:gd name="connsiteX82" fmla="*/ 6743244 w 12192000"/>
              <a:gd name="connsiteY82" fmla="*/ 5364479 h 6858000"/>
              <a:gd name="connsiteX83" fmla="*/ 6684513 w 12192000"/>
              <a:gd name="connsiteY83" fmla="*/ 5386538 h 6858000"/>
              <a:gd name="connsiteX84" fmla="*/ 6844713 w 12192000"/>
              <a:gd name="connsiteY84" fmla="*/ 5483595 h 6858000"/>
              <a:gd name="connsiteX85" fmla="*/ 6936533 w 12192000"/>
              <a:gd name="connsiteY85" fmla="*/ 5528541 h 6858000"/>
              <a:gd name="connsiteX86" fmla="*/ 6973204 w 12192000"/>
              <a:gd name="connsiteY86" fmla="*/ 5563007 h 6858000"/>
              <a:gd name="connsiteX87" fmla="*/ 7077983 w 12192000"/>
              <a:gd name="connsiteY87" fmla="*/ 5685983 h 6858000"/>
              <a:gd name="connsiteX88" fmla="*/ 7385702 w 12192000"/>
              <a:gd name="connsiteY88" fmla="*/ 5820265 h 6858000"/>
              <a:gd name="connsiteX89" fmla="*/ 7673565 w 12192000"/>
              <a:gd name="connsiteY89" fmla="*/ 5987085 h 6858000"/>
              <a:gd name="connsiteX90" fmla="*/ 7898289 w 12192000"/>
              <a:gd name="connsiteY90" fmla="*/ 6091035 h 6858000"/>
              <a:gd name="connsiteX91" fmla="*/ 8466299 w 12192000"/>
              <a:gd name="connsiteY91" fmla="*/ 6224765 h 6858000"/>
              <a:gd name="connsiteX92" fmla="*/ 10620599 w 12192000"/>
              <a:gd name="connsiteY92" fmla="*/ 5317605 h 6858000"/>
              <a:gd name="connsiteX93" fmla="*/ 10647894 w 12192000"/>
              <a:gd name="connsiteY93" fmla="*/ 5290581 h 6858000"/>
              <a:gd name="connsiteX94" fmla="*/ 10752398 w 12192000"/>
              <a:gd name="connsiteY94" fmla="*/ 5188838 h 6858000"/>
              <a:gd name="connsiteX95" fmla="*/ 10841186 w 12192000"/>
              <a:gd name="connsiteY95" fmla="*/ 5097293 h 6858000"/>
              <a:gd name="connsiteX96" fmla="*/ 10794861 w 12192000"/>
              <a:gd name="connsiteY96" fmla="*/ 5066412 h 6858000"/>
              <a:gd name="connsiteX97" fmla="*/ 10857454 w 12192000"/>
              <a:gd name="connsiteY97" fmla="*/ 4979004 h 6858000"/>
              <a:gd name="connsiteX98" fmla="*/ 11056532 w 12192000"/>
              <a:gd name="connsiteY98" fmla="*/ 4709613 h 6858000"/>
              <a:gd name="connsiteX99" fmla="*/ 11143939 w 12192000"/>
              <a:gd name="connsiteY99" fmla="*/ 4650332 h 6858000"/>
              <a:gd name="connsiteX100" fmla="*/ 11250372 w 12192000"/>
              <a:gd name="connsiteY100" fmla="*/ 4501160 h 6858000"/>
              <a:gd name="connsiteX101" fmla="*/ 11265538 w 12192000"/>
              <a:gd name="connsiteY101" fmla="*/ 4466694 h 6858000"/>
              <a:gd name="connsiteX102" fmla="*/ 11243755 w 12192000"/>
              <a:gd name="connsiteY102" fmla="*/ 4422850 h 6858000"/>
              <a:gd name="connsiteX103" fmla="*/ 11227486 w 12192000"/>
              <a:gd name="connsiteY103" fmla="*/ 4378734 h 6858000"/>
              <a:gd name="connsiteX104" fmla="*/ 11248718 w 12192000"/>
              <a:gd name="connsiteY104" fmla="*/ 4365774 h 6858000"/>
              <a:gd name="connsiteX105" fmla="*/ 11385204 w 12192000"/>
              <a:gd name="connsiteY105" fmla="*/ 4343440 h 6858000"/>
              <a:gd name="connsiteX106" fmla="*/ 11306070 w 12192000"/>
              <a:gd name="connsiteY106" fmla="*/ 4259618 h 6858000"/>
              <a:gd name="connsiteX107" fmla="*/ 11166550 w 12192000"/>
              <a:gd name="connsiteY107" fmla="*/ 4134711 h 6858000"/>
              <a:gd name="connsiteX108" fmla="*/ 11103130 w 12192000"/>
              <a:gd name="connsiteY108" fmla="*/ 4045924 h 6858000"/>
              <a:gd name="connsiteX109" fmla="*/ 11095686 w 12192000"/>
              <a:gd name="connsiteY109" fmla="*/ 3966514 h 6858000"/>
              <a:gd name="connsiteX110" fmla="*/ 10971054 w 12192000"/>
              <a:gd name="connsiteY110" fmla="*/ 3919640 h 6858000"/>
              <a:gd name="connsiteX111" fmla="*/ 11088241 w 12192000"/>
              <a:gd name="connsiteY111" fmla="*/ 3751718 h 6858000"/>
              <a:gd name="connsiteX112" fmla="*/ 11100098 w 12192000"/>
              <a:gd name="connsiteY112" fmla="*/ 3716977 h 6858000"/>
              <a:gd name="connsiteX113" fmla="*/ 11029786 w 12192000"/>
              <a:gd name="connsiteY113" fmla="*/ 3592621 h 6858000"/>
              <a:gd name="connsiteX114" fmla="*/ 11018206 w 12192000"/>
              <a:gd name="connsiteY114" fmla="*/ 3572767 h 6858000"/>
              <a:gd name="connsiteX115" fmla="*/ 10992287 w 12192000"/>
              <a:gd name="connsiteY115" fmla="*/ 3533061 h 6858000"/>
              <a:gd name="connsiteX116" fmla="*/ 10917838 w 12192000"/>
              <a:gd name="connsiteY116" fmla="*/ 3523410 h 6858000"/>
              <a:gd name="connsiteX117" fmla="*/ 10956441 w 12192000"/>
              <a:gd name="connsiteY117" fmla="*/ 3495287 h 6858000"/>
              <a:gd name="connsiteX118" fmla="*/ 11031442 w 12192000"/>
              <a:gd name="connsiteY118" fmla="*/ 3400159 h 6858000"/>
              <a:gd name="connsiteX119" fmla="*/ 10981533 w 12192000"/>
              <a:gd name="connsiteY119" fmla="*/ 3309166 h 6858000"/>
              <a:gd name="connsiteX120" fmla="*/ 10978225 w 12192000"/>
              <a:gd name="connsiteY120" fmla="*/ 3258982 h 6858000"/>
              <a:gd name="connsiteX121" fmla="*/ 11062322 w 12192000"/>
              <a:gd name="connsiteY121" fmla="*/ 3194737 h 6858000"/>
              <a:gd name="connsiteX122" fmla="*/ 11125742 w 12192000"/>
              <a:gd name="connsiteY122" fmla="*/ 3169370 h 6858000"/>
              <a:gd name="connsiteX123" fmla="*/ 11154968 w 12192000"/>
              <a:gd name="connsiteY123" fmla="*/ 3132974 h 6858000"/>
              <a:gd name="connsiteX124" fmla="*/ 11120502 w 12192000"/>
              <a:gd name="connsiteY124" fmla="*/ 3102642 h 6858000"/>
              <a:gd name="connsiteX125" fmla="*/ 10967470 w 12192000"/>
              <a:gd name="connsiteY125" fmla="*/ 3030401 h 6858000"/>
              <a:gd name="connsiteX126" fmla="*/ 11049914 w 12192000"/>
              <a:gd name="connsiteY126" fmla="*/ 2970015 h 6858000"/>
              <a:gd name="connsiteX127" fmla="*/ 10618944 w 12192000"/>
              <a:gd name="connsiteY127" fmla="*/ 2685183 h 6858000"/>
              <a:gd name="connsiteX128" fmla="*/ 10566830 w 12192000"/>
              <a:gd name="connsiteY128" fmla="*/ 2641617 h 6858000"/>
              <a:gd name="connsiteX129" fmla="*/ 10290271 w 12192000"/>
              <a:gd name="connsiteY129" fmla="*/ 2536011 h 6858000"/>
              <a:gd name="connsiteX130" fmla="*/ 10005715 w 12192000"/>
              <a:gd name="connsiteY130" fmla="*/ 2461288 h 6858000"/>
              <a:gd name="connsiteX131" fmla="*/ 10203414 w 12192000"/>
              <a:gd name="connsiteY131" fmla="*/ 2303568 h 6858000"/>
              <a:gd name="connsiteX132" fmla="*/ 9901487 w 12192000"/>
              <a:gd name="connsiteY132" fmla="*/ 2266895 h 6858000"/>
              <a:gd name="connsiteX133" fmla="*/ 9871984 w 12192000"/>
              <a:gd name="connsiteY133" fmla="*/ 2267999 h 6858000"/>
              <a:gd name="connsiteX134" fmla="*/ 9279158 w 12192000"/>
              <a:gd name="connsiteY134" fmla="*/ 2243734 h 6858000"/>
              <a:gd name="connsiteX135" fmla="*/ 8429350 w 12192000"/>
              <a:gd name="connsiteY135" fmla="*/ 2163219 h 6858000"/>
              <a:gd name="connsiteX136" fmla="*/ 7725955 w 12192000"/>
              <a:gd name="connsiteY136" fmla="*/ 2114967 h 6858000"/>
              <a:gd name="connsiteX137" fmla="*/ 6977065 w 12192000"/>
              <a:gd name="connsiteY137" fmla="*/ 2021218 h 6858000"/>
              <a:gd name="connsiteX138" fmla="*/ 6941221 w 12192000"/>
              <a:gd name="connsiteY138" fmla="*/ 201518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6941221" y="2015186"/>
                </a:moveTo>
                <a:cubicBezTo>
                  <a:pt x="6929158" y="2014876"/>
                  <a:pt x="6917508" y="2018599"/>
                  <a:pt x="6907857" y="2033351"/>
                </a:cubicBezTo>
                <a:cubicBezTo>
                  <a:pt x="6959143" y="2072228"/>
                  <a:pt x="7024491" y="2057614"/>
                  <a:pt x="7093700" y="2101457"/>
                </a:cubicBezTo>
                <a:cubicBezTo>
                  <a:pt x="6981202" y="2087669"/>
                  <a:pt x="6892139" y="2076639"/>
                  <a:pt x="6803079" y="2065612"/>
                </a:cubicBezTo>
                <a:cubicBezTo>
                  <a:pt x="6801424" y="2073332"/>
                  <a:pt x="6799770" y="2081052"/>
                  <a:pt x="6798115" y="2088772"/>
                </a:cubicBezTo>
                <a:cubicBezTo>
                  <a:pt x="6911993" y="2105040"/>
                  <a:pt x="7017322" y="2146951"/>
                  <a:pt x="7128167" y="2176455"/>
                </a:cubicBezTo>
                <a:cubicBezTo>
                  <a:pt x="7117964" y="2194655"/>
                  <a:pt x="7107764" y="2191070"/>
                  <a:pt x="7098663" y="2189968"/>
                </a:cubicBezTo>
                <a:cubicBezTo>
                  <a:pt x="7039381" y="2182798"/>
                  <a:pt x="6980099" y="2175629"/>
                  <a:pt x="6923298" y="2156052"/>
                </a:cubicBezTo>
                <a:cubicBezTo>
                  <a:pt x="6910614" y="2151639"/>
                  <a:pt x="6895172" y="2151639"/>
                  <a:pt x="6888004" y="2164875"/>
                </a:cubicBezTo>
                <a:cubicBezTo>
                  <a:pt x="6877801" y="2183625"/>
                  <a:pt x="6892414" y="2195758"/>
                  <a:pt x="6905375" y="2205958"/>
                </a:cubicBezTo>
                <a:cubicBezTo>
                  <a:pt x="6927985" y="2223606"/>
                  <a:pt x="6955282" y="2218643"/>
                  <a:pt x="6981477" y="2221951"/>
                </a:cubicBezTo>
                <a:cubicBezTo>
                  <a:pt x="7051237" y="2230499"/>
                  <a:pt x="7084601" y="2257245"/>
                  <a:pt x="7100043" y="2318459"/>
                </a:cubicBezTo>
                <a:cubicBezTo>
                  <a:pt x="7038829" y="2293642"/>
                  <a:pt x="6979822" y="2324249"/>
                  <a:pt x="6920540" y="2306877"/>
                </a:cubicBezTo>
                <a:cubicBezTo>
                  <a:pt x="6905099" y="2302466"/>
                  <a:pt x="6880559" y="2309083"/>
                  <a:pt x="6888831" y="2330314"/>
                </a:cubicBezTo>
                <a:cubicBezTo>
                  <a:pt x="6896552" y="2350168"/>
                  <a:pt x="6922195" y="2364505"/>
                  <a:pt x="6876698" y="2360645"/>
                </a:cubicBezTo>
                <a:cubicBezTo>
                  <a:pt x="6844163" y="2357887"/>
                  <a:pt x="6780468" y="2380223"/>
                  <a:pt x="6807214" y="2385736"/>
                </a:cubicBezTo>
                <a:cubicBezTo>
                  <a:pt x="6840853" y="2392631"/>
                  <a:pt x="6873666" y="2402557"/>
                  <a:pt x="6916405" y="2413862"/>
                </a:cubicBezTo>
                <a:cubicBezTo>
                  <a:pt x="6869254" y="2432335"/>
                  <a:pt x="6835338" y="2428475"/>
                  <a:pt x="6799770" y="2413862"/>
                </a:cubicBezTo>
                <a:cubicBezTo>
                  <a:pt x="6756756" y="2396214"/>
                  <a:pt x="6700781" y="2374708"/>
                  <a:pt x="6665762" y="2394561"/>
                </a:cubicBezTo>
                <a:cubicBezTo>
                  <a:pt x="6613373" y="2424340"/>
                  <a:pt x="6569807" y="2405589"/>
                  <a:pt x="6522933" y="2400626"/>
                </a:cubicBezTo>
                <a:cubicBezTo>
                  <a:pt x="6427531" y="2390424"/>
                  <a:pt x="6332953" y="2373328"/>
                  <a:pt x="6237275" y="2365057"/>
                </a:cubicBezTo>
                <a:cubicBezTo>
                  <a:pt x="6198948" y="2361748"/>
                  <a:pt x="6157588" y="2346032"/>
                  <a:pt x="6101338" y="2367538"/>
                </a:cubicBezTo>
                <a:cubicBezTo>
                  <a:pt x="6356116" y="2477556"/>
                  <a:pt x="6629642" y="2470664"/>
                  <a:pt x="6857121" y="2606875"/>
                </a:cubicBezTo>
                <a:cubicBezTo>
                  <a:pt x="6847471" y="2619834"/>
                  <a:pt x="6798391" y="2656782"/>
                  <a:pt x="6818519" y="2659539"/>
                </a:cubicBezTo>
                <a:cubicBezTo>
                  <a:pt x="6875044" y="2667537"/>
                  <a:pt x="6925227" y="2694558"/>
                  <a:pt x="6976790" y="2716892"/>
                </a:cubicBezTo>
                <a:cubicBezTo>
                  <a:pt x="6999125" y="2726543"/>
                  <a:pt x="7026146" y="2739227"/>
                  <a:pt x="7015669" y="2773693"/>
                </a:cubicBezTo>
                <a:cubicBezTo>
                  <a:pt x="6996642" y="2783343"/>
                  <a:pt x="6982580" y="2769833"/>
                  <a:pt x="6966864" y="2768730"/>
                </a:cubicBezTo>
                <a:cubicBezTo>
                  <a:pt x="6950871" y="2767628"/>
                  <a:pt x="6915025" y="2774796"/>
                  <a:pt x="6924953" y="2779483"/>
                </a:cubicBezTo>
                <a:cubicBezTo>
                  <a:pt x="6970172" y="2800715"/>
                  <a:pt x="6888831" y="2851726"/>
                  <a:pt x="6942323" y="2851726"/>
                </a:cubicBezTo>
                <a:cubicBezTo>
                  <a:pt x="7031937" y="2852001"/>
                  <a:pt x="7079638" y="2942441"/>
                  <a:pt x="7165943" y="2944924"/>
                </a:cubicBezTo>
                <a:cubicBezTo>
                  <a:pt x="7179728" y="2945198"/>
                  <a:pt x="7186346" y="2961191"/>
                  <a:pt x="7186071" y="2975254"/>
                </a:cubicBezTo>
                <a:cubicBezTo>
                  <a:pt x="7186071" y="2992074"/>
                  <a:pt x="7173387" y="2995107"/>
                  <a:pt x="7159325" y="2996762"/>
                </a:cubicBezTo>
                <a:cubicBezTo>
                  <a:pt x="7137817" y="2999242"/>
                  <a:pt x="7115483" y="2975254"/>
                  <a:pt x="7087082" y="3007790"/>
                </a:cubicBezTo>
                <a:cubicBezTo>
                  <a:pt x="7138094" y="3026815"/>
                  <a:pt x="7189103" y="3045842"/>
                  <a:pt x="7188276" y="3111191"/>
                </a:cubicBezTo>
                <a:cubicBezTo>
                  <a:pt x="7188001" y="3128836"/>
                  <a:pt x="7209232" y="3135454"/>
                  <a:pt x="7225225" y="3139866"/>
                </a:cubicBezTo>
                <a:cubicBezTo>
                  <a:pt x="7251696" y="3147036"/>
                  <a:pt x="7274028" y="3159720"/>
                  <a:pt x="7288368" y="3184260"/>
                </a:cubicBezTo>
                <a:cubicBezTo>
                  <a:pt x="7288092" y="3188948"/>
                  <a:pt x="7287816" y="3193910"/>
                  <a:pt x="7289471" y="3197771"/>
                </a:cubicBezTo>
                <a:cubicBezTo>
                  <a:pt x="7284784" y="3257053"/>
                  <a:pt x="7246181" y="3255398"/>
                  <a:pt x="7203442" y="3245472"/>
                </a:cubicBezTo>
                <a:cubicBezTo>
                  <a:pt x="7152432" y="3233340"/>
                  <a:pt x="7101973" y="3211281"/>
                  <a:pt x="7048205" y="3232512"/>
                </a:cubicBezTo>
                <a:cubicBezTo>
                  <a:pt x="7124032" y="3260913"/>
                  <a:pt x="7206475" y="3263118"/>
                  <a:pt x="7277614" y="3303652"/>
                </a:cubicBezTo>
                <a:cubicBezTo>
                  <a:pt x="7017322" y="3311097"/>
                  <a:pt x="6787361" y="3183155"/>
                  <a:pt x="6535066" y="3134077"/>
                </a:cubicBezTo>
                <a:cubicBezTo>
                  <a:pt x="6543614" y="3166887"/>
                  <a:pt x="6564017" y="3173505"/>
                  <a:pt x="6582492" y="3178469"/>
                </a:cubicBezTo>
                <a:cubicBezTo>
                  <a:pt x="6675690" y="3203286"/>
                  <a:pt x="6757305" y="3252642"/>
                  <a:pt x="6842233" y="3295379"/>
                </a:cubicBezTo>
                <a:cubicBezTo>
                  <a:pt x="6877249" y="3313026"/>
                  <a:pt x="6902618" y="3330674"/>
                  <a:pt x="6915853" y="3368725"/>
                </a:cubicBezTo>
                <a:cubicBezTo>
                  <a:pt x="6927710" y="3403192"/>
                  <a:pt x="6950596" y="3419185"/>
                  <a:pt x="6993058" y="3409257"/>
                </a:cubicBezTo>
                <a:cubicBezTo>
                  <a:pt x="7027524" y="3400985"/>
                  <a:pt x="7065299" y="3405397"/>
                  <a:pt x="7101421" y="3408430"/>
                </a:cubicBezTo>
                <a:cubicBezTo>
                  <a:pt x="7143057" y="3411739"/>
                  <a:pt x="7189655" y="3450618"/>
                  <a:pt x="7178350" y="3470746"/>
                </a:cubicBezTo>
                <a:cubicBezTo>
                  <a:pt x="7159050" y="3504937"/>
                  <a:pt x="7126789" y="3487842"/>
                  <a:pt x="7098112" y="3483982"/>
                </a:cubicBezTo>
                <a:cubicBezTo>
                  <a:pt x="7065575" y="3479295"/>
                  <a:pt x="7005191" y="3469643"/>
                  <a:pt x="7004088" y="3473780"/>
                </a:cubicBezTo>
                <a:cubicBezTo>
                  <a:pt x="6982854" y="3559532"/>
                  <a:pt x="6833408" y="3484809"/>
                  <a:pt x="6801147" y="3477087"/>
                </a:cubicBezTo>
                <a:cubicBezTo>
                  <a:pt x="6760891" y="3467437"/>
                  <a:pt x="6723115" y="3485085"/>
                  <a:pt x="6684788" y="3489220"/>
                </a:cubicBezTo>
                <a:cubicBezTo>
                  <a:pt x="6650597" y="3493080"/>
                  <a:pt x="6457309" y="3504937"/>
                  <a:pt x="6417328" y="3468539"/>
                </a:cubicBezTo>
                <a:cubicBezTo>
                  <a:pt x="6411813" y="3496940"/>
                  <a:pt x="6423393" y="3508521"/>
                  <a:pt x="6433045" y="3521481"/>
                </a:cubicBezTo>
                <a:cubicBezTo>
                  <a:pt x="6446556" y="3539954"/>
                  <a:pt x="6448762" y="3552914"/>
                  <a:pt x="6423117" y="3567527"/>
                </a:cubicBezTo>
                <a:cubicBezTo>
                  <a:pt x="6350049" y="3609441"/>
                  <a:pt x="6351153" y="3610818"/>
                  <a:pt x="6419258" y="3667620"/>
                </a:cubicBezTo>
                <a:cubicBezTo>
                  <a:pt x="6422568" y="3670100"/>
                  <a:pt x="6421188" y="3678373"/>
                  <a:pt x="6421740" y="3683888"/>
                </a:cubicBezTo>
                <a:cubicBezTo>
                  <a:pt x="6403817" y="3692711"/>
                  <a:pt x="6382861" y="3670652"/>
                  <a:pt x="6361906" y="3694366"/>
                </a:cubicBezTo>
                <a:cubicBezTo>
                  <a:pt x="6453173" y="3798591"/>
                  <a:pt x="6592418" y="3824234"/>
                  <a:pt x="6718429" y="3902544"/>
                </a:cubicBezTo>
                <a:cubicBezTo>
                  <a:pt x="6616407" y="3928462"/>
                  <a:pt x="6555194" y="3838022"/>
                  <a:pt x="6480195" y="3849603"/>
                </a:cubicBezTo>
                <a:cubicBezTo>
                  <a:pt x="6442696" y="3878004"/>
                  <a:pt x="6554091" y="3923499"/>
                  <a:pt x="6447934" y="3937011"/>
                </a:cubicBezTo>
                <a:cubicBezTo>
                  <a:pt x="6493983" y="3961826"/>
                  <a:pt x="6528173" y="3986089"/>
                  <a:pt x="6559882" y="4014767"/>
                </a:cubicBezTo>
                <a:cubicBezTo>
                  <a:pt x="6616407" y="4066053"/>
                  <a:pt x="6627437" y="4099693"/>
                  <a:pt x="6601241" y="4168626"/>
                </a:cubicBezTo>
                <a:cubicBezTo>
                  <a:pt x="6584145" y="4213846"/>
                  <a:pt x="6559054" y="4255483"/>
                  <a:pt x="6581113" y="4309250"/>
                </a:cubicBezTo>
                <a:cubicBezTo>
                  <a:pt x="6596553" y="4346198"/>
                  <a:pt x="6590487" y="4370461"/>
                  <a:pt x="6533136" y="4353918"/>
                </a:cubicBezTo>
                <a:cubicBezTo>
                  <a:pt x="6471372" y="4336270"/>
                  <a:pt x="6448211" y="4369358"/>
                  <a:pt x="6463651" y="4434156"/>
                </a:cubicBezTo>
                <a:cubicBezTo>
                  <a:pt x="6473577" y="4475792"/>
                  <a:pt x="6463099" y="4488475"/>
                  <a:pt x="6420637" y="4483787"/>
                </a:cubicBezTo>
                <a:cubicBezTo>
                  <a:pt x="6373762" y="4478549"/>
                  <a:pt x="6329093" y="4451251"/>
                  <a:pt x="6271190" y="4464487"/>
                </a:cubicBezTo>
                <a:cubicBezTo>
                  <a:pt x="6317512" y="4540039"/>
                  <a:pt x="6416501" y="4518531"/>
                  <a:pt x="6470545" y="4590498"/>
                </a:cubicBezTo>
                <a:cubicBezTo>
                  <a:pt x="6406023" y="4590772"/>
                  <a:pt x="6356666" y="4590498"/>
                  <a:pt x="6308965" y="4574780"/>
                </a:cubicBezTo>
                <a:cubicBezTo>
                  <a:pt x="6289111" y="4568437"/>
                  <a:pt x="6267328" y="4561822"/>
                  <a:pt x="6256301" y="4583603"/>
                </a:cubicBezTo>
                <a:cubicBezTo>
                  <a:pt x="6243340" y="4609798"/>
                  <a:pt x="6270086" y="4619724"/>
                  <a:pt x="6286354" y="4624412"/>
                </a:cubicBezTo>
                <a:cubicBezTo>
                  <a:pt x="6332128" y="4637647"/>
                  <a:pt x="6367144" y="4669081"/>
                  <a:pt x="6404920" y="4693621"/>
                </a:cubicBezTo>
                <a:cubicBezTo>
                  <a:pt x="6487915" y="4747390"/>
                  <a:pt x="6578908" y="4792334"/>
                  <a:pt x="6649220" y="4881120"/>
                </a:cubicBezTo>
                <a:cubicBezTo>
                  <a:pt x="6560709" y="4858509"/>
                  <a:pt x="6494809" y="4805845"/>
                  <a:pt x="6412640" y="4795092"/>
                </a:cubicBezTo>
                <a:cubicBezTo>
                  <a:pt x="6483779" y="4875881"/>
                  <a:pt x="6575322" y="4929098"/>
                  <a:pt x="6661902" y="4987828"/>
                </a:cubicBezTo>
                <a:cubicBezTo>
                  <a:pt x="6686719" y="5004373"/>
                  <a:pt x="6711811" y="5015678"/>
                  <a:pt x="6717325" y="5051798"/>
                </a:cubicBezTo>
                <a:cubicBezTo>
                  <a:pt x="6728079" y="5121834"/>
                  <a:pt x="6760340" y="5179738"/>
                  <a:pt x="6829272" y="5210619"/>
                </a:cubicBezTo>
                <a:cubicBezTo>
                  <a:pt x="6829824" y="5210897"/>
                  <a:pt x="6825965" y="5221375"/>
                  <a:pt x="6823757" y="5228542"/>
                </a:cubicBezTo>
                <a:cubicBezTo>
                  <a:pt x="6781571" y="5230749"/>
                  <a:pt x="6748207" y="5189388"/>
                  <a:pt x="6694439" y="5202899"/>
                </a:cubicBezTo>
                <a:cubicBezTo>
                  <a:pt x="6746002" y="5259148"/>
                  <a:pt x="6789016" y="5309609"/>
                  <a:pt x="6862085" y="5336355"/>
                </a:cubicBezTo>
                <a:cubicBezTo>
                  <a:pt x="6920540" y="5357586"/>
                  <a:pt x="6992783" y="5369994"/>
                  <a:pt x="7035246" y="5438926"/>
                </a:cubicBezTo>
                <a:cubicBezTo>
                  <a:pt x="6985889" y="5452439"/>
                  <a:pt x="6949216" y="5435343"/>
                  <a:pt x="6912268" y="5423210"/>
                </a:cubicBezTo>
                <a:cubicBezTo>
                  <a:pt x="6855743" y="5404461"/>
                  <a:pt x="6799770" y="5383230"/>
                  <a:pt x="6743244" y="5364479"/>
                </a:cubicBezTo>
                <a:cubicBezTo>
                  <a:pt x="6721737" y="5357310"/>
                  <a:pt x="6698299" y="5352346"/>
                  <a:pt x="6684513" y="5386538"/>
                </a:cubicBezTo>
                <a:cubicBezTo>
                  <a:pt x="6756480" y="5393708"/>
                  <a:pt x="6799494" y="5440031"/>
                  <a:pt x="6844713" y="5483595"/>
                </a:cubicBezTo>
                <a:cubicBezTo>
                  <a:pt x="6870082" y="5508135"/>
                  <a:pt x="6890762" y="5540948"/>
                  <a:pt x="6936533" y="5528541"/>
                </a:cubicBezTo>
                <a:cubicBezTo>
                  <a:pt x="6960522" y="5521923"/>
                  <a:pt x="6975687" y="5540396"/>
                  <a:pt x="6973204" y="5563007"/>
                </a:cubicBezTo>
                <a:cubicBezTo>
                  <a:pt x="6964106" y="5642695"/>
                  <a:pt x="7020080" y="5670543"/>
                  <a:pt x="7077983" y="5685983"/>
                </a:cubicBezTo>
                <a:cubicBezTo>
                  <a:pt x="7187726" y="5714935"/>
                  <a:pt x="7278993" y="5783041"/>
                  <a:pt x="7385702" y="5820265"/>
                </a:cubicBezTo>
                <a:cubicBezTo>
                  <a:pt x="7489378" y="5856387"/>
                  <a:pt x="7569615" y="5942139"/>
                  <a:pt x="7673565" y="5987085"/>
                </a:cubicBezTo>
                <a:cubicBezTo>
                  <a:pt x="7748843" y="6019621"/>
                  <a:pt x="7820807" y="6061533"/>
                  <a:pt x="7898289" y="6091035"/>
                </a:cubicBezTo>
                <a:cubicBezTo>
                  <a:pt x="8081651" y="6160795"/>
                  <a:pt x="8268598" y="6216770"/>
                  <a:pt x="8466299" y="6224765"/>
                </a:cubicBezTo>
                <a:cubicBezTo>
                  <a:pt x="8629532" y="6231107"/>
                  <a:pt x="10045419" y="6225043"/>
                  <a:pt x="10620599" y="5317605"/>
                </a:cubicBezTo>
                <a:cubicBezTo>
                  <a:pt x="10631626" y="5313192"/>
                  <a:pt x="10644035" y="5301612"/>
                  <a:pt x="10647894" y="5290581"/>
                </a:cubicBezTo>
                <a:cubicBezTo>
                  <a:pt x="10666370" y="5239020"/>
                  <a:pt x="10711590" y="5216686"/>
                  <a:pt x="10752398" y="5188838"/>
                </a:cubicBezTo>
                <a:cubicBezTo>
                  <a:pt x="10788244" y="5164297"/>
                  <a:pt x="10826296" y="5138654"/>
                  <a:pt x="10841186" y="5097293"/>
                </a:cubicBezTo>
                <a:cubicBezTo>
                  <a:pt x="10860762" y="5042147"/>
                  <a:pt x="10805064" y="5087367"/>
                  <a:pt x="10794861" y="5066412"/>
                </a:cubicBezTo>
                <a:cubicBezTo>
                  <a:pt x="10816092" y="5037737"/>
                  <a:pt x="10848906" y="5011540"/>
                  <a:pt x="10857454" y="4979004"/>
                </a:cubicBezTo>
                <a:cubicBezTo>
                  <a:pt x="10888610" y="4861543"/>
                  <a:pt x="10955890" y="4776065"/>
                  <a:pt x="11056532" y="4709613"/>
                </a:cubicBezTo>
                <a:cubicBezTo>
                  <a:pt x="11085484" y="4690588"/>
                  <a:pt x="11104509" y="4655845"/>
                  <a:pt x="11143939" y="4650332"/>
                </a:cubicBezTo>
                <a:cubicBezTo>
                  <a:pt x="11231622" y="4638199"/>
                  <a:pt x="11204048" y="4543346"/>
                  <a:pt x="11250372" y="4501160"/>
                </a:cubicBezTo>
                <a:cubicBezTo>
                  <a:pt x="11259196" y="4493162"/>
                  <a:pt x="11267190" y="4477447"/>
                  <a:pt x="11265538" y="4466694"/>
                </a:cubicBezTo>
                <a:cubicBezTo>
                  <a:pt x="11263056" y="4451251"/>
                  <a:pt x="11252578" y="4436638"/>
                  <a:pt x="11243755" y="4422850"/>
                </a:cubicBezTo>
                <a:cubicBezTo>
                  <a:pt x="11234654" y="4409065"/>
                  <a:pt x="11220870" y="4396932"/>
                  <a:pt x="11227486" y="4378734"/>
                </a:cubicBezTo>
                <a:cubicBezTo>
                  <a:pt x="11230242" y="4371289"/>
                  <a:pt x="11228314" y="4345371"/>
                  <a:pt x="11248718" y="4365774"/>
                </a:cubicBezTo>
                <a:cubicBezTo>
                  <a:pt x="11304692" y="4421748"/>
                  <a:pt x="11337228" y="4368809"/>
                  <a:pt x="11385204" y="4343440"/>
                </a:cubicBezTo>
                <a:cubicBezTo>
                  <a:pt x="11346603" y="4317245"/>
                  <a:pt x="11311861" y="4298772"/>
                  <a:pt x="11306070" y="4259618"/>
                </a:cubicBezTo>
                <a:cubicBezTo>
                  <a:pt x="11294214" y="4178828"/>
                  <a:pt x="11243480" y="4141880"/>
                  <a:pt x="11166550" y="4134711"/>
                </a:cubicBezTo>
                <a:cubicBezTo>
                  <a:pt x="11194949" y="4056679"/>
                  <a:pt x="11194949" y="4056679"/>
                  <a:pt x="11103130" y="4045924"/>
                </a:cubicBezTo>
                <a:cubicBezTo>
                  <a:pt x="11138425" y="3996293"/>
                  <a:pt x="11138425" y="3983609"/>
                  <a:pt x="11095686" y="3966514"/>
                </a:cubicBezTo>
                <a:cubicBezTo>
                  <a:pt x="11054602" y="3950245"/>
                  <a:pt x="11009106" y="3944730"/>
                  <a:pt x="10971054" y="3919640"/>
                </a:cubicBezTo>
                <a:cubicBezTo>
                  <a:pt x="11006073" y="3856221"/>
                  <a:pt x="11015998" y="3782600"/>
                  <a:pt x="11088241" y="3751718"/>
                </a:cubicBezTo>
                <a:cubicBezTo>
                  <a:pt x="11099546" y="3747030"/>
                  <a:pt x="11107266" y="3728004"/>
                  <a:pt x="11100098" y="3716977"/>
                </a:cubicBezTo>
                <a:cubicBezTo>
                  <a:pt x="11073904" y="3676995"/>
                  <a:pt x="11111404" y="3601168"/>
                  <a:pt x="11029786" y="3592621"/>
                </a:cubicBezTo>
                <a:cubicBezTo>
                  <a:pt x="11019583" y="3591793"/>
                  <a:pt x="11010208" y="3583520"/>
                  <a:pt x="11018206" y="3572767"/>
                </a:cubicBezTo>
                <a:cubicBezTo>
                  <a:pt x="11045779" y="3535268"/>
                  <a:pt x="11012415" y="3537749"/>
                  <a:pt x="10992287" y="3533061"/>
                </a:cubicBezTo>
                <a:cubicBezTo>
                  <a:pt x="10968022" y="3527271"/>
                  <a:pt x="10940448" y="3543816"/>
                  <a:pt x="10917838" y="3523410"/>
                </a:cubicBezTo>
                <a:cubicBezTo>
                  <a:pt x="10923078" y="3501903"/>
                  <a:pt x="10942654" y="3502179"/>
                  <a:pt x="10956441" y="3495287"/>
                </a:cubicBezTo>
                <a:cubicBezTo>
                  <a:pt x="10996698" y="3475433"/>
                  <a:pt x="11029511" y="3451721"/>
                  <a:pt x="11031442" y="3400159"/>
                </a:cubicBezTo>
                <a:cubicBezTo>
                  <a:pt x="11032818" y="3358523"/>
                  <a:pt x="11037230" y="3321850"/>
                  <a:pt x="10981533" y="3309166"/>
                </a:cubicBezTo>
                <a:cubicBezTo>
                  <a:pt x="10958372" y="3303927"/>
                  <a:pt x="10964990" y="3273873"/>
                  <a:pt x="10978225" y="3258982"/>
                </a:cubicBezTo>
                <a:cubicBezTo>
                  <a:pt x="11001938" y="3232512"/>
                  <a:pt x="11021514" y="3197219"/>
                  <a:pt x="11062322" y="3194737"/>
                </a:cubicBezTo>
                <a:cubicBezTo>
                  <a:pt x="11087138" y="3193084"/>
                  <a:pt x="11106164" y="3182053"/>
                  <a:pt x="11125742" y="3169370"/>
                </a:cubicBezTo>
                <a:cubicBezTo>
                  <a:pt x="11139802" y="3160269"/>
                  <a:pt x="11156622" y="3152550"/>
                  <a:pt x="11154968" y="3132974"/>
                </a:cubicBezTo>
                <a:cubicBezTo>
                  <a:pt x="11153315" y="3114223"/>
                  <a:pt x="11137046" y="3106503"/>
                  <a:pt x="11120502" y="3102642"/>
                </a:cubicBezTo>
                <a:cubicBezTo>
                  <a:pt x="11065355" y="3090235"/>
                  <a:pt x="11013518" y="3072037"/>
                  <a:pt x="10967470" y="3030401"/>
                </a:cubicBezTo>
                <a:cubicBezTo>
                  <a:pt x="10998076" y="3008342"/>
                  <a:pt x="11027304" y="2992350"/>
                  <a:pt x="11049914" y="2970015"/>
                </a:cubicBezTo>
                <a:cubicBezTo>
                  <a:pt x="11104509" y="2915972"/>
                  <a:pt x="10642106" y="2745845"/>
                  <a:pt x="10618944" y="2685183"/>
                </a:cubicBezTo>
                <a:cubicBezTo>
                  <a:pt x="10611775" y="2666432"/>
                  <a:pt x="10587235" y="2647132"/>
                  <a:pt x="10566830" y="2641617"/>
                </a:cubicBezTo>
                <a:cubicBezTo>
                  <a:pt x="10471151" y="2615699"/>
                  <a:pt x="10388156" y="2557518"/>
                  <a:pt x="10290271" y="2536011"/>
                </a:cubicBezTo>
                <a:cubicBezTo>
                  <a:pt x="10197900" y="2515607"/>
                  <a:pt x="10106908" y="2488309"/>
                  <a:pt x="10005715" y="2461288"/>
                </a:cubicBezTo>
                <a:cubicBezTo>
                  <a:pt x="10067754" y="2393457"/>
                  <a:pt x="10177772" y="2401454"/>
                  <a:pt x="10203414" y="2303568"/>
                </a:cubicBezTo>
                <a:cubicBezTo>
                  <a:pt x="10103324" y="2278201"/>
                  <a:pt x="9997996" y="2307154"/>
                  <a:pt x="9901487" y="2266895"/>
                </a:cubicBezTo>
                <a:cubicBezTo>
                  <a:pt x="9893216" y="2263312"/>
                  <a:pt x="9881910" y="2266895"/>
                  <a:pt x="9871984" y="2267999"/>
                </a:cubicBezTo>
                <a:cubicBezTo>
                  <a:pt x="9673181" y="2289506"/>
                  <a:pt x="9475204" y="2270758"/>
                  <a:pt x="9279158" y="2243734"/>
                </a:cubicBezTo>
                <a:cubicBezTo>
                  <a:pt x="8996808" y="2205133"/>
                  <a:pt x="8713354" y="2180592"/>
                  <a:pt x="8429350" y="2163219"/>
                </a:cubicBezTo>
                <a:cubicBezTo>
                  <a:pt x="8194701" y="2148882"/>
                  <a:pt x="7959502" y="2142541"/>
                  <a:pt x="7725955" y="2114967"/>
                </a:cubicBezTo>
                <a:cubicBezTo>
                  <a:pt x="7476142" y="2085464"/>
                  <a:pt x="7226605" y="2052100"/>
                  <a:pt x="6977065" y="2021218"/>
                </a:cubicBezTo>
                <a:cubicBezTo>
                  <a:pt x="6965761" y="2019839"/>
                  <a:pt x="6953283" y="2015496"/>
                  <a:pt x="6941221" y="201518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DABD5CB-5FB5-EC00-B381-3BE746F15C86}"/>
              </a:ext>
            </a:extLst>
          </p:cNvPr>
          <p:cNvSpPr>
            <a:spLocks noGrp="1"/>
          </p:cNvSpPr>
          <p:nvPr>
            <p:ph type="title"/>
          </p:nvPr>
        </p:nvSpPr>
        <p:spPr>
          <a:xfrm>
            <a:off x="838200" y="365126"/>
            <a:ext cx="7333344" cy="1158874"/>
          </a:xfrm>
        </p:spPr>
        <p:txBody>
          <a:bodyPr>
            <a:normAutofit/>
          </a:bodyPr>
          <a:lstStyle/>
          <a:p>
            <a:r>
              <a:rPr kumimoji="0" lang="en-CA" sz="4400" b="1" i="0" u="none" strike="noStrike" kern="1200" cap="none" spc="0" normalizeH="0" baseline="0" noProof="0" dirty="0">
                <a:ln>
                  <a:noFill/>
                </a:ln>
                <a:solidFill>
                  <a:srgbClr val="002060"/>
                </a:solidFill>
                <a:effectLst/>
                <a:uLnTx/>
                <a:uFillTx/>
                <a:latin typeface="Aptos" panose="02110004020202020204"/>
                <a:ea typeface="+mj-ea"/>
                <a:cs typeface="+mj-cs"/>
              </a:rPr>
              <a:t>2: Focal Epilepsy: </a:t>
            </a:r>
            <a:endParaRPr lang="en-CA" dirty="0"/>
          </a:p>
        </p:txBody>
      </p:sp>
      <p:sp>
        <p:nvSpPr>
          <p:cNvPr id="3" name="Content Placeholder 2">
            <a:extLst>
              <a:ext uri="{FF2B5EF4-FFF2-40B4-BE49-F238E27FC236}">
                <a16:creationId xmlns:a16="http://schemas.microsoft.com/office/drawing/2014/main" id="{01E3D04B-0A4D-5C8D-1A82-A38FA5DD52BD}"/>
              </a:ext>
            </a:extLst>
          </p:cNvPr>
          <p:cNvSpPr>
            <a:spLocks noGrp="1"/>
          </p:cNvSpPr>
          <p:nvPr>
            <p:ph idx="1"/>
          </p:nvPr>
        </p:nvSpPr>
        <p:spPr>
          <a:xfrm>
            <a:off x="838200" y="1349830"/>
            <a:ext cx="7330295" cy="5036456"/>
          </a:xfrm>
        </p:spPr>
        <p:txBody>
          <a:bodyPr>
            <a:normAutofit fontScale="62500" lnSpcReduction="20000"/>
          </a:body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US" sz="2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Focal Seizures affect one part of the brain which moves to another area of the brain. Patients can feel uncomfortable feelings in their stomach similar to the feelings of air turbulence or riding a rollercoaster. </a:t>
            </a:r>
            <a:r>
              <a:rPr kumimoji="0" lang="en-CA" sz="2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US" sz="2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Symptoms can be divided into Motor and No-Motor Symptoms.</a:t>
            </a:r>
            <a:endParaRPr kumimoji="0" lang="en-CA" sz="29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20000"/>
              </a:lnSpc>
              <a:spcBef>
                <a:spcPts val="1000"/>
              </a:spcBef>
              <a:spcAft>
                <a:spcPts val="0"/>
              </a:spcAft>
              <a:buClrTx/>
              <a:buSzTx/>
              <a:buFont typeface="+mj-lt"/>
              <a:buAutoNum type="alphaLcParenR"/>
              <a:tabLst/>
              <a:defRPr/>
            </a:pPr>
            <a:r>
              <a:rPr kumimoji="0" lang="en-US" sz="2600" b="1" i="0" u="none" strike="noStrike" kern="1200" cap="none" spc="0" normalizeH="0" baseline="0" noProof="0" dirty="0">
                <a:ln>
                  <a:noFill/>
                </a:ln>
                <a:solidFill>
                  <a:srgbClr val="C00000"/>
                </a:solidFill>
                <a:effectLst/>
                <a:uLnTx/>
                <a:uFillTx/>
                <a:latin typeface="Aptos" panose="02110004020202020204"/>
                <a:ea typeface="Calibri" panose="020F0502020204030204" pitchFamily="34" charset="0"/>
                <a:cs typeface="Calibri" panose="020F0502020204030204" pitchFamily="34" charset="0"/>
              </a:rPr>
              <a:t>Motor Symptoms:</a:t>
            </a:r>
            <a:r>
              <a:rPr kumimoji="0" lang="en-US" sz="2600" b="0" i="0" u="none" strike="noStrike" kern="1200" cap="none" spc="0" normalizeH="0" baseline="0" noProof="0" dirty="0">
                <a:ln>
                  <a:noFill/>
                </a:ln>
                <a:solidFill>
                  <a:srgbClr val="C00000"/>
                </a:solidFill>
                <a:effectLst/>
                <a:uLnTx/>
                <a:uFillTx/>
                <a:latin typeface="Aptos" panose="02110004020202020204"/>
                <a:ea typeface="Calibri" panose="020F0502020204030204" pitchFamily="34" charset="0"/>
                <a:cs typeface="Calibri" panose="020F0502020204030204" pitchFamily="34" charset="0"/>
              </a:rPr>
              <a:t> </a:t>
            </a:r>
            <a:endParaRPr kumimoji="0" lang="en-CA" sz="2600" b="0" i="0" u="none" strike="noStrike" kern="1200" cap="none" spc="0" normalizeH="0" baseline="0" noProof="0" dirty="0">
              <a:ln>
                <a:noFill/>
              </a:ln>
              <a:solidFill>
                <a:srgbClr val="C00000"/>
              </a:solidFill>
              <a:effectLst/>
              <a:uLnTx/>
              <a:uFillTx/>
              <a:latin typeface="Aptos" panose="02110004020202020204"/>
              <a:ea typeface="Calibri" panose="020F0502020204030204" pitchFamily="34" charset="0"/>
              <a:cs typeface="Arial" panose="020B0604020202020204" pitchFamily="34" charset="0"/>
            </a:endParaRPr>
          </a:p>
          <a:p>
            <a:pPr>
              <a:lnSpc>
                <a:spcPct val="120000"/>
              </a:lnSpc>
              <a:buFont typeface="Wingdings" panose="05000000000000000000" pitchFamily="2" charset="2"/>
              <a:buChar char="q"/>
              <a:defRPr/>
            </a:pPr>
            <a:r>
              <a:rPr kumimoji="0" lang="en-US" sz="2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Muscle Trembling, jerking, spasms</a:t>
            </a:r>
            <a:r>
              <a:rPr lang="en-CA" sz="2600" dirty="0">
                <a:solidFill>
                  <a:prstClr val="black"/>
                </a:solidFill>
                <a:latin typeface="Aptos" panose="02110004020202020204"/>
                <a:ea typeface="Calibri" panose="020F0502020204030204" pitchFamily="34" charset="0"/>
                <a:cs typeface="Arial" panose="020B0604020202020204" pitchFamily="34" charset="0"/>
              </a:rPr>
              <a:t>, </a:t>
            </a:r>
            <a:r>
              <a:rPr kumimoji="0" lang="en-US" sz="2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Repeated Movements, like Clapping or Chewing</a:t>
            </a:r>
            <a:endParaRPr kumimoji="0" lang="en-CA" sz="2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1000"/>
              </a:spcBef>
              <a:spcAft>
                <a:spcPts val="800"/>
              </a:spcAft>
              <a:buClrTx/>
              <a:buSzTx/>
              <a:buNone/>
              <a:tabLst/>
              <a:defRPr/>
            </a:pPr>
            <a:r>
              <a:rPr kumimoji="0" lang="en-US" sz="2600" b="1" i="0" u="none" strike="noStrike" kern="1200" cap="none" spc="0" normalizeH="0" baseline="0" noProof="0" dirty="0">
                <a:ln>
                  <a:noFill/>
                </a:ln>
                <a:solidFill>
                  <a:srgbClr val="C00000"/>
                </a:solidFill>
                <a:effectLst/>
                <a:uLnTx/>
                <a:uFillTx/>
                <a:latin typeface="Aptos" panose="02110004020202020204"/>
                <a:ea typeface="Calibri" panose="020F0502020204030204" pitchFamily="34" charset="0"/>
                <a:cs typeface="Calibri" panose="020F0502020204030204" pitchFamily="34" charset="0"/>
              </a:rPr>
              <a:t>b) Non-motor symptoms:</a:t>
            </a:r>
            <a:r>
              <a:rPr kumimoji="0" lang="en-CA" sz="2600" b="1" i="0" u="none" strike="noStrike" kern="1200" cap="none" spc="0" normalizeH="0" baseline="0" noProof="0" dirty="0">
                <a:ln>
                  <a:noFill/>
                </a:ln>
                <a:solidFill>
                  <a:srgbClr val="C00000"/>
                </a:solidFill>
                <a:effectLst/>
                <a:uLnTx/>
                <a:uFillTx/>
                <a:latin typeface="Aptos" panose="02110004020202020204"/>
                <a:ea typeface="Calibri" panose="020F0502020204030204" pitchFamily="34" charset="0"/>
                <a:cs typeface="Arial" panose="020B0604020202020204" pitchFamily="34" charset="0"/>
              </a:rPr>
              <a:t> </a:t>
            </a:r>
            <a:r>
              <a:rPr kumimoji="0" lang="en-US" sz="2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Patients do not move. However, they may cause confusion or changes in emotions. </a:t>
            </a:r>
            <a:endParaRPr kumimoji="0" lang="en-CA" sz="2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1000"/>
              </a:spcBef>
              <a:spcAft>
                <a:spcPts val="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Waves of hot or cold</a:t>
            </a:r>
            <a:endParaRPr kumimoji="0" lang="en-CA" sz="2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1000"/>
              </a:spcBef>
              <a:spcAft>
                <a:spcPts val="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Goosebumps (Tiny muscles in our skin's hair pull upright) </a:t>
            </a:r>
            <a:endParaRPr kumimoji="0" lang="en-CA" sz="2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1000"/>
              </a:spcBef>
              <a:spcAft>
                <a:spcPts val="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Lack of movement</a:t>
            </a:r>
            <a:endParaRPr kumimoji="0" lang="en-CA" sz="2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1000"/>
              </a:spcBef>
              <a:spcAft>
                <a:spcPts val="80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Changes in emotions or thoughts</a:t>
            </a:r>
            <a:endParaRPr kumimoji="0" lang="en-CA" sz="2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endParaRPr>
          </a:p>
          <a:p>
            <a:pPr marL="0" indent="0">
              <a:buNone/>
            </a:pPr>
            <a:endParaRPr lang="en-CA" sz="1400" dirty="0"/>
          </a:p>
        </p:txBody>
      </p:sp>
      <p:pic>
        <p:nvPicPr>
          <p:cNvPr id="7" name="Picture 6" descr="A close-up of a brain&#10;&#10;Description automatically generated">
            <a:extLst>
              <a:ext uri="{FF2B5EF4-FFF2-40B4-BE49-F238E27FC236}">
                <a16:creationId xmlns:a16="http://schemas.microsoft.com/office/drawing/2014/main" id="{F2465C28-2A0A-B7DB-B169-9F4642FC6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4012" y="1642384"/>
            <a:ext cx="3039788" cy="2958644"/>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9BD8F340-96E1-DF47-E5F7-952D1E46E0B4}"/>
              </a:ext>
            </a:extLst>
          </p:cNvPr>
          <p:cNvSpPr txBox="1"/>
          <p:nvPr/>
        </p:nvSpPr>
        <p:spPr>
          <a:xfrm>
            <a:off x="8171543" y="4876800"/>
            <a:ext cx="3182257" cy="923330"/>
          </a:xfrm>
          <a:prstGeom prst="rect">
            <a:avLst/>
          </a:prstGeom>
          <a:noFill/>
        </p:spPr>
        <p:txBody>
          <a:bodyPr wrap="square" rtlCol="0">
            <a:spAutoFit/>
          </a:bodyPr>
          <a:lstStyle/>
          <a:p>
            <a:r>
              <a:rPr lang="en-CA" dirty="0">
                <a:solidFill>
                  <a:schemeClr val="bg2">
                    <a:lumMod val="50000"/>
                  </a:schemeClr>
                </a:solidFill>
              </a:rPr>
              <a:t>https://magazine.medlineplus.gov/article/understanding-different-kinds-of-seizures</a:t>
            </a:r>
          </a:p>
        </p:txBody>
      </p:sp>
    </p:spTree>
    <p:extLst>
      <p:ext uri="{BB962C8B-B14F-4D97-AF65-F5344CB8AC3E}">
        <p14:creationId xmlns:p14="http://schemas.microsoft.com/office/powerpoint/2010/main" val="1392677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F9F35-2BA8-1D85-44FC-982ABA8DB32A}"/>
              </a:ext>
            </a:extLst>
          </p:cNvPr>
          <p:cNvSpPr>
            <a:spLocks noGrp="1"/>
          </p:cNvSpPr>
          <p:nvPr>
            <p:ph type="title"/>
          </p:nvPr>
        </p:nvSpPr>
        <p:spPr>
          <a:xfrm>
            <a:off x="1799772" y="365125"/>
            <a:ext cx="8084458" cy="1325563"/>
          </a:xfrm>
        </p:spPr>
        <p:txBody>
          <a:bodyPr>
            <a:normAutofit/>
          </a:bodyPr>
          <a:lstStyle/>
          <a:p>
            <a:pPr algn="ctr"/>
            <a:r>
              <a:rPr lang="en-US" sz="3200" b="1" dirty="0">
                <a:solidFill>
                  <a:srgbClr val="002060"/>
                </a:solidFill>
              </a:rPr>
              <a:t>Difference of Generalized &amp; Focal Epilepsy</a:t>
            </a:r>
            <a:endParaRPr lang="en-CA" sz="3200" b="1" dirty="0">
              <a:solidFill>
                <a:srgbClr val="002060"/>
              </a:solidFill>
            </a:endParaRPr>
          </a:p>
        </p:txBody>
      </p:sp>
      <p:pic>
        <p:nvPicPr>
          <p:cNvPr id="2050" name="Picture 2" descr="Focal epilepsy hi-res stock photography and images - Alamy">
            <a:extLst>
              <a:ext uri="{FF2B5EF4-FFF2-40B4-BE49-F238E27FC236}">
                <a16:creationId xmlns:a16="http://schemas.microsoft.com/office/drawing/2014/main" id="{46E26B17-3AE7-CCC2-8100-4072BF3C77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0685" y="1973943"/>
            <a:ext cx="7779657" cy="468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221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36994-3FC5-14C2-90CB-A47C141B3D58}"/>
              </a:ext>
            </a:extLst>
          </p:cNvPr>
          <p:cNvSpPr>
            <a:spLocks noGrp="1"/>
          </p:cNvSpPr>
          <p:nvPr>
            <p:ph type="title"/>
          </p:nvPr>
        </p:nvSpPr>
        <p:spPr>
          <a:xfrm>
            <a:off x="754075" y="365125"/>
            <a:ext cx="10599725" cy="1325563"/>
          </a:xfrm>
        </p:spPr>
        <p:txBody>
          <a:bodyPr/>
          <a:lstStyle/>
          <a:p>
            <a:pPr algn="ctr"/>
            <a:r>
              <a:rPr kumimoji="0" lang="en-US" sz="3200" b="1" i="0" u="none" strike="noStrike" kern="1200" cap="none" spc="0" normalizeH="0" baseline="0" noProof="0" dirty="0">
                <a:ln>
                  <a:noFill/>
                </a:ln>
                <a:solidFill>
                  <a:srgbClr val="002060"/>
                </a:solidFill>
                <a:effectLst/>
                <a:uLnTx/>
                <a:uFillTx/>
                <a:latin typeface="Aptos Display" panose="02110004020202020204"/>
                <a:ea typeface="+mj-ea"/>
                <a:cs typeface="+mj-cs"/>
              </a:rPr>
              <a:t>Difference of Generalized &amp; Focal Epilepsy</a:t>
            </a:r>
            <a:endParaRPr lang="en-CA" dirty="0"/>
          </a:p>
        </p:txBody>
      </p:sp>
      <p:pic>
        <p:nvPicPr>
          <p:cNvPr id="1026" name="Picture 2" descr="Did You Know That There are Many Types of Epilepsy?">
            <a:extLst>
              <a:ext uri="{FF2B5EF4-FFF2-40B4-BE49-F238E27FC236}">
                <a16:creationId xmlns:a16="http://schemas.microsoft.com/office/drawing/2014/main" id="{699BA468-7A36-3169-2D0F-B1E42DEE72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4677" y="1690689"/>
            <a:ext cx="8967194" cy="44931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3FBBDF-21F7-0F51-116A-684B3C7718AE}"/>
              </a:ext>
            </a:extLst>
          </p:cNvPr>
          <p:cNvSpPr txBox="1"/>
          <p:nvPr/>
        </p:nvSpPr>
        <p:spPr>
          <a:xfrm>
            <a:off x="1354677" y="5588000"/>
            <a:ext cx="4973552" cy="369332"/>
          </a:xfrm>
          <a:prstGeom prst="rect">
            <a:avLst/>
          </a:prstGeom>
          <a:noFill/>
        </p:spPr>
        <p:txBody>
          <a:bodyPr wrap="square" rtlCol="0">
            <a:spAutoFit/>
          </a:bodyPr>
          <a:lstStyle/>
          <a:p>
            <a:r>
              <a:rPr lang="en-CA" dirty="0">
                <a:solidFill>
                  <a:schemeClr val="bg2">
                    <a:lumMod val="50000"/>
                  </a:schemeClr>
                </a:solidFill>
              </a:rPr>
              <a:t>https://www.defeatingepilepsy.org/2021/01/03/</a:t>
            </a:r>
          </a:p>
        </p:txBody>
      </p:sp>
    </p:spTree>
    <p:extLst>
      <p:ext uri="{BB962C8B-B14F-4D97-AF65-F5344CB8AC3E}">
        <p14:creationId xmlns:p14="http://schemas.microsoft.com/office/powerpoint/2010/main" val="2630391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23AF-7B23-2BF5-5B92-838E218858EB}"/>
              </a:ext>
            </a:extLst>
          </p:cNvPr>
          <p:cNvSpPr>
            <a:spLocks noGrp="1"/>
          </p:cNvSpPr>
          <p:nvPr>
            <p:ph type="title"/>
          </p:nvPr>
        </p:nvSpPr>
        <p:spPr>
          <a:xfrm>
            <a:off x="711200" y="130629"/>
            <a:ext cx="10642600" cy="1560059"/>
          </a:xfrm>
        </p:spPr>
        <p:txBody>
          <a:bodyPr>
            <a:normAutofit fontScale="90000"/>
          </a:bodyPr>
          <a:lstStyle/>
          <a:p>
            <a:pPr marL="228600" marR="0" lvl="0" indent="-228600" defTabSz="914400" rtl="0" eaLnBrk="1" fontAlgn="auto" latinLnBrk="0" hangingPunct="1">
              <a:lnSpc>
                <a:spcPct val="107000"/>
              </a:lnSpc>
              <a:spcBef>
                <a:spcPts val="1000"/>
              </a:spcBef>
              <a:spcAft>
                <a:spcPts val="800"/>
              </a:spcAft>
              <a:tabLst/>
              <a:defRPr/>
            </a:pPr>
            <a:br>
              <a:rPr kumimoji="0" lang="en-US" b="1" i="0" u="none" strike="noStrike" kern="1200" cap="none" spc="0" normalizeH="0" baseline="0" noProof="0" dirty="0">
                <a:ln>
                  <a:noFill/>
                </a:ln>
                <a:solidFill>
                  <a:srgbClr val="002060"/>
                </a:solidFill>
                <a:effectLst/>
                <a:uLnTx/>
                <a:uFillTx/>
                <a:latin typeface="+mn-lt"/>
                <a:ea typeface="Calibri" panose="020F0502020204030204" pitchFamily="34" charset="0"/>
                <a:cs typeface="Calibri" panose="020F0502020204030204" pitchFamily="34" charset="0"/>
              </a:rPr>
            </a:br>
            <a:r>
              <a:rPr kumimoji="0" lang="en-US" b="1" i="0" u="none" strike="noStrike" kern="1200" cap="none" spc="0" normalizeH="0" baseline="0" noProof="0" dirty="0">
                <a:ln>
                  <a:noFill/>
                </a:ln>
                <a:solidFill>
                  <a:srgbClr val="002060"/>
                </a:solidFill>
                <a:effectLst/>
                <a:uLnTx/>
                <a:uFillTx/>
                <a:latin typeface="+mn-lt"/>
                <a:ea typeface="Calibri" panose="020F0502020204030204" pitchFamily="34" charset="0"/>
                <a:cs typeface="Calibri" panose="020F0502020204030204" pitchFamily="34" charset="0"/>
              </a:rPr>
              <a:t>3: Combined Generalized and Focal Epilepsy: </a:t>
            </a:r>
            <a:br>
              <a:rPr kumimoji="0" lang="en-CA"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A6EA75A5-0746-3F27-10BC-CE627E5898A2}"/>
              </a:ext>
            </a:extLst>
          </p:cNvPr>
          <p:cNvSpPr>
            <a:spLocks noGrp="1"/>
          </p:cNvSpPr>
          <p:nvPr>
            <p:ph idx="1"/>
          </p:nvPr>
        </p:nvSpPr>
        <p:spPr>
          <a:xfrm>
            <a:off x="838200" y="2452913"/>
            <a:ext cx="10515600" cy="3724049"/>
          </a:xfrm>
        </p:spPr>
        <p:txBody>
          <a:bodyPr/>
          <a:lstStyle/>
          <a:p>
            <a:pPr>
              <a:lnSpc>
                <a:spcPct val="107000"/>
              </a:lnSpc>
              <a:spcAft>
                <a:spcPts val="800"/>
              </a:spcAft>
              <a:buFont typeface="Wingdings" panose="05000000000000000000" pitchFamily="2" charset="2"/>
              <a:buChar char="q"/>
            </a:pPr>
            <a:r>
              <a:rPr lang="en-US" sz="2800" dirty="0">
                <a:effectLst/>
                <a:latin typeface="Calibri" panose="020F0502020204030204" pitchFamily="34" charset="0"/>
                <a:ea typeface="Calibri" panose="020F0502020204030204" pitchFamily="34" charset="0"/>
                <a:cs typeface="Calibri" panose="020F0502020204030204" pitchFamily="34" charset="0"/>
              </a:rPr>
              <a:t> In this type of epilepsy, patients have both generalized seizures and focal seizures.</a:t>
            </a:r>
          </a:p>
          <a:p>
            <a:pPr>
              <a:lnSpc>
                <a:spcPct val="107000"/>
              </a:lnSpc>
              <a:spcAft>
                <a:spcPts val="800"/>
              </a:spcAft>
              <a:buFont typeface="Wingdings" panose="05000000000000000000" pitchFamily="2" charset="2"/>
              <a:buChar char="q"/>
            </a:pPr>
            <a:endParaRPr lang="en-CA" sz="2400" dirty="0">
              <a:effectLst/>
              <a:latin typeface="Calibri" panose="020F0502020204030204" pitchFamily="34" charset="0"/>
              <a:ea typeface="Calibri" panose="020F0502020204030204" pitchFamily="34" charset="0"/>
              <a:cs typeface="Arial" panose="020B0604020202020204" pitchFamily="34" charset="0"/>
            </a:endParaRPr>
          </a:p>
          <a:p>
            <a:pPr>
              <a:buFont typeface="Wingdings" panose="05000000000000000000" pitchFamily="2" charset="2"/>
              <a:buChar char="q"/>
            </a:pPr>
            <a:r>
              <a:rPr lang="en-US" dirty="0"/>
              <a:t> They can experience a mixture of the symptoms as discussed in the previous slide. </a:t>
            </a:r>
            <a:endParaRPr lang="en-CA" dirty="0"/>
          </a:p>
        </p:txBody>
      </p:sp>
    </p:spTree>
    <p:extLst>
      <p:ext uri="{BB962C8B-B14F-4D97-AF65-F5344CB8AC3E}">
        <p14:creationId xmlns:p14="http://schemas.microsoft.com/office/powerpoint/2010/main" val="419484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C93E-3203-6C59-BEF8-171E0A454A76}"/>
              </a:ext>
            </a:extLst>
          </p:cNvPr>
          <p:cNvSpPr>
            <a:spLocks noGrp="1"/>
          </p:cNvSpPr>
          <p:nvPr>
            <p:ph type="title"/>
          </p:nvPr>
        </p:nvSpPr>
        <p:spPr>
          <a:xfrm>
            <a:off x="838200" y="188687"/>
            <a:ext cx="10515600" cy="1015999"/>
          </a:xfrm>
        </p:spPr>
        <p:txBody>
          <a:bodyPr>
            <a:normAutofit fontScale="90000"/>
          </a:bodyPr>
          <a:lstStyle/>
          <a:p>
            <a:pPr marL="228600" marR="0" lvl="0" indent="-228600" defTabSz="914400" rtl="0" eaLnBrk="1" fontAlgn="auto" latinLnBrk="0" hangingPunct="1">
              <a:lnSpc>
                <a:spcPct val="107000"/>
              </a:lnSpc>
              <a:spcBef>
                <a:spcPts val="1000"/>
              </a:spcBef>
              <a:spcAft>
                <a:spcPts val="800"/>
              </a:spcAft>
              <a:tabLst/>
              <a:defRPr/>
            </a:pPr>
            <a:br>
              <a:rPr kumimoji="0" lang="en-US" b="1" i="0" u="none" strike="noStrike" kern="1200" cap="none" spc="0" normalizeH="0" baseline="0" noProof="0" dirty="0">
                <a:ln>
                  <a:noFill/>
                </a:ln>
                <a:solidFill>
                  <a:srgbClr val="002060"/>
                </a:solidFill>
                <a:effectLst/>
                <a:uLnTx/>
                <a:uFillTx/>
                <a:latin typeface="+mn-lt"/>
                <a:ea typeface="Calibri" panose="020F0502020204030204" pitchFamily="34" charset="0"/>
                <a:cs typeface="Calibri" panose="020F0502020204030204" pitchFamily="34" charset="0"/>
              </a:rPr>
            </a:br>
            <a:r>
              <a:rPr kumimoji="0" lang="en-US" b="1" i="0" u="none" strike="noStrike" kern="1200" cap="none" spc="0" normalizeH="0" baseline="0" noProof="0" dirty="0">
                <a:ln>
                  <a:noFill/>
                </a:ln>
                <a:solidFill>
                  <a:srgbClr val="002060"/>
                </a:solidFill>
                <a:effectLst/>
                <a:uLnTx/>
                <a:uFillTx/>
                <a:latin typeface="+mn-lt"/>
                <a:ea typeface="Calibri" panose="020F0502020204030204" pitchFamily="34" charset="0"/>
                <a:cs typeface="Calibri" panose="020F0502020204030204" pitchFamily="34" charset="0"/>
              </a:rPr>
              <a:t>4: Unknown Epilepsy:</a:t>
            </a:r>
            <a:br>
              <a:rPr kumimoji="0" lang="en-CA"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2DABFBD2-9873-F5CF-7782-5FF181CB5880}"/>
              </a:ext>
            </a:extLst>
          </p:cNvPr>
          <p:cNvSpPr>
            <a:spLocks noGrp="1"/>
          </p:cNvSpPr>
          <p:nvPr>
            <p:ph idx="1"/>
          </p:nvPr>
        </p:nvSpPr>
        <p:spPr>
          <a:xfrm>
            <a:off x="838200" y="1480456"/>
            <a:ext cx="10515600" cy="4630057"/>
          </a:xfrm>
        </p:spPr>
        <p:txBody>
          <a:bodyPr>
            <a:normAutofit/>
          </a:bodyPr>
          <a:lstStyle/>
          <a:p>
            <a:pPr marL="0" indent="0">
              <a:lnSpc>
                <a:spcPct val="107000"/>
              </a:lnSpc>
              <a:spcAft>
                <a:spcPts val="800"/>
              </a:spcAft>
              <a:buNone/>
            </a:pPr>
            <a:endParaRPr lang="en-US" sz="2500" dirty="0">
              <a:effectLst/>
              <a:ea typeface="Calibri" panose="020F0502020204030204" pitchFamily="34" charset="0"/>
              <a:cs typeface="Calibri" panose="020F0502020204030204" pitchFamily="34" charset="0"/>
            </a:endParaRPr>
          </a:p>
          <a:p>
            <a:pPr marL="0" indent="0">
              <a:lnSpc>
                <a:spcPct val="107000"/>
              </a:lnSpc>
              <a:spcAft>
                <a:spcPts val="800"/>
              </a:spcAft>
              <a:buNone/>
            </a:pPr>
            <a:r>
              <a:rPr lang="en-US" sz="2500" dirty="0">
                <a:effectLst/>
                <a:ea typeface="Calibri" panose="020F0502020204030204" pitchFamily="34" charset="0"/>
                <a:cs typeface="Calibri" panose="020F0502020204030204" pitchFamily="34" charset="0"/>
              </a:rPr>
              <a:t>When doctors do not know the </a:t>
            </a:r>
            <a:r>
              <a:rPr lang="en-US" sz="2500" b="1" dirty="0">
                <a:effectLst/>
                <a:ea typeface="Calibri" panose="020F0502020204030204" pitchFamily="34" charset="0"/>
                <a:cs typeface="Calibri" panose="020F0502020204030204" pitchFamily="34" charset="0"/>
              </a:rPr>
              <a:t>Origin of Seizures</a:t>
            </a:r>
            <a:r>
              <a:rPr lang="en-US" sz="2500" dirty="0">
                <a:effectLst/>
                <a:ea typeface="Calibri" panose="020F0502020204030204" pitchFamily="34" charset="0"/>
                <a:cs typeface="Calibri" panose="020F0502020204030204" pitchFamily="34" charset="0"/>
              </a:rPr>
              <a:t>, this is called </a:t>
            </a:r>
            <a:r>
              <a:rPr lang="en-US" sz="2500" b="1" dirty="0">
                <a:effectLst/>
                <a:ea typeface="Calibri" panose="020F0502020204030204" pitchFamily="34" charset="0"/>
                <a:cs typeface="Calibri" panose="020F0502020204030204" pitchFamily="34" charset="0"/>
              </a:rPr>
              <a:t>Unknown Epilepsy.</a:t>
            </a:r>
            <a:endParaRPr lang="en-CA" sz="2500" b="1" dirty="0">
              <a:effectLst/>
              <a:ea typeface="Calibri" panose="020F0502020204030204" pitchFamily="34" charset="0"/>
              <a:cs typeface="Arial" panose="020B0604020202020204" pitchFamily="34" charset="0"/>
            </a:endParaRPr>
          </a:p>
          <a:p>
            <a:pPr marL="0" indent="0">
              <a:lnSpc>
                <a:spcPct val="107000"/>
              </a:lnSpc>
              <a:spcAft>
                <a:spcPts val="800"/>
              </a:spcAft>
              <a:buNone/>
            </a:pPr>
            <a:r>
              <a:rPr lang="en-US" sz="2500" dirty="0">
                <a:effectLst/>
                <a:ea typeface="Calibri" panose="020F0502020204030204" pitchFamily="34" charset="0"/>
                <a:cs typeface="Calibri" panose="020F0502020204030204" pitchFamily="34" charset="0"/>
              </a:rPr>
              <a:t> Patients can have a </a:t>
            </a:r>
            <a:r>
              <a:rPr lang="en-US" sz="2500" b="1" dirty="0">
                <a:effectLst/>
                <a:ea typeface="Calibri" panose="020F0502020204030204" pitchFamily="34" charset="0"/>
                <a:cs typeface="Calibri" panose="020F0502020204030204" pitchFamily="34" charset="0"/>
              </a:rPr>
              <a:t>combination of Motor and Non-Motor Symptoms. </a:t>
            </a:r>
            <a:endParaRPr lang="en-CA" sz="2500" b="1" dirty="0">
              <a:effectLst/>
              <a:ea typeface="Calibri" panose="020F0502020204030204" pitchFamily="34" charset="0"/>
              <a:cs typeface="Arial" panose="020B0604020202020204" pitchFamily="34" charset="0"/>
            </a:endParaRPr>
          </a:p>
          <a:p>
            <a:pPr marL="342900" lvl="0" indent="-342900">
              <a:lnSpc>
                <a:spcPct val="107000"/>
              </a:lnSpc>
              <a:spcAft>
                <a:spcPts val="800"/>
              </a:spcAft>
              <a:buClr>
                <a:srgbClr val="ED7D31"/>
              </a:buClr>
              <a:buFont typeface="+mj-lt"/>
              <a:buAutoNum type="alphaLcParenR"/>
            </a:pPr>
            <a:r>
              <a:rPr lang="en-US" sz="2500" b="1" dirty="0">
                <a:solidFill>
                  <a:srgbClr val="ED7D31"/>
                </a:solidFill>
                <a:effectLst/>
                <a:ea typeface="Calibri" panose="020F0502020204030204" pitchFamily="34" charset="0"/>
                <a:cs typeface="Calibri" panose="020F0502020204030204" pitchFamily="34" charset="0"/>
              </a:rPr>
              <a:t>Motor Symptoms:</a:t>
            </a:r>
            <a:r>
              <a:rPr lang="en-US" sz="2500" dirty="0">
                <a:solidFill>
                  <a:srgbClr val="ED7D31"/>
                </a:solidFill>
                <a:effectLst/>
                <a:ea typeface="Calibri" panose="020F0502020204030204" pitchFamily="34" charset="0"/>
                <a:cs typeface="Calibri" panose="020F0502020204030204" pitchFamily="34" charset="0"/>
              </a:rPr>
              <a:t> </a:t>
            </a:r>
            <a:r>
              <a:rPr lang="en-US" sz="2500" b="1" dirty="0">
                <a:solidFill>
                  <a:srgbClr val="ED7D31"/>
                </a:solidFill>
                <a:effectLst/>
                <a:ea typeface="Calibri" panose="020F0502020204030204" pitchFamily="34" charset="0"/>
                <a:cs typeface="Calibri" panose="020F0502020204030204" pitchFamily="34" charset="0"/>
              </a:rPr>
              <a:t>b) Non-Motor Symptoms</a:t>
            </a:r>
          </a:p>
          <a:p>
            <a:pPr marL="0" lvl="0" indent="0">
              <a:lnSpc>
                <a:spcPct val="107000"/>
              </a:lnSpc>
              <a:spcAft>
                <a:spcPts val="800"/>
              </a:spcAft>
              <a:buClr>
                <a:srgbClr val="ED7D31"/>
              </a:buClr>
              <a:buNone/>
            </a:pPr>
            <a:r>
              <a:rPr lang="en-US" sz="2500" dirty="0">
                <a:effectLst/>
                <a:ea typeface="Calibri" panose="020F0502020204030204" pitchFamily="34" charset="0"/>
                <a:cs typeface="Calibri" panose="020F0502020204030204" pitchFamily="34" charset="0"/>
              </a:rPr>
              <a:t>Seizure </a:t>
            </a:r>
            <a:r>
              <a:rPr lang="en-US" sz="2500" dirty="0">
                <a:ea typeface="Calibri" panose="020F0502020204030204" pitchFamily="34" charset="0"/>
                <a:cs typeface="Calibri" panose="020F0502020204030204" pitchFamily="34" charset="0"/>
              </a:rPr>
              <a:t>D</a:t>
            </a:r>
            <a:r>
              <a:rPr lang="en-US" sz="2500" dirty="0">
                <a:effectLst/>
                <a:ea typeface="Calibri" panose="020F0502020204030204" pitchFamily="34" charset="0"/>
                <a:cs typeface="Calibri" panose="020F0502020204030204" pitchFamily="34" charset="0"/>
              </a:rPr>
              <a:t>uration is </a:t>
            </a:r>
            <a:r>
              <a:rPr lang="en-US" sz="2500" b="1" dirty="0">
                <a:effectLst/>
                <a:ea typeface="Calibri" panose="020F0502020204030204" pitchFamily="34" charset="0"/>
                <a:cs typeface="Calibri" panose="020F0502020204030204" pitchFamily="34" charset="0"/>
              </a:rPr>
              <a:t>1–3 Minutes</a:t>
            </a:r>
            <a:r>
              <a:rPr lang="en-US" sz="2500" dirty="0">
                <a:effectLst/>
                <a:ea typeface="Calibri" panose="020F0502020204030204" pitchFamily="34" charset="0"/>
                <a:cs typeface="Calibri" panose="020F0502020204030204" pitchFamily="34" charset="0"/>
              </a:rPr>
              <a:t>. </a:t>
            </a:r>
            <a:r>
              <a:rPr lang="en-US" sz="2500" b="1" dirty="0">
                <a:effectLst/>
                <a:ea typeface="Calibri" panose="020F0502020204030204" pitchFamily="34" charset="0"/>
                <a:cs typeface="Calibri" panose="020F0502020204030204" pitchFamily="34" charset="0"/>
              </a:rPr>
              <a:t>Emergency is required </a:t>
            </a:r>
            <a:r>
              <a:rPr lang="en-US" sz="2500" dirty="0">
                <a:effectLst/>
                <a:ea typeface="Calibri" panose="020F0502020204030204" pitchFamily="34" charset="0"/>
                <a:cs typeface="Calibri" panose="020F0502020204030204" pitchFamily="34" charset="0"/>
              </a:rPr>
              <a:t>if it’s more than 5 Minutes. </a:t>
            </a:r>
          </a:p>
          <a:p>
            <a:pPr marL="0" lvl="0" indent="0">
              <a:lnSpc>
                <a:spcPct val="107000"/>
              </a:lnSpc>
              <a:spcAft>
                <a:spcPts val="800"/>
              </a:spcAft>
              <a:buClr>
                <a:srgbClr val="ED7D31"/>
              </a:buClr>
              <a:buNone/>
            </a:pPr>
            <a:r>
              <a:rPr lang="en-US" sz="2500" b="1" dirty="0">
                <a:solidFill>
                  <a:srgbClr val="0070C0"/>
                </a:solidFill>
                <a:effectLst/>
                <a:ea typeface="Calibri" panose="020F0502020204030204" pitchFamily="34" charset="0"/>
                <a:cs typeface="Calibri" panose="020F0502020204030204" pitchFamily="34" charset="0"/>
              </a:rPr>
              <a:t>Common Symptoms </a:t>
            </a:r>
            <a:r>
              <a:rPr lang="en-US" sz="2500" b="1" dirty="0">
                <a:solidFill>
                  <a:srgbClr val="0070C0"/>
                </a:solidFill>
                <a:ea typeface="Calibri" panose="020F0502020204030204" pitchFamily="34" charset="0"/>
                <a:cs typeface="Calibri" panose="020F0502020204030204" pitchFamily="34" charset="0"/>
              </a:rPr>
              <a:t>have been discussed in the </a:t>
            </a:r>
            <a:r>
              <a:rPr lang="en-US" sz="2500" b="1">
                <a:solidFill>
                  <a:srgbClr val="0070C0"/>
                </a:solidFill>
                <a:ea typeface="Calibri" panose="020F0502020204030204" pitchFamily="34" charset="0"/>
                <a:cs typeface="Calibri" panose="020F0502020204030204" pitchFamily="34" charset="0"/>
              </a:rPr>
              <a:t>previous slides.</a:t>
            </a:r>
            <a:endParaRPr lang="en-CA" sz="2500" b="1" dirty="0">
              <a:solidFill>
                <a:srgbClr val="0070C0"/>
              </a:solidFill>
              <a:effectLst/>
              <a:ea typeface="Calibri" panose="020F0502020204030204" pitchFamily="34" charset="0"/>
              <a:cs typeface="Arial" panose="020B0604020202020204" pitchFamily="34" charset="0"/>
            </a:endParaRPr>
          </a:p>
          <a:p>
            <a:pPr marL="0" indent="0">
              <a:buNone/>
            </a:pPr>
            <a:endParaRPr lang="en-CA" dirty="0"/>
          </a:p>
        </p:txBody>
      </p:sp>
    </p:spTree>
    <p:extLst>
      <p:ext uri="{BB962C8B-B14F-4D97-AF65-F5344CB8AC3E}">
        <p14:creationId xmlns:p14="http://schemas.microsoft.com/office/powerpoint/2010/main" val="1944239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ample being pipetted into a petri dish">
            <a:extLst>
              <a:ext uri="{FF2B5EF4-FFF2-40B4-BE49-F238E27FC236}">
                <a16:creationId xmlns:a16="http://schemas.microsoft.com/office/drawing/2014/main" id="{9013106E-3B11-C44E-0C11-BC33B0F357BA}"/>
              </a:ext>
            </a:extLst>
          </p:cNvPr>
          <p:cNvPicPr>
            <a:picLocks noChangeAspect="1"/>
          </p:cNvPicPr>
          <p:nvPr/>
        </p:nvPicPr>
        <p:blipFill rotWithShape="1">
          <a:blip r:embed="rId3">
            <a:alphaModFix/>
          </a:blip>
          <a:srcRect t="17929" b="6820"/>
          <a:stretch/>
        </p:blipFill>
        <p:spPr>
          <a:xfrm>
            <a:off x="20" y="10"/>
            <a:ext cx="12191979" cy="6857990"/>
          </a:xfrm>
          <a:prstGeom prst="rect">
            <a:avLst/>
          </a:prstGeom>
        </p:spPr>
      </p:pic>
      <p:sp>
        <p:nvSpPr>
          <p:cNvPr id="9" name="Rectangle 8">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40DAB82-B2E1-5799-9E1B-49D98CB324B6}"/>
              </a:ext>
            </a:extLst>
          </p:cNvPr>
          <p:cNvSpPr>
            <a:spLocks noGrp="1"/>
          </p:cNvSpPr>
          <p:nvPr>
            <p:ph type="ctrTitle"/>
          </p:nvPr>
        </p:nvSpPr>
        <p:spPr>
          <a:xfrm>
            <a:off x="116114" y="871146"/>
            <a:ext cx="5196115" cy="1509197"/>
          </a:xfrm>
        </p:spPr>
        <p:txBody>
          <a:bodyPr anchor="t">
            <a:normAutofit fontScale="90000"/>
          </a:bodyPr>
          <a:lstStyle/>
          <a:p>
            <a:pPr algn="l"/>
            <a:r>
              <a:rPr lang="en-US" sz="4400" b="1" dirty="0">
                <a:solidFill>
                  <a:schemeClr val="accent2">
                    <a:lumMod val="60000"/>
                    <a:lumOff val="40000"/>
                  </a:schemeClr>
                </a:solidFill>
              </a:rPr>
              <a:t>Epilepsy and Advanced Research Techniques</a:t>
            </a:r>
            <a:endParaRPr lang="en-CA" sz="4400" b="1" dirty="0">
              <a:solidFill>
                <a:schemeClr val="accent2">
                  <a:lumMod val="60000"/>
                  <a:lumOff val="40000"/>
                </a:schemeClr>
              </a:solidFill>
            </a:endParaRPr>
          </a:p>
        </p:txBody>
      </p:sp>
      <p:sp>
        <p:nvSpPr>
          <p:cNvPr id="11" name="Rectangle 10">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ubtitle 2">
            <a:extLst>
              <a:ext uri="{FF2B5EF4-FFF2-40B4-BE49-F238E27FC236}">
                <a16:creationId xmlns:a16="http://schemas.microsoft.com/office/drawing/2014/main" id="{193BDA38-E43A-09F8-2D5D-DE84B6C793A7}"/>
              </a:ext>
            </a:extLst>
          </p:cNvPr>
          <p:cNvSpPr>
            <a:spLocks noGrp="1"/>
          </p:cNvSpPr>
          <p:nvPr>
            <p:ph type="subTitle" idx="1"/>
          </p:nvPr>
        </p:nvSpPr>
        <p:spPr>
          <a:xfrm>
            <a:off x="232228" y="4383405"/>
            <a:ext cx="6901303" cy="1306195"/>
          </a:xfrm>
        </p:spPr>
        <p:txBody>
          <a:bodyPr anchor="b">
            <a:normAutofit fontScale="92500" lnSpcReduction="20000"/>
          </a:bodyPr>
          <a:lstStyle/>
          <a:p>
            <a:pPr algn="l"/>
            <a:r>
              <a:rPr lang="en-US" sz="3200" b="1" dirty="0">
                <a:solidFill>
                  <a:schemeClr val="bg1"/>
                </a:solidFill>
              </a:rPr>
              <a:t>Presented by: </a:t>
            </a:r>
          </a:p>
          <a:p>
            <a:pPr algn="l"/>
            <a:r>
              <a:rPr lang="en-US" sz="3000" b="1" dirty="0">
                <a:solidFill>
                  <a:srgbClr val="FFC000"/>
                </a:solidFill>
              </a:rPr>
              <a:t>Muhammad Usman Mirza</a:t>
            </a:r>
          </a:p>
          <a:p>
            <a:pPr algn="l"/>
            <a:r>
              <a:rPr lang="en-US" sz="3000" b="1" dirty="0">
                <a:solidFill>
                  <a:srgbClr val="FFC000"/>
                </a:solidFill>
              </a:rPr>
              <a:t>Grade. 7A</a:t>
            </a:r>
            <a:endParaRPr lang="en-CA" sz="3000" b="1" dirty="0">
              <a:solidFill>
                <a:srgbClr val="FFC000"/>
              </a:solidFill>
            </a:endParaRPr>
          </a:p>
        </p:txBody>
      </p:sp>
      <p:cxnSp>
        <p:nvCxnSpPr>
          <p:cNvPr id="16" name="Straight Connector 15">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73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1500"/>
                                  </p:stCondLst>
                                  <p:iterate>
                                    <p:tmPct val="10000"/>
                                  </p:iterate>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2EF6A-C708-B097-0E43-1B508B445EAA}"/>
              </a:ext>
            </a:extLst>
          </p:cNvPr>
          <p:cNvSpPr>
            <a:spLocks noGrp="1"/>
          </p:cNvSpPr>
          <p:nvPr>
            <p:ph type="title"/>
          </p:nvPr>
        </p:nvSpPr>
        <p:spPr>
          <a:xfrm>
            <a:off x="1683657" y="365125"/>
            <a:ext cx="7692572" cy="1325563"/>
          </a:xfrm>
        </p:spPr>
        <p:txBody>
          <a:bodyPr>
            <a:normAutofit/>
          </a:bodyPr>
          <a:lstStyle/>
          <a:p>
            <a:pPr algn="ctr"/>
            <a:r>
              <a:rPr lang="en-US" b="1" dirty="0"/>
              <a:t>Seizure Types &amp; Recurrence</a:t>
            </a:r>
            <a:br>
              <a:rPr lang="en-US" b="1" dirty="0"/>
            </a:br>
            <a:r>
              <a:rPr lang="en-US" sz="1600" b="1" dirty="0">
                <a:solidFill>
                  <a:schemeClr val="bg2">
                    <a:lumMod val="50000"/>
                  </a:schemeClr>
                </a:solidFill>
              </a:rPr>
              <a:t>https://www.cureepilepsy.org/for-patients/understanding/basics/seizure-classification/</a:t>
            </a:r>
            <a:endParaRPr lang="en-CA" sz="1600" b="1" dirty="0">
              <a:solidFill>
                <a:schemeClr val="bg2">
                  <a:lumMod val="50000"/>
                </a:schemeClr>
              </a:solidFill>
            </a:endParaRPr>
          </a:p>
        </p:txBody>
      </p:sp>
      <p:pic>
        <p:nvPicPr>
          <p:cNvPr id="5" name="Content Placeholder 4">
            <a:extLst>
              <a:ext uri="{FF2B5EF4-FFF2-40B4-BE49-F238E27FC236}">
                <a16:creationId xmlns:a16="http://schemas.microsoft.com/office/drawing/2014/main" id="{BA78C7AC-AB80-A355-57DE-63945BAED6EC}"/>
              </a:ext>
            </a:extLst>
          </p:cNvPr>
          <p:cNvPicPr>
            <a:picLocks noGrp="1" noChangeAspect="1"/>
          </p:cNvPicPr>
          <p:nvPr>
            <p:ph idx="1"/>
          </p:nvPr>
        </p:nvPicPr>
        <p:blipFill>
          <a:blip r:embed="rId2"/>
          <a:stretch>
            <a:fillRect/>
          </a:stretch>
        </p:blipFill>
        <p:spPr>
          <a:xfrm>
            <a:off x="1683656" y="1524000"/>
            <a:ext cx="8360229" cy="4513943"/>
          </a:xfrm>
          <a:prstGeom prst="rect">
            <a:avLst/>
          </a:prstGeom>
        </p:spPr>
      </p:pic>
    </p:spTree>
    <p:extLst>
      <p:ext uri="{BB962C8B-B14F-4D97-AF65-F5344CB8AC3E}">
        <p14:creationId xmlns:p14="http://schemas.microsoft.com/office/powerpoint/2010/main" val="1001040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ECB060-58C3-17AF-3C08-E627377CE32A}"/>
              </a:ext>
            </a:extLst>
          </p:cNvPr>
          <p:cNvSpPr>
            <a:spLocks noGrp="1"/>
          </p:cNvSpPr>
          <p:nvPr>
            <p:ph type="title"/>
          </p:nvPr>
        </p:nvSpPr>
        <p:spPr>
          <a:xfrm>
            <a:off x="838201" y="365125"/>
            <a:ext cx="5251316" cy="1807305"/>
          </a:xfrm>
        </p:spPr>
        <p:txBody>
          <a:bodyPr>
            <a:normAutofit/>
          </a:bodyPr>
          <a:lstStyle/>
          <a:p>
            <a:pPr marL="228600" marR="0" lvl="0" indent="-228600" defTabSz="914400" rtl="0" eaLnBrk="1" fontAlgn="auto" latinLnBrk="0" hangingPunct="1">
              <a:spcBef>
                <a:spcPts val="1000"/>
              </a:spcBef>
              <a:spcAft>
                <a:spcPts val="800"/>
              </a:spcAft>
              <a:tabLst/>
              <a:defRPr/>
            </a:pPr>
            <a:r>
              <a:rPr kumimoji="0" lang="en-US" sz="4100" b="1" i="0" u="none" strike="noStrike" kern="1200" cap="none" spc="0" normalizeH="0" baseline="0" noProof="0" dirty="0">
                <a:ln>
                  <a:noFill/>
                </a:ln>
                <a:effectLst/>
                <a:uLnTx/>
                <a:uFillTx/>
                <a:latin typeface="+mn-lt"/>
                <a:ea typeface="Calibri" panose="020F0502020204030204" pitchFamily="34" charset="0"/>
                <a:cs typeface="Calibri" panose="020F0502020204030204" pitchFamily="34" charset="0"/>
              </a:rPr>
              <a:t>Neurodevelopmental Basis of Epilepsy.</a:t>
            </a:r>
            <a:br>
              <a:rPr kumimoji="0" lang="en-CA" sz="41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br>
            <a:endParaRPr lang="en-CA" sz="4100" dirty="0"/>
          </a:p>
        </p:txBody>
      </p:sp>
      <p:sp>
        <p:nvSpPr>
          <p:cNvPr id="3" name="Content Placeholder 2">
            <a:extLst>
              <a:ext uri="{FF2B5EF4-FFF2-40B4-BE49-F238E27FC236}">
                <a16:creationId xmlns:a16="http://schemas.microsoft.com/office/drawing/2014/main" id="{AF50E982-B7DE-4A3F-6405-F37F58FFDEB0}"/>
              </a:ext>
            </a:extLst>
          </p:cNvPr>
          <p:cNvSpPr>
            <a:spLocks noGrp="1"/>
          </p:cNvSpPr>
          <p:nvPr>
            <p:ph idx="1"/>
          </p:nvPr>
        </p:nvSpPr>
        <p:spPr>
          <a:xfrm>
            <a:off x="838200" y="1813303"/>
            <a:ext cx="5717583" cy="4035954"/>
          </a:xfrm>
        </p:spPr>
        <p:txBody>
          <a:bodyPr>
            <a:normAutofit/>
          </a:bodyPr>
          <a:lstStyle/>
          <a:p>
            <a:pPr>
              <a:spcAft>
                <a:spcPts val="800"/>
              </a:spcAft>
              <a:buFont typeface="Wingdings" panose="05000000000000000000" pitchFamily="2" charset="2"/>
              <a:buChar char="q"/>
            </a:pPr>
            <a:r>
              <a:rPr lang="en-US" sz="1900" dirty="0">
                <a:effectLst/>
                <a:ea typeface="Calibri" panose="020F0502020204030204" pitchFamily="34" charset="0"/>
                <a:cs typeface="Calibri" panose="020F0502020204030204" pitchFamily="34" charset="0"/>
              </a:rPr>
              <a:t> A </a:t>
            </a:r>
            <a:r>
              <a:rPr lang="en-US" sz="1900" dirty="0">
                <a:ea typeface="Calibri" panose="020F0502020204030204" pitchFamily="34" charset="0"/>
                <a:cs typeface="Calibri" panose="020F0502020204030204" pitchFamily="34" charset="0"/>
              </a:rPr>
              <a:t>S</a:t>
            </a:r>
            <a:r>
              <a:rPr lang="en-US" sz="1900" dirty="0">
                <a:effectLst/>
                <a:ea typeface="Calibri" panose="020F0502020204030204" pitchFamily="34" charset="0"/>
                <a:cs typeface="Calibri" panose="020F0502020204030204" pitchFamily="34" charset="0"/>
              </a:rPr>
              <a:t>ynapse is a contact point. </a:t>
            </a:r>
          </a:p>
          <a:p>
            <a:pPr>
              <a:spcAft>
                <a:spcPts val="800"/>
              </a:spcAft>
              <a:buFont typeface="Wingdings" panose="05000000000000000000" pitchFamily="2" charset="2"/>
              <a:buChar char="q"/>
            </a:pPr>
            <a:r>
              <a:rPr lang="en-US" sz="1900" dirty="0">
                <a:ea typeface="Calibri" panose="020F0502020204030204" pitchFamily="34" charset="0"/>
                <a:cs typeface="Calibri" panose="020F0502020204030204" pitchFamily="34" charset="0"/>
              </a:rPr>
              <a:t> </a:t>
            </a:r>
            <a:r>
              <a:rPr lang="en-US" sz="1900" dirty="0">
                <a:effectLst/>
                <a:ea typeface="Calibri" panose="020F0502020204030204" pitchFamily="34" charset="0"/>
                <a:cs typeface="Calibri" panose="020F0502020204030204" pitchFamily="34" charset="0"/>
              </a:rPr>
              <a:t>There are Two Types: </a:t>
            </a:r>
            <a:r>
              <a:rPr lang="en-US" sz="1900" b="1" dirty="0">
                <a:solidFill>
                  <a:srgbClr val="0070C0"/>
                </a:solidFill>
                <a:effectLst/>
                <a:ea typeface="Calibri" panose="020F0502020204030204" pitchFamily="34" charset="0"/>
                <a:cs typeface="Calibri" panose="020F0502020204030204" pitchFamily="34" charset="0"/>
              </a:rPr>
              <a:t>Inhibitory and Excitat</a:t>
            </a:r>
            <a:r>
              <a:rPr lang="en-US" sz="1900" b="1" dirty="0">
                <a:solidFill>
                  <a:srgbClr val="0070C0"/>
                </a:solidFill>
                <a:ea typeface="Calibri" panose="020F0502020204030204" pitchFamily="34" charset="0"/>
                <a:cs typeface="Calibri" panose="020F0502020204030204" pitchFamily="34" charset="0"/>
              </a:rPr>
              <a:t>or</a:t>
            </a:r>
            <a:r>
              <a:rPr lang="en-US" sz="1900" b="1" dirty="0">
                <a:solidFill>
                  <a:srgbClr val="0070C0"/>
                </a:solidFill>
                <a:effectLst/>
                <a:ea typeface="Calibri" panose="020F0502020204030204" pitchFamily="34" charset="0"/>
                <a:cs typeface="Calibri" panose="020F0502020204030204" pitchFamily="34" charset="0"/>
              </a:rPr>
              <a:t>y.</a:t>
            </a:r>
            <a:endParaRPr lang="en-CA" sz="1900" b="1" dirty="0">
              <a:solidFill>
                <a:srgbClr val="0070C0"/>
              </a:solidFill>
              <a:effectLst/>
              <a:ea typeface="Calibri" panose="020F0502020204030204" pitchFamily="34" charset="0"/>
              <a:cs typeface="Arial" panose="020B0604020202020204" pitchFamily="34" charset="0"/>
            </a:endParaRPr>
          </a:p>
          <a:p>
            <a:pPr>
              <a:spcAft>
                <a:spcPts val="800"/>
              </a:spcAft>
              <a:buFont typeface="Wingdings" panose="05000000000000000000" pitchFamily="2" charset="2"/>
              <a:buChar char="q"/>
            </a:pPr>
            <a:r>
              <a:rPr lang="en-US" sz="1900" dirty="0">
                <a:effectLst/>
                <a:ea typeface="Calibri" panose="020F0502020204030204" pitchFamily="34" charset="0"/>
                <a:cs typeface="Calibri" panose="020F0502020204030204" pitchFamily="34" charset="0"/>
              </a:rPr>
              <a:t> A seizure is caused by an </a:t>
            </a:r>
            <a:r>
              <a:rPr lang="en-US" sz="1900" b="1" dirty="0">
                <a:solidFill>
                  <a:srgbClr val="0070C0"/>
                </a:solidFill>
                <a:effectLst/>
                <a:ea typeface="Calibri" panose="020F0502020204030204" pitchFamily="34" charset="0"/>
                <a:cs typeface="Calibri" panose="020F0502020204030204" pitchFamily="34" charset="0"/>
              </a:rPr>
              <a:t>imbalance between Inhibitory and Excitatory Synaptic transmission</a:t>
            </a:r>
            <a:r>
              <a:rPr lang="en-US" sz="1900" dirty="0">
                <a:effectLst/>
                <a:ea typeface="Calibri" panose="020F0502020204030204" pitchFamily="34" charset="0"/>
                <a:cs typeface="Calibri" panose="020F0502020204030204" pitchFamily="34" charset="0"/>
              </a:rPr>
              <a:t>.  </a:t>
            </a:r>
            <a:endParaRPr lang="en-CA" sz="1900" dirty="0">
              <a:effectLst/>
              <a:ea typeface="Calibri" panose="020F0502020204030204" pitchFamily="34" charset="0"/>
              <a:cs typeface="Arial" panose="020B0604020202020204" pitchFamily="34" charset="0"/>
            </a:endParaRPr>
          </a:p>
          <a:p>
            <a:pPr>
              <a:spcAft>
                <a:spcPts val="800"/>
              </a:spcAft>
              <a:buFont typeface="Wingdings" panose="05000000000000000000" pitchFamily="2" charset="2"/>
              <a:buChar char="q"/>
            </a:pPr>
            <a:r>
              <a:rPr lang="en-US" sz="1900" dirty="0">
                <a:effectLst/>
                <a:ea typeface="Calibri" panose="020F0502020204030204" pitchFamily="34" charset="0"/>
                <a:cs typeface="Calibri" panose="020F0502020204030204" pitchFamily="34" charset="0"/>
              </a:rPr>
              <a:t> 80% of patients can live without seizures if they take Antiepileptic Drugs.</a:t>
            </a:r>
          </a:p>
          <a:p>
            <a:pPr>
              <a:spcAft>
                <a:spcPts val="800"/>
              </a:spcAft>
              <a:buFont typeface="Wingdings" panose="05000000000000000000" pitchFamily="2" charset="2"/>
              <a:buChar char="q"/>
            </a:pPr>
            <a:r>
              <a:rPr lang="en-US" sz="1900" dirty="0">
                <a:effectLst/>
                <a:ea typeface="Calibri" panose="020F0502020204030204" pitchFamily="34" charset="0"/>
                <a:cs typeface="Calibri" panose="020F0502020204030204" pitchFamily="34" charset="0"/>
              </a:rPr>
              <a:t>Drugs can balance by </a:t>
            </a:r>
            <a:r>
              <a:rPr lang="en-US" sz="1900" b="1" dirty="0">
                <a:solidFill>
                  <a:srgbClr val="0070C0"/>
                </a:solidFill>
                <a:effectLst/>
                <a:ea typeface="Calibri" panose="020F0502020204030204" pitchFamily="34" charset="0"/>
                <a:cs typeface="Calibri" panose="020F0502020204030204" pitchFamily="34" charset="0"/>
              </a:rPr>
              <a:t>increasing the Inhibitory or decreasing Excitatory Activity.</a:t>
            </a:r>
            <a:endParaRPr lang="en-CA" sz="1900" b="1" dirty="0">
              <a:solidFill>
                <a:srgbClr val="0070C0"/>
              </a:solidFill>
              <a:effectLst/>
              <a:ea typeface="Calibri" panose="020F0502020204030204" pitchFamily="34" charset="0"/>
              <a:cs typeface="Arial" panose="020B0604020202020204" pitchFamily="34" charset="0"/>
            </a:endParaRPr>
          </a:p>
          <a:p>
            <a:endParaRPr lang="en-CA" sz="1900" dirty="0"/>
          </a:p>
        </p:txBody>
      </p:sp>
      <p:pic>
        <p:nvPicPr>
          <p:cNvPr id="5" name="Picture 4" descr="Neuron system in 3D rendering">
            <a:extLst>
              <a:ext uri="{FF2B5EF4-FFF2-40B4-BE49-F238E27FC236}">
                <a16:creationId xmlns:a16="http://schemas.microsoft.com/office/drawing/2014/main" id="{D6875BB6-F79D-B409-318B-3659CC51EF21}"/>
              </a:ext>
            </a:extLst>
          </p:cNvPr>
          <p:cNvPicPr>
            <a:picLocks noChangeAspect="1"/>
          </p:cNvPicPr>
          <p:nvPr/>
        </p:nvPicPr>
        <p:blipFill rotWithShape="1">
          <a:blip r:embed="rId2"/>
          <a:srcRect l="28572" r="12521" b="-1"/>
          <a:stretch/>
        </p:blipFill>
        <p:spPr>
          <a:xfrm>
            <a:off x="6555783" y="10"/>
            <a:ext cx="5636217" cy="6524776"/>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66448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8ECB060-58C3-17AF-3C08-E627377CE32A}"/>
              </a:ext>
            </a:extLst>
          </p:cNvPr>
          <p:cNvSpPr>
            <a:spLocks noGrp="1"/>
          </p:cNvSpPr>
          <p:nvPr>
            <p:ph type="title"/>
          </p:nvPr>
        </p:nvSpPr>
        <p:spPr>
          <a:xfrm>
            <a:off x="838201" y="365125"/>
            <a:ext cx="9989456" cy="1807305"/>
          </a:xfrm>
        </p:spPr>
        <p:txBody>
          <a:bodyPr>
            <a:normAutofit/>
          </a:bodyPr>
          <a:lstStyle/>
          <a:p>
            <a:pPr marL="228600" marR="0" lvl="0" indent="-228600" defTabSz="914400" rtl="0" eaLnBrk="1" fontAlgn="auto" latinLnBrk="0" hangingPunct="1">
              <a:spcBef>
                <a:spcPts val="1000"/>
              </a:spcBef>
              <a:spcAft>
                <a:spcPts val="800"/>
              </a:spcAft>
              <a:tabLst/>
              <a:defRPr/>
            </a:pPr>
            <a:r>
              <a:rPr kumimoji="0" lang="en-US" sz="4100" b="1" i="0" u="none" strike="noStrike" kern="1200" cap="none" spc="0" normalizeH="0" baseline="0" noProof="0" dirty="0">
                <a:ln>
                  <a:noFill/>
                </a:ln>
                <a:effectLst/>
                <a:uLnTx/>
                <a:uFillTx/>
                <a:latin typeface="+mn-lt"/>
                <a:ea typeface="Calibri" panose="020F0502020204030204" pitchFamily="34" charset="0"/>
                <a:cs typeface="Calibri" panose="020F0502020204030204" pitchFamily="34" charset="0"/>
              </a:rPr>
              <a:t>Neurodevelopmental Basis of Epilepsy.</a:t>
            </a:r>
            <a:br>
              <a:rPr kumimoji="0" lang="en-CA" sz="41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br>
            <a:endParaRPr lang="en-CA" sz="4100" dirty="0"/>
          </a:p>
        </p:txBody>
      </p:sp>
      <p:pic>
        <p:nvPicPr>
          <p:cNvPr id="6" name="Content Placeholder 5" descr="A close-up of a neuron&#10;&#10;Description automatically generated">
            <a:extLst>
              <a:ext uri="{FF2B5EF4-FFF2-40B4-BE49-F238E27FC236}">
                <a16:creationId xmlns:a16="http://schemas.microsoft.com/office/drawing/2014/main" id="{7DAE1218-02AE-9CBA-0680-45B2FE53EC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644" y="1551674"/>
            <a:ext cx="5657985" cy="4339772"/>
          </a:xfrm>
          <a:prstGeom prst="rect">
            <a:avLst/>
          </a:prstGeom>
          <a:ln>
            <a:noFill/>
          </a:ln>
          <a:effectLst>
            <a:softEdge rad="112500"/>
          </a:effectLst>
        </p:spPr>
      </p:pic>
      <p:pic>
        <p:nvPicPr>
          <p:cNvPr id="8" name="Picture 7" descr="A close-up of several neurons&#10;&#10;Description automatically generated">
            <a:extLst>
              <a:ext uri="{FF2B5EF4-FFF2-40B4-BE49-F238E27FC236}">
                <a16:creationId xmlns:a16="http://schemas.microsoft.com/office/drawing/2014/main" id="{06136BF7-FFF4-CDD7-11FC-96AEC9D8D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539" y="1275159"/>
            <a:ext cx="5251316" cy="5169581"/>
          </a:xfrm>
          <a:prstGeom prst="rect">
            <a:avLst/>
          </a:prstGeom>
          <a:ln>
            <a:noFill/>
          </a:ln>
          <a:effectLst>
            <a:softEdge rad="112500"/>
          </a:effectLst>
        </p:spPr>
      </p:pic>
      <p:sp>
        <p:nvSpPr>
          <p:cNvPr id="3" name="TextBox 2">
            <a:extLst>
              <a:ext uri="{FF2B5EF4-FFF2-40B4-BE49-F238E27FC236}">
                <a16:creationId xmlns:a16="http://schemas.microsoft.com/office/drawing/2014/main" id="{9D2A9D2E-86F9-3396-8C45-5232D8BF4968}"/>
              </a:ext>
            </a:extLst>
          </p:cNvPr>
          <p:cNvSpPr txBox="1"/>
          <p:nvPr/>
        </p:nvSpPr>
        <p:spPr>
          <a:xfrm>
            <a:off x="1385535" y="5977895"/>
            <a:ext cx="3352800" cy="923330"/>
          </a:xfrm>
          <a:prstGeom prst="rect">
            <a:avLst/>
          </a:prstGeom>
          <a:noFill/>
        </p:spPr>
        <p:txBody>
          <a:bodyPr wrap="square" rtlCol="0">
            <a:spAutoFit/>
          </a:bodyPr>
          <a:lstStyle/>
          <a:p>
            <a:r>
              <a:rPr lang="en-CA" dirty="0">
                <a:solidFill>
                  <a:schemeClr val="accent1">
                    <a:lumMod val="50000"/>
                  </a:schemeClr>
                </a:solidFill>
              </a:rPr>
              <a:t>https://mcgovern.mit.edu/2019/02/28/ask-the-brain-how-do-neurons-communicate</a:t>
            </a:r>
            <a:r>
              <a:rPr lang="en-CA" dirty="0"/>
              <a:t>/</a:t>
            </a:r>
          </a:p>
        </p:txBody>
      </p:sp>
      <p:sp>
        <p:nvSpPr>
          <p:cNvPr id="4" name="TextBox 3">
            <a:extLst>
              <a:ext uri="{FF2B5EF4-FFF2-40B4-BE49-F238E27FC236}">
                <a16:creationId xmlns:a16="http://schemas.microsoft.com/office/drawing/2014/main" id="{345CC3A8-6A35-B50C-4564-EA04DCD50DB0}"/>
              </a:ext>
            </a:extLst>
          </p:cNvPr>
          <p:cNvSpPr txBox="1"/>
          <p:nvPr/>
        </p:nvSpPr>
        <p:spPr>
          <a:xfrm>
            <a:off x="7628821" y="6298118"/>
            <a:ext cx="2569028" cy="646331"/>
          </a:xfrm>
          <a:prstGeom prst="rect">
            <a:avLst/>
          </a:prstGeom>
          <a:noFill/>
        </p:spPr>
        <p:txBody>
          <a:bodyPr wrap="square" rtlCol="0">
            <a:spAutoFit/>
          </a:bodyPr>
          <a:lstStyle/>
          <a:p>
            <a:r>
              <a:rPr lang="en-CA" dirty="0">
                <a:solidFill>
                  <a:schemeClr val="accent4">
                    <a:lumMod val="50000"/>
                  </a:schemeClr>
                </a:solidFill>
              </a:rPr>
              <a:t>https://giphy.com/explore/brain-neurons</a:t>
            </a:r>
          </a:p>
        </p:txBody>
      </p:sp>
    </p:spTree>
    <p:extLst>
      <p:ext uri="{BB962C8B-B14F-4D97-AF65-F5344CB8AC3E}">
        <p14:creationId xmlns:p14="http://schemas.microsoft.com/office/powerpoint/2010/main" val="2133084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0B41D34-6ED8-E815-57C6-BFC2626A7ED1}"/>
              </a:ext>
            </a:extLst>
          </p:cNvPr>
          <p:cNvSpPr>
            <a:spLocks noGrp="1"/>
          </p:cNvSpPr>
          <p:nvPr>
            <p:ph type="title"/>
          </p:nvPr>
        </p:nvSpPr>
        <p:spPr>
          <a:xfrm>
            <a:off x="761803" y="914399"/>
            <a:ext cx="4646904" cy="1371599"/>
          </a:xfrm>
        </p:spPr>
        <p:txBody>
          <a:bodyPr anchor="ctr">
            <a:normAutofit/>
          </a:bodyPr>
          <a:lstStyle/>
          <a:p>
            <a:r>
              <a:rPr lang="en-CA" sz="3700" b="1" dirty="0">
                <a:solidFill>
                  <a:srgbClr val="002060"/>
                </a:solidFill>
              </a:rPr>
              <a:t>Diagnosis of Epilepsy: </a:t>
            </a:r>
            <a:br>
              <a:rPr lang="en-CA" sz="3700" dirty="0">
                <a:solidFill>
                  <a:srgbClr val="002060"/>
                </a:solidFill>
              </a:rPr>
            </a:br>
            <a:endParaRPr lang="en-CA" sz="3700" dirty="0">
              <a:solidFill>
                <a:srgbClr val="002060"/>
              </a:solidFill>
            </a:endParaRPr>
          </a:p>
        </p:txBody>
      </p:sp>
      <p:sp>
        <p:nvSpPr>
          <p:cNvPr id="18" name="Content Placeholder 2">
            <a:extLst>
              <a:ext uri="{FF2B5EF4-FFF2-40B4-BE49-F238E27FC236}">
                <a16:creationId xmlns:a16="http://schemas.microsoft.com/office/drawing/2014/main" id="{83781A9E-769A-0E75-63AD-A781DA75021F}"/>
              </a:ext>
            </a:extLst>
          </p:cNvPr>
          <p:cNvSpPr>
            <a:spLocks noGrp="1"/>
          </p:cNvSpPr>
          <p:nvPr>
            <p:ph idx="1"/>
          </p:nvPr>
        </p:nvSpPr>
        <p:spPr>
          <a:xfrm>
            <a:off x="640080" y="1079293"/>
            <a:ext cx="6089172" cy="5275012"/>
          </a:xfrm>
        </p:spPr>
        <p:txBody>
          <a:bodyPr anchor="ctr">
            <a:normAutofit/>
          </a:bodyPr>
          <a:lstStyle/>
          <a:p>
            <a:pPr marL="0" indent="0">
              <a:buNone/>
            </a:pPr>
            <a:endParaRPr lang="en-US" sz="2000" b="1" dirty="0"/>
          </a:p>
          <a:p>
            <a:pPr>
              <a:buFont typeface="Wingdings" panose="05000000000000000000" pitchFamily="2" charset="2"/>
              <a:buChar char="q"/>
            </a:pPr>
            <a:r>
              <a:rPr lang="en-US" sz="2000" b="1" dirty="0"/>
              <a:t> </a:t>
            </a:r>
            <a:r>
              <a:rPr lang="en-US" sz="2000" b="1" dirty="0">
                <a:solidFill>
                  <a:srgbClr val="0070C0"/>
                </a:solidFill>
              </a:rPr>
              <a:t>Epilepsy is diagnosed by the Physician. </a:t>
            </a:r>
          </a:p>
          <a:p>
            <a:pPr marL="0" indent="0">
              <a:buNone/>
            </a:pPr>
            <a:endParaRPr lang="en-US" sz="2000" b="1" dirty="0"/>
          </a:p>
        </p:txBody>
      </p:sp>
      <p:pic>
        <p:nvPicPr>
          <p:cNvPr id="19" name="Picture 18" descr="Cardiogram">
            <a:extLst>
              <a:ext uri="{FF2B5EF4-FFF2-40B4-BE49-F238E27FC236}">
                <a16:creationId xmlns:a16="http://schemas.microsoft.com/office/drawing/2014/main" id="{CEFA8479-E340-7260-3651-4C514221385A}"/>
              </a:ext>
            </a:extLst>
          </p:cNvPr>
          <p:cNvPicPr>
            <a:picLocks noChangeAspect="1"/>
          </p:cNvPicPr>
          <p:nvPr/>
        </p:nvPicPr>
        <p:blipFill rotWithShape="1">
          <a:blip r:embed="rId2"/>
          <a:srcRect l="16737" r="24085"/>
          <a:stretch/>
        </p:blipFill>
        <p:spPr>
          <a:xfrm>
            <a:off x="6736079" y="2285997"/>
            <a:ext cx="5462746" cy="4572003"/>
          </a:xfrm>
          <a:prstGeom prst="rect">
            <a:avLst/>
          </a:prstGeom>
        </p:spPr>
      </p:pic>
    </p:spTree>
    <p:extLst>
      <p:ext uri="{BB962C8B-B14F-4D97-AF65-F5344CB8AC3E}">
        <p14:creationId xmlns:p14="http://schemas.microsoft.com/office/powerpoint/2010/main" val="3965689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People holding hands">
            <a:extLst>
              <a:ext uri="{FF2B5EF4-FFF2-40B4-BE49-F238E27FC236}">
                <a16:creationId xmlns:a16="http://schemas.microsoft.com/office/drawing/2014/main" id="{6568D36E-785A-5B71-01CC-420E8DD8B0EA}"/>
              </a:ext>
            </a:extLst>
          </p:cNvPr>
          <p:cNvPicPr>
            <a:picLocks noChangeAspect="1"/>
          </p:cNvPicPr>
          <p:nvPr/>
        </p:nvPicPr>
        <p:blipFill rotWithShape="1">
          <a:blip r:embed="rId2"/>
          <a:srcRect t="7538" r="23010" b="1211"/>
          <a:stretch/>
        </p:blipFill>
        <p:spPr>
          <a:xfrm>
            <a:off x="3523488" y="10"/>
            <a:ext cx="8668512" cy="6857990"/>
          </a:xfrm>
          <a:prstGeom prst="rect">
            <a:avLst/>
          </a:prstGeom>
        </p:spPr>
      </p:pic>
      <p:sp>
        <p:nvSpPr>
          <p:cNvPr id="40" name="Rectangle 3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8F0FF-B52C-9B6C-8B77-758B90F3252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a:solidFill>
                  <a:schemeClr val="bg1"/>
                </a:solidFill>
                <a:effectLst/>
              </a:rPr>
              <a:t>Treatment</a:t>
            </a:r>
            <a:endParaRPr lang="en-US" sz="4800">
              <a:solidFill>
                <a:schemeClr val="bg1"/>
              </a:solidFill>
            </a:endParaRPr>
          </a:p>
        </p:txBody>
      </p:sp>
      <p:sp>
        <p:nvSpPr>
          <p:cNvPr id="42" name="Rectangle 4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2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Freeform: Shape 1046">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3A514A0-CB77-FFEB-F546-B48BCFD72550}"/>
              </a:ext>
            </a:extLst>
          </p:cNvPr>
          <p:cNvSpPr>
            <a:spLocks noGrp="1"/>
          </p:cNvSpPr>
          <p:nvPr>
            <p:ph type="title"/>
          </p:nvPr>
        </p:nvSpPr>
        <p:spPr>
          <a:xfrm>
            <a:off x="838201" y="643467"/>
            <a:ext cx="3888526" cy="1800526"/>
          </a:xfrm>
        </p:spPr>
        <p:txBody>
          <a:bodyPr>
            <a:normAutofit/>
          </a:bodyPr>
          <a:lstStyle/>
          <a:p>
            <a:r>
              <a:rPr kumimoji="0" lang="en-US" b="1" i="0" u="none" strike="noStrike" kern="1200" cap="none" spc="0" normalizeH="0" baseline="0" noProof="0">
                <a:ln>
                  <a:noFill/>
                </a:ln>
                <a:effectLst/>
                <a:uLnTx/>
                <a:uFillTx/>
                <a:latin typeface="Aptos" panose="02110004020202020204"/>
                <a:ea typeface="+mj-ea"/>
                <a:cs typeface="+mj-cs"/>
              </a:rPr>
              <a:t>Treatments…</a:t>
            </a:r>
            <a:endParaRPr lang="en-CA"/>
          </a:p>
        </p:txBody>
      </p:sp>
      <p:sp>
        <p:nvSpPr>
          <p:cNvPr id="1030" name="Content Placeholder 2">
            <a:extLst>
              <a:ext uri="{FF2B5EF4-FFF2-40B4-BE49-F238E27FC236}">
                <a16:creationId xmlns:a16="http://schemas.microsoft.com/office/drawing/2014/main" id="{6689B643-1073-4F15-AD25-6AC18324D0EA}"/>
              </a:ext>
            </a:extLst>
          </p:cNvPr>
          <p:cNvSpPr>
            <a:spLocks noGrp="1"/>
          </p:cNvSpPr>
          <p:nvPr>
            <p:ph idx="1"/>
          </p:nvPr>
        </p:nvSpPr>
        <p:spPr>
          <a:xfrm>
            <a:off x="838200" y="1944915"/>
            <a:ext cx="7391400" cy="4232048"/>
          </a:xfrm>
        </p:spPr>
        <p:txBody>
          <a:bodyPr>
            <a:normAutofit/>
          </a:bodyPr>
          <a:lstStyle/>
          <a:p>
            <a:pPr marL="0" lvl="0" indent="0">
              <a:spcAft>
                <a:spcPts val="800"/>
              </a:spcAft>
              <a:buNone/>
              <a:defRPr/>
            </a:pPr>
            <a:endParaRPr kumimoji="0" lang="en-CA"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lvl="0" indent="0">
              <a:spcAft>
                <a:spcPts val="800"/>
              </a:spcAft>
              <a:buNone/>
              <a:defRPr/>
            </a:pPr>
            <a:r>
              <a:rPr kumimoji="0" lang="en-CA" sz="18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There are Several </a:t>
            </a:r>
            <a:r>
              <a:rPr lang="en-CA" sz="1800" b="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C</a:t>
            </a:r>
            <a:r>
              <a:rPr kumimoji="0" lang="en-CA" sz="1800" b="1"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linical</a:t>
            </a:r>
            <a:r>
              <a:rPr kumimoji="0" lang="en-CA" sz="18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Treatment </a:t>
            </a:r>
            <a:r>
              <a:rPr lang="en-CA" sz="1800" b="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O</a:t>
            </a:r>
            <a:r>
              <a:rPr kumimoji="0" lang="en-CA" sz="1800" b="1"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ptions</a:t>
            </a:r>
            <a:r>
              <a:rPr kumimoji="0" lang="en-CA" sz="18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p>
          <a:p>
            <a:pPr marL="0" lvl="0" indent="0">
              <a:spcAft>
                <a:spcPts val="800"/>
              </a:spcAft>
              <a:buNone/>
              <a:defRPr/>
            </a:pPr>
            <a:r>
              <a:rPr kumimoji="0" lang="en-CA"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However, my </a:t>
            </a:r>
            <a:r>
              <a:rPr lang="en-CA" sz="18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centre of attention </a:t>
            </a:r>
            <a:r>
              <a:rPr kumimoji="0" lang="en-CA"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will be on </a:t>
            </a:r>
            <a:r>
              <a:rPr kumimoji="0" lang="en-CA" sz="1800" b="1" i="0" u="none" strike="noStrike" kern="1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Times New Roman" panose="02020603050405020304" pitchFamily="18" charset="0"/>
              </a:rPr>
              <a:t>Current </a:t>
            </a:r>
            <a:r>
              <a:rPr lang="en-CA" sz="1800" b="1" kern="100" dirty="0">
                <a:solidFill>
                  <a:srgbClr val="0070C0"/>
                </a:solidFill>
                <a:latin typeface="Aptos" panose="020B0004020202020204" pitchFamily="34" charset="0"/>
                <a:ea typeface="Aptos" panose="020B0004020202020204" pitchFamily="34" charset="0"/>
                <a:cs typeface="Times New Roman" panose="02020603050405020304" pitchFamily="18" charset="0"/>
              </a:rPr>
              <a:t>A</a:t>
            </a:r>
            <a:r>
              <a:rPr kumimoji="0" lang="en-CA" sz="1800" b="1" i="0" u="none" strike="noStrike" kern="100" cap="none" spc="0" normalizeH="0" baseline="0" noProof="0" dirty="0" err="1">
                <a:ln>
                  <a:noFill/>
                </a:ln>
                <a:solidFill>
                  <a:srgbClr val="0070C0"/>
                </a:solidFill>
                <a:effectLst/>
                <a:uLnTx/>
                <a:uFillTx/>
                <a:latin typeface="Aptos" panose="020B0004020202020204" pitchFamily="34" charset="0"/>
                <a:ea typeface="Aptos" panose="020B0004020202020204" pitchFamily="34" charset="0"/>
                <a:cs typeface="Times New Roman" panose="02020603050405020304" pitchFamily="18" charset="0"/>
              </a:rPr>
              <a:t>dvanced</a:t>
            </a:r>
            <a:r>
              <a:rPr kumimoji="0" lang="en-CA" sz="1800" b="1" i="0" u="none" strike="noStrike" kern="1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Times New Roman" panose="02020603050405020304" pitchFamily="18" charset="0"/>
              </a:rPr>
              <a:t> </a:t>
            </a:r>
            <a:r>
              <a:rPr lang="en-CA" sz="1800" b="1" kern="100" dirty="0">
                <a:solidFill>
                  <a:srgbClr val="0070C0"/>
                </a:solidFill>
                <a:latin typeface="Aptos" panose="020B0004020202020204" pitchFamily="34" charset="0"/>
                <a:ea typeface="Aptos" panose="020B0004020202020204" pitchFamily="34" charset="0"/>
                <a:cs typeface="Times New Roman" panose="02020603050405020304" pitchFamily="18" charset="0"/>
              </a:rPr>
              <a:t>T</a:t>
            </a:r>
            <a:r>
              <a:rPr kumimoji="0" lang="en-CA" sz="1800" b="1" i="0" u="none" strike="noStrike" kern="100" cap="none" spc="0" normalizeH="0" baseline="0" noProof="0" dirty="0" err="1">
                <a:ln>
                  <a:noFill/>
                </a:ln>
                <a:solidFill>
                  <a:srgbClr val="0070C0"/>
                </a:solidFill>
                <a:effectLst/>
                <a:uLnTx/>
                <a:uFillTx/>
                <a:latin typeface="Aptos" panose="020B0004020202020204" pitchFamily="34" charset="0"/>
                <a:ea typeface="Aptos" panose="020B0004020202020204" pitchFamily="34" charset="0"/>
                <a:cs typeface="Times New Roman" panose="02020603050405020304" pitchFamily="18" charset="0"/>
              </a:rPr>
              <a:t>reatment</a:t>
            </a:r>
            <a:r>
              <a:rPr kumimoji="0" lang="en-CA" sz="1800" b="1" i="0" u="none" strike="noStrike" kern="1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CA"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and understanding the </a:t>
            </a:r>
            <a:r>
              <a:rPr kumimoji="0" lang="en-CA" sz="1800" b="1" u="none" strike="noStrike" kern="1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Times New Roman" panose="02020603050405020304" pitchFamily="18" charset="0"/>
              </a:rPr>
              <a:t>Mechanisms of Neurodevelopment</a:t>
            </a:r>
            <a:r>
              <a:rPr kumimoji="0" lang="en-CA"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CA" sz="1800" b="1" i="0" u="none" strike="noStrike" kern="1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Times New Roman" panose="02020603050405020304" pitchFamily="18" charset="0"/>
              </a:rPr>
              <a:t>Degeneration</a:t>
            </a:r>
            <a:r>
              <a:rPr kumimoji="0" lang="en-CA"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and </a:t>
            </a:r>
            <a:r>
              <a:rPr kumimoji="0" lang="en-CA" sz="1800" b="1" i="0" u="none" strike="noStrike" kern="1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Times New Roman" panose="02020603050405020304" pitchFamily="18" charset="0"/>
              </a:rPr>
              <a:t>Epilepsy Disease</a:t>
            </a:r>
            <a:r>
              <a:rPr kumimoji="0" lang="en-CA"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70C0"/>
                </a:solidFill>
                <a:effectLst/>
                <a:uLnTx/>
                <a:uFillTx/>
                <a:latin typeface="Aptos" panose="02110004020202020204"/>
                <a:ea typeface="Calibri" panose="020F0502020204030204" pitchFamily="34" charset="0"/>
                <a:cs typeface="Calibri" panose="020F0502020204030204" pitchFamily="34" charset="0"/>
              </a:rPr>
              <a:t>1: Antiepileptic Drugs. </a:t>
            </a:r>
            <a:r>
              <a:rPr kumimoji="0" lang="en-US" sz="1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These drugs help to reduce some Seizures. There are around </a:t>
            </a:r>
            <a:r>
              <a:rPr kumimoji="0" lang="en-US" sz="1800" b="1"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30 approved drugs </a:t>
            </a:r>
            <a:r>
              <a:rPr kumimoji="0" lang="en-US" sz="1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for the treatment of Epilepsy.</a:t>
            </a:r>
            <a:endParaRPr kumimoji="0" lang="en-CA" sz="1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en-CA" sz="2000" b="1" i="0" u="none" strike="noStrike" kern="1200" cap="none" spc="0" normalizeH="0" baseline="0" noProof="0" dirty="0">
                <a:ln>
                  <a:noFill/>
                </a:ln>
                <a:solidFill>
                  <a:srgbClr val="0070C0"/>
                </a:solidFill>
                <a:effectLst/>
                <a:uLnTx/>
                <a:uFillTx/>
                <a:latin typeface="Aptos" panose="02110004020202020204"/>
                <a:ea typeface="Times New Roman" panose="02020603050405020304" pitchFamily="18" charset="0"/>
                <a:cs typeface="Calibri" panose="020F0502020204030204" pitchFamily="34" charset="0"/>
              </a:rPr>
              <a:t>2: Ketogenic Diet. </a:t>
            </a:r>
            <a:r>
              <a:rPr kumimoji="0" lang="en-CA" sz="18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Another Treatment for Epilepsy which works on to </a:t>
            </a:r>
            <a:r>
              <a:rPr kumimoji="0" lang="en-CA" sz="1800" b="1"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Change in Diet.</a:t>
            </a:r>
            <a:endParaRPr kumimoji="0" lang="en-CA"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CA" sz="1400" dirty="0"/>
          </a:p>
        </p:txBody>
      </p:sp>
      <p:pic>
        <p:nvPicPr>
          <p:cNvPr id="4" name="Picture 4" descr="RX Prescription Medicine Symbol Stock Illustration - Illustration of  paperwork, medicine: 70668105">
            <a:extLst>
              <a:ext uri="{FF2B5EF4-FFF2-40B4-BE49-F238E27FC236}">
                <a16:creationId xmlns:a16="http://schemas.microsoft.com/office/drawing/2014/main" id="{3039B167-1B5B-32B0-556D-2D85CBE8608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29600" y="1799771"/>
            <a:ext cx="3892534" cy="3715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408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aving Cyla: How it feels to have awake brain surgery - The Globe and Mail">
            <a:extLst>
              <a:ext uri="{FF2B5EF4-FFF2-40B4-BE49-F238E27FC236}">
                <a16:creationId xmlns:a16="http://schemas.microsoft.com/office/drawing/2014/main" id="{B9943458-0E97-EA09-DBEA-AB0708FC06B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037" r="33747" b="278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8" name="Rectangle 308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E2E6FA-B570-EBB4-23F7-184AA0735B1E}"/>
              </a:ext>
            </a:extLst>
          </p:cNvPr>
          <p:cNvSpPr>
            <a:spLocks noGrp="1"/>
          </p:cNvSpPr>
          <p:nvPr>
            <p:ph type="title"/>
          </p:nvPr>
        </p:nvSpPr>
        <p:spPr>
          <a:xfrm>
            <a:off x="371094" y="1161288"/>
            <a:ext cx="3438144" cy="690590"/>
          </a:xfrm>
        </p:spPr>
        <p:txBody>
          <a:bodyPr vert="horz" lIns="91440" tIns="45720" rIns="91440" bIns="45720" rtlCol="0" anchor="b">
            <a:normAutofit fontScale="90000"/>
          </a:bodyPr>
          <a:lstStyle/>
          <a:p>
            <a:br>
              <a:rPr kumimoji="0" lang="en-US" sz="2800" b="1" i="0" u="none" strike="noStrike" cap="none" spc="0" normalizeH="0" baseline="0" noProof="0" dirty="0">
                <a:ln>
                  <a:noFill/>
                </a:ln>
                <a:effectLst/>
                <a:uLnTx/>
                <a:uFillTx/>
              </a:rPr>
            </a:br>
            <a:r>
              <a:rPr kumimoji="0" lang="en-US" sz="2800" b="1" i="0" u="none" strike="noStrike" cap="none" spc="0" normalizeH="0" baseline="0" noProof="0" dirty="0">
                <a:ln>
                  <a:noFill/>
                </a:ln>
                <a:effectLst/>
                <a:uLnTx/>
                <a:uFillTx/>
              </a:rPr>
              <a:t>Treatments…</a:t>
            </a:r>
            <a:endParaRPr lang="en-US" sz="2800" dirty="0"/>
          </a:p>
        </p:txBody>
      </p:sp>
      <p:sp>
        <p:nvSpPr>
          <p:cNvPr id="3090" name="Rectangle 308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92" name="Rectangle 309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0806963-EFA8-FC3D-3D55-F6F37BB3C26E}"/>
              </a:ext>
            </a:extLst>
          </p:cNvPr>
          <p:cNvSpPr txBox="1"/>
          <p:nvPr/>
        </p:nvSpPr>
        <p:spPr>
          <a:xfrm>
            <a:off x="371093" y="2096479"/>
            <a:ext cx="7019169" cy="4160775"/>
          </a:xfrm>
          <a:prstGeom prst="rect">
            <a:avLst/>
          </a:prstGeom>
        </p:spPr>
        <p:txBody>
          <a:bodyPr vert="horz" lIns="91440" tIns="45720" rIns="91440" bIns="45720" rtlCol="0" anchor="t">
            <a:noAutofit/>
          </a:bodyPr>
          <a:lstStyle/>
          <a:p>
            <a:pPr marR="0" lvl="0" fontAlgn="base">
              <a:lnSpc>
                <a:spcPct val="90000"/>
              </a:lnSpc>
              <a:spcBef>
                <a:spcPts val="1000"/>
              </a:spcBef>
              <a:spcAft>
                <a:spcPts val="800"/>
              </a:spcAft>
              <a:buClrTx/>
              <a:buSzTx/>
              <a:tabLst/>
              <a:defRPr/>
            </a:pPr>
            <a:r>
              <a:rPr lang="en-US" b="1" dirty="0">
                <a:solidFill>
                  <a:srgbClr val="0070C0"/>
                </a:solidFill>
              </a:rPr>
              <a:t>3</a:t>
            </a:r>
            <a:r>
              <a:rPr kumimoji="0" lang="en-US" b="1" i="0" u="none" strike="noStrike" cap="none" spc="0" normalizeH="0" baseline="0" noProof="0" dirty="0">
                <a:ln>
                  <a:noFill/>
                </a:ln>
                <a:solidFill>
                  <a:srgbClr val="0070C0"/>
                </a:solidFill>
                <a:effectLst/>
                <a:uLnTx/>
                <a:uFillTx/>
              </a:rPr>
              <a:t>. </a:t>
            </a:r>
            <a:r>
              <a:rPr lang="en-US" b="1" dirty="0">
                <a:solidFill>
                  <a:srgbClr val="0070C0"/>
                </a:solidFill>
              </a:rPr>
              <a:t>Brain Surgery</a:t>
            </a:r>
            <a:endParaRPr kumimoji="0" lang="en-US" b="0" i="0" u="none" strike="noStrike" cap="none" spc="0" normalizeH="0" baseline="0" noProof="0" dirty="0">
              <a:ln>
                <a:noFill/>
              </a:ln>
              <a:solidFill>
                <a:srgbClr val="0070C0"/>
              </a:solidFill>
              <a:effectLst/>
              <a:uLnTx/>
              <a:uFillTx/>
            </a:endParaRPr>
          </a:p>
          <a:p>
            <a:pPr marR="0" lvl="0" fontAlgn="base">
              <a:lnSpc>
                <a:spcPct val="90000"/>
              </a:lnSpc>
              <a:spcBef>
                <a:spcPts val="1000"/>
              </a:spcBef>
              <a:spcAft>
                <a:spcPts val="800"/>
              </a:spcAft>
              <a:buClrTx/>
              <a:buSzTx/>
              <a:tabLst/>
              <a:defRPr/>
            </a:pPr>
            <a:r>
              <a:rPr kumimoji="0" lang="en-US" b="0" i="0" u="none" strike="noStrike" cap="none" spc="0" normalizeH="0" baseline="0" noProof="0" dirty="0">
                <a:ln>
                  <a:noFill/>
                </a:ln>
                <a:effectLst/>
                <a:uLnTx/>
                <a:uFillTx/>
              </a:rPr>
              <a:t>The main Goal of Epilepsy Surgery is to </a:t>
            </a:r>
            <a:r>
              <a:rPr kumimoji="0" lang="en-US" b="1" i="0" u="none" strike="noStrike" cap="none" spc="0" normalizeH="0" baseline="0" noProof="0" dirty="0">
                <a:ln>
                  <a:noFill/>
                </a:ln>
                <a:effectLst/>
                <a:uLnTx/>
                <a:uFillTx/>
              </a:rPr>
              <a:t>decrease the number of Seizures</a:t>
            </a:r>
            <a:r>
              <a:rPr kumimoji="0" lang="en-US" b="0" i="0" u="none" strike="noStrike" cap="none" spc="0" normalizeH="0" baseline="0" noProof="0" dirty="0">
                <a:ln>
                  <a:noFill/>
                </a:ln>
                <a:effectLst/>
                <a:uLnTx/>
                <a:uFillTx/>
              </a:rPr>
              <a:t>, the </a:t>
            </a:r>
            <a:r>
              <a:rPr kumimoji="0" lang="en-US" b="1" i="0" u="none" strike="noStrike" cap="none" spc="0" normalizeH="0" baseline="0" noProof="0" dirty="0">
                <a:ln>
                  <a:noFill/>
                </a:ln>
                <a:effectLst/>
                <a:uLnTx/>
                <a:uFillTx/>
              </a:rPr>
              <a:t>Severity of Seizures </a:t>
            </a:r>
            <a:r>
              <a:rPr kumimoji="0" lang="en-US" b="0" i="0" u="none" strike="noStrike" cap="none" spc="0" normalizeH="0" baseline="0" noProof="0" dirty="0">
                <a:ln>
                  <a:noFill/>
                </a:ln>
                <a:effectLst/>
                <a:uLnTx/>
                <a:uFillTx/>
              </a:rPr>
              <a:t>or, ideally, </a:t>
            </a:r>
            <a:r>
              <a:rPr kumimoji="0" lang="en-US" b="1" i="0" u="none" strike="noStrike" cap="none" spc="0" normalizeH="0" baseline="0" noProof="0" dirty="0">
                <a:ln>
                  <a:noFill/>
                </a:ln>
                <a:effectLst/>
                <a:uLnTx/>
                <a:uFillTx/>
              </a:rPr>
              <a:t>to become Seizure-Free</a:t>
            </a:r>
            <a:r>
              <a:rPr kumimoji="0" lang="en-US" b="0" i="0" u="none" strike="noStrike" cap="none" spc="0" normalizeH="0" baseline="0" noProof="0" dirty="0">
                <a:ln>
                  <a:noFill/>
                </a:ln>
                <a:effectLst/>
                <a:uLnTx/>
                <a:uFillTx/>
              </a:rPr>
              <a:t>. There are several different types of Epilepsy Surgery. </a:t>
            </a:r>
          </a:p>
          <a:p>
            <a:pPr marR="0" lvl="0" fontAlgn="base">
              <a:lnSpc>
                <a:spcPct val="90000"/>
              </a:lnSpc>
              <a:spcBef>
                <a:spcPts val="1000"/>
              </a:spcBef>
              <a:spcAft>
                <a:spcPts val="800"/>
              </a:spcAft>
              <a:buClrTx/>
              <a:buSzTx/>
              <a:tabLst/>
              <a:defRPr/>
            </a:pPr>
            <a:r>
              <a:rPr kumimoji="0" lang="en-US" sz="2000" b="1" i="0" u="none" strike="noStrike" cap="none" spc="0" normalizeH="0" baseline="0" noProof="0" dirty="0">
                <a:ln>
                  <a:noFill/>
                </a:ln>
                <a:solidFill>
                  <a:srgbClr val="C00000"/>
                </a:solidFill>
                <a:effectLst/>
                <a:uLnTx/>
                <a:uFillTx/>
              </a:rPr>
              <a:t>Surgical Approaches to Manage Seizures</a:t>
            </a:r>
          </a:p>
          <a:p>
            <a:pPr marL="285750" marR="0" lvl="0" indent="-285750" fontAlgn="base">
              <a:lnSpc>
                <a:spcPct val="90000"/>
              </a:lnSpc>
              <a:spcBef>
                <a:spcPts val="1000"/>
              </a:spcBef>
              <a:spcAft>
                <a:spcPts val="800"/>
              </a:spcAft>
              <a:buClrTx/>
              <a:buSzTx/>
              <a:buFont typeface="Wingdings" panose="05000000000000000000" pitchFamily="2" charset="2"/>
              <a:buChar char="q"/>
              <a:tabLst/>
              <a:defRPr/>
            </a:pPr>
            <a:r>
              <a:rPr kumimoji="0" lang="en-US" b="0" i="0" u="none" strike="noStrike" cap="none" spc="0" normalizeH="0" baseline="0" noProof="0" dirty="0">
                <a:ln>
                  <a:noFill/>
                </a:ln>
                <a:effectLst/>
                <a:uLnTx/>
                <a:uFillTx/>
              </a:rPr>
              <a:t>Removing the Part of Brain where the Seizures start.</a:t>
            </a:r>
          </a:p>
          <a:p>
            <a:pPr marL="285750" marR="0" lvl="0" indent="-285750" fontAlgn="base">
              <a:lnSpc>
                <a:spcPct val="90000"/>
              </a:lnSpc>
              <a:spcBef>
                <a:spcPts val="1000"/>
              </a:spcBef>
              <a:spcAft>
                <a:spcPts val="800"/>
              </a:spcAft>
              <a:buClrTx/>
              <a:buSzTx/>
              <a:buFont typeface="Wingdings" panose="05000000000000000000" pitchFamily="2" charset="2"/>
              <a:buChar char="q"/>
              <a:tabLst/>
              <a:defRPr/>
            </a:pPr>
            <a:r>
              <a:rPr kumimoji="0" lang="en-US" b="0" i="0" u="none" strike="noStrike" cap="none" spc="0" normalizeH="0" baseline="0" noProof="0" dirty="0">
                <a:ln>
                  <a:noFill/>
                </a:ln>
                <a:effectLst/>
                <a:uLnTx/>
                <a:uFillTx/>
              </a:rPr>
              <a:t>Disconnecting Brain Nerve cell communication to stop the spread of seizures to other areas of the Brain.</a:t>
            </a:r>
          </a:p>
          <a:p>
            <a:pPr marL="285750" marR="0" lvl="0" indent="-285750" fontAlgn="base">
              <a:lnSpc>
                <a:spcPct val="90000"/>
              </a:lnSpc>
              <a:spcBef>
                <a:spcPts val="1000"/>
              </a:spcBef>
              <a:spcAft>
                <a:spcPts val="800"/>
              </a:spcAft>
              <a:buClrTx/>
              <a:buSzTx/>
              <a:buFont typeface="Wingdings" panose="05000000000000000000" pitchFamily="2" charset="2"/>
              <a:buChar char="q"/>
              <a:tabLst/>
              <a:defRPr/>
            </a:pPr>
            <a:r>
              <a:rPr kumimoji="0" lang="en-US" b="0" i="0" u="none" strike="noStrike" cap="none" spc="0" normalizeH="0" baseline="0" noProof="0" dirty="0">
                <a:ln>
                  <a:noFill/>
                </a:ln>
                <a:effectLst/>
                <a:uLnTx/>
                <a:uFillTx/>
              </a:rPr>
              <a:t>Using a laser to heat and kill the Nerve Cells where the Seizures begin.</a:t>
            </a:r>
          </a:p>
        </p:txBody>
      </p:sp>
      <p:sp>
        <p:nvSpPr>
          <p:cNvPr id="5" name="TextBox 4">
            <a:extLst>
              <a:ext uri="{FF2B5EF4-FFF2-40B4-BE49-F238E27FC236}">
                <a16:creationId xmlns:a16="http://schemas.microsoft.com/office/drawing/2014/main" id="{E7B05627-CDD9-C415-1622-03A5585C2547}"/>
              </a:ext>
            </a:extLst>
          </p:cNvPr>
          <p:cNvSpPr txBox="1"/>
          <p:nvPr/>
        </p:nvSpPr>
        <p:spPr>
          <a:xfrm>
            <a:off x="838200" y="3428999"/>
            <a:ext cx="6552062" cy="2747963"/>
          </a:xfrm>
          <a:prstGeom prst="rect">
            <a:avLst/>
          </a:prstGeom>
        </p:spPr>
        <p:txBody>
          <a:bodyPr vert="horz" lIns="91440" tIns="45720" rIns="91440" bIns="45720" rtlCol="0">
            <a:normAutofit/>
          </a:bodyPr>
          <a:lstStyle/>
          <a:p>
            <a:pPr marR="0" lvl="0" fontAlgn="base">
              <a:lnSpc>
                <a:spcPct val="90000"/>
              </a:lnSpc>
              <a:spcBef>
                <a:spcPts val="1000"/>
              </a:spcBef>
              <a:spcAft>
                <a:spcPts val="800"/>
              </a:spcAft>
              <a:buClrTx/>
              <a:buSzTx/>
              <a:tabLst/>
              <a:defRPr/>
            </a:pPr>
            <a:endParaRPr kumimoji="0" lang="en-US" sz="2000" b="1" i="0" u="none" strike="noStrike" cap="none" spc="0" normalizeH="0" baseline="0" noProof="0" dirty="0">
              <a:ln>
                <a:noFill/>
              </a:ln>
              <a:solidFill>
                <a:srgbClr val="0070C0"/>
              </a:solidFill>
              <a:effectLst/>
              <a:uLnTx/>
              <a:uFillTx/>
            </a:endParaRPr>
          </a:p>
          <a:p>
            <a:pPr marR="0" lvl="0" fontAlgn="base">
              <a:lnSpc>
                <a:spcPct val="90000"/>
              </a:lnSpc>
              <a:spcBef>
                <a:spcPts val="1000"/>
              </a:spcBef>
              <a:spcAft>
                <a:spcPts val="800"/>
              </a:spcAft>
              <a:buClrTx/>
              <a:buSzTx/>
              <a:tabLst/>
              <a:defRPr/>
            </a:pPr>
            <a:r>
              <a:rPr kumimoji="0" lang="en-US" sz="2000" b="1" i="0" u="none" strike="noStrike" cap="none" spc="0" normalizeH="0" baseline="0" noProof="0" dirty="0">
                <a:ln>
                  <a:noFill/>
                </a:ln>
                <a:solidFill>
                  <a:srgbClr val="0070C0"/>
                </a:solidFill>
                <a:effectLst/>
                <a:uLnTx/>
                <a:uFillTx/>
              </a:rPr>
              <a:t> </a:t>
            </a:r>
          </a:p>
          <a:p>
            <a:pPr marR="0" lvl="0" fontAlgn="base">
              <a:lnSpc>
                <a:spcPct val="90000"/>
              </a:lnSpc>
              <a:spcBef>
                <a:spcPts val="1000"/>
              </a:spcBef>
              <a:spcAft>
                <a:spcPts val="800"/>
              </a:spcAft>
              <a:buClrTx/>
              <a:buSzTx/>
              <a:tabLst/>
              <a:defRPr/>
            </a:pPr>
            <a:endParaRPr kumimoji="0" lang="en-US" sz="2000" b="1" i="0" u="none" strike="noStrike" cap="none" spc="0" normalizeH="0" baseline="0" noProof="0" dirty="0">
              <a:ln>
                <a:noFill/>
              </a:ln>
              <a:solidFill>
                <a:srgbClr val="0070C0"/>
              </a:solidFill>
              <a:effectLst/>
              <a:uLnTx/>
              <a:uFillTx/>
            </a:endParaRPr>
          </a:p>
        </p:txBody>
      </p:sp>
    </p:spTree>
    <p:extLst>
      <p:ext uri="{BB962C8B-B14F-4D97-AF65-F5344CB8AC3E}">
        <p14:creationId xmlns:p14="http://schemas.microsoft.com/office/powerpoint/2010/main" val="226207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6CD46-56E2-8F6F-9CA0-C23EF001008A}"/>
              </a:ext>
            </a:extLst>
          </p:cNvPr>
          <p:cNvSpPr>
            <a:spLocks noGrp="1"/>
          </p:cNvSpPr>
          <p:nvPr>
            <p:ph type="title"/>
          </p:nvPr>
        </p:nvSpPr>
        <p:spPr>
          <a:xfrm>
            <a:off x="761840" y="986971"/>
            <a:ext cx="4544762" cy="711201"/>
          </a:xfrm>
        </p:spPr>
        <p:txBody>
          <a:bodyPr anchor="t">
            <a:normAutofit/>
          </a:bodyPr>
          <a:lstStyle/>
          <a:p>
            <a:r>
              <a:rPr kumimoji="0" lang="en-US" sz="4000" b="1" i="0" u="none" strike="noStrike" kern="1200" cap="none" spc="0" normalizeH="0" baseline="0" noProof="0" dirty="0">
                <a:ln>
                  <a:noFill/>
                </a:ln>
                <a:solidFill>
                  <a:prstClr val="black"/>
                </a:solidFill>
                <a:effectLst/>
                <a:uLnTx/>
                <a:uFillTx/>
                <a:latin typeface="Aptos" panose="02110004020202020204"/>
                <a:ea typeface="+mj-ea"/>
                <a:cs typeface="+mj-cs"/>
              </a:rPr>
              <a:t>Treatments…</a:t>
            </a:r>
            <a:endParaRPr lang="en-CA" sz="3200" b="1" dirty="0">
              <a:latin typeface="+mn-lt"/>
            </a:endParaRPr>
          </a:p>
        </p:txBody>
      </p:sp>
      <p:cxnSp>
        <p:nvCxnSpPr>
          <p:cNvPr id="22" name="Straight Connector 21">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548B5E-1413-8A00-A3E6-249F0ED00A60}"/>
              </a:ext>
            </a:extLst>
          </p:cNvPr>
          <p:cNvSpPr>
            <a:spLocks noGrp="1"/>
          </p:cNvSpPr>
          <p:nvPr>
            <p:ph idx="1"/>
          </p:nvPr>
        </p:nvSpPr>
        <p:spPr>
          <a:xfrm>
            <a:off x="761840" y="1698171"/>
            <a:ext cx="6413846" cy="4455941"/>
          </a:xfrm>
        </p:spPr>
        <p:txBody>
          <a:bodyPr>
            <a:normAutofit/>
          </a:bodyPr>
          <a:lstStyle/>
          <a:p>
            <a:pPr marL="0" marR="0" lvl="0" indent="0" algn="l"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en-CA" sz="1800" b="1" i="0" u="none" strike="noStrike" kern="1200" cap="none" spc="0" normalizeH="0" baseline="0" dirty="0">
                <a:ln>
                  <a:noFill/>
                </a:ln>
                <a:solidFill>
                  <a:srgbClr val="0070C0"/>
                </a:solidFill>
                <a:effectLst/>
                <a:uLnTx/>
                <a:uFillTx/>
                <a:latin typeface="Aptos" panose="02110004020202020204"/>
                <a:ea typeface="Calibri" panose="020F0502020204030204" pitchFamily="34" charset="0"/>
                <a:cs typeface="Calibri" panose="020F0502020204030204" pitchFamily="34" charset="0"/>
              </a:rPr>
              <a:t>4: </a:t>
            </a:r>
            <a:r>
              <a:rPr kumimoji="0" lang="en-US" sz="1800" b="1" i="0" u="none" strike="noStrike" kern="1200" cap="none" spc="0" normalizeH="0" baseline="0" noProof="0" dirty="0" err="1">
                <a:ln>
                  <a:noFill/>
                </a:ln>
                <a:solidFill>
                  <a:srgbClr val="0070C0"/>
                </a:solidFill>
                <a:effectLst/>
                <a:uLnTx/>
                <a:uFillTx/>
                <a:latin typeface="Aptos" panose="02110004020202020204"/>
                <a:ea typeface="Calibri" panose="020F0502020204030204" pitchFamily="34" charset="0"/>
                <a:cs typeface="Calibri" panose="020F0502020204030204" pitchFamily="34" charset="0"/>
              </a:rPr>
              <a:t>Vagus</a:t>
            </a:r>
            <a:r>
              <a:rPr kumimoji="0" lang="en-US" sz="1800" b="1" i="0" u="none" strike="noStrike" kern="1200" cap="none" spc="0" normalizeH="0" baseline="0" noProof="0" dirty="0">
                <a:ln>
                  <a:noFill/>
                </a:ln>
                <a:solidFill>
                  <a:srgbClr val="0070C0"/>
                </a:solidFill>
                <a:effectLst/>
                <a:uLnTx/>
                <a:uFillTx/>
                <a:latin typeface="Aptos" panose="02110004020202020204"/>
                <a:ea typeface="Calibri" panose="020F0502020204030204" pitchFamily="34" charset="0"/>
                <a:cs typeface="Calibri" panose="020F0502020204030204" pitchFamily="34" charset="0"/>
              </a:rPr>
              <a:t> Nerve Stimulator </a:t>
            </a:r>
            <a:endParaRPr kumimoji="0" lang="en-CA" sz="1800" b="1" i="0" u="none" strike="noStrike" kern="1200" cap="none" spc="0" normalizeH="0" baseline="0" noProof="0" dirty="0">
              <a:ln>
                <a:noFill/>
              </a:ln>
              <a:solidFill>
                <a:srgbClr val="156082"/>
              </a:solidFill>
              <a:effectLst/>
              <a:uLnTx/>
              <a:uFillTx/>
              <a:latin typeface="Aptos" panose="02110004020202020204"/>
              <a:ea typeface="Calibri" panose="020F0502020204030204" pitchFamily="34" charset="0"/>
              <a:cs typeface="Arial" panose="020B0604020202020204" pitchFamily="34" charset="0"/>
            </a:endParaRPr>
          </a:p>
          <a:p>
            <a:pPr marR="0" lvl="0" algn="l" defTabSz="914400" rtl="0" eaLnBrk="1" fontAlgn="base" latinLnBrk="0" hangingPunct="1">
              <a:lnSpc>
                <a:spcPct val="90000"/>
              </a:lnSpc>
              <a:spcBef>
                <a:spcPts val="1000"/>
              </a:spcBef>
              <a:spcAft>
                <a:spcPts val="800"/>
              </a:spcAft>
              <a:buClrTx/>
              <a:buSzTx/>
              <a:buFont typeface="Wingdings" panose="05000000000000000000" pitchFamily="2" charset="2"/>
              <a:buChar char="q"/>
              <a:tabLst/>
              <a:defRPr/>
            </a:pPr>
            <a:r>
              <a:rPr kumimoji="0" lang="en-CA" sz="18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Let’s talk about </a:t>
            </a:r>
            <a:r>
              <a:rPr kumimoji="0" lang="en-CA" sz="1800" b="0" i="0" u="none" strike="noStrike" kern="1200" cap="none" spc="0" normalizeH="0" baseline="0" noProof="0" dirty="0" err="1">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Vagus</a:t>
            </a:r>
            <a:r>
              <a:rPr kumimoji="0" lang="en-CA" sz="18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 Nerves first. There is one </a:t>
            </a:r>
            <a:r>
              <a:rPr kumimoji="0" lang="en-CA" sz="1800" b="0" i="0" u="none" strike="noStrike" kern="1200" cap="none" spc="0" normalizeH="0" baseline="0" noProof="0" dirty="0" err="1">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vagus</a:t>
            </a:r>
            <a:r>
              <a:rPr kumimoji="0" lang="en-CA" sz="18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 nerve on each side of the body. </a:t>
            </a:r>
            <a:endParaRPr kumimoji="0" lang="en-CA" sz="1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endParaRPr>
          </a:p>
          <a:p>
            <a:pPr marR="0" lvl="0" algn="l" defTabSz="914400" rtl="0" eaLnBrk="1" fontAlgn="base" latinLnBrk="0" hangingPunct="1">
              <a:lnSpc>
                <a:spcPct val="90000"/>
              </a:lnSpc>
              <a:spcBef>
                <a:spcPts val="1000"/>
              </a:spcBef>
              <a:spcAft>
                <a:spcPts val="800"/>
              </a:spcAft>
              <a:buClrTx/>
              <a:buSzTx/>
              <a:buFont typeface="Wingdings" panose="05000000000000000000" pitchFamily="2" charset="2"/>
              <a:buChar char="q"/>
              <a:tabLst/>
              <a:defRPr/>
            </a:pPr>
            <a:r>
              <a:rPr kumimoji="0" lang="en-CA" sz="18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The </a:t>
            </a:r>
            <a:r>
              <a:rPr kumimoji="0" lang="en-CA" sz="1800" b="0" i="0" u="none" strike="noStrike" kern="1200" cap="none" spc="0" normalizeH="0" baseline="0" noProof="0" dirty="0" err="1">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vagus</a:t>
            </a:r>
            <a:r>
              <a:rPr kumimoji="0" lang="en-CA" sz="18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 nerve runs from the lower part of the brain which goes to the neck to the chest and stomach. </a:t>
            </a:r>
            <a:endParaRPr kumimoji="0" lang="en-CA" sz="1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endParaRPr>
          </a:p>
          <a:p>
            <a:pPr marR="0" lvl="0" algn="l" defTabSz="914400" rtl="0" eaLnBrk="1" fontAlgn="base" latinLnBrk="0" hangingPunct="1">
              <a:lnSpc>
                <a:spcPct val="90000"/>
              </a:lnSpc>
              <a:spcBef>
                <a:spcPts val="1000"/>
              </a:spcBef>
              <a:spcAft>
                <a:spcPts val="800"/>
              </a:spcAft>
              <a:buClrTx/>
              <a:buSzTx/>
              <a:buFont typeface="Wingdings" panose="05000000000000000000" pitchFamily="2" charset="2"/>
              <a:buChar char="q"/>
              <a:tabLst/>
              <a:defRPr/>
            </a:pPr>
            <a:r>
              <a:rPr kumimoji="0" lang="en-CA" sz="18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 It regulates our Heart Rate, Blood </a:t>
            </a:r>
            <a:r>
              <a:rPr lang="en-CA" sz="1800" dirty="0">
                <a:solidFill>
                  <a:prstClr val="black"/>
                </a:solidFill>
                <a:latin typeface="Aptos" panose="02110004020202020204"/>
                <a:ea typeface="Times New Roman" panose="02020603050405020304" pitchFamily="18" charset="0"/>
                <a:cs typeface="Calibri" panose="020F0502020204030204" pitchFamily="34" charset="0"/>
              </a:rPr>
              <a:t>P</a:t>
            </a:r>
            <a:r>
              <a:rPr kumimoji="0" lang="en-CA" sz="1800" b="0" i="0" u="none" strike="noStrike" kern="1200" cap="none" spc="0" normalizeH="0" baseline="0" noProof="0" dirty="0" err="1">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ressure</a:t>
            </a:r>
            <a:r>
              <a:rPr kumimoji="0" lang="en-CA" sz="18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 and Breathing by sending Signals between your Brain, Heart and Lungs. </a:t>
            </a:r>
            <a:endParaRPr kumimoji="0" lang="en-CA" sz="1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endParaRPr>
          </a:p>
          <a:p>
            <a:pPr marR="0" lvl="0" algn="l" defTabSz="914400" rtl="0" eaLnBrk="1" fontAlgn="base" latinLnBrk="0" hangingPunct="1">
              <a:lnSpc>
                <a:spcPct val="90000"/>
              </a:lnSpc>
              <a:spcBef>
                <a:spcPts val="1000"/>
              </a:spcBef>
              <a:spcAft>
                <a:spcPts val="800"/>
              </a:spcAft>
              <a:buClrTx/>
              <a:buSzTx/>
              <a:buFont typeface="Wingdings" panose="05000000000000000000" pitchFamily="2" charset="2"/>
              <a:buChar char="q"/>
              <a:tabLst/>
              <a:defRPr/>
            </a:pPr>
            <a:r>
              <a:rPr kumimoji="0" lang="en-CA" sz="18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It can also affect your Mood, Memory and Cognition by sending Electrical </a:t>
            </a:r>
            <a:r>
              <a:rPr lang="en-CA" sz="1800" dirty="0">
                <a:solidFill>
                  <a:prstClr val="black"/>
                </a:solidFill>
                <a:latin typeface="Aptos" panose="02110004020202020204"/>
                <a:ea typeface="Times New Roman" panose="02020603050405020304" pitchFamily="18" charset="0"/>
                <a:cs typeface="Calibri" panose="020F0502020204030204" pitchFamily="34" charset="0"/>
              </a:rPr>
              <a:t>S</a:t>
            </a:r>
            <a:r>
              <a:rPr kumimoji="0" lang="en-CA" sz="1800" b="0" i="0" u="none" strike="noStrike" kern="1200" cap="none" spc="0" normalizeH="0" baseline="0" noProof="0" dirty="0" err="1">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ignals</a:t>
            </a:r>
            <a:r>
              <a:rPr kumimoji="0" lang="en-CA" sz="1800" b="0" i="0" u="none" strike="noStrike" kern="1200" cap="none" spc="0" normalizeH="0" baseline="0" noProof="0" dirty="0">
                <a:ln>
                  <a:noFill/>
                </a:ln>
                <a:solidFill>
                  <a:prstClr val="black"/>
                </a:solidFill>
                <a:effectLst/>
                <a:uLnTx/>
                <a:uFillTx/>
                <a:latin typeface="Aptos" panose="02110004020202020204"/>
                <a:ea typeface="Times New Roman" panose="02020603050405020304" pitchFamily="18" charset="0"/>
                <a:cs typeface="Calibri" panose="020F0502020204030204" pitchFamily="34" charset="0"/>
              </a:rPr>
              <a:t> between Brain and Limbic System.</a:t>
            </a:r>
            <a:endParaRPr lang="en-CA" sz="1300" dirty="0"/>
          </a:p>
        </p:txBody>
      </p:sp>
      <p:pic>
        <p:nvPicPr>
          <p:cNvPr id="4" name="Picture 3" descr="Vagus nerve stimulation pulse generator">
            <a:extLst>
              <a:ext uri="{FF2B5EF4-FFF2-40B4-BE49-F238E27FC236}">
                <a16:creationId xmlns:a16="http://schemas.microsoft.com/office/drawing/2014/main" id="{79E3684C-5022-318B-DE76-AB839B805428}"/>
              </a:ext>
            </a:extLst>
          </p:cNvPr>
          <p:cNvPicPr>
            <a:picLocks noChangeAspect="1"/>
          </p:cNvPicPr>
          <p:nvPr/>
        </p:nvPicPr>
        <p:blipFill rotWithShape="1">
          <a:blip r:embed="rId2">
            <a:extLst>
              <a:ext uri="{28A0092B-C50C-407E-A947-70E740481C1C}">
                <a14:useLocalDpi xmlns:a14="http://schemas.microsoft.com/office/drawing/2010/main" val="0"/>
              </a:ext>
            </a:extLst>
          </a:blip>
          <a:srcRect l="15392" r="9035"/>
          <a:stretch/>
        </p:blipFill>
        <p:spPr bwMode="auto">
          <a:xfrm>
            <a:off x="7175686" y="-2"/>
            <a:ext cx="4817277" cy="6139653"/>
          </a:xfrm>
          <a:prstGeom prst="rect">
            <a:avLst/>
          </a:prstGeom>
          <a:noFill/>
        </p:spPr>
      </p:pic>
      <p:sp>
        <p:nvSpPr>
          <p:cNvPr id="5" name="TextBox 4">
            <a:extLst>
              <a:ext uri="{FF2B5EF4-FFF2-40B4-BE49-F238E27FC236}">
                <a16:creationId xmlns:a16="http://schemas.microsoft.com/office/drawing/2014/main" id="{E506A842-5F64-BD45-F0B6-FAABAD4264A8}"/>
              </a:ext>
            </a:extLst>
          </p:cNvPr>
          <p:cNvSpPr txBox="1"/>
          <p:nvPr/>
        </p:nvSpPr>
        <p:spPr>
          <a:xfrm>
            <a:off x="8040914" y="6139653"/>
            <a:ext cx="3686629" cy="923330"/>
          </a:xfrm>
          <a:prstGeom prst="rect">
            <a:avLst/>
          </a:prstGeom>
          <a:noFill/>
        </p:spPr>
        <p:txBody>
          <a:bodyPr wrap="square" rtlCol="0">
            <a:spAutoFit/>
          </a:bodyPr>
          <a:lstStyle/>
          <a:p>
            <a:r>
              <a:rPr lang="en-CA" dirty="0"/>
              <a:t>(</a:t>
            </a:r>
            <a:r>
              <a:rPr lang="en-CA" dirty="0">
                <a:hlinkClick r:id="rId3"/>
              </a:rPr>
              <a:t>www.mayoclinic.orgvagus-nerve-stimulation/about/).1</a:t>
            </a:r>
            <a:endParaRPr lang="en-CA" dirty="0"/>
          </a:p>
          <a:p>
            <a:endParaRPr lang="en-CA" dirty="0"/>
          </a:p>
        </p:txBody>
      </p:sp>
    </p:spTree>
    <p:extLst>
      <p:ext uri="{BB962C8B-B14F-4D97-AF65-F5344CB8AC3E}">
        <p14:creationId xmlns:p14="http://schemas.microsoft.com/office/powerpoint/2010/main" val="1374815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6CD46-56E2-8F6F-9CA0-C23EF001008A}"/>
              </a:ext>
            </a:extLst>
          </p:cNvPr>
          <p:cNvSpPr>
            <a:spLocks noGrp="1"/>
          </p:cNvSpPr>
          <p:nvPr>
            <p:ph type="title"/>
          </p:nvPr>
        </p:nvSpPr>
        <p:spPr>
          <a:xfrm>
            <a:off x="761840" y="986971"/>
            <a:ext cx="4544762" cy="711201"/>
          </a:xfrm>
        </p:spPr>
        <p:txBody>
          <a:bodyPr anchor="t">
            <a:normAutofit/>
          </a:bodyPr>
          <a:lstStyle/>
          <a:p>
            <a:r>
              <a:rPr lang="en-US" sz="3200" b="1" dirty="0">
                <a:latin typeface="+mn-lt"/>
              </a:rPr>
              <a:t>Treatments…</a:t>
            </a:r>
            <a:endParaRPr lang="en-CA" sz="3200" b="1" dirty="0">
              <a:latin typeface="+mn-lt"/>
            </a:endParaRPr>
          </a:p>
        </p:txBody>
      </p:sp>
      <p:cxnSp>
        <p:nvCxnSpPr>
          <p:cNvPr id="22" name="Straight Connector 21">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548B5E-1413-8A00-A3E6-249F0ED00A60}"/>
              </a:ext>
            </a:extLst>
          </p:cNvPr>
          <p:cNvSpPr>
            <a:spLocks noGrp="1"/>
          </p:cNvSpPr>
          <p:nvPr>
            <p:ph idx="1"/>
          </p:nvPr>
        </p:nvSpPr>
        <p:spPr>
          <a:xfrm>
            <a:off x="761839" y="1698171"/>
            <a:ext cx="7482275" cy="4455941"/>
          </a:xfrm>
        </p:spPr>
        <p:txBody>
          <a:bodyPr>
            <a:normAutofit fontScale="92500" lnSpcReduction="10000"/>
          </a:bodyPr>
          <a:lstStyle/>
          <a:p>
            <a:pPr marL="0" indent="0">
              <a:spcAft>
                <a:spcPts val="800"/>
              </a:spcAft>
              <a:buNone/>
            </a:pPr>
            <a:r>
              <a:rPr kumimoji="0" lang="en-US" sz="2000" b="1" i="0" u="none" strike="noStrike" kern="1200" cap="none" spc="0" normalizeH="0" baseline="0" noProof="0" dirty="0">
                <a:ln>
                  <a:noFill/>
                </a:ln>
                <a:solidFill>
                  <a:srgbClr val="0070C0"/>
                </a:solidFill>
                <a:effectLst/>
                <a:uLnTx/>
                <a:uFillTx/>
                <a:latin typeface="Aptos" panose="02110004020202020204"/>
                <a:ea typeface="Calibri" panose="020F0502020204030204" pitchFamily="34" charset="0"/>
                <a:cs typeface="Calibri" panose="020F0502020204030204" pitchFamily="34" charset="0"/>
              </a:rPr>
              <a:t>4 : Vagus Nerve Stimulator </a:t>
            </a:r>
            <a:endParaRPr lang="en-CA" sz="2000" b="1" dirty="0">
              <a:solidFill>
                <a:srgbClr val="0070C0"/>
              </a:solidFill>
              <a:effectLst/>
              <a:ea typeface="Calibri" panose="020F0502020204030204" pitchFamily="34" charset="0"/>
              <a:cs typeface="Arial" panose="020B0604020202020204" pitchFamily="34" charset="0"/>
            </a:endParaRPr>
          </a:p>
          <a:p>
            <a:pPr marL="0" indent="0">
              <a:buNone/>
            </a:pPr>
            <a:r>
              <a:rPr lang="en-US" sz="2000" dirty="0"/>
              <a:t>This is a successful Treatment for </a:t>
            </a:r>
            <a:r>
              <a:rPr lang="en-US" sz="2000" b="1" dirty="0"/>
              <a:t>Epilepsy and Depression, </a:t>
            </a:r>
          </a:p>
          <a:p>
            <a:pPr marL="0" indent="0">
              <a:buNone/>
            </a:pPr>
            <a:r>
              <a:rPr lang="en-US" sz="2000" dirty="0"/>
              <a:t>This Device </a:t>
            </a:r>
            <a:r>
              <a:rPr lang="en-US" sz="2000" b="1" dirty="0"/>
              <a:t>Stimulates the </a:t>
            </a:r>
            <a:r>
              <a:rPr lang="en-US" sz="2000" b="1" dirty="0" err="1"/>
              <a:t>Vagus</a:t>
            </a:r>
            <a:r>
              <a:rPr lang="en-US" sz="2000" b="1" dirty="0"/>
              <a:t> Nerve </a:t>
            </a:r>
            <a:r>
              <a:rPr lang="en-US" sz="2000" dirty="0"/>
              <a:t>with </a:t>
            </a:r>
            <a:r>
              <a:rPr lang="en-US" sz="2000" b="1" dirty="0"/>
              <a:t>Electrical Impulses. </a:t>
            </a:r>
          </a:p>
          <a:p>
            <a:pPr marL="0" indent="0">
              <a:buNone/>
            </a:pPr>
            <a:r>
              <a:rPr lang="en-US" sz="2000" dirty="0"/>
              <a:t>FDA-approved, it leads to </a:t>
            </a:r>
            <a:r>
              <a:rPr lang="en-US" sz="2000" b="1" dirty="0"/>
              <a:t>Seizures and Mood Changes</a:t>
            </a:r>
            <a:r>
              <a:rPr lang="en-US" sz="2000" dirty="0"/>
              <a:t>. </a:t>
            </a:r>
          </a:p>
          <a:p>
            <a:pPr marL="0" indent="0">
              <a:buNone/>
            </a:pPr>
            <a:r>
              <a:rPr lang="en-US" sz="2400" b="1" dirty="0">
                <a:solidFill>
                  <a:srgbClr val="0070C0"/>
                </a:solidFill>
              </a:rPr>
              <a:t>Side-effects:  </a:t>
            </a:r>
          </a:p>
          <a:p>
            <a:pPr>
              <a:buFont typeface="Wingdings" panose="05000000000000000000" pitchFamily="2" charset="2"/>
              <a:buChar char="q"/>
            </a:pPr>
            <a:r>
              <a:rPr lang="en-US" sz="2000" b="1" dirty="0"/>
              <a:t>Voice changes</a:t>
            </a:r>
            <a:r>
              <a:rPr lang="en-US" sz="2000" dirty="0"/>
              <a:t>, </a:t>
            </a:r>
          </a:p>
          <a:p>
            <a:pPr>
              <a:buFont typeface="Wingdings" panose="05000000000000000000" pitchFamily="2" charset="2"/>
              <a:buChar char="q"/>
            </a:pPr>
            <a:r>
              <a:rPr lang="en-US" sz="2000" b="1" dirty="0"/>
              <a:t>Throat Pain</a:t>
            </a:r>
            <a:r>
              <a:rPr lang="en-US" sz="2000" dirty="0"/>
              <a:t>, </a:t>
            </a:r>
          </a:p>
          <a:p>
            <a:pPr>
              <a:buFont typeface="Wingdings" panose="05000000000000000000" pitchFamily="2" charset="2"/>
              <a:buChar char="q"/>
            </a:pPr>
            <a:r>
              <a:rPr lang="en-US" sz="2000" b="1" dirty="0"/>
              <a:t>Cough</a:t>
            </a:r>
            <a:r>
              <a:rPr lang="en-US" sz="2000" dirty="0"/>
              <a:t>, </a:t>
            </a:r>
          </a:p>
          <a:p>
            <a:pPr>
              <a:buFont typeface="Wingdings" panose="05000000000000000000" pitchFamily="2" charset="2"/>
              <a:buChar char="q"/>
            </a:pPr>
            <a:r>
              <a:rPr lang="en-US" sz="2000" b="1" dirty="0"/>
              <a:t>Headaches, </a:t>
            </a:r>
          </a:p>
          <a:p>
            <a:pPr>
              <a:buFont typeface="Wingdings" panose="05000000000000000000" pitchFamily="2" charset="2"/>
              <a:buChar char="q"/>
            </a:pPr>
            <a:r>
              <a:rPr lang="en-US" sz="2000" b="1" dirty="0"/>
              <a:t>Shortness of Breath</a:t>
            </a:r>
            <a:r>
              <a:rPr lang="en-US" sz="2000" dirty="0"/>
              <a:t>, </a:t>
            </a:r>
          </a:p>
          <a:p>
            <a:pPr>
              <a:buFont typeface="Wingdings" panose="05000000000000000000" pitchFamily="2" charset="2"/>
              <a:buChar char="q"/>
            </a:pPr>
            <a:r>
              <a:rPr lang="en-US" sz="2000" b="1" dirty="0"/>
              <a:t>Difficulty Swallowing</a:t>
            </a:r>
            <a:r>
              <a:rPr lang="en-US" sz="2000" dirty="0"/>
              <a:t>, </a:t>
            </a:r>
          </a:p>
          <a:p>
            <a:pPr>
              <a:buFont typeface="Wingdings" panose="05000000000000000000" pitchFamily="2" charset="2"/>
              <a:buChar char="q"/>
            </a:pPr>
            <a:r>
              <a:rPr lang="en-US" sz="2000" dirty="0"/>
              <a:t>and </a:t>
            </a:r>
            <a:r>
              <a:rPr lang="en-US" sz="2000" b="1" dirty="0"/>
              <a:t>Skin itching.</a:t>
            </a:r>
            <a:endParaRPr lang="en-CA" sz="2000" b="1" dirty="0"/>
          </a:p>
        </p:txBody>
      </p:sp>
      <p:pic>
        <p:nvPicPr>
          <p:cNvPr id="4" name="Picture 3" descr="Vagus nerve stimulation pulse generator">
            <a:extLst>
              <a:ext uri="{FF2B5EF4-FFF2-40B4-BE49-F238E27FC236}">
                <a16:creationId xmlns:a16="http://schemas.microsoft.com/office/drawing/2014/main" id="{79E3684C-5022-318B-DE76-AB839B805428}"/>
              </a:ext>
            </a:extLst>
          </p:cNvPr>
          <p:cNvPicPr>
            <a:picLocks noChangeAspect="1"/>
          </p:cNvPicPr>
          <p:nvPr/>
        </p:nvPicPr>
        <p:blipFill rotWithShape="1">
          <a:blip r:embed="rId2">
            <a:extLst>
              <a:ext uri="{28A0092B-C50C-407E-A947-70E740481C1C}">
                <a14:useLocalDpi xmlns:a14="http://schemas.microsoft.com/office/drawing/2010/main" val="0"/>
              </a:ext>
            </a:extLst>
          </a:blip>
          <a:srcRect l="15392" r="9035"/>
          <a:stretch/>
        </p:blipFill>
        <p:spPr bwMode="auto">
          <a:xfrm>
            <a:off x="7639981" y="101601"/>
            <a:ext cx="4544762" cy="6110288"/>
          </a:xfrm>
          <a:prstGeom prst="rect">
            <a:avLst/>
          </a:prstGeom>
          <a:noFill/>
        </p:spPr>
      </p:pic>
      <p:sp>
        <p:nvSpPr>
          <p:cNvPr id="6" name="TextBox 5">
            <a:extLst>
              <a:ext uri="{FF2B5EF4-FFF2-40B4-BE49-F238E27FC236}">
                <a16:creationId xmlns:a16="http://schemas.microsoft.com/office/drawing/2014/main" id="{BA07A20D-803E-C072-DBE7-546753D4EFB1}"/>
              </a:ext>
            </a:extLst>
          </p:cNvPr>
          <p:cNvSpPr txBox="1"/>
          <p:nvPr/>
        </p:nvSpPr>
        <p:spPr>
          <a:xfrm>
            <a:off x="8527142" y="6211889"/>
            <a:ext cx="2721429" cy="923330"/>
          </a:xfrm>
          <a:prstGeom prst="rect">
            <a:avLst/>
          </a:prstGeom>
          <a:noFill/>
        </p:spPr>
        <p:txBody>
          <a:bodyPr wrap="square">
            <a:spAutoFit/>
          </a:bodyPr>
          <a:lstStyle/>
          <a:p>
            <a:r>
              <a:rPr lang="en-CA" dirty="0"/>
              <a:t>(</a:t>
            </a:r>
            <a:r>
              <a:rPr lang="en-CA" dirty="0">
                <a:hlinkClick r:id="rId3"/>
              </a:rPr>
              <a:t>www.mayoclinic.org/vagus-nerve-stimulation)1</a:t>
            </a:r>
            <a:endParaRPr lang="en-CA" dirty="0"/>
          </a:p>
          <a:p>
            <a:endParaRPr lang="en-CA" dirty="0"/>
          </a:p>
        </p:txBody>
      </p:sp>
    </p:spTree>
    <p:extLst>
      <p:ext uri="{BB962C8B-B14F-4D97-AF65-F5344CB8AC3E}">
        <p14:creationId xmlns:p14="http://schemas.microsoft.com/office/powerpoint/2010/main" val="515437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Examining the Safety of Responsive Neurostimulation (RNS) in Pediatric  Patients With Medically Refractive Epilepsy">
            <a:extLst>
              <a:ext uri="{FF2B5EF4-FFF2-40B4-BE49-F238E27FC236}">
                <a16:creationId xmlns:a16="http://schemas.microsoft.com/office/drawing/2014/main" id="{D7E5B8B3-C7AD-E3DE-C6CB-6E8D74AECF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91" r="33634" b="5167"/>
          <a:stretch/>
        </p:blipFill>
        <p:spPr bwMode="auto">
          <a:xfrm>
            <a:off x="3523486"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DD9BF8-5BF1-A57B-1C9B-8C47931CF9F0}"/>
              </a:ext>
            </a:extLst>
          </p:cNvPr>
          <p:cNvSpPr>
            <a:spLocks noGrp="1"/>
          </p:cNvSpPr>
          <p:nvPr>
            <p:ph type="title"/>
          </p:nvPr>
        </p:nvSpPr>
        <p:spPr>
          <a:xfrm>
            <a:off x="371094" y="1161288"/>
            <a:ext cx="3438144" cy="682857"/>
          </a:xfrm>
        </p:spPr>
        <p:txBody>
          <a:bodyPr anchor="b">
            <a:normAutofit/>
          </a:bodyPr>
          <a:lstStyle/>
          <a:p>
            <a:r>
              <a:rPr lang="en-US" sz="2800" b="1" dirty="0">
                <a:latin typeface="+mn-lt"/>
              </a:rPr>
              <a:t>Treatments…</a:t>
            </a:r>
            <a:endParaRPr lang="en-CA" sz="2800" b="1" dirty="0">
              <a:latin typeface="+mn-lt"/>
            </a:endParaRPr>
          </a:p>
        </p:txBody>
      </p:sp>
      <p:sp>
        <p:nvSpPr>
          <p:cNvPr id="5131" name="Rectangle 513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33" name="Rectangle 513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027536-D641-A0A1-8730-11F9C960F9F0}"/>
              </a:ext>
            </a:extLst>
          </p:cNvPr>
          <p:cNvSpPr>
            <a:spLocks noGrp="1"/>
          </p:cNvSpPr>
          <p:nvPr>
            <p:ph idx="1"/>
          </p:nvPr>
        </p:nvSpPr>
        <p:spPr>
          <a:xfrm>
            <a:off x="159657" y="1844145"/>
            <a:ext cx="7039429" cy="4295398"/>
          </a:xfrm>
        </p:spPr>
        <p:txBody>
          <a:bodyPr anchor="t">
            <a:normAutofit lnSpcReduction="10000"/>
          </a:bodyPr>
          <a:lstStyle/>
          <a:p>
            <a:pPr marL="0" indent="0">
              <a:buNone/>
            </a:pPr>
            <a:endParaRPr lang="en-CA" sz="1300" b="1" dirty="0">
              <a:ea typeface="Times New Roman" panose="02020603050405020304" pitchFamily="18" charset="0"/>
              <a:cs typeface="Calibri" panose="020F0502020204030204" pitchFamily="34" charset="0"/>
            </a:endParaRPr>
          </a:p>
          <a:p>
            <a:pPr marL="0" indent="0">
              <a:buNone/>
            </a:pPr>
            <a:r>
              <a:rPr lang="en-CA" sz="2000" b="1" dirty="0">
                <a:solidFill>
                  <a:srgbClr val="0070C0"/>
                </a:solidFill>
                <a:ea typeface="Times New Roman" panose="02020603050405020304" pitchFamily="18" charset="0"/>
                <a:cs typeface="Calibri" panose="020F0502020204030204" pitchFamily="34" charset="0"/>
              </a:rPr>
              <a:t>5 : </a:t>
            </a:r>
            <a:r>
              <a:rPr lang="en-CA" sz="2000" b="1" dirty="0">
                <a:solidFill>
                  <a:srgbClr val="0070C0"/>
                </a:solidFill>
                <a:effectLst/>
                <a:ea typeface="Times New Roman" panose="02020603050405020304" pitchFamily="18" charset="0"/>
                <a:cs typeface="Calibri" panose="020F0502020204030204" pitchFamily="34" charset="0"/>
              </a:rPr>
              <a:t>Neurostimulation. </a:t>
            </a:r>
          </a:p>
          <a:p>
            <a:pPr>
              <a:buFont typeface="Wingdings" panose="05000000000000000000" pitchFamily="2" charset="2"/>
              <a:buChar char="q"/>
            </a:pPr>
            <a:r>
              <a:rPr lang="en-CA" sz="2000" dirty="0">
                <a:ea typeface="Times New Roman" panose="02020603050405020304" pitchFamily="18" charset="0"/>
                <a:cs typeface="Calibri" panose="020F0502020204030204" pitchFamily="34" charset="0"/>
              </a:rPr>
              <a:t> </a:t>
            </a:r>
            <a:r>
              <a:rPr lang="en-CA" sz="2000" dirty="0">
                <a:effectLst/>
                <a:ea typeface="Times New Roman" panose="02020603050405020304" pitchFamily="18" charset="0"/>
                <a:cs typeface="Calibri" panose="020F0502020204030204" pitchFamily="34" charset="0"/>
              </a:rPr>
              <a:t>This is an </a:t>
            </a:r>
            <a:r>
              <a:rPr lang="en-CA" sz="2000" b="1" dirty="0">
                <a:effectLst/>
                <a:ea typeface="Times New Roman" panose="02020603050405020304" pitchFamily="18" charset="0"/>
                <a:cs typeface="Calibri" panose="020F0502020204030204" pitchFamily="34" charset="0"/>
              </a:rPr>
              <a:t>emerging </a:t>
            </a:r>
            <a:r>
              <a:rPr lang="en-CA" sz="2000" b="1" dirty="0">
                <a:ea typeface="Times New Roman" panose="02020603050405020304" pitchFamily="18" charset="0"/>
                <a:cs typeface="Calibri" panose="020F0502020204030204" pitchFamily="34" charset="0"/>
              </a:rPr>
              <a:t>T</a:t>
            </a:r>
            <a:r>
              <a:rPr lang="en-CA" sz="2000" b="1" dirty="0">
                <a:effectLst/>
                <a:ea typeface="Times New Roman" panose="02020603050405020304" pitchFamily="18" charset="0"/>
                <a:cs typeface="Calibri" panose="020F0502020204030204" pitchFamily="34" charset="0"/>
              </a:rPr>
              <a:t>reatment Option </a:t>
            </a:r>
            <a:r>
              <a:rPr lang="en-CA" sz="2000" dirty="0">
                <a:effectLst/>
                <a:ea typeface="Times New Roman" panose="02020603050405020304" pitchFamily="18" charset="0"/>
                <a:cs typeface="Calibri" panose="020F0502020204030204" pitchFamily="34" charset="0"/>
              </a:rPr>
              <a:t>for some patients. </a:t>
            </a:r>
          </a:p>
          <a:p>
            <a:pPr marL="0" indent="0">
              <a:buNone/>
            </a:pPr>
            <a:endParaRPr lang="en-CA" sz="2000" dirty="0">
              <a:effectLst/>
              <a:ea typeface="Times New Roman" panose="02020603050405020304" pitchFamily="18" charset="0"/>
              <a:cs typeface="Calibri" panose="020F0502020204030204" pitchFamily="34" charset="0"/>
            </a:endParaRPr>
          </a:p>
          <a:p>
            <a:pPr>
              <a:buFont typeface="Wingdings" panose="05000000000000000000" pitchFamily="2" charset="2"/>
              <a:buChar char="q"/>
            </a:pPr>
            <a:r>
              <a:rPr lang="en-CA" sz="2000" dirty="0">
                <a:effectLst/>
                <a:ea typeface="Times New Roman" panose="02020603050405020304" pitchFamily="18" charset="0"/>
                <a:cs typeface="Calibri" panose="020F0502020204030204" pitchFamily="34" charset="0"/>
              </a:rPr>
              <a:t> The</a:t>
            </a:r>
            <a:r>
              <a:rPr lang="en-CA" sz="2000" b="1" dirty="0">
                <a:effectLst/>
                <a:ea typeface="Times New Roman" panose="02020603050405020304" pitchFamily="18" charset="0"/>
                <a:cs typeface="Calibri" panose="020F0502020204030204" pitchFamily="34" charset="0"/>
              </a:rPr>
              <a:t> implantable electrode records Brain </a:t>
            </a:r>
            <a:r>
              <a:rPr lang="en-CA" sz="2000" b="1" dirty="0">
                <a:ea typeface="Times New Roman" panose="02020603050405020304" pitchFamily="18" charset="0"/>
                <a:cs typeface="Calibri" panose="020F0502020204030204" pitchFamily="34" charset="0"/>
              </a:rPr>
              <a:t>A</a:t>
            </a:r>
            <a:r>
              <a:rPr lang="en-CA" sz="2000" b="1" dirty="0">
                <a:effectLst/>
                <a:ea typeface="Times New Roman" panose="02020603050405020304" pitchFamily="18" charset="0"/>
                <a:cs typeface="Calibri" panose="020F0502020204030204" pitchFamily="34" charset="0"/>
              </a:rPr>
              <a:t>ctivity </a:t>
            </a:r>
            <a:r>
              <a:rPr lang="en-CA" sz="2000" dirty="0">
                <a:effectLst/>
                <a:ea typeface="Times New Roman" panose="02020603050405020304" pitchFamily="18" charset="0"/>
                <a:cs typeface="Calibri" panose="020F0502020204030204" pitchFamily="34" charset="0"/>
              </a:rPr>
              <a:t>and identifies personalized activity characteristics that occur before a Seizure. </a:t>
            </a:r>
          </a:p>
          <a:p>
            <a:pPr marL="0" indent="0">
              <a:buNone/>
            </a:pPr>
            <a:endParaRPr lang="en-CA" sz="2000" dirty="0">
              <a:effectLst/>
              <a:ea typeface="Times New Roman" panose="02020603050405020304" pitchFamily="18" charset="0"/>
              <a:cs typeface="Calibri" panose="020F0502020204030204" pitchFamily="34" charset="0"/>
            </a:endParaRPr>
          </a:p>
          <a:p>
            <a:pPr>
              <a:buFont typeface="Wingdings" panose="05000000000000000000" pitchFamily="2" charset="2"/>
              <a:buChar char="q"/>
            </a:pPr>
            <a:r>
              <a:rPr lang="en-CA" sz="2000" dirty="0">
                <a:effectLst/>
                <a:ea typeface="Times New Roman" panose="02020603050405020304" pitchFamily="18" charset="0"/>
                <a:cs typeface="Calibri" panose="020F0502020204030204" pitchFamily="34" charset="0"/>
              </a:rPr>
              <a:t> These implants then stimulate the seizure foci and prevent the Seizure from occurring. </a:t>
            </a:r>
          </a:p>
          <a:p>
            <a:pPr marL="0" indent="0">
              <a:buNone/>
            </a:pPr>
            <a:endParaRPr lang="en-CA" sz="2000" dirty="0">
              <a:effectLst/>
              <a:ea typeface="Times New Roman" panose="02020603050405020304" pitchFamily="18" charset="0"/>
              <a:cs typeface="Calibri" panose="020F0502020204030204" pitchFamily="34" charset="0"/>
            </a:endParaRPr>
          </a:p>
          <a:p>
            <a:pPr>
              <a:buFont typeface="Wingdings" panose="05000000000000000000" pitchFamily="2" charset="2"/>
              <a:buChar char="q"/>
            </a:pPr>
            <a:r>
              <a:rPr lang="en-CA" sz="2000" dirty="0">
                <a:effectLst/>
                <a:ea typeface="Times New Roman" panose="02020603050405020304" pitchFamily="18" charset="0"/>
                <a:cs typeface="Calibri" panose="020F0502020204030204" pitchFamily="34" charset="0"/>
              </a:rPr>
              <a:t> This </a:t>
            </a:r>
            <a:r>
              <a:rPr lang="en-CA" sz="2000" dirty="0">
                <a:ea typeface="Times New Roman" panose="02020603050405020304" pitchFamily="18" charset="0"/>
                <a:cs typeface="Calibri" panose="020F0502020204030204" pitchFamily="34" charset="0"/>
              </a:rPr>
              <a:t>T</a:t>
            </a:r>
            <a:r>
              <a:rPr lang="en-CA" sz="2000" dirty="0">
                <a:effectLst/>
                <a:ea typeface="Times New Roman" panose="02020603050405020304" pitchFamily="18" charset="0"/>
                <a:cs typeface="Calibri" panose="020F0502020204030204" pitchFamily="34" charset="0"/>
              </a:rPr>
              <a:t>reatment causes less  Brain damage resulting from Brain </a:t>
            </a:r>
            <a:r>
              <a:rPr lang="en-CA" sz="2000" dirty="0">
                <a:ea typeface="Times New Roman" panose="02020603050405020304" pitchFamily="18" charset="0"/>
                <a:cs typeface="Calibri" panose="020F0502020204030204" pitchFamily="34" charset="0"/>
              </a:rPr>
              <a:t>S</a:t>
            </a:r>
            <a:r>
              <a:rPr lang="en-CA" sz="2000" dirty="0">
                <a:effectLst/>
                <a:ea typeface="Times New Roman" panose="02020603050405020304" pitchFamily="18" charset="0"/>
                <a:cs typeface="Calibri" panose="020F0502020204030204" pitchFamily="34" charset="0"/>
              </a:rPr>
              <a:t>urgery since no resection is required.</a:t>
            </a:r>
          </a:p>
          <a:p>
            <a:pPr marL="0" indent="0">
              <a:buNone/>
            </a:pPr>
            <a:endParaRPr lang="en-CA" sz="13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85821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FD9D8-74E5-13D6-4CFE-26AD3762EC11}"/>
              </a:ext>
            </a:extLst>
          </p:cNvPr>
          <p:cNvSpPr>
            <a:spLocks noGrp="1"/>
          </p:cNvSpPr>
          <p:nvPr>
            <p:ph type="title"/>
          </p:nvPr>
        </p:nvSpPr>
        <p:spPr>
          <a:xfrm>
            <a:off x="753389" y="1138265"/>
            <a:ext cx="4843762" cy="1401183"/>
          </a:xfrm>
        </p:spPr>
        <p:txBody>
          <a:bodyPr anchor="t">
            <a:normAutofit/>
          </a:bodyPr>
          <a:lstStyle/>
          <a:p>
            <a:br>
              <a:rPr lang="en-US" sz="3200" b="1" dirty="0">
                <a:solidFill>
                  <a:srgbClr val="C00000"/>
                </a:solidFill>
              </a:rPr>
            </a:br>
            <a:r>
              <a:rPr lang="en-US" sz="3200" b="1" dirty="0">
                <a:solidFill>
                  <a:srgbClr val="C00000"/>
                </a:solidFill>
              </a:rPr>
              <a:t>Outline </a:t>
            </a:r>
            <a:endParaRPr lang="en-CA" sz="3200" b="1" dirty="0">
              <a:solidFill>
                <a:srgbClr val="C00000"/>
              </a:solidFill>
            </a:endParaRPr>
          </a:p>
        </p:txBody>
      </p:sp>
      <p:cxnSp>
        <p:nvCxnSpPr>
          <p:cNvPr id="21" name="Straight Connector 2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7776BFE-0B96-A79F-CCCD-D81D95AADA83}"/>
              </a:ext>
            </a:extLst>
          </p:cNvPr>
          <p:cNvSpPr>
            <a:spLocks noGrp="1"/>
          </p:cNvSpPr>
          <p:nvPr>
            <p:ph idx="1"/>
          </p:nvPr>
        </p:nvSpPr>
        <p:spPr>
          <a:xfrm>
            <a:off x="753388" y="2551176"/>
            <a:ext cx="6344097" cy="3602935"/>
          </a:xfrm>
        </p:spPr>
        <p:txBody>
          <a:bodyPr>
            <a:normAutofit/>
          </a:bodyPr>
          <a:lstStyle/>
          <a:p>
            <a:pPr>
              <a:buFont typeface="Wingdings" panose="05000000000000000000" pitchFamily="2" charset="2"/>
              <a:buChar char="q"/>
            </a:pPr>
            <a:r>
              <a:rPr lang="en-US" sz="2000" b="1" dirty="0"/>
              <a:t> What is Epilepsy?</a:t>
            </a:r>
          </a:p>
          <a:p>
            <a:pPr>
              <a:buFont typeface="Wingdings" panose="05000000000000000000" pitchFamily="2" charset="2"/>
              <a:buChar char="q"/>
            </a:pPr>
            <a:r>
              <a:rPr lang="en-US" sz="2000" b="1" dirty="0"/>
              <a:t> Types of Epilepsy</a:t>
            </a:r>
          </a:p>
          <a:p>
            <a:pPr>
              <a:buFont typeface="Wingdings" panose="05000000000000000000" pitchFamily="2" charset="2"/>
              <a:buChar char="q"/>
            </a:pPr>
            <a:r>
              <a:rPr lang="en-US" sz="2000" b="1" dirty="0"/>
              <a:t> Causes</a:t>
            </a:r>
          </a:p>
          <a:p>
            <a:pPr>
              <a:buFont typeface="Wingdings" panose="05000000000000000000" pitchFamily="2" charset="2"/>
              <a:buChar char="q"/>
            </a:pPr>
            <a:r>
              <a:rPr lang="en-US" sz="2000" b="1" dirty="0"/>
              <a:t> Neurodevelopmental Basis of Epilepsy</a:t>
            </a:r>
          </a:p>
          <a:p>
            <a:pPr>
              <a:buFont typeface="Wingdings" panose="05000000000000000000" pitchFamily="2" charset="2"/>
              <a:buChar char="q"/>
            </a:pPr>
            <a:r>
              <a:rPr lang="en-US" sz="2000" b="1" dirty="0"/>
              <a:t> Treatments</a:t>
            </a:r>
          </a:p>
          <a:p>
            <a:pPr>
              <a:buFont typeface="Wingdings" panose="05000000000000000000" pitchFamily="2" charset="2"/>
              <a:buChar char="q"/>
            </a:pPr>
            <a:r>
              <a:rPr lang="en-US" sz="2000" b="1" dirty="0"/>
              <a:t> Advanced Research Techniques</a:t>
            </a:r>
          </a:p>
          <a:p>
            <a:pPr>
              <a:buFont typeface="Wingdings" panose="05000000000000000000" pitchFamily="2" charset="2"/>
              <a:buChar char="q"/>
            </a:pPr>
            <a:r>
              <a:rPr lang="en-US" sz="2000" b="1" dirty="0"/>
              <a:t> References</a:t>
            </a:r>
            <a:endParaRPr lang="en-CA" sz="2000" b="1" dirty="0"/>
          </a:p>
        </p:txBody>
      </p:sp>
      <p:pic>
        <p:nvPicPr>
          <p:cNvPr id="5" name="Picture 4" descr="Pen placed on top of a signature line">
            <a:extLst>
              <a:ext uri="{FF2B5EF4-FFF2-40B4-BE49-F238E27FC236}">
                <a16:creationId xmlns:a16="http://schemas.microsoft.com/office/drawing/2014/main" id="{58A08B09-35AF-CD01-4F41-677FABE3ACD3}"/>
              </a:ext>
            </a:extLst>
          </p:cNvPr>
          <p:cNvPicPr>
            <a:picLocks noChangeAspect="1"/>
          </p:cNvPicPr>
          <p:nvPr/>
        </p:nvPicPr>
        <p:blipFill rotWithShape="1">
          <a:blip r:embed="rId2"/>
          <a:srcRect l="33249" r="2" b="2"/>
          <a:stretch/>
        </p:blipFill>
        <p:spPr>
          <a:xfrm>
            <a:off x="5597151" y="1023779"/>
            <a:ext cx="573823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456219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eep Brain Stimulation - The Defeating Epilepsy Foundation">
            <a:extLst>
              <a:ext uri="{FF2B5EF4-FFF2-40B4-BE49-F238E27FC236}">
                <a16:creationId xmlns:a16="http://schemas.microsoft.com/office/drawing/2014/main" id="{2D8105FF-AE59-3FB2-B17A-2A2AADDD2B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52" b="32955"/>
          <a:stretch/>
        </p:blipFill>
        <p:spPr bwMode="auto">
          <a:xfrm>
            <a:off x="7024912" y="130628"/>
            <a:ext cx="5167085" cy="5863771"/>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DD9BF8-5BF1-A57B-1C9B-8C47931CF9F0}"/>
              </a:ext>
            </a:extLst>
          </p:cNvPr>
          <p:cNvSpPr>
            <a:spLocks noGrp="1"/>
          </p:cNvSpPr>
          <p:nvPr>
            <p:ph type="title"/>
          </p:nvPr>
        </p:nvSpPr>
        <p:spPr>
          <a:xfrm>
            <a:off x="838200" y="365125"/>
            <a:ext cx="3822189" cy="1899912"/>
          </a:xfrm>
        </p:spPr>
        <p:txBody>
          <a:bodyPr>
            <a:normAutofit/>
          </a:bodyPr>
          <a:lstStyle/>
          <a:p>
            <a:r>
              <a:rPr lang="en-US" sz="4000" b="1" dirty="0">
                <a:latin typeface="+mn-lt"/>
              </a:rPr>
              <a:t>Treatments…</a:t>
            </a:r>
            <a:endParaRPr lang="en-CA" sz="4000" b="1" dirty="0">
              <a:latin typeface="+mn-lt"/>
            </a:endParaRPr>
          </a:p>
        </p:txBody>
      </p:sp>
      <p:sp>
        <p:nvSpPr>
          <p:cNvPr id="3" name="Content Placeholder 2">
            <a:extLst>
              <a:ext uri="{FF2B5EF4-FFF2-40B4-BE49-F238E27FC236}">
                <a16:creationId xmlns:a16="http://schemas.microsoft.com/office/drawing/2014/main" id="{EB027536-D641-A0A1-8730-11F9C960F9F0}"/>
              </a:ext>
            </a:extLst>
          </p:cNvPr>
          <p:cNvSpPr>
            <a:spLocks noGrp="1"/>
          </p:cNvSpPr>
          <p:nvPr>
            <p:ph idx="1"/>
          </p:nvPr>
        </p:nvSpPr>
        <p:spPr>
          <a:xfrm>
            <a:off x="261257" y="1886857"/>
            <a:ext cx="6894285" cy="4290106"/>
          </a:xfrm>
        </p:spPr>
        <p:txBody>
          <a:bodyPr>
            <a:normAutofit/>
          </a:bodyPr>
          <a:lstStyle/>
          <a:p>
            <a:pPr marL="0" indent="0">
              <a:buNone/>
            </a:pPr>
            <a:endParaRPr lang="en-CA" sz="2000" b="1" dirty="0">
              <a:ea typeface="Times New Roman" panose="02020603050405020304" pitchFamily="18" charset="0"/>
              <a:cs typeface="Calibri" panose="020F0502020204030204" pitchFamily="34" charset="0"/>
            </a:endParaRPr>
          </a:p>
          <a:p>
            <a:pPr marL="0" indent="0">
              <a:buNone/>
            </a:pPr>
            <a:r>
              <a:rPr lang="en-CA" sz="2000" b="1" dirty="0">
                <a:solidFill>
                  <a:srgbClr val="0070C0"/>
                </a:solidFill>
                <a:ea typeface="Calibri" panose="020F0502020204030204" pitchFamily="34" charset="0"/>
                <a:cs typeface="Arial" panose="020B0604020202020204" pitchFamily="34" charset="0"/>
              </a:rPr>
              <a:t>6: Deep Brain Stimulator. </a:t>
            </a:r>
          </a:p>
          <a:p>
            <a:pPr marL="0" indent="0">
              <a:lnSpc>
                <a:spcPct val="150000"/>
              </a:lnSpc>
              <a:buNone/>
            </a:pPr>
            <a:r>
              <a:rPr lang="en-US" sz="2000" dirty="0">
                <a:ea typeface="Calibri" panose="020F0502020204030204" pitchFamily="34" charset="0"/>
                <a:cs typeface="Arial" panose="020B0604020202020204" pitchFamily="34" charset="0"/>
              </a:rPr>
              <a:t>It involves </a:t>
            </a:r>
            <a:r>
              <a:rPr lang="en-US" sz="2000" b="1" dirty="0">
                <a:ea typeface="Calibri" panose="020F0502020204030204" pitchFamily="34" charset="0"/>
                <a:cs typeface="Arial" panose="020B0604020202020204" pitchFamily="34" charset="0"/>
              </a:rPr>
              <a:t>implanting Electrodes within areas of the Brain</a:t>
            </a:r>
            <a:r>
              <a:rPr lang="en-US" sz="2000" dirty="0">
                <a:ea typeface="Calibri" panose="020F0502020204030204" pitchFamily="34" charset="0"/>
                <a:cs typeface="Arial" panose="020B0604020202020204" pitchFamily="34" charset="0"/>
              </a:rPr>
              <a:t>. The Electrodes Produce Electrical impulses that affect Brain activity to treat certain Medical conditions. </a:t>
            </a:r>
          </a:p>
          <a:p>
            <a:pPr marL="0" indent="0">
              <a:lnSpc>
                <a:spcPct val="100000"/>
              </a:lnSpc>
              <a:buNone/>
            </a:pPr>
            <a:r>
              <a:rPr lang="en-US" sz="2000" b="1" dirty="0">
                <a:solidFill>
                  <a:srgbClr val="C00000"/>
                </a:solidFill>
                <a:ea typeface="Calibri" panose="020F0502020204030204" pitchFamily="34" charset="0"/>
                <a:cs typeface="Arial" panose="020B0604020202020204" pitchFamily="34" charset="0"/>
              </a:rPr>
              <a:t>Annual Cost: </a:t>
            </a:r>
          </a:p>
          <a:p>
            <a:pPr marL="0" indent="0">
              <a:lnSpc>
                <a:spcPct val="100000"/>
              </a:lnSpc>
              <a:buNone/>
            </a:pPr>
            <a:r>
              <a:rPr lang="en-US" sz="1800" b="1" dirty="0">
                <a:solidFill>
                  <a:schemeClr val="accent3"/>
                </a:solidFill>
                <a:ea typeface="Calibri" panose="020F0502020204030204" pitchFamily="34" charset="0"/>
                <a:cs typeface="Arial" panose="020B0604020202020204" pitchFamily="34" charset="0"/>
              </a:rPr>
              <a:t>The</a:t>
            </a:r>
            <a:r>
              <a:rPr lang="en-US" sz="1800" b="1" dirty="0">
                <a:solidFill>
                  <a:srgbClr val="C00000"/>
                </a:solidFill>
                <a:ea typeface="Calibri" panose="020F0502020204030204" pitchFamily="34" charset="0"/>
                <a:cs typeface="Arial" panose="020B0604020202020204" pitchFamily="34" charset="0"/>
              </a:rPr>
              <a:t> </a:t>
            </a:r>
            <a:r>
              <a:rPr lang="en-US" sz="1800" b="1" dirty="0">
                <a:solidFill>
                  <a:schemeClr val="accent3"/>
                </a:solidFill>
                <a:ea typeface="Calibri" panose="020F0502020204030204" pitchFamily="34" charset="0"/>
                <a:cs typeface="Arial" panose="020B0604020202020204" pitchFamily="34" charset="0"/>
              </a:rPr>
              <a:t>Canadian Government is spending approximately Millions of Dollars annually on Epilepsy.</a:t>
            </a:r>
          </a:p>
          <a:p>
            <a:pPr marL="0" indent="0">
              <a:buNone/>
            </a:pPr>
            <a:endParaRPr lang="en-US" sz="2000" b="1" dirty="0">
              <a:effectLst/>
              <a:ea typeface="Calibri" panose="020F0502020204030204" pitchFamily="34" charset="0"/>
              <a:cs typeface="Arial" panose="020B0604020202020204" pitchFamily="34" charset="0"/>
            </a:endParaRPr>
          </a:p>
          <a:p>
            <a:pPr marL="0" indent="0">
              <a:buNone/>
            </a:pPr>
            <a:endParaRPr lang="en-CA" sz="2000" b="1" dirty="0">
              <a:effectLst/>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74ADCD-B67F-B331-DBE0-08B4A9623796}"/>
              </a:ext>
            </a:extLst>
          </p:cNvPr>
          <p:cNvSpPr txBox="1"/>
          <p:nvPr/>
        </p:nvSpPr>
        <p:spPr>
          <a:xfrm>
            <a:off x="6894286" y="5994400"/>
            <a:ext cx="5167085" cy="584775"/>
          </a:xfrm>
          <a:prstGeom prst="rect">
            <a:avLst/>
          </a:prstGeom>
          <a:noFill/>
        </p:spPr>
        <p:txBody>
          <a:bodyPr wrap="square" rtlCol="0">
            <a:spAutoFit/>
          </a:bodyPr>
          <a:lstStyle/>
          <a:p>
            <a:r>
              <a:rPr lang="en-CA" sz="1600" dirty="0">
                <a:solidFill>
                  <a:schemeClr val="bg2">
                    <a:lumMod val="50000"/>
                  </a:schemeClr>
                </a:solidFill>
              </a:rPr>
              <a:t>https://www.defeatingepilepsy.org/treatment-for-epilepsy/deep-brain-stimulation/</a:t>
            </a:r>
          </a:p>
        </p:txBody>
      </p:sp>
    </p:spTree>
    <p:extLst>
      <p:ext uri="{BB962C8B-B14F-4D97-AF65-F5344CB8AC3E}">
        <p14:creationId xmlns:p14="http://schemas.microsoft.com/office/powerpoint/2010/main" val="2763557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ooking through a microscope&#10;&#10;Description automatically generated">
            <a:extLst>
              <a:ext uri="{FF2B5EF4-FFF2-40B4-BE49-F238E27FC236}">
                <a16:creationId xmlns:a16="http://schemas.microsoft.com/office/drawing/2014/main" id="{2808AA38-5360-A369-EDF3-1A1A7EF8DFB5}"/>
              </a:ext>
            </a:extLst>
          </p:cNvPr>
          <p:cNvPicPr>
            <a:picLocks noChangeAspect="1"/>
          </p:cNvPicPr>
          <p:nvPr/>
        </p:nvPicPr>
        <p:blipFill rotWithShape="1">
          <a:blip r:embed="rId2">
            <a:extLst>
              <a:ext uri="{28A0092B-C50C-407E-A947-70E740481C1C}">
                <a14:useLocalDpi xmlns:a14="http://schemas.microsoft.com/office/drawing/2010/main" val="0"/>
              </a:ext>
            </a:extLst>
          </a:blip>
          <a:srcRect l="35364" b="9091"/>
          <a:stretch/>
        </p:blipFill>
        <p:spPr>
          <a:xfrm>
            <a:off x="14534" y="10"/>
            <a:ext cx="7987064" cy="6857990"/>
          </a:xfrm>
          <a:prstGeom prst="rect">
            <a:avLst/>
          </a:prstGeom>
        </p:spPr>
      </p:pic>
      <p:sp>
        <p:nvSpPr>
          <p:cNvPr id="19" name="Rectangle 18">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66DF5-5288-9A51-E336-66D7F30804D2}"/>
              </a:ext>
            </a:extLst>
          </p:cNvPr>
          <p:cNvSpPr>
            <a:spLocks noGrp="1"/>
          </p:cNvSpPr>
          <p:nvPr>
            <p:ph type="title"/>
          </p:nvPr>
        </p:nvSpPr>
        <p:spPr>
          <a:xfrm>
            <a:off x="6560457" y="1161288"/>
            <a:ext cx="5248157" cy="1124712"/>
          </a:xfrm>
        </p:spPr>
        <p:txBody>
          <a:bodyPr anchor="b">
            <a:normAutofit fontScale="90000"/>
          </a:bodyPr>
          <a:lstStyle/>
          <a:p>
            <a:br>
              <a:rPr lang="en-CA" sz="2400" b="1" dirty="0">
                <a:effectLst/>
                <a:latin typeface="Calibri" panose="020F0502020204030204" pitchFamily="34" charset="0"/>
                <a:ea typeface="Calibri" panose="020F0502020204030204" pitchFamily="34" charset="0"/>
                <a:cs typeface="Arial" panose="020B0604020202020204" pitchFamily="34" charset="0"/>
              </a:rPr>
            </a:br>
            <a:r>
              <a:rPr lang="en-US" b="1" dirty="0">
                <a:solidFill>
                  <a:srgbClr val="002060"/>
                </a:solidFill>
              </a:rPr>
              <a:t>Advanced Research Techniques</a:t>
            </a:r>
            <a:endParaRPr lang="en-CA" b="1" dirty="0">
              <a:solidFill>
                <a:srgbClr val="002060"/>
              </a:solidFill>
            </a:endParaRP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5A8257A-5B9F-997A-351A-4AFE2CE9AE57}"/>
              </a:ext>
            </a:extLst>
          </p:cNvPr>
          <p:cNvSpPr>
            <a:spLocks noGrp="1"/>
          </p:cNvSpPr>
          <p:nvPr>
            <p:ph idx="1"/>
          </p:nvPr>
        </p:nvSpPr>
        <p:spPr>
          <a:xfrm>
            <a:off x="5558971" y="2610104"/>
            <a:ext cx="6400800" cy="3627264"/>
          </a:xfrm>
        </p:spPr>
        <p:txBody>
          <a:bodyPr anchor="t">
            <a:normAutofit/>
          </a:bodyPr>
          <a:lstStyle/>
          <a:p>
            <a:pPr marL="0" indent="0">
              <a:buNone/>
            </a:pPr>
            <a:endParaRPr lang="en-US" sz="1800" b="1" dirty="0"/>
          </a:p>
          <a:p>
            <a:pPr marL="0" indent="0">
              <a:buNone/>
            </a:pPr>
            <a:r>
              <a:rPr lang="en-US" sz="2000" b="1" dirty="0">
                <a:solidFill>
                  <a:srgbClr val="C00000"/>
                </a:solidFill>
              </a:rPr>
              <a:t>Advanced Brain Imaging</a:t>
            </a:r>
          </a:p>
          <a:p>
            <a:pPr marL="0" indent="0">
              <a:buNone/>
            </a:pPr>
            <a:r>
              <a:rPr lang="en-US" sz="2000" dirty="0"/>
              <a:t> This Technique helps to </a:t>
            </a:r>
            <a:r>
              <a:rPr lang="en-US" sz="2000" b="1" dirty="0">
                <a:solidFill>
                  <a:srgbClr val="002060"/>
                </a:solidFill>
              </a:rPr>
              <a:t>better locate the Seizure foci</a:t>
            </a:r>
            <a:r>
              <a:rPr lang="en-US" sz="2000" dirty="0"/>
              <a:t> in the Brain. </a:t>
            </a:r>
          </a:p>
          <a:p>
            <a:pPr marL="0" indent="0">
              <a:buNone/>
            </a:pPr>
            <a:r>
              <a:rPr lang="en-US" sz="2000" dirty="0"/>
              <a:t>Including </a:t>
            </a:r>
            <a:r>
              <a:rPr lang="en-US" sz="2000" b="1" dirty="0">
                <a:solidFill>
                  <a:srgbClr val="002060"/>
                </a:solidFill>
              </a:rPr>
              <a:t>High-Resolution Electrode Implants </a:t>
            </a:r>
            <a:r>
              <a:rPr lang="en-US" sz="2000" dirty="0"/>
              <a:t>for </a:t>
            </a:r>
            <a:r>
              <a:rPr lang="en-US" sz="2000" b="1" dirty="0">
                <a:solidFill>
                  <a:srgbClr val="002060"/>
                </a:solidFill>
              </a:rPr>
              <a:t>recording Brain Activity</a:t>
            </a:r>
            <a:r>
              <a:rPr lang="en-US" sz="2000" dirty="0"/>
              <a:t> </a:t>
            </a:r>
          </a:p>
          <a:p>
            <a:pPr marL="0" indent="0">
              <a:buNone/>
            </a:pPr>
            <a:r>
              <a:rPr lang="en-US" sz="2000" dirty="0"/>
              <a:t>New machine-learning algorithms</a:t>
            </a:r>
            <a:r>
              <a:rPr lang="en-US" sz="2000" b="1" dirty="0">
                <a:solidFill>
                  <a:srgbClr val="002060"/>
                </a:solidFill>
              </a:rPr>
              <a:t> identify Morphological Signs of Seizure-induced Brain damage in MRI images.</a:t>
            </a:r>
          </a:p>
        </p:txBody>
      </p:sp>
    </p:spTree>
    <p:extLst>
      <p:ext uri="{BB962C8B-B14F-4D97-AF65-F5344CB8AC3E}">
        <p14:creationId xmlns:p14="http://schemas.microsoft.com/office/powerpoint/2010/main" val="782440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erson holding a small object in his hand&#10;&#10;Description automatically generated">
            <a:extLst>
              <a:ext uri="{FF2B5EF4-FFF2-40B4-BE49-F238E27FC236}">
                <a16:creationId xmlns:a16="http://schemas.microsoft.com/office/drawing/2014/main" id="{780ADEFB-3AD7-0C3E-B80D-36AB75F56BB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917" r="6665" b="-2"/>
          <a:stretch/>
        </p:blipFill>
        <p:spPr>
          <a:xfrm>
            <a:off x="-1" y="190"/>
            <a:ext cx="8128855" cy="5291194"/>
          </a:xfrm>
          <a:prstGeom prst="rect">
            <a:avLst/>
          </a:prstGeom>
        </p:spPr>
      </p:pic>
      <p:sp>
        <p:nvSpPr>
          <p:cNvPr id="27" name="Rectangle 26">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A371-108C-587F-49B8-D400A2359DAF}"/>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4000" b="1" kern="1200" dirty="0">
                <a:solidFill>
                  <a:srgbClr val="FFFFFF"/>
                </a:solidFill>
                <a:latin typeface="+mj-lt"/>
                <a:ea typeface="+mj-ea"/>
                <a:cs typeface="+mj-cs"/>
              </a:rPr>
              <a:t>Introduction of the Neurochip</a:t>
            </a:r>
          </a:p>
        </p:txBody>
      </p:sp>
      <p:sp>
        <p:nvSpPr>
          <p:cNvPr id="31" name="Rectangle 3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glass object&#10;&#10;Description automatically generated">
            <a:extLst>
              <a:ext uri="{FF2B5EF4-FFF2-40B4-BE49-F238E27FC236}">
                <a16:creationId xmlns:a16="http://schemas.microsoft.com/office/drawing/2014/main" id="{0632708F-FC77-BD79-0BD1-971DB9FD721B}"/>
              </a:ext>
            </a:extLst>
          </p:cNvPr>
          <p:cNvPicPr>
            <a:picLocks noChangeAspect="1"/>
          </p:cNvPicPr>
          <p:nvPr/>
        </p:nvPicPr>
        <p:blipFill rotWithShape="1">
          <a:blip r:embed="rId3">
            <a:extLst>
              <a:ext uri="{28A0092B-C50C-407E-A947-70E740481C1C}">
                <a14:useLocalDpi xmlns:a14="http://schemas.microsoft.com/office/drawing/2010/main" val="0"/>
              </a:ext>
            </a:extLst>
          </a:blip>
          <a:srcRect r="1" b="2004"/>
          <a:stretch/>
        </p:blipFill>
        <p:spPr>
          <a:xfrm>
            <a:off x="8128856" y="1"/>
            <a:ext cx="4063143" cy="5291384"/>
          </a:xfrm>
          <a:prstGeom prst="rect">
            <a:avLst/>
          </a:prstGeom>
        </p:spPr>
      </p:pic>
    </p:spTree>
    <p:extLst>
      <p:ext uri="{BB962C8B-B14F-4D97-AF65-F5344CB8AC3E}">
        <p14:creationId xmlns:p14="http://schemas.microsoft.com/office/powerpoint/2010/main" val="3721013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54DFE75-BDE9-0587-1D5E-B502013F05EE}"/>
              </a:ext>
            </a:extLst>
          </p:cNvPr>
          <p:cNvSpPr>
            <a:spLocks noGrp="1"/>
          </p:cNvSpPr>
          <p:nvPr>
            <p:ph type="title"/>
          </p:nvPr>
        </p:nvSpPr>
        <p:spPr>
          <a:xfrm>
            <a:off x="572493" y="238539"/>
            <a:ext cx="11018520" cy="1434415"/>
          </a:xfrm>
        </p:spPr>
        <p:txBody>
          <a:bodyPr anchor="b">
            <a:normAutofit/>
          </a:bodyPr>
          <a:lstStyle/>
          <a:p>
            <a:r>
              <a:rPr lang="en-CA" sz="5400" b="1" dirty="0"/>
              <a:t>Introduction of Neurochip</a:t>
            </a: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73BBB587-1285-AA1F-0FEA-544516742167}"/>
              </a:ext>
            </a:extLst>
          </p:cNvPr>
          <p:cNvSpPr>
            <a:spLocks noGrp="1"/>
          </p:cNvSpPr>
          <p:nvPr>
            <p:ph idx="1"/>
          </p:nvPr>
        </p:nvSpPr>
        <p:spPr>
          <a:xfrm>
            <a:off x="449942" y="1573998"/>
            <a:ext cx="7605487" cy="5110109"/>
          </a:xfrm>
        </p:spPr>
        <p:txBody>
          <a:bodyPr anchor="t">
            <a:normAutofit fontScale="92500" lnSpcReduction="10000"/>
          </a:bodyPr>
          <a:lstStyle/>
          <a:p>
            <a:pPr>
              <a:lnSpc>
                <a:spcPct val="100000"/>
              </a:lnSpc>
              <a:spcBef>
                <a:spcPts val="600"/>
              </a:spcBef>
              <a:buFont typeface="Wingdings" panose="05000000000000000000" pitchFamily="2" charset="2"/>
              <a:buChar char="q"/>
            </a:pPr>
            <a:endParaRPr lang="en-US" sz="2200" b="1" i="0" dirty="0">
              <a:solidFill>
                <a:srgbClr val="0070C0"/>
              </a:solidFill>
              <a:effectLst/>
            </a:endParaRPr>
          </a:p>
          <a:p>
            <a:pPr marR="0" lvl="0" algn="l" defTabSz="9144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2200" b="1" i="0" dirty="0">
                <a:solidFill>
                  <a:srgbClr val="0070C0"/>
                </a:solidFill>
                <a:effectLst/>
              </a:rPr>
              <a:t> </a:t>
            </a:r>
            <a:r>
              <a:rPr kumimoji="0" lang="en-US" sz="2200" b="1" i="0" u="none" strike="noStrike" kern="1200" cap="none" spc="0" normalizeH="0" baseline="0" noProof="0" dirty="0">
                <a:ln>
                  <a:noFill/>
                </a:ln>
                <a:solidFill>
                  <a:srgbClr val="002060"/>
                </a:solidFill>
                <a:effectLst/>
                <a:uLnTx/>
                <a:uFillTx/>
                <a:latin typeface="Aptos" panose="02110004020202020204"/>
                <a:ea typeface="+mn-ea"/>
                <a:cs typeface="+mn-cs"/>
              </a:rPr>
              <a:t>Dr. Naweed Imam Syed </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is a Pakistani-born Canadian Neuroscientist. </a:t>
            </a:r>
          </a:p>
          <a:p>
            <a:pPr marR="0" lvl="0" algn="l" defTabSz="914400" rtl="0" eaLnBrk="1" fontAlgn="auto" latinLnBrk="0" hangingPunct="1">
              <a:lnSpc>
                <a:spcPct val="100000"/>
              </a:lnSpc>
              <a:spcBef>
                <a:spcPts val="600"/>
              </a:spcBef>
              <a:spcAft>
                <a:spcPts val="0"/>
              </a:spcAft>
              <a:buClrTx/>
              <a:buSzTx/>
              <a:buFont typeface="Wingdings" panose="05000000000000000000" pitchFamily="2" charset="2"/>
              <a:buChar char="q"/>
              <a:tabLst/>
              <a:defRPr/>
            </a:pP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He is the first scientist to </a:t>
            </a:r>
            <a:r>
              <a:rPr kumimoji="0" lang="en-US" sz="2200" b="1" i="0" u="none" strike="noStrike" kern="1200" cap="none" spc="0" normalizeH="0" baseline="0" noProof="0" dirty="0">
                <a:ln>
                  <a:noFill/>
                </a:ln>
                <a:solidFill>
                  <a:srgbClr val="002060"/>
                </a:solidFill>
                <a:effectLst/>
                <a:uLnTx/>
                <a:uFillTx/>
                <a:latin typeface="Aptos" panose="02110004020202020204"/>
                <a:ea typeface="+mn-ea"/>
                <a:cs typeface="+mn-cs"/>
              </a:rPr>
              <a:t>connect Brain </a:t>
            </a:r>
            <a:r>
              <a:rPr lang="en-US" sz="2200" b="1" dirty="0">
                <a:solidFill>
                  <a:srgbClr val="002060"/>
                </a:solidFill>
                <a:latin typeface="Aptos" panose="02110004020202020204"/>
              </a:rPr>
              <a:t>C</a:t>
            </a:r>
            <a:r>
              <a:rPr kumimoji="0" lang="en-US" sz="2200" b="1" i="0" u="none" strike="noStrike" kern="1200" cap="none" spc="0" normalizeH="0" baseline="0" noProof="0" dirty="0">
                <a:ln>
                  <a:noFill/>
                </a:ln>
                <a:solidFill>
                  <a:srgbClr val="002060"/>
                </a:solidFill>
                <a:effectLst/>
                <a:uLnTx/>
                <a:uFillTx/>
                <a:latin typeface="Aptos" panose="02110004020202020204"/>
                <a:ea typeface="+mn-ea"/>
                <a:cs typeface="+mn-cs"/>
              </a:rPr>
              <a:t>ells to a Silicon Chi</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p, creating the world's first Neurochip. </a:t>
            </a:r>
            <a:endParaRPr lang="en-US" sz="2200" b="0" i="0" dirty="0">
              <a:effectLst/>
            </a:endParaRPr>
          </a:p>
          <a:p>
            <a:pPr marL="0" indent="0">
              <a:lnSpc>
                <a:spcPct val="100000"/>
              </a:lnSpc>
              <a:spcBef>
                <a:spcPts val="600"/>
              </a:spcBef>
              <a:buNone/>
            </a:pPr>
            <a:endParaRPr lang="en-US" sz="2200" b="1" i="0" dirty="0">
              <a:solidFill>
                <a:srgbClr val="002060"/>
              </a:solidFill>
              <a:effectLst/>
            </a:endParaRPr>
          </a:p>
          <a:p>
            <a:pPr marL="0" indent="0">
              <a:lnSpc>
                <a:spcPct val="100000"/>
              </a:lnSpc>
              <a:spcBef>
                <a:spcPts val="600"/>
              </a:spcBef>
              <a:buNone/>
            </a:pPr>
            <a:endParaRPr lang="en-US" sz="2200" b="1" i="0" dirty="0">
              <a:solidFill>
                <a:srgbClr val="002060"/>
              </a:solidFill>
              <a:effectLst/>
            </a:endParaRPr>
          </a:p>
          <a:p>
            <a:pPr>
              <a:lnSpc>
                <a:spcPct val="100000"/>
              </a:lnSpc>
              <a:spcBef>
                <a:spcPts val="600"/>
              </a:spcBef>
              <a:buFont typeface="Wingdings" panose="05000000000000000000" pitchFamily="2" charset="2"/>
              <a:buChar char="q"/>
            </a:pPr>
            <a:r>
              <a:rPr lang="en-US" sz="2200" b="0" i="0" dirty="0">
                <a:effectLst/>
              </a:rPr>
              <a:t> The Chip was developed by a team of Scientists from the University of Calgary, led by </a:t>
            </a:r>
            <a:r>
              <a:rPr lang="en-US" sz="2200" b="1" i="0" dirty="0">
                <a:solidFill>
                  <a:srgbClr val="002060"/>
                </a:solidFill>
                <a:effectLst/>
              </a:rPr>
              <a:t>Dr. </a:t>
            </a:r>
            <a:r>
              <a:rPr lang="en-US" sz="2200" b="1" dirty="0">
                <a:solidFill>
                  <a:srgbClr val="002060"/>
                </a:solidFill>
              </a:rPr>
              <a:t>Naweed Imam Syed</a:t>
            </a:r>
            <a:r>
              <a:rPr lang="en-US" sz="2200" b="0" i="0" dirty="0">
                <a:solidFill>
                  <a:srgbClr val="002060"/>
                </a:solidFill>
                <a:effectLst/>
              </a:rPr>
              <a:t>. </a:t>
            </a:r>
            <a:r>
              <a:rPr lang="en-US" sz="2200" b="0" i="0" dirty="0">
                <a:effectLst/>
              </a:rPr>
              <a:t>Professor – Medicine.</a:t>
            </a:r>
          </a:p>
          <a:p>
            <a:pPr marL="0" indent="0">
              <a:lnSpc>
                <a:spcPct val="120000"/>
              </a:lnSpc>
              <a:spcBef>
                <a:spcPts val="600"/>
              </a:spcBef>
              <a:buNone/>
            </a:pPr>
            <a:r>
              <a:rPr lang="en-US" sz="1900" i="0" dirty="0">
                <a:effectLst/>
              </a:rPr>
              <a:t>Cumming School of Medicine, Full Member, Hotchkiss Brain Institute</a:t>
            </a:r>
          </a:p>
          <a:p>
            <a:pPr marL="0" indent="0">
              <a:lnSpc>
                <a:spcPct val="120000"/>
              </a:lnSpc>
              <a:spcBef>
                <a:spcPts val="600"/>
              </a:spcBef>
              <a:buNone/>
            </a:pPr>
            <a:r>
              <a:rPr lang="en-US" sz="1900" i="0" dirty="0">
                <a:effectLst/>
              </a:rPr>
              <a:t>Child Health &amp; Wellness Researcher.</a:t>
            </a:r>
          </a:p>
          <a:p>
            <a:pPr marL="0" indent="0">
              <a:lnSpc>
                <a:spcPct val="120000"/>
              </a:lnSpc>
              <a:spcBef>
                <a:spcPts val="600"/>
              </a:spcBef>
              <a:buNone/>
            </a:pPr>
            <a:r>
              <a:rPr lang="en-US" sz="2400" b="1" i="0" dirty="0">
                <a:effectLst/>
              </a:rPr>
              <a:t>Alberta Children's Hospital Research Institute</a:t>
            </a:r>
          </a:p>
          <a:p>
            <a:pPr marL="0" indent="0">
              <a:lnSpc>
                <a:spcPct val="120000"/>
              </a:lnSpc>
              <a:spcBef>
                <a:spcPts val="600"/>
              </a:spcBef>
              <a:buNone/>
            </a:pPr>
            <a:endParaRPr lang="en-US" sz="2600" dirty="0"/>
          </a:p>
          <a:p>
            <a:pPr marL="0" indent="0">
              <a:lnSpc>
                <a:spcPct val="100000"/>
              </a:lnSpc>
              <a:spcBef>
                <a:spcPts val="600"/>
              </a:spcBef>
              <a:buNone/>
            </a:pPr>
            <a:endParaRPr lang="en-US" sz="2000" dirty="0"/>
          </a:p>
          <a:p>
            <a:pPr marL="0" indent="0">
              <a:lnSpc>
                <a:spcPct val="100000"/>
              </a:lnSpc>
              <a:spcBef>
                <a:spcPts val="600"/>
              </a:spcBef>
              <a:buNone/>
            </a:pPr>
            <a:endParaRPr lang="en-US" sz="2000" dirty="0"/>
          </a:p>
        </p:txBody>
      </p:sp>
      <p:pic>
        <p:nvPicPr>
          <p:cNvPr id="6" name="Video 4" title="Cogs turning inside head outline">
            <a:hlinkClick r:id="" action="ppaction://media"/>
            <a:extLst>
              <a:ext uri="{FF2B5EF4-FFF2-40B4-BE49-F238E27FC236}">
                <a16:creationId xmlns:a16="http://schemas.microsoft.com/office/drawing/2014/main" id="{B6A8EFB3-C09F-DB23-E987-7CB8AFC610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9636" y="0"/>
            <a:ext cx="3013870" cy="1573998"/>
          </a:xfrm>
          <a:prstGeom prst="rect">
            <a:avLst/>
          </a:prstGeom>
        </p:spPr>
      </p:pic>
      <p:pic>
        <p:nvPicPr>
          <p:cNvPr id="8" name="Picture 7" descr="A person holding a chip&#10;&#10;Description automatically generated">
            <a:extLst>
              <a:ext uri="{FF2B5EF4-FFF2-40B4-BE49-F238E27FC236}">
                <a16:creationId xmlns:a16="http://schemas.microsoft.com/office/drawing/2014/main" id="{0BB7A621-B6BE-DBD0-9C8A-10E98E6C08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4114" y="1737600"/>
            <a:ext cx="3912422" cy="4452646"/>
          </a:xfrm>
          <a:prstGeom prst="rect">
            <a:avLst/>
          </a:prstGeom>
        </p:spPr>
      </p:pic>
    </p:spTree>
    <p:extLst>
      <p:ext uri="{BB962C8B-B14F-4D97-AF65-F5344CB8AC3E}">
        <p14:creationId xmlns:p14="http://schemas.microsoft.com/office/powerpoint/2010/main" val="130672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9697">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57EC75-5D51-241B-A660-93F5A9F5AABD}"/>
              </a:ext>
            </a:extLst>
          </p:cNvPr>
          <p:cNvSpPr>
            <a:spLocks noGrp="1"/>
          </p:cNvSpPr>
          <p:nvPr>
            <p:ph type="title"/>
          </p:nvPr>
        </p:nvSpPr>
        <p:spPr>
          <a:xfrm>
            <a:off x="572493" y="238539"/>
            <a:ext cx="11018520" cy="1434415"/>
          </a:xfrm>
        </p:spPr>
        <p:txBody>
          <a:bodyPr anchor="b">
            <a:normAutofit/>
          </a:bodyPr>
          <a:lstStyle/>
          <a:p>
            <a:r>
              <a:rPr kumimoji="0" lang="en-CA" sz="5400" b="1" i="0" u="none" strike="noStrike" kern="1200" cap="none" spc="0" normalizeH="0" baseline="0" noProof="0" dirty="0">
                <a:ln>
                  <a:noFill/>
                </a:ln>
                <a:effectLst/>
                <a:uLnTx/>
                <a:uFillTx/>
                <a:latin typeface="Aptos Display" panose="02110004020202020204"/>
                <a:ea typeface="+mj-ea"/>
                <a:cs typeface="+mj-cs"/>
              </a:rPr>
              <a:t>Introduction of Neurochip</a:t>
            </a:r>
            <a:endParaRPr lang="en-CA" sz="5400" dirty="0"/>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68B4E3-F0F4-AF81-98A7-F9670635E6AF}"/>
              </a:ext>
            </a:extLst>
          </p:cNvPr>
          <p:cNvSpPr>
            <a:spLocks noGrp="1"/>
          </p:cNvSpPr>
          <p:nvPr>
            <p:ph idx="1"/>
          </p:nvPr>
        </p:nvSpPr>
        <p:spPr>
          <a:xfrm>
            <a:off x="572493" y="1781574"/>
            <a:ext cx="6713552" cy="4495564"/>
          </a:xfrm>
        </p:spPr>
        <p:txBody>
          <a:bodyPr anchor="t">
            <a:normAutofit lnSpcReduction="10000"/>
          </a:bodyPr>
          <a:lstStyle/>
          <a:p>
            <a:pPr lvl="0">
              <a:lnSpc>
                <a:spcPct val="90000"/>
              </a:lnSpc>
              <a:spcBef>
                <a:spcPts val="1000"/>
              </a:spcBef>
              <a:buFont typeface="Wingdings" panose="05000000000000000000" pitchFamily="2" charset="2"/>
              <a:buChar char="q"/>
            </a:pPr>
            <a:r>
              <a:rPr lang="en-CA" sz="1800" kern="1200" dirty="0">
                <a:solidFill>
                  <a:srgbClr val="000000"/>
                </a:solidFill>
                <a:effectLst/>
                <a:latin typeface="Aptos" panose="020B0004020202020204" pitchFamily="34" charset="0"/>
                <a:ea typeface="Calibri" panose="020F0502020204030204" pitchFamily="34" charset="0"/>
                <a:cs typeface="+mn-cs"/>
              </a:rPr>
              <a:t>The focus of the Research is to find </a:t>
            </a:r>
          </a:p>
          <a:p>
            <a:pPr marL="0" lvl="0" indent="0">
              <a:lnSpc>
                <a:spcPct val="90000"/>
              </a:lnSpc>
              <a:spcBef>
                <a:spcPts val="1000"/>
              </a:spcBef>
              <a:buNone/>
            </a:pPr>
            <a:r>
              <a:rPr lang="en-CA" sz="1800" b="1" kern="1200" dirty="0">
                <a:solidFill>
                  <a:srgbClr val="0070C0"/>
                </a:solidFill>
                <a:effectLst/>
                <a:latin typeface="Aptos" panose="020B0004020202020204" pitchFamily="34" charset="0"/>
                <a:ea typeface="Calibri" panose="020F0502020204030204" pitchFamily="34" charset="0"/>
                <a:cs typeface="+mn-cs"/>
              </a:rPr>
              <a:t>     Safer and More Effective Medications for Epilepsy</a:t>
            </a:r>
            <a:r>
              <a:rPr lang="en-CA" sz="1800" kern="1200" dirty="0">
                <a:solidFill>
                  <a:srgbClr val="000000"/>
                </a:solidFill>
                <a:effectLst/>
                <a:latin typeface="Aptos" panose="020B0004020202020204" pitchFamily="34" charset="0"/>
                <a:ea typeface="Calibri" panose="020F0502020204030204" pitchFamily="34" charset="0"/>
                <a:cs typeface="+mn-cs"/>
              </a:rPr>
              <a:t>. </a:t>
            </a:r>
            <a:endParaRPr lang="en-CA" sz="1800" dirty="0">
              <a:effectLst/>
              <a:latin typeface="Times New Roman" panose="02020603050405020304" pitchFamily="18" charset="0"/>
              <a:ea typeface="Times New Roman" panose="02020603050405020304" pitchFamily="18" charset="0"/>
            </a:endParaRPr>
          </a:p>
          <a:p>
            <a:pPr lvl="0">
              <a:lnSpc>
                <a:spcPct val="90000"/>
              </a:lnSpc>
              <a:spcBef>
                <a:spcPts val="1000"/>
              </a:spcBef>
              <a:buFont typeface="Wingdings" panose="05000000000000000000" pitchFamily="2" charset="2"/>
              <a:buChar char="q"/>
            </a:pPr>
            <a:r>
              <a:rPr lang="en-CA" sz="1800" kern="1200" dirty="0">
                <a:effectLst/>
                <a:latin typeface="Aptos" panose="020B0004020202020204" pitchFamily="34" charset="0"/>
                <a:ea typeface="Calibri" panose="020F0502020204030204" pitchFamily="34" charset="0"/>
                <a:cs typeface="+mn-cs"/>
              </a:rPr>
              <a:t>In Research, we</a:t>
            </a:r>
            <a:r>
              <a:rPr lang="en-CA" sz="1800" b="1" kern="1200" dirty="0">
                <a:effectLst/>
                <a:latin typeface="Aptos" panose="020B0004020202020204" pitchFamily="34" charset="0"/>
                <a:ea typeface="Calibri" panose="020F0502020204030204" pitchFamily="34" charset="0"/>
                <a:cs typeface="+mn-cs"/>
              </a:rPr>
              <a:t> </a:t>
            </a:r>
            <a:r>
              <a:rPr lang="en-CA" sz="1800" b="1" kern="1200" dirty="0">
                <a:solidFill>
                  <a:srgbClr val="0070C0"/>
                </a:solidFill>
                <a:effectLst/>
                <a:latin typeface="Aptos" panose="020B0004020202020204" pitchFamily="34" charset="0"/>
                <a:ea typeface="Calibri" panose="020F0502020204030204" pitchFamily="34" charset="0"/>
                <a:cs typeface="+mn-cs"/>
              </a:rPr>
              <a:t>record Electrical Activity</a:t>
            </a:r>
            <a:r>
              <a:rPr lang="en-CA" sz="1800" kern="1200" dirty="0">
                <a:solidFill>
                  <a:srgbClr val="0070C0"/>
                </a:solidFill>
                <a:effectLst/>
                <a:latin typeface="Aptos" panose="020B0004020202020204" pitchFamily="34" charset="0"/>
                <a:ea typeface="Calibri" panose="020F0502020204030204" pitchFamily="34" charset="0"/>
                <a:cs typeface="+mn-cs"/>
              </a:rPr>
              <a:t> </a:t>
            </a:r>
            <a:r>
              <a:rPr lang="en-CA" sz="1800" kern="1200" dirty="0">
                <a:solidFill>
                  <a:srgbClr val="000000"/>
                </a:solidFill>
                <a:effectLst/>
                <a:latin typeface="Aptos" panose="020B0004020202020204" pitchFamily="34" charset="0"/>
                <a:ea typeface="Calibri" panose="020F0502020204030204" pitchFamily="34" charset="0"/>
                <a:cs typeface="+mn-cs"/>
              </a:rPr>
              <a:t>from Neurons and see the </a:t>
            </a:r>
            <a:r>
              <a:rPr lang="en-CA" sz="1800" b="1" kern="1200" dirty="0">
                <a:solidFill>
                  <a:srgbClr val="0070C0"/>
                </a:solidFill>
                <a:effectLst/>
                <a:latin typeface="Aptos" panose="020B0004020202020204" pitchFamily="34" charset="0"/>
                <a:ea typeface="Calibri" panose="020F0502020204030204" pitchFamily="34" charset="0"/>
                <a:cs typeface="+mn-cs"/>
              </a:rPr>
              <a:t>impact of New Drugs on it. </a:t>
            </a:r>
            <a:endParaRPr lang="en-CA" sz="1800" dirty="0">
              <a:effectLst/>
              <a:latin typeface="Times New Roman" panose="02020603050405020304" pitchFamily="18" charset="0"/>
              <a:ea typeface="Times New Roman" panose="02020603050405020304" pitchFamily="18" charset="0"/>
            </a:endParaRPr>
          </a:p>
          <a:p>
            <a:pPr lvl="0">
              <a:lnSpc>
                <a:spcPct val="90000"/>
              </a:lnSpc>
              <a:spcBef>
                <a:spcPts val="1000"/>
              </a:spcBef>
              <a:buFont typeface="Wingdings" panose="05000000000000000000" pitchFamily="2" charset="2"/>
              <a:buChar char="q"/>
            </a:pPr>
            <a:r>
              <a:rPr lang="en-CA" sz="1800" kern="1200" dirty="0">
                <a:solidFill>
                  <a:srgbClr val="000000"/>
                </a:solidFill>
                <a:effectLst/>
                <a:latin typeface="Aptos" panose="020B0004020202020204" pitchFamily="34" charset="0"/>
                <a:ea typeface="Calibri" panose="020F0502020204030204" pitchFamily="34" charset="0"/>
                <a:cs typeface="+mn-cs"/>
              </a:rPr>
              <a:t>This </a:t>
            </a:r>
            <a:r>
              <a:rPr lang="en-CA" sz="1800" b="1" kern="1200" dirty="0">
                <a:solidFill>
                  <a:srgbClr val="0070C0"/>
                </a:solidFill>
                <a:effectLst/>
                <a:latin typeface="Aptos" panose="020B0004020202020204" pitchFamily="34" charset="0"/>
                <a:ea typeface="Calibri" panose="020F0502020204030204" pitchFamily="34" charset="0"/>
                <a:cs typeface="+mn-cs"/>
              </a:rPr>
              <a:t>Process is scaled upon Animals </a:t>
            </a:r>
            <a:r>
              <a:rPr lang="en-CA" sz="1800" kern="1200" dirty="0">
                <a:solidFill>
                  <a:srgbClr val="000000"/>
                </a:solidFill>
                <a:effectLst/>
                <a:latin typeface="Aptos" panose="020B0004020202020204" pitchFamily="34" charset="0"/>
                <a:ea typeface="Calibri" panose="020F0502020204030204" pitchFamily="34" charset="0"/>
                <a:cs typeface="+mn-cs"/>
              </a:rPr>
              <a:t>and </a:t>
            </a:r>
            <a:r>
              <a:rPr lang="en-CA" sz="1800" b="1" kern="1200" dirty="0">
                <a:solidFill>
                  <a:srgbClr val="0070C0"/>
                </a:solidFill>
                <a:effectLst/>
                <a:latin typeface="Aptos" panose="020B0004020202020204" pitchFamily="34" charset="0"/>
                <a:ea typeface="Calibri" panose="020F0502020204030204" pitchFamily="34" charset="0"/>
                <a:cs typeface="+mn-cs"/>
              </a:rPr>
              <a:t>eventually tested in clinical trials </a:t>
            </a:r>
            <a:r>
              <a:rPr lang="en-CA" sz="1800" kern="1200" dirty="0">
                <a:solidFill>
                  <a:srgbClr val="000000"/>
                </a:solidFill>
                <a:effectLst/>
                <a:latin typeface="Aptos" panose="020B0004020202020204" pitchFamily="34" charset="0"/>
                <a:ea typeface="Calibri" panose="020F0502020204030204" pitchFamily="34" charset="0"/>
                <a:cs typeface="+mn-cs"/>
              </a:rPr>
              <a:t>with patients after FDA approval. </a:t>
            </a:r>
            <a:endParaRPr lang="en-CA" sz="1800" dirty="0">
              <a:effectLst/>
              <a:latin typeface="Times New Roman" panose="02020603050405020304" pitchFamily="18" charset="0"/>
              <a:ea typeface="Times New Roman" panose="02020603050405020304" pitchFamily="18" charset="0"/>
            </a:endParaRPr>
          </a:p>
          <a:p>
            <a:pPr marR="0" lvl="0" defTabSz="914400" rtl="0" eaLnBrk="1" fontAlgn="auto" latinLnBrk="0" hangingPunct="1">
              <a:spcBef>
                <a:spcPts val="1000"/>
              </a:spcBef>
              <a:spcAft>
                <a:spcPts val="0"/>
              </a:spcAft>
              <a:buClrTx/>
              <a:buSzTx/>
              <a:buFont typeface="Wingdings" panose="05000000000000000000" pitchFamily="2" charset="2"/>
              <a:buChar char="q"/>
              <a:tabLst/>
              <a:defRPr/>
            </a:pPr>
            <a:r>
              <a:rPr kumimoji="0" lang="en-US" sz="1700" b="0" i="0" u="none" strike="noStrike" kern="1200" cap="none" spc="0" normalizeH="0" baseline="0" noProof="0" dirty="0">
                <a:ln>
                  <a:noFill/>
                </a:ln>
                <a:effectLst/>
                <a:uLnTx/>
                <a:uFillTx/>
                <a:ea typeface="+mn-ea"/>
                <a:cs typeface="+mn-cs"/>
              </a:rPr>
              <a:t>It allowed </a:t>
            </a:r>
            <a:r>
              <a:rPr kumimoji="0" lang="en-US" sz="1700" b="1" i="0" u="none" strike="noStrike" kern="1200" cap="none" spc="0" normalizeH="0" baseline="0" noProof="0" dirty="0">
                <a:ln>
                  <a:noFill/>
                </a:ln>
                <a:solidFill>
                  <a:srgbClr val="0070C0"/>
                </a:solidFill>
                <a:effectLst/>
                <a:uLnTx/>
                <a:uFillTx/>
                <a:ea typeface="+mn-ea"/>
                <a:cs typeface="+mn-cs"/>
              </a:rPr>
              <a:t>Two-way Communication </a:t>
            </a:r>
            <a:r>
              <a:rPr kumimoji="0" lang="en-US" sz="1700" b="0" i="0" u="none" strike="noStrike" kern="1200" cap="none" spc="0" normalizeH="0" baseline="0" noProof="0" dirty="0">
                <a:ln>
                  <a:noFill/>
                </a:ln>
                <a:effectLst/>
                <a:uLnTx/>
                <a:uFillTx/>
                <a:ea typeface="+mn-ea"/>
                <a:cs typeface="+mn-cs"/>
              </a:rPr>
              <a:t>between a </a:t>
            </a:r>
            <a:r>
              <a:rPr kumimoji="0" lang="en-US" sz="1700" b="1" i="0" u="none" strike="noStrike" kern="1200" cap="none" spc="0" normalizeH="0" baseline="0" noProof="0" dirty="0">
                <a:ln>
                  <a:noFill/>
                </a:ln>
                <a:solidFill>
                  <a:srgbClr val="0070C0"/>
                </a:solidFill>
                <a:effectLst/>
                <a:uLnTx/>
                <a:uFillTx/>
                <a:ea typeface="+mn-ea"/>
                <a:cs typeface="+mn-cs"/>
              </a:rPr>
              <a:t>Neuron and the Chip. </a:t>
            </a:r>
          </a:p>
          <a:p>
            <a:pPr marR="0" lvl="0" defTabSz="914400" rtl="0" eaLnBrk="1" fontAlgn="auto" latinLnBrk="0" hangingPunct="1">
              <a:spcBef>
                <a:spcPts val="1000"/>
              </a:spcBef>
              <a:spcAft>
                <a:spcPts val="0"/>
              </a:spcAft>
              <a:buClrTx/>
              <a:buSzTx/>
              <a:buFont typeface="Wingdings" panose="05000000000000000000" pitchFamily="2" charset="2"/>
              <a:buChar char="q"/>
              <a:tabLst/>
              <a:defRPr/>
            </a:pPr>
            <a:r>
              <a:rPr lang="en-US" sz="1700" dirty="0"/>
              <a:t>The chip</a:t>
            </a:r>
            <a:r>
              <a:rPr kumimoji="0" lang="en-US" sz="1700" b="0" i="0" u="none" strike="noStrike" kern="1200" cap="none" spc="0" normalizeH="0" baseline="0" noProof="0" dirty="0">
                <a:ln>
                  <a:noFill/>
                </a:ln>
                <a:effectLst/>
                <a:uLnTx/>
                <a:uFillTx/>
                <a:ea typeface="+mn-ea"/>
                <a:cs typeface="+mn-cs"/>
              </a:rPr>
              <a:t> allows r</a:t>
            </a:r>
            <a:r>
              <a:rPr lang="en-US" sz="1700" dirty="0"/>
              <a:t>e</a:t>
            </a:r>
            <a:r>
              <a:rPr kumimoji="0" lang="en-US" sz="1700" b="0" i="0" u="none" strike="noStrike" kern="1200" cap="none" spc="0" normalizeH="0" baseline="0" noProof="0" dirty="0">
                <a:ln>
                  <a:noFill/>
                </a:ln>
                <a:effectLst/>
                <a:uLnTx/>
                <a:uFillTx/>
                <a:ea typeface="+mn-ea"/>
                <a:cs typeface="+mn-cs"/>
              </a:rPr>
              <a:t>searchers to </a:t>
            </a:r>
            <a:r>
              <a:rPr lang="en-US" sz="1700" b="1" dirty="0"/>
              <a:t>M</a:t>
            </a:r>
            <a:r>
              <a:rPr kumimoji="0" lang="en-US" sz="1700" b="1" i="0" u="none" strike="noStrike" kern="1200" cap="none" spc="0" normalizeH="0" baseline="0" noProof="0" dirty="0" err="1">
                <a:ln>
                  <a:noFill/>
                </a:ln>
                <a:effectLst/>
                <a:uLnTx/>
                <a:uFillTx/>
                <a:ea typeface="+mn-ea"/>
                <a:cs typeface="+mn-cs"/>
              </a:rPr>
              <a:t>odel</a:t>
            </a:r>
            <a:r>
              <a:rPr kumimoji="0" lang="en-US" sz="1700" b="1" i="0" u="none" strike="noStrike" kern="1200" cap="none" spc="0" normalizeH="0" baseline="0" noProof="0" dirty="0">
                <a:ln>
                  <a:noFill/>
                </a:ln>
                <a:effectLst/>
                <a:uLnTx/>
                <a:uFillTx/>
                <a:ea typeface="+mn-ea"/>
                <a:cs typeface="+mn-cs"/>
              </a:rPr>
              <a:t> Brain </a:t>
            </a:r>
            <a:r>
              <a:rPr lang="en-US" sz="1700" b="1" dirty="0"/>
              <a:t>C</a:t>
            </a:r>
            <a:r>
              <a:rPr kumimoji="0" lang="en-US" sz="1700" b="1" i="0" u="none" strike="noStrike" kern="1200" cap="none" spc="0" normalizeH="0" baseline="0" noProof="0" dirty="0" err="1">
                <a:ln>
                  <a:noFill/>
                </a:ln>
                <a:effectLst/>
                <a:uLnTx/>
                <a:uFillTx/>
                <a:ea typeface="+mn-ea"/>
                <a:cs typeface="+mn-cs"/>
              </a:rPr>
              <a:t>ircuits</a:t>
            </a:r>
            <a:r>
              <a:rPr kumimoji="0" lang="en-US" sz="1700" b="0" i="0" u="none" strike="noStrike" kern="1200" cap="none" spc="0" normalizeH="0" baseline="0" noProof="0" dirty="0">
                <a:ln>
                  <a:noFill/>
                </a:ln>
                <a:effectLst/>
                <a:uLnTx/>
                <a:uFillTx/>
                <a:ea typeface="+mn-ea"/>
                <a:cs typeface="+mn-cs"/>
              </a:rPr>
              <a:t>, </a:t>
            </a:r>
            <a:r>
              <a:rPr kumimoji="0" lang="en-US" sz="1700" b="1" i="0" u="none" strike="noStrike" kern="1200" cap="none" spc="0" normalizeH="0" baseline="0" noProof="0" dirty="0">
                <a:ln>
                  <a:noFill/>
                </a:ln>
                <a:effectLst/>
                <a:uLnTx/>
                <a:uFillTx/>
                <a:ea typeface="+mn-ea"/>
                <a:cs typeface="+mn-cs"/>
              </a:rPr>
              <a:t>Visualize </a:t>
            </a:r>
            <a:r>
              <a:rPr lang="en-US" sz="1700" b="1" dirty="0"/>
              <a:t>N</a:t>
            </a:r>
            <a:r>
              <a:rPr kumimoji="0" lang="en-US" sz="1700" b="1" i="0" u="none" strike="noStrike" kern="1200" cap="none" spc="0" normalizeH="0" baseline="0" noProof="0" dirty="0" err="1">
                <a:ln>
                  <a:noFill/>
                </a:ln>
                <a:effectLst/>
                <a:uLnTx/>
                <a:uFillTx/>
                <a:ea typeface="+mn-ea"/>
                <a:cs typeface="+mn-cs"/>
              </a:rPr>
              <a:t>etwork</a:t>
            </a:r>
            <a:r>
              <a:rPr kumimoji="0" lang="en-US" sz="1700" b="1" i="0" u="none" strike="noStrike" kern="1200" cap="none" spc="0" normalizeH="0" baseline="0" noProof="0" dirty="0">
                <a:ln>
                  <a:noFill/>
                </a:ln>
                <a:effectLst/>
                <a:uLnTx/>
                <a:uFillTx/>
                <a:ea typeface="+mn-ea"/>
                <a:cs typeface="+mn-cs"/>
              </a:rPr>
              <a:t> </a:t>
            </a:r>
            <a:r>
              <a:rPr lang="en-US" sz="1700" b="1" dirty="0"/>
              <a:t>A</a:t>
            </a:r>
            <a:r>
              <a:rPr kumimoji="0" lang="en-US" sz="1700" b="1" i="0" u="none" strike="noStrike" kern="1200" cap="none" spc="0" normalizeH="0" baseline="0" noProof="0" dirty="0" err="1">
                <a:ln>
                  <a:noFill/>
                </a:ln>
                <a:effectLst/>
                <a:uLnTx/>
                <a:uFillTx/>
                <a:ea typeface="+mn-ea"/>
                <a:cs typeface="+mn-cs"/>
              </a:rPr>
              <a:t>ctivity</a:t>
            </a:r>
            <a:r>
              <a:rPr kumimoji="0" lang="en-US" sz="1700" b="0" i="0" u="none" strike="noStrike" kern="1200" cap="none" spc="0" normalizeH="0" baseline="0" noProof="0" dirty="0">
                <a:ln>
                  <a:noFill/>
                </a:ln>
                <a:effectLst/>
                <a:uLnTx/>
                <a:uFillTx/>
                <a:ea typeface="+mn-ea"/>
                <a:cs typeface="+mn-cs"/>
              </a:rPr>
              <a:t>, and </a:t>
            </a:r>
            <a:r>
              <a:rPr kumimoji="0" lang="en-US" sz="1700" b="1" i="0" u="none" strike="noStrike" kern="1200" cap="none" spc="0" normalizeH="0" baseline="0" noProof="0" dirty="0">
                <a:ln>
                  <a:noFill/>
                </a:ln>
                <a:effectLst/>
                <a:uLnTx/>
                <a:uFillTx/>
                <a:ea typeface="+mn-ea"/>
                <a:cs typeface="+mn-cs"/>
              </a:rPr>
              <a:t>Test </a:t>
            </a:r>
            <a:r>
              <a:rPr lang="en-US" sz="1700" b="1" dirty="0"/>
              <a:t>P</a:t>
            </a:r>
            <a:r>
              <a:rPr kumimoji="0" lang="en-US" sz="1700" b="1" i="0" u="none" strike="noStrike" kern="1200" cap="none" spc="0" normalizeH="0" baseline="0" noProof="0" dirty="0" err="1">
                <a:ln>
                  <a:noFill/>
                </a:ln>
                <a:effectLst/>
                <a:uLnTx/>
                <a:uFillTx/>
                <a:ea typeface="+mn-ea"/>
                <a:cs typeface="+mn-cs"/>
              </a:rPr>
              <a:t>otential</a:t>
            </a:r>
            <a:r>
              <a:rPr kumimoji="0" lang="en-US" sz="1700" b="1" i="0" u="none" strike="noStrike" kern="1200" cap="none" spc="0" normalizeH="0" baseline="0" noProof="0" dirty="0">
                <a:ln>
                  <a:noFill/>
                </a:ln>
                <a:effectLst/>
                <a:uLnTx/>
                <a:uFillTx/>
                <a:ea typeface="+mn-ea"/>
                <a:cs typeface="+mn-cs"/>
              </a:rPr>
              <a:t> </a:t>
            </a:r>
            <a:r>
              <a:rPr lang="en-US" sz="1700" b="1" dirty="0"/>
              <a:t>M</a:t>
            </a:r>
            <a:r>
              <a:rPr kumimoji="0" lang="en-US" sz="1700" b="1" i="0" u="none" strike="noStrike" kern="1200" cap="none" spc="0" normalizeH="0" baseline="0" noProof="0" dirty="0" err="1">
                <a:ln>
                  <a:noFill/>
                </a:ln>
                <a:effectLst/>
                <a:uLnTx/>
                <a:uFillTx/>
                <a:ea typeface="+mn-ea"/>
                <a:cs typeface="+mn-cs"/>
              </a:rPr>
              <a:t>edications</a:t>
            </a:r>
            <a:r>
              <a:rPr kumimoji="0" lang="en-US" sz="1700" b="1" i="0" u="none" strike="noStrike" kern="1200" cap="none" spc="0" normalizeH="0" baseline="0" noProof="0" dirty="0">
                <a:ln>
                  <a:noFill/>
                </a:ln>
                <a:effectLst/>
                <a:uLnTx/>
                <a:uFillTx/>
                <a:ea typeface="+mn-ea"/>
                <a:cs typeface="+mn-cs"/>
              </a:rPr>
              <a:t> </a:t>
            </a:r>
            <a:r>
              <a:rPr kumimoji="0" lang="en-US" sz="1700" b="0" i="0" u="none" strike="noStrike" kern="1200" cap="none" spc="0" normalizeH="0" baseline="0" noProof="0" dirty="0">
                <a:ln>
                  <a:noFill/>
                </a:ln>
                <a:effectLst/>
                <a:uLnTx/>
                <a:uFillTx/>
                <a:ea typeface="+mn-ea"/>
                <a:cs typeface="+mn-cs"/>
              </a:rPr>
              <a:t>to </a:t>
            </a:r>
            <a:r>
              <a:rPr lang="en-US" sz="1700" b="1" dirty="0"/>
              <a:t>STOP</a:t>
            </a:r>
            <a:r>
              <a:rPr kumimoji="0" lang="en-US" sz="1700" b="1" i="0" u="none" strike="noStrike" kern="1200" cap="none" spc="0" normalizeH="0" baseline="0" noProof="0" dirty="0">
                <a:ln>
                  <a:noFill/>
                </a:ln>
                <a:effectLst/>
                <a:uLnTx/>
                <a:uFillTx/>
                <a:ea typeface="+mn-ea"/>
                <a:cs typeface="+mn-cs"/>
              </a:rPr>
              <a:t> or </a:t>
            </a:r>
            <a:r>
              <a:rPr lang="en-US" sz="1700" b="1" dirty="0"/>
              <a:t>PREVENT</a:t>
            </a:r>
            <a:r>
              <a:rPr kumimoji="0" lang="en-US" sz="1700" b="1" i="0" u="none" strike="noStrike" kern="1200" cap="none" spc="0" normalizeH="0" baseline="0" noProof="0" dirty="0">
                <a:ln>
                  <a:noFill/>
                </a:ln>
                <a:effectLst/>
                <a:uLnTx/>
                <a:uFillTx/>
                <a:ea typeface="+mn-ea"/>
                <a:cs typeface="+mn-cs"/>
              </a:rPr>
              <a:t> </a:t>
            </a:r>
            <a:r>
              <a:rPr lang="en-US" sz="1700" b="1" dirty="0"/>
              <a:t>S</a:t>
            </a:r>
            <a:r>
              <a:rPr kumimoji="0" lang="en-US" sz="1700" b="1" i="0" u="none" strike="noStrike" kern="1200" cap="none" spc="0" normalizeH="0" baseline="0" noProof="0" dirty="0" err="1">
                <a:ln>
                  <a:noFill/>
                </a:ln>
                <a:effectLst/>
                <a:uLnTx/>
                <a:uFillTx/>
                <a:ea typeface="+mn-ea"/>
                <a:cs typeface="+mn-cs"/>
              </a:rPr>
              <a:t>eizures</a:t>
            </a:r>
            <a:r>
              <a:rPr kumimoji="0" lang="en-US" sz="1700" b="1" i="0" u="none" strike="noStrike" kern="1200" cap="none" spc="0" normalizeH="0" baseline="0" noProof="0" dirty="0">
                <a:ln>
                  <a:noFill/>
                </a:ln>
                <a:effectLst/>
                <a:uLnTx/>
                <a:uFillTx/>
                <a:ea typeface="+mn-ea"/>
                <a:cs typeface="+mn-cs"/>
              </a:rPr>
              <a:t>.</a:t>
            </a: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srgbClr val="00B050"/>
                </a:solidFill>
                <a:effectLst/>
                <a:uLnTx/>
                <a:uFillTx/>
                <a:ea typeface="+mn-ea"/>
                <a:cs typeface="+mn-cs"/>
              </a:rPr>
              <a:t> The Main </a:t>
            </a:r>
            <a:r>
              <a:rPr lang="en-US" sz="1700" b="1" dirty="0">
                <a:solidFill>
                  <a:srgbClr val="00B050"/>
                </a:solidFill>
              </a:rPr>
              <a:t>A</a:t>
            </a:r>
            <a:r>
              <a:rPr kumimoji="0" lang="en-US" sz="1700" b="1" i="0" u="none" strike="noStrike" kern="1200" cap="none" spc="0" normalizeH="0" baseline="0" noProof="0" dirty="0" err="1">
                <a:ln>
                  <a:noFill/>
                </a:ln>
                <a:solidFill>
                  <a:srgbClr val="00B050"/>
                </a:solidFill>
                <a:effectLst/>
                <a:uLnTx/>
                <a:uFillTx/>
                <a:ea typeface="+mn-ea"/>
                <a:cs typeface="+mn-cs"/>
              </a:rPr>
              <a:t>dvantage</a:t>
            </a:r>
            <a:r>
              <a:rPr kumimoji="0" lang="en-US" sz="1700" b="1" i="0" u="none" strike="noStrike" kern="1200" cap="none" spc="0" normalizeH="0" baseline="0" noProof="0" dirty="0">
                <a:ln>
                  <a:noFill/>
                </a:ln>
                <a:solidFill>
                  <a:srgbClr val="00B050"/>
                </a:solidFill>
                <a:effectLst/>
                <a:uLnTx/>
                <a:uFillTx/>
                <a:ea typeface="+mn-ea"/>
                <a:cs typeface="+mn-cs"/>
              </a:rPr>
              <a:t>: </a:t>
            </a: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sz="1700" i="0" u="none" strike="noStrike" kern="1200" cap="none" spc="0" normalizeH="0" baseline="0" noProof="0" dirty="0">
                <a:ln>
                  <a:noFill/>
                </a:ln>
                <a:effectLst/>
                <a:uLnTx/>
                <a:uFillTx/>
                <a:ea typeface="+mn-ea"/>
                <a:cs typeface="+mn-cs"/>
              </a:rPr>
              <a:t>Way of testing the </a:t>
            </a:r>
            <a:r>
              <a:rPr lang="en-US" sz="1700" b="1" dirty="0">
                <a:solidFill>
                  <a:srgbClr val="0070C0"/>
                </a:solidFill>
              </a:rPr>
              <a:t>P</a:t>
            </a:r>
            <a:r>
              <a:rPr kumimoji="0" lang="en-US" sz="1700" b="1" i="0" u="none" strike="noStrike" kern="1200" cap="none" spc="0" normalizeH="0" baseline="0" noProof="0" dirty="0" err="1">
                <a:ln>
                  <a:noFill/>
                </a:ln>
                <a:solidFill>
                  <a:srgbClr val="0070C0"/>
                </a:solidFill>
                <a:effectLst/>
                <a:uLnTx/>
                <a:uFillTx/>
                <a:ea typeface="+mn-ea"/>
                <a:cs typeface="+mn-cs"/>
              </a:rPr>
              <a:t>otential</a:t>
            </a:r>
            <a:r>
              <a:rPr kumimoji="0" lang="en-US" sz="1700" b="1" i="0" u="none" strike="noStrike" kern="1200" cap="none" spc="0" normalizeH="0" baseline="0" noProof="0" dirty="0">
                <a:ln>
                  <a:noFill/>
                </a:ln>
                <a:solidFill>
                  <a:srgbClr val="0070C0"/>
                </a:solidFill>
                <a:effectLst/>
                <a:uLnTx/>
                <a:uFillTx/>
                <a:ea typeface="+mn-ea"/>
                <a:cs typeface="+mn-cs"/>
              </a:rPr>
              <a:t> of Epilepsy </a:t>
            </a:r>
            <a:r>
              <a:rPr lang="en-US" sz="1700" b="1" dirty="0">
                <a:solidFill>
                  <a:srgbClr val="0070C0"/>
                </a:solidFill>
              </a:rPr>
              <a:t>D</a:t>
            </a:r>
            <a:r>
              <a:rPr kumimoji="0" lang="en-US" sz="1700" b="1" i="0" u="none" strike="noStrike" kern="1200" cap="none" spc="0" normalizeH="0" baseline="0" noProof="0" dirty="0">
                <a:ln>
                  <a:noFill/>
                </a:ln>
                <a:solidFill>
                  <a:srgbClr val="0070C0"/>
                </a:solidFill>
                <a:effectLst/>
                <a:uLnTx/>
                <a:uFillTx/>
                <a:ea typeface="+mn-ea"/>
                <a:cs typeface="+mn-cs"/>
              </a:rPr>
              <a:t>rugs more efficiently </a:t>
            </a:r>
            <a:r>
              <a:rPr kumimoji="0" lang="en-US" sz="1700" i="0" u="none" strike="noStrike" kern="1200" cap="none" spc="0" normalizeH="0" baseline="0" noProof="0" dirty="0">
                <a:ln>
                  <a:noFill/>
                </a:ln>
                <a:effectLst/>
                <a:uLnTx/>
                <a:uFillTx/>
                <a:ea typeface="+mn-ea"/>
                <a:cs typeface="+mn-cs"/>
              </a:rPr>
              <a:t>and could eventually help people with hard-to-treat Epilepsy get better care.</a:t>
            </a:r>
            <a:endParaRPr lang="en-CA" sz="1700" dirty="0"/>
          </a:p>
        </p:txBody>
      </p:sp>
      <p:pic>
        <p:nvPicPr>
          <p:cNvPr id="4" name="Picture 3">
            <a:extLst>
              <a:ext uri="{FF2B5EF4-FFF2-40B4-BE49-F238E27FC236}">
                <a16:creationId xmlns:a16="http://schemas.microsoft.com/office/drawing/2014/main" id="{40D2FB3F-A643-0BFC-62B8-3A5CB4345197}"/>
              </a:ext>
            </a:extLst>
          </p:cNvPr>
          <p:cNvPicPr>
            <a:picLocks noChangeAspect="1"/>
          </p:cNvPicPr>
          <p:nvPr/>
        </p:nvPicPr>
        <p:blipFill rotWithShape="1">
          <a:blip r:embed="rId2"/>
          <a:srcRect r="44" b="-3"/>
          <a:stretch/>
        </p:blipFill>
        <p:spPr>
          <a:xfrm>
            <a:off x="7675658" y="2093976"/>
            <a:ext cx="3941064" cy="4096512"/>
          </a:xfrm>
          <a:prstGeom prst="rect">
            <a:avLst/>
          </a:prstGeom>
        </p:spPr>
      </p:pic>
    </p:spTree>
    <p:extLst>
      <p:ext uri="{BB962C8B-B14F-4D97-AF65-F5344CB8AC3E}">
        <p14:creationId xmlns:p14="http://schemas.microsoft.com/office/powerpoint/2010/main" val="3739719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2097A3-DF6B-16AB-22E4-BEE8BD86D2BB}"/>
              </a:ext>
            </a:extLst>
          </p:cNvPr>
          <p:cNvPicPr>
            <a:picLocks noChangeAspect="1"/>
          </p:cNvPicPr>
          <p:nvPr/>
        </p:nvPicPr>
        <p:blipFill>
          <a:blip r:embed="rId2"/>
          <a:stretch>
            <a:fillRect/>
          </a:stretch>
        </p:blipFill>
        <p:spPr>
          <a:xfrm>
            <a:off x="2351075" y="1222589"/>
            <a:ext cx="9455636" cy="5163698"/>
          </a:xfrm>
          <a:prstGeom prst="rect">
            <a:avLst/>
          </a:prstGeom>
        </p:spPr>
      </p:pic>
      <p:sp>
        <p:nvSpPr>
          <p:cNvPr id="6" name="TextBox 5">
            <a:extLst>
              <a:ext uri="{FF2B5EF4-FFF2-40B4-BE49-F238E27FC236}">
                <a16:creationId xmlns:a16="http://schemas.microsoft.com/office/drawing/2014/main" id="{DAB957A4-0695-8DE1-B3F5-7449F9022EAE}"/>
              </a:ext>
            </a:extLst>
          </p:cNvPr>
          <p:cNvSpPr txBox="1"/>
          <p:nvPr/>
        </p:nvSpPr>
        <p:spPr>
          <a:xfrm>
            <a:off x="246743" y="3231215"/>
            <a:ext cx="2104332" cy="584775"/>
          </a:xfrm>
          <a:prstGeom prst="rect">
            <a:avLst/>
          </a:prstGeom>
          <a:noFill/>
        </p:spPr>
        <p:txBody>
          <a:bodyPr wrap="square" rtlCol="0">
            <a:spAutoFit/>
          </a:bodyPr>
          <a:lstStyle/>
          <a:p>
            <a:r>
              <a:rPr lang="en-CA" sz="1600" dirty="0"/>
              <a:t>Y Axis is the potential in </a:t>
            </a:r>
            <a:r>
              <a:rPr lang="en-CA" sz="1600" dirty="0" err="1"/>
              <a:t>uV</a:t>
            </a:r>
            <a:r>
              <a:rPr lang="en-CA" sz="1600" dirty="0"/>
              <a:t> Y-Axis</a:t>
            </a:r>
          </a:p>
        </p:txBody>
      </p:sp>
      <p:sp>
        <p:nvSpPr>
          <p:cNvPr id="7" name="TextBox 6">
            <a:extLst>
              <a:ext uri="{FF2B5EF4-FFF2-40B4-BE49-F238E27FC236}">
                <a16:creationId xmlns:a16="http://schemas.microsoft.com/office/drawing/2014/main" id="{CE106B8B-C90B-A99D-52D6-1F0783357A59}"/>
              </a:ext>
            </a:extLst>
          </p:cNvPr>
          <p:cNvSpPr txBox="1"/>
          <p:nvPr/>
        </p:nvSpPr>
        <p:spPr>
          <a:xfrm>
            <a:off x="7663543" y="327059"/>
            <a:ext cx="3803402" cy="369332"/>
          </a:xfrm>
          <a:prstGeom prst="rect">
            <a:avLst/>
          </a:prstGeom>
          <a:noFill/>
        </p:spPr>
        <p:txBody>
          <a:bodyPr wrap="square" rtlCol="0">
            <a:spAutoFit/>
          </a:bodyPr>
          <a:lstStyle/>
          <a:p>
            <a:r>
              <a:rPr lang="en-CA" b="1" dirty="0"/>
              <a:t>30-Second Recording – x-axis</a:t>
            </a:r>
          </a:p>
        </p:txBody>
      </p:sp>
      <p:sp>
        <p:nvSpPr>
          <p:cNvPr id="8" name="TextBox 7">
            <a:extLst>
              <a:ext uri="{FF2B5EF4-FFF2-40B4-BE49-F238E27FC236}">
                <a16:creationId xmlns:a16="http://schemas.microsoft.com/office/drawing/2014/main" id="{925F541A-03FB-EA8A-F55B-25F475832207}"/>
              </a:ext>
            </a:extLst>
          </p:cNvPr>
          <p:cNvSpPr txBox="1"/>
          <p:nvPr/>
        </p:nvSpPr>
        <p:spPr>
          <a:xfrm>
            <a:off x="3077030" y="5254170"/>
            <a:ext cx="8519884" cy="923330"/>
          </a:xfrm>
          <a:prstGeom prst="rect">
            <a:avLst/>
          </a:prstGeom>
          <a:noFill/>
        </p:spPr>
        <p:txBody>
          <a:bodyPr wrap="square" rtlCol="0">
            <a:spAutoFit/>
          </a:bodyPr>
          <a:lstStyle/>
          <a:p>
            <a:r>
              <a:rPr lang="en-CA" dirty="0"/>
              <a:t>Every time you see a spike, that is an </a:t>
            </a:r>
            <a:r>
              <a:rPr lang="en-CA" b="1" dirty="0">
                <a:solidFill>
                  <a:srgbClr val="002060"/>
                </a:solidFill>
              </a:rPr>
              <a:t>Action Potential</a:t>
            </a:r>
            <a:r>
              <a:rPr lang="en-CA" dirty="0"/>
              <a:t>. Note that the firing rate is very high and there is no break between bursts. This is an uncontrolled seizure-like activity from one </a:t>
            </a:r>
            <a:r>
              <a:rPr lang="en-CA" b="1" dirty="0">
                <a:solidFill>
                  <a:srgbClr val="002060"/>
                </a:solidFill>
              </a:rPr>
              <a:t>Neuron on a Neuro-Chip</a:t>
            </a:r>
            <a:r>
              <a:rPr lang="en-CA" dirty="0"/>
              <a:t>.</a:t>
            </a:r>
          </a:p>
        </p:txBody>
      </p:sp>
      <p:sp>
        <p:nvSpPr>
          <p:cNvPr id="10" name="TextBox 9">
            <a:extLst>
              <a:ext uri="{FF2B5EF4-FFF2-40B4-BE49-F238E27FC236}">
                <a16:creationId xmlns:a16="http://schemas.microsoft.com/office/drawing/2014/main" id="{953C29EA-B2DF-FBB9-183C-378CC3FC17F7}"/>
              </a:ext>
            </a:extLst>
          </p:cNvPr>
          <p:cNvSpPr txBox="1"/>
          <p:nvPr/>
        </p:nvSpPr>
        <p:spPr>
          <a:xfrm>
            <a:off x="119201" y="936660"/>
            <a:ext cx="2231874" cy="1200329"/>
          </a:xfrm>
          <a:prstGeom prst="rect">
            <a:avLst/>
          </a:prstGeom>
          <a:noFill/>
        </p:spPr>
        <p:txBody>
          <a:bodyPr wrap="square" rtlCol="0">
            <a:spAutoFit/>
          </a:bodyPr>
          <a:lstStyle/>
          <a:p>
            <a:r>
              <a:rPr lang="en-CA" b="1" dirty="0">
                <a:solidFill>
                  <a:srgbClr val="002060"/>
                </a:solidFill>
              </a:rPr>
              <a:t>This is a 30Ssecond representative trace of seizure-like activity in a Neuron</a:t>
            </a:r>
          </a:p>
        </p:txBody>
      </p:sp>
      <p:sp>
        <p:nvSpPr>
          <p:cNvPr id="2" name="TextBox 1">
            <a:extLst>
              <a:ext uri="{FF2B5EF4-FFF2-40B4-BE49-F238E27FC236}">
                <a16:creationId xmlns:a16="http://schemas.microsoft.com/office/drawing/2014/main" id="{C9906CDF-DB16-896A-FBF9-908FD8B32A31}"/>
              </a:ext>
            </a:extLst>
          </p:cNvPr>
          <p:cNvSpPr txBox="1"/>
          <p:nvPr/>
        </p:nvSpPr>
        <p:spPr>
          <a:xfrm>
            <a:off x="385288" y="45985"/>
            <a:ext cx="5812311" cy="646331"/>
          </a:xfrm>
          <a:prstGeom prst="rect">
            <a:avLst/>
          </a:prstGeom>
          <a:noFill/>
        </p:spPr>
        <p:txBody>
          <a:bodyPr wrap="square" rtlCol="0">
            <a:spAutoFit/>
          </a:bodyPr>
          <a:lstStyle/>
          <a:p>
            <a:r>
              <a:rPr lang="en-US" sz="3600" b="1" dirty="0"/>
              <a:t>The Nuro Chip in action</a:t>
            </a:r>
            <a:endParaRPr lang="en-CA" sz="3600" b="1" dirty="0"/>
          </a:p>
        </p:txBody>
      </p:sp>
    </p:spTree>
    <p:extLst>
      <p:ext uri="{BB962C8B-B14F-4D97-AF65-F5344CB8AC3E}">
        <p14:creationId xmlns:p14="http://schemas.microsoft.com/office/powerpoint/2010/main" val="1223108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AB1C60-227C-744D-4C40-F63D1C30B2B2}"/>
              </a:ext>
            </a:extLst>
          </p:cNvPr>
          <p:cNvPicPr>
            <a:picLocks noChangeAspect="1"/>
          </p:cNvPicPr>
          <p:nvPr/>
        </p:nvPicPr>
        <p:blipFill>
          <a:blip r:embed="rId2"/>
          <a:stretch>
            <a:fillRect/>
          </a:stretch>
        </p:blipFill>
        <p:spPr>
          <a:xfrm>
            <a:off x="2641601" y="1262743"/>
            <a:ext cx="9428110" cy="5430598"/>
          </a:xfrm>
          <a:prstGeom prst="rect">
            <a:avLst/>
          </a:prstGeom>
        </p:spPr>
      </p:pic>
      <p:sp>
        <p:nvSpPr>
          <p:cNvPr id="4" name="TextBox 3">
            <a:extLst>
              <a:ext uri="{FF2B5EF4-FFF2-40B4-BE49-F238E27FC236}">
                <a16:creationId xmlns:a16="http://schemas.microsoft.com/office/drawing/2014/main" id="{40AD38B5-3812-9F90-6CCC-0556193CF943}"/>
              </a:ext>
            </a:extLst>
          </p:cNvPr>
          <p:cNvSpPr txBox="1"/>
          <p:nvPr/>
        </p:nvSpPr>
        <p:spPr>
          <a:xfrm>
            <a:off x="122289" y="1674674"/>
            <a:ext cx="2519312" cy="1754326"/>
          </a:xfrm>
          <a:prstGeom prst="rect">
            <a:avLst/>
          </a:prstGeom>
          <a:noFill/>
        </p:spPr>
        <p:txBody>
          <a:bodyPr wrap="square" rtlCol="0">
            <a:spAutoFit/>
          </a:bodyPr>
          <a:lstStyle/>
          <a:p>
            <a:r>
              <a:rPr lang="en-CA" b="1" dirty="0">
                <a:solidFill>
                  <a:srgbClr val="002060"/>
                </a:solidFill>
              </a:rPr>
              <a:t>This is a 30second representative trace of activity in a neuron in the presence of both a seizure + an antiepileptic drug</a:t>
            </a:r>
          </a:p>
        </p:txBody>
      </p:sp>
      <p:sp>
        <p:nvSpPr>
          <p:cNvPr id="7" name="TextBox 6">
            <a:extLst>
              <a:ext uri="{FF2B5EF4-FFF2-40B4-BE49-F238E27FC236}">
                <a16:creationId xmlns:a16="http://schemas.microsoft.com/office/drawing/2014/main" id="{57C41FE9-991E-F26D-CCDD-A4A313A97867}"/>
              </a:ext>
            </a:extLst>
          </p:cNvPr>
          <p:cNvSpPr txBox="1"/>
          <p:nvPr/>
        </p:nvSpPr>
        <p:spPr>
          <a:xfrm>
            <a:off x="304800" y="3807118"/>
            <a:ext cx="2220686" cy="646331"/>
          </a:xfrm>
          <a:prstGeom prst="rect">
            <a:avLst/>
          </a:prstGeom>
          <a:noFill/>
        </p:spPr>
        <p:txBody>
          <a:bodyPr wrap="square" rtlCol="0">
            <a:spAutoFit/>
          </a:bodyPr>
          <a:lstStyle/>
          <a:p>
            <a:r>
              <a:rPr lang="en-CA" dirty="0"/>
              <a:t>Y Axis is the potential in </a:t>
            </a:r>
            <a:r>
              <a:rPr lang="en-CA" dirty="0" err="1"/>
              <a:t>uV</a:t>
            </a:r>
            <a:endParaRPr lang="en-CA" dirty="0"/>
          </a:p>
        </p:txBody>
      </p:sp>
      <p:sp>
        <p:nvSpPr>
          <p:cNvPr id="8" name="TextBox 7">
            <a:extLst>
              <a:ext uri="{FF2B5EF4-FFF2-40B4-BE49-F238E27FC236}">
                <a16:creationId xmlns:a16="http://schemas.microsoft.com/office/drawing/2014/main" id="{19278ABE-303B-5E90-F698-2158C2BF0293}"/>
              </a:ext>
            </a:extLst>
          </p:cNvPr>
          <p:cNvSpPr txBox="1"/>
          <p:nvPr/>
        </p:nvSpPr>
        <p:spPr>
          <a:xfrm>
            <a:off x="7129153" y="311650"/>
            <a:ext cx="3131126" cy="369332"/>
          </a:xfrm>
          <a:prstGeom prst="rect">
            <a:avLst/>
          </a:prstGeom>
          <a:noFill/>
        </p:spPr>
        <p:txBody>
          <a:bodyPr wrap="square" rtlCol="0">
            <a:spAutoFit/>
          </a:bodyPr>
          <a:lstStyle/>
          <a:p>
            <a:r>
              <a:rPr lang="en-CA" dirty="0"/>
              <a:t>30 second recording – x-axis</a:t>
            </a:r>
          </a:p>
        </p:txBody>
      </p:sp>
      <p:sp>
        <p:nvSpPr>
          <p:cNvPr id="9" name="TextBox 8">
            <a:extLst>
              <a:ext uri="{FF2B5EF4-FFF2-40B4-BE49-F238E27FC236}">
                <a16:creationId xmlns:a16="http://schemas.microsoft.com/office/drawing/2014/main" id="{50C9305A-2986-17EA-DF81-D2639795A6FB}"/>
              </a:ext>
            </a:extLst>
          </p:cNvPr>
          <p:cNvSpPr txBox="1"/>
          <p:nvPr/>
        </p:nvSpPr>
        <p:spPr>
          <a:xfrm>
            <a:off x="3323771" y="5065523"/>
            <a:ext cx="7878171" cy="1200329"/>
          </a:xfrm>
          <a:prstGeom prst="rect">
            <a:avLst/>
          </a:prstGeom>
          <a:noFill/>
        </p:spPr>
        <p:txBody>
          <a:bodyPr wrap="square" rtlCol="0">
            <a:spAutoFit/>
          </a:bodyPr>
          <a:lstStyle/>
          <a:p>
            <a:r>
              <a:rPr lang="en-CA" dirty="0"/>
              <a:t>Every time you see a spike, that is an Action Potential. Note that the firing rate is lower than before, and there are breaks between bursts. This is a </a:t>
            </a:r>
            <a:r>
              <a:rPr lang="en-CA" b="1" dirty="0">
                <a:solidFill>
                  <a:srgbClr val="002060"/>
                </a:solidFill>
              </a:rPr>
              <a:t>controlled activity</a:t>
            </a:r>
            <a:r>
              <a:rPr lang="en-CA" dirty="0"/>
              <a:t>. It seems that the </a:t>
            </a:r>
            <a:r>
              <a:rPr lang="en-CA" b="1" dirty="0">
                <a:solidFill>
                  <a:srgbClr val="002060"/>
                </a:solidFill>
              </a:rPr>
              <a:t>Antiepileptic Drug </a:t>
            </a:r>
            <a:r>
              <a:rPr lang="en-CA" dirty="0"/>
              <a:t>is rescuing the Neuron from seizure-like activity and bringing it back to baseline/healthy levels.</a:t>
            </a:r>
          </a:p>
        </p:txBody>
      </p:sp>
      <p:sp>
        <p:nvSpPr>
          <p:cNvPr id="3" name="TextBox 2">
            <a:extLst>
              <a:ext uri="{FF2B5EF4-FFF2-40B4-BE49-F238E27FC236}">
                <a16:creationId xmlns:a16="http://schemas.microsoft.com/office/drawing/2014/main" id="{5CCFCD6E-52E3-1325-A39A-60EC16901046}"/>
              </a:ext>
            </a:extLst>
          </p:cNvPr>
          <p:cNvSpPr txBox="1"/>
          <p:nvPr/>
        </p:nvSpPr>
        <p:spPr>
          <a:xfrm>
            <a:off x="122289" y="142480"/>
            <a:ext cx="5197432" cy="646331"/>
          </a:xfrm>
          <a:prstGeom prst="rect">
            <a:avLst/>
          </a:prstGeom>
          <a:noFill/>
        </p:spPr>
        <p:txBody>
          <a:bodyPr wrap="square" rtlCol="0">
            <a:spAutoFit/>
          </a:bodyPr>
          <a:lstStyle/>
          <a:p>
            <a:r>
              <a:rPr lang="en-US" sz="3600" b="1" dirty="0"/>
              <a:t>The Nuro Chip in Action</a:t>
            </a:r>
            <a:endParaRPr lang="en-CA" sz="3600" b="1" dirty="0"/>
          </a:p>
        </p:txBody>
      </p:sp>
    </p:spTree>
    <p:extLst>
      <p:ext uri="{BB962C8B-B14F-4D97-AF65-F5344CB8AC3E}">
        <p14:creationId xmlns:p14="http://schemas.microsoft.com/office/powerpoint/2010/main" val="3459919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7634-BB2C-C158-177F-35F09E21DBF2}"/>
              </a:ext>
            </a:extLst>
          </p:cNvPr>
          <p:cNvSpPr>
            <a:spLocks noGrp="1"/>
          </p:cNvSpPr>
          <p:nvPr>
            <p:ph type="title"/>
          </p:nvPr>
        </p:nvSpPr>
        <p:spPr>
          <a:xfrm>
            <a:off x="431798" y="-3"/>
            <a:ext cx="11469915" cy="1219203"/>
          </a:xfrm>
        </p:spPr>
        <p:txBody>
          <a:bodyPr>
            <a:noAutofit/>
          </a:bodyPr>
          <a:lstStyle/>
          <a:p>
            <a:br>
              <a:rPr lang="en-US" b="1" dirty="0"/>
            </a:br>
            <a:r>
              <a:rPr lang="en-US" b="1" dirty="0"/>
              <a:t>Nuro Chip in Action</a:t>
            </a:r>
            <a:br>
              <a:rPr lang="en-US" b="1" dirty="0"/>
            </a:br>
            <a:r>
              <a:rPr lang="en-US" sz="1800" dirty="0">
                <a:solidFill>
                  <a:schemeClr val="accent2">
                    <a:lumMod val="75000"/>
                  </a:schemeClr>
                </a:solidFill>
              </a:rPr>
              <a:t>I had the opportunity to participate in cutting-edge experiments to discover new drug combinations for Epilepsy treatment.</a:t>
            </a:r>
            <a:br>
              <a:rPr lang="en-US" sz="1800" dirty="0">
                <a:solidFill>
                  <a:schemeClr val="accent2">
                    <a:lumMod val="75000"/>
                  </a:schemeClr>
                </a:solidFill>
              </a:rPr>
            </a:br>
            <a:endParaRPr lang="en-CA" sz="1800" dirty="0">
              <a:solidFill>
                <a:schemeClr val="accent2">
                  <a:lumMod val="75000"/>
                </a:schemeClr>
              </a:solidFill>
            </a:endParaRPr>
          </a:p>
        </p:txBody>
      </p:sp>
      <p:pic>
        <p:nvPicPr>
          <p:cNvPr id="6" name="Picture 5">
            <a:extLst>
              <a:ext uri="{FF2B5EF4-FFF2-40B4-BE49-F238E27FC236}">
                <a16:creationId xmlns:a16="http://schemas.microsoft.com/office/drawing/2014/main" id="{1AA5B6D0-663F-050D-DF56-05E20089963E}"/>
              </a:ext>
            </a:extLst>
          </p:cNvPr>
          <p:cNvPicPr>
            <a:picLocks noChangeAspect="1"/>
          </p:cNvPicPr>
          <p:nvPr/>
        </p:nvPicPr>
        <p:blipFill>
          <a:blip r:embed="rId2"/>
          <a:stretch>
            <a:fillRect/>
          </a:stretch>
        </p:blipFill>
        <p:spPr>
          <a:xfrm>
            <a:off x="7496628" y="2394857"/>
            <a:ext cx="4572000" cy="4212772"/>
          </a:xfrm>
          <a:prstGeom prst="rect">
            <a:avLst/>
          </a:prstGeom>
        </p:spPr>
      </p:pic>
      <p:sp>
        <p:nvSpPr>
          <p:cNvPr id="7" name="AutoShape 4">
            <a:extLst>
              <a:ext uri="{FF2B5EF4-FFF2-40B4-BE49-F238E27FC236}">
                <a16:creationId xmlns:a16="http://schemas.microsoft.com/office/drawing/2014/main" id="{08574F39-C909-6835-0E69-945CCD4F3F3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3" name="Picture 22" descr="A close up of a circuit board&#10;&#10;Description automatically generated">
            <a:extLst>
              <a:ext uri="{FF2B5EF4-FFF2-40B4-BE49-F238E27FC236}">
                <a16:creationId xmlns:a16="http://schemas.microsoft.com/office/drawing/2014/main" id="{560818A4-C0E7-0456-59A5-FA662B09C84D}"/>
              </a:ext>
            </a:extLst>
          </p:cNvPr>
          <p:cNvPicPr>
            <a:picLocks noChangeAspect="1"/>
          </p:cNvPicPr>
          <p:nvPr/>
        </p:nvPicPr>
        <p:blipFill rotWithShape="1">
          <a:blip r:embed="rId3">
            <a:extLst>
              <a:ext uri="{28A0092B-C50C-407E-A947-70E740481C1C}">
                <a14:useLocalDpi xmlns:a14="http://schemas.microsoft.com/office/drawing/2010/main" val="0"/>
              </a:ext>
            </a:extLst>
          </a:blip>
          <a:srcRect t="2439" r="17619"/>
          <a:stretch/>
        </p:blipFill>
        <p:spPr>
          <a:xfrm rot="5400000">
            <a:off x="1051940" y="713701"/>
            <a:ext cx="3992118" cy="6096002"/>
          </a:xfrm>
          <a:prstGeom prst="rect">
            <a:avLst/>
          </a:prstGeom>
        </p:spPr>
      </p:pic>
      <p:sp>
        <p:nvSpPr>
          <p:cNvPr id="24" name="TextBox 23">
            <a:extLst>
              <a:ext uri="{FF2B5EF4-FFF2-40B4-BE49-F238E27FC236}">
                <a16:creationId xmlns:a16="http://schemas.microsoft.com/office/drawing/2014/main" id="{6CD9116A-A0F9-F85D-8026-59982607E3BA}"/>
              </a:ext>
            </a:extLst>
          </p:cNvPr>
          <p:cNvSpPr txBox="1"/>
          <p:nvPr/>
        </p:nvSpPr>
        <p:spPr>
          <a:xfrm>
            <a:off x="533400" y="1383917"/>
            <a:ext cx="5410200" cy="400110"/>
          </a:xfrm>
          <a:prstGeom prst="rect">
            <a:avLst/>
          </a:prstGeom>
          <a:noFill/>
        </p:spPr>
        <p:txBody>
          <a:bodyPr wrap="square" rtlCol="0">
            <a:spAutoFit/>
          </a:bodyPr>
          <a:lstStyle/>
          <a:p>
            <a:r>
              <a:rPr lang="en-US" sz="2000" b="1" dirty="0"/>
              <a:t>Image about how Brain Cell is on a Neurochip </a:t>
            </a:r>
            <a:endParaRPr lang="en-CA" sz="2000" b="1" dirty="0"/>
          </a:p>
        </p:txBody>
      </p:sp>
      <p:sp>
        <p:nvSpPr>
          <p:cNvPr id="25" name="TextBox 24">
            <a:extLst>
              <a:ext uri="{FF2B5EF4-FFF2-40B4-BE49-F238E27FC236}">
                <a16:creationId xmlns:a16="http://schemas.microsoft.com/office/drawing/2014/main" id="{93C43F35-0998-5544-0F15-B65ABE99911E}"/>
              </a:ext>
            </a:extLst>
          </p:cNvPr>
          <p:cNvSpPr txBox="1"/>
          <p:nvPr/>
        </p:nvSpPr>
        <p:spPr>
          <a:xfrm>
            <a:off x="7707086" y="1765640"/>
            <a:ext cx="3951514" cy="369332"/>
          </a:xfrm>
          <a:prstGeom prst="rect">
            <a:avLst/>
          </a:prstGeom>
          <a:noFill/>
        </p:spPr>
        <p:txBody>
          <a:bodyPr wrap="square" rtlCol="0">
            <a:spAutoFit/>
          </a:bodyPr>
          <a:lstStyle/>
          <a:p>
            <a:r>
              <a:rPr lang="en-US" b="1" dirty="0"/>
              <a:t>Image of Nuro cell and Glia Cells </a:t>
            </a:r>
            <a:endParaRPr lang="en-CA" b="1"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1970716C-AC35-0857-F7D7-7CBA346FBEA6}"/>
                  </a:ext>
                </a:extLst>
              </p14:cNvPr>
              <p14:cNvContentPartPr/>
              <p14:nvPr/>
            </p14:nvContentPartPr>
            <p14:xfrm>
              <a:off x="10491451" y="5139183"/>
              <a:ext cx="552240" cy="905040"/>
            </p14:xfrm>
          </p:contentPart>
        </mc:Choice>
        <mc:Fallback xmlns="">
          <p:pic>
            <p:nvPicPr>
              <p:cNvPr id="27" name="Ink 26">
                <a:extLst>
                  <a:ext uri="{FF2B5EF4-FFF2-40B4-BE49-F238E27FC236}">
                    <a16:creationId xmlns:a16="http://schemas.microsoft.com/office/drawing/2014/main" id="{1970716C-AC35-0857-F7D7-7CBA346FBEA6}"/>
                  </a:ext>
                </a:extLst>
              </p:cNvPr>
              <p:cNvPicPr/>
              <p:nvPr/>
            </p:nvPicPr>
            <p:blipFill>
              <a:blip r:embed="rId5"/>
              <a:stretch>
                <a:fillRect/>
              </a:stretch>
            </p:blipFill>
            <p:spPr>
              <a:xfrm>
                <a:off x="10482451" y="5130183"/>
                <a:ext cx="569880" cy="922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8" name="Ink 27">
                <a:extLst>
                  <a:ext uri="{FF2B5EF4-FFF2-40B4-BE49-F238E27FC236}">
                    <a16:creationId xmlns:a16="http://schemas.microsoft.com/office/drawing/2014/main" id="{68FC568B-418F-2A07-923D-0D0DAEFB2741}"/>
                  </a:ext>
                </a:extLst>
              </p14:cNvPr>
              <p14:cNvContentPartPr/>
              <p14:nvPr/>
            </p14:nvContentPartPr>
            <p14:xfrm>
              <a:off x="9359611" y="4091223"/>
              <a:ext cx="469800" cy="568800"/>
            </p14:xfrm>
          </p:contentPart>
        </mc:Choice>
        <mc:Fallback xmlns="">
          <p:pic>
            <p:nvPicPr>
              <p:cNvPr id="28" name="Ink 27">
                <a:extLst>
                  <a:ext uri="{FF2B5EF4-FFF2-40B4-BE49-F238E27FC236}">
                    <a16:creationId xmlns:a16="http://schemas.microsoft.com/office/drawing/2014/main" id="{68FC568B-418F-2A07-923D-0D0DAEFB2741}"/>
                  </a:ext>
                </a:extLst>
              </p:cNvPr>
              <p:cNvPicPr/>
              <p:nvPr/>
            </p:nvPicPr>
            <p:blipFill>
              <a:blip r:embed="rId7"/>
              <a:stretch>
                <a:fillRect/>
              </a:stretch>
            </p:blipFill>
            <p:spPr>
              <a:xfrm>
                <a:off x="9350971" y="4082223"/>
                <a:ext cx="487440" cy="586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9" name="Ink 28">
                <a:extLst>
                  <a:ext uri="{FF2B5EF4-FFF2-40B4-BE49-F238E27FC236}">
                    <a16:creationId xmlns:a16="http://schemas.microsoft.com/office/drawing/2014/main" id="{3DD8DDA0-EB17-4472-F44D-AEDC8EA1B97E}"/>
                  </a:ext>
                </a:extLst>
              </p14:cNvPr>
              <p14:cNvContentPartPr/>
              <p14:nvPr/>
            </p14:nvContentPartPr>
            <p14:xfrm>
              <a:off x="7826011" y="2742663"/>
              <a:ext cx="1723680" cy="1715400"/>
            </p14:xfrm>
          </p:contentPart>
        </mc:Choice>
        <mc:Fallback xmlns="">
          <p:pic>
            <p:nvPicPr>
              <p:cNvPr id="29" name="Ink 28">
                <a:extLst>
                  <a:ext uri="{FF2B5EF4-FFF2-40B4-BE49-F238E27FC236}">
                    <a16:creationId xmlns:a16="http://schemas.microsoft.com/office/drawing/2014/main" id="{3DD8DDA0-EB17-4472-F44D-AEDC8EA1B97E}"/>
                  </a:ext>
                </a:extLst>
              </p:cNvPr>
              <p:cNvPicPr/>
              <p:nvPr/>
            </p:nvPicPr>
            <p:blipFill>
              <a:blip r:embed="rId9"/>
              <a:stretch>
                <a:fillRect/>
              </a:stretch>
            </p:blipFill>
            <p:spPr>
              <a:xfrm>
                <a:off x="7817371" y="2734023"/>
                <a:ext cx="1741320" cy="1733040"/>
              </a:xfrm>
              <a:prstGeom prst="rect">
                <a:avLst/>
              </a:prstGeom>
            </p:spPr>
          </p:pic>
        </mc:Fallback>
      </mc:AlternateContent>
      <p:sp>
        <p:nvSpPr>
          <p:cNvPr id="33" name="TextBox 32">
            <a:extLst>
              <a:ext uri="{FF2B5EF4-FFF2-40B4-BE49-F238E27FC236}">
                <a16:creationId xmlns:a16="http://schemas.microsoft.com/office/drawing/2014/main" id="{7D46FE5E-372A-7E48-47C7-89138DEE7E19}"/>
              </a:ext>
            </a:extLst>
          </p:cNvPr>
          <p:cNvSpPr txBox="1"/>
          <p:nvPr/>
        </p:nvSpPr>
        <p:spPr>
          <a:xfrm>
            <a:off x="10058400" y="4091223"/>
            <a:ext cx="1354274" cy="369332"/>
          </a:xfrm>
          <a:prstGeom prst="rect">
            <a:avLst/>
          </a:prstGeom>
          <a:noFill/>
        </p:spPr>
        <p:txBody>
          <a:bodyPr wrap="square" rtlCol="0">
            <a:spAutoFit/>
          </a:bodyPr>
          <a:lstStyle/>
          <a:p>
            <a:r>
              <a:rPr lang="en-US" dirty="0">
                <a:solidFill>
                  <a:schemeClr val="bg1"/>
                </a:solidFill>
              </a:rPr>
              <a:t>Neuro Cells</a:t>
            </a:r>
            <a:endParaRPr lang="en-CA" dirty="0">
              <a:solidFill>
                <a:schemeClr val="bg1"/>
              </a:solidFill>
            </a:endParaRPr>
          </a:p>
        </p:txBody>
      </p:sp>
      <p:sp>
        <p:nvSpPr>
          <p:cNvPr id="34" name="TextBox 33">
            <a:extLst>
              <a:ext uri="{FF2B5EF4-FFF2-40B4-BE49-F238E27FC236}">
                <a16:creationId xmlns:a16="http://schemas.microsoft.com/office/drawing/2014/main" id="{896D2179-C489-AB18-C590-A65903CA1048}"/>
              </a:ext>
            </a:extLst>
          </p:cNvPr>
          <p:cNvSpPr txBox="1"/>
          <p:nvPr/>
        </p:nvSpPr>
        <p:spPr>
          <a:xfrm>
            <a:off x="9829411" y="2742663"/>
            <a:ext cx="1214280" cy="369332"/>
          </a:xfrm>
          <a:prstGeom prst="rect">
            <a:avLst/>
          </a:prstGeom>
          <a:noFill/>
        </p:spPr>
        <p:txBody>
          <a:bodyPr wrap="square" rtlCol="0">
            <a:spAutoFit/>
          </a:bodyPr>
          <a:lstStyle/>
          <a:p>
            <a:r>
              <a:rPr lang="en-US" dirty="0">
                <a:solidFill>
                  <a:schemeClr val="bg1"/>
                </a:solidFill>
              </a:rPr>
              <a:t>Synopsis</a:t>
            </a:r>
            <a:endParaRPr lang="en-CA" dirty="0">
              <a:solidFill>
                <a:schemeClr val="bg1"/>
              </a:solidFill>
            </a:endParaRPr>
          </a:p>
        </p:txBody>
      </p:sp>
      <p:sp>
        <p:nvSpPr>
          <p:cNvPr id="35" name="TextBox 34">
            <a:extLst>
              <a:ext uri="{FF2B5EF4-FFF2-40B4-BE49-F238E27FC236}">
                <a16:creationId xmlns:a16="http://schemas.microsoft.com/office/drawing/2014/main" id="{579D897A-644E-926D-B191-93D4AD4843EF}"/>
              </a:ext>
            </a:extLst>
          </p:cNvPr>
          <p:cNvSpPr txBox="1"/>
          <p:nvPr/>
        </p:nvSpPr>
        <p:spPr>
          <a:xfrm>
            <a:off x="9003777" y="5388426"/>
            <a:ext cx="1214280" cy="369332"/>
          </a:xfrm>
          <a:prstGeom prst="rect">
            <a:avLst/>
          </a:prstGeom>
          <a:noFill/>
        </p:spPr>
        <p:txBody>
          <a:bodyPr wrap="square" rtlCol="0">
            <a:spAutoFit/>
          </a:bodyPr>
          <a:lstStyle/>
          <a:p>
            <a:r>
              <a:rPr lang="en-US" dirty="0">
                <a:solidFill>
                  <a:schemeClr val="bg1"/>
                </a:solidFill>
              </a:rPr>
              <a:t>Glia Cells</a:t>
            </a:r>
            <a:endParaRPr lang="en-CA" dirty="0">
              <a:solidFill>
                <a:schemeClr val="bg1"/>
              </a:solidFill>
            </a:endParaRPr>
          </a:p>
        </p:txBody>
      </p:sp>
    </p:spTree>
    <p:extLst>
      <p:ext uri="{BB962C8B-B14F-4D97-AF65-F5344CB8AC3E}">
        <p14:creationId xmlns:p14="http://schemas.microsoft.com/office/powerpoint/2010/main" val="835534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8" name="Freeform: Shape 4107">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BE7CB21-C82F-AAB6-2392-31C33595326B}"/>
              </a:ext>
            </a:extLst>
          </p:cNvPr>
          <p:cNvSpPr>
            <a:spLocks noGrp="1"/>
          </p:cNvSpPr>
          <p:nvPr>
            <p:ph type="title"/>
          </p:nvPr>
        </p:nvSpPr>
        <p:spPr>
          <a:xfrm>
            <a:off x="838201" y="643467"/>
            <a:ext cx="5838370" cy="822476"/>
          </a:xfrm>
        </p:spPr>
        <p:txBody>
          <a:bodyPr>
            <a:normAutofit/>
          </a:bodyPr>
          <a:lstStyle/>
          <a:p>
            <a:r>
              <a:rPr lang="en-US" b="1" dirty="0"/>
              <a:t>Observations/Analysis</a:t>
            </a:r>
            <a:endParaRPr lang="en-CA" b="1" dirty="0"/>
          </a:p>
        </p:txBody>
      </p:sp>
      <p:sp>
        <p:nvSpPr>
          <p:cNvPr id="3" name="Content Placeholder 2">
            <a:extLst>
              <a:ext uri="{FF2B5EF4-FFF2-40B4-BE49-F238E27FC236}">
                <a16:creationId xmlns:a16="http://schemas.microsoft.com/office/drawing/2014/main" id="{BAF06319-1B9C-6AB8-5B63-BE0FE06B152F}"/>
              </a:ext>
            </a:extLst>
          </p:cNvPr>
          <p:cNvSpPr>
            <a:spLocks noGrp="1"/>
          </p:cNvSpPr>
          <p:nvPr>
            <p:ph idx="1"/>
          </p:nvPr>
        </p:nvSpPr>
        <p:spPr>
          <a:xfrm>
            <a:off x="197782" y="1465943"/>
            <a:ext cx="7246256" cy="4397828"/>
          </a:xfrm>
        </p:spPr>
        <p:txBody>
          <a:bodyPr>
            <a:normAutofit fontScale="92500" lnSpcReduction="20000"/>
          </a:bodyPr>
          <a:lstStyle/>
          <a:p>
            <a:pPr>
              <a:buFont typeface="Wingdings" panose="05000000000000000000" pitchFamily="2" charset="2"/>
              <a:buChar char="q"/>
            </a:pPr>
            <a:endParaRPr lang="en-US" sz="2000" dirty="0"/>
          </a:p>
          <a:p>
            <a:pPr marL="0" indent="0">
              <a:buNone/>
            </a:pPr>
            <a:r>
              <a:rPr lang="en-US" sz="2000" dirty="0"/>
              <a:t>I had the opportunity to go to the Neurosciences Research Centre at Cumming School of Medicine, at the University of Calgary and participated in cutting-edge experiments to discover new drug combinations for Epilepsy treatment. I spent in the lab 15-20hours in-person. I looked at AEDs and saw that they limit seizure-like activity in Neurons.</a:t>
            </a:r>
          </a:p>
          <a:p>
            <a:pPr>
              <a:buFont typeface="Wingdings" panose="05000000000000000000" pitchFamily="2" charset="2"/>
              <a:buChar char="q"/>
            </a:pPr>
            <a:r>
              <a:rPr lang="en-US" sz="2000" b="1" dirty="0"/>
              <a:t> </a:t>
            </a:r>
            <a:r>
              <a:rPr lang="en-US" sz="2000" b="1" dirty="0">
                <a:solidFill>
                  <a:srgbClr val="002060"/>
                </a:solidFill>
              </a:rPr>
              <a:t>Antipoetic Drugs prevent Seizure activity in Neurons</a:t>
            </a:r>
          </a:p>
          <a:p>
            <a:pPr>
              <a:buFont typeface="Wingdings" panose="05000000000000000000" pitchFamily="2" charset="2"/>
              <a:buChar char="q"/>
            </a:pPr>
            <a:r>
              <a:rPr lang="en-US" sz="2000" b="1" dirty="0">
                <a:solidFill>
                  <a:srgbClr val="002060"/>
                </a:solidFill>
              </a:rPr>
              <a:t> Vagus Nerves Stimulator  (VNS)</a:t>
            </a:r>
          </a:p>
          <a:p>
            <a:pPr>
              <a:buFont typeface="Wingdings" panose="05000000000000000000" pitchFamily="2" charset="2"/>
              <a:buChar char="q"/>
            </a:pPr>
            <a:r>
              <a:rPr lang="en-US" sz="2000" b="1" dirty="0">
                <a:solidFill>
                  <a:srgbClr val="002060"/>
                </a:solidFill>
              </a:rPr>
              <a:t> Neurostimulation</a:t>
            </a:r>
          </a:p>
          <a:p>
            <a:pPr>
              <a:buFont typeface="Wingdings" panose="05000000000000000000" pitchFamily="2" charset="2"/>
              <a:buChar char="q"/>
            </a:pPr>
            <a:r>
              <a:rPr lang="en-US" sz="2000" b="1" dirty="0">
                <a:solidFill>
                  <a:srgbClr val="002060"/>
                </a:solidFill>
              </a:rPr>
              <a:t> Lifestyle</a:t>
            </a:r>
          </a:p>
          <a:p>
            <a:pPr>
              <a:buFont typeface="Wingdings" panose="05000000000000000000" pitchFamily="2" charset="2"/>
              <a:buChar char="q"/>
            </a:pPr>
            <a:endParaRPr lang="en-US" sz="2000" b="1" dirty="0">
              <a:solidFill>
                <a:srgbClr val="002060"/>
              </a:solidFill>
            </a:endParaRPr>
          </a:p>
          <a:p>
            <a:pPr>
              <a:buFont typeface="Wingdings" panose="05000000000000000000" pitchFamily="2" charset="2"/>
              <a:buChar char="q"/>
            </a:pPr>
            <a:endParaRPr lang="en-US" sz="2000" b="1" dirty="0">
              <a:solidFill>
                <a:srgbClr val="002060"/>
              </a:solidFill>
            </a:endParaRPr>
          </a:p>
          <a:p>
            <a:pPr marL="0" indent="0">
              <a:buNone/>
            </a:pPr>
            <a:endParaRPr lang="en-CA" sz="1400" b="1" dirty="0">
              <a:solidFill>
                <a:schemeClr val="bg2">
                  <a:lumMod val="50000"/>
                </a:schemeClr>
              </a:solidFill>
            </a:endParaRPr>
          </a:p>
          <a:p>
            <a:pPr marL="0" indent="0">
              <a:buNone/>
            </a:pPr>
            <a:r>
              <a:rPr lang="en-CA" sz="1400" b="1" dirty="0">
                <a:solidFill>
                  <a:schemeClr val="bg2">
                    <a:lumMod val="50000"/>
                  </a:schemeClr>
                </a:solidFill>
              </a:rPr>
              <a:t>https://educationalresearchtechniques.com/2015/09/30/observation-in-qualitative-research/</a:t>
            </a:r>
          </a:p>
        </p:txBody>
      </p:sp>
      <p:pic>
        <p:nvPicPr>
          <p:cNvPr id="4098" name="Picture 2" descr="Observation in Qualitative Research | educational research techniques">
            <a:extLst>
              <a:ext uri="{FF2B5EF4-FFF2-40B4-BE49-F238E27FC236}">
                <a16:creationId xmlns:a16="http://schemas.microsoft.com/office/drawing/2014/main" id="{BFAE5CDC-4AE6-CAD5-3225-C4438AFAE1A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84457" y="848582"/>
            <a:ext cx="3464076" cy="5328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244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Freeform: Shape 5128">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1945447-4AD3-BA55-495D-82D03F3C9132}"/>
              </a:ext>
            </a:extLst>
          </p:cNvPr>
          <p:cNvSpPr>
            <a:spLocks noGrp="1"/>
          </p:cNvSpPr>
          <p:nvPr>
            <p:ph type="title"/>
          </p:nvPr>
        </p:nvSpPr>
        <p:spPr>
          <a:xfrm>
            <a:off x="838201" y="643467"/>
            <a:ext cx="5962784" cy="1800526"/>
          </a:xfrm>
        </p:spPr>
        <p:txBody>
          <a:bodyPr>
            <a:normAutofit/>
          </a:bodyPr>
          <a:lstStyle/>
          <a:p>
            <a:r>
              <a:rPr lang="en-US" b="1" dirty="0"/>
              <a:t>Conclusion </a:t>
            </a:r>
            <a:endParaRPr lang="en-CA" b="1" dirty="0"/>
          </a:p>
        </p:txBody>
      </p:sp>
      <p:sp>
        <p:nvSpPr>
          <p:cNvPr id="3" name="Content Placeholder 2">
            <a:extLst>
              <a:ext uri="{FF2B5EF4-FFF2-40B4-BE49-F238E27FC236}">
                <a16:creationId xmlns:a16="http://schemas.microsoft.com/office/drawing/2014/main" id="{60276CC1-A1DB-AE36-BE15-6B39E5B9FFCC}"/>
              </a:ext>
            </a:extLst>
          </p:cNvPr>
          <p:cNvSpPr>
            <a:spLocks noGrp="1"/>
          </p:cNvSpPr>
          <p:nvPr>
            <p:ph idx="1"/>
          </p:nvPr>
        </p:nvSpPr>
        <p:spPr>
          <a:xfrm>
            <a:off x="838201" y="2017487"/>
            <a:ext cx="10250713" cy="4173312"/>
          </a:xfrm>
        </p:spPr>
        <p:txBody>
          <a:bodyPr>
            <a:normAutofit lnSpcReduction="10000"/>
          </a:bodyPr>
          <a:lstStyle/>
          <a:p>
            <a:pPr>
              <a:buFont typeface="Wingdings" panose="05000000000000000000" pitchFamily="2" charset="2"/>
              <a:buChar char="q"/>
            </a:pPr>
            <a:endParaRPr lang="en-US" sz="1700" dirty="0"/>
          </a:p>
          <a:p>
            <a:pPr>
              <a:lnSpc>
                <a:spcPct val="150000"/>
              </a:lnSpc>
              <a:buFont typeface="Wingdings" panose="05000000000000000000" pitchFamily="2" charset="2"/>
              <a:buChar char="q"/>
            </a:pPr>
            <a:r>
              <a:rPr lang="en-US" sz="2000" dirty="0"/>
              <a:t> Epilepsy is a devastating and incurable disease.</a:t>
            </a:r>
          </a:p>
          <a:p>
            <a:pPr>
              <a:lnSpc>
                <a:spcPct val="150000"/>
              </a:lnSpc>
              <a:buFont typeface="Wingdings" panose="05000000000000000000" pitchFamily="2" charset="2"/>
              <a:buChar char="q"/>
            </a:pPr>
            <a:r>
              <a:rPr lang="en-US" sz="2000" dirty="0"/>
              <a:t> But symptoms can be treated with several techniques</a:t>
            </a:r>
          </a:p>
          <a:p>
            <a:pPr>
              <a:lnSpc>
                <a:spcPct val="150000"/>
              </a:lnSpc>
              <a:buFont typeface="Wingdings" panose="05000000000000000000" pitchFamily="2" charset="2"/>
              <a:buChar char="q"/>
            </a:pPr>
            <a:r>
              <a:rPr lang="en-US" sz="2000" dirty="0"/>
              <a:t> I observed that AEDs can immediately control seizure activity </a:t>
            </a:r>
          </a:p>
          <a:p>
            <a:pPr marL="0" indent="0">
              <a:lnSpc>
                <a:spcPct val="150000"/>
              </a:lnSpc>
              <a:buNone/>
            </a:pPr>
            <a:r>
              <a:rPr lang="en-US" sz="2000" dirty="0"/>
              <a:t>using a Neurochip as a research device.</a:t>
            </a:r>
          </a:p>
          <a:p>
            <a:pPr marL="0" indent="0">
              <a:buNone/>
            </a:pPr>
            <a:endParaRPr lang="en-US" sz="1700" b="1" dirty="0"/>
          </a:p>
          <a:p>
            <a:pPr marL="0" indent="0">
              <a:buNone/>
            </a:pPr>
            <a:endParaRPr lang="en-US" sz="1700" b="1" dirty="0"/>
          </a:p>
          <a:p>
            <a:pPr marL="0" indent="0">
              <a:buNone/>
            </a:pPr>
            <a:r>
              <a:rPr lang="en-US" sz="1700" b="1" dirty="0">
                <a:solidFill>
                  <a:srgbClr val="002060"/>
                </a:solidFill>
              </a:rPr>
              <a:t>AED: </a:t>
            </a:r>
            <a:r>
              <a:rPr lang="en-US" sz="1700" dirty="0">
                <a:solidFill>
                  <a:schemeClr val="bg2">
                    <a:lumMod val="25000"/>
                  </a:schemeClr>
                </a:solidFill>
              </a:rPr>
              <a:t>A Medical device designed to analyze the Heart Rhythm and deliver </a:t>
            </a:r>
          </a:p>
          <a:p>
            <a:pPr marL="0" indent="0">
              <a:buNone/>
            </a:pPr>
            <a:r>
              <a:rPr lang="en-US" sz="1700" dirty="0">
                <a:solidFill>
                  <a:schemeClr val="bg2">
                    <a:lumMod val="25000"/>
                  </a:schemeClr>
                </a:solidFill>
              </a:rPr>
              <a:t>an Electric Shock to victims of Ventricular Fibrillation to restore the Heart Rhythm to normal.             </a:t>
            </a:r>
            <a:r>
              <a:rPr lang="en-US" sz="1400" b="1" dirty="0">
                <a:solidFill>
                  <a:schemeClr val="bg2">
                    <a:lumMod val="25000"/>
                  </a:schemeClr>
                </a:solidFill>
              </a:rPr>
              <a:t>https://emsa.ca.gov/aed/</a:t>
            </a:r>
            <a:endParaRPr lang="en-CA" sz="1400" b="1" dirty="0">
              <a:solidFill>
                <a:schemeClr val="bg2">
                  <a:lumMod val="25000"/>
                </a:schemeClr>
              </a:solidFill>
            </a:endParaRPr>
          </a:p>
        </p:txBody>
      </p:sp>
      <p:pic>
        <p:nvPicPr>
          <p:cNvPr id="5122" name="Picture 2" descr="AED | EMSA">
            <a:extLst>
              <a:ext uri="{FF2B5EF4-FFF2-40B4-BE49-F238E27FC236}">
                <a16:creationId xmlns:a16="http://schemas.microsoft.com/office/drawing/2014/main" id="{41BCB545-F3AE-81EE-7EEE-33FE5ECDC49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37714" y="4717143"/>
            <a:ext cx="1741715" cy="82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536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5D35C-1E1D-3DDB-2501-08F338B07436}"/>
              </a:ext>
            </a:extLst>
          </p:cNvPr>
          <p:cNvSpPr>
            <a:spLocks noGrp="1"/>
          </p:cNvSpPr>
          <p:nvPr>
            <p:ph type="title"/>
          </p:nvPr>
        </p:nvSpPr>
        <p:spPr>
          <a:xfrm>
            <a:off x="838200" y="495946"/>
            <a:ext cx="10515600" cy="1194742"/>
          </a:xfrm>
        </p:spPr>
        <p:txBody>
          <a:bodyPr>
            <a:normAutofit/>
          </a:bodyPr>
          <a:lstStyle/>
          <a:p>
            <a:r>
              <a:rPr lang="en-US" sz="4000" b="1" dirty="0">
                <a:solidFill>
                  <a:srgbClr val="0070C0"/>
                </a:solidFill>
              </a:rPr>
              <a:t>My Motivation!</a:t>
            </a:r>
            <a:br>
              <a:rPr lang="en-US" sz="2800" b="1" dirty="0">
                <a:solidFill>
                  <a:srgbClr val="0070C0"/>
                </a:solidFill>
              </a:rPr>
            </a:br>
            <a:r>
              <a:rPr lang="en-US" sz="2700" b="1" dirty="0"/>
              <a:t>What motivated me to choose this topic?</a:t>
            </a:r>
            <a:endParaRPr lang="en-CA" sz="2700" b="1" dirty="0"/>
          </a:p>
        </p:txBody>
      </p:sp>
      <p:sp>
        <p:nvSpPr>
          <p:cNvPr id="3" name="Content Placeholder 2">
            <a:extLst>
              <a:ext uri="{FF2B5EF4-FFF2-40B4-BE49-F238E27FC236}">
                <a16:creationId xmlns:a16="http://schemas.microsoft.com/office/drawing/2014/main" id="{9370D74F-E8B6-5ACD-B2D9-CEE9EC480CE4}"/>
              </a:ext>
            </a:extLst>
          </p:cNvPr>
          <p:cNvSpPr>
            <a:spLocks noGrp="1"/>
          </p:cNvSpPr>
          <p:nvPr>
            <p:ph idx="1"/>
          </p:nvPr>
        </p:nvSpPr>
        <p:spPr/>
        <p:txBody>
          <a:bodyPr>
            <a:normAutofit/>
          </a:bodyPr>
          <a:lstStyle/>
          <a:p>
            <a:pPr marL="0" indent="0">
              <a:buNone/>
            </a:pPr>
            <a:endParaRPr lang="en-US" sz="2400" dirty="0"/>
          </a:p>
          <a:p>
            <a:pPr marL="0" indent="0">
              <a:buNone/>
            </a:pPr>
            <a:r>
              <a:rPr lang="en-US" sz="2400" dirty="0"/>
              <a:t>One of my friend had a severe seizure attack while we were writing the PAT exam.</a:t>
            </a:r>
          </a:p>
          <a:p>
            <a:pPr marL="0" indent="0">
              <a:buNone/>
            </a:pPr>
            <a:r>
              <a:rPr lang="en-US" sz="2400" dirty="0"/>
              <a:t>Students were very scared to see that situation, and everyone left the room except the teacher. </a:t>
            </a:r>
          </a:p>
          <a:p>
            <a:pPr marL="0" indent="0">
              <a:buNone/>
            </a:pPr>
            <a:r>
              <a:rPr lang="en-US" sz="2400" dirty="0"/>
              <a:t>I had never seen this situation before. However, that critical condition made me interested in knowing about these Seizure attacks of Epilepsy, Advanced Research and Treatment Options at the present time.</a:t>
            </a:r>
            <a:endParaRPr lang="en-CA" sz="2400" dirty="0"/>
          </a:p>
        </p:txBody>
      </p:sp>
    </p:spTree>
    <p:extLst>
      <p:ext uri="{BB962C8B-B14F-4D97-AF65-F5344CB8AC3E}">
        <p14:creationId xmlns:p14="http://schemas.microsoft.com/office/powerpoint/2010/main" val="249747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80EBF-9EA1-FA1F-9FFF-38121BC08232}"/>
              </a:ext>
            </a:extLst>
          </p:cNvPr>
          <p:cNvSpPr>
            <a:spLocks noGrp="1"/>
          </p:cNvSpPr>
          <p:nvPr>
            <p:ph type="title"/>
          </p:nvPr>
        </p:nvSpPr>
        <p:spPr/>
        <p:txBody>
          <a:bodyPr/>
          <a:lstStyle/>
          <a:p>
            <a:r>
              <a:rPr lang="en-US" b="1" dirty="0"/>
              <a:t>Future Directions/Areas of Improvement</a:t>
            </a:r>
            <a:endParaRPr lang="en-CA" b="1" dirty="0"/>
          </a:p>
        </p:txBody>
      </p:sp>
      <p:sp>
        <p:nvSpPr>
          <p:cNvPr id="3" name="Content Placeholder 2">
            <a:extLst>
              <a:ext uri="{FF2B5EF4-FFF2-40B4-BE49-F238E27FC236}">
                <a16:creationId xmlns:a16="http://schemas.microsoft.com/office/drawing/2014/main" id="{44932199-9301-F72F-2CD8-0A1B8E3CE6BA}"/>
              </a:ext>
            </a:extLst>
          </p:cNvPr>
          <p:cNvSpPr>
            <a:spLocks noGrp="1"/>
          </p:cNvSpPr>
          <p:nvPr>
            <p:ph idx="1"/>
          </p:nvPr>
        </p:nvSpPr>
        <p:spPr>
          <a:xfrm>
            <a:off x="838200" y="1825625"/>
            <a:ext cx="9626600" cy="4351338"/>
          </a:xfrm>
        </p:spPr>
        <p:txBody>
          <a:bodyPr>
            <a:normAutofit/>
          </a:bodyPr>
          <a:lstStyle/>
          <a:p>
            <a:pPr>
              <a:lnSpc>
                <a:spcPct val="150000"/>
              </a:lnSpc>
              <a:buFont typeface="Wingdings" panose="05000000000000000000" pitchFamily="2" charset="2"/>
              <a:buChar char="q"/>
            </a:pPr>
            <a:r>
              <a:rPr lang="en-US" sz="2000" dirty="0"/>
              <a:t> When we devolve new devices and Implants in developing countries </a:t>
            </a:r>
          </a:p>
          <a:p>
            <a:pPr>
              <a:lnSpc>
                <a:spcPct val="150000"/>
              </a:lnSpc>
              <a:buFont typeface="Wingdings" panose="05000000000000000000" pitchFamily="2" charset="2"/>
              <a:buChar char="q"/>
            </a:pPr>
            <a:r>
              <a:rPr lang="en-CA" sz="2000" dirty="0"/>
              <a:t> We need to make new implantable devices that have less corrosion </a:t>
            </a:r>
          </a:p>
          <a:p>
            <a:pPr>
              <a:lnSpc>
                <a:spcPct val="150000"/>
              </a:lnSpc>
              <a:buFont typeface="Wingdings" panose="05000000000000000000" pitchFamily="2" charset="2"/>
              <a:buChar char="q"/>
            </a:pPr>
            <a:r>
              <a:rPr lang="en-CA" sz="2000" dirty="0"/>
              <a:t> We need more safer, reliable, and effective drugs</a:t>
            </a:r>
          </a:p>
          <a:p>
            <a:pPr>
              <a:lnSpc>
                <a:spcPct val="150000"/>
              </a:lnSpc>
              <a:buFont typeface="Wingdings" panose="05000000000000000000" pitchFamily="2" charset="2"/>
              <a:buChar char="q"/>
            </a:pPr>
            <a:r>
              <a:rPr lang="en-CA" sz="2000" dirty="0"/>
              <a:t> Build more accurate algorithms to model  Seizure activity in the brain and develop.</a:t>
            </a:r>
          </a:p>
        </p:txBody>
      </p:sp>
    </p:spTree>
    <p:extLst>
      <p:ext uri="{BB962C8B-B14F-4D97-AF65-F5344CB8AC3E}">
        <p14:creationId xmlns:p14="http://schemas.microsoft.com/office/powerpoint/2010/main" val="3117868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C33B2D-8361-392E-F80D-3D7A988AE28D}"/>
              </a:ext>
            </a:extLst>
          </p:cNvPr>
          <p:cNvSpPr>
            <a:spLocks noGrp="1"/>
          </p:cNvSpPr>
          <p:nvPr>
            <p:ph type="title"/>
          </p:nvPr>
        </p:nvSpPr>
        <p:spPr>
          <a:xfrm>
            <a:off x="572493" y="238539"/>
            <a:ext cx="11018520" cy="1434415"/>
          </a:xfrm>
        </p:spPr>
        <p:txBody>
          <a:bodyPr anchor="b">
            <a:normAutofit/>
          </a:bodyPr>
          <a:lstStyle/>
          <a:p>
            <a:r>
              <a:rPr lang="en-US" sz="5400" b="1" dirty="0"/>
              <a:t>My Experience </a:t>
            </a:r>
            <a:endParaRPr lang="en-CA" sz="5400" b="1" dirty="0"/>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0F3DEB-8C05-238D-63DE-4488B1154B87}"/>
              </a:ext>
            </a:extLst>
          </p:cNvPr>
          <p:cNvSpPr>
            <a:spLocks noGrp="1"/>
          </p:cNvSpPr>
          <p:nvPr>
            <p:ph idx="1"/>
          </p:nvPr>
        </p:nvSpPr>
        <p:spPr>
          <a:xfrm>
            <a:off x="572493" y="2071316"/>
            <a:ext cx="6713552" cy="4119172"/>
          </a:xfrm>
        </p:spPr>
        <p:txBody>
          <a:bodyPr anchor="t">
            <a:normAutofit fontScale="92500"/>
          </a:bodyPr>
          <a:lstStyle/>
          <a:p>
            <a:pPr>
              <a:lnSpc>
                <a:spcPct val="90000"/>
              </a:lnSpc>
              <a:spcBef>
                <a:spcPts val="1000"/>
              </a:spcBef>
            </a:pPr>
            <a:r>
              <a:rPr lang="en-US" sz="2200" kern="1200" dirty="0">
                <a:solidFill>
                  <a:srgbClr val="000000"/>
                </a:solidFill>
                <a:effectLst/>
                <a:latin typeface="Aptos" panose="020B0004020202020204" pitchFamily="34" charset="0"/>
                <a:ea typeface="+mn-ea"/>
                <a:cs typeface="+mn-cs"/>
              </a:rPr>
              <a:t>I had a great experience in the Neurosciences Lab at Cumming School of Medicine, the University of Calgary. </a:t>
            </a:r>
            <a:endParaRPr lang="en-CA" sz="1200" dirty="0">
              <a:effectLst/>
              <a:latin typeface="Times New Roman" panose="02020603050405020304" pitchFamily="18" charset="0"/>
              <a:ea typeface="Times New Roman" panose="02020603050405020304" pitchFamily="18" charset="0"/>
            </a:endParaRPr>
          </a:p>
          <a:p>
            <a:pPr>
              <a:lnSpc>
                <a:spcPct val="90000"/>
              </a:lnSpc>
              <a:spcBef>
                <a:spcPts val="1000"/>
              </a:spcBef>
            </a:pPr>
            <a:r>
              <a:rPr lang="en-US" sz="2200" kern="1200" dirty="0">
                <a:solidFill>
                  <a:srgbClr val="000000"/>
                </a:solidFill>
                <a:effectLst/>
                <a:latin typeface="Aptos" panose="020B0004020202020204" pitchFamily="34" charset="0"/>
                <a:ea typeface="+mn-ea"/>
                <a:cs typeface="+mn-cs"/>
              </a:rPr>
              <a:t>I observed Neuroscience Research, including Human Brain Cells, Snail Neurons, Gilia Cells, Synapsis, Neuro and Silicon Chips. </a:t>
            </a:r>
            <a:endParaRPr lang="en-CA" sz="1200" dirty="0">
              <a:effectLst/>
              <a:latin typeface="Times New Roman" panose="02020603050405020304" pitchFamily="18" charset="0"/>
              <a:ea typeface="Times New Roman" panose="02020603050405020304" pitchFamily="18" charset="0"/>
            </a:endParaRPr>
          </a:p>
          <a:p>
            <a:pPr>
              <a:lnSpc>
                <a:spcPct val="90000"/>
              </a:lnSpc>
              <a:spcBef>
                <a:spcPts val="1000"/>
              </a:spcBef>
            </a:pPr>
            <a:r>
              <a:rPr lang="en-US" sz="2200" kern="1200" dirty="0">
                <a:solidFill>
                  <a:srgbClr val="000000"/>
                </a:solidFill>
                <a:effectLst/>
                <a:latin typeface="Aptos" panose="020B0004020202020204" pitchFamily="34" charset="0"/>
                <a:ea typeface="+mn-ea"/>
                <a:cs typeface="+mn-cs"/>
              </a:rPr>
              <a:t>Interacting with Neuroscientists, Ph.D. and graduate students, I gained insights into the advanced research and treatment options against Epilepsy. </a:t>
            </a:r>
            <a:endParaRPr lang="en-CA" sz="1200" dirty="0">
              <a:effectLst/>
              <a:latin typeface="Times New Roman" panose="02020603050405020304" pitchFamily="18" charset="0"/>
              <a:ea typeface="Times New Roman" panose="02020603050405020304" pitchFamily="18" charset="0"/>
            </a:endParaRPr>
          </a:p>
          <a:p>
            <a:pPr>
              <a:lnSpc>
                <a:spcPct val="90000"/>
              </a:lnSpc>
              <a:spcBef>
                <a:spcPts val="1000"/>
              </a:spcBef>
            </a:pPr>
            <a:r>
              <a:rPr lang="en-US" sz="2200" kern="1200" dirty="0">
                <a:solidFill>
                  <a:srgbClr val="000000"/>
                </a:solidFill>
                <a:effectLst/>
                <a:latin typeface="Aptos" panose="020B0004020202020204" pitchFamily="34" charset="0"/>
                <a:ea typeface="+mn-ea"/>
                <a:cs typeface="+mn-cs"/>
              </a:rPr>
              <a:t>This experience was educational, and inspiring and motivated me to pursue my interest in neurosciences and to become a Neurosurgeon as a career in future.</a:t>
            </a:r>
            <a:endParaRPr lang="en-CA" sz="1200" dirty="0">
              <a:effectLst/>
              <a:latin typeface="Times New Roman" panose="02020603050405020304" pitchFamily="18" charset="0"/>
              <a:ea typeface="Times New Roman" panose="02020603050405020304" pitchFamily="18" charset="0"/>
            </a:endParaRPr>
          </a:p>
          <a:p>
            <a:pPr>
              <a:lnSpc>
                <a:spcPct val="115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CA" sz="2200" dirty="0"/>
          </a:p>
        </p:txBody>
      </p:sp>
      <p:pic>
        <p:nvPicPr>
          <p:cNvPr id="1026" name="Picture 2" descr="1+ Million Creative Thinking Royalty-Free Images, Stock Photos &amp; Pictures |  Shutterstock">
            <a:extLst>
              <a:ext uri="{FF2B5EF4-FFF2-40B4-BE49-F238E27FC236}">
                <a16:creationId xmlns:a16="http://schemas.microsoft.com/office/drawing/2014/main" id="{AA53169B-1227-6021-3977-2EA3765C85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807"/>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135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C8BEAE-9C94-E0C2-F71D-B2AF122DA441}"/>
              </a:ext>
            </a:extLst>
          </p:cNvPr>
          <p:cNvSpPr>
            <a:spLocks noGrp="1"/>
          </p:cNvSpPr>
          <p:nvPr>
            <p:ph type="title"/>
          </p:nvPr>
        </p:nvSpPr>
        <p:spPr>
          <a:xfrm>
            <a:off x="838201" y="365125"/>
            <a:ext cx="5251316" cy="1807305"/>
          </a:xfrm>
        </p:spPr>
        <p:txBody>
          <a:bodyPr>
            <a:normAutofit/>
          </a:bodyPr>
          <a:lstStyle/>
          <a:p>
            <a:r>
              <a:rPr lang="en-US" b="1" dirty="0">
                <a:solidFill>
                  <a:schemeClr val="accent6"/>
                </a:solidFill>
              </a:rPr>
              <a:t>Special Thanks!</a:t>
            </a:r>
            <a:endParaRPr lang="en-CA" b="1" dirty="0">
              <a:solidFill>
                <a:schemeClr val="accent6"/>
              </a:solidFill>
            </a:endParaRPr>
          </a:p>
        </p:txBody>
      </p:sp>
      <p:sp>
        <p:nvSpPr>
          <p:cNvPr id="3" name="Content Placeholder 2">
            <a:extLst>
              <a:ext uri="{FF2B5EF4-FFF2-40B4-BE49-F238E27FC236}">
                <a16:creationId xmlns:a16="http://schemas.microsoft.com/office/drawing/2014/main" id="{6B6F16E0-888B-0082-381E-8050B280CDCF}"/>
              </a:ext>
            </a:extLst>
          </p:cNvPr>
          <p:cNvSpPr>
            <a:spLocks noGrp="1"/>
          </p:cNvSpPr>
          <p:nvPr>
            <p:ph idx="1"/>
          </p:nvPr>
        </p:nvSpPr>
        <p:spPr>
          <a:xfrm>
            <a:off x="203200" y="1857829"/>
            <a:ext cx="7837714" cy="4319134"/>
          </a:xfrm>
        </p:spPr>
        <p:txBody>
          <a:bodyPr>
            <a:normAutofit/>
          </a:bodyPr>
          <a:lstStyle/>
          <a:p>
            <a:pPr marL="0" indent="0">
              <a:buNone/>
            </a:pPr>
            <a:r>
              <a:rPr lang="en-US" sz="2000" dirty="0"/>
              <a:t>Firstly, I would like to pay my Special Thanks to </a:t>
            </a:r>
            <a:r>
              <a:rPr lang="en-US" sz="2000" b="1" dirty="0"/>
              <a:t>ALLAH</a:t>
            </a:r>
            <a:r>
              <a:rPr lang="en-US" sz="2000" dirty="0"/>
              <a:t> whose Blessings made everything possible. </a:t>
            </a:r>
          </a:p>
          <a:p>
            <a:pPr marL="0" indent="0">
              <a:buNone/>
            </a:pPr>
            <a:r>
              <a:rPr lang="en-US" sz="2000" dirty="0"/>
              <a:t>And to everyone who helped me to complete this Project on Epilepsy.</a:t>
            </a:r>
          </a:p>
          <a:p>
            <a:pPr marL="0" indent="0">
              <a:buNone/>
            </a:pPr>
            <a:r>
              <a:rPr lang="en-US" sz="2400" b="1" dirty="0">
                <a:solidFill>
                  <a:srgbClr val="0070C0"/>
                </a:solidFill>
              </a:rPr>
              <a:t>Special Thanks </a:t>
            </a:r>
            <a:r>
              <a:rPr lang="en-US" sz="2000" dirty="0"/>
              <a:t>to Respectable Teachers </a:t>
            </a:r>
            <a:r>
              <a:rPr lang="en-US" sz="2000" b="1" dirty="0"/>
              <a:t>Mrs. </a:t>
            </a:r>
            <a:r>
              <a:rPr lang="en-US" sz="2000" b="1" dirty="0" err="1"/>
              <a:t>Sadak</a:t>
            </a:r>
            <a:r>
              <a:rPr lang="en-US" sz="2000" b="1" dirty="0"/>
              <a:t>, Mrs. Jyoti </a:t>
            </a:r>
            <a:r>
              <a:rPr lang="en-US" sz="2000" dirty="0"/>
              <a:t>and </a:t>
            </a:r>
            <a:r>
              <a:rPr lang="en-US" sz="2000" b="1" dirty="0"/>
              <a:t>Dr. Naweed Imam Syed, </a:t>
            </a:r>
            <a:r>
              <a:rPr lang="en-US" sz="2000" dirty="0"/>
              <a:t>Neuroscientist, </a:t>
            </a:r>
            <a:r>
              <a:rPr lang="en-US" sz="1800" dirty="0"/>
              <a:t>Professor of Medicine </a:t>
            </a:r>
            <a:r>
              <a:rPr lang="en-US" sz="2000" dirty="0"/>
              <a:t>and their Ph.D. students, </a:t>
            </a:r>
            <a:r>
              <a:rPr lang="en-US" sz="2000" b="1" dirty="0"/>
              <a:t>Mr. Fahad Iqbal,</a:t>
            </a:r>
            <a:r>
              <a:rPr lang="en-US" sz="2000" dirty="0"/>
              <a:t> </a:t>
            </a:r>
            <a:r>
              <a:rPr lang="en-US" sz="2000" b="1" dirty="0"/>
              <a:t>Mrs. Zainab Khan and Mr. Mathew Yacoub (</a:t>
            </a:r>
            <a:r>
              <a:rPr lang="en-US" sz="2000" b="1" dirty="0" err="1"/>
              <a:t>BHSc</a:t>
            </a:r>
            <a:r>
              <a:rPr lang="en-US" sz="2000" b="1" dirty="0"/>
              <a:t> Student) </a:t>
            </a:r>
            <a:r>
              <a:rPr lang="en-US" sz="2000" dirty="0"/>
              <a:t>from Cumming School of Medicine, University of Calgary.</a:t>
            </a:r>
          </a:p>
          <a:p>
            <a:pPr marL="0" indent="0">
              <a:buNone/>
            </a:pPr>
            <a:r>
              <a:rPr kumimoji="0" lang="en-US" sz="2000" b="0" i="0" u="none" strike="noStrike" kern="1200" cap="none" spc="0" normalizeH="0" baseline="0" noProof="0" dirty="0">
                <a:ln>
                  <a:noFill/>
                </a:ln>
                <a:effectLst/>
                <a:uLnTx/>
                <a:uFillTx/>
                <a:latin typeface="Aptos" panose="02110004020202020204"/>
                <a:ea typeface="+mn-ea"/>
                <a:cs typeface="+mn-cs"/>
              </a:rPr>
              <a:t>Lastly, I would like to thank my father as well.</a:t>
            </a:r>
            <a:endParaRPr lang="en-CA" sz="2000" dirty="0"/>
          </a:p>
        </p:txBody>
      </p:sp>
      <p:pic>
        <p:nvPicPr>
          <p:cNvPr id="9218" name="Picture 2" descr="200+ Creative Ways To Say &quot;Thank You &quot;">
            <a:extLst>
              <a:ext uri="{FF2B5EF4-FFF2-40B4-BE49-F238E27FC236}">
                <a16:creationId xmlns:a16="http://schemas.microsoft.com/office/drawing/2014/main" id="{46DBD45A-3CF6-A2D7-AC19-AF9EB72C44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 r="849"/>
          <a:stretch/>
        </p:blipFill>
        <p:spPr bwMode="auto">
          <a:xfrm>
            <a:off x="7707086" y="10"/>
            <a:ext cx="5926878"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545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5" name="Rectangle 1054">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F6A6EC-E89B-542E-7AB7-38EC578B3DEF}"/>
              </a:ext>
            </a:extLst>
          </p:cNvPr>
          <p:cNvSpPr>
            <a:spLocks noGrp="1"/>
          </p:cNvSpPr>
          <p:nvPr>
            <p:ph type="title"/>
          </p:nvPr>
        </p:nvSpPr>
        <p:spPr>
          <a:xfrm>
            <a:off x="4603468" y="4741948"/>
            <a:ext cx="6829520" cy="862031"/>
          </a:xfrm>
          <a:prstGeom prst="ellipse">
            <a:avLst/>
          </a:prstGeom>
        </p:spPr>
        <p:txBody>
          <a:bodyPr vert="horz" lIns="91440" tIns="45720" rIns="91440" bIns="45720" rtlCol="0" anchor="b">
            <a:normAutofit/>
          </a:bodyPr>
          <a:lstStyle/>
          <a:p>
            <a:r>
              <a:rPr lang="en-US" sz="3700" b="1" kern="1200">
                <a:solidFill>
                  <a:srgbClr val="FFC000"/>
                </a:solidFill>
                <a:latin typeface="+mj-lt"/>
                <a:ea typeface="+mj-ea"/>
                <a:cs typeface="+mj-cs"/>
              </a:rPr>
              <a:t>My Mentors…..</a:t>
            </a:r>
            <a:endParaRPr lang="en-US" sz="3700" b="1" kern="1200" dirty="0">
              <a:solidFill>
                <a:srgbClr val="FFC000"/>
              </a:solidFill>
              <a:latin typeface="+mj-lt"/>
              <a:ea typeface="+mj-ea"/>
              <a:cs typeface="+mj-cs"/>
            </a:endParaRPr>
          </a:p>
        </p:txBody>
      </p:sp>
      <p:pic>
        <p:nvPicPr>
          <p:cNvPr id="7" name="Picture 6" descr="Two men sitting in chairs in a room with computers&#10;&#10;Description automatically generated">
            <a:extLst>
              <a:ext uri="{FF2B5EF4-FFF2-40B4-BE49-F238E27FC236}">
                <a16:creationId xmlns:a16="http://schemas.microsoft.com/office/drawing/2014/main" id="{CEB316BF-64CA-27D5-D4A2-34656A0BB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6016" y="321733"/>
            <a:ext cx="2512478" cy="1890640"/>
          </a:xfrm>
          <a:prstGeom prst="rect">
            <a:avLst/>
          </a:prstGeom>
        </p:spPr>
      </p:pic>
      <p:pic>
        <p:nvPicPr>
          <p:cNvPr id="1026" name="Picture 2" descr="Naweed Imam Syed | UCalgary Profiles | University of Calgary">
            <a:extLst>
              <a:ext uri="{FF2B5EF4-FFF2-40B4-BE49-F238E27FC236}">
                <a16:creationId xmlns:a16="http://schemas.microsoft.com/office/drawing/2014/main" id="{8A90C75A-30C2-3983-743C-D8C2AD3BB3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74205" y="321733"/>
            <a:ext cx="3248545" cy="3998210"/>
          </a:xfrm>
          <a:prstGeom prst="rect">
            <a:avLst/>
          </a:prstGeom>
          <a:extLst>
            <a:ext uri="{909E8E84-426E-40DD-AFC4-6F175D3DCCD1}">
              <a14:hiddenFill xmlns:a14="http://schemas.microsoft.com/office/drawing/2010/main">
                <a:solidFill>
                  <a:srgbClr val="FFFFFF"/>
                </a:solidFill>
              </a14:hiddenFill>
            </a:ext>
          </a:extLst>
        </p:spPr>
      </p:pic>
      <p:pic>
        <p:nvPicPr>
          <p:cNvPr id="11" name="Picture 10" descr="A person looking through a microscope&#10;&#10;Description automatically generated">
            <a:extLst>
              <a:ext uri="{FF2B5EF4-FFF2-40B4-BE49-F238E27FC236}">
                <a16:creationId xmlns:a16="http://schemas.microsoft.com/office/drawing/2014/main" id="{B8D67B29-320C-3B06-DB56-F756952C5A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0483" y="2532825"/>
            <a:ext cx="3177096" cy="1787117"/>
          </a:xfrm>
          <a:prstGeom prst="rect">
            <a:avLst/>
          </a:prstGeom>
        </p:spPr>
      </p:pic>
      <p:pic>
        <p:nvPicPr>
          <p:cNvPr id="1030" name="Picture 6" descr="Home | Calgary Islamic School OBK">
            <a:extLst>
              <a:ext uri="{FF2B5EF4-FFF2-40B4-BE49-F238E27FC236}">
                <a16:creationId xmlns:a16="http://schemas.microsoft.com/office/drawing/2014/main" id="{8199D0AB-85DE-2041-B541-362FB5DE1F2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59185" y="235830"/>
            <a:ext cx="2421204" cy="1894592"/>
          </a:xfrm>
          <a:prstGeom prst="rect">
            <a:avLst/>
          </a:prstGeom>
          <a:extLst>
            <a:ext uri="{909E8E84-426E-40DD-AFC4-6F175D3DCCD1}">
              <a14:hiddenFill xmlns:a14="http://schemas.microsoft.com/office/drawing/2010/main">
                <a:solidFill>
                  <a:srgbClr val="FFFFFF"/>
                </a:solidFill>
              </a14:hiddenFill>
            </a:ext>
          </a:extLst>
        </p:spPr>
      </p:pic>
      <p:cxnSp>
        <p:nvCxnSpPr>
          <p:cNvPr id="1057" name="Straight Connector 1056">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descr="Two men standing in a room with computers&#10;&#10;Description automatically generated">
            <a:extLst>
              <a:ext uri="{FF2B5EF4-FFF2-40B4-BE49-F238E27FC236}">
                <a16:creationId xmlns:a16="http://schemas.microsoft.com/office/drawing/2014/main" id="{079B1E68-4F68-8816-3E16-275115331CA7}"/>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42992" y="2130422"/>
            <a:ext cx="3631213" cy="2325464"/>
          </a:xfrm>
        </p:spPr>
      </p:pic>
      <p:pic>
        <p:nvPicPr>
          <p:cNvPr id="12" name="Picture 11" descr="A group of men in a room&#10;&#10;Description automatically generated">
            <a:extLst>
              <a:ext uri="{FF2B5EF4-FFF2-40B4-BE49-F238E27FC236}">
                <a16:creationId xmlns:a16="http://schemas.microsoft.com/office/drawing/2014/main" id="{0896814A-E2A1-8C2A-E7AE-5995FB7293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596" y="4577975"/>
            <a:ext cx="3631213" cy="2044195"/>
          </a:xfrm>
          <a:prstGeom prst="rect">
            <a:avLst/>
          </a:prstGeom>
        </p:spPr>
      </p:pic>
    </p:spTree>
    <p:extLst>
      <p:ext uri="{BB962C8B-B14F-4D97-AF65-F5344CB8AC3E}">
        <p14:creationId xmlns:p14="http://schemas.microsoft.com/office/powerpoint/2010/main" val="1824932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6DC8-B7C2-FF55-B5FD-D23411C9B484}"/>
              </a:ext>
            </a:extLst>
          </p:cNvPr>
          <p:cNvSpPr>
            <a:spLocks noGrp="1"/>
          </p:cNvSpPr>
          <p:nvPr>
            <p:ph type="title"/>
          </p:nvPr>
        </p:nvSpPr>
        <p:spPr>
          <a:xfrm>
            <a:off x="838200" y="365126"/>
            <a:ext cx="10515600" cy="505732"/>
          </a:xfrm>
        </p:spPr>
        <p:txBody>
          <a:bodyPr>
            <a:normAutofit fontScale="90000"/>
          </a:bodyPr>
          <a:lstStyle/>
          <a:p>
            <a:r>
              <a:rPr lang="en-US" dirty="0"/>
              <a:t>Ref:</a:t>
            </a:r>
            <a:endParaRPr lang="en-CA" dirty="0"/>
          </a:p>
        </p:txBody>
      </p:sp>
      <p:sp>
        <p:nvSpPr>
          <p:cNvPr id="3" name="Content Placeholder 2">
            <a:extLst>
              <a:ext uri="{FF2B5EF4-FFF2-40B4-BE49-F238E27FC236}">
                <a16:creationId xmlns:a16="http://schemas.microsoft.com/office/drawing/2014/main" id="{05AE0153-B434-1E49-8EA7-D69DFDD77435}"/>
              </a:ext>
            </a:extLst>
          </p:cNvPr>
          <p:cNvSpPr>
            <a:spLocks noGrp="1"/>
          </p:cNvSpPr>
          <p:nvPr>
            <p:ph idx="1"/>
          </p:nvPr>
        </p:nvSpPr>
        <p:spPr>
          <a:xfrm>
            <a:off x="838200" y="1001486"/>
            <a:ext cx="10515600" cy="5175477"/>
          </a:xfrm>
        </p:spPr>
        <p:txBody>
          <a:bodyPr>
            <a:normAutofit fontScale="47500" lnSpcReduction="20000"/>
          </a:bodyPr>
          <a:lstStyle/>
          <a:p>
            <a:r>
              <a:rPr lang="en-CA" dirty="0"/>
              <a:t>https://www.empoweringepilepsy.org/all-about-epilepsy?gclid=EAIaIQobChMIh4mGotKmgwMVrMvCBB1XdgbXEAEYAiAAEgLuwPD_BwE</a:t>
            </a:r>
          </a:p>
          <a:p>
            <a:r>
              <a:rPr lang="en-CA" dirty="0"/>
              <a:t>https://www.epilepsy.com/what-is-epilepsy</a:t>
            </a:r>
          </a:p>
          <a:p>
            <a:r>
              <a:rPr lang="en-CA" dirty="0"/>
              <a:t>https://www.mayoclinic.org/diseases-conditions/seizure/symptoms-causes/syc-20365711</a:t>
            </a:r>
          </a:p>
          <a:p>
            <a:r>
              <a:rPr lang="en-CA" dirty="0"/>
              <a:t>https://www.mayoclinic.org/diseases-conditions/petit-mal-seizure/symptoms-causes/syc-20359683</a:t>
            </a:r>
          </a:p>
          <a:p>
            <a:r>
              <a:rPr lang="en-CA" dirty="0"/>
              <a:t>https://www.medicalnewstoday.com/articles/types-of-epilepsy#types</a:t>
            </a:r>
          </a:p>
          <a:p>
            <a:r>
              <a:rPr lang="en-CA" dirty="0"/>
              <a:t>https://www.who.int/news-room/fact-sheets/detail/epilepsy</a:t>
            </a:r>
          </a:p>
          <a:p>
            <a:r>
              <a:rPr lang="en-CA" dirty="0"/>
              <a:t>https://www.ninds.nih.gov/health-information/disorders/epilepsy-and-seizures</a:t>
            </a:r>
          </a:p>
          <a:p>
            <a:r>
              <a:rPr lang="en-CA" dirty="0"/>
              <a:t>https://facty.com/conditions/epilepsy/10-treatments-of-epilepsy/2/</a:t>
            </a:r>
          </a:p>
          <a:p>
            <a:r>
              <a:rPr lang="en-CA" dirty="0"/>
              <a:t>https://anatomyinfo.com/parts-of-the-brain/</a:t>
            </a:r>
          </a:p>
          <a:p>
            <a:r>
              <a:rPr lang="en-CA" dirty="0"/>
              <a:t>https://www.google.com/search?q=what+is+the+role+of+limbis+system&amp;rlz=1C1UEAD_enCA1080CA1088&amp;oq=what+is+the+role+of+limbis+system&amp;gs_lcrp=EgZjaHJvbWUyBggAEEUYOTIJCAEQABgNGIAEMggIAhAAGBYYHjIICAMQABgWGB4yCAgEEAAYFhgeMgoIBRAAGAoYFhgeMggIBhAAGBYYHjIICAcQABgWGB4yCAgIEAAYFhgeMggICRAAGBYYHtIBCjI0NTY2ajFqMTWoAgCwAgA&amp;sourceid=chrome&amp;ie=UTF-8</a:t>
            </a:r>
          </a:p>
          <a:p>
            <a:pPr marL="0" indent="0">
              <a:buNone/>
            </a:pPr>
            <a:endParaRPr lang="en-CA" dirty="0"/>
          </a:p>
          <a:p>
            <a:r>
              <a:rPr lang="en-CA" dirty="0"/>
              <a:t>https://www.google.com/search?q=simple+Difference+between+Epilepsy+%26+Seizure+Attacks%3A&amp;tbm=isch&amp;ved=2ahUKEwiIm4GSpduDAxX_OUQIHU2MCKoQ2-cCegQIABAA&amp;oq=simple+Difference+between+Epilepsy+%26+Seizure+Attacks%3A&amp;gs_lcp=CgNpbWcQA1CZBliJFmDaGGgAcAB4AIABbYgBnQaSAQMzLjWYAQCgAQGqAQtnd3Mtd2l6LWltZ8ABAQ&amp;sclient=img&amp;ei=If6iZciGNf_zkPIPzZii0Ao&amp;bih=712&amp;biw=1511&amp;rlz=1C1RXQR_enCA1059CA1059#imgrc=eCpi1v_Tz7UrmM</a:t>
            </a:r>
          </a:p>
          <a:p>
            <a:r>
              <a:rPr lang="en-CA" dirty="0">
                <a:hlinkClick r:id="rId2"/>
              </a:rPr>
              <a:t>https://www.google.com/search?q=creative+pictures+of+Brain+and+seizures+attack&amp;tbm=isch&amp;rlz=1C1RXQR_enCA1059CA1059&amp;hl=en&amp;sa=X&amp;ved=2ahUKEwjphY7qs9uDAxViJzQIHRJZB1oQBXoECAEQPg&amp;biw=1492&amp;bih=712#imgrc=ytq6aowmQq-_OM</a:t>
            </a:r>
            <a:endParaRPr lang="en-CA" dirty="0"/>
          </a:p>
          <a:p>
            <a:r>
              <a:rPr lang="en-CA" dirty="0"/>
              <a:t>https://www.cureepilepsy.org/for-patients/understanding/basics/seizure-classification/</a:t>
            </a:r>
          </a:p>
        </p:txBody>
      </p:sp>
    </p:spTree>
    <p:extLst>
      <p:ext uri="{BB962C8B-B14F-4D97-AF65-F5344CB8AC3E}">
        <p14:creationId xmlns:p14="http://schemas.microsoft.com/office/powerpoint/2010/main" val="1151119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uman brain nerve cells">
            <a:extLst>
              <a:ext uri="{FF2B5EF4-FFF2-40B4-BE49-F238E27FC236}">
                <a16:creationId xmlns:a16="http://schemas.microsoft.com/office/drawing/2014/main" id="{A7BDBEB3-E884-1318-F759-C83AAA768E3F}"/>
              </a:ext>
            </a:extLst>
          </p:cNvPr>
          <p:cNvPicPr>
            <a:picLocks noChangeAspect="1"/>
          </p:cNvPicPr>
          <p:nvPr/>
        </p:nvPicPr>
        <p:blipFill rotWithShape="1">
          <a:blip r:embed="rId2"/>
          <a:srcRect t="9091" r="13818"/>
          <a:stretch/>
        </p:blipFill>
        <p:spPr>
          <a:xfrm>
            <a:off x="3523488" y="10"/>
            <a:ext cx="8668510" cy="6857990"/>
          </a:xfrm>
          <a:prstGeom prst="rect">
            <a:avLst/>
          </a:prstGeom>
        </p:spPr>
      </p:pic>
      <p:sp>
        <p:nvSpPr>
          <p:cNvPr id="37" name="Rectangle 3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396626-17A8-9514-61B3-11F2F8CA177B}"/>
              </a:ext>
            </a:extLst>
          </p:cNvPr>
          <p:cNvSpPr>
            <a:spLocks noGrp="1"/>
          </p:cNvSpPr>
          <p:nvPr>
            <p:ph type="title"/>
          </p:nvPr>
        </p:nvSpPr>
        <p:spPr>
          <a:xfrm>
            <a:off x="371093" y="1161288"/>
            <a:ext cx="5086277" cy="813812"/>
          </a:xfrm>
        </p:spPr>
        <p:txBody>
          <a:bodyPr anchor="b">
            <a:noAutofit/>
          </a:bodyPr>
          <a:lstStyle/>
          <a:p>
            <a:br>
              <a:rPr lang="en-US" sz="4000" b="1" dirty="0"/>
            </a:br>
            <a:r>
              <a:rPr lang="en-US" sz="4000" b="1" dirty="0"/>
              <a:t>Epilepsy: What is it?</a:t>
            </a:r>
            <a:endParaRPr lang="en-CA" sz="4000" b="1" dirty="0"/>
          </a:p>
        </p:txBody>
      </p:sp>
      <p:sp>
        <p:nvSpPr>
          <p:cNvPr id="39" name="Rectangle 3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Rectangle 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3C1FA9-A17A-8622-9C3D-A9AB59BA804A}"/>
              </a:ext>
            </a:extLst>
          </p:cNvPr>
          <p:cNvSpPr>
            <a:spLocks noGrp="1"/>
          </p:cNvSpPr>
          <p:nvPr>
            <p:ph idx="1"/>
          </p:nvPr>
        </p:nvSpPr>
        <p:spPr>
          <a:xfrm>
            <a:off x="371094" y="2718054"/>
            <a:ext cx="6044220" cy="3207258"/>
          </a:xfrm>
        </p:spPr>
        <p:txBody>
          <a:bodyPr anchor="t">
            <a:normAutofit/>
          </a:bodyPr>
          <a:lstStyle/>
          <a:p>
            <a:pPr>
              <a:buFont typeface="Courier New" panose="02070309020205020404" pitchFamily="49" charset="0"/>
              <a:buChar char="o"/>
            </a:pPr>
            <a:r>
              <a:rPr lang="en-US" sz="1800" dirty="0"/>
              <a:t>Epilepsy is a </a:t>
            </a:r>
            <a:r>
              <a:rPr lang="en-US" sz="1800" b="1" dirty="0">
                <a:solidFill>
                  <a:srgbClr val="0070C0"/>
                </a:solidFill>
              </a:rPr>
              <a:t>Brain-Based Disease </a:t>
            </a:r>
            <a:r>
              <a:rPr lang="en-US" sz="1800" dirty="0"/>
              <a:t>and is also called Seizure Disorder.</a:t>
            </a:r>
          </a:p>
          <a:p>
            <a:pPr>
              <a:buFont typeface="Courier New" panose="02070309020205020404" pitchFamily="49" charset="0"/>
              <a:buChar char="o"/>
            </a:pPr>
            <a:r>
              <a:rPr lang="en-US" sz="1800" dirty="0"/>
              <a:t>The language of the Brain is </a:t>
            </a:r>
            <a:r>
              <a:rPr lang="en-US" sz="1800" b="1" dirty="0">
                <a:solidFill>
                  <a:srgbClr val="0070C0"/>
                </a:solidFill>
              </a:rPr>
              <a:t>Electrical Signals </a:t>
            </a:r>
            <a:r>
              <a:rPr lang="en-US" sz="1800" dirty="0"/>
              <a:t>between </a:t>
            </a:r>
            <a:r>
              <a:rPr lang="en-US" sz="1800" b="1" dirty="0">
                <a:solidFill>
                  <a:srgbClr val="0070C0"/>
                </a:solidFill>
              </a:rPr>
              <a:t>Neurons</a:t>
            </a:r>
            <a:r>
              <a:rPr lang="en-US" sz="1800" dirty="0"/>
              <a:t> (Brain Cells)</a:t>
            </a:r>
            <a:r>
              <a:rPr lang="en-US" sz="1800" b="1" dirty="0"/>
              <a:t> </a:t>
            </a:r>
          </a:p>
          <a:p>
            <a:pPr>
              <a:buFont typeface="Courier New" panose="02070309020205020404" pitchFamily="49" charset="0"/>
              <a:buChar char="o"/>
            </a:pPr>
            <a:r>
              <a:rPr lang="en-US" sz="1800" dirty="0"/>
              <a:t>When there are </a:t>
            </a:r>
            <a:r>
              <a:rPr lang="en-US" sz="1800" b="1" dirty="0">
                <a:solidFill>
                  <a:srgbClr val="0070C0"/>
                </a:solidFill>
              </a:rPr>
              <a:t>Abnormal Changes in Electrical Activity and Nerve Cells don’t communicate</a:t>
            </a:r>
            <a:r>
              <a:rPr lang="en-US" sz="1800" dirty="0"/>
              <a:t>, this may cause a </a:t>
            </a:r>
            <a:r>
              <a:rPr lang="en-US" sz="1800" b="1" dirty="0"/>
              <a:t>Seizure attack</a:t>
            </a:r>
            <a:r>
              <a:rPr lang="en-US" sz="1800" dirty="0"/>
              <a:t>.</a:t>
            </a:r>
          </a:p>
          <a:p>
            <a:pPr>
              <a:buFont typeface="Courier New" panose="02070309020205020404" pitchFamily="49" charset="0"/>
              <a:buChar char="o"/>
            </a:pPr>
            <a:r>
              <a:rPr lang="en-US" sz="1800" b="1" dirty="0">
                <a:solidFill>
                  <a:srgbClr val="0070C0"/>
                </a:solidFill>
              </a:rPr>
              <a:t>Biologically, </a:t>
            </a:r>
            <a:r>
              <a:rPr lang="en-US" sz="1800" dirty="0"/>
              <a:t>it is caused by a </a:t>
            </a:r>
            <a:r>
              <a:rPr lang="en-US" sz="1800" b="1" dirty="0">
                <a:solidFill>
                  <a:srgbClr val="0070C0"/>
                </a:solidFill>
              </a:rPr>
              <a:t>Chemical Imbalance </a:t>
            </a:r>
            <a:r>
              <a:rPr lang="en-US" sz="1800" dirty="0"/>
              <a:t>in the </a:t>
            </a:r>
            <a:r>
              <a:rPr lang="en-US" sz="1800" b="1" dirty="0">
                <a:solidFill>
                  <a:srgbClr val="0070C0"/>
                </a:solidFill>
              </a:rPr>
              <a:t>Excitation and Inhibitory activity </a:t>
            </a:r>
            <a:r>
              <a:rPr lang="en-US" sz="1800" dirty="0"/>
              <a:t>in the Brain, and this can cause Brain Damage or Death.</a:t>
            </a:r>
          </a:p>
          <a:p>
            <a:endParaRPr lang="en-CA" sz="1400" dirty="0"/>
          </a:p>
        </p:txBody>
      </p:sp>
    </p:spTree>
    <p:extLst>
      <p:ext uri="{BB962C8B-B14F-4D97-AF65-F5344CB8AC3E}">
        <p14:creationId xmlns:p14="http://schemas.microsoft.com/office/powerpoint/2010/main" val="205696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uter Generated Lights">
            <a:extLst>
              <a:ext uri="{FF2B5EF4-FFF2-40B4-BE49-F238E27FC236}">
                <a16:creationId xmlns:a16="http://schemas.microsoft.com/office/drawing/2014/main" id="{D2EF65FA-7112-B256-047A-0011D8E64376}"/>
              </a:ext>
            </a:extLst>
          </p:cNvPr>
          <p:cNvPicPr>
            <a:picLocks noChangeAspect="1"/>
          </p:cNvPicPr>
          <p:nvPr/>
        </p:nvPicPr>
        <p:blipFill rotWithShape="1">
          <a:blip r:embed="rId2"/>
          <a:srcRect b="4158"/>
          <a:stretch/>
        </p:blipFill>
        <p:spPr>
          <a:xfrm>
            <a:off x="838200" y="0"/>
            <a:ext cx="11394743" cy="685800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B9B578-3B96-1A56-DFF6-3C6C0176C282}"/>
              </a:ext>
            </a:extLst>
          </p:cNvPr>
          <p:cNvSpPr>
            <a:spLocks noGrp="1"/>
          </p:cNvSpPr>
          <p:nvPr>
            <p:ph type="title"/>
          </p:nvPr>
        </p:nvSpPr>
        <p:spPr>
          <a:xfrm>
            <a:off x="838200" y="365125"/>
            <a:ext cx="5658134" cy="1899912"/>
          </a:xfrm>
        </p:spPr>
        <p:txBody>
          <a:bodyPr>
            <a:normAutofit/>
          </a:bodyPr>
          <a:lstStyle/>
          <a:p>
            <a:r>
              <a:rPr kumimoji="0" lang="en-US" sz="4000" b="1" i="0" u="none" strike="noStrike" kern="1200" cap="none" spc="0" normalizeH="0" baseline="0" noProof="0" dirty="0">
                <a:ln>
                  <a:noFill/>
                </a:ln>
                <a:effectLst/>
                <a:uLnTx/>
                <a:uFillTx/>
                <a:latin typeface="Aptos Display" panose="02110004020202020204"/>
                <a:ea typeface="+mj-ea"/>
                <a:cs typeface="+mj-cs"/>
              </a:rPr>
              <a:t>Epilepsy: What is it? </a:t>
            </a:r>
            <a:r>
              <a:rPr kumimoji="0" lang="en-US" sz="2000" b="1" i="0" u="none" strike="noStrike" kern="1200" cap="none" spc="0" normalizeH="0" baseline="0" noProof="0" dirty="0">
                <a:ln>
                  <a:noFill/>
                </a:ln>
                <a:effectLst/>
                <a:uLnTx/>
                <a:uFillTx/>
                <a:latin typeface="Aptos Display" panose="02110004020202020204"/>
                <a:ea typeface="+mj-ea"/>
                <a:cs typeface="+mj-cs"/>
              </a:rPr>
              <a:t>Continued..</a:t>
            </a:r>
            <a:endParaRPr lang="en-CA" sz="2000" dirty="0"/>
          </a:p>
        </p:txBody>
      </p:sp>
      <p:sp>
        <p:nvSpPr>
          <p:cNvPr id="3" name="Content Placeholder 2">
            <a:extLst>
              <a:ext uri="{FF2B5EF4-FFF2-40B4-BE49-F238E27FC236}">
                <a16:creationId xmlns:a16="http://schemas.microsoft.com/office/drawing/2014/main" id="{9BF4A55E-58E0-3D10-BF13-D00C1E42513C}"/>
              </a:ext>
            </a:extLst>
          </p:cNvPr>
          <p:cNvSpPr>
            <a:spLocks noGrp="1"/>
          </p:cNvSpPr>
          <p:nvPr>
            <p:ph idx="1"/>
          </p:nvPr>
        </p:nvSpPr>
        <p:spPr>
          <a:xfrm>
            <a:off x="972456" y="2033516"/>
            <a:ext cx="6037943" cy="4143447"/>
          </a:xfrm>
        </p:spPr>
        <p:txBody>
          <a:bodyPr>
            <a:normAutofit/>
          </a:bodyPr>
          <a:lstStyle/>
          <a:p>
            <a:pPr marL="0" marR="0" lvl="0" indent="0" defTabSz="914400" rtl="0" eaLnBrk="1" fontAlgn="auto" latinLnBrk="0" hangingPunct="1">
              <a:spcBef>
                <a:spcPts val="1000"/>
              </a:spcBef>
              <a:spcAft>
                <a:spcPts val="800"/>
              </a:spcAft>
              <a:buClrTx/>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Aptos Display" panose="02110004020202020204"/>
                <a:ea typeface="Calibri" panose="020F0502020204030204" pitchFamily="34" charset="0"/>
                <a:cs typeface="Calibri" panose="020F0502020204030204" pitchFamily="34" charset="0"/>
              </a:rPr>
              <a:t>Difference between Epilepsy and Seizure Attacks:</a:t>
            </a:r>
            <a:r>
              <a:rPr kumimoji="0" lang="en-CA" sz="2000" b="1" i="0" u="none" strike="noStrike" kern="1200" cap="none" spc="0" normalizeH="0" baseline="0" noProof="0" dirty="0">
                <a:ln>
                  <a:noFill/>
                </a:ln>
                <a:effectLst/>
                <a:uLnTx/>
                <a:uFillTx/>
                <a:latin typeface="Aptos Display" panose="02110004020202020204"/>
                <a:ea typeface="Calibri" panose="020F0502020204030204" pitchFamily="34" charset="0"/>
                <a:cs typeface="Arial" panose="020B0604020202020204" pitchFamily="34" charset="0"/>
              </a:rPr>
              <a:t> </a:t>
            </a:r>
            <a:endParaRPr lang="en-CA" sz="2000" b="1" dirty="0">
              <a:latin typeface="Aptos Display" panose="02110004020202020204"/>
              <a:ea typeface="Calibri" panose="020F0502020204030204" pitchFamily="34" charset="0"/>
              <a:cs typeface="Arial" panose="020B0604020202020204" pitchFamily="34" charset="0"/>
            </a:endParaRPr>
          </a:p>
          <a:p>
            <a:pPr marL="0" marR="0" lvl="0" indent="0" defTabSz="914400" rtl="0" eaLnBrk="1" fontAlgn="auto" latinLnBrk="0" hangingPunct="1">
              <a:spcBef>
                <a:spcPts val="1000"/>
              </a:spcBef>
              <a:spcAft>
                <a:spcPts val="8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C00000"/>
                </a:solidFill>
                <a:effectLst/>
                <a:uLnTx/>
                <a:uFillTx/>
                <a:latin typeface="Aptos" panose="02110004020202020204"/>
                <a:ea typeface="Calibri" panose="020F0502020204030204" pitchFamily="34" charset="0"/>
                <a:cs typeface="Calibri" panose="020F0502020204030204" pitchFamily="34" charset="0"/>
              </a:rPr>
              <a:t>Epilepsy: </a:t>
            </a:r>
            <a:r>
              <a:rPr kumimoji="0" lang="en-US" sz="1800" b="0" i="0" u="none" strike="noStrike" kern="1200" cap="none" spc="0" normalizeH="0" baseline="0" noProof="0" dirty="0">
                <a:ln>
                  <a:noFill/>
                </a:ln>
                <a:effectLst/>
                <a:uLnTx/>
                <a:uFillTx/>
                <a:latin typeface="Aptos" panose="02110004020202020204"/>
                <a:ea typeface="Calibri" panose="020F0502020204030204" pitchFamily="34" charset="0"/>
                <a:cs typeface="Calibri" panose="020F0502020204030204" pitchFamily="34" charset="0"/>
              </a:rPr>
              <a:t>Epilepsy is a chronic Brain-based </a:t>
            </a:r>
            <a:r>
              <a:rPr kumimoji="0" lang="en-US" sz="1800" b="1" i="0" u="none" strike="noStrike" kern="1200" cap="none" spc="0" normalizeH="0" baseline="0" noProof="0" dirty="0">
                <a:ln>
                  <a:noFill/>
                </a:ln>
                <a:solidFill>
                  <a:srgbClr val="C00000"/>
                </a:solidFill>
                <a:effectLst/>
                <a:uLnTx/>
                <a:uFillTx/>
                <a:latin typeface="Aptos" panose="02110004020202020204"/>
                <a:ea typeface="Calibri" panose="020F0502020204030204" pitchFamily="34" charset="0"/>
                <a:cs typeface="Calibri" panose="020F0502020204030204" pitchFamily="34" charset="0"/>
              </a:rPr>
              <a:t>Disease, </a:t>
            </a:r>
            <a:r>
              <a:rPr kumimoji="0" lang="en-US" sz="1800" b="0" i="0" u="none" strike="noStrike" kern="1200" cap="none" spc="0" normalizeH="0" baseline="0" noProof="0" dirty="0">
                <a:ln>
                  <a:noFill/>
                </a:ln>
                <a:effectLst/>
                <a:uLnTx/>
                <a:uFillTx/>
                <a:latin typeface="Aptos" panose="02110004020202020204"/>
                <a:ea typeface="Calibri" panose="020F0502020204030204" pitchFamily="34" charset="0"/>
                <a:cs typeface="Calibri" panose="020F0502020204030204" pitchFamily="34" charset="0"/>
              </a:rPr>
              <a:t>which is non-communicable (Non-Spreadable). It is not like Viral disease.</a:t>
            </a:r>
            <a:endParaRPr kumimoji="0" lang="en-CA" sz="1800" b="0" i="0" u="none" strike="noStrike" kern="1200" cap="none" spc="0" normalizeH="0" baseline="0" noProof="0" dirty="0">
              <a:ln>
                <a:noFill/>
              </a:ln>
              <a:effectLst/>
              <a:uLnTx/>
              <a:uFillTx/>
              <a:latin typeface="Aptos" panose="02110004020202020204"/>
              <a:ea typeface="Calibri" panose="020F0502020204030204" pitchFamily="34" charset="0"/>
              <a:cs typeface="Arial" panose="020B0604020202020204" pitchFamily="34" charset="0"/>
            </a:endParaRP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C00000"/>
                </a:solidFill>
                <a:effectLst/>
                <a:uLnTx/>
                <a:uFillTx/>
                <a:latin typeface="Aptos Display" panose="02110004020202020204"/>
                <a:ea typeface="Calibri" panose="020F0502020204030204" pitchFamily="34" charset="0"/>
                <a:cs typeface="Calibri" panose="020F0502020204030204" pitchFamily="34" charset="0"/>
              </a:rPr>
              <a:t>Seizure Attacks:</a:t>
            </a:r>
            <a:r>
              <a:rPr kumimoji="0" lang="en-CA" sz="2000" b="1" i="0" u="none" strike="noStrike" kern="1200" cap="none" spc="0" normalizeH="0" baseline="0" noProof="0" dirty="0">
                <a:ln>
                  <a:noFill/>
                </a:ln>
                <a:solidFill>
                  <a:srgbClr val="C00000"/>
                </a:solidFill>
                <a:effectLst/>
                <a:uLnTx/>
                <a:uFillTx/>
                <a:latin typeface="Aptos Display" panose="02110004020202020204"/>
                <a:ea typeface="Calibri" panose="020F0502020204030204" pitchFamily="34" charset="0"/>
                <a:cs typeface="Arial" panose="020B0604020202020204" pitchFamily="34" charset="0"/>
              </a:rPr>
              <a:t>  </a:t>
            </a:r>
            <a:r>
              <a:rPr kumimoji="0" lang="en-US" sz="1800" b="0" i="0" u="none" strike="noStrike" kern="1200" cap="none" spc="0" normalizeH="0" baseline="0" noProof="0" dirty="0">
                <a:ln>
                  <a:noFill/>
                </a:ln>
                <a:effectLst/>
                <a:uLnTx/>
                <a:uFillTx/>
                <a:latin typeface="Aptos" panose="02110004020202020204"/>
                <a:ea typeface="Calibri" panose="020F0502020204030204" pitchFamily="34" charset="0"/>
                <a:cs typeface="Calibri" panose="020F0502020204030204" pitchFamily="34" charset="0"/>
              </a:rPr>
              <a:t>A </a:t>
            </a:r>
            <a:r>
              <a:rPr lang="en-US" sz="1800" dirty="0">
                <a:latin typeface="Aptos" panose="02110004020202020204"/>
                <a:ea typeface="Calibri" panose="020F0502020204030204" pitchFamily="34" charset="0"/>
                <a:cs typeface="Calibri" panose="020F0502020204030204" pitchFamily="34" charset="0"/>
              </a:rPr>
              <a:t>s</a:t>
            </a:r>
            <a:r>
              <a:rPr kumimoji="0" lang="en-US" sz="1800" b="0" i="0" u="none" strike="noStrike" kern="1200" cap="none" spc="0" normalizeH="0" baseline="0" noProof="0" dirty="0" err="1">
                <a:ln>
                  <a:noFill/>
                </a:ln>
                <a:effectLst/>
                <a:uLnTx/>
                <a:uFillTx/>
                <a:latin typeface="Aptos" panose="02110004020202020204"/>
                <a:ea typeface="Calibri" panose="020F0502020204030204" pitchFamily="34" charset="0"/>
                <a:cs typeface="Calibri" panose="020F0502020204030204" pitchFamily="34" charset="0"/>
              </a:rPr>
              <a:t>eizure</a:t>
            </a:r>
            <a:r>
              <a:rPr kumimoji="0" lang="en-US" sz="1800" b="0" i="0" u="none" strike="noStrike" kern="1200" cap="none" spc="0" normalizeH="0" baseline="0" noProof="0" dirty="0">
                <a:ln>
                  <a:noFill/>
                </a:ln>
                <a:effectLst/>
                <a:uLnTx/>
                <a:uFillTx/>
                <a:latin typeface="Aptos" panose="02110004020202020204"/>
                <a:ea typeface="Calibri" panose="020F0502020204030204" pitchFamily="34" charset="0"/>
                <a:cs typeface="Calibri" panose="020F0502020204030204" pitchFamily="34" charset="0"/>
              </a:rPr>
              <a:t> is an </a:t>
            </a:r>
            <a:r>
              <a:rPr kumimoji="0" lang="en-US" sz="1800" b="1" i="0" u="none" strike="noStrike" kern="1200" cap="none" spc="0" normalizeH="0" baseline="0" noProof="0" dirty="0">
                <a:ln>
                  <a:noFill/>
                </a:ln>
                <a:solidFill>
                  <a:srgbClr val="C00000"/>
                </a:solidFill>
                <a:effectLst/>
                <a:uLnTx/>
                <a:uFillTx/>
                <a:latin typeface="Aptos" panose="02110004020202020204"/>
                <a:ea typeface="Calibri" panose="020F0502020204030204" pitchFamily="34" charset="0"/>
                <a:cs typeface="Calibri" panose="020F0502020204030204" pitchFamily="34" charset="0"/>
              </a:rPr>
              <a:t>Event. </a:t>
            </a:r>
          </a:p>
          <a:p>
            <a:pPr marL="228600" marR="0" lvl="0" indent="-228600" defTabSz="914400" rtl="0" eaLnBrk="1" fontAlgn="auto" latinLnBrk="0" hangingPunct="1">
              <a:spcBef>
                <a:spcPts val="10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effectLst/>
                <a:uLnTx/>
                <a:uFillTx/>
                <a:latin typeface="Aptos" panose="02110004020202020204"/>
                <a:ea typeface="Calibri" panose="020F0502020204030204" pitchFamily="34" charset="0"/>
                <a:cs typeface="Calibri" panose="020F0502020204030204" pitchFamily="34" charset="0"/>
              </a:rPr>
              <a:t>It is the </a:t>
            </a:r>
            <a:r>
              <a:rPr kumimoji="0" lang="en-US" sz="1800" b="1" i="0" u="none" strike="noStrike" kern="1200" cap="none" spc="0" normalizeH="0" baseline="0" noProof="0" dirty="0">
                <a:ln>
                  <a:noFill/>
                </a:ln>
                <a:solidFill>
                  <a:srgbClr val="002060"/>
                </a:solidFill>
                <a:effectLst/>
                <a:uLnTx/>
                <a:uFillTx/>
                <a:latin typeface="Aptos" panose="02110004020202020204"/>
                <a:ea typeface="Calibri" panose="020F0502020204030204" pitchFamily="34" charset="0"/>
                <a:cs typeface="Calibri" panose="020F0502020204030204" pitchFamily="34" charset="0"/>
              </a:rPr>
              <a:t>Primary Symptom </a:t>
            </a:r>
            <a:r>
              <a:rPr kumimoji="0" lang="en-US" sz="1800" b="0" i="0" u="none" strike="noStrike" kern="1200" cap="none" spc="0" normalizeH="0" baseline="0" noProof="0" dirty="0">
                <a:ln>
                  <a:noFill/>
                </a:ln>
                <a:effectLst/>
                <a:uLnTx/>
                <a:uFillTx/>
                <a:latin typeface="Aptos" panose="02110004020202020204"/>
                <a:ea typeface="Calibri" panose="020F0502020204030204" pitchFamily="34" charset="0"/>
                <a:cs typeface="Calibri" panose="020F0502020204030204" pitchFamily="34" charset="0"/>
              </a:rPr>
              <a:t>of Epilepsy.  </a:t>
            </a:r>
          </a:p>
          <a:p>
            <a:pPr marL="228600" marR="0" lvl="0" indent="-228600" defTabSz="914400" rtl="0" eaLnBrk="1" fontAlgn="auto" latinLnBrk="0" hangingPunct="1">
              <a:spcBef>
                <a:spcPts val="10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effectLst/>
                <a:uLnTx/>
                <a:uFillTx/>
                <a:latin typeface="Aptos" panose="02110004020202020204"/>
                <a:ea typeface="Calibri" panose="020F0502020204030204" pitchFamily="34" charset="0"/>
                <a:cs typeface="Calibri" panose="020F0502020204030204" pitchFamily="34" charset="0"/>
              </a:rPr>
              <a:t> The Brain works by sending </a:t>
            </a:r>
            <a:r>
              <a:rPr kumimoji="0" lang="en-US" sz="1800" b="1" i="0" u="none" strike="noStrike" kern="1200" cap="none" spc="0" normalizeH="0" baseline="0" noProof="0" dirty="0">
                <a:ln>
                  <a:noFill/>
                </a:ln>
                <a:solidFill>
                  <a:srgbClr val="002060"/>
                </a:solidFill>
                <a:effectLst/>
                <a:uLnTx/>
                <a:uFillTx/>
                <a:latin typeface="Aptos" panose="02110004020202020204"/>
                <a:ea typeface="Calibri" panose="020F0502020204030204" pitchFamily="34" charset="0"/>
                <a:cs typeface="Calibri" panose="020F0502020204030204" pitchFamily="34" charset="0"/>
              </a:rPr>
              <a:t>Electrical Signals through </a:t>
            </a:r>
            <a:r>
              <a:rPr kumimoji="0" lang="en-US" sz="1800" b="0" i="0" u="none" strike="noStrike" kern="1200" cap="none" spc="0" normalizeH="0" baseline="0" noProof="0" dirty="0">
                <a:ln>
                  <a:noFill/>
                </a:ln>
                <a:effectLst/>
                <a:uLnTx/>
                <a:uFillTx/>
                <a:latin typeface="Aptos" panose="02110004020202020204"/>
                <a:ea typeface="Calibri" panose="020F0502020204030204" pitchFamily="34" charset="0"/>
                <a:cs typeface="Calibri" panose="020F0502020204030204" pitchFamily="34" charset="0"/>
              </a:rPr>
              <a:t>Nerve Cells. </a:t>
            </a:r>
          </a:p>
          <a:p>
            <a:pPr marL="228600" marR="0" lvl="0" indent="-228600" defTabSz="914400" rtl="0" eaLnBrk="1" fontAlgn="auto" latinLnBrk="0" hangingPunct="1">
              <a:spcBef>
                <a:spcPts val="100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dirty="0">
                <a:ln>
                  <a:noFill/>
                </a:ln>
                <a:solidFill>
                  <a:srgbClr val="002060"/>
                </a:solidFill>
                <a:effectLst/>
                <a:uLnTx/>
                <a:uFillTx/>
                <a:latin typeface="Aptos" panose="02110004020202020204"/>
                <a:ea typeface="Calibri" panose="020F0502020204030204" pitchFamily="34" charset="0"/>
                <a:cs typeface="Calibri" panose="020F0502020204030204" pitchFamily="34" charset="0"/>
              </a:rPr>
              <a:t>Changes or Interruptions in Electrical  Signals </a:t>
            </a:r>
            <a:r>
              <a:rPr kumimoji="0" lang="en-US" sz="1800" b="0" i="0" u="none" strike="noStrike" kern="1200" cap="none" spc="0" normalizeH="0" baseline="0" noProof="0" dirty="0">
                <a:ln>
                  <a:noFill/>
                </a:ln>
                <a:effectLst/>
                <a:uLnTx/>
                <a:uFillTx/>
                <a:latin typeface="Aptos" panose="02110004020202020204"/>
                <a:ea typeface="Calibri" panose="020F0502020204030204" pitchFamily="34" charset="0"/>
                <a:cs typeface="Calibri" panose="020F0502020204030204" pitchFamily="34" charset="0"/>
              </a:rPr>
              <a:t>can cause a seizure.</a:t>
            </a:r>
          </a:p>
          <a:p>
            <a:pPr marL="0" indent="0">
              <a:buNone/>
            </a:pPr>
            <a:endParaRPr lang="en-CA" sz="1400" dirty="0"/>
          </a:p>
        </p:txBody>
      </p:sp>
    </p:spTree>
    <p:extLst>
      <p:ext uri="{BB962C8B-B14F-4D97-AF65-F5344CB8AC3E}">
        <p14:creationId xmlns:p14="http://schemas.microsoft.com/office/powerpoint/2010/main" val="616018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een and blue sky with white dots&#10;&#10;Description automatically generated with medium confidence">
            <a:extLst>
              <a:ext uri="{FF2B5EF4-FFF2-40B4-BE49-F238E27FC236}">
                <a16:creationId xmlns:a16="http://schemas.microsoft.com/office/drawing/2014/main" id="{3C73D008-7B57-2258-770E-D61225D29EF6}"/>
              </a:ext>
            </a:extLst>
          </p:cNvPr>
          <p:cNvPicPr>
            <a:picLocks noChangeAspect="1"/>
          </p:cNvPicPr>
          <p:nvPr/>
        </p:nvPicPr>
        <p:blipFill rotWithShape="1">
          <a:blip r:embed="rId2">
            <a:duotone>
              <a:schemeClr val="bg2">
                <a:shade val="45000"/>
                <a:satMod val="135000"/>
              </a:schemeClr>
              <a:prstClr val="white"/>
            </a:duotone>
          </a:blip>
          <a:srcRect t="3433"/>
          <a:stretch/>
        </p:blipFill>
        <p:spPr>
          <a:xfrm>
            <a:off x="-232209"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678D69-01E8-C969-19C8-DBF0057AD985}"/>
              </a:ext>
            </a:extLst>
          </p:cNvPr>
          <p:cNvSpPr>
            <a:spLocks noGrp="1"/>
          </p:cNvSpPr>
          <p:nvPr>
            <p:ph type="title"/>
          </p:nvPr>
        </p:nvSpPr>
        <p:spPr>
          <a:xfrm>
            <a:off x="838200" y="365125"/>
            <a:ext cx="10515600" cy="1325563"/>
          </a:xfrm>
        </p:spPr>
        <p:txBody>
          <a:bodyPr>
            <a:normAutofit/>
          </a:bodyPr>
          <a:lstStyle/>
          <a:p>
            <a:r>
              <a:rPr kumimoji="0" lang="en-US" b="1" i="0" u="none" strike="noStrike" kern="1200" cap="none" spc="0" normalizeH="0" baseline="0" noProof="0" dirty="0">
                <a:ln>
                  <a:noFill/>
                </a:ln>
                <a:effectLst/>
                <a:uLnTx/>
                <a:uFillTx/>
                <a:latin typeface="Aptos Display" panose="02110004020202020204"/>
                <a:ea typeface="+mj-ea"/>
                <a:cs typeface="+mj-cs"/>
              </a:rPr>
              <a:t>Epilepsy: What is it? </a:t>
            </a:r>
            <a:r>
              <a:rPr kumimoji="0" lang="en-US" sz="2000" b="1" i="0" u="none" strike="noStrike" kern="1200" cap="none" spc="0" normalizeH="0" baseline="0" noProof="0" dirty="0">
                <a:ln>
                  <a:noFill/>
                </a:ln>
                <a:effectLst/>
                <a:uLnTx/>
                <a:uFillTx/>
                <a:latin typeface="Aptos Display" panose="02110004020202020204"/>
                <a:ea typeface="+mj-ea"/>
                <a:cs typeface="+mj-cs"/>
              </a:rPr>
              <a:t>Continue</a:t>
            </a:r>
            <a:r>
              <a:rPr lang="en-US" sz="2000" b="1" dirty="0">
                <a:latin typeface="Aptos Display" panose="02110004020202020204"/>
              </a:rPr>
              <a:t>d.</a:t>
            </a:r>
            <a:endParaRPr lang="en-CA" sz="2000" dirty="0"/>
          </a:p>
        </p:txBody>
      </p:sp>
      <p:graphicFrame>
        <p:nvGraphicFramePr>
          <p:cNvPr id="5" name="Content Placeholder 2">
            <a:extLst>
              <a:ext uri="{FF2B5EF4-FFF2-40B4-BE49-F238E27FC236}">
                <a16:creationId xmlns:a16="http://schemas.microsoft.com/office/drawing/2014/main" id="{3950BFB0-DF16-628F-96D9-920805E7D53A}"/>
              </a:ext>
            </a:extLst>
          </p:cNvPr>
          <p:cNvGraphicFramePr>
            <a:graphicFrameLocks noGrp="1"/>
          </p:cNvGraphicFramePr>
          <p:nvPr>
            <p:ph idx="1"/>
            <p:extLst>
              <p:ext uri="{D42A27DB-BD31-4B8C-83A1-F6EECF244321}">
                <p14:modId xmlns:p14="http://schemas.microsoft.com/office/powerpoint/2010/main" val="4177528766"/>
              </p:ext>
            </p:extLst>
          </p:nvPr>
        </p:nvGraphicFramePr>
        <p:xfrm>
          <a:off x="838200" y="1825625"/>
          <a:ext cx="968422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436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674086-5E23-4EED-642B-8A9AAA7EE12A}"/>
              </a:ext>
            </a:extLst>
          </p:cNvPr>
          <p:cNvSpPr>
            <a:spLocks noGrp="1"/>
          </p:cNvSpPr>
          <p:nvPr>
            <p:ph type="title"/>
          </p:nvPr>
        </p:nvSpPr>
        <p:spPr>
          <a:xfrm>
            <a:off x="649516" y="365125"/>
            <a:ext cx="6741883" cy="1807305"/>
          </a:xfrm>
        </p:spPr>
        <p:txBody>
          <a:bodyPr>
            <a:normAutofit/>
          </a:bodyPr>
          <a:lstStyle/>
          <a:p>
            <a:r>
              <a:rPr lang="en-CA" b="1" dirty="0">
                <a:latin typeface="+mn-lt"/>
              </a:rPr>
              <a:t>Symptoms of Epilepsy</a:t>
            </a:r>
          </a:p>
        </p:txBody>
      </p:sp>
      <p:sp>
        <p:nvSpPr>
          <p:cNvPr id="3" name="Content Placeholder 2">
            <a:extLst>
              <a:ext uri="{FF2B5EF4-FFF2-40B4-BE49-F238E27FC236}">
                <a16:creationId xmlns:a16="http://schemas.microsoft.com/office/drawing/2014/main" id="{5EEC1A06-ECA9-F0E2-C77B-6BD9FCD7A195}"/>
              </a:ext>
            </a:extLst>
          </p:cNvPr>
          <p:cNvSpPr>
            <a:spLocks noGrp="1"/>
          </p:cNvSpPr>
          <p:nvPr>
            <p:ph idx="1"/>
          </p:nvPr>
        </p:nvSpPr>
        <p:spPr>
          <a:xfrm>
            <a:off x="838200" y="1752600"/>
            <a:ext cx="7217229" cy="4424363"/>
          </a:xfrm>
        </p:spPr>
        <p:txBody>
          <a:bodyPr>
            <a:normAutofit/>
          </a:bodyPr>
          <a:lstStyle/>
          <a:p>
            <a:pPr marL="0" indent="0">
              <a:spcAft>
                <a:spcPts val="800"/>
              </a:spcAft>
              <a:buNone/>
            </a:pPr>
            <a:endParaRPr lang="en-US" sz="2000" dirty="0">
              <a:effectLst/>
              <a:ea typeface="Calibri" panose="020F0502020204030204" pitchFamily="34" charset="0"/>
              <a:cs typeface="Calibri" panose="020F0502020204030204" pitchFamily="34" charset="0"/>
            </a:endParaRPr>
          </a:p>
          <a:p>
            <a:pPr marL="0" indent="0">
              <a:spcAft>
                <a:spcPts val="800"/>
              </a:spcAft>
              <a:buNone/>
            </a:pPr>
            <a:r>
              <a:rPr lang="en-US" sz="2000" dirty="0">
                <a:effectLst/>
                <a:ea typeface="Calibri" panose="020F0502020204030204" pitchFamily="34" charset="0"/>
                <a:cs typeface="Calibri" panose="020F0502020204030204" pitchFamily="34" charset="0"/>
              </a:rPr>
              <a:t>There are several symptoms of Epilepsy which could </a:t>
            </a:r>
            <a:r>
              <a:rPr lang="en-US" sz="2000" dirty="0">
                <a:ea typeface="Calibri" panose="020F0502020204030204" pitchFamily="34" charset="0"/>
                <a:cs typeface="Calibri" panose="020F0502020204030204" pitchFamily="34" charset="0"/>
              </a:rPr>
              <a:t>range</a:t>
            </a:r>
            <a:r>
              <a:rPr lang="en-US" sz="2000" dirty="0">
                <a:effectLst/>
                <a:ea typeface="Calibri" panose="020F0502020204030204" pitchFamily="34" charset="0"/>
                <a:cs typeface="Calibri" panose="020F0502020204030204" pitchFamily="34" charset="0"/>
              </a:rPr>
              <a:t> from </a:t>
            </a:r>
            <a:r>
              <a:rPr lang="en-US" sz="2000" b="1" dirty="0">
                <a:effectLst/>
                <a:ea typeface="Calibri" panose="020F0502020204030204" pitchFamily="34" charset="0"/>
                <a:cs typeface="Calibri" panose="020F0502020204030204" pitchFamily="34" charset="0"/>
              </a:rPr>
              <a:t>Mild to Severe.</a:t>
            </a:r>
            <a:endParaRPr lang="en-CA" sz="2000" b="1" dirty="0">
              <a:effectLst/>
              <a:ea typeface="Calibri" panose="020F0502020204030204" pitchFamily="34" charset="0"/>
              <a:cs typeface="Arial" panose="020B0604020202020204" pitchFamily="34" charset="0"/>
            </a:endParaRPr>
          </a:p>
          <a:p>
            <a:pPr marL="0" indent="0">
              <a:spcAft>
                <a:spcPts val="800"/>
              </a:spcAft>
              <a:buNone/>
            </a:pPr>
            <a:r>
              <a:rPr lang="en-US" sz="2000" dirty="0">
                <a:effectLst/>
                <a:ea typeface="Calibri" panose="020F0502020204030204" pitchFamily="34" charset="0"/>
                <a:cs typeface="Calibri" panose="020F0502020204030204" pitchFamily="34" charset="0"/>
              </a:rPr>
              <a:t>The most Common </a:t>
            </a:r>
            <a:r>
              <a:rPr lang="en-US" sz="2000" dirty="0">
                <a:ea typeface="Calibri" panose="020F0502020204030204" pitchFamily="34" charset="0"/>
                <a:cs typeface="Calibri" panose="020F0502020204030204" pitchFamily="34" charset="0"/>
              </a:rPr>
              <a:t>S</a:t>
            </a:r>
            <a:r>
              <a:rPr lang="en-US" sz="2000" dirty="0">
                <a:effectLst/>
                <a:ea typeface="Calibri" panose="020F0502020204030204" pitchFamily="34" charset="0"/>
                <a:cs typeface="Calibri" panose="020F0502020204030204" pitchFamily="34" charset="0"/>
              </a:rPr>
              <a:t>ymptoms of epilepsy are the following:</a:t>
            </a:r>
            <a:endParaRPr lang="en-CA" sz="2000" dirty="0">
              <a:effectLst/>
              <a:ea typeface="Calibri" panose="020F0502020204030204" pitchFamily="34" charset="0"/>
              <a:cs typeface="Arial" panose="020B0604020202020204" pitchFamily="34" charset="0"/>
            </a:endParaRPr>
          </a:p>
          <a:p>
            <a:pPr marL="342900" lvl="0" indent="-342900">
              <a:buFont typeface="+mj-lt"/>
              <a:buAutoNum type="arabicPeriod"/>
            </a:pPr>
            <a:r>
              <a:rPr lang="en-US" sz="2000" b="1" dirty="0">
                <a:effectLst/>
                <a:ea typeface="Calibri" panose="020F0502020204030204" pitchFamily="34" charset="0"/>
                <a:cs typeface="Calibri" panose="020F0502020204030204" pitchFamily="34" charset="0"/>
              </a:rPr>
              <a:t>Temporary Confusion.</a:t>
            </a:r>
            <a:endParaRPr lang="en-CA" sz="2000" b="1" dirty="0">
              <a:effectLst/>
              <a:ea typeface="Calibri" panose="020F0502020204030204" pitchFamily="34" charset="0"/>
              <a:cs typeface="Arial" panose="020B0604020202020204" pitchFamily="34" charset="0"/>
            </a:endParaRPr>
          </a:p>
          <a:p>
            <a:pPr marL="342900" lvl="0" indent="-342900">
              <a:buFont typeface="+mj-lt"/>
              <a:buAutoNum type="arabicPeriod"/>
            </a:pPr>
            <a:r>
              <a:rPr lang="en-US" sz="2000" b="1" dirty="0">
                <a:effectLst/>
                <a:ea typeface="Calibri" panose="020F0502020204030204" pitchFamily="34" charset="0"/>
                <a:cs typeface="Calibri" panose="020F0502020204030204" pitchFamily="34" charset="0"/>
              </a:rPr>
              <a:t>A Staring Spell.</a:t>
            </a:r>
            <a:endParaRPr lang="en-CA" sz="2000" b="1" dirty="0">
              <a:effectLst/>
              <a:ea typeface="Calibri" panose="020F0502020204030204" pitchFamily="34" charset="0"/>
              <a:cs typeface="Arial" panose="020B0604020202020204" pitchFamily="34" charset="0"/>
            </a:endParaRPr>
          </a:p>
          <a:p>
            <a:pPr marL="342900" lvl="0" indent="-342900">
              <a:buFont typeface="+mj-lt"/>
              <a:buAutoNum type="arabicPeriod"/>
            </a:pPr>
            <a:r>
              <a:rPr lang="en-US" sz="2000" b="1" dirty="0">
                <a:effectLst/>
                <a:ea typeface="Calibri" panose="020F0502020204030204" pitchFamily="34" charset="0"/>
                <a:cs typeface="Calibri" panose="020F0502020204030204" pitchFamily="34" charset="0"/>
              </a:rPr>
              <a:t>Jerking Movements of the Arms and Legs that can't be controlled.</a:t>
            </a:r>
            <a:endParaRPr lang="en-CA" sz="2000" b="1" dirty="0">
              <a:effectLst/>
              <a:ea typeface="Calibri" panose="020F0502020204030204" pitchFamily="34" charset="0"/>
              <a:cs typeface="Arial" panose="020B0604020202020204" pitchFamily="34" charset="0"/>
            </a:endParaRPr>
          </a:p>
          <a:p>
            <a:pPr marL="342900" lvl="0" indent="-342900">
              <a:buFont typeface="+mj-lt"/>
              <a:buAutoNum type="arabicPeriod"/>
            </a:pPr>
            <a:r>
              <a:rPr lang="en-US" sz="2000" b="1" dirty="0">
                <a:effectLst/>
                <a:ea typeface="Calibri" panose="020F0502020204030204" pitchFamily="34" charset="0"/>
                <a:cs typeface="Calibri" panose="020F0502020204030204" pitchFamily="34" charset="0"/>
              </a:rPr>
              <a:t>Loss of Consciousness or Awareness.</a:t>
            </a:r>
            <a:endParaRPr lang="en-CA" sz="2000" b="1" dirty="0">
              <a:effectLst/>
              <a:ea typeface="Calibri" panose="020F0502020204030204" pitchFamily="34" charset="0"/>
              <a:cs typeface="Arial" panose="020B0604020202020204" pitchFamily="34" charset="0"/>
            </a:endParaRPr>
          </a:p>
          <a:p>
            <a:pPr marL="342900" lvl="0" indent="-342900">
              <a:spcAft>
                <a:spcPts val="800"/>
              </a:spcAft>
              <a:buFont typeface="+mj-lt"/>
              <a:buAutoNum type="arabicPeriod"/>
            </a:pPr>
            <a:r>
              <a:rPr lang="en-US" sz="2000" b="1" dirty="0">
                <a:effectLst/>
                <a:ea typeface="Calibri" panose="020F0502020204030204" pitchFamily="34" charset="0"/>
                <a:cs typeface="Calibri" panose="020F0502020204030204" pitchFamily="34" charset="0"/>
              </a:rPr>
              <a:t>Cognitive (Thoughts) or Emotional (Feelings) Changes. </a:t>
            </a:r>
            <a:endParaRPr lang="en-CA" sz="2000" b="1" dirty="0">
              <a:effectLst/>
              <a:ea typeface="Calibri" panose="020F0502020204030204" pitchFamily="34" charset="0"/>
              <a:cs typeface="Arial" panose="020B0604020202020204" pitchFamily="34" charset="0"/>
            </a:endParaRPr>
          </a:p>
          <a:p>
            <a:pPr marL="0" indent="0">
              <a:spcAft>
                <a:spcPts val="800"/>
              </a:spcAft>
              <a:buNone/>
            </a:pPr>
            <a:endParaRPr lang="en-CA" sz="1700" dirty="0">
              <a:effectLst/>
              <a:latin typeface="Calibri" panose="020F0502020204030204" pitchFamily="34" charset="0"/>
              <a:ea typeface="Calibri" panose="020F0502020204030204" pitchFamily="34" charset="0"/>
              <a:cs typeface="Arial" panose="020B0604020202020204" pitchFamily="34" charset="0"/>
            </a:endParaRPr>
          </a:p>
          <a:p>
            <a:endParaRPr lang="en-CA" sz="1700" dirty="0"/>
          </a:p>
        </p:txBody>
      </p:sp>
      <p:pic>
        <p:nvPicPr>
          <p:cNvPr id="6" name="Picture 5" descr="A cartoon of a person lying on the ground&#10;&#10;Description automatically generated">
            <a:extLst>
              <a:ext uri="{FF2B5EF4-FFF2-40B4-BE49-F238E27FC236}">
                <a16:creationId xmlns:a16="http://schemas.microsoft.com/office/drawing/2014/main" id="{004D311D-B5F8-5EB4-959C-E94EB5176676}"/>
              </a:ext>
            </a:extLst>
          </p:cNvPr>
          <p:cNvPicPr>
            <a:picLocks noChangeAspect="1"/>
          </p:cNvPicPr>
          <p:nvPr/>
        </p:nvPicPr>
        <p:blipFill rotWithShape="1">
          <a:blip r:embed="rId2">
            <a:extLst>
              <a:ext uri="{28A0092B-C50C-407E-A947-70E740481C1C}">
                <a14:useLocalDpi xmlns:a14="http://schemas.microsoft.com/office/drawing/2010/main" val="0"/>
              </a:ext>
            </a:extLst>
          </a:blip>
          <a:srcRect l="20280" r="36246"/>
          <a:stretch/>
        </p:blipFill>
        <p:spPr>
          <a:xfrm>
            <a:off x="8244113" y="1219200"/>
            <a:ext cx="3959353" cy="563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91874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an of a human brain in a neurology clinic">
            <a:extLst>
              <a:ext uri="{FF2B5EF4-FFF2-40B4-BE49-F238E27FC236}">
                <a16:creationId xmlns:a16="http://schemas.microsoft.com/office/drawing/2014/main" id="{A9CDEC59-4A74-50A1-B669-66A746472E19}"/>
              </a:ext>
            </a:extLst>
          </p:cNvPr>
          <p:cNvPicPr>
            <a:picLocks noChangeAspect="1"/>
          </p:cNvPicPr>
          <p:nvPr/>
        </p:nvPicPr>
        <p:blipFill rotWithShape="1">
          <a:blip r:embed="rId2"/>
          <a:srcRect t="5436"/>
          <a:stretch/>
        </p:blipFill>
        <p:spPr>
          <a:xfrm>
            <a:off x="2522358" y="10"/>
            <a:ext cx="9669642" cy="6857990"/>
          </a:xfrm>
          <a:prstGeom prst="rect">
            <a:avLst/>
          </a:prstGeom>
        </p:spPr>
      </p:pic>
      <p:sp>
        <p:nvSpPr>
          <p:cNvPr id="22" name="Rectangle 2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8E8A75-BF68-4939-09E2-C61E5BCD8F5B}"/>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b="1" dirty="0"/>
              <a:t>Causes of Epilepsy</a:t>
            </a:r>
          </a:p>
        </p:txBody>
      </p:sp>
    </p:spTree>
    <p:extLst>
      <p:ext uri="{BB962C8B-B14F-4D97-AF65-F5344CB8AC3E}">
        <p14:creationId xmlns:p14="http://schemas.microsoft.com/office/powerpoint/2010/main" val="283150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5753</TotalTime>
  <Words>2994</Words>
  <Application>Microsoft Office PowerPoint</Application>
  <PresentationFormat>Widescreen</PresentationFormat>
  <Paragraphs>273</Paragraphs>
  <Slides>44</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ADLaM Display</vt:lpstr>
      <vt:lpstr>Aptos</vt:lpstr>
      <vt:lpstr>Aptos Display</vt:lpstr>
      <vt:lpstr>Arial</vt:lpstr>
      <vt:lpstr>Calibri</vt:lpstr>
      <vt:lpstr>Courier New</vt:lpstr>
      <vt:lpstr>Times New Roman</vt:lpstr>
      <vt:lpstr>Wingdings</vt:lpstr>
      <vt:lpstr>Office Theme</vt:lpstr>
      <vt:lpstr>This Presentation is dedicated to my Mother Institute CIS and all the Teachers </vt:lpstr>
      <vt:lpstr>Epilepsy and Advanced Research Techniques</vt:lpstr>
      <vt:lpstr> Outline </vt:lpstr>
      <vt:lpstr>My Motivation! What motivated me to choose this topic?</vt:lpstr>
      <vt:lpstr> Epilepsy: What is it?</vt:lpstr>
      <vt:lpstr>Epilepsy: What is it? Continued..</vt:lpstr>
      <vt:lpstr>Epilepsy: What is it? Continued.</vt:lpstr>
      <vt:lpstr>Symptoms of Epilepsy</vt:lpstr>
      <vt:lpstr>Causes of Epilepsy</vt:lpstr>
      <vt:lpstr>Causes of Epilepsy</vt:lpstr>
      <vt:lpstr>Seizure Triggers</vt:lpstr>
      <vt:lpstr>  Types of Epilepsy </vt:lpstr>
      <vt:lpstr>The Brain &amp; Epilepsy Types Let’s take a look on Brain and its functions before we discuss the Epilepsy Types. https://anatomyinfo.com/parts-of-the-brain/</vt:lpstr>
      <vt:lpstr>1: Generalized Epilepsy:</vt:lpstr>
      <vt:lpstr>2: Focal Epilepsy: </vt:lpstr>
      <vt:lpstr>Difference of Generalized &amp; Focal Epilepsy</vt:lpstr>
      <vt:lpstr>Difference of Generalized &amp; Focal Epilepsy</vt:lpstr>
      <vt:lpstr> 3: Combined Generalized and Focal Epilepsy:  </vt:lpstr>
      <vt:lpstr> 4: Unknown Epilepsy: </vt:lpstr>
      <vt:lpstr>Seizure Types &amp; Recurrence https://www.cureepilepsy.org/for-patients/understanding/basics/seizure-classification/</vt:lpstr>
      <vt:lpstr>Neurodevelopmental Basis of Epilepsy. </vt:lpstr>
      <vt:lpstr>Neurodevelopmental Basis of Epilepsy. </vt:lpstr>
      <vt:lpstr>Diagnosis of Epilepsy:  </vt:lpstr>
      <vt:lpstr>Treatment</vt:lpstr>
      <vt:lpstr>Treatments…</vt:lpstr>
      <vt:lpstr> Treatments…</vt:lpstr>
      <vt:lpstr>Treatments…</vt:lpstr>
      <vt:lpstr>Treatments…</vt:lpstr>
      <vt:lpstr>Treatments…</vt:lpstr>
      <vt:lpstr>Treatments…</vt:lpstr>
      <vt:lpstr> Advanced Research Techniques</vt:lpstr>
      <vt:lpstr>Introduction of the Neurochip</vt:lpstr>
      <vt:lpstr>Introduction of Neurochip</vt:lpstr>
      <vt:lpstr>Introduction of Neurochip</vt:lpstr>
      <vt:lpstr>PowerPoint Presentation</vt:lpstr>
      <vt:lpstr>PowerPoint Presentation</vt:lpstr>
      <vt:lpstr> Nuro Chip in Action I had the opportunity to participate in cutting-edge experiments to discover new drug combinations for Epilepsy treatment. </vt:lpstr>
      <vt:lpstr>Observations/Analysis</vt:lpstr>
      <vt:lpstr>Conclusion </vt:lpstr>
      <vt:lpstr>Future Directions/Areas of Improvement</vt:lpstr>
      <vt:lpstr>My Experience </vt:lpstr>
      <vt:lpstr>Special Thanks!</vt:lpstr>
      <vt:lpstr>My Mentors…..</vt:lpstr>
      <vt:lpstr>Ref: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Epilepsy and Advanced Research Techniques</dc:title>
  <dc:creator>Sajjad Mirza</dc:creator>
  <cp:lastModifiedBy>Sajjad Mirza</cp:lastModifiedBy>
  <cp:revision>213</cp:revision>
  <dcterms:created xsi:type="dcterms:W3CDTF">2024-01-05T21:18:45Z</dcterms:created>
  <dcterms:modified xsi:type="dcterms:W3CDTF">2024-03-10T04:54:19Z</dcterms:modified>
</cp:coreProperties>
</file>