
<file path=[Content_Types].xml><?xml version="1.0" encoding="utf-8"?>
<Types xmlns="http://schemas.openxmlformats.org/package/2006/content-types">
  <Default ContentType="image/jpeg" Extension="jpg"/>
  <Default ContentType="application/x-fontdata" Extension="fntdata"/>
  <Default ContentType="image/gif" Extension="gif"/>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comments+xml" PartName="/ppt/comments/comment2.xml"/>
  <Override ContentType="application/vnd.openxmlformats-officedocument.presentationml.comments+xml" PartName="/ppt/comments/comment3.xml"/>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Lst>
  <p:sldSz cy="5143500" cx="9144000"/>
  <p:notesSz cx="6858000" cy="9144000"/>
  <p:embeddedFontLst>
    <p:embeddedFont>
      <p:font typeface="Roboto"/>
      <p:regular r:id="rId39"/>
      <p:bold r:id="rId40"/>
      <p:italic r:id="rId41"/>
      <p:boldItalic r:id="rId42"/>
    </p:embeddedFont>
    <p:embeddedFont>
      <p:font typeface="Nunito"/>
      <p:regular r:id="rId43"/>
      <p:bold r:id="rId44"/>
      <p:italic r:id="rId45"/>
      <p:boldItalic r:id="rId46"/>
    </p:embeddedFont>
    <p:embeddedFont>
      <p:font typeface="Maven Pro"/>
      <p:regular r:id="rId47"/>
      <p:bold r:id="rId4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3" name="Michelle Olfert"/>
  <p:cmAuthor clrIdx="1" id="1" initials="" lastIdx="2" name="Reet Multani"/>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EB347D5A-B504-4990-8B34-4F374ED29A89}">
  <a:tblStyle styleId="{EB347D5A-B504-4990-8B34-4F374ED29A89}"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font" Target="fonts/Roboto-bold.fntdata"/><Relationship Id="rId20" Type="http://schemas.openxmlformats.org/officeDocument/2006/relationships/slide" Target="slides/slide13.xml"/><Relationship Id="rId42" Type="http://schemas.openxmlformats.org/officeDocument/2006/relationships/font" Target="fonts/Roboto-boldItalic.fntdata"/><Relationship Id="rId41" Type="http://schemas.openxmlformats.org/officeDocument/2006/relationships/font" Target="fonts/Roboto-italic.fntdata"/><Relationship Id="rId22" Type="http://schemas.openxmlformats.org/officeDocument/2006/relationships/slide" Target="slides/slide15.xml"/><Relationship Id="rId44" Type="http://schemas.openxmlformats.org/officeDocument/2006/relationships/font" Target="fonts/Nunito-bold.fntdata"/><Relationship Id="rId21" Type="http://schemas.openxmlformats.org/officeDocument/2006/relationships/slide" Target="slides/slide14.xml"/><Relationship Id="rId43" Type="http://schemas.openxmlformats.org/officeDocument/2006/relationships/font" Target="fonts/Nunito-regular.fntdata"/><Relationship Id="rId24" Type="http://schemas.openxmlformats.org/officeDocument/2006/relationships/slide" Target="slides/slide17.xml"/><Relationship Id="rId46" Type="http://schemas.openxmlformats.org/officeDocument/2006/relationships/font" Target="fonts/Nunito-boldItalic.fntdata"/><Relationship Id="rId23" Type="http://schemas.openxmlformats.org/officeDocument/2006/relationships/slide" Target="slides/slide16.xml"/><Relationship Id="rId45" Type="http://schemas.openxmlformats.org/officeDocument/2006/relationships/font" Target="fonts/Nunito-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26" Type="http://schemas.openxmlformats.org/officeDocument/2006/relationships/slide" Target="slides/slide19.xml"/><Relationship Id="rId48" Type="http://schemas.openxmlformats.org/officeDocument/2006/relationships/font" Target="fonts/MavenPro-bold.fntdata"/><Relationship Id="rId25" Type="http://schemas.openxmlformats.org/officeDocument/2006/relationships/slide" Target="slides/slide18.xml"/><Relationship Id="rId47" Type="http://schemas.openxmlformats.org/officeDocument/2006/relationships/font" Target="fonts/MavenPro-regular.fntdata"/><Relationship Id="rId28" Type="http://schemas.openxmlformats.org/officeDocument/2006/relationships/slide" Target="slides/slide21.xml"/><Relationship Id="rId27" Type="http://schemas.openxmlformats.org/officeDocument/2006/relationships/slide" Target="slides/slide20.xml"/><Relationship Id="rId5" Type="http://schemas.openxmlformats.org/officeDocument/2006/relationships/commentAuthors" Target="commentAuthors.xml"/><Relationship Id="rId6" Type="http://schemas.openxmlformats.org/officeDocument/2006/relationships/slideMaster" Target="slideMasters/slideMaster1.xml"/><Relationship Id="rId29" Type="http://schemas.openxmlformats.org/officeDocument/2006/relationships/slide" Target="slides/slide22.xml"/><Relationship Id="rId7" Type="http://schemas.openxmlformats.org/officeDocument/2006/relationships/notesMaster" Target="notesMasters/notesMaster1.xml"/><Relationship Id="rId8" Type="http://schemas.openxmlformats.org/officeDocument/2006/relationships/slide" Target="slides/slide1.xml"/><Relationship Id="rId31" Type="http://schemas.openxmlformats.org/officeDocument/2006/relationships/slide" Target="slides/slide24.xml"/><Relationship Id="rId30" Type="http://schemas.openxmlformats.org/officeDocument/2006/relationships/slide" Target="slides/slide23.xml"/><Relationship Id="rId11" Type="http://schemas.openxmlformats.org/officeDocument/2006/relationships/slide" Target="slides/slide4.xml"/><Relationship Id="rId33" Type="http://schemas.openxmlformats.org/officeDocument/2006/relationships/slide" Target="slides/slide26.xml"/><Relationship Id="rId10" Type="http://schemas.openxmlformats.org/officeDocument/2006/relationships/slide" Target="slides/slide3.xml"/><Relationship Id="rId32" Type="http://schemas.openxmlformats.org/officeDocument/2006/relationships/slide" Target="slides/slide25.xml"/><Relationship Id="rId13" Type="http://schemas.openxmlformats.org/officeDocument/2006/relationships/slide" Target="slides/slide6.xml"/><Relationship Id="rId35" Type="http://schemas.openxmlformats.org/officeDocument/2006/relationships/slide" Target="slides/slide28.xml"/><Relationship Id="rId12" Type="http://schemas.openxmlformats.org/officeDocument/2006/relationships/slide" Target="slides/slide5.xml"/><Relationship Id="rId34" Type="http://schemas.openxmlformats.org/officeDocument/2006/relationships/slide" Target="slides/slide27.xml"/><Relationship Id="rId15" Type="http://schemas.openxmlformats.org/officeDocument/2006/relationships/slide" Target="slides/slide8.xml"/><Relationship Id="rId37" Type="http://schemas.openxmlformats.org/officeDocument/2006/relationships/slide" Target="slides/slide30.xml"/><Relationship Id="rId14" Type="http://schemas.openxmlformats.org/officeDocument/2006/relationships/slide" Target="slides/slide7.xml"/><Relationship Id="rId36" Type="http://schemas.openxmlformats.org/officeDocument/2006/relationships/slide" Target="slides/slide29.xml"/><Relationship Id="rId17" Type="http://schemas.openxmlformats.org/officeDocument/2006/relationships/slide" Target="slides/slide10.xml"/><Relationship Id="rId39" Type="http://schemas.openxmlformats.org/officeDocument/2006/relationships/font" Target="fonts/Roboto-regular.fntdata"/><Relationship Id="rId16" Type="http://schemas.openxmlformats.org/officeDocument/2006/relationships/slide" Target="slides/slide9.xml"/><Relationship Id="rId38" Type="http://schemas.openxmlformats.org/officeDocument/2006/relationships/slide" Target="slides/slide31.xml"/><Relationship Id="rId19" Type="http://schemas.openxmlformats.org/officeDocument/2006/relationships/slide" Target="slides/slide12.xml"/><Relationship Id="rId18" Type="http://schemas.openxmlformats.org/officeDocument/2006/relationships/slide" Target="slides/slide11.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6-03-04T04:43:34.639">
    <p:pos x="450" y="848"/>
    <p:text>This is a good section to give a bit more explanation of how you got your results. Did you compare different studies (and which ones), and/or did you find research that compared different studies ?</p:text>
  </p:cm>
</p:cmLst>
</file>

<file path=ppt/comments/comment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2" dt="2026-03-04T04:44:37.092">
    <p:pos x="168" y="1072"/>
    <p:text>Which study are you referring to?</p:text>
  </p:cm>
  <p:cm authorId="1" idx="1" dt="2026-03-04T04:44:37.092">
    <p:pos x="168" y="1072"/>
    <p:text>The one in my 2nd sources of information slide</p:text>
  </p:cm>
</p:cmLst>
</file>

<file path=ppt/comments/comment3.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3" dt="2026-03-04T04:39:47.394">
    <p:pos x="6000" y="0"/>
    <p:text>Are these results and the results on the previous slide (18) from the same research study or different ones? if they are from different studies, you can briefly explain each study.</p:text>
  </p:cm>
  <p:cm authorId="1" idx="2" dt="2026-03-04T04:39:47.394">
    <p:pos x="6000" y="0"/>
    <p:text>The same study</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mailto:mmolfert@educbe.ca" TargetMode="External"/><Relationship Id="rId3" Type="http://schemas.openxmlformats.org/officeDocument/2006/relationships/hyperlink" Target="mailto:amduncan@educbe.ca" TargetMode="External"/><Relationship Id="rId4" Type="http://schemas.openxmlformats.org/officeDocument/2006/relationships/hyperlink" Target="mailto:kknanji@educbe.ca" TargetMode="Externa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275" name="Google Shape;275;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Make a copy of this logbook (File - Make a Copy) and save in your Google Drive.</a:t>
            </a:r>
            <a:endParaRPr/>
          </a:p>
          <a:p>
            <a:pPr indent="0" lvl="0" marL="0" rtl="0" algn="l">
              <a:spcBef>
                <a:spcPts val="0"/>
              </a:spcBef>
              <a:spcAft>
                <a:spcPts val="0"/>
              </a:spcAft>
              <a:buNone/>
            </a:pPr>
            <a:r>
              <a:rPr lang="en"/>
              <a:t>Share it with your Science Fair teachers: </a:t>
            </a:r>
            <a:r>
              <a:rPr lang="en" u="sng">
                <a:solidFill>
                  <a:schemeClr val="hlink"/>
                </a:solidFill>
                <a:hlinkClick r:id="rId2"/>
              </a:rPr>
              <a:t>mmolfert@educbe.ca</a:t>
            </a:r>
            <a:r>
              <a:rPr lang="en"/>
              <a:t> </a:t>
            </a:r>
            <a:r>
              <a:rPr lang="en" u="sng">
                <a:solidFill>
                  <a:schemeClr val="hlink"/>
                </a:solidFill>
                <a:hlinkClick r:id="rId3"/>
              </a:rPr>
              <a:t>amduncan@educbe.ca</a:t>
            </a:r>
            <a:r>
              <a:rPr lang="en"/>
              <a:t> </a:t>
            </a:r>
            <a:r>
              <a:rPr lang="en" u="sng">
                <a:solidFill>
                  <a:schemeClr val="hlink"/>
                </a:solidFill>
                <a:hlinkClick r:id="rId4"/>
              </a:rPr>
              <a:t>kknanji@educbe.ca</a:t>
            </a:r>
            <a:r>
              <a:rPr lang="en"/>
              <a:t>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5" name="Shape 375"/>
        <p:cNvGrpSpPr/>
        <p:nvPr/>
      </p:nvGrpSpPr>
      <p:grpSpPr>
        <a:xfrm>
          <a:off x="0" y="0"/>
          <a:ext cx="0" cy="0"/>
          <a:chOff x="0" y="0"/>
          <a:chExt cx="0" cy="0"/>
        </a:xfrm>
      </p:grpSpPr>
      <p:sp>
        <p:nvSpPr>
          <p:cNvPr id="376" name="Google Shape;376;g2620fd1fa89_0_6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7" name="Google Shape;377;g2620fd1fa89_0_6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Referencing Your Sources</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9" name="Shape 389"/>
        <p:cNvGrpSpPr/>
        <p:nvPr/>
      </p:nvGrpSpPr>
      <p:grpSpPr>
        <a:xfrm>
          <a:off x="0" y="0"/>
          <a:ext cx="0" cy="0"/>
          <a:chOff x="0" y="0"/>
          <a:chExt cx="0" cy="0"/>
        </a:xfrm>
      </p:grpSpPr>
      <p:sp>
        <p:nvSpPr>
          <p:cNvPr id="390" name="Google Shape;390;g3ccc6cf9fd2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1" name="Google Shape;391;g3ccc6cf9fd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Referencing Your Sources</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9" name="Shape 399"/>
        <p:cNvGrpSpPr/>
        <p:nvPr/>
      </p:nvGrpSpPr>
      <p:grpSpPr>
        <a:xfrm>
          <a:off x="0" y="0"/>
          <a:ext cx="0" cy="0"/>
          <a:chOff x="0" y="0"/>
          <a:chExt cx="0" cy="0"/>
        </a:xfrm>
      </p:grpSpPr>
      <p:sp>
        <p:nvSpPr>
          <p:cNvPr id="400" name="Google Shape;400;g3cc83122d7b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01" name="Google Shape;401;g3cc83122d7b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7" name="Shape 407"/>
        <p:cNvGrpSpPr/>
        <p:nvPr/>
      </p:nvGrpSpPr>
      <p:grpSpPr>
        <a:xfrm>
          <a:off x="0" y="0"/>
          <a:ext cx="0" cy="0"/>
          <a:chOff x="0" y="0"/>
          <a:chExt cx="0" cy="0"/>
        </a:xfrm>
      </p:grpSpPr>
      <p:sp>
        <p:nvSpPr>
          <p:cNvPr id="408" name="Google Shape;408;g3ccc6cf9fd2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09" name="Google Shape;409;g3ccc6cf9fd2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8" name="Shape 418"/>
        <p:cNvGrpSpPr/>
        <p:nvPr/>
      </p:nvGrpSpPr>
      <p:grpSpPr>
        <a:xfrm>
          <a:off x="0" y="0"/>
          <a:ext cx="0" cy="0"/>
          <a:chOff x="0" y="0"/>
          <a:chExt cx="0" cy="0"/>
        </a:xfrm>
      </p:grpSpPr>
      <p:sp>
        <p:nvSpPr>
          <p:cNvPr id="419" name="Google Shape;419;g3cccf1b4e2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20" name="Google Shape;420;g3cccf1b4e2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9" name="Shape 429"/>
        <p:cNvGrpSpPr/>
        <p:nvPr/>
      </p:nvGrpSpPr>
      <p:grpSpPr>
        <a:xfrm>
          <a:off x="0" y="0"/>
          <a:ext cx="0" cy="0"/>
          <a:chOff x="0" y="0"/>
          <a:chExt cx="0" cy="0"/>
        </a:xfrm>
      </p:grpSpPr>
      <p:sp>
        <p:nvSpPr>
          <p:cNvPr id="430" name="Google Shape;430;g2620fd1fa89_0_6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31" name="Google Shape;431;g2620fd1fa89_0_6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Designing Your Experiment</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7" name="Shape 437"/>
        <p:cNvGrpSpPr/>
        <p:nvPr/>
      </p:nvGrpSpPr>
      <p:grpSpPr>
        <a:xfrm>
          <a:off x="0" y="0"/>
          <a:ext cx="0" cy="0"/>
          <a:chOff x="0" y="0"/>
          <a:chExt cx="0" cy="0"/>
        </a:xfrm>
      </p:grpSpPr>
      <p:sp>
        <p:nvSpPr>
          <p:cNvPr id="438" name="Google Shape;438;g2620fd1fa89_0_6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39" name="Google Shape;439;g2620fd1fa89_0_6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Designing Your Experiment</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7" name="Shape 447"/>
        <p:cNvGrpSpPr/>
        <p:nvPr/>
      </p:nvGrpSpPr>
      <p:grpSpPr>
        <a:xfrm>
          <a:off x="0" y="0"/>
          <a:ext cx="0" cy="0"/>
          <a:chOff x="0" y="0"/>
          <a:chExt cx="0" cy="0"/>
        </a:xfrm>
      </p:grpSpPr>
      <p:sp>
        <p:nvSpPr>
          <p:cNvPr id="448" name="Google Shape;448;g2620fd1fa89_0_6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49" name="Google Shape;449;g2620fd1fa89_0_6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Designing Your Experiment</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7" name="Shape 457"/>
        <p:cNvGrpSpPr/>
        <p:nvPr/>
      </p:nvGrpSpPr>
      <p:grpSpPr>
        <a:xfrm>
          <a:off x="0" y="0"/>
          <a:ext cx="0" cy="0"/>
          <a:chOff x="0" y="0"/>
          <a:chExt cx="0" cy="0"/>
        </a:xfrm>
      </p:grpSpPr>
      <p:sp>
        <p:nvSpPr>
          <p:cNvPr id="458" name="Google Shape;458;g3cccf1b4e23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59" name="Google Shape;459;g3cccf1b4e23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Designing Your Experiment</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8" name="Shape 468"/>
        <p:cNvGrpSpPr/>
        <p:nvPr/>
      </p:nvGrpSpPr>
      <p:grpSpPr>
        <a:xfrm>
          <a:off x="0" y="0"/>
          <a:ext cx="0" cy="0"/>
          <a:chOff x="0" y="0"/>
          <a:chExt cx="0" cy="0"/>
        </a:xfrm>
      </p:grpSpPr>
      <p:sp>
        <p:nvSpPr>
          <p:cNvPr id="469" name="Google Shape;469;g3cccf1b4e23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70" name="Google Shape;470;g3cccf1b4e23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Designing Your Experiment</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0" name="Shape 280"/>
        <p:cNvGrpSpPr/>
        <p:nvPr/>
      </p:nvGrpSpPr>
      <p:grpSpPr>
        <a:xfrm>
          <a:off x="0" y="0"/>
          <a:ext cx="0" cy="0"/>
          <a:chOff x="0" y="0"/>
          <a:chExt cx="0" cy="0"/>
        </a:xfrm>
      </p:grpSpPr>
      <p:sp>
        <p:nvSpPr>
          <p:cNvPr id="281" name="Google Shape;281;g2620fd1fa89_0_5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2" name="Google Shape;282;g2620fd1fa89_0_5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7" name="Shape 477"/>
        <p:cNvGrpSpPr/>
        <p:nvPr/>
      </p:nvGrpSpPr>
      <p:grpSpPr>
        <a:xfrm>
          <a:off x="0" y="0"/>
          <a:ext cx="0" cy="0"/>
          <a:chOff x="0" y="0"/>
          <a:chExt cx="0" cy="0"/>
        </a:xfrm>
      </p:grpSpPr>
      <p:sp>
        <p:nvSpPr>
          <p:cNvPr id="478" name="Google Shape;478;g3ccee991ec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79" name="Google Shape;479;g3ccee991ec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5" name="Shape 485"/>
        <p:cNvGrpSpPr/>
        <p:nvPr/>
      </p:nvGrpSpPr>
      <p:grpSpPr>
        <a:xfrm>
          <a:off x="0" y="0"/>
          <a:ext cx="0" cy="0"/>
          <a:chOff x="0" y="0"/>
          <a:chExt cx="0" cy="0"/>
        </a:xfrm>
      </p:grpSpPr>
      <p:sp>
        <p:nvSpPr>
          <p:cNvPr id="486" name="Google Shape;486;g2620fd1fa89_0_6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87" name="Google Shape;487;g2620fd1fa89_0_6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Designing Your Experiment</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2" name="Shape 492"/>
        <p:cNvGrpSpPr/>
        <p:nvPr/>
      </p:nvGrpSpPr>
      <p:grpSpPr>
        <a:xfrm>
          <a:off x="0" y="0"/>
          <a:ext cx="0" cy="0"/>
          <a:chOff x="0" y="0"/>
          <a:chExt cx="0" cy="0"/>
        </a:xfrm>
      </p:grpSpPr>
      <p:sp>
        <p:nvSpPr>
          <p:cNvPr id="493" name="Google Shape;493;g3cccf1b4e23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94" name="Google Shape;494;g3cccf1b4e23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9" name="Shape 499"/>
        <p:cNvGrpSpPr/>
        <p:nvPr/>
      </p:nvGrpSpPr>
      <p:grpSpPr>
        <a:xfrm>
          <a:off x="0" y="0"/>
          <a:ext cx="0" cy="0"/>
          <a:chOff x="0" y="0"/>
          <a:chExt cx="0" cy="0"/>
        </a:xfrm>
      </p:grpSpPr>
      <p:sp>
        <p:nvSpPr>
          <p:cNvPr id="500" name="Google Shape;500;g2620fd1fa89_0_6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01" name="Google Shape;501;g2620fd1fa89_0_6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See D2L - Content - Designing Your Experiment</a:t>
            </a:r>
            <a:endParaRPr/>
          </a:p>
          <a:p>
            <a:pPr indent="0" lvl="0" marL="0" rtl="0" algn="l">
              <a:spcBef>
                <a:spcPts val="0"/>
              </a:spcBef>
              <a:spcAft>
                <a:spcPts val="0"/>
              </a:spcAft>
              <a:buNone/>
            </a:pPr>
            <a:r>
              <a:rPr lang="en"/>
              <a:t>See D2L - Content - Conclusion, Application, and Extensions</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7" name="Shape 507"/>
        <p:cNvGrpSpPr/>
        <p:nvPr/>
      </p:nvGrpSpPr>
      <p:grpSpPr>
        <a:xfrm>
          <a:off x="0" y="0"/>
          <a:ext cx="0" cy="0"/>
          <a:chOff x="0" y="0"/>
          <a:chExt cx="0" cy="0"/>
        </a:xfrm>
      </p:grpSpPr>
      <p:sp>
        <p:nvSpPr>
          <p:cNvPr id="508" name="Google Shape;508;g2620fd1fa89_0_70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09" name="Google Shape;509;g2620fd1fa89_0_70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See D2L - Content - Designing Your Experiment</a:t>
            </a:r>
            <a:endParaRPr/>
          </a:p>
          <a:p>
            <a:pPr indent="0" lvl="0" marL="0" rtl="0" algn="l">
              <a:spcBef>
                <a:spcPts val="0"/>
              </a:spcBef>
              <a:spcAft>
                <a:spcPts val="0"/>
              </a:spcAft>
              <a:buNone/>
            </a:pPr>
            <a:r>
              <a:rPr lang="en"/>
              <a:t>See D2L - Content - Conclusion, Application, and Extensions</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7" name="Shape 517"/>
        <p:cNvGrpSpPr/>
        <p:nvPr/>
      </p:nvGrpSpPr>
      <p:grpSpPr>
        <a:xfrm>
          <a:off x="0" y="0"/>
          <a:ext cx="0" cy="0"/>
          <a:chOff x="0" y="0"/>
          <a:chExt cx="0" cy="0"/>
        </a:xfrm>
      </p:grpSpPr>
      <p:sp>
        <p:nvSpPr>
          <p:cNvPr id="518" name="Google Shape;518;g3cd17b78e86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19" name="Google Shape;519;g3cd17b78e86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See D2L - Content - Designing Your Experiment</a:t>
            </a:r>
            <a:endParaRPr/>
          </a:p>
          <a:p>
            <a:pPr indent="0" lvl="0" marL="0" rtl="0" algn="l">
              <a:spcBef>
                <a:spcPts val="0"/>
              </a:spcBef>
              <a:spcAft>
                <a:spcPts val="0"/>
              </a:spcAft>
              <a:buNone/>
            </a:pPr>
            <a:r>
              <a:rPr lang="en"/>
              <a:t>See D2L - Content - Conclusion, Application, and Extensions</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6" name="Shape 526"/>
        <p:cNvGrpSpPr/>
        <p:nvPr/>
      </p:nvGrpSpPr>
      <p:grpSpPr>
        <a:xfrm>
          <a:off x="0" y="0"/>
          <a:ext cx="0" cy="0"/>
          <a:chOff x="0" y="0"/>
          <a:chExt cx="0" cy="0"/>
        </a:xfrm>
      </p:grpSpPr>
      <p:sp>
        <p:nvSpPr>
          <p:cNvPr id="527" name="Google Shape;527;g2620fd1fa89_0_7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8" name="Google Shape;528;g2620fd1fa89_0_7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Conclusion, Application, and Extensions</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5" name="Shape 535"/>
        <p:cNvGrpSpPr/>
        <p:nvPr/>
      </p:nvGrpSpPr>
      <p:grpSpPr>
        <a:xfrm>
          <a:off x="0" y="0"/>
          <a:ext cx="0" cy="0"/>
          <a:chOff x="0" y="0"/>
          <a:chExt cx="0" cy="0"/>
        </a:xfrm>
      </p:grpSpPr>
      <p:sp>
        <p:nvSpPr>
          <p:cNvPr id="536" name="Google Shape;536;g2620fd1fa89_0_7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37" name="Google Shape;537;g2620fd1fa89_0_7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Conclusion, Application, and Extensions</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3" name="Shape 543"/>
        <p:cNvGrpSpPr/>
        <p:nvPr/>
      </p:nvGrpSpPr>
      <p:grpSpPr>
        <a:xfrm>
          <a:off x="0" y="0"/>
          <a:ext cx="0" cy="0"/>
          <a:chOff x="0" y="0"/>
          <a:chExt cx="0" cy="0"/>
        </a:xfrm>
      </p:grpSpPr>
      <p:sp>
        <p:nvSpPr>
          <p:cNvPr id="544" name="Google Shape;544;g2620fd1fa89_0_7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45" name="Google Shape;545;g2620fd1fa89_0_7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Conclusion, Application, and Extensions</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1" name="Shape 551"/>
        <p:cNvGrpSpPr/>
        <p:nvPr/>
      </p:nvGrpSpPr>
      <p:grpSpPr>
        <a:xfrm>
          <a:off x="0" y="0"/>
          <a:ext cx="0" cy="0"/>
          <a:chOff x="0" y="0"/>
          <a:chExt cx="0" cy="0"/>
        </a:xfrm>
      </p:grpSpPr>
      <p:sp>
        <p:nvSpPr>
          <p:cNvPr id="552" name="Google Shape;552;g2620fd1fa89_0_7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53" name="Google Shape;553;g2620fd1fa89_0_7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Conclusion, Application, and Extensions</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g2620fd1fa89_0_2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2" name="Google Shape;292;g2620fd1fa89_0_2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Getting Started - Planning Page 2</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9" name="Shape 559"/>
        <p:cNvGrpSpPr/>
        <p:nvPr/>
      </p:nvGrpSpPr>
      <p:grpSpPr>
        <a:xfrm>
          <a:off x="0" y="0"/>
          <a:ext cx="0" cy="0"/>
          <a:chOff x="0" y="0"/>
          <a:chExt cx="0" cy="0"/>
        </a:xfrm>
      </p:grpSpPr>
      <p:sp>
        <p:nvSpPr>
          <p:cNvPr id="560" name="Google Shape;560;g2620fd1fa89_0_7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61" name="Google Shape;561;g2620fd1fa89_0_7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Conclusion, Application, and Extensions</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7" name="Shape 567"/>
        <p:cNvGrpSpPr/>
        <p:nvPr/>
      </p:nvGrpSpPr>
      <p:grpSpPr>
        <a:xfrm>
          <a:off x="0" y="0"/>
          <a:ext cx="0" cy="0"/>
          <a:chOff x="0" y="0"/>
          <a:chExt cx="0" cy="0"/>
        </a:xfrm>
      </p:grpSpPr>
      <p:sp>
        <p:nvSpPr>
          <p:cNvPr id="568" name="Google Shape;568;g2620fd1fa89_0_7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69" name="Google Shape;569;g2620fd1fa89_0_7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g2620fd1fa89_0_6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2" name="Google Shape;302;g2620fd1fa89_0_6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Designing Your Experiment</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0" name="Shape 310"/>
        <p:cNvGrpSpPr/>
        <p:nvPr/>
      </p:nvGrpSpPr>
      <p:grpSpPr>
        <a:xfrm>
          <a:off x="0" y="0"/>
          <a:ext cx="0" cy="0"/>
          <a:chOff x="0" y="0"/>
          <a:chExt cx="0" cy="0"/>
        </a:xfrm>
      </p:grpSpPr>
      <p:sp>
        <p:nvSpPr>
          <p:cNvPr id="311" name="Google Shape;311;g2620fd1fa89_0_5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2" name="Google Shape;312;g2620fd1fa89_0_5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1" name="Shape 321"/>
        <p:cNvGrpSpPr/>
        <p:nvPr/>
      </p:nvGrpSpPr>
      <p:grpSpPr>
        <a:xfrm>
          <a:off x="0" y="0"/>
          <a:ext cx="0" cy="0"/>
          <a:chOff x="0" y="0"/>
          <a:chExt cx="0" cy="0"/>
        </a:xfrm>
      </p:grpSpPr>
      <p:sp>
        <p:nvSpPr>
          <p:cNvPr id="322" name="Google Shape;322;g2620fd1fa89_0_5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3" name="Google Shape;323;g2620fd1fa89_0_5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g2620fd1fa89_0_6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6" name="Google Shape;346;g2620fd1fa89_0_6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4" name="Shape 354"/>
        <p:cNvGrpSpPr/>
        <p:nvPr/>
      </p:nvGrpSpPr>
      <p:grpSpPr>
        <a:xfrm>
          <a:off x="0" y="0"/>
          <a:ext cx="0" cy="0"/>
          <a:chOff x="0" y="0"/>
          <a:chExt cx="0" cy="0"/>
        </a:xfrm>
      </p:grpSpPr>
      <p:sp>
        <p:nvSpPr>
          <p:cNvPr id="355" name="Google Shape;355;g3ba67434553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6" name="Google Shape;356;g3ba67434553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 name="Shape 364"/>
        <p:cNvGrpSpPr/>
        <p:nvPr/>
      </p:nvGrpSpPr>
      <p:grpSpPr>
        <a:xfrm>
          <a:off x="0" y="0"/>
          <a:ext cx="0" cy="0"/>
          <a:chOff x="0" y="0"/>
          <a:chExt cx="0" cy="0"/>
        </a:xfrm>
      </p:grpSpPr>
      <p:sp>
        <p:nvSpPr>
          <p:cNvPr id="365" name="Google Shape;365;g2620fd1fa89_0_6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6" name="Google Shape;366;g2620fd1fa89_0_6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Hypothesis</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3"/>
        </a:solidFill>
      </p:bgPr>
    </p:bg>
    <p:spTree>
      <p:nvGrpSpPr>
        <p:cNvPr id="9" name="Shape 9"/>
        <p:cNvGrpSpPr/>
        <p:nvPr/>
      </p:nvGrpSpPr>
      <p:grpSpPr>
        <a:xfrm>
          <a:off x="0" y="0"/>
          <a:ext cx="0" cy="0"/>
          <a:chOff x="0" y="0"/>
          <a:chExt cx="0" cy="0"/>
        </a:xfrm>
      </p:grpSpPr>
      <p:grpSp>
        <p:nvGrpSpPr>
          <p:cNvPr id="10" name="Google Shape;10;p2"/>
          <p:cNvGrpSpPr/>
          <p:nvPr/>
        </p:nvGrpSpPr>
        <p:grpSpPr>
          <a:xfrm>
            <a:off x="7343003" y="3409675"/>
            <a:ext cx="1691422" cy="1732548"/>
            <a:chOff x="7343003" y="3409675"/>
            <a:chExt cx="1691422" cy="1732548"/>
          </a:xfrm>
        </p:grpSpPr>
        <p:grpSp>
          <p:nvGrpSpPr>
            <p:cNvPr id="11" name="Google Shape;11;p2"/>
            <p:cNvGrpSpPr/>
            <p:nvPr/>
          </p:nvGrpSpPr>
          <p:grpSpPr>
            <a:xfrm>
              <a:off x="7343003" y="4453711"/>
              <a:ext cx="316800" cy="688513"/>
              <a:chOff x="7343003" y="4453711"/>
              <a:chExt cx="316800" cy="688513"/>
            </a:xfrm>
          </p:grpSpPr>
          <p:sp>
            <p:nvSpPr>
              <p:cNvPr id="12" name="Google Shape;12;p2"/>
              <p:cNvSpPr/>
              <p:nvPr/>
            </p:nvSpPr>
            <p:spPr>
              <a:xfrm>
                <a:off x="7343003"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7343003"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 name="Google Shape;14;p2"/>
            <p:cNvGrpSpPr/>
            <p:nvPr/>
          </p:nvGrpSpPr>
          <p:grpSpPr>
            <a:xfrm>
              <a:off x="7801210" y="4105700"/>
              <a:ext cx="316800" cy="1036523"/>
              <a:chOff x="7801210" y="4105700"/>
              <a:chExt cx="316800" cy="1036523"/>
            </a:xfrm>
          </p:grpSpPr>
          <p:sp>
            <p:nvSpPr>
              <p:cNvPr id="15" name="Google Shape;15;p2"/>
              <p:cNvSpPr/>
              <p:nvPr/>
            </p:nvSpPr>
            <p:spPr>
              <a:xfrm>
                <a:off x="7801210"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7801210" y="4105700"/>
                <a:ext cx="316800" cy="1036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7801210"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8259418" y="3757688"/>
              <a:ext cx="316800" cy="1384535"/>
              <a:chOff x="8259418" y="3757688"/>
              <a:chExt cx="316800" cy="1384535"/>
            </a:xfrm>
          </p:grpSpPr>
          <p:sp>
            <p:nvSpPr>
              <p:cNvPr id="19" name="Google Shape;19;p2"/>
              <p:cNvSpPr/>
              <p:nvPr/>
            </p:nvSpPr>
            <p:spPr>
              <a:xfrm>
                <a:off x="8259418"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8259418" y="3757688"/>
                <a:ext cx="316800" cy="1384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8259418" y="4105700"/>
                <a:ext cx="316800" cy="1036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2"/>
              <p:cNvSpPr/>
              <p:nvPr/>
            </p:nvSpPr>
            <p:spPr>
              <a:xfrm>
                <a:off x="8259418"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 name="Google Shape;23;p2"/>
            <p:cNvGrpSpPr/>
            <p:nvPr/>
          </p:nvGrpSpPr>
          <p:grpSpPr>
            <a:xfrm>
              <a:off x="8717625" y="3409675"/>
              <a:ext cx="316800" cy="1732548"/>
              <a:chOff x="8717625" y="3409675"/>
              <a:chExt cx="316800" cy="1732548"/>
            </a:xfrm>
          </p:grpSpPr>
          <p:sp>
            <p:nvSpPr>
              <p:cNvPr id="24" name="Google Shape;24;p2"/>
              <p:cNvSpPr/>
              <p:nvPr/>
            </p:nvSpPr>
            <p:spPr>
              <a:xfrm>
                <a:off x="8717625"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8717625" y="3757688"/>
                <a:ext cx="316800" cy="1384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2"/>
              <p:cNvSpPr/>
              <p:nvPr/>
            </p:nvSpPr>
            <p:spPr>
              <a:xfrm>
                <a:off x="8717625" y="4105700"/>
                <a:ext cx="316800" cy="1036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2"/>
              <p:cNvSpPr/>
              <p:nvPr/>
            </p:nvSpPr>
            <p:spPr>
              <a:xfrm>
                <a:off x="8717625" y="3409675"/>
                <a:ext cx="316800" cy="1732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8717625"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29" name="Google Shape;29;p2"/>
          <p:cNvGrpSpPr/>
          <p:nvPr/>
        </p:nvGrpSpPr>
        <p:grpSpPr>
          <a:xfrm>
            <a:off x="5043503" y="0"/>
            <a:ext cx="3814072" cy="3839102"/>
            <a:chOff x="5043503" y="0"/>
            <a:chExt cx="3814072" cy="3839102"/>
          </a:xfrm>
        </p:grpSpPr>
        <p:sp>
          <p:nvSpPr>
            <p:cNvPr id="30" name="Google Shape;30;p2"/>
            <p:cNvSpPr/>
            <p:nvPr/>
          </p:nvSpPr>
          <p:spPr>
            <a:xfrm>
              <a:off x="8460975" y="1817775"/>
              <a:ext cx="396600" cy="3966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2"/>
            <p:cNvSpPr/>
            <p:nvPr/>
          </p:nvSpPr>
          <p:spPr>
            <a:xfrm rot="-9830444">
              <a:off x="6469759" y="3480728"/>
              <a:ext cx="320148" cy="320148"/>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2" name="Google Shape;32;p2"/>
            <p:cNvGrpSpPr/>
            <p:nvPr/>
          </p:nvGrpSpPr>
          <p:grpSpPr>
            <a:xfrm>
              <a:off x="7647812" y="2704283"/>
              <a:ext cx="635219" cy="635219"/>
              <a:chOff x="6725724" y="2701260"/>
              <a:chExt cx="1208101" cy="1208100"/>
            </a:xfrm>
          </p:grpSpPr>
          <p:sp>
            <p:nvSpPr>
              <p:cNvPr id="33" name="Google Shape;33;p2"/>
              <p:cNvSpPr/>
              <p:nvPr/>
            </p:nvSpPr>
            <p:spPr>
              <a:xfrm rot="5400000">
                <a:off x="6725725" y="2701260"/>
                <a:ext cx="1208100" cy="12081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2"/>
              <p:cNvSpPr/>
              <p:nvPr/>
            </p:nvSpPr>
            <p:spPr>
              <a:xfrm rot="5400000">
                <a:off x="6725724" y="2701260"/>
                <a:ext cx="1208100" cy="1208100"/>
              </a:xfrm>
              <a:prstGeom prst="pie">
                <a:avLst>
                  <a:gd fmla="val 8244818" name="adj1"/>
                  <a:gd fmla="val 16246175"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2"/>
              <p:cNvSpPr/>
              <p:nvPr/>
            </p:nvSpPr>
            <p:spPr>
              <a:xfrm rot="5400000">
                <a:off x="6954988" y="2930398"/>
                <a:ext cx="749700" cy="7497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6" name="Google Shape;36;p2"/>
            <p:cNvSpPr/>
            <p:nvPr/>
          </p:nvSpPr>
          <p:spPr>
            <a:xfrm>
              <a:off x="8460975" y="1817775"/>
              <a:ext cx="396600" cy="396600"/>
            </a:xfrm>
            <a:prstGeom prst="pie">
              <a:avLst>
                <a:gd fmla="val 19376841"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7" name="Google Shape;37;p2"/>
            <p:cNvGrpSpPr/>
            <p:nvPr/>
          </p:nvGrpSpPr>
          <p:grpSpPr>
            <a:xfrm>
              <a:off x="7952720" y="179238"/>
              <a:ext cx="873165" cy="873003"/>
              <a:chOff x="7754428" y="208725"/>
              <a:chExt cx="541800" cy="541800"/>
            </a:xfrm>
          </p:grpSpPr>
          <p:sp>
            <p:nvSpPr>
              <p:cNvPr id="38" name="Google Shape;38;p2"/>
              <p:cNvSpPr/>
              <p:nvPr/>
            </p:nvSpPr>
            <p:spPr>
              <a:xfrm rot="-8647347">
                <a:off x="7831319" y="285616"/>
                <a:ext cx="388018" cy="388018"/>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2"/>
              <p:cNvSpPr/>
              <p:nvPr/>
            </p:nvSpPr>
            <p:spPr>
              <a:xfrm rot="-8647347">
                <a:off x="7831319" y="285616"/>
                <a:ext cx="388018" cy="388018"/>
              </a:xfrm>
              <a:prstGeom prst="pie">
                <a:avLst>
                  <a:gd fmla="val 19376841" name="adj1"/>
                  <a:gd fmla="val 12313574"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0" name="Google Shape;40;p2"/>
            <p:cNvSpPr/>
            <p:nvPr/>
          </p:nvSpPr>
          <p:spPr>
            <a:xfrm>
              <a:off x="5399840" y="356365"/>
              <a:ext cx="2577000" cy="25770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2"/>
            <p:cNvSpPr/>
            <p:nvPr/>
          </p:nvSpPr>
          <p:spPr>
            <a:xfrm rot="2043858">
              <a:off x="5503813" y="460310"/>
              <a:ext cx="2369480" cy="236948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2"/>
            <p:cNvSpPr/>
            <p:nvPr/>
          </p:nvSpPr>
          <p:spPr>
            <a:xfrm>
              <a:off x="5399795" y="360281"/>
              <a:ext cx="2577000" cy="2577000"/>
            </a:xfrm>
            <a:prstGeom prst="pie">
              <a:avLst>
                <a:gd fmla="val 8801158"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 name="Google Shape;43;p2"/>
            <p:cNvSpPr/>
            <p:nvPr/>
          </p:nvSpPr>
          <p:spPr>
            <a:xfrm rot="2044777">
              <a:off x="5911449" y="867729"/>
              <a:ext cx="1554223" cy="1554223"/>
            </a:xfrm>
            <a:prstGeom prst="ellips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2"/>
            <p:cNvSpPr/>
            <p:nvPr/>
          </p:nvSpPr>
          <p:spPr>
            <a:xfrm>
              <a:off x="5399795" y="356358"/>
              <a:ext cx="2577000" cy="2577000"/>
            </a:xfrm>
            <a:prstGeom prst="pie">
              <a:avLst>
                <a:gd fmla="val 12554101"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2"/>
            <p:cNvSpPr/>
            <p:nvPr/>
          </p:nvSpPr>
          <p:spPr>
            <a:xfrm rot="-9830444">
              <a:off x="6469759" y="3480727"/>
              <a:ext cx="320148" cy="320148"/>
            </a:xfrm>
            <a:prstGeom prst="pie">
              <a:avLst>
                <a:gd fmla="val 19376841"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6" name="Google Shape;46;p2"/>
          <p:cNvSpPr txBox="1"/>
          <p:nvPr>
            <p:ph type="ctrTitle"/>
          </p:nvPr>
        </p:nvSpPr>
        <p:spPr>
          <a:xfrm>
            <a:off x="824000" y="1613813"/>
            <a:ext cx="4255500" cy="18729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47" name="Google Shape;47;p2"/>
          <p:cNvSpPr txBox="1"/>
          <p:nvPr>
            <p:ph idx="1" type="subTitle"/>
          </p:nvPr>
        </p:nvSpPr>
        <p:spPr>
          <a:xfrm>
            <a:off x="824000" y="3596300"/>
            <a:ext cx="4255500" cy="6954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48" name="Google Shape;48;p2"/>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41" name="Shape 141"/>
        <p:cNvGrpSpPr/>
        <p:nvPr/>
      </p:nvGrpSpPr>
      <p:grpSpPr>
        <a:xfrm>
          <a:off x="0" y="0"/>
          <a:ext cx="0" cy="0"/>
          <a:chOff x="0" y="0"/>
          <a:chExt cx="0" cy="0"/>
        </a:xfrm>
      </p:grpSpPr>
      <p:grpSp>
        <p:nvGrpSpPr>
          <p:cNvPr id="142" name="Google Shape;142;p11"/>
          <p:cNvGrpSpPr/>
          <p:nvPr/>
        </p:nvGrpSpPr>
        <p:grpSpPr>
          <a:xfrm>
            <a:off x="52" y="4099200"/>
            <a:ext cx="9144036" cy="1044300"/>
            <a:chOff x="52" y="4099200"/>
            <a:chExt cx="9144036" cy="1044300"/>
          </a:xfrm>
        </p:grpSpPr>
        <p:grpSp>
          <p:nvGrpSpPr>
            <p:cNvPr id="143" name="Google Shape;143;p11"/>
            <p:cNvGrpSpPr/>
            <p:nvPr/>
          </p:nvGrpSpPr>
          <p:grpSpPr>
            <a:xfrm>
              <a:off x="52" y="4309200"/>
              <a:ext cx="231622" cy="834300"/>
              <a:chOff x="2688737" y="4301380"/>
              <a:chExt cx="231900" cy="834300"/>
            </a:xfrm>
          </p:grpSpPr>
          <p:sp>
            <p:nvSpPr>
              <p:cNvPr id="144" name="Google Shape;144;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11"/>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8" name="Google Shape;148;p11"/>
            <p:cNvGrpSpPr/>
            <p:nvPr/>
          </p:nvGrpSpPr>
          <p:grpSpPr>
            <a:xfrm>
              <a:off x="371406" y="4099200"/>
              <a:ext cx="231622" cy="1044300"/>
              <a:chOff x="2688737" y="4091380"/>
              <a:chExt cx="231900" cy="1044300"/>
            </a:xfrm>
          </p:grpSpPr>
          <p:sp>
            <p:nvSpPr>
              <p:cNvPr id="149" name="Google Shape;149;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11"/>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11"/>
              <p:cNvSpPr/>
              <p:nvPr/>
            </p:nvSpPr>
            <p:spPr>
              <a:xfrm flipH="1">
                <a:off x="2688737" y="4091380"/>
                <a:ext cx="2319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4" name="Google Shape;154;p11"/>
            <p:cNvGrpSpPr/>
            <p:nvPr/>
          </p:nvGrpSpPr>
          <p:grpSpPr>
            <a:xfrm>
              <a:off x="742761" y="4309200"/>
              <a:ext cx="231622" cy="834300"/>
              <a:chOff x="2688737" y="4301380"/>
              <a:chExt cx="231900" cy="834300"/>
            </a:xfrm>
          </p:grpSpPr>
          <p:sp>
            <p:nvSpPr>
              <p:cNvPr id="155" name="Google Shape;155;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11"/>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9" name="Google Shape;159;p11"/>
            <p:cNvGrpSpPr/>
            <p:nvPr/>
          </p:nvGrpSpPr>
          <p:grpSpPr>
            <a:xfrm>
              <a:off x="1114115" y="4518900"/>
              <a:ext cx="231622" cy="624600"/>
              <a:chOff x="2688737" y="4511080"/>
              <a:chExt cx="231900" cy="624600"/>
            </a:xfrm>
          </p:grpSpPr>
          <p:sp>
            <p:nvSpPr>
              <p:cNvPr id="160" name="Google Shape;160;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3" name="Google Shape;163;p11"/>
            <p:cNvGrpSpPr/>
            <p:nvPr/>
          </p:nvGrpSpPr>
          <p:grpSpPr>
            <a:xfrm>
              <a:off x="1856753" y="4099200"/>
              <a:ext cx="231600" cy="1044300"/>
              <a:chOff x="1856753" y="4099200"/>
              <a:chExt cx="231600" cy="1044300"/>
            </a:xfrm>
          </p:grpSpPr>
          <p:sp>
            <p:nvSpPr>
              <p:cNvPr id="164" name="Google Shape;164;p11"/>
              <p:cNvSpPr/>
              <p:nvPr/>
            </p:nvSpPr>
            <p:spPr>
              <a:xfrm flipH="1">
                <a:off x="1856753"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11"/>
              <p:cNvSpPr/>
              <p:nvPr/>
            </p:nvSpPr>
            <p:spPr>
              <a:xfrm flipH="1">
                <a:off x="1856753"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11"/>
              <p:cNvSpPr/>
              <p:nvPr/>
            </p:nvSpPr>
            <p:spPr>
              <a:xfrm flipH="1">
                <a:off x="1856753"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11"/>
              <p:cNvSpPr/>
              <p:nvPr/>
            </p:nvSpPr>
            <p:spPr>
              <a:xfrm flipH="1">
                <a:off x="1856753"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11"/>
              <p:cNvSpPr/>
              <p:nvPr/>
            </p:nvSpPr>
            <p:spPr>
              <a:xfrm flipH="1">
                <a:off x="1856753"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9" name="Google Shape;169;p11"/>
            <p:cNvGrpSpPr/>
            <p:nvPr/>
          </p:nvGrpSpPr>
          <p:grpSpPr>
            <a:xfrm>
              <a:off x="2228107" y="4309200"/>
              <a:ext cx="231600" cy="834300"/>
              <a:chOff x="2228107" y="4309200"/>
              <a:chExt cx="231600" cy="834300"/>
            </a:xfrm>
          </p:grpSpPr>
          <p:sp>
            <p:nvSpPr>
              <p:cNvPr id="170" name="Google Shape;170;p11"/>
              <p:cNvSpPr/>
              <p:nvPr/>
            </p:nvSpPr>
            <p:spPr>
              <a:xfrm flipH="1">
                <a:off x="2228107"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11"/>
              <p:cNvSpPr/>
              <p:nvPr/>
            </p:nvSpPr>
            <p:spPr>
              <a:xfrm flipH="1">
                <a:off x="2228107"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11"/>
              <p:cNvSpPr/>
              <p:nvPr/>
            </p:nvSpPr>
            <p:spPr>
              <a:xfrm flipH="1">
                <a:off x="2228107"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11"/>
              <p:cNvSpPr/>
              <p:nvPr/>
            </p:nvSpPr>
            <p:spPr>
              <a:xfrm flipH="1">
                <a:off x="2228107"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74" name="Google Shape;174;p11"/>
            <p:cNvGrpSpPr/>
            <p:nvPr/>
          </p:nvGrpSpPr>
          <p:grpSpPr>
            <a:xfrm>
              <a:off x="2599462" y="4518900"/>
              <a:ext cx="231600" cy="624600"/>
              <a:chOff x="2599462" y="4518900"/>
              <a:chExt cx="231600" cy="624600"/>
            </a:xfrm>
          </p:grpSpPr>
          <p:sp>
            <p:nvSpPr>
              <p:cNvPr id="175" name="Google Shape;175;p11"/>
              <p:cNvSpPr/>
              <p:nvPr/>
            </p:nvSpPr>
            <p:spPr>
              <a:xfrm flipH="1">
                <a:off x="2599462"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11"/>
              <p:cNvSpPr/>
              <p:nvPr/>
            </p:nvSpPr>
            <p:spPr>
              <a:xfrm flipH="1">
                <a:off x="2599462"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11"/>
              <p:cNvSpPr/>
              <p:nvPr/>
            </p:nvSpPr>
            <p:spPr>
              <a:xfrm flipH="1">
                <a:off x="2599462"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78" name="Google Shape;178;p11"/>
            <p:cNvGrpSpPr/>
            <p:nvPr/>
          </p:nvGrpSpPr>
          <p:grpSpPr>
            <a:xfrm>
              <a:off x="3342171" y="4099200"/>
              <a:ext cx="231600" cy="1044300"/>
              <a:chOff x="3342171" y="4099200"/>
              <a:chExt cx="231600" cy="1044300"/>
            </a:xfrm>
          </p:grpSpPr>
          <p:sp>
            <p:nvSpPr>
              <p:cNvPr id="179" name="Google Shape;179;p11"/>
              <p:cNvSpPr/>
              <p:nvPr/>
            </p:nvSpPr>
            <p:spPr>
              <a:xfrm flipH="1">
                <a:off x="3342171"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11"/>
              <p:cNvSpPr/>
              <p:nvPr/>
            </p:nvSpPr>
            <p:spPr>
              <a:xfrm flipH="1">
                <a:off x="3342171"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11"/>
              <p:cNvSpPr/>
              <p:nvPr/>
            </p:nvSpPr>
            <p:spPr>
              <a:xfrm flipH="1">
                <a:off x="3342171"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11"/>
              <p:cNvSpPr/>
              <p:nvPr/>
            </p:nvSpPr>
            <p:spPr>
              <a:xfrm flipH="1">
                <a:off x="3342171"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11"/>
              <p:cNvSpPr/>
              <p:nvPr/>
            </p:nvSpPr>
            <p:spPr>
              <a:xfrm flipH="1">
                <a:off x="3342171"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4" name="Google Shape;184;p11"/>
            <p:cNvGrpSpPr/>
            <p:nvPr/>
          </p:nvGrpSpPr>
          <p:grpSpPr>
            <a:xfrm>
              <a:off x="3713525" y="4309200"/>
              <a:ext cx="231600" cy="834300"/>
              <a:chOff x="3713525" y="4309200"/>
              <a:chExt cx="231600" cy="834300"/>
            </a:xfrm>
          </p:grpSpPr>
          <p:sp>
            <p:nvSpPr>
              <p:cNvPr id="185" name="Google Shape;185;p11"/>
              <p:cNvSpPr/>
              <p:nvPr/>
            </p:nvSpPr>
            <p:spPr>
              <a:xfrm flipH="1">
                <a:off x="3713525"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11"/>
              <p:cNvSpPr/>
              <p:nvPr/>
            </p:nvSpPr>
            <p:spPr>
              <a:xfrm flipH="1">
                <a:off x="3713525"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11"/>
              <p:cNvSpPr/>
              <p:nvPr/>
            </p:nvSpPr>
            <p:spPr>
              <a:xfrm flipH="1">
                <a:off x="3713525"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11"/>
              <p:cNvSpPr/>
              <p:nvPr/>
            </p:nvSpPr>
            <p:spPr>
              <a:xfrm flipH="1">
                <a:off x="3713525"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9" name="Google Shape;189;p11"/>
            <p:cNvGrpSpPr/>
            <p:nvPr/>
          </p:nvGrpSpPr>
          <p:grpSpPr>
            <a:xfrm>
              <a:off x="1485398" y="4309200"/>
              <a:ext cx="231600" cy="834300"/>
              <a:chOff x="1485398" y="4309200"/>
              <a:chExt cx="231600" cy="834300"/>
            </a:xfrm>
          </p:grpSpPr>
          <p:sp>
            <p:nvSpPr>
              <p:cNvPr id="190" name="Google Shape;190;p11"/>
              <p:cNvSpPr/>
              <p:nvPr/>
            </p:nvSpPr>
            <p:spPr>
              <a:xfrm flipH="1">
                <a:off x="1485398"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11"/>
              <p:cNvSpPr/>
              <p:nvPr/>
            </p:nvSpPr>
            <p:spPr>
              <a:xfrm flipH="1">
                <a:off x="1485398"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11"/>
              <p:cNvSpPr/>
              <p:nvPr/>
            </p:nvSpPr>
            <p:spPr>
              <a:xfrm flipH="1">
                <a:off x="1485398"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11"/>
              <p:cNvSpPr/>
              <p:nvPr/>
            </p:nvSpPr>
            <p:spPr>
              <a:xfrm flipH="1">
                <a:off x="1485398"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4" name="Google Shape;194;p11"/>
            <p:cNvGrpSpPr/>
            <p:nvPr/>
          </p:nvGrpSpPr>
          <p:grpSpPr>
            <a:xfrm>
              <a:off x="4084879" y="4518900"/>
              <a:ext cx="231600" cy="624600"/>
              <a:chOff x="4084879" y="4518900"/>
              <a:chExt cx="231600" cy="624600"/>
            </a:xfrm>
          </p:grpSpPr>
          <p:sp>
            <p:nvSpPr>
              <p:cNvPr id="195" name="Google Shape;195;p11"/>
              <p:cNvSpPr/>
              <p:nvPr/>
            </p:nvSpPr>
            <p:spPr>
              <a:xfrm flipH="1">
                <a:off x="4084879"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11"/>
              <p:cNvSpPr/>
              <p:nvPr/>
            </p:nvSpPr>
            <p:spPr>
              <a:xfrm flipH="1">
                <a:off x="4084879"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11"/>
              <p:cNvSpPr/>
              <p:nvPr/>
            </p:nvSpPr>
            <p:spPr>
              <a:xfrm flipH="1">
                <a:off x="4084879"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8" name="Google Shape;198;p11"/>
            <p:cNvGrpSpPr/>
            <p:nvPr/>
          </p:nvGrpSpPr>
          <p:grpSpPr>
            <a:xfrm>
              <a:off x="2970816" y="4309200"/>
              <a:ext cx="231600" cy="834300"/>
              <a:chOff x="2970816" y="4309200"/>
              <a:chExt cx="231600" cy="834300"/>
            </a:xfrm>
          </p:grpSpPr>
          <p:sp>
            <p:nvSpPr>
              <p:cNvPr id="199" name="Google Shape;199;p11"/>
              <p:cNvSpPr/>
              <p:nvPr/>
            </p:nvSpPr>
            <p:spPr>
              <a:xfrm flipH="1">
                <a:off x="2970816"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11"/>
              <p:cNvSpPr/>
              <p:nvPr/>
            </p:nvSpPr>
            <p:spPr>
              <a:xfrm flipH="1">
                <a:off x="2970816"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11"/>
              <p:cNvSpPr/>
              <p:nvPr/>
            </p:nvSpPr>
            <p:spPr>
              <a:xfrm flipH="1">
                <a:off x="2970816"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11"/>
              <p:cNvSpPr/>
              <p:nvPr/>
            </p:nvSpPr>
            <p:spPr>
              <a:xfrm flipH="1">
                <a:off x="2970816"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3" name="Google Shape;203;p11"/>
            <p:cNvGrpSpPr/>
            <p:nvPr/>
          </p:nvGrpSpPr>
          <p:grpSpPr>
            <a:xfrm>
              <a:off x="4456234" y="4309200"/>
              <a:ext cx="231600" cy="834300"/>
              <a:chOff x="4456234" y="4309200"/>
              <a:chExt cx="231600" cy="834300"/>
            </a:xfrm>
          </p:grpSpPr>
          <p:sp>
            <p:nvSpPr>
              <p:cNvPr id="204" name="Google Shape;204;p11"/>
              <p:cNvSpPr/>
              <p:nvPr/>
            </p:nvSpPr>
            <p:spPr>
              <a:xfrm flipH="1">
                <a:off x="4456234"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11"/>
              <p:cNvSpPr/>
              <p:nvPr/>
            </p:nvSpPr>
            <p:spPr>
              <a:xfrm flipH="1">
                <a:off x="4456234"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11"/>
              <p:cNvSpPr/>
              <p:nvPr/>
            </p:nvSpPr>
            <p:spPr>
              <a:xfrm flipH="1">
                <a:off x="4456234"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11"/>
              <p:cNvSpPr/>
              <p:nvPr/>
            </p:nvSpPr>
            <p:spPr>
              <a:xfrm flipH="1">
                <a:off x="4456234"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8" name="Google Shape;208;p11"/>
            <p:cNvGrpSpPr/>
            <p:nvPr/>
          </p:nvGrpSpPr>
          <p:grpSpPr>
            <a:xfrm>
              <a:off x="4827588" y="4099200"/>
              <a:ext cx="231600" cy="1044300"/>
              <a:chOff x="4827588" y="4099200"/>
              <a:chExt cx="231600" cy="1044300"/>
            </a:xfrm>
          </p:grpSpPr>
          <p:sp>
            <p:nvSpPr>
              <p:cNvPr id="209" name="Google Shape;209;p11"/>
              <p:cNvSpPr/>
              <p:nvPr/>
            </p:nvSpPr>
            <p:spPr>
              <a:xfrm flipH="1">
                <a:off x="4827588"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11"/>
              <p:cNvSpPr/>
              <p:nvPr/>
            </p:nvSpPr>
            <p:spPr>
              <a:xfrm flipH="1">
                <a:off x="4827588"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11"/>
              <p:cNvSpPr/>
              <p:nvPr/>
            </p:nvSpPr>
            <p:spPr>
              <a:xfrm flipH="1">
                <a:off x="4827588"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11"/>
              <p:cNvSpPr/>
              <p:nvPr/>
            </p:nvSpPr>
            <p:spPr>
              <a:xfrm flipH="1">
                <a:off x="4827588"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11"/>
              <p:cNvSpPr/>
              <p:nvPr/>
            </p:nvSpPr>
            <p:spPr>
              <a:xfrm flipH="1">
                <a:off x="4827588"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14" name="Google Shape;214;p11"/>
            <p:cNvGrpSpPr/>
            <p:nvPr/>
          </p:nvGrpSpPr>
          <p:grpSpPr>
            <a:xfrm>
              <a:off x="5198943" y="4309200"/>
              <a:ext cx="231600" cy="834300"/>
              <a:chOff x="5198943" y="4309200"/>
              <a:chExt cx="231600" cy="834300"/>
            </a:xfrm>
          </p:grpSpPr>
          <p:sp>
            <p:nvSpPr>
              <p:cNvPr id="215" name="Google Shape;215;p11"/>
              <p:cNvSpPr/>
              <p:nvPr/>
            </p:nvSpPr>
            <p:spPr>
              <a:xfrm flipH="1">
                <a:off x="5198943"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11"/>
              <p:cNvSpPr/>
              <p:nvPr/>
            </p:nvSpPr>
            <p:spPr>
              <a:xfrm flipH="1">
                <a:off x="5198943"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11"/>
              <p:cNvSpPr/>
              <p:nvPr/>
            </p:nvSpPr>
            <p:spPr>
              <a:xfrm flipH="1">
                <a:off x="5198943"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11"/>
              <p:cNvSpPr/>
              <p:nvPr/>
            </p:nvSpPr>
            <p:spPr>
              <a:xfrm flipH="1">
                <a:off x="5198943"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19" name="Google Shape;219;p11"/>
            <p:cNvGrpSpPr/>
            <p:nvPr/>
          </p:nvGrpSpPr>
          <p:grpSpPr>
            <a:xfrm>
              <a:off x="5570297" y="4518900"/>
              <a:ext cx="231600" cy="624600"/>
              <a:chOff x="5570297" y="4518900"/>
              <a:chExt cx="231600" cy="624600"/>
            </a:xfrm>
          </p:grpSpPr>
          <p:sp>
            <p:nvSpPr>
              <p:cNvPr id="220" name="Google Shape;220;p11"/>
              <p:cNvSpPr/>
              <p:nvPr/>
            </p:nvSpPr>
            <p:spPr>
              <a:xfrm flipH="1">
                <a:off x="5570297"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11"/>
              <p:cNvSpPr/>
              <p:nvPr/>
            </p:nvSpPr>
            <p:spPr>
              <a:xfrm flipH="1">
                <a:off x="5570297"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11"/>
              <p:cNvSpPr/>
              <p:nvPr/>
            </p:nvSpPr>
            <p:spPr>
              <a:xfrm flipH="1">
                <a:off x="5570297"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3" name="Google Shape;223;p11"/>
            <p:cNvGrpSpPr/>
            <p:nvPr/>
          </p:nvGrpSpPr>
          <p:grpSpPr>
            <a:xfrm>
              <a:off x="5941652" y="4309200"/>
              <a:ext cx="231600" cy="834300"/>
              <a:chOff x="5941652" y="4309200"/>
              <a:chExt cx="231600" cy="834300"/>
            </a:xfrm>
          </p:grpSpPr>
          <p:sp>
            <p:nvSpPr>
              <p:cNvPr id="224" name="Google Shape;224;p11"/>
              <p:cNvSpPr/>
              <p:nvPr/>
            </p:nvSpPr>
            <p:spPr>
              <a:xfrm flipH="1">
                <a:off x="5941652"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11"/>
              <p:cNvSpPr/>
              <p:nvPr/>
            </p:nvSpPr>
            <p:spPr>
              <a:xfrm flipH="1">
                <a:off x="5941652"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11"/>
              <p:cNvSpPr/>
              <p:nvPr/>
            </p:nvSpPr>
            <p:spPr>
              <a:xfrm flipH="1">
                <a:off x="5941652"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11"/>
              <p:cNvSpPr/>
              <p:nvPr/>
            </p:nvSpPr>
            <p:spPr>
              <a:xfrm flipH="1">
                <a:off x="5941652"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8" name="Google Shape;228;p11"/>
            <p:cNvGrpSpPr/>
            <p:nvPr/>
          </p:nvGrpSpPr>
          <p:grpSpPr>
            <a:xfrm>
              <a:off x="6313006" y="4099200"/>
              <a:ext cx="231600" cy="1044300"/>
              <a:chOff x="6313006" y="4099200"/>
              <a:chExt cx="231600" cy="1044300"/>
            </a:xfrm>
          </p:grpSpPr>
          <p:sp>
            <p:nvSpPr>
              <p:cNvPr id="229" name="Google Shape;229;p11"/>
              <p:cNvSpPr/>
              <p:nvPr/>
            </p:nvSpPr>
            <p:spPr>
              <a:xfrm flipH="1">
                <a:off x="6313006"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11"/>
              <p:cNvSpPr/>
              <p:nvPr/>
            </p:nvSpPr>
            <p:spPr>
              <a:xfrm flipH="1">
                <a:off x="6313006"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 name="Google Shape;231;p11"/>
              <p:cNvSpPr/>
              <p:nvPr/>
            </p:nvSpPr>
            <p:spPr>
              <a:xfrm flipH="1">
                <a:off x="6313006"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11"/>
              <p:cNvSpPr/>
              <p:nvPr/>
            </p:nvSpPr>
            <p:spPr>
              <a:xfrm flipH="1">
                <a:off x="6313006"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11"/>
              <p:cNvSpPr/>
              <p:nvPr/>
            </p:nvSpPr>
            <p:spPr>
              <a:xfrm flipH="1">
                <a:off x="6313006"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4" name="Google Shape;234;p11"/>
            <p:cNvGrpSpPr/>
            <p:nvPr/>
          </p:nvGrpSpPr>
          <p:grpSpPr>
            <a:xfrm>
              <a:off x="6684361" y="4309200"/>
              <a:ext cx="231600" cy="834300"/>
              <a:chOff x="6684361" y="4309200"/>
              <a:chExt cx="231600" cy="834300"/>
            </a:xfrm>
          </p:grpSpPr>
          <p:sp>
            <p:nvSpPr>
              <p:cNvPr id="235" name="Google Shape;235;p11"/>
              <p:cNvSpPr/>
              <p:nvPr/>
            </p:nvSpPr>
            <p:spPr>
              <a:xfrm flipH="1">
                <a:off x="6684361"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11"/>
              <p:cNvSpPr/>
              <p:nvPr/>
            </p:nvSpPr>
            <p:spPr>
              <a:xfrm flipH="1">
                <a:off x="6684361"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11"/>
              <p:cNvSpPr/>
              <p:nvPr/>
            </p:nvSpPr>
            <p:spPr>
              <a:xfrm flipH="1">
                <a:off x="6684361"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11"/>
              <p:cNvSpPr/>
              <p:nvPr/>
            </p:nvSpPr>
            <p:spPr>
              <a:xfrm flipH="1">
                <a:off x="6684361"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9" name="Google Shape;239;p11"/>
            <p:cNvGrpSpPr/>
            <p:nvPr/>
          </p:nvGrpSpPr>
          <p:grpSpPr>
            <a:xfrm>
              <a:off x="7055715" y="4518900"/>
              <a:ext cx="231600" cy="624600"/>
              <a:chOff x="7055715" y="4518900"/>
              <a:chExt cx="231600" cy="624600"/>
            </a:xfrm>
          </p:grpSpPr>
          <p:sp>
            <p:nvSpPr>
              <p:cNvPr id="240" name="Google Shape;240;p11"/>
              <p:cNvSpPr/>
              <p:nvPr/>
            </p:nvSpPr>
            <p:spPr>
              <a:xfrm flipH="1">
                <a:off x="7055715"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11"/>
              <p:cNvSpPr/>
              <p:nvPr/>
            </p:nvSpPr>
            <p:spPr>
              <a:xfrm flipH="1">
                <a:off x="7055715"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11"/>
              <p:cNvSpPr/>
              <p:nvPr/>
            </p:nvSpPr>
            <p:spPr>
              <a:xfrm flipH="1">
                <a:off x="7055715"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43" name="Google Shape;243;p11"/>
            <p:cNvGrpSpPr/>
            <p:nvPr/>
          </p:nvGrpSpPr>
          <p:grpSpPr>
            <a:xfrm>
              <a:off x="7798424" y="4099200"/>
              <a:ext cx="231600" cy="1044300"/>
              <a:chOff x="7798424" y="4099200"/>
              <a:chExt cx="231600" cy="1044300"/>
            </a:xfrm>
          </p:grpSpPr>
          <p:sp>
            <p:nvSpPr>
              <p:cNvPr id="244" name="Google Shape;244;p11"/>
              <p:cNvSpPr/>
              <p:nvPr/>
            </p:nvSpPr>
            <p:spPr>
              <a:xfrm flipH="1">
                <a:off x="7798424"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11"/>
              <p:cNvSpPr/>
              <p:nvPr/>
            </p:nvSpPr>
            <p:spPr>
              <a:xfrm flipH="1">
                <a:off x="7798424"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11"/>
              <p:cNvSpPr/>
              <p:nvPr/>
            </p:nvSpPr>
            <p:spPr>
              <a:xfrm flipH="1">
                <a:off x="7798424"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11"/>
              <p:cNvSpPr/>
              <p:nvPr/>
            </p:nvSpPr>
            <p:spPr>
              <a:xfrm flipH="1">
                <a:off x="7798424"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11"/>
              <p:cNvSpPr/>
              <p:nvPr/>
            </p:nvSpPr>
            <p:spPr>
              <a:xfrm flipH="1">
                <a:off x="7798424"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49" name="Google Shape;249;p11"/>
            <p:cNvGrpSpPr/>
            <p:nvPr/>
          </p:nvGrpSpPr>
          <p:grpSpPr>
            <a:xfrm>
              <a:off x="8169779" y="4309200"/>
              <a:ext cx="231600" cy="834300"/>
              <a:chOff x="8169779" y="4309200"/>
              <a:chExt cx="231600" cy="834300"/>
            </a:xfrm>
          </p:grpSpPr>
          <p:sp>
            <p:nvSpPr>
              <p:cNvPr id="250" name="Google Shape;250;p11"/>
              <p:cNvSpPr/>
              <p:nvPr/>
            </p:nvSpPr>
            <p:spPr>
              <a:xfrm flipH="1">
                <a:off x="8169779"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 name="Google Shape;251;p11"/>
              <p:cNvSpPr/>
              <p:nvPr/>
            </p:nvSpPr>
            <p:spPr>
              <a:xfrm flipH="1">
                <a:off x="8169779"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 name="Google Shape;252;p11"/>
              <p:cNvSpPr/>
              <p:nvPr/>
            </p:nvSpPr>
            <p:spPr>
              <a:xfrm flipH="1">
                <a:off x="8169779"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11"/>
              <p:cNvSpPr/>
              <p:nvPr/>
            </p:nvSpPr>
            <p:spPr>
              <a:xfrm flipH="1">
                <a:off x="8169779"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54" name="Google Shape;254;p11"/>
            <p:cNvGrpSpPr/>
            <p:nvPr/>
          </p:nvGrpSpPr>
          <p:grpSpPr>
            <a:xfrm>
              <a:off x="7427070" y="4309200"/>
              <a:ext cx="231600" cy="834300"/>
              <a:chOff x="7427070" y="4309200"/>
              <a:chExt cx="231600" cy="834300"/>
            </a:xfrm>
          </p:grpSpPr>
          <p:sp>
            <p:nvSpPr>
              <p:cNvPr id="255" name="Google Shape;255;p11"/>
              <p:cNvSpPr/>
              <p:nvPr/>
            </p:nvSpPr>
            <p:spPr>
              <a:xfrm flipH="1">
                <a:off x="7427070"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p11"/>
              <p:cNvSpPr/>
              <p:nvPr/>
            </p:nvSpPr>
            <p:spPr>
              <a:xfrm flipH="1">
                <a:off x="7427070"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 name="Google Shape;257;p11"/>
              <p:cNvSpPr/>
              <p:nvPr/>
            </p:nvSpPr>
            <p:spPr>
              <a:xfrm flipH="1">
                <a:off x="7427070"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 name="Google Shape;258;p11"/>
              <p:cNvSpPr/>
              <p:nvPr/>
            </p:nvSpPr>
            <p:spPr>
              <a:xfrm flipH="1">
                <a:off x="7427070"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59" name="Google Shape;259;p11"/>
            <p:cNvGrpSpPr/>
            <p:nvPr/>
          </p:nvGrpSpPr>
          <p:grpSpPr>
            <a:xfrm>
              <a:off x="8541133" y="4518900"/>
              <a:ext cx="231600" cy="624600"/>
              <a:chOff x="8541133" y="4518900"/>
              <a:chExt cx="231600" cy="624600"/>
            </a:xfrm>
          </p:grpSpPr>
          <p:sp>
            <p:nvSpPr>
              <p:cNvPr id="260" name="Google Shape;260;p11"/>
              <p:cNvSpPr/>
              <p:nvPr/>
            </p:nvSpPr>
            <p:spPr>
              <a:xfrm flipH="1">
                <a:off x="8541133"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 name="Google Shape;261;p11"/>
              <p:cNvSpPr/>
              <p:nvPr/>
            </p:nvSpPr>
            <p:spPr>
              <a:xfrm flipH="1">
                <a:off x="8541133"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 name="Google Shape;262;p11"/>
              <p:cNvSpPr/>
              <p:nvPr/>
            </p:nvSpPr>
            <p:spPr>
              <a:xfrm flipH="1">
                <a:off x="8541133"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3" name="Google Shape;263;p11"/>
            <p:cNvGrpSpPr/>
            <p:nvPr/>
          </p:nvGrpSpPr>
          <p:grpSpPr>
            <a:xfrm>
              <a:off x="8912488" y="4309200"/>
              <a:ext cx="231600" cy="834300"/>
              <a:chOff x="8912488" y="4309200"/>
              <a:chExt cx="231600" cy="834300"/>
            </a:xfrm>
          </p:grpSpPr>
          <p:sp>
            <p:nvSpPr>
              <p:cNvPr id="264" name="Google Shape;264;p11"/>
              <p:cNvSpPr/>
              <p:nvPr/>
            </p:nvSpPr>
            <p:spPr>
              <a:xfrm flipH="1">
                <a:off x="8912488"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11"/>
              <p:cNvSpPr/>
              <p:nvPr/>
            </p:nvSpPr>
            <p:spPr>
              <a:xfrm flipH="1">
                <a:off x="8912488"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11"/>
              <p:cNvSpPr/>
              <p:nvPr/>
            </p:nvSpPr>
            <p:spPr>
              <a:xfrm flipH="1">
                <a:off x="8912488"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 name="Google Shape;267;p11"/>
              <p:cNvSpPr/>
              <p:nvPr/>
            </p:nvSpPr>
            <p:spPr>
              <a:xfrm flipH="1">
                <a:off x="8912488"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
        <p:nvSpPr>
          <p:cNvPr id="268" name="Google Shape;268;p11"/>
          <p:cNvSpPr txBox="1"/>
          <p:nvPr>
            <p:ph hasCustomPrompt="1" type="title"/>
          </p:nvPr>
        </p:nvSpPr>
        <p:spPr>
          <a:xfrm>
            <a:off x="1388625" y="772725"/>
            <a:ext cx="6366900" cy="18633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1"/>
              </a:buClr>
              <a:buSzPts val="8000"/>
              <a:buNone/>
              <a:defRPr sz="8000">
                <a:solidFill>
                  <a:schemeClr val="lt1"/>
                </a:solidFill>
              </a:defRPr>
            </a:lvl1pPr>
            <a:lvl2pPr lvl="1" algn="ctr">
              <a:spcBef>
                <a:spcPts val="0"/>
              </a:spcBef>
              <a:spcAft>
                <a:spcPts val="0"/>
              </a:spcAft>
              <a:buClr>
                <a:schemeClr val="lt1"/>
              </a:buClr>
              <a:buSzPts val="8000"/>
              <a:buNone/>
              <a:defRPr sz="8000">
                <a:solidFill>
                  <a:schemeClr val="lt1"/>
                </a:solidFill>
              </a:defRPr>
            </a:lvl2pPr>
            <a:lvl3pPr lvl="2" algn="ctr">
              <a:spcBef>
                <a:spcPts val="0"/>
              </a:spcBef>
              <a:spcAft>
                <a:spcPts val="0"/>
              </a:spcAft>
              <a:buClr>
                <a:schemeClr val="lt1"/>
              </a:buClr>
              <a:buSzPts val="8000"/>
              <a:buNone/>
              <a:defRPr sz="8000">
                <a:solidFill>
                  <a:schemeClr val="lt1"/>
                </a:solidFill>
              </a:defRPr>
            </a:lvl3pPr>
            <a:lvl4pPr lvl="3" algn="ctr">
              <a:spcBef>
                <a:spcPts val="0"/>
              </a:spcBef>
              <a:spcAft>
                <a:spcPts val="0"/>
              </a:spcAft>
              <a:buClr>
                <a:schemeClr val="lt1"/>
              </a:buClr>
              <a:buSzPts val="8000"/>
              <a:buNone/>
              <a:defRPr sz="8000">
                <a:solidFill>
                  <a:schemeClr val="lt1"/>
                </a:solidFill>
              </a:defRPr>
            </a:lvl4pPr>
            <a:lvl5pPr lvl="4" algn="ctr">
              <a:spcBef>
                <a:spcPts val="0"/>
              </a:spcBef>
              <a:spcAft>
                <a:spcPts val="0"/>
              </a:spcAft>
              <a:buClr>
                <a:schemeClr val="lt1"/>
              </a:buClr>
              <a:buSzPts val="8000"/>
              <a:buNone/>
              <a:defRPr sz="8000">
                <a:solidFill>
                  <a:schemeClr val="lt1"/>
                </a:solidFill>
              </a:defRPr>
            </a:lvl5pPr>
            <a:lvl6pPr lvl="5" algn="ctr">
              <a:spcBef>
                <a:spcPts val="0"/>
              </a:spcBef>
              <a:spcAft>
                <a:spcPts val="0"/>
              </a:spcAft>
              <a:buClr>
                <a:schemeClr val="lt1"/>
              </a:buClr>
              <a:buSzPts val="8000"/>
              <a:buNone/>
              <a:defRPr sz="8000">
                <a:solidFill>
                  <a:schemeClr val="lt1"/>
                </a:solidFill>
              </a:defRPr>
            </a:lvl6pPr>
            <a:lvl7pPr lvl="6" algn="ctr">
              <a:spcBef>
                <a:spcPts val="0"/>
              </a:spcBef>
              <a:spcAft>
                <a:spcPts val="0"/>
              </a:spcAft>
              <a:buClr>
                <a:schemeClr val="lt1"/>
              </a:buClr>
              <a:buSzPts val="8000"/>
              <a:buNone/>
              <a:defRPr sz="8000">
                <a:solidFill>
                  <a:schemeClr val="lt1"/>
                </a:solidFill>
              </a:defRPr>
            </a:lvl7pPr>
            <a:lvl8pPr lvl="7" algn="ctr">
              <a:spcBef>
                <a:spcPts val="0"/>
              </a:spcBef>
              <a:spcAft>
                <a:spcPts val="0"/>
              </a:spcAft>
              <a:buClr>
                <a:schemeClr val="lt1"/>
              </a:buClr>
              <a:buSzPts val="8000"/>
              <a:buNone/>
              <a:defRPr sz="8000">
                <a:solidFill>
                  <a:schemeClr val="lt1"/>
                </a:solidFill>
              </a:defRPr>
            </a:lvl8pPr>
            <a:lvl9pPr lvl="8" algn="ctr">
              <a:spcBef>
                <a:spcPts val="0"/>
              </a:spcBef>
              <a:spcAft>
                <a:spcPts val="0"/>
              </a:spcAft>
              <a:buClr>
                <a:schemeClr val="lt1"/>
              </a:buClr>
              <a:buSzPts val="8000"/>
              <a:buNone/>
              <a:defRPr sz="8000">
                <a:solidFill>
                  <a:schemeClr val="lt1"/>
                </a:solidFill>
              </a:defRPr>
            </a:lvl9pPr>
          </a:lstStyle>
          <a:p>
            <a:r>
              <a:t>xx%</a:t>
            </a:r>
          </a:p>
        </p:txBody>
      </p:sp>
      <p:sp>
        <p:nvSpPr>
          <p:cNvPr id="269" name="Google Shape;269;p11"/>
          <p:cNvSpPr txBox="1"/>
          <p:nvPr>
            <p:ph idx="1" type="body"/>
          </p:nvPr>
        </p:nvSpPr>
        <p:spPr>
          <a:xfrm>
            <a:off x="1388625" y="2712300"/>
            <a:ext cx="6366900" cy="1111200"/>
          </a:xfrm>
          <a:prstGeom prst="rect">
            <a:avLst/>
          </a:prstGeom>
        </p:spPr>
        <p:txBody>
          <a:bodyPr anchorCtr="0" anchor="t" bIns="91425" lIns="91425" spcFirstLastPara="1" rIns="91425" wrap="square" tIns="91425">
            <a:normAutofit/>
          </a:bodyPr>
          <a:lstStyle>
            <a:lvl1pPr indent="-311150" lvl="0" marL="457200" algn="ctr">
              <a:spcBef>
                <a:spcPts val="0"/>
              </a:spcBef>
              <a:spcAft>
                <a:spcPts val="0"/>
              </a:spcAft>
              <a:buClr>
                <a:schemeClr val="lt1"/>
              </a:buClr>
              <a:buSzPts val="1300"/>
              <a:buChar char="●"/>
              <a:defRPr>
                <a:solidFill>
                  <a:schemeClr val="lt1"/>
                </a:solidFill>
              </a:defRPr>
            </a:lvl1pPr>
            <a:lvl2pPr indent="-298450" lvl="1" marL="914400" algn="ctr">
              <a:spcBef>
                <a:spcPts val="0"/>
              </a:spcBef>
              <a:spcAft>
                <a:spcPts val="0"/>
              </a:spcAft>
              <a:buClr>
                <a:schemeClr val="lt1"/>
              </a:buClr>
              <a:buSzPts val="1100"/>
              <a:buChar char="○"/>
              <a:defRPr>
                <a:solidFill>
                  <a:schemeClr val="lt1"/>
                </a:solidFill>
              </a:defRPr>
            </a:lvl2pPr>
            <a:lvl3pPr indent="-298450" lvl="2" marL="1371600" algn="ctr">
              <a:spcBef>
                <a:spcPts val="0"/>
              </a:spcBef>
              <a:spcAft>
                <a:spcPts val="0"/>
              </a:spcAft>
              <a:buClr>
                <a:schemeClr val="lt1"/>
              </a:buClr>
              <a:buSzPts val="1100"/>
              <a:buChar char="■"/>
              <a:defRPr>
                <a:solidFill>
                  <a:schemeClr val="lt1"/>
                </a:solidFill>
              </a:defRPr>
            </a:lvl3pPr>
            <a:lvl4pPr indent="-298450" lvl="3" marL="1828800" algn="ctr">
              <a:spcBef>
                <a:spcPts val="0"/>
              </a:spcBef>
              <a:spcAft>
                <a:spcPts val="0"/>
              </a:spcAft>
              <a:buClr>
                <a:schemeClr val="lt1"/>
              </a:buClr>
              <a:buSzPts val="1100"/>
              <a:buChar char="●"/>
              <a:defRPr>
                <a:solidFill>
                  <a:schemeClr val="lt1"/>
                </a:solidFill>
              </a:defRPr>
            </a:lvl4pPr>
            <a:lvl5pPr indent="-298450" lvl="4" marL="2286000" algn="ctr">
              <a:spcBef>
                <a:spcPts val="0"/>
              </a:spcBef>
              <a:spcAft>
                <a:spcPts val="0"/>
              </a:spcAft>
              <a:buClr>
                <a:schemeClr val="lt1"/>
              </a:buClr>
              <a:buSzPts val="1100"/>
              <a:buChar char="○"/>
              <a:defRPr>
                <a:solidFill>
                  <a:schemeClr val="lt1"/>
                </a:solidFill>
              </a:defRPr>
            </a:lvl5pPr>
            <a:lvl6pPr indent="-298450" lvl="5" marL="2743200" algn="ctr">
              <a:spcBef>
                <a:spcPts val="0"/>
              </a:spcBef>
              <a:spcAft>
                <a:spcPts val="0"/>
              </a:spcAft>
              <a:buClr>
                <a:schemeClr val="lt1"/>
              </a:buClr>
              <a:buSzPts val="1100"/>
              <a:buChar char="■"/>
              <a:defRPr>
                <a:solidFill>
                  <a:schemeClr val="lt1"/>
                </a:solidFill>
              </a:defRPr>
            </a:lvl6pPr>
            <a:lvl7pPr indent="-298450" lvl="6" marL="3200400" algn="ctr">
              <a:spcBef>
                <a:spcPts val="0"/>
              </a:spcBef>
              <a:spcAft>
                <a:spcPts val="0"/>
              </a:spcAft>
              <a:buClr>
                <a:schemeClr val="lt1"/>
              </a:buClr>
              <a:buSzPts val="1100"/>
              <a:buChar char="●"/>
              <a:defRPr>
                <a:solidFill>
                  <a:schemeClr val="lt1"/>
                </a:solidFill>
              </a:defRPr>
            </a:lvl7pPr>
            <a:lvl8pPr indent="-298450" lvl="7" marL="3657600" algn="ctr">
              <a:spcBef>
                <a:spcPts val="0"/>
              </a:spcBef>
              <a:spcAft>
                <a:spcPts val="0"/>
              </a:spcAft>
              <a:buClr>
                <a:schemeClr val="lt1"/>
              </a:buClr>
              <a:buSzPts val="1100"/>
              <a:buChar char="○"/>
              <a:defRPr>
                <a:solidFill>
                  <a:schemeClr val="lt1"/>
                </a:solidFill>
              </a:defRPr>
            </a:lvl8pPr>
            <a:lvl9pPr indent="-298450" lvl="8" marL="4114800" algn="ctr">
              <a:spcBef>
                <a:spcPts val="0"/>
              </a:spcBef>
              <a:spcAft>
                <a:spcPts val="0"/>
              </a:spcAft>
              <a:buClr>
                <a:schemeClr val="lt1"/>
              </a:buClr>
              <a:buSzPts val="1100"/>
              <a:buChar char="■"/>
              <a:defRPr>
                <a:solidFill>
                  <a:schemeClr val="lt1"/>
                </a:solidFill>
              </a:defRPr>
            </a:lvl9pPr>
          </a:lstStyle>
          <a:p/>
        </p:txBody>
      </p:sp>
      <p:sp>
        <p:nvSpPr>
          <p:cNvPr id="270" name="Google Shape;270;p11"/>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71" name="Shape 271"/>
        <p:cNvGrpSpPr/>
        <p:nvPr/>
      </p:nvGrpSpPr>
      <p:grpSpPr>
        <a:xfrm>
          <a:off x="0" y="0"/>
          <a:ext cx="0" cy="0"/>
          <a:chOff x="0" y="0"/>
          <a:chExt cx="0" cy="0"/>
        </a:xfrm>
      </p:grpSpPr>
      <p:sp>
        <p:nvSpPr>
          <p:cNvPr id="272" name="Google Shape;272;p12"/>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49" name="Shape 49"/>
        <p:cNvGrpSpPr/>
        <p:nvPr/>
      </p:nvGrpSpPr>
      <p:grpSpPr>
        <a:xfrm>
          <a:off x="0" y="0"/>
          <a:ext cx="0" cy="0"/>
          <a:chOff x="0" y="0"/>
          <a:chExt cx="0" cy="0"/>
        </a:xfrm>
      </p:grpSpPr>
      <p:grpSp>
        <p:nvGrpSpPr>
          <p:cNvPr id="50" name="Google Shape;50;p3"/>
          <p:cNvGrpSpPr/>
          <p:nvPr/>
        </p:nvGrpSpPr>
        <p:grpSpPr>
          <a:xfrm>
            <a:off x="146769" y="3406"/>
            <a:ext cx="1233215" cy="1384535"/>
            <a:chOff x="146769" y="3406"/>
            <a:chExt cx="1233215" cy="1384535"/>
          </a:xfrm>
        </p:grpSpPr>
        <p:grpSp>
          <p:nvGrpSpPr>
            <p:cNvPr id="51" name="Google Shape;51;p3"/>
            <p:cNvGrpSpPr/>
            <p:nvPr/>
          </p:nvGrpSpPr>
          <p:grpSpPr>
            <a:xfrm>
              <a:off x="1063183" y="3406"/>
              <a:ext cx="316800" cy="688513"/>
              <a:chOff x="1063183" y="3406"/>
              <a:chExt cx="316800" cy="688513"/>
            </a:xfrm>
          </p:grpSpPr>
          <p:sp>
            <p:nvSpPr>
              <p:cNvPr id="52" name="Google Shape;52;p3"/>
              <p:cNvSpPr/>
              <p:nvPr/>
            </p:nvSpPr>
            <p:spPr>
              <a:xfrm rot="10800000">
                <a:off x="1063183" y="3419"/>
                <a:ext cx="316800" cy="688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3"/>
              <p:cNvSpPr/>
              <p:nvPr/>
            </p:nvSpPr>
            <p:spPr>
              <a:xfrm rot="10800000">
                <a:off x="1063183" y="3406"/>
                <a:ext cx="316800" cy="340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54" name="Google Shape;54;p3"/>
            <p:cNvGrpSpPr/>
            <p:nvPr/>
          </p:nvGrpSpPr>
          <p:grpSpPr>
            <a:xfrm>
              <a:off x="604976" y="3406"/>
              <a:ext cx="316800" cy="1036524"/>
              <a:chOff x="604976" y="3406"/>
              <a:chExt cx="316800" cy="1036524"/>
            </a:xfrm>
          </p:grpSpPr>
          <p:sp>
            <p:nvSpPr>
              <p:cNvPr id="55" name="Google Shape;55;p3"/>
              <p:cNvSpPr/>
              <p:nvPr/>
            </p:nvSpPr>
            <p:spPr>
              <a:xfrm rot="10800000">
                <a:off x="604976" y="3419"/>
                <a:ext cx="316800" cy="688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3"/>
              <p:cNvSpPr/>
              <p:nvPr/>
            </p:nvSpPr>
            <p:spPr>
              <a:xfrm rot="10800000">
                <a:off x="604976" y="3430"/>
                <a:ext cx="316800" cy="1036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3"/>
              <p:cNvSpPr/>
              <p:nvPr/>
            </p:nvSpPr>
            <p:spPr>
              <a:xfrm rot="10800000">
                <a:off x="604976" y="3406"/>
                <a:ext cx="316800" cy="340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58" name="Google Shape;58;p3"/>
            <p:cNvGrpSpPr/>
            <p:nvPr/>
          </p:nvGrpSpPr>
          <p:grpSpPr>
            <a:xfrm>
              <a:off x="146769" y="3406"/>
              <a:ext cx="316800" cy="1384535"/>
              <a:chOff x="146769" y="3406"/>
              <a:chExt cx="316800" cy="1384535"/>
            </a:xfrm>
          </p:grpSpPr>
          <p:sp>
            <p:nvSpPr>
              <p:cNvPr id="59" name="Google Shape;59;p3"/>
              <p:cNvSpPr/>
              <p:nvPr/>
            </p:nvSpPr>
            <p:spPr>
              <a:xfrm rot="10800000">
                <a:off x="146769" y="3419"/>
                <a:ext cx="316800" cy="688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3"/>
              <p:cNvSpPr/>
              <p:nvPr/>
            </p:nvSpPr>
            <p:spPr>
              <a:xfrm rot="10800000">
                <a:off x="146769" y="3441"/>
                <a:ext cx="316800" cy="1384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3"/>
              <p:cNvSpPr/>
              <p:nvPr/>
            </p:nvSpPr>
            <p:spPr>
              <a:xfrm rot="10800000">
                <a:off x="146769" y="3430"/>
                <a:ext cx="316800" cy="1036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3"/>
              <p:cNvSpPr/>
              <p:nvPr/>
            </p:nvSpPr>
            <p:spPr>
              <a:xfrm rot="10800000">
                <a:off x="146769" y="3406"/>
                <a:ext cx="316800" cy="340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63" name="Google Shape;63;p3"/>
          <p:cNvGrpSpPr/>
          <p:nvPr/>
        </p:nvGrpSpPr>
        <p:grpSpPr>
          <a:xfrm>
            <a:off x="6775084" y="2904008"/>
            <a:ext cx="2186148" cy="2239500"/>
            <a:chOff x="6775084" y="2904008"/>
            <a:chExt cx="2186148" cy="2239500"/>
          </a:xfrm>
        </p:grpSpPr>
        <p:grpSp>
          <p:nvGrpSpPr>
            <p:cNvPr id="64" name="Google Shape;64;p3"/>
            <p:cNvGrpSpPr/>
            <p:nvPr/>
          </p:nvGrpSpPr>
          <p:grpSpPr>
            <a:xfrm>
              <a:off x="6775084" y="4253708"/>
              <a:ext cx="409500" cy="889800"/>
              <a:chOff x="6775084" y="4253708"/>
              <a:chExt cx="409500" cy="889800"/>
            </a:xfrm>
          </p:grpSpPr>
          <p:sp>
            <p:nvSpPr>
              <p:cNvPr id="65" name="Google Shape;65;p3"/>
              <p:cNvSpPr/>
              <p:nvPr/>
            </p:nvSpPr>
            <p:spPr>
              <a:xfrm>
                <a:off x="6775084"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3"/>
              <p:cNvSpPr/>
              <p:nvPr/>
            </p:nvSpPr>
            <p:spPr>
              <a:xfrm>
                <a:off x="6775084"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67" name="Google Shape;67;p3"/>
            <p:cNvGrpSpPr/>
            <p:nvPr/>
          </p:nvGrpSpPr>
          <p:grpSpPr>
            <a:xfrm>
              <a:off x="7367299" y="3804008"/>
              <a:ext cx="409500" cy="1339500"/>
              <a:chOff x="7367299" y="3804008"/>
              <a:chExt cx="409500" cy="1339500"/>
            </a:xfrm>
          </p:grpSpPr>
          <p:sp>
            <p:nvSpPr>
              <p:cNvPr id="68" name="Google Shape;68;p3"/>
              <p:cNvSpPr/>
              <p:nvPr/>
            </p:nvSpPr>
            <p:spPr>
              <a:xfrm>
                <a:off x="7367299"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3"/>
              <p:cNvSpPr/>
              <p:nvPr/>
            </p:nvSpPr>
            <p:spPr>
              <a:xfrm>
                <a:off x="7367299" y="3804008"/>
                <a:ext cx="409500" cy="13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3"/>
              <p:cNvSpPr/>
              <p:nvPr/>
            </p:nvSpPr>
            <p:spPr>
              <a:xfrm>
                <a:off x="7367299"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71" name="Google Shape;71;p3"/>
            <p:cNvGrpSpPr/>
            <p:nvPr/>
          </p:nvGrpSpPr>
          <p:grpSpPr>
            <a:xfrm>
              <a:off x="7959516" y="3354008"/>
              <a:ext cx="409500" cy="1789500"/>
              <a:chOff x="7959516" y="3354008"/>
              <a:chExt cx="409500" cy="1789500"/>
            </a:xfrm>
          </p:grpSpPr>
          <p:sp>
            <p:nvSpPr>
              <p:cNvPr id="72" name="Google Shape;72;p3"/>
              <p:cNvSpPr/>
              <p:nvPr/>
            </p:nvSpPr>
            <p:spPr>
              <a:xfrm>
                <a:off x="7959516"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3"/>
              <p:cNvSpPr/>
              <p:nvPr/>
            </p:nvSpPr>
            <p:spPr>
              <a:xfrm>
                <a:off x="7959516" y="3354008"/>
                <a:ext cx="409500" cy="178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3"/>
              <p:cNvSpPr/>
              <p:nvPr/>
            </p:nvSpPr>
            <p:spPr>
              <a:xfrm>
                <a:off x="7959516" y="3804008"/>
                <a:ext cx="409500" cy="13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3"/>
              <p:cNvSpPr/>
              <p:nvPr/>
            </p:nvSpPr>
            <p:spPr>
              <a:xfrm>
                <a:off x="7959516"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76" name="Google Shape;76;p3"/>
            <p:cNvGrpSpPr/>
            <p:nvPr/>
          </p:nvGrpSpPr>
          <p:grpSpPr>
            <a:xfrm>
              <a:off x="8551731" y="2904008"/>
              <a:ext cx="409500" cy="2239500"/>
              <a:chOff x="8551731" y="2904008"/>
              <a:chExt cx="409500" cy="2239500"/>
            </a:xfrm>
          </p:grpSpPr>
          <p:sp>
            <p:nvSpPr>
              <p:cNvPr id="77" name="Google Shape;77;p3"/>
              <p:cNvSpPr/>
              <p:nvPr/>
            </p:nvSpPr>
            <p:spPr>
              <a:xfrm>
                <a:off x="8551731"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3"/>
              <p:cNvSpPr/>
              <p:nvPr/>
            </p:nvSpPr>
            <p:spPr>
              <a:xfrm>
                <a:off x="8551731" y="3354008"/>
                <a:ext cx="409500" cy="178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3"/>
              <p:cNvSpPr/>
              <p:nvPr/>
            </p:nvSpPr>
            <p:spPr>
              <a:xfrm>
                <a:off x="8551731" y="3804008"/>
                <a:ext cx="409500" cy="13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3"/>
              <p:cNvSpPr/>
              <p:nvPr/>
            </p:nvSpPr>
            <p:spPr>
              <a:xfrm>
                <a:off x="8551731" y="2904008"/>
                <a:ext cx="409500" cy="22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3"/>
              <p:cNvSpPr/>
              <p:nvPr/>
            </p:nvSpPr>
            <p:spPr>
              <a:xfrm>
                <a:off x="8551731"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
        <p:nvSpPr>
          <p:cNvPr id="82" name="Google Shape;82;p3"/>
          <p:cNvSpPr txBox="1"/>
          <p:nvPr>
            <p:ph type="title"/>
          </p:nvPr>
        </p:nvSpPr>
        <p:spPr>
          <a:xfrm>
            <a:off x="824000" y="1613825"/>
            <a:ext cx="5857800" cy="18729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83" name="Google Shape;83;p3"/>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84" name="Shape 84"/>
        <p:cNvGrpSpPr/>
        <p:nvPr/>
      </p:nvGrpSpPr>
      <p:grpSpPr>
        <a:xfrm>
          <a:off x="0" y="0"/>
          <a:ext cx="0" cy="0"/>
          <a:chOff x="0" y="0"/>
          <a:chExt cx="0" cy="0"/>
        </a:xfrm>
      </p:grpSpPr>
      <p:grpSp>
        <p:nvGrpSpPr>
          <p:cNvPr id="85" name="Google Shape;85;p4"/>
          <p:cNvGrpSpPr/>
          <p:nvPr/>
        </p:nvGrpSpPr>
        <p:grpSpPr>
          <a:xfrm>
            <a:off x="625966" y="299376"/>
            <a:ext cx="999312" cy="999312"/>
            <a:chOff x="348199" y="179450"/>
            <a:chExt cx="1116300" cy="1116300"/>
          </a:xfrm>
        </p:grpSpPr>
        <p:sp>
          <p:nvSpPr>
            <p:cNvPr id="86" name="Google Shape;86;p4"/>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4"/>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8" name="Google Shape;88;p4"/>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89" name="Google Shape;89;p4"/>
          <p:cNvSpPr txBox="1"/>
          <p:nvPr>
            <p:ph idx="1" type="body"/>
          </p:nvPr>
        </p:nvSpPr>
        <p:spPr>
          <a:xfrm>
            <a:off x="1303800" y="1990050"/>
            <a:ext cx="7030500" cy="2541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0" name="Google Shape;90;p4"/>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91" name="Shape 91"/>
        <p:cNvGrpSpPr/>
        <p:nvPr/>
      </p:nvGrpSpPr>
      <p:grpSpPr>
        <a:xfrm>
          <a:off x="0" y="0"/>
          <a:ext cx="0" cy="0"/>
          <a:chOff x="0" y="0"/>
          <a:chExt cx="0" cy="0"/>
        </a:xfrm>
      </p:grpSpPr>
      <p:grpSp>
        <p:nvGrpSpPr>
          <p:cNvPr id="92" name="Google Shape;92;p5"/>
          <p:cNvGrpSpPr/>
          <p:nvPr/>
        </p:nvGrpSpPr>
        <p:grpSpPr>
          <a:xfrm>
            <a:off x="625966" y="299376"/>
            <a:ext cx="999312" cy="999312"/>
            <a:chOff x="348199" y="179450"/>
            <a:chExt cx="1116300" cy="1116300"/>
          </a:xfrm>
        </p:grpSpPr>
        <p:sp>
          <p:nvSpPr>
            <p:cNvPr id="93" name="Google Shape;93;p5"/>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5"/>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5" name="Google Shape;95;p5"/>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6" name="Google Shape;96;p5"/>
          <p:cNvSpPr txBox="1"/>
          <p:nvPr>
            <p:ph idx="1" type="body"/>
          </p:nvPr>
        </p:nvSpPr>
        <p:spPr>
          <a:xfrm>
            <a:off x="1303800" y="1990050"/>
            <a:ext cx="3430500" cy="2541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7" name="Google Shape;97;p5"/>
          <p:cNvSpPr txBox="1"/>
          <p:nvPr>
            <p:ph idx="2" type="body"/>
          </p:nvPr>
        </p:nvSpPr>
        <p:spPr>
          <a:xfrm>
            <a:off x="4903650" y="1990050"/>
            <a:ext cx="3430500" cy="2541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8" name="Google Shape;98;p5"/>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99" name="Shape 99"/>
        <p:cNvGrpSpPr/>
        <p:nvPr/>
      </p:nvGrpSpPr>
      <p:grpSpPr>
        <a:xfrm>
          <a:off x="0" y="0"/>
          <a:ext cx="0" cy="0"/>
          <a:chOff x="0" y="0"/>
          <a:chExt cx="0" cy="0"/>
        </a:xfrm>
      </p:grpSpPr>
      <p:grpSp>
        <p:nvGrpSpPr>
          <p:cNvPr id="100" name="Google Shape;100;p6"/>
          <p:cNvGrpSpPr/>
          <p:nvPr/>
        </p:nvGrpSpPr>
        <p:grpSpPr>
          <a:xfrm>
            <a:off x="625966" y="299376"/>
            <a:ext cx="999312" cy="999312"/>
            <a:chOff x="348199" y="179450"/>
            <a:chExt cx="1116300" cy="1116300"/>
          </a:xfrm>
        </p:grpSpPr>
        <p:sp>
          <p:nvSpPr>
            <p:cNvPr id="101" name="Google Shape;101;p6"/>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6"/>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3" name="Google Shape;103;p6"/>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04" name="Google Shape;104;p6"/>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105" name="Shape 105"/>
        <p:cNvGrpSpPr/>
        <p:nvPr/>
      </p:nvGrpSpPr>
      <p:grpSpPr>
        <a:xfrm>
          <a:off x="0" y="0"/>
          <a:ext cx="0" cy="0"/>
          <a:chOff x="0" y="0"/>
          <a:chExt cx="0" cy="0"/>
        </a:xfrm>
      </p:grpSpPr>
      <p:grpSp>
        <p:nvGrpSpPr>
          <p:cNvPr id="106" name="Google Shape;106;p7"/>
          <p:cNvGrpSpPr/>
          <p:nvPr/>
        </p:nvGrpSpPr>
        <p:grpSpPr>
          <a:xfrm>
            <a:off x="625966" y="299376"/>
            <a:ext cx="999312" cy="999312"/>
            <a:chOff x="348199" y="179450"/>
            <a:chExt cx="1116300" cy="1116300"/>
          </a:xfrm>
        </p:grpSpPr>
        <p:sp>
          <p:nvSpPr>
            <p:cNvPr id="107" name="Google Shape;107;p7"/>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7"/>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9" name="Google Shape;109;p7"/>
          <p:cNvSpPr txBox="1"/>
          <p:nvPr>
            <p:ph type="title"/>
          </p:nvPr>
        </p:nvSpPr>
        <p:spPr>
          <a:xfrm>
            <a:off x="1303800" y="598575"/>
            <a:ext cx="3312000" cy="15900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10" name="Google Shape;110;p7"/>
          <p:cNvSpPr txBox="1"/>
          <p:nvPr>
            <p:ph idx="1" type="body"/>
          </p:nvPr>
        </p:nvSpPr>
        <p:spPr>
          <a:xfrm>
            <a:off x="1303800" y="2309675"/>
            <a:ext cx="3312000" cy="22218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11" name="Google Shape;111;p7"/>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dk1"/>
        </a:solidFill>
      </p:bgPr>
    </p:bg>
    <p:spTree>
      <p:nvGrpSpPr>
        <p:cNvPr id="112" name="Shape 112"/>
        <p:cNvGrpSpPr/>
        <p:nvPr/>
      </p:nvGrpSpPr>
      <p:grpSpPr>
        <a:xfrm>
          <a:off x="0" y="0"/>
          <a:ext cx="0" cy="0"/>
          <a:chOff x="0" y="0"/>
          <a:chExt cx="0" cy="0"/>
        </a:xfrm>
      </p:grpSpPr>
      <p:grpSp>
        <p:nvGrpSpPr>
          <p:cNvPr id="113" name="Google Shape;113;p8"/>
          <p:cNvGrpSpPr/>
          <p:nvPr/>
        </p:nvGrpSpPr>
        <p:grpSpPr>
          <a:xfrm>
            <a:off x="6866714" y="1306"/>
            <a:ext cx="2267451" cy="2601690"/>
            <a:chOff x="6790514" y="1306"/>
            <a:chExt cx="2267451" cy="2601690"/>
          </a:xfrm>
        </p:grpSpPr>
        <p:grpSp>
          <p:nvGrpSpPr>
            <p:cNvPr id="114" name="Google Shape;114;p8"/>
            <p:cNvGrpSpPr/>
            <p:nvPr/>
          </p:nvGrpSpPr>
          <p:grpSpPr>
            <a:xfrm>
              <a:off x="7067465" y="1306"/>
              <a:ext cx="1990500" cy="1990200"/>
              <a:chOff x="7067465" y="1306"/>
              <a:chExt cx="1990500" cy="1990200"/>
            </a:xfrm>
          </p:grpSpPr>
          <p:sp>
            <p:nvSpPr>
              <p:cNvPr id="115" name="Google Shape;115;p8"/>
              <p:cNvSpPr/>
              <p:nvPr/>
            </p:nvSpPr>
            <p:spPr>
              <a:xfrm rot="-8648551">
                <a:off x="7594313" y="527721"/>
                <a:ext cx="937226" cy="937226"/>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8"/>
              <p:cNvSpPr/>
              <p:nvPr/>
            </p:nvSpPr>
            <p:spPr>
              <a:xfrm rot="-8648551">
                <a:off x="7594313" y="527721"/>
                <a:ext cx="937226" cy="937226"/>
              </a:xfrm>
              <a:prstGeom prst="pie">
                <a:avLst>
                  <a:gd fmla="val 19376841" name="adj1"/>
                  <a:gd fmla="val 12313574"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8"/>
              <p:cNvSpPr/>
              <p:nvPr/>
            </p:nvSpPr>
            <p:spPr>
              <a:xfrm rot="-8649154">
                <a:off x="7349891" y="283705"/>
                <a:ext cx="1425647" cy="1425404"/>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8" name="Google Shape;118;p8"/>
            <p:cNvGrpSpPr/>
            <p:nvPr/>
          </p:nvGrpSpPr>
          <p:grpSpPr>
            <a:xfrm>
              <a:off x="8207126" y="1807996"/>
              <a:ext cx="795000" cy="795000"/>
              <a:chOff x="8207126" y="1807996"/>
              <a:chExt cx="795000" cy="795000"/>
            </a:xfrm>
          </p:grpSpPr>
          <p:sp>
            <p:nvSpPr>
              <p:cNvPr id="119" name="Google Shape;119;p8"/>
              <p:cNvSpPr/>
              <p:nvPr/>
            </p:nvSpPr>
            <p:spPr>
              <a:xfrm rot="2152054">
                <a:off x="8319942" y="1920813"/>
                <a:ext cx="569367" cy="569367"/>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8"/>
              <p:cNvSpPr/>
              <p:nvPr/>
            </p:nvSpPr>
            <p:spPr>
              <a:xfrm rot="2150259">
                <a:off x="8408218" y="2008610"/>
                <a:ext cx="393004" cy="393004"/>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8"/>
              <p:cNvSpPr/>
              <p:nvPr/>
            </p:nvSpPr>
            <p:spPr>
              <a:xfrm rot="2150259">
                <a:off x="8408218" y="2008610"/>
                <a:ext cx="393004" cy="393004"/>
              </a:xfrm>
              <a:prstGeom prst="pie">
                <a:avLst>
                  <a:gd fmla="val 5699893" name="adj1"/>
                  <a:gd fmla="val 12313574"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22" name="Google Shape;122;p8"/>
            <p:cNvGrpSpPr/>
            <p:nvPr/>
          </p:nvGrpSpPr>
          <p:grpSpPr>
            <a:xfrm>
              <a:off x="6790514" y="118857"/>
              <a:ext cx="548700" cy="548700"/>
              <a:chOff x="6790514" y="118857"/>
              <a:chExt cx="548700" cy="548700"/>
            </a:xfrm>
          </p:grpSpPr>
          <p:sp>
            <p:nvSpPr>
              <p:cNvPr id="123" name="Google Shape;123;p8"/>
              <p:cNvSpPr/>
              <p:nvPr/>
            </p:nvSpPr>
            <p:spPr>
              <a:xfrm rot="2150259">
                <a:off x="6868362" y="196705"/>
                <a:ext cx="393004" cy="393004"/>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8"/>
              <p:cNvSpPr/>
              <p:nvPr/>
            </p:nvSpPr>
            <p:spPr>
              <a:xfrm rot="2150259">
                <a:off x="6868362" y="196705"/>
                <a:ext cx="393004" cy="393004"/>
              </a:xfrm>
              <a:prstGeom prst="pie">
                <a:avLst>
                  <a:gd fmla="val 5699893" name="adj1"/>
                  <a:gd fmla="val 12313574"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
        <p:nvSpPr>
          <p:cNvPr id="125" name="Google Shape;125;p8"/>
          <p:cNvSpPr txBox="1"/>
          <p:nvPr>
            <p:ph type="title"/>
          </p:nvPr>
        </p:nvSpPr>
        <p:spPr>
          <a:xfrm>
            <a:off x="824000" y="763600"/>
            <a:ext cx="5857800" cy="35733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126" name="Google Shape;126;p8"/>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127" name="Shape 127"/>
        <p:cNvGrpSpPr/>
        <p:nvPr/>
      </p:nvGrpSpPr>
      <p:grpSpPr>
        <a:xfrm>
          <a:off x="0" y="0"/>
          <a:ext cx="0" cy="0"/>
          <a:chOff x="0" y="0"/>
          <a:chExt cx="0" cy="0"/>
        </a:xfrm>
      </p:grpSpPr>
      <p:grpSp>
        <p:nvGrpSpPr>
          <p:cNvPr id="128" name="Google Shape;128;p9"/>
          <p:cNvGrpSpPr/>
          <p:nvPr/>
        </p:nvGrpSpPr>
        <p:grpSpPr>
          <a:xfrm>
            <a:off x="625966" y="299376"/>
            <a:ext cx="999312" cy="999312"/>
            <a:chOff x="348199" y="179450"/>
            <a:chExt cx="1116300" cy="1116300"/>
          </a:xfrm>
        </p:grpSpPr>
        <p:sp>
          <p:nvSpPr>
            <p:cNvPr id="129" name="Google Shape;129;p9"/>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9"/>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31" name="Google Shape;131;p9"/>
          <p:cNvSpPr txBox="1"/>
          <p:nvPr>
            <p:ph type="title"/>
          </p:nvPr>
        </p:nvSpPr>
        <p:spPr>
          <a:xfrm>
            <a:off x="1303800" y="598575"/>
            <a:ext cx="3430500" cy="19902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32" name="Google Shape;132;p9"/>
          <p:cNvSpPr txBox="1"/>
          <p:nvPr>
            <p:ph idx="1" type="subTitle"/>
          </p:nvPr>
        </p:nvSpPr>
        <p:spPr>
          <a:xfrm>
            <a:off x="1303800" y="2743203"/>
            <a:ext cx="3430500" cy="7260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133" name="Google Shape;133;p9"/>
          <p:cNvSpPr txBox="1"/>
          <p:nvPr>
            <p:ph idx="2" type="body"/>
          </p:nvPr>
        </p:nvSpPr>
        <p:spPr>
          <a:xfrm>
            <a:off x="4903700" y="661000"/>
            <a:ext cx="3430500" cy="38706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34" name="Google Shape;134;p9"/>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135" name="Shape 135"/>
        <p:cNvGrpSpPr/>
        <p:nvPr/>
      </p:nvGrpSpPr>
      <p:grpSpPr>
        <a:xfrm>
          <a:off x="0" y="0"/>
          <a:ext cx="0" cy="0"/>
          <a:chOff x="0" y="0"/>
          <a:chExt cx="0" cy="0"/>
        </a:xfrm>
      </p:grpSpPr>
      <p:grpSp>
        <p:nvGrpSpPr>
          <p:cNvPr id="136" name="Google Shape;136;p10"/>
          <p:cNvGrpSpPr/>
          <p:nvPr/>
        </p:nvGrpSpPr>
        <p:grpSpPr>
          <a:xfrm>
            <a:off x="713373" y="3847119"/>
            <a:ext cx="825392" cy="825392"/>
            <a:chOff x="348199" y="179450"/>
            <a:chExt cx="1116300" cy="1116300"/>
          </a:xfrm>
        </p:grpSpPr>
        <p:sp>
          <p:nvSpPr>
            <p:cNvPr id="137" name="Google Shape;137;p10"/>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0"/>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39" name="Google Shape;139;p10"/>
          <p:cNvSpPr txBox="1"/>
          <p:nvPr>
            <p:ph idx="1" type="body"/>
          </p:nvPr>
        </p:nvSpPr>
        <p:spPr>
          <a:xfrm>
            <a:off x="1303800" y="4138975"/>
            <a:ext cx="5843100" cy="534900"/>
          </a:xfrm>
          <a:prstGeom prst="rect">
            <a:avLst/>
          </a:prstGeom>
        </p:spPr>
        <p:txBody>
          <a:bodyPr anchorCtr="0" anchor="t"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40" name="Google Shape;140;p10"/>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momentum">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1pPr>
            <a:lvl2pPr lvl="1">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2pPr>
            <a:lvl3pPr lvl="2">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3pPr>
            <a:lvl4pPr lvl="3">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4pPr>
            <a:lvl5pPr lvl="4">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5pPr>
            <a:lvl6pPr lvl="5">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6pPr>
            <a:lvl7pPr lvl="6">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7pPr>
            <a:lvl8pPr lvl="7">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8pPr>
            <a:lvl9pPr lvl="8">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Nunito"/>
              <a:buChar char="●"/>
              <a:defRPr sz="1300">
                <a:solidFill>
                  <a:schemeClr val="dk2"/>
                </a:solidFill>
                <a:latin typeface="Nunito"/>
                <a:ea typeface="Nunito"/>
                <a:cs typeface="Nunito"/>
                <a:sym typeface="Nunito"/>
              </a:defRPr>
            </a:lvl1pPr>
            <a:lvl2pPr indent="-298450" lvl="1" marL="9144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2pPr>
            <a:lvl3pPr indent="-298450" lvl="2" marL="13716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3pPr>
            <a:lvl4pPr indent="-298450" lvl="3" marL="18288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4pPr>
            <a:lvl5pPr indent="-298450" lvl="4" marL="22860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5pPr>
            <a:lvl6pPr indent="-298450" lvl="5" marL="27432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6pPr>
            <a:lvl7pPr indent="-298450" lvl="6" marL="32004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7pPr>
            <a:lvl8pPr indent="-298450" lvl="7" marL="36576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8pPr>
            <a:lvl9pPr indent="-298450" lvl="8" marL="41148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9pPr>
          </a:lstStyle>
          <a:p/>
        </p:txBody>
      </p:sp>
      <p:sp>
        <p:nvSpPr>
          <p:cNvPr id="8" name="Google Shape;8;p1"/>
          <p:cNvSpPr txBox="1"/>
          <p:nvPr>
            <p:ph idx="12" type="sldNum"/>
          </p:nvPr>
        </p:nvSpPr>
        <p:spPr>
          <a:xfrm>
            <a:off x="8451046" y="4736976"/>
            <a:ext cx="548700" cy="393600"/>
          </a:xfrm>
          <a:prstGeom prst="rect">
            <a:avLst/>
          </a:prstGeom>
          <a:noFill/>
          <a:ln>
            <a:noFill/>
          </a:ln>
        </p:spPr>
        <p:txBody>
          <a:bodyPr anchorCtr="0" anchor="ctr" bIns="91425" lIns="91425" spcFirstLastPara="1" rIns="91425" wrap="square" tIns="91425">
            <a:normAutofit/>
          </a:bodyPr>
          <a:lstStyle>
            <a:lvl1pPr lvl="0" algn="r">
              <a:buNone/>
              <a:defRPr sz="900">
                <a:solidFill>
                  <a:schemeClr val="dk2"/>
                </a:solidFill>
                <a:latin typeface="Nunito"/>
                <a:ea typeface="Nunito"/>
                <a:cs typeface="Nunito"/>
                <a:sym typeface="Nunito"/>
              </a:defRPr>
            </a:lvl1pPr>
            <a:lvl2pPr lvl="1" algn="r">
              <a:buNone/>
              <a:defRPr sz="900">
                <a:solidFill>
                  <a:schemeClr val="dk2"/>
                </a:solidFill>
                <a:latin typeface="Nunito"/>
                <a:ea typeface="Nunito"/>
                <a:cs typeface="Nunito"/>
                <a:sym typeface="Nunito"/>
              </a:defRPr>
            </a:lvl2pPr>
            <a:lvl3pPr lvl="2" algn="r">
              <a:buNone/>
              <a:defRPr sz="900">
                <a:solidFill>
                  <a:schemeClr val="dk2"/>
                </a:solidFill>
                <a:latin typeface="Nunito"/>
                <a:ea typeface="Nunito"/>
                <a:cs typeface="Nunito"/>
                <a:sym typeface="Nunito"/>
              </a:defRPr>
            </a:lvl3pPr>
            <a:lvl4pPr lvl="3" algn="r">
              <a:buNone/>
              <a:defRPr sz="900">
                <a:solidFill>
                  <a:schemeClr val="dk2"/>
                </a:solidFill>
                <a:latin typeface="Nunito"/>
                <a:ea typeface="Nunito"/>
                <a:cs typeface="Nunito"/>
                <a:sym typeface="Nunito"/>
              </a:defRPr>
            </a:lvl4pPr>
            <a:lvl5pPr lvl="4" algn="r">
              <a:buNone/>
              <a:defRPr sz="900">
                <a:solidFill>
                  <a:schemeClr val="dk2"/>
                </a:solidFill>
                <a:latin typeface="Nunito"/>
                <a:ea typeface="Nunito"/>
                <a:cs typeface="Nunito"/>
                <a:sym typeface="Nunito"/>
              </a:defRPr>
            </a:lvl5pPr>
            <a:lvl6pPr lvl="5" algn="r">
              <a:buNone/>
              <a:defRPr sz="900">
                <a:solidFill>
                  <a:schemeClr val="dk2"/>
                </a:solidFill>
                <a:latin typeface="Nunito"/>
                <a:ea typeface="Nunito"/>
                <a:cs typeface="Nunito"/>
                <a:sym typeface="Nunito"/>
              </a:defRPr>
            </a:lvl6pPr>
            <a:lvl7pPr lvl="6" algn="r">
              <a:buNone/>
              <a:defRPr sz="900">
                <a:solidFill>
                  <a:schemeClr val="dk2"/>
                </a:solidFill>
                <a:latin typeface="Nunito"/>
                <a:ea typeface="Nunito"/>
                <a:cs typeface="Nunito"/>
                <a:sym typeface="Nunito"/>
              </a:defRPr>
            </a:lvl7pPr>
            <a:lvl8pPr lvl="7" algn="r">
              <a:buNone/>
              <a:defRPr sz="900">
                <a:solidFill>
                  <a:schemeClr val="dk2"/>
                </a:solidFill>
                <a:latin typeface="Nunito"/>
                <a:ea typeface="Nunito"/>
                <a:cs typeface="Nunito"/>
                <a:sym typeface="Nunito"/>
              </a:defRPr>
            </a:lvl8pPr>
            <a:lvl9pPr lvl="8" algn="r">
              <a:buNone/>
              <a:defRPr sz="9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1.gif"/></Relationships>
</file>

<file path=ppt/slides/_rels/slide10.xml.rels><?xml version="1.0" encoding="UTF-8" standalone="yes"?><Relationships xmlns="http://schemas.openxmlformats.org/package/2006/relationships"><Relationship Id="rId20" Type="http://schemas.openxmlformats.org/officeDocument/2006/relationships/hyperlink" Target="https://my.clevelandclinic.org/health/treatments/21162-vaping" TargetMode="External"/><Relationship Id="rId22" Type="http://schemas.openxmlformats.org/officeDocument/2006/relationships/hyperlink" Target="https://my.clevelandclinic.org/health/treatments/21162-vaping" TargetMode="External"/><Relationship Id="rId21" Type="http://schemas.openxmlformats.org/officeDocument/2006/relationships/hyperlink" Target="https://my.clevelandclinic.org/health/treatments/21162-vaping" TargetMode="External"/><Relationship Id="rId24" Type="http://schemas.openxmlformats.org/officeDocument/2006/relationships/hyperlink" Target="https://www.pbs.org/video/nic-sick-uesfxt/" TargetMode="External"/><Relationship Id="rId23" Type="http://schemas.openxmlformats.org/officeDocument/2006/relationships/hyperlink" Target="https://my.clevelandclinic.org/health/treatments/21162-vaping" TargetMode="External"/><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15.png"/><Relationship Id="rId4" Type="http://schemas.openxmlformats.org/officeDocument/2006/relationships/hyperlink" Target="https://my.clevelandclinic.org/health/articles/10881-vital-signs" TargetMode="External"/><Relationship Id="rId9" Type="http://schemas.openxmlformats.org/officeDocument/2006/relationships/hyperlink" Target="https://my.clevelandclinic.org/health/articles/10881-vital-signs" TargetMode="External"/><Relationship Id="rId26" Type="http://schemas.openxmlformats.org/officeDocument/2006/relationships/hyperlink" Target="https://www.pbs.org/video/nic-sick-uesfxt/" TargetMode="External"/><Relationship Id="rId25" Type="http://schemas.openxmlformats.org/officeDocument/2006/relationships/hyperlink" Target="https://www.pbs.org/video/nic-sick-uesfxt/" TargetMode="External"/><Relationship Id="rId28" Type="http://schemas.openxmlformats.org/officeDocument/2006/relationships/hyperlink" Target="https://www.pbs.org/video/nic-sick-uesfxt/" TargetMode="External"/><Relationship Id="rId27" Type="http://schemas.openxmlformats.org/officeDocument/2006/relationships/hyperlink" Target="https://www.pbs.org/video/nic-sick-uesfxt/" TargetMode="External"/><Relationship Id="rId5" Type="http://schemas.openxmlformats.org/officeDocument/2006/relationships/hyperlink" Target="https://my.clevelandclinic.org/health/articles/10881-vital-signs" TargetMode="External"/><Relationship Id="rId6" Type="http://schemas.openxmlformats.org/officeDocument/2006/relationships/hyperlink" Target="https://my.clevelandclinic.org/health/articles/10881-vital-signs" TargetMode="External"/><Relationship Id="rId29" Type="http://schemas.openxmlformats.org/officeDocument/2006/relationships/hyperlink" Target="https://www.pbs.org/video/nic-sick-uesfxt/" TargetMode="External"/><Relationship Id="rId7" Type="http://schemas.openxmlformats.org/officeDocument/2006/relationships/hyperlink" Target="https://my.clevelandclinic.org/health/articles/10881-vital-signs" TargetMode="External"/><Relationship Id="rId8" Type="http://schemas.openxmlformats.org/officeDocument/2006/relationships/hyperlink" Target="https://my.clevelandclinic.org/health/articles/10881-vital-signs" TargetMode="External"/><Relationship Id="rId31" Type="http://schemas.openxmlformats.org/officeDocument/2006/relationships/image" Target="../media/image4.gif"/><Relationship Id="rId30" Type="http://schemas.openxmlformats.org/officeDocument/2006/relationships/hyperlink" Target="https://www.pbs.org/video/nic-sick-uesfxt/" TargetMode="External"/><Relationship Id="rId11" Type="http://schemas.openxmlformats.org/officeDocument/2006/relationships/hyperlink" Target="https://www.aclsmedicaltraining.com/normal-values-in-children/" TargetMode="External"/><Relationship Id="rId10" Type="http://schemas.openxmlformats.org/officeDocument/2006/relationships/hyperlink" Target="https://www.aclsmedicaltraining.com/normal-values-in-children/" TargetMode="External"/><Relationship Id="rId13" Type="http://schemas.openxmlformats.org/officeDocument/2006/relationships/hyperlink" Target="https://www.aclsmedicaltraining.com/normal-values-in-children/" TargetMode="External"/><Relationship Id="rId12" Type="http://schemas.openxmlformats.org/officeDocument/2006/relationships/hyperlink" Target="https://www.aclsmedicaltraining.com/normal-values-in-children/" TargetMode="External"/><Relationship Id="rId15" Type="http://schemas.openxmlformats.org/officeDocument/2006/relationships/hyperlink" Target="https://www.aclsmedicaltraining.com/normal-values-in-children/" TargetMode="External"/><Relationship Id="rId14" Type="http://schemas.openxmlformats.org/officeDocument/2006/relationships/hyperlink" Target="https://www.aclsmedicaltraining.com/normal-values-in-children/" TargetMode="External"/><Relationship Id="rId17" Type="http://schemas.openxmlformats.org/officeDocument/2006/relationships/hyperlink" Target="https://my.clevelandclinic.org/health/treatments/21162-vaping" TargetMode="External"/><Relationship Id="rId16" Type="http://schemas.openxmlformats.org/officeDocument/2006/relationships/hyperlink" Target="https://www.aclsmedicaltraining.com/normal-values-in-children/" TargetMode="External"/><Relationship Id="rId19" Type="http://schemas.openxmlformats.org/officeDocument/2006/relationships/hyperlink" Target="https://my.clevelandclinic.org/health/treatments/21162-vaping" TargetMode="External"/><Relationship Id="rId18" Type="http://schemas.openxmlformats.org/officeDocument/2006/relationships/hyperlink" Target="https://my.clevelandclinic.org/health/treatments/21162-vaping"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4.gif"/><Relationship Id="rId4" Type="http://schemas.openxmlformats.org/officeDocument/2006/relationships/image" Target="../media/image12.png"/><Relationship Id="rId9" Type="http://schemas.openxmlformats.org/officeDocument/2006/relationships/hyperlink" Target="https://www.tobaccoinduceddiseases.org/Smoking-e-cigarettes-and-the-effect-on-respiratory-symptoms-namong-a-population-sample,156839,0,2.html" TargetMode="External"/><Relationship Id="rId5" Type="http://schemas.openxmlformats.org/officeDocument/2006/relationships/hyperlink" Target="https://www.tobaccoinduceddiseases.org/Smoking-e-cigarettes-and-the-effect-on-respiratory-symptoms-namong-a-population-sample,156839,0,2.html" TargetMode="External"/><Relationship Id="rId6" Type="http://schemas.openxmlformats.org/officeDocument/2006/relationships/hyperlink" Target="https://www.tobaccoinduceddiseases.org/Smoking-e-cigarettes-and-the-effect-on-respiratory-symptoms-namong-a-population-sample,156839,0,2.html" TargetMode="External"/><Relationship Id="rId7" Type="http://schemas.openxmlformats.org/officeDocument/2006/relationships/hyperlink" Target="https://www.tobaccoinduceddiseases.org/Smoking-e-cigarettes-and-the-effect-on-respiratory-symptoms-namong-a-population-sample,156839,0,2.html" TargetMode="External"/><Relationship Id="rId8" Type="http://schemas.openxmlformats.org/officeDocument/2006/relationships/hyperlink" Target="https://www.tobaccoinduceddiseases.org/Smoking-e-cigarettes-and-the-effect-on-respiratory-symptoms-namong-a-population-sample,156839,0,2.html" TargetMode="External"/><Relationship Id="rId11" Type="http://schemas.openxmlformats.org/officeDocument/2006/relationships/hyperlink" Target="https://www.tobaccoinduceddiseases.org/Smoking-e-cigarettes-and-the-effect-on-respiratory-symptoms-namong-a-population-sample,156839,0,2.html" TargetMode="External"/><Relationship Id="rId10" Type="http://schemas.openxmlformats.org/officeDocument/2006/relationships/hyperlink" Target="https://www.tobaccoinduceddiseases.org/Smoking-e-cigarettes-and-the-effect-on-respiratory-symptoms-namong-a-population-sample,156839,0,2.html"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4.gi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4.gi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4.gi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comments" Target="../comments/comment2.xml"/><Relationship Id="rId4" Type="http://schemas.openxmlformats.org/officeDocument/2006/relationships/image" Target="../media/image4.gi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comments" Target="../comments/comment3.xml"/><Relationship Id="rId4" Type="http://schemas.openxmlformats.org/officeDocument/2006/relationships/image" Target="../media/image4.gi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image" Target="../media/image4.gi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image" Target="../media/image4.gi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 Id="rId3" Type="http://schemas.openxmlformats.org/officeDocument/2006/relationships/image" Target="../media/image4.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4.gi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image" Target="../media/image4.gi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 Id="rId3" Type="http://schemas.openxmlformats.org/officeDocument/2006/relationships/image" Target="../media/image4.gi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 Id="rId3" Type="http://schemas.openxmlformats.org/officeDocument/2006/relationships/image" Target="../media/image4.gi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 Id="rId3" Type="http://schemas.openxmlformats.org/officeDocument/2006/relationships/image" Target="../media/image4.gi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 Id="rId3" Type="http://schemas.openxmlformats.org/officeDocument/2006/relationships/image" Target="../media/image20.jpg"/><Relationship Id="rId4" Type="http://schemas.openxmlformats.org/officeDocument/2006/relationships/image" Target="../media/image17.jpg"/><Relationship Id="rId5" Type="http://schemas.openxmlformats.org/officeDocument/2006/relationships/image" Target="../media/image4.gi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 Id="rId3" Type="http://schemas.openxmlformats.org/officeDocument/2006/relationships/image" Target="../media/image19.jpg"/><Relationship Id="rId4" Type="http://schemas.openxmlformats.org/officeDocument/2006/relationships/image" Target="../media/image4.gi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 Id="rId3" Type="http://schemas.openxmlformats.org/officeDocument/2006/relationships/image" Target="../media/image4.gi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 Id="rId3" Type="http://schemas.openxmlformats.org/officeDocument/2006/relationships/image" Target="../media/image4.gi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 Id="rId3" Type="http://schemas.openxmlformats.org/officeDocument/2006/relationships/image" Target="../media/image4.gi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 Id="rId3" Type="http://schemas.openxmlformats.org/officeDocument/2006/relationships/image" Target="../media/image4.gi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4.gif"/></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 Id="rId3" Type="http://schemas.openxmlformats.org/officeDocument/2006/relationships/image" Target="../media/image4.gi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 Id="rId3" Type="http://schemas.openxmlformats.org/officeDocument/2006/relationships/image" Target="../media/image18.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comments" Target="../comments/comment1.xml"/><Relationship Id="rId4" Type="http://schemas.openxmlformats.org/officeDocument/2006/relationships/image" Target="../media/image4.gi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4.gi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4.gi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4.gi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4.gi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4.gif"/></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276" name="Shape 276"/>
        <p:cNvGrpSpPr/>
        <p:nvPr/>
      </p:nvGrpSpPr>
      <p:grpSpPr>
        <a:xfrm>
          <a:off x="0" y="0"/>
          <a:ext cx="0" cy="0"/>
          <a:chOff x="0" y="0"/>
          <a:chExt cx="0" cy="0"/>
        </a:xfrm>
      </p:grpSpPr>
      <p:sp>
        <p:nvSpPr>
          <p:cNvPr id="277" name="Google Shape;277;p13"/>
          <p:cNvSpPr txBox="1"/>
          <p:nvPr>
            <p:ph type="ctrTitle"/>
          </p:nvPr>
        </p:nvSpPr>
        <p:spPr>
          <a:xfrm>
            <a:off x="824000" y="1613813"/>
            <a:ext cx="4255500" cy="18729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en"/>
              <a:t>Science Fair Logbook</a:t>
            </a:r>
            <a:endParaRPr/>
          </a:p>
        </p:txBody>
      </p:sp>
      <p:sp>
        <p:nvSpPr>
          <p:cNvPr id="278" name="Google Shape;278;p13"/>
          <p:cNvSpPr txBox="1"/>
          <p:nvPr>
            <p:ph idx="1" type="subTitle"/>
          </p:nvPr>
        </p:nvSpPr>
        <p:spPr>
          <a:xfrm>
            <a:off x="824000" y="3596300"/>
            <a:ext cx="4255500" cy="695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Name: Navreet</a:t>
            </a:r>
            <a:endParaRPr/>
          </a:p>
        </p:txBody>
      </p:sp>
      <p:pic>
        <p:nvPicPr>
          <p:cNvPr descr="a pixel art illustration of a pink pudding with whipped cream and a strawberry on top . (Provided by Tenor)" id="279" name="Google Shape;279;p13"/>
          <p:cNvPicPr preferRelativeResize="0"/>
          <p:nvPr/>
        </p:nvPicPr>
        <p:blipFill>
          <a:blip r:embed="rId3">
            <a:alphaModFix/>
          </a:blip>
          <a:stretch>
            <a:fillRect/>
          </a:stretch>
        </p:blipFill>
        <p:spPr>
          <a:xfrm>
            <a:off x="4699925" y="-744825"/>
            <a:ext cx="3939925" cy="39399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378" name="Shape 378"/>
        <p:cNvGrpSpPr/>
        <p:nvPr/>
      </p:nvGrpSpPr>
      <p:grpSpPr>
        <a:xfrm>
          <a:off x="0" y="0"/>
          <a:ext cx="0" cy="0"/>
          <a:chOff x="0" y="0"/>
          <a:chExt cx="0" cy="0"/>
        </a:xfrm>
      </p:grpSpPr>
      <p:sp>
        <p:nvSpPr>
          <p:cNvPr id="379" name="Google Shape;379;p22"/>
          <p:cNvSpPr txBox="1"/>
          <p:nvPr>
            <p:ph type="title"/>
          </p:nvPr>
        </p:nvSpPr>
        <p:spPr>
          <a:xfrm>
            <a:off x="1242025" y="3696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Sources of Information</a:t>
            </a:r>
            <a:endParaRPr/>
          </a:p>
        </p:txBody>
      </p:sp>
      <p:sp>
        <p:nvSpPr>
          <p:cNvPr id="380" name="Google Shape;380;p22"/>
          <p:cNvSpPr txBox="1"/>
          <p:nvPr>
            <p:ph idx="1" type="body"/>
          </p:nvPr>
        </p:nvSpPr>
        <p:spPr>
          <a:xfrm>
            <a:off x="1242025" y="726850"/>
            <a:ext cx="7030500" cy="8388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Note all sources used - websites, books, experts, etc.   ( *Google is not a website, follow links to find the page information.) Add slides as needed.</a:t>
            </a:r>
            <a:endParaRPr/>
          </a:p>
        </p:txBody>
      </p:sp>
      <p:graphicFrame>
        <p:nvGraphicFramePr>
          <p:cNvPr id="381" name="Google Shape;381;p22"/>
          <p:cNvGraphicFramePr/>
          <p:nvPr/>
        </p:nvGraphicFramePr>
        <p:xfrm>
          <a:off x="659750" y="1248200"/>
          <a:ext cx="3000000" cy="3000000"/>
        </p:xfrm>
        <a:graphic>
          <a:graphicData uri="http://schemas.openxmlformats.org/drawingml/2006/table">
            <a:tbl>
              <a:tblPr>
                <a:noFill/>
                <a:tableStyleId>{EB347D5A-B504-4990-8B34-4F374ED29A89}</a:tableStyleId>
              </a:tblPr>
              <a:tblGrid>
                <a:gridCol w="1664950"/>
                <a:gridCol w="1433100"/>
                <a:gridCol w="4113775"/>
                <a:gridCol w="1019425"/>
              </a:tblGrid>
              <a:tr h="445475">
                <a:tc>
                  <a:txBody>
                    <a:bodyPr/>
                    <a:lstStyle/>
                    <a:p>
                      <a:pPr indent="0" lvl="0" marL="0" rtl="0" algn="l">
                        <a:spcBef>
                          <a:spcPts val="0"/>
                        </a:spcBef>
                        <a:spcAft>
                          <a:spcPts val="0"/>
                        </a:spcAft>
                        <a:buNone/>
                      </a:pPr>
                      <a:r>
                        <a:rPr lang="en"/>
                        <a:t>Title</a:t>
                      </a:r>
                      <a:endParaRPr/>
                    </a:p>
                  </a:txBody>
                  <a:tcPr marT="91425" marB="91425" marR="91425" marL="91425">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Author</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Information (web link, publisher, etc)</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Year</a:t>
                      </a:r>
                      <a:endParaRPr/>
                    </a:p>
                  </a:txBody>
                  <a:tcPr marT="91425" marB="91425" marR="91425" marL="91425">
                    <a:lnL cap="flat" cmpd="sng" w="9525">
                      <a:solidFill>
                        <a:srgbClr val="000000"/>
                      </a:solidFill>
                      <a:prstDash val="solid"/>
                      <a:round/>
                      <a:headEnd len="sm" w="sm" type="none"/>
                      <a:tailEnd len="sm" w="sm" type="none"/>
                    </a:lnL>
                    <a:solidFill>
                      <a:schemeClr val="lt1"/>
                    </a:solidFill>
                  </a:tcPr>
                </a:tc>
              </a:tr>
              <a:tr h="598250">
                <a:tc>
                  <a:txBody>
                    <a:bodyPr/>
                    <a:lstStyle/>
                    <a:p>
                      <a:pPr indent="0" lvl="0" marL="0" rtl="0" algn="l">
                        <a:spcBef>
                          <a:spcPts val="0"/>
                        </a:spcBef>
                        <a:spcAft>
                          <a:spcPts val="0"/>
                        </a:spcAft>
                        <a:buNone/>
                      </a:pPr>
                      <a:r>
                        <a:rPr lang="en"/>
                        <a:t>Vital Signs</a:t>
                      </a:r>
                      <a:endParaRPr/>
                    </a:p>
                  </a:txBody>
                  <a:tcPr marT="91425" marB="91425" marR="91425" marL="91425">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Cleveland Clinic</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t/>
                      </a:r>
                      <a:endParaRPr/>
                    </a:p>
                  </a:txBody>
                  <a:tcPr marT="91425" marB="91425" marR="91425" marL="91425">
                    <a:lnL cap="flat" cmpd="sng" w="9525">
                      <a:solidFill>
                        <a:srgbClr val="000000"/>
                      </a:solidFill>
                      <a:prstDash val="solid"/>
                      <a:round/>
                      <a:headEnd len="sm" w="sm" type="none"/>
                      <a:tailEnd len="sm" w="sm" type="none"/>
                    </a:lnL>
                    <a:lnT cap="flat" cmpd="sng" w="9525">
                      <a:solidFill>
                        <a:srgbClr val="000000"/>
                      </a:solidFill>
                      <a:prstDash val="solid"/>
                      <a:round/>
                      <a:headEnd len="sm" w="sm" type="none"/>
                      <a:tailEnd len="sm" w="sm" type="none"/>
                    </a:lnT>
                    <a:solidFill>
                      <a:schemeClr val="lt1"/>
                    </a:solidFill>
                  </a:tcPr>
                </a:tc>
                <a:tc>
                  <a:txBody>
                    <a:bodyPr/>
                    <a:lstStyle/>
                    <a:p>
                      <a:pPr indent="0" lvl="0" marL="0" rtl="0" algn="l">
                        <a:spcBef>
                          <a:spcPts val="0"/>
                        </a:spcBef>
                        <a:spcAft>
                          <a:spcPts val="0"/>
                        </a:spcAft>
                        <a:buNone/>
                      </a:pPr>
                      <a:r>
                        <a:rPr lang="en"/>
                        <a:t>2025</a:t>
                      </a:r>
                      <a:endParaRPr/>
                    </a:p>
                  </a:txBody>
                  <a:tcPr marT="91425" marB="91425" marR="91425" marL="91425">
                    <a:solidFill>
                      <a:schemeClr val="lt1"/>
                    </a:solidFill>
                  </a:tcPr>
                </a:tc>
              </a:tr>
              <a:tr h="373925">
                <a:tc>
                  <a:txBody>
                    <a:bodyPr/>
                    <a:lstStyle/>
                    <a:p>
                      <a:pPr indent="0" lvl="0" marL="0" rtl="0" algn="l">
                        <a:spcBef>
                          <a:spcPts val="0"/>
                        </a:spcBef>
                        <a:spcAft>
                          <a:spcPts val="0"/>
                        </a:spcAft>
                        <a:buNone/>
                      </a:pPr>
                      <a:r>
                        <a:t/>
                      </a:r>
                      <a:endParaRPr/>
                    </a:p>
                  </a:txBody>
                  <a:tcPr marT="91425" marB="91425" marR="91425" marL="91425">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chemeClr val="lt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ACLS Medical Training</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chemeClr val="lt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t/>
                      </a:r>
                      <a:endParaRPr/>
                    </a:p>
                  </a:txBody>
                  <a:tcPr marT="91425" marB="91425" marR="91425" marL="91425">
                    <a:lnL cap="flat" cmpd="sng" w="9525">
                      <a:solidFill>
                        <a:srgbClr val="000000"/>
                      </a:solidFill>
                      <a:prstDash val="solid"/>
                      <a:round/>
                      <a:headEnd len="sm" w="sm" type="none"/>
                      <a:tailEnd len="sm" w="sm" type="none"/>
                    </a:lnL>
                    <a:lnB cap="flat" cmpd="sng" w="9525">
                      <a:solidFill>
                        <a:schemeClr val="lt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t/>
                      </a:r>
                      <a:endParaRPr/>
                    </a:p>
                  </a:txBody>
                  <a:tcPr marT="91425" marB="91425" marR="91425" marL="91425">
                    <a:lnB cap="flat" cmpd="sng" w="9525">
                      <a:solidFill>
                        <a:schemeClr val="lt1"/>
                      </a:solidFill>
                      <a:prstDash val="solid"/>
                      <a:round/>
                      <a:headEnd len="sm" w="sm" type="none"/>
                      <a:tailEnd len="sm" w="sm" type="none"/>
                    </a:lnB>
                    <a:solidFill>
                      <a:schemeClr val="lt1"/>
                    </a:solidFill>
                  </a:tcPr>
                </a:tc>
              </a:tr>
              <a:tr h="717925">
                <a:tc>
                  <a:txBody>
                    <a:bodyPr/>
                    <a:lstStyle/>
                    <a:p>
                      <a:pPr indent="0" lvl="0" marL="0" rtl="0" algn="l">
                        <a:spcBef>
                          <a:spcPts val="0"/>
                        </a:spcBef>
                        <a:spcAft>
                          <a:spcPts val="0"/>
                        </a:spcAft>
                        <a:buNone/>
                      </a:pPr>
                      <a:r>
                        <a:rPr lang="en" sz="1200"/>
                        <a:t>What is the Normal Respiratory Rate for a 1 year old?</a:t>
                      </a:r>
                      <a:endParaRPr sz="1200"/>
                    </a:p>
                  </a:txBody>
                  <a:tcPr marT="91425" marB="91425" marR="91425" marL="91425">
                    <a:lnR cap="flat" cmpd="sng" w="9525">
                      <a:solidFill>
                        <a:srgbClr val="000000"/>
                      </a:solidFill>
                      <a:prstDash val="solid"/>
                      <a:round/>
                      <a:headEnd len="sm" w="sm" type="none"/>
                      <a:tailEnd len="sm" w="sm" type="none"/>
                    </a:lnR>
                    <a:lnT cap="flat" cmpd="sng" w="9525">
                      <a:solidFill>
                        <a:schemeClr val="lt1"/>
                      </a:solidFill>
                      <a:prstDash val="solid"/>
                      <a:round/>
                      <a:headEnd len="sm" w="sm" type="none"/>
                      <a:tailEnd len="sm" w="sm" type="none"/>
                    </a:lnT>
                    <a:solidFill>
                      <a:schemeClr val="lt1"/>
                    </a:solidFill>
                  </a:tcPr>
                </a:tc>
                <a:tc>
                  <a:txBody>
                    <a:bodyPr/>
                    <a:lstStyle/>
                    <a:p>
                      <a:pPr indent="0" lvl="0" marL="0" rtl="0" algn="l">
                        <a:spcBef>
                          <a:spcPts val="0"/>
                        </a:spcBef>
                        <a:spcAft>
                          <a:spcPts val="0"/>
                        </a:spcAft>
                        <a:buNone/>
                      </a:pPr>
                      <a:r>
                        <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chemeClr val="lt1"/>
                      </a:solidFill>
                      <a:prstDash val="solid"/>
                      <a:round/>
                      <a:headEnd len="sm" w="sm" type="none"/>
                      <a:tailEnd len="sm" w="sm" type="none"/>
                    </a:lnT>
                    <a:solidFill>
                      <a:schemeClr val="lt1"/>
                    </a:solidFill>
                  </a:tcPr>
                </a:tc>
                <a:tc>
                  <a:txBody>
                    <a:bodyPr/>
                    <a:lstStyle/>
                    <a:p>
                      <a:pPr indent="0" lvl="0" marL="0" rtl="0" algn="l">
                        <a:spcBef>
                          <a:spcPts val="0"/>
                        </a:spcBef>
                        <a:spcAft>
                          <a:spcPts val="0"/>
                        </a:spcAft>
                        <a:buNone/>
                      </a:pPr>
                      <a:r>
                        <a:t/>
                      </a:r>
                      <a:endParaRPr/>
                    </a:p>
                  </a:txBody>
                  <a:tcPr marT="91425" marB="91425" marR="91425" marL="91425">
                    <a:lnL cap="flat" cmpd="sng" w="9525">
                      <a:solidFill>
                        <a:srgbClr val="000000"/>
                      </a:solidFill>
                      <a:prstDash val="solid"/>
                      <a:round/>
                      <a:headEnd len="sm" w="sm" type="none"/>
                      <a:tailEnd len="sm" w="sm" type="none"/>
                    </a:lnL>
                    <a:lnT cap="flat" cmpd="sng" w="9525">
                      <a:solidFill>
                        <a:schemeClr val="lt1"/>
                      </a:solidFill>
                      <a:prstDash val="solid"/>
                      <a:round/>
                      <a:headEnd len="sm" w="sm" type="none"/>
                      <a:tailEnd len="sm" w="sm" type="none"/>
                    </a:lnT>
                    <a:solidFill>
                      <a:schemeClr val="lt1"/>
                    </a:solidFill>
                  </a:tcPr>
                </a:tc>
                <a:tc>
                  <a:txBody>
                    <a:bodyPr/>
                    <a:lstStyle/>
                    <a:p>
                      <a:pPr indent="0" lvl="0" marL="0" rtl="0" algn="l">
                        <a:spcBef>
                          <a:spcPts val="0"/>
                        </a:spcBef>
                        <a:spcAft>
                          <a:spcPts val="0"/>
                        </a:spcAft>
                        <a:buNone/>
                      </a:pPr>
                      <a:r>
                        <a:rPr lang="en"/>
                        <a:t>2025</a:t>
                      </a:r>
                      <a:endParaRPr/>
                    </a:p>
                  </a:txBody>
                  <a:tcPr marT="91425" marB="91425" marR="91425" marL="91425">
                    <a:lnT cap="flat" cmpd="sng" w="9525">
                      <a:solidFill>
                        <a:schemeClr val="lt1"/>
                      </a:solidFill>
                      <a:prstDash val="solid"/>
                      <a:round/>
                      <a:headEnd len="sm" w="sm" type="none"/>
                      <a:tailEnd len="sm" w="sm" type="none"/>
                    </a:lnT>
                    <a:solidFill>
                      <a:schemeClr val="lt1"/>
                    </a:solidFill>
                  </a:tcPr>
                </a:tc>
              </a:tr>
              <a:tr h="673025">
                <a:tc>
                  <a:txBody>
                    <a:bodyPr/>
                    <a:lstStyle/>
                    <a:p>
                      <a:pPr indent="0" lvl="0" marL="0" rtl="0" algn="l">
                        <a:spcBef>
                          <a:spcPts val="0"/>
                        </a:spcBef>
                        <a:spcAft>
                          <a:spcPts val="0"/>
                        </a:spcAft>
                        <a:buNone/>
                      </a:pPr>
                      <a:r>
                        <a:rPr lang="en" sz="1100"/>
                        <a:t>Vaping(e-cigarettes): What It Is, Side Effects &amp; Dangers</a:t>
                      </a:r>
                      <a:endParaRPr sz="1100"/>
                    </a:p>
                  </a:txBody>
                  <a:tcPr marT="91425" marB="91425" marR="91425" marL="91425">
                    <a:lnR cap="flat" cmpd="sng" w="9525">
                      <a:solidFill>
                        <a:srgbClr val="000000"/>
                      </a:solidFill>
                      <a:prstDash val="solid"/>
                      <a:round/>
                      <a:headEnd len="sm" w="sm" type="none"/>
                      <a:tailEnd len="sm" w="sm" type="none"/>
                    </a:lnR>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Cleveland Clinic</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solidFill>
                      <a:schemeClr val="lt1"/>
                    </a:solidFill>
                  </a:tcPr>
                </a:tc>
                <a:tc>
                  <a:txBody>
                    <a:bodyPr/>
                    <a:lstStyle/>
                    <a:p>
                      <a:pPr indent="0" lvl="0" marL="0" rtl="0" algn="l">
                        <a:spcBef>
                          <a:spcPts val="0"/>
                        </a:spcBef>
                        <a:spcAft>
                          <a:spcPts val="0"/>
                        </a:spcAft>
                        <a:buNone/>
                      </a:pPr>
                      <a:r>
                        <a:t/>
                      </a:r>
                      <a:endParaRPr/>
                    </a:p>
                  </a:txBody>
                  <a:tcPr marT="91425" marB="91425" marR="91425" marL="91425">
                    <a:lnL cap="flat" cmpd="sng" w="9525">
                      <a:solidFill>
                        <a:srgbClr val="000000"/>
                      </a:solidFill>
                      <a:prstDash val="solid"/>
                      <a:round/>
                      <a:headEnd len="sm" w="sm" type="none"/>
                      <a:tailEnd len="sm" w="sm" type="none"/>
                    </a:lnL>
                    <a:solidFill>
                      <a:schemeClr val="lt1"/>
                    </a:solidFill>
                  </a:tcPr>
                </a:tc>
                <a:tc>
                  <a:txBody>
                    <a:bodyPr/>
                    <a:lstStyle/>
                    <a:p>
                      <a:pPr indent="0" lvl="0" marL="0" rtl="0" algn="l">
                        <a:spcBef>
                          <a:spcPts val="0"/>
                        </a:spcBef>
                        <a:spcAft>
                          <a:spcPts val="0"/>
                        </a:spcAft>
                        <a:buNone/>
                      </a:pPr>
                      <a:r>
                        <a:rPr lang="en"/>
                        <a:t>2026</a:t>
                      </a:r>
                      <a:endParaRPr/>
                    </a:p>
                  </a:txBody>
                  <a:tcPr marT="91425" marB="91425" marR="91425" marL="91425">
                    <a:solidFill>
                      <a:schemeClr val="lt1"/>
                    </a:solidFill>
                  </a:tcPr>
                </a:tc>
              </a:tr>
              <a:tr h="673025">
                <a:tc>
                  <a:txBody>
                    <a:bodyPr/>
                    <a:lstStyle/>
                    <a:p>
                      <a:pPr indent="0" lvl="0" marL="0" rtl="0" algn="l">
                        <a:spcBef>
                          <a:spcPts val="0"/>
                        </a:spcBef>
                        <a:spcAft>
                          <a:spcPts val="0"/>
                        </a:spcAft>
                        <a:buNone/>
                      </a:pPr>
                      <a:r>
                        <a:rPr lang="en" sz="1100"/>
                        <a:t>Know Vape. Nic Sick: The Dangers of youth Vaping</a:t>
                      </a:r>
                      <a:endParaRPr sz="1100"/>
                    </a:p>
                  </a:txBody>
                  <a:tcPr marT="91425" marB="91425" marR="91425" marL="91425">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chemeClr val="lt1"/>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Idaho Public Televison</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solidFill>
                      <a:schemeClr val="lt1"/>
                    </a:solidFill>
                  </a:tcPr>
                </a:tc>
                <a:tc>
                  <a:txBody>
                    <a:bodyPr/>
                    <a:lstStyle/>
                    <a:p>
                      <a:pPr indent="0" lvl="0" marL="0" rtl="0" algn="l">
                        <a:spcBef>
                          <a:spcPts val="0"/>
                        </a:spcBef>
                        <a:spcAft>
                          <a:spcPts val="0"/>
                        </a:spcAft>
                        <a:buNone/>
                      </a:pPr>
                      <a:r>
                        <a:t/>
                      </a:r>
                      <a:endParaRPr/>
                    </a:p>
                  </a:txBody>
                  <a:tcPr marT="91425" marB="91425" marR="91425" marL="91425">
                    <a:lnL cap="flat" cmpd="sng" w="9525">
                      <a:solidFill>
                        <a:srgbClr val="000000"/>
                      </a:solidFill>
                      <a:prstDash val="solid"/>
                      <a:round/>
                      <a:headEnd len="sm" w="sm" type="none"/>
                      <a:tailEnd len="sm" w="sm" type="none"/>
                    </a:lnL>
                    <a:solidFill>
                      <a:schemeClr val="lt1"/>
                    </a:solidFill>
                  </a:tcPr>
                </a:tc>
                <a:tc>
                  <a:txBody>
                    <a:bodyPr/>
                    <a:lstStyle/>
                    <a:p>
                      <a:pPr indent="0" lvl="0" marL="0" rtl="0" algn="l">
                        <a:spcBef>
                          <a:spcPts val="0"/>
                        </a:spcBef>
                        <a:spcAft>
                          <a:spcPts val="0"/>
                        </a:spcAft>
                        <a:buNone/>
                      </a:pPr>
                      <a:r>
                        <a:rPr lang="en"/>
                        <a:t>2023</a:t>
                      </a:r>
                      <a:endParaRPr/>
                    </a:p>
                  </a:txBody>
                  <a:tcPr marT="91425" marB="91425" marR="91425" marL="91425">
                    <a:solidFill>
                      <a:schemeClr val="lt1"/>
                    </a:solidFill>
                  </a:tcPr>
                </a:tc>
              </a:tr>
            </a:tbl>
          </a:graphicData>
        </a:graphic>
      </p:graphicFrame>
      <p:pic>
        <p:nvPicPr>
          <p:cNvPr id="382" name="Google Shape;382;p22"/>
          <p:cNvPicPr preferRelativeResize="0"/>
          <p:nvPr/>
        </p:nvPicPr>
        <p:blipFill>
          <a:blip r:embed="rId3">
            <a:alphaModFix/>
          </a:blip>
          <a:stretch>
            <a:fillRect/>
          </a:stretch>
        </p:blipFill>
        <p:spPr>
          <a:xfrm>
            <a:off x="4110300" y="2526826"/>
            <a:ext cx="247650" cy="60884"/>
          </a:xfrm>
          <a:prstGeom prst="rect">
            <a:avLst/>
          </a:prstGeom>
          <a:noFill/>
          <a:ln>
            <a:noFill/>
          </a:ln>
        </p:spPr>
      </p:pic>
      <p:sp>
        <p:nvSpPr>
          <p:cNvPr id="383" name="Google Shape;383;p22"/>
          <p:cNvSpPr txBox="1"/>
          <p:nvPr/>
        </p:nvSpPr>
        <p:spPr>
          <a:xfrm>
            <a:off x="3938825" y="1667625"/>
            <a:ext cx="3754500" cy="4749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1400"/>
              </a:spcBef>
              <a:spcAft>
                <a:spcPts val="0"/>
              </a:spcAft>
              <a:buNone/>
            </a:pPr>
            <a:r>
              <a:rPr b="1" lang="en" sz="1300" u="sng">
                <a:solidFill>
                  <a:schemeClr val="hlink"/>
                </a:solidFill>
                <a:hlinkClick r:id="rId4"/>
              </a:rPr>
              <a:t>Vital Signs</a:t>
            </a:r>
            <a:endParaRPr b="1" sz="1300">
              <a:uFill>
                <a:noFill/>
              </a:uFill>
              <a:hlinkClick r:id="rId5"/>
            </a:endParaRPr>
          </a:p>
          <a:p>
            <a:pPr indent="0" lvl="0" marL="0" rtl="0" algn="l">
              <a:spcBef>
                <a:spcPts val="400"/>
              </a:spcBef>
              <a:spcAft>
                <a:spcPts val="0"/>
              </a:spcAft>
              <a:buNone/>
            </a:pPr>
            <a:r>
              <a:rPr lang="en" sz="1100" u="sng">
                <a:solidFill>
                  <a:schemeClr val="hlink"/>
                </a:solidFill>
                <a:hlinkClick r:id="rId6"/>
              </a:rPr>
              <a:t>Cleveland Clinic</a:t>
            </a:r>
            <a:endParaRPr sz="1100" u="sng">
              <a:solidFill>
                <a:schemeClr val="hlink"/>
              </a:solidFill>
              <a:hlinkClick r:id="rId7"/>
            </a:endParaRPr>
          </a:p>
          <a:p>
            <a:pPr indent="0" lvl="0" marL="0" rtl="0" algn="l">
              <a:spcBef>
                <a:spcPts val="0"/>
              </a:spcBef>
              <a:spcAft>
                <a:spcPts val="0"/>
              </a:spcAft>
              <a:buNone/>
            </a:pPr>
            <a:r>
              <a:rPr lang="en" sz="1100" u="sng">
                <a:solidFill>
                  <a:schemeClr val="hlink"/>
                </a:solidFill>
                <a:hlinkClick r:id="rId8"/>
              </a:rPr>
              <a:t>https://my.clevelandclinic.org › health › articles › 1088...</a:t>
            </a:r>
            <a:endParaRPr sz="1100" u="sng">
              <a:solidFill>
                <a:schemeClr val="hlink"/>
              </a:solidFill>
              <a:hlinkClick r:id="rId9"/>
            </a:endParaRPr>
          </a:p>
        </p:txBody>
      </p:sp>
      <p:sp>
        <p:nvSpPr>
          <p:cNvPr id="384" name="Google Shape;384;p22"/>
          <p:cNvSpPr txBox="1"/>
          <p:nvPr/>
        </p:nvSpPr>
        <p:spPr>
          <a:xfrm>
            <a:off x="4035400" y="2244525"/>
            <a:ext cx="2736600" cy="1461300"/>
          </a:xfrm>
          <a:prstGeom prst="rect">
            <a:avLst/>
          </a:prstGeom>
          <a:noFill/>
          <a:ln>
            <a:noFill/>
          </a:ln>
        </p:spPr>
        <p:txBody>
          <a:bodyPr anchorCtr="0" anchor="ctr" bIns="55025" lIns="55025" spcFirstLastPara="1" rIns="55025" wrap="square" tIns="55025">
            <a:noAutofit/>
          </a:bodyPr>
          <a:lstStyle/>
          <a:p>
            <a:pPr indent="0" lvl="0" marL="0" rtl="0" algn="l">
              <a:lnSpc>
                <a:spcPct val="115000"/>
              </a:lnSpc>
              <a:spcBef>
                <a:spcPts val="843"/>
              </a:spcBef>
              <a:spcAft>
                <a:spcPts val="0"/>
              </a:spcAft>
              <a:buNone/>
            </a:pPr>
            <a:r>
              <a:rPr b="1" lang="en" sz="782" u="sng">
                <a:solidFill>
                  <a:schemeClr val="hlink"/>
                </a:solidFill>
                <a:hlinkClick r:id="rId10"/>
              </a:rPr>
              <a:t>What is the Normal Respiratory Rate for 1 Year Old?</a:t>
            </a:r>
            <a:endParaRPr b="1" sz="782" u="sng">
              <a:solidFill>
                <a:schemeClr val="hlink"/>
              </a:solidFill>
              <a:hlinkClick r:id="rId11"/>
            </a:endParaRPr>
          </a:p>
          <a:p>
            <a:pPr indent="0" lvl="0" marL="0" rtl="0" algn="l">
              <a:lnSpc>
                <a:spcPct val="115000"/>
              </a:lnSpc>
              <a:spcBef>
                <a:spcPts val="241"/>
              </a:spcBef>
              <a:spcAft>
                <a:spcPts val="0"/>
              </a:spcAft>
              <a:buNone/>
            </a:pPr>
            <a:r>
              <a:t/>
            </a:r>
            <a:endParaRPr sz="662" u="sng">
              <a:solidFill>
                <a:schemeClr val="hlink"/>
              </a:solidFill>
              <a:hlinkClick r:id="rId12"/>
            </a:endParaRPr>
          </a:p>
          <a:p>
            <a:pPr indent="0" lvl="0" marL="0" rtl="0" algn="l">
              <a:spcBef>
                <a:spcPts val="0"/>
              </a:spcBef>
              <a:spcAft>
                <a:spcPts val="0"/>
              </a:spcAft>
              <a:buNone/>
            </a:pPr>
            <a:r>
              <a:rPr lang="en" sz="662" u="sng">
                <a:solidFill>
                  <a:schemeClr val="hlink"/>
                </a:solidFill>
                <a:hlinkClick r:id="rId13"/>
              </a:rPr>
              <a:t>ACLS Medical Training</a:t>
            </a:r>
            <a:endParaRPr sz="662" u="sng">
              <a:solidFill>
                <a:schemeClr val="hlink"/>
              </a:solidFill>
              <a:hlinkClick r:id="rId14"/>
            </a:endParaRPr>
          </a:p>
          <a:p>
            <a:pPr indent="0" lvl="0" marL="0" rtl="0" algn="l">
              <a:spcBef>
                <a:spcPts val="0"/>
              </a:spcBef>
              <a:spcAft>
                <a:spcPts val="0"/>
              </a:spcAft>
              <a:buNone/>
            </a:pPr>
            <a:r>
              <a:rPr lang="en" sz="662" u="sng">
                <a:solidFill>
                  <a:schemeClr val="hlink"/>
                </a:solidFill>
                <a:hlinkClick r:id="rId15"/>
              </a:rPr>
              <a:t>https://www.aclsmedicaltraining.com › normal-values-i...</a:t>
            </a:r>
            <a:endParaRPr sz="662" u="sng">
              <a:solidFill>
                <a:schemeClr val="hlink"/>
              </a:solidFill>
              <a:hlinkClick r:id="rId16"/>
            </a:endParaRPr>
          </a:p>
        </p:txBody>
      </p:sp>
      <p:pic>
        <p:nvPicPr>
          <p:cNvPr id="385" name="Google Shape;385;p22"/>
          <p:cNvPicPr preferRelativeResize="0"/>
          <p:nvPr/>
        </p:nvPicPr>
        <p:blipFill>
          <a:blip r:embed="rId3">
            <a:alphaModFix/>
          </a:blip>
          <a:stretch>
            <a:fillRect/>
          </a:stretch>
        </p:blipFill>
        <p:spPr>
          <a:xfrm>
            <a:off x="4907673" y="3557675"/>
            <a:ext cx="322015" cy="148143"/>
          </a:xfrm>
          <a:prstGeom prst="rect">
            <a:avLst/>
          </a:prstGeom>
          <a:noFill/>
          <a:ln>
            <a:noFill/>
          </a:ln>
        </p:spPr>
      </p:pic>
      <p:sp>
        <p:nvSpPr>
          <p:cNvPr id="386" name="Google Shape;386;p22"/>
          <p:cNvSpPr txBox="1"/>
          <p:nvPr/>
        </p:nvSpPr>
        <p:spPr>
          <a:xfrm>
            <a:off x="4207000" y="3146151"/>
            <a:ext cx="3754500" cy="1461300"/>
          </a:xfrm>
          <a:prstGeom prst="rect">
            <a:avLst/>
          </a:prstGeom>
          <a:noFill/>
          <a:ln>
            <a:noFill/>
          </a:ln>
        </p:spPr>
        <p:txBody>
          <a:bodyPr anchorCtr="0" anchor="ctr" bIns="54700" lIns="54700" spcFirstLastPara="1" rIns="54700" wrap="square" tIns="54700">
            <a:noAutofit/>
          </a:bodyPr>
          <a:lstStyle/>
          <a:p>
            <a:pPr indent="0" lvl="0" marL="0" rtl="0" algn="l">
              <a:lnSpc>
                <a:spcPct val="115000"/>
              </a:lnSpc>
              <a:spcBef>
                <a:spcPts val="837"/>
              </a:spcBef>
              <a:spcAft>
                <a:spcPts val="0"/>
              </a:spcAft>
              <a:buNone/>
            </a:pPr>
            <a:r>
              <a:rPr b="1" lang="en" sz="777" u="sng">
                <a:solidFill>
                  <a:schemeClr val="hlink"/>
                </a:solidFill>
                <a:hlinkClick r:id="rId17"/>
              </a:rPr>
              <a:t>Vaping (E-Cigarettes): What It Is, Side Effects &amp; Dangers</a:t>
            </a:r>
            <a:endParaRPr b="1" sz="777" u="sng">
              <a:solidFill>
                <a:schemeClr val="hlink"/>
              </a:solidFill>
              <a:hlinkClick r:id="rId18"/>
            </a:endParaRPr>
          </a:p>
          <a:p>
            <a:pPr indent="0" lvl="0" marL="0" rtl="0" algn="l">
              <a:lnSpc>
                <a:spcPct val="115000"/>
              </a:lnSpc>
              <a:spcBef>
                <a:spcPts val="239"/>
              </a:spcBef>
              <a:spcAft>
                <a:spcPts val="0"/>
              </a:spcAft>
              <a:buNone/>
            </a:pPr>
            <a:r>
              <a:t/>
            </a:r>
            <a:endParaRPr sz="658" u="sng">
              <a:solidFill>
                <a:schemeClr val="hlink"/>
              </a:solidFill>
              <a:hlinkClick r:id="rId19"/>
            </a:endParaRPr>
          </a:p>
          <a:p>
            <a:pPr indent="0" lvl="0" marL="0" rtl="0" algn="l">
              <a:spcBef>
                <a:spcPts val="0"/>
              </a:spcBef>
              <a:spcAft>
                <a:spcPts val="0"/>
              </a:spcAft>
              <a:buNone/>
            </a:pPr>
            <a:r>
              <a:rPr lang="en" sz="658" u="sng">
                <a:solidFill>
                  <a:schemeClr val="hlink"/>
                </a:solidFill>
                <a:hlinkClick r:id="rId20"/>
              </a:rPr>
              <a:t>Cleveland Clinic</a:t>
            </a:r>
            <a:endParaRPr sz="658" u="sng">
              <a:solidFill>
                <a:schemeClr val="hlink"/>
              </a:solidFill>
              <a:hlinkClick r:id="rId21"/>
            </a:endParaRPr>
          </a:p>
          <a:p>
            <a:pPr indent="0" lvl="0" marL="0" rtl="0" algn="l">
              <a:spcBef>
                <a:spcPts val="0"/>
              </a:spcBef>
              <a:spcAft>
                <a:spcPts val="0"/>
              </a:spcAft>
              <a:buNone/>
            </a:pPr>
            <a:r>
              <a:rPr lang="en" sz="658" u="sng">
                <a:solidFill>
                  <a:schemeClr val="hlink"/>
                </a:solidFill>
                <a:hlinkClick r:id="rId22"/>
              </a:rPr>
              <a:t>https://my.clevelandclinic.org › health › 21162-vaping</a:t>
            </a:r>
            <a:endParaRPr sz="658" u="sng">
              <a:solidFill>
                <a:schemeClr val="hlink"/>
              </a:solidFill>
              <a:hlinkClick r:id="rId23"/>
            </a:endParaRPr>
          </a:p>
        </p:txBody>
      </p:sp>
      <p:sp>
        <p:nvSpPr>
          <p:cNvPr id="387" name="Google Shape;387;p22"/>
          <p:cNvSpPr txBox="1"/>
          <p:nvPr/>
        </p:nvSpPr>
        <p:spPr>
          <a:xfrm>
            <a:off x="4292801" y="3548875"/>
            <a:ext cx="3582900" cy="2120700"/>
          </a:xfrm>
          <a:prstGeom prst="rect">
            <a:avLst/>
          </a:prstGeom>
          <a:noFill/>
          <a:ln>
            <a:noFill/>
          </a:ln>
        </p:spPr>
        <p:txBody>
          <a:bodyPr anchorCtr="0" anchor="ctr" bIns="64625" lIns="64625" spcFirstLastPara="1" rIns="64625" wrap="square" tIns="64625">
            <a:noAutofit/>
          </a:bodyPr>
          <a:lstStyle/>
          <a:p>
            <a:pPr indent="0" lvl="0" marL="0" rtl="0" algn="l">
              <a:lnSpc>
                <a:spcPct val="115000"/>
              </a:lnSpc>
              <a:spcBef>
                <a:spcPts val="990"/>
              </a:spcBef>
              <a:spcAft>
                <a:spcPts val="0"/>
              </a:spcAft>
              <a:buNone/>
            </a:pPr>
            <a:r>
              <a:rPr b="1" lang="en" sz="919" u="sng">
                <a:solidFill>
                  <a:schemeClr val="hlink"/>
                </a:solidFill>
                <a:hlinkClick r:id="rId24"/>
              </a:rPr>
              <a:t>Know Vape | Nic Sick: The Dangers of Youth Vaping</a:t>
            </a:r>
            <a:endParaRPr b="1" sz="919" u="sng">
              <a:solidFill>
                <a:schemeClr val="hlink"/>
              </a:solidFill>
              <a:hlinkClick r:id="rId25"/>
            </a:endParaRPr>
          </a:p>
          <a:p>
            <a:pPr indent="0" lvl="0" marL="0" rtl="0" algn="l">
              <a:lnSpc>
                <a:spcPct val="115000"/>
              </a:lnSpc>
              <a:spcBef>
                <a:spcPts val="283"/>
              </a:spcBef>
              <a:spcAft>
                <a:spcPts val="0"/>
              </a:spcAft>
              <a:buNone/>
            </a:pPr>
            <a:r>
              <a:t/>
            </a:r>
            <a:endParaRPr sz="777" u="sng">
              <a:solidFill>
                <a:schemeClr val="hlink"/>
              </a:solidFill>
              <a:hlinkClick r:id="rId26"/>
            </a:endParaRPr>
          </a:p>
          <a:p>
            <a:pPr indent="0" lvl="0" marL="0" rtl="0" algn="l">
              <a:spcBef>
                <a:spcPts val="0"/>
              </a:spcBef>
              <a:spcAft>
                <a:spcPts val="0"/>
              </a:spcAft>
              <a:buNone/>
            </a:pPr>
            <a:r>
              <a:rPr lang="en" sz="777" u="sng">
                <a:solidFill>
                  <a:schemeClr val="hlink"/>
                </a:solidFill>
                <a:hlinkClick r:id="rId27"/>
              </a:rPr>
              <a:t>PBS</a:t>
            </a:r>
            <a:endParaRPr sz="777" u="sng">
              <a:solidFill>
                <a:schemeClr val="hlink"/>
              </a:solidFill>
              <a:hlinkClick r:id="rId28"/>
            </a:endParaRPr>
          </a:p>
          <a:p>
            <a:pPr indent="0" lvl="0" marL="0" rtl="0" algn="l">
              <a:spcBef>
                <a:spcPts val="0"/>
              </a:spcBef>
              <a:spcAft>
                <a:spcPts val="0"/>
              </a:spcAft>
              <a:buNone/>
            </a:pPr>
            <a:r>
              <a:rPr lang="en" sz="777" u="sng">
                <a:solidFill>
                  <a:schemeClr val="hlink"/>
                </a:solidFill>
                <a:hlinkClick r:id="rId29"/>
              </a:rPr>
              <a:t>https://www.pbs.org · Mar 21, 2023</a:t>
            </a:r>
            <a:endParaRPr sz="777" u="sng">
              <a:solidFill>
                <a:schemeClr val="hlink"/>
              </a:solidFill>
              <a:hlinkClick r:id="rId30"/>
            </a:endParaRPr>
          </a:p>
        </p:txBody>
      </p:sp>
      <p:pic>
        <p:nvPicPr>
          <p:cNvPr descr="a pixel art of a light blue bow with white ribbon (Provided by Tenor)" id="388" name="Google Shape;388;p22"/>
          <p:cNvPicPr preferRelativeResize="0"/>
          <p:nvPr/>
        </p:nvPicPr>
        <p:blipFill>
          <a:blip r:embed="rId31">
            <a:alphaModFix/>
          </a:blip>
          <a:stretch>
            <a:fillRect/>
          </a:stretch>
        </p:blipFill>
        <p:spPr>
          <a:xfrm>
            <a:off x="-1" y="0"/>
            <a:ext cx="1346700" cy="1349399"/>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392" name="Shape 392"/>
        <p:cNvGrpSpPr/>
        <p:nvPr/>
      </p:nvGrpSpPr>
      <p:grpSpPr>
        <a:xfrm>
          <a:off x="0" y="0"/>
          <a:ext cx="0" cy="0"/>
          <a:chOff x="0" y="0"/>
          <a:chExt cx="0" cy="0"/>
        </a:xfrm>
      </p:grpSpPr>
      <p:sp>
        <p:nvSpPr>
          <p:cNvPr id="393" name="Google Shape;393;p23"/>
          <p:cNvSpPr txBox="1"/>
          <p:nvPr>
            <p:ph type="title"/>
          </p:nvPr>
        </p:nvSpPr>
        <p:spPr>
          <a:xfrm>
            <a:off x="1242025" y="3696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Sources of Information</a:t>
            </a:r>
            <a:endParaRPr/>
          </a:p>
        </p:txBody>
      </p:sp>
      <p:sp>
        <p:nvSpPr>
          <p:cNvPr id="394" name="Google Shape;394;p23"/>
          <p:cNvSpPr txBox="1"/>
          <p:nvPr>
            <p:ph idx="1" type="body"/>
          </p:nvPr>
        </p:nvSpPr>
        <p:spPr>
          <a:xfrm>
            <a:off x="1242025" y="726850"/>
            <a:ext cx="7030500" cy="8388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Note all sources used - websites, books, experts, etc.   ( *Google is not a website, follow links to find the page information.) Add slides as needed.</a:t>
            </a:r>
            <a:endParaRPr/>
          </a:p>
        </p:txBody>
      </p:sp>
      <p:graphicFrame>
        <p:nvGraphicFramePr>
          <p:cNvPr id="395" name="Google Shape;395;p23"/>
          <p:cNvGraphicFramePr/>
          <p:nvPr/>
        </p:nvGraphicFramePr>
        <p:xfrm>
          <a:off x="1056750" y="1565638"/>
          <a:ext cx="3000000" cy="3000000"/>
        </p:xfrm>
        <a:graphic>
          <a:graphicData uri="http://schemas.openxmlformats.org/drawingml/2006/table">
            <a:tbl>
              <a:tblPr>
                <a:noFill/>
                <a:tableStyleId>{EB347D5A-B504-4990-8B34-4F374ED29A89}</a:tableStyleId>
              </a:tblPr>
              <a:tblGrid>
                <a:gridCol w="1411075"/>
                <a:gridCol w="1226450"/>
                <a:gridCol w="3520550"/>
                <a:gridCol w="872425"/>
              </a:tblGrid>
              <a:tr h="316875">
                <a:tc>
                  <a:txBody>
                    <a:bodyPr/>
                    <a:lstStyle/>
                    <a:p>
                      <a:pPr indent="0" lvl="0" marL="0" rtl="0" algn="l">
                        <a:spcBef>
                          <a:spcPts val="0"/>
                        </a:spcBef>
                        <a:spcAft>
                          <a:spcPts val="0"/>
                        </a:spcAft>
                        <a:buNone/>
                      </a:pPr>
                      <a:r>
                        <a:rPr lang="en"/>
                        <a:t>Title</a:t>
                      </a:r>
                      <a:endParaRPr/>
                    </a:p>
                  </a:txBody>
                  <a:tcPr marT="91425" marB="91425" marR="91425" marL="91425">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Author</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Information (web link, publisher, etc)</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Year</a:t>
                      </a:r>
                      <a:endParaRPr/>
                    </a:p>
                  </a:txBody>
                  <a:tcPr marT="91425" marB="91425" marR="91425" marL="91425">
                    <a:lnL cap="flat" cmpd="sng" w="9525">
                      <a:solidFill>
                        <a:srgbClr val="000000"/>
                      </a:solidFill>
                      <a:prstDash val="solid"/>
                      <a:round/>
                      <a:headEnd len="sm" w="sm" type="none"/>
                      <a:tailEnd len="sm" w="sm" type="none"/>
                    </a:lnL>
                    <a:solidFill>
                      <a:schemeClr val="lt1"/>
                    </a:solidFill>
                  </a:tcPr>
                </a:tc>
              </a:tr>
              <a:tr h="2204850">
                <a:tc>
                  <a:txBody>
                    <a:bodyPr/>
                    <a:lstStyle/>
                    <a:p>
                      <a:pPr indent="0" lvl="0" marL="0" rtl="0" algn="l">
                        <a:lnSpc>
                          <a:spcPct val="115000"/>
                        </a:lnSpc>
                        <a:spcBef>
                          <a:spcPts val="1200"/>
                        </a:spcBef>
                        <a:spcAft>
                          <a:spcPts val="0"/>
                        </a:spcAft>
                        <a:buNone/>
                      </a:pPr>
                      <a:r>
                        <a:rPr lang="en"/>
                        <a:t>Smoking e-cigarettes and the effect on respiratory symptoms among a population sample of youth</a:t>
                      </a:r>
                      <a:endParaRPr/>
                    </a:p>
                    <a:p>
                      <a:pPr indent="0" lvl="0" marL="0" rtl="0" algn="l">
                        <a:spcBef>
                          <a:spcPts val="1200"/>
                        </a:spcBef>
                        <a:spcAft>
                          <a:spcPts val="0"/>
                        </a:spcAft>
                        <a:buNone/>
                      </a:pPr>
                      <a:r>
                        <a:t/>
                      </a:r>
                      <a:endParaRPr/>
                    </a:p>
                  </a:txBody>
                  <a:tcPr marT="91425" marB="91425" marR="91425" marL="91425">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Chaiton.M</a:t>
                      </a:r>
                      <a:endParaRPr/>
                    </a:p>
                    <a:p>
                      <a:pPr indent="0" lvl="0" marL="0" rtl="0" algn="l">
                        <a:spcBef>
                          <a:spcPts val="0"/>
                        </a:spcBef>
                        <a:spcAft>
                          <a:spcPts val="0"/>
                        </a:spcAft>
                        <a:buNone/>
                      </a:pPr>
                      <a:r>
                        <a:rPr lang="en"/>
                        <a:t>Pienkowski.M</a:t>
                      </a:r>
                      <a:endParaRPr/>
                    </a:p>
                    <a:p>
                      <a:pPr indent="0" lvl="0" marL="0" rtl="0" algn="l">
                        <a:spcBef>
                          <a:spcPts val="0"/>
                        </a:spcBef>
                        <a:spcAft>
                          <a:spcPts val="0"/>
                        </a:spcAft>
                        <a:buNone/>
                      </a:pPr>
                      <a:r>
                        <a:rPr lang="en"/>
                        <a:t>Musani.I</a:t>
                      </a:r>
                      <a:endParaRPr/>
                    </a:p>
                    <a:p>
                      <a:pPr indent="0" lvl="0" marL="0" rtl="0" algn="l">
                        <a:spcBef>
                          <a:spcPts val="0"/>
                        </a:spcBef>
                        <a:spcAft>
                          <a:spcPts val="0"/>
                        </a:spcAft>
                        <a:buNone/>
                      </a:pPr>
                      <a:r>
                        <a:rPr lang="en"/>
                        <a:t>Bondy.J.S</a:t>
                      </a:r>
                      <a:endParaRPr/>
                    </a:p>
                    <a:p>
                      <a:pPr indent="0" lvl="0" marL="0" rtl="0" algn="l">
                        <a:spcBef>
                          <a:spcPts val="0"/>
                        </a:spcBef>
                        <a:spcAft>
                          <a:spcPts val="0"/>
                        </a:spcAft>
                        <a:buNone/>
                      </a:pPr>
                      <a:r>
                        <a:rPr lang="en"/>
                        <a:t>Cohen.E.J</a:t>
                      </a:r>
                      <a:endParaRPr/>
                    </a:p>
                    <a:p>
                      <a:pPr indent="0" lvl="0" marL="0" rtl="0" algn="l">
                        <a:spcBef>
                          <a:spcPts val="0"/>
                        </a:spcBef>
                        <a:spcAft>
                          <a:spcPts val="0"/>
                        </a:spcAft>
                        <a:buNone/>
                      </a:pPr>
                      <a:r>
                        <a:rPr lang="en"/>
                        <a:t>Dubray.J</a:t>
                      </a:r>
                      <a:endParaRPr/>
                    </a:p>
                    <a:p>
                      <a:pPr indent="0" lvl="0" marL="0" rtl="0" algn="l">
                        <a:spcBef>
                          <a:spcPts val="0"/>
                        </a:spcBef>
                        <a:spcAft>
                          <a:spcPts val="0"/>
                        </a:spcAft>
                        <a:buNone/>
                      </a:pPr>
                      <a:r>
                        <a:rPr lang="en"/>
                        <a:t>Et al</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2023</a:t>
                      </a:r>
                      <a:endParaRPr/>
                    </a:p>
                  </a:txBody>
                  <a:tcPr marT="91425" marB="91425" marR="91425" marL="91425">
                    <a:lnL cap="flat" cmpd="sng" w="9525">
                      <a:solidFill>
                        <a:srgbClr val="000000"/>
                      </a:solidFill>
                      <a:prstDash val="solid"/>
                      <a:round/>
                      <a:headEnd len="sm" w="sm" type="none"/>
                      <a:tailEnd len="sm" w="sm" type="none"/>
                    </a:lnL>
                    <a:solidFill>
                      <a:schemeClr val="lt1"/>
                    </a:solidFill>
                  </a:tcPr>
                </a:tc>
              </a:tr>
            </a:tbl>
          </a:graphicData>
        </a:graphic>
      </p:graphicFrame>
      <p:pic>
        <p:nvPicPr>
          <p:cNvPr descr="a pixel art of a light blue bow with white ribbon (Provided by Tenor)" id="396" name="Google Shape;396;p23"/>
          <p:cNvPicPr preferRelativeResize="0"/>
          <p:nvPr/>
        </p:nvPicPr>
        <p:blipFill>
          <a:blip r:embed="rId3">
            <a:alphaModFix/>
          </a:blip>
          <a:stretch>
            <a:fillRect/>
          </a:stretch>
        </p:blipFill>
        <p:spPr>
          <a:xfrm>
            <a:off x="-1" y="0"/>
            <a:ext cx="1346700" cy="1349399"/>
          </a:xfrm>
          <a:prstGeom prst="rect">
            <a:avLst/>
          </a:prstGeom>
          <a:noFill/>
          <a:ln>
            <a:noFill/>
          </a:ln>
        </p:spPr>
      </p:pic>
      <p:pic>
        <p:nvPicPr>
          <p:cNvPr id="397" name="Google Shape;397;p23"/>
          <p:cNvPicPr preferRelativeResize="0"/>
          <p:nvPr/>
        </p:nvPicPr>
        <p:blipFill>
          <a:blip r:embed="rId4">
            <a:alphaModFix/>
          </a:blip>
          <a:stretch>
            <a:fillRect/>
          </a:stretch>
        </p:blipFill>
        <p:spPr>
          <a:xfrm>
            <a:off x="3955725" y="1349398"/>
            <a:ext cx="188986" cy="67178"/>
          </a:xfrm>
          <a:prstGeom prst="rect">
            <a:avLst/>
          </a:prstGeom>
          <a:noFill/>
          <a:ln>
            <a:noFill/>
          </a:ln>
        </p:spPr>
      </p:pic>
      <p:sp>
        <p:nvSpPr>
          <p:cNvPr id="398" name="Google Shape;398;p23"/>
          <p:cNvSpPr txBox="1"/>
          <p:nvPr/>
        </p:nvSpPr>
        <p:spPr>
          <a:xfrm>
            <a:off x="3955725" y="2408675"/>
            <a:ext cx="3467700" cy="1349400"/>
          </a:xfrm>
          <a:prstGeom prst="rect">
            <a:avLst/>
          </a:prstGeom>
          <a:noFill/>
          <a:ln>
            <a:noFill/>
          </a:ln>
        </p:spPr>
        <p:txBody>
          <a:bodyPr anchorCtr="0" anchor="ctr" bIns="62425" lIns="62425" spcFirstLastPara="1" rIns="62425" wrap="square" tIns="62425">
            <a:noAutofit/>
          </a:bodyPr>
          <a:lstStyle/>
          <a:p>
            <a:pPr indent="0" lvl="0" marL="0" rtl="0" algn="l">
              <a:lnSpc>
                <a:spcPct val="115000"/>
              </a:lnSpc>
              <a:spcBef>
                <a:spcPts val="956"/>
              </a:spcBef>
              <a:spcAft>
                <a:spcPts val="0"/>
              </a:spcAft>
              <a:buNone/>
            </a:pPr>
            <a:r>
              <a:rPr b="1" lang="en" sz="887" u="sng">
                <a:solidFill>
                  <a:schemeClr val="hlink"/>
                </a:solidFill>
                <a:hlinkClick r:id="rId5"/>
              </a:rPr>
              <a:t>Smoking, e-cigarettes and the effect on respiratory ...</a:t>
            </a:r>
            <a:endParaRPr b="1" sz="887" u="sng">
              <a:solidFill>
                <a:schemeClr val="hlink"/>
              </a:solidFill>
              <a:hlinkClick r:id="rId6"/>
            </a:endParaRPr>
          </a:p>
          <a:p>
            <a:pPr indent="0" lvl="0" marL="0" rtl="0" algn="l">
              <a:lnSpc>
                <a:spcPct val="115000"/>
              </a:lnSpc>
              <a:spcBef>
                <a:spcPts val="273"/>
              </a:spcBef>
              <a:spcAft>
                <a:spcPts val="0"/>
              </a:spcAft>
              <a:buNone/>
            </a:pPr>
            <a:r>
              <a:t/>
            </a:r>
            <a:endParaRPr sz="751" u="sng">
              <a:solidFill>
                <a:schemeClr val="hlink"/>
              </a:solidFill>
              <a:hlinkClick r:id="rId7"/>
            </a:endParaRPr>
          </a:p>
          <a:p>
            <a:pPr indent="0" lvl="0" marL="0" rtl="0" algn="l">
              <a:spcBef>
                <a:spcPts val="0"/>
              </a:spcBef>
              <a:spcAft>
                <a:spcPts val="0"/>
              </a:spcAft>
              <a:buNone/>
            </a:pPr>
            <a:r>
              <a:rPr lang="en" sz="751" u="sng">
                <a:solidFill>
                  <a:schemeClr val="hlink"/>
                </a:solidFill>
                <a:hlinkClick r:id="rId8"/>
              </a:rPr>
              <a:t>Tobacco Induced Diseases</a:t>
            </a:r>
            <a:endParaRPr sz="751" u="sng">
              <a:solidFill>
                <a:schemeClr val="hlink"/>
              </a:solidFill>
              <a:hlinkClick r:id="rId9"/>
            </a:endParaRPr>
          </a:p>
          <a:p>
            <a:pPr indent="0" lvl="0" marL="0" rtl="0" algn="l">
              <a:spcBef>
                <a:spcPts val="0"/>
              </a:spcBef>
              <a:spcAft>
                <a:spcPts val="0"/>
              </a:spcAft>
              <a:buNone/>
            </a:pPr>
            <a:r>
              <a:rPr lang="en" sz="751" u="sng">
                <a:solidFill>
                  <a:schemeClr val="hlink"/>
                </a:solidFill>
                <a:hlinkClick r:id="rId10"/>
              </a:rPr>
              <a:t>https://www.tobaccoinduceddiseases.org › Smoking-e-ci...</a:t>
            </a:r>
            <a:endParaRPr sz="751" u="sng">
              <a:solidFill>
                <a:schemeClr val="hlink"/>
              </a:solidFill>
              <a:hlinkClick r:id="rId11"/>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402" name="Shape 402"/>
        <p:cNvGrpSpPr/>
        <p:nvPr/>
      </p:nvGrpSpPr>
      <p:grpSpPr>
        <a:xfrm>
          <a:off x="0" y="0"/>
          <a:ext cx="0" cy="0"/>
          <a:chOff x="0" y="0"/>
          <a:chExt cx="0" cy="0"/>
        </a:xfrm>
      </p:grpSpPr>
      <p:sp>
        <p:nvSpPr>
          <p:cNvPr id="403" name="Google Shape;403;p24"/>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Measures</a:t>
            </a:r>
            <a:endParaRPr/>
          </a:p>
        </p:txBody>
      </p:sp>
      <p:sp>
        <p:nvSpPr>
          <p:cNvPr id="404" name="Google Shape;404;p24"/>
          <p:cNvSpPr txBox="1"/>
          <p:nvPr>
            <p:ph idx="1" type="body"/>
          </p:nvPr>
        </p:nvSpPr>
        <p:spPr>
          <a:xfrm>
            <a:off x="712375" y="1424725"/>
            <a:ext cx="8101500" cy="3332400"/>
          </a:xfrm>
          <a:prstGeom prst="rect">
            <a:avLst/>
          </a:prstGeom>
          <a:solidFill>
            <a:schemeClr val="lt1"/>
          </a:solidFill>
        </p:spPr>
        <p:txBody>
          <a:bodyPr anchorCtr="0" anchor="t" bIns="91425" lIns="91425" spcFirstLastPara="1" rIns="91425" wrap="square" tIns="91425">
            <a:normAutofit fontScale="25000" lnSpcReduction="20000"/>
          </a:bodyPr>
          <a:lstStyle/>
          <a:p>
            <a:pPr indent="0" lvl="0" marL="0" rtl="0" algn="l">
              <a:spcBef>
                <a:spcPts val="1200"/>
              </a:spcBef>
              <a:spcAft>
                <a:spcPts val="0"/>
              </a:spcAft>
              <a:buNone/>
            </a:pPr>
            <a:r>
              <a:rPr lang="en" sz="4710"/>
              <a:t>The main thing the researchers measured was called”pack-equivalent years”. This is a strategy to find out how much a person has vaped over time. To calculate it, researchers asked:    </a:t>
            </a:r>
            <a:endParaRPr sz="4710"/>
          </a:p>
          <a:p>
            <a:pPr indent="-303380" lvl="0" marL="457200" rtl="0" algn="l">
              <a:spcBef>
                <a:spcPts val="1200"/>
              </a:spcBef>
              <a:spcAft>
                <a:spcPts val="0"/>
              </a:spcAft>
              <a:buSzPct val="100000"/>
              <a:buChar char="●"/>
            </a:pPr>
            <a:r>
              <a:rPr lang="en" sz="4710"/>
              <a:t>Smoking Status                         - Alcohol or cannabis use in the past month</a:t>
            </a:r>
            <a:endParaRPr sz="4710"/>
          </a:p>
          <a:p>
            <a:pPr indent="-303380" lvl="0" marL="457200" rtl="0" algn="l">
              <a:spcBef>
                <a:spcPts val="0"/>
              </a:spcBef>
              <a:spcAft>
                <a:spcPts val="0"/>
              </a:spcAft>
              <a:buSzPct val="100000"/>
              <a:buChar char="●"/>
            </a:pPr>
            <a:r>
              <a:rPr lang="en" sz="4710"/>
              <a:t>If the person ever had asthma                                                                         </a:t>
            </a:r>
            <a:endParaRPr sz="4710"/>
          </a:p>
          <a:p>
            <a:pPr indent="-303380" lvl="0" marL="457200" rtl="0" algn="l">
              <a:spcBef>
                <a:spcPts val="0"/>
              </a:spcBef>
              <a:spcAft>
                <a:spcPts val="0"/>
              </a:spcAft>
              <a:buSzPct val="100000"/>
              <a:buChar char="●"/>
            </a:pPr>
            <a:r>
              <a:rPr lang="en" sz="4710"/>
              <a:t>How many puffs a person takes each day when they vape</a:t>
            </a:r>
            <a:endParaRPr sz="4710"/>
          </a:p>
          <a:p>
            <a:pPr indent="-303380" lvl="0" marL="457200" rtl="0" algn="l">
              <a:spcBef>
                <a:spcPts val="0"/>
              </a:spcBef>
              <a:spcAft>
                <a:spcPts val="0"/>
              </a:spcAft>
              <a:buSzPct val="100000"/>
              <a:buChar char="●"/>
            </a:pPr>
            <a:r>
              <a:rPr lang="en" sz="4710"/>
              <a:t>How many days they vaped in the past 30 days</a:t>
            </a:r>
            <a:endParaRPr sz="4710"/>
          </a:p>
          <a:p>
            <a:pPr indent="-303380" lvl="0" marL="457200" rtl="0" algn="l">
              <a:spcBef>
                <a:spcPts val="0"/>
              </a:spcBef>
              <a:spcAft>
                <a:spcPts val="0"/>
              </a:spcAft>
              <a:buSzPct val="100000"/>
              <a:buChar char="●"/>
            </a:pPr>
            <a:r>
              <a:rPr lang="en" sz="4710"/>
              <a:t>How old they were when they first started vaping</a:t>
            </a:r>
            <a:endParaRPr sz="4710"/>
          </a:p>
          <a:p>
            <a:pPr indent="0" lvl="0" marL="0" rtl="0" algn="l">
              <a:spcBef>
                <a:spcPts val="1200"/>
              </a:spcBef>
              <a:spcAft>
                <a:spcPts val="0"/>
              </a:spcAft>
              <a:buNone/>
            </a:pPr>
            <a:r>
              <a:rPr lang="en" sz="4710"/>
              <a:t>They used this information to calculate how much vaping the person had done over the years. The main thing that was studied respiratory symptoms. Participants had to say whether they had any of these 5 symptoms in the last 4 months: </a:t>
            </a:r>
            <a:endParaRPr sz="4710"/>
          </a:p>
          <a:p>
            <a:pPr indent="-303380" lvl="0" marL="457200" rtl="0" algn="l">
              <a:spcBef>
                <a:spcPts val="1200"/>
              </a:spcBef>
              <a:spcAft>
                <a:spcPts val="0"/>
              </a:spcAft>
              <a:buSzPct val="100000"/>
              <a:buChar char="●"/>
            </a:pPr>
            <a:r>
              <a:rPr lang="en" sz="4710"/>
              <a:t>Regular coughing                                              - Wheezing during exercising or walking up the stairs</a:t>
            </a:r>
            <a:endParaRPr sz="4710"/>
          </a:p>
          <a:p>
            <a:pPr indent="-303380" lvl="0" marL="457200" rtl="0" algn="l">
              <a:spcBef>
                <a:spcPts val="0"/>
              </a:spcBef>
              <a:spcAft>
                <a:spcPts val="0"/>
              </a:spcAft>
              <a:buSzPct val="100000"/>
              <a:buChar char="●"/>
            </a:pPr>
            <a:r>
              <a:rPr lang="en" sz="4710"/>
              <a:t>Getting consistent colds that take a long time to go away</a:t>
            </a:r>
            <a:endParaRPr sz="4710"/>
          </a:p>
          <a:p>
            <a:pPr indent="-303380" lvl="0" marL="457200" rtl="0" algn="l">
              <a:spcBef>
                <a:spcPts val="0"/>
              </a:spcBef>
              <a:spcAft>
                <a:spcPts val="0"/>
              </a:spcAft>
              <a:buSzPct val="100000"/>
              <a:buChar char="●"/>
            </a:pPr>
            <a:r>
              <a:rPr lang="en" sz="4710"/>
              <a:t>Coughing up mucus (phlegm)</a:t>
            </a:r>
            <a:endParaRPr sz="4710"/>
          </a:p>
          <a:p>
            <a:pPr indent="-303380" lvl="0" marL="457200" rtl="0" algn="l">
              <a:spcBef>
                <a:spcPts val="0"/>
              </a:spcBef>
              <a:spcAft>
                <a:spcPts val="0"/>
              </a:spcAft>
              <a:buSzPct val="100000"/>
              <a:buChar char="●"/>
            </a:pPr>
            <a:r>
              <a:rPr lang="en" sz="4710"/>
              <a:t>Feeling out of breath doing simple chores </a:t>
            </a:r>
            <a:endParaRPr sz="4710"/>
          </a:p>
          <a:p>
            <a:pPr indent="0" lvl="0" marL="457200" rtl="0" algn="l">
              <a:spcBef>
                <a:spcPts val="1200"/>
              </a:spcBef>
              <a:spcAft>
                <a:spcPts val="0"/>
              </a:spcAft>
              <a:buNone/>
            </a:pPr>
            <a:r>
              <a:rPr lang="en" sz="4710"/>
              <a:t>                                       </a:t>
            </a:r>
            <a:endParaRPr sz="4710"/>
          </a:p>
          <a:p>
            <a:pPr indent="0" lvl="0" marL="0" rtl="0" algn="l">
              <a:lnSpc>
                <a:spcPct val="100000"/>
              </a:lnSpc>
              <a:spcBef>
                <a:spcPts val="1200"/>
              </a:spcBef>
              <a:spcAft>
                <a:spcPts val="0"/>
              </a:spcAft>
              <a:buNone/>
            </a:pPr>
            <a:r>
              <a:t/>
            </a:r>
            <a:endParaRPr sz="4710"/>
          </a:p>
          <a:p>
            <a:pPr indent="0" lvl="0" marL="0" rtl="0" algn="l">
              <a:spcBef>
                <a:spcPts val="0"/>
              </a:spcBef>
              <a:spcAft>
                <a:spcPts val="0"/>
              </a:spcAft>
              <a:buNone/>
            </a:pPr>
            <a:r>
              <a:t/>
            </a:r>
            <a:endParaRPr sz="4710"/>
          </a:p>
          <a:p>
            <a:pPr indent="0" lvl="0" marL="0" rtl="0" algn="l">
              <a:spcBef>
                <a:spcPts val="1200"/>
              </a:spcBef>
              <a:spcAft>
                <a:spcPts val="1200"/>
              </a:spcAft>
              <a:buNone/>
            </a:pPr>
            <a:r>
              <a:rPr lang="en"/>
              <a:t>     </a:t>
            </a:r>
            <a:endParaRPr/>
          </a:p>
        </p:txBody>
      </p:sp>
      <p:pic>
        <p:nvPicPr>
          <p:cNvPr descr="a pixel art of a light blue bow with white ribbon (Provided by Tenor)" id="405" name="Google Shape;405;p24"/>
          <p:cNvPicPr preferRelativeResize="0"/>
          <p:nvPr/>
        </p:nvPicPr>
        <p:blipFill>
          <a:blip r:embed="rId3">
            <a:alphaModFix/>
          </a:blip>
          <a:stretch>
            <a:fillRect/>
          </a:stretch>
        </p:blipFill>
        <p:spPr>
          <a:xfrm>
            <a:off x="-138250" y="0"/>
            <a:ext cx="1571676" cy="1574825"/>
          </a:xfrm>
          <a:prstGeom prst="rect">
            <a:avLst/>
          </a:prstGeom>
          <a:noFill/>
          <a:ln>
            <a:noFill/>
          </a:ln>
        </p:spPr>
      </p:pic>
      <p:sp>
        <p:nvSpPr>
          <p:cNvPr id="406" name="Google Shape;406;p24"/>
          <p:cNvSpPr txBox="1"/>
          <p:nvPr/>
        </p:nvSpPr>
        <p:spPr>
          <a:xfrm>
            <a:off x="5373000" y="3712500"/>
            <a:ext cx="3163200" cy="1255500"/>
          </a:xfrm>
          <a:prstGeom prst="rect">
            <a:avLst/>
          </a:prstGeom>
          <a:noFill/>
          <a:ln>
            <a:noFill/>
          </a:ln>
        </p:spPr>
        <p:txBody>
          <a:bodyPr anchorCtr="0" anchor="t" bIns="91425" lIns="91425" spcFirstLastPara="1" rIns="91425" wrap="square" tIns="91425">
            <a:noAutofit/>
          </a:bodyPr>
          <a:lstStyle/>
          <a:p>
            <a:pPr indent="-311150" lvl="0" marL="457200" rtl="0" algn="l">
              <a:lnSpc>
                <a:spcPct val="115000"/>
              </a:lnSpc>
              <a:spcBef>
                <a:spcPts val="0"/>
              </a:spcBef>
              <a:spcAft>
                <a:spcPts val="0"/>
              </a:spcAft>
              <a:buClr>
                <a:schemeClr val="dk2"/>
              </a:buClr>
              <a:buSzPts val="1300"/>
              <a:buFont typeface="Nunito"/>
              <a:buChar char="●"/>
            </a:pPr>
            <a:r>
              <a:rPr lang="en" sz="1300">
                <a:solidFill>
                  <a:schemeClr val="dk2"/>
                </a:solidFill>
                <a:latin typeface="Nunito"/>
                <a:ea typeface="Nunito"/>
                <a:cs typeface="Nunito"/>
                <a:sym typeface="Nunito"/>
              </a:rPr>
              <a:t>     </a:t>
            </a:r>
            <a:endParaRPr sz="1500">
              <a:solidFill>
                <a:schemeClr val="dk2"/>
              </a:solidFill>
              <a:latin typeface="Nunito"/>
              <a:ea typeface="Nunito"/>
              <a:cs typeface="Nunito"/>
              <a:sym typeface="Nunito"/>
            </a:endParaRPr>
          </a:p>
          <a:p>
            <a:pPr indent="0" lvl="0" marL="0" rtl="0" algn="l">
              <a:spcBef>
                <a:spcPts val="1200"/>
              </a:spcBef>
              <a:spcAft>
                <a:spcPts val="0"/>
              </a:spcAft>
              <a:buNone/>
            </a:pPr>
            <a:r>
              <a:t/>
            </a:r>
            <a:endParaRPr sz="1300">
              <a:solidFill>
                <a:schemeClr val="dk2"/>
              </a:solidFill>
              <a:latin typeface="Nunito"/>
              <a:ea typeface="Nunito"/>
              <a:cs typeface="Nunito"/>
              <a:sym typeface="Nunito"/>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410" name="Shape 410"/>
        <p:cNvGrpSpPr/>
        <p:nvPr/>
      </p:nvGrpSpPr>
      <p:grpSpPr>
        <a:xfrm>
          <a:off x="0" y="0"/>
          <a:ext cx="0" cy="0"/>
          <a:chOff x="0" y="0"/>
          <a:chExt cx="0" cy="0"/>
        </a:xfrm>
      </p:grpSpPr>
      <p:sp>
        <p:nvSpPr>
          <p:cNvPr id="411" name="Google Shape;411;p25"/>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Measures</a:t>
            </a:r>
            <a:endParaRPr/>
          </a:p>
        </p:txBody>
      </p:sp>
      <p:sp>
        <p:nvSpPr>
          <p:cNvPr id="412" name="Google Shape;412;p25"/>
          <p:cNvSpPr txBox="1"/>
          <p:nvPr>
            <p:ph idx="1" type="body"/>
          </p:nvPr>
        </p:nvSpPr>
        <p:spPr>
          <a:xfrm>
            <a:off x="712375" y="1424725"/>
            <a:ext cx="8101500" cy="3332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     </a:t>
            </a:r>
            <a:endParaRPr/>
          </a:p>
        </p:txBody>
      </p:sp>
      <p:pic>
        <p:nvPicPr>
          <p:cNvPr descr="a pixel art of a light blue bow with white ribbon (Provided by Tenor)" id="413" name="Google Shape;413;p25"/>
          <p:cNvPicPr preferRelativeResize="0"/>
          <p:nvPr/>
        </p:nvPicPr>
        <p:blipFill>
          <a:blip r:embed="rId3">
            <a:alphaModFix/>
          </a:blip>
          <a:stretch>
            <a:fillRect/>
          </a:stretch>
        </p:blipFill>
        <p:spPr>
          <a:xfrm>
            <a:off x="-60375" y="0"/>
            <a:ext cx="1571676" cy="1574825"/>
          </a:xfrm>
          <a:prstGeom prst="rect">
            <a:avLst/>
          </a:prstGeom>
          <a:noFill/>
          <a:ln>
            <a:noFill/>
          </a:ln>
        </p:spPr>
      </p:pic>
      <p:sp>
        <p:nvSpPr>
          <p:cNvPr id="414" name="Google Shape;414;p25"/>
          <p:cNvSpPr/>
          <p:nvPr/>
        </p:nvSpPr>
        <p:spPr>
          <a:xfrm>
            <a:off x="760650" y="1424725"/>
            <a:ext cx="7573500" cy="33081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Nunito"/>
              <a:ea typeface="Nunito"/>
              <a:cs typeface="Nunito"/>
              <a:sym typeface="Nunito"/>
            </a:endParaRPr>
          </a:p>
        </p:txBody>
      </p:sp>
      <p:sp>
        <p:nvSpPr>
          <p:cNvPr id="415" name="Google Shape;415;p25"/>
          <p:cNvSpPr txBox="1"/>
          <p:nvPr/>
        </p:nvSpPr>
        <p:spPr>
          <a:xfrm>
            <a:off x="579550" y="1412650"/>
            <a:ext cx="7956600" cy="3429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1300">
              <a:solidFill>
                <a:schemeClr val="dk2"/>
              </a:solidFill>
              <a:latin typeface="Nunito"/>
              <a:ea typeface="Nunito"/>
              <a:cs typeface="Nunito"/>
              <a:sym typeface="Nunito"/>
            </a:endParaRPr>
          </a:p>
        </p:txBody>
      </p:sp>
      <p:sp>
        <p:nvSpPr>
          <p:cNvPr id="416" name="Google Shape;416;p25"/>
          <p:cNvSpPr/>
          <p:nvPr/>
        </p:nvSpPr>
        <p:spPr>
          <a:xfrm>
            <a:off x="623850" y="1424725"/>
            <a:ext cx="7896300" cy="33081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Nunito"/>
              <a:ea typeface="Nunito"/>
              <a:cs typeface="Nunito"/>
              <a:sym typeface="Nunito"/>
            </a:endParaRPr>
          </a:p>
        </p:txBody>
      </p:sp>
      <p:sp>
        <p:nvSpPr>
          <p:cNvPr id="417" name="Google Shape;417;p25"/>
          <p:cNvSpPr txBox="1"/>
          <p:nvPr/>
        </p:nvSpPr>
        <p:spPr>
          <a:xfrm>
            <a:off x="629850" y="1424725"/>
            <a:ext cx="7884300" cy="1574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2"/>
                </a:solidFill>
                <a:latin typeface="Nunito"/>
                <a:ea typeface="Nunito"/>
                <a:cs typeface="Nunito"/>
                <a:sym typeface="Nunito"/>
              </a:rPr>
              <a:t>Researchers also asked to vapers about: </a:t>
            </a:r>
            <a:endParaRPr sz="1300">
              <a:solidFill>
                <a:schemeClr val="dk2"/>
              </a:solidFill>
              <a:latin typeface="Nunito"/>
              <a:ea typeface="Nunito"/>
              <a:cs typeface="Nunito"/>
              <a:sym typeface="Nunito"/>
            </a:endParaRPr>
          </a:p>
          <a:p>
            <a:pPr indent="-311150" lvl="0" marL="457200" rtl="0" algn="l">
              <a:spcBef>
                <a:spcPts val="0"/>
              </a:spcBef>
              <a:spcAft>
                <a:spcPts val="0"/>
              </a:spcAft>
              <a:buClr>
                <a:schemeClr val="dk2"/>
              </a:buClr>
              <a:buSzPts val="1300"/>
              <a:buFont typeface="Nunito"/>
              <a:buChar char="●"/>
            </a:pPr>
            <a:r>
              <a:rPr lang="en" sz="1300">
                <a:solidFill>
                  <a:schemeClr val="dk2"/>
                </a:solidFill>
                <a:latin typeface="Nunito"/>
                <a:ea typeface="Nunito"/>
                <a:cs typeface="Nunito"/>
                <a:sym typeface="Nunito"/>
              </a:rPr>
              <a:t>What type of vaping device was used</a:t>
            </a:r>
            <a:endParaRPr sz="1300">
              <a:solidFill>
                <a:schemeClr val="dk2"/>
              </a:solidFill>
              <a:latin typeface="Nunito"/>
              <a:ea typeface="Nunito"/>
              <a:cs typeface="Nunito"/>
              <a:sym typeface="Nunito"/>
            </a:endParaRPr>
          </a:p>
          <a:p>
            <a:pPr indent="-311150" lvl="0" marL="457200" rtl="0" algn="l">
              <a:spcBef>
                <a:spcPts val="0"/>
              </a:spcBef>
              <a:spcAft>
                <a:spcPts val="0"/>
              </a:spcAft>
              <a:buClr>
                <a:schemeClr val="dk2"/>
              </a:buClr>
              <a:buSzPts val="1300"/>
              <a:buFont typeface="Nunito"/>
              <a:buChar char="●"/>
            </a:pPr>
            <a:r>
              <a:rPr lang="en" sz="1300">
                <a:solidFill>
                  <a:schemeClr val="dk2"/>
                </a:solidFill>
                <a:latin typeface="Nunito"/>
                <a:ea typeface="Nunito"/>
                <a:cs typeface="Nunito"/>
                <a:sym typeface="Nunito"/>
              </a:rPr>
              <a:t>How long the person had been vaping</a:t>
            </a:r>
            <a:endParaRPr sz="1300">
              <a:solidFill>
                <a:schemeClr val="dk2"/>
              </a:solidFill>
              <a:latin typeface="Nunito"/>
              <a:ea typeface="Nunito"/>
              <a:cs typeface="Nunito"/>
              <a:sym typeface="Nunito"/>
            </a:endParaRPr>
          </a:p>
          <a:p>
            <a:pPr indent="-311150" lvl="0" marL="457200" rtl="0" algn="l">
              <a:spcBef>
                <a:spcPts val="0"/>
              </a:spcBef>
              <a:spcAft>
                <a:spcPts val="0"/>
              </a:spcAft>
              <a:buClr>
                <a:schemeClr val="dk2"/>
              </a:buClr>
              <a:buSzPts val="1300"/>
              <a:buFont typeface="Nunito"/>
              <a:buChar char="●"/>
            </a:pPr>
            <a:r>
              <a:rPr lang="en" sz="1300">
                <a:solidFill>
                  <a:schemeClr val="dk2"/>
                </a:solidFill>
                <a:latin typeface="Nunito"/>
                <a:ea typeface="Nunito"/>
                <a:cs typeface="Nunito"/>
                <a:sym typeface="Nunito"/>
              </a:rPr>
              <a:t>Personal information like: age, gender, education, race, and province</a:t>
            </a:r>
            <a:endParaRPr sz="1300">
              <a:solidFill>
                <a:schemeClr val="dk2"/>
              </a:solidFill>
              <a:latin typeface="Nunito"/>
              <a:ea typeface="Nunito"/>
              <a:cs typeface="Nunito"/>
              <a:sym typeface="Nunito"/>
            </a:endParaRPr>
          </a:p>
          <a:p>
            <a:pPr indent="-311150" lvl="0" marL="457200" rtl="0" algn="l">
              <a:spcBef>
                <a:spcPts val="0"/>
              </a:spcBef>
              <a:spcAft>
                <a:spcPts val="0"/>
              </a:spcAft>
              <a:buClr>
                <a:schemeClr val="dk2"/>
              </a:buClr>
              <a:buSzPts val="1300"/>
              <a:buFont typeface="Nunito"/>
              <a:buChar char="●"/>
            </a:pPr>
            <a:r>
              <a:rPr lang="en" sz="1300">
                <a:solidFill>
                  <a:schemeClr val="dk2"/>
                </a:solidFill>
                <a:latin typeface="Nunito"/>
                <a:ea typeface="Nunito"/>
                <a:cs typeface="Nunito"/>
                <a:sym typeface="Nunito"/>
              </a:rPr>
              <a:t>If they had asthma </a:t>
            </a:r>
            <a:endParaRPr sz="1300">
              <a:solidFill>
                <a:schemeClr val="dk2"/>
              </a:solidFill>
              <a:latin typeface="Nunito"/>
              <a:ea typeface="Nunito"/>
              <a:cs typeface="Nunito"/>
              <a:sym typeface="Nunito"/>
            </a:endParaRPr>
          </a:p>
          <a:p>
            <a:pPr indent="0" lvl="0" marL="0" rtl="0" algn="l">
              <a:spcBef>
                <a:spcPts val="0"/>
              </a:spcBef>
              <a:spcAft>
                <a:spcPts val="0"/>
              </a:spcAft>
              <a:buNone/>
            </a:pPr>
            <a:r>
              <a:rPr lang="en" sz="1300">
                <a:solidFill>
                  <a:schemeClr val="dk2"/>
                </a:solidFill>
                <a:latin typeface="Nunito"/>
                <a:ea typeface="Nunito"/>
                <a:cs typeface="Nunito"/>
                <a:sym typeface="Nunito"/>
              </a:rPr>
              <a:t>This information helps researchers better understand the person’s health</a:t>
            </a:r>
            <a:endParaRPr sz="1300">
              <a:solidFill>
                <a:schemeClr val="dk2"/>
              </a:solidFill>
              <a:latin typeface="Nunito"/>
              <a:ea typeface="Nunito"/>
              <a:cs typeface="Nunito"/>
              <a:sym typeface="Nunito"/>
            </a:endParaRPr>
          </a:p>
          <a:p>
            <a:pPr indent="0" lvl="0" marL="0" rtl="0" algn="l">
              <a:spcBef>
                <a:spcPts val="0"/>
              </a:spcBef>
              <a:spcAft>
                <a:spcPts val="0"/>
              </a:spcAft>
              <a:buNone/>
            </a:pPr>
            <a:r>
              <a:t/>
            </a:r>
            <a:endParaRPr sz="1300">
              <a:solidFill>
                <a:schemeClr val="dk2"/>
              </a:solidFill>
              <a:latin typeface="Nunito"/>
              <a:ea typeface="Nunito"/>
              <a:cs typeface="Nunito"/>
              <a:sym typeface="Nunito"/>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421" name="Shape 421"/>
        <p:cNvGrpSpPr/>
        <p:nvPr/>
      </p:nvGrpSpPr>
      <p:grpSpPr>
        <a:xfrm>
          <a:off x="0" y="0"/>
          <a:ext cx="0" cy="0"/>
          <a:chOff x="0" y="0"/>
          <a:chExt cx="0" cy="0"/>
        </a:xfrm>
      </p:grpSpPr>
      <p:sp>
        <p:nvSpPr>
          <p:cNvPr id="422" name="Google Shape;422;p26"/>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Statistical</a:t>
            </a:r>
            <a:r>
              <a:rPr lang="en"/>
              <a:t> Analysis</a:t>
            </a:r>
            <a:endParaRPr/>
          </a:p>
        </p:txBody>
      </p:sp>
      <p:sp>
        <p:nvSpPr>
          <p:cNvPr id="423" name="Google Shape;423;p26"/>
          <p:cNvSpPr txBox="1"/>
          <p:nvPr>
            <p:ph idx="1" type="body"/>
          </p:nvPr>
        </p:nvSpPr>
        <p:spPr>
          <a:xfrm>
            <a:off x="712375" y="1424725"/>
            <a:ext cx="8101500" cy="3332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     </a:t>
            </a:r>
            <a:endParaRPr/>
          </a:p>
        </p:txBody>
      </p:sp>
      <p:pic>
        <p:nvPicPr>
          <p:cNvPr descr="a pixel art of a light blue bow with white ribbon (Provided by Tenor)" id="424" name="Google Shape;424;p26"/>
          <p:cNvPicPr preferRelativeResize="0"/>
          <p:nvPr/>
        </p:nvPicPr>
        <p:blipFill>
          <a:blip r:embed="rId3">
            <a:alphaModFix/>
          </a:blip>
          <a:stretch>
            <a:fillRect/>
          </a:stretch>
        </p:blipFill>
        <p:spPr>
          <a:xfrm>
            <a:off x="-132300" y="0"/>
            <a:ext cx="1571676" cy="1574825"/>
          </a:xfrm>
          <a:prstGeom prst="rect">
            <a:avLst/>
          </a:prstGeom>
          <a:noFill/>
          <a:ln>
            <a:noFill/>
          </a:ln>
        </p:spPr>
      </p:pic>
      <p:sp>
        <p:nvSpPr>
          <p:cNvPr id="425" name="Google Shape;425;p26"/>
          <p:cNvSpPr/>
          <p:nvPr/>
        </p:nvSpPr>
        <p:spPr>
          <a:xfrm>
            <a:off x="760650" y="1424725"/>
            <a:ext cx="7573500" cy="33081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Nunito"/>
              <a:ea typeface="Nunito"/>
              <a:cs typeface="Nunito"/>
              <a:sym typeface="Nunito"/>
            </a:endParaRPr>
          </a:p>
        </p:txBody>
      </p:sp>
      <p:sp>
        <p:nvSpPr>
          <p:cNvPr id="426" name="Google Shape;426;p26"/>
          <p:cNvSpPr txBox="1"/>
          <p:nvPr/>
        </p:nvSpPr>
        <p:spPr>
          <a:xfrm>
            <a:off x="579550" y="1412650"/>
            <a:ext cx="7956600" cy="3429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1300">
              <a:solidFill>
                <a:schemeClr val="dk2"/>
              </a:solidFill>
              <a:latin typeface="Nunito"/>
              <a:ea typeface="Nunito"/>
              <a:cs typeface="Nunito"/>
              <a:sym typeface="Nunito"/>
            </a:endParaRPr>
          </a:p>
        </p:txBody>
      </p:sp>
      <p:sp>
        <p:nvSpPr>
          <p:cNvPr id="427" name="Google Shape;427;p26"/>
          <p:cNvSpPr/>
          <p:nvPr/>
        </p:nvSpPr>
        <p:spPr>
          <a:xfrm>
            <a:off x="599250" y="1424725"/>
            <a:ext cx="7896300" cy="33081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Nunito"/>
              <a:ea typeface="Nunito"/>
              <a:cs typeface="Nunito"/>
              <a:sym typeface="Nunito"/>
            </a:endParaRPr>
          </a:p>
        </p:txBody>
      </p:sp>
      <p:sp>
        <p:nvSpPr>
          <p:cNvPr id="428" name="Google Shape;428;p26"/>
          <p:cNvSpPr txBox="1"/>
          <p:nvPr/>
        </p:nvSpPr>
        <p:spPr>
          <a:xfrm>
            <a:off x="629850" y="1424725"/>
            <a:ext cx="7884300" cy="3332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2"/>
                </a:solidFill>
                <a:latin typeface="Nunito"/>
                <a:ea typeface="Nunito"/>
                <a:cs typeface="Nunito"/>
                <a:sym typeface="Nunito"/>
              </a:rPr>
              <a:t>Researchers used a math method called “</a:t>
            </a:r>
            <a:r>
              <a:rPr lang="en" sz="1300">
                <a:solidFill>
                  <a:schemeClr val="dk2"/>
                </a:solidFill>
                <a:latin typeface="Nunito"/>
                <a:ea typeface="Nunito"/>
                <a:cs typeface="Nunito"/>
                <a:sym typeface="Nunito"/>
              </a:rPr>
              <a:t>Poisson</a:t>
            </a:r>
            <a:r>
              <a:rPr lang="en" sz="1300">
                <a:solidFill>
                  <a:schemeClr val="dk2"/>
                </a:solidFill>
                <a:latin typeface="Nunito"/>
                <a:ea typeface="Nunito"/>
                <a:cs typeface="Nunito"/>
                <a:sym typeface="Nunito"/>
              </a:rPr>
              <a:t> regression” to study how vaping affects breathing problems. This </a:t>
            </a:r>
            <a:r>
              <a:rPr lang="en" sz="1300">
                <a:solidFill>
                  <a:schemeClr val="dk2"/>
                </a:solidFill>
                <a:latin typeface="Nunito"/>
                <a:ea typeface="Nunito"/>
                <a:cs typeface="Nunito"/>
                <a:sym typeface="Nunito"/>
              </a:rPr>
              <a:t>strategy</a:t>
            </a:r>
            <a:r>
              <a:rPr lang="en" sz="1300">
                <a:solidFill>
                  <a:schemeClr val="dk2"/>
                </a:solidFill>
                <a:latin typeface="Nunito"/>
                <a:ea typeface="Nunito"/>
                <a:cs typeface="Nunito"/>
                <a:sym typeface="Nunito"/>
              </a:rPr>
              <a:t> </a:t>
            </a:r>
            <a:r>
              <a:rPr lang="en" sz="1300">
                <a:solidFill>
                  <a:schemeClr val="dk2"/>
                </a:solidFill>
                <a:latin typeface="Nunito"/>
                <a:ea typeface="Nunito"/>
                <a:cs typeface="Nunito"/>
                <a:sym typeface="Nunito"/>
              </a:rPr>
              <a:t>helped researchers compare how often respiratory symptoms happened in different groups. They looked at:</a:t>
            </a:r>
            <a:endParaRPr sz="1300">
              <a:solidFill>
                <a:schemeClr val="dk2"/>
              </a:solidFill>
              <a:latin typeface="Nunito"/>
              <a:ea typeface="Nunito"/>
              <a:cs typeface="Nunito"/>
              <a:sym typeface="Nunito"/>
            </a:endParaRPr>
          </a:p>
          <a:p>
            <a:pPr indent="-311150" lvl="0" marL="457200" rtl="0" algn="l">
              <a:spcBef>
                <a:spcPts val="0"/>
              </a:spcBef>
              <a:spcAft>
                <a:spcPts val="0"/>
              </a:spcAft>
              <a:buClr>
                <a:schemeClr val="dk2"/>
              </a:buClr>
              <a:buSzPts val="1300"/>
              <a:buFont typeface="Nunito"/>
              <a:buChar char="●"/>
            </a:pPr>
            <a:r>
              <a:rPr lang="en" sz="1300">
                <a:solidFill>
                  <a:schemeClr val="dk2"/>
                </a:solidFill>
                <a:latin typeface="Nunito"/>
                <a:ea typeface="Nunito"/>
                <a:cs typeface="Nunito"/>
                <a:sym typeface="Nunito"/>
              </a:rPr>
              <a:t>How often people used vapes</a:t>
            </a:r>
            <a:r>
              <a:rPr lang="en" sz="1300">
                <a:solidFill>
                  <a:schemeClr val="dk2"/>
                </a:solidFill>
                <a:latin typeface="Nunito"/>
                <a:ea typeface="Nunito"/>
                <a:cs typeface="Nunito"/>
                <a:sym typeface="Nunito"/>
              </a:rPr>
              <a:t> </a:t>
            </a:r>
            <a:endParaRPr sz="1300">
              <a:solidFill>
                <a:schemeClr val="dk2"/>
              </a:solidFill>
              <a:latin typeface="Nunito"/>
              <a:ea typeface="Nunito"/>
              <a:cs typeface="Nunito"/>
              <a:sym typeface="Nunito"/>
            </a:endParaRPr>
          </a:p>
          <a:p>
            <a:pPr indent="-311150" lvl="0" marL="457200" rtl="0" algn="l">
              <a:spcBef>
                <a:spcPts val="0"/>
              </a:spcBef>
              <a:spcAft>
                <a:spcPts val="0"/>
              </a:spcAft>
              <a:buClr>
                <a:schemeClr val="dk2"/>
              </a:buClr>
              <a:buSzPts val="1300"/>
              <a:buFont typeface="Nunito"/>
              <a:buChar char="●"/>
            </a:pPr>
            <a:r>
              <a:rPr lang="en" sz="1300">
                <a:solidFill>
                  <a:schemeClr val="dk2"/>
                </a:solidFill>
                <a:latin typeface="Nunito"/>
                <a:ea typeface="Nunito"/>
                <a:cs typeface="Nunito"/>
                <a:sym typeface="Nunito"/>
              </a:rPr>
              <a:t>How often they vaped </a:t>
            </a:r>
            <a:endParaRPr sz="1300">
              <a:solidFill>
                <a:schemeClr val="dk2"/>
              </a:solidFill>
              <a:latin typeface="Nunito"/>
              <a:ea typeface="Nunito"/>
              <a:cs typeface="Nunito"/>
              <a:sym typeface="Nunito"/>
            </a:endParaRPr>
          </a:p>
          <a:p>
            <a:pPr indent="0" lvl="0" marL="0" rtl="0" algn="l">
              <a:spcBef>
                <a:spcPts val="0"/>
              </a:spcBef>
              <a:spcAft>
                <a:spcPts val="0"/>
              </a:spcAft>
              <a:buNone/>
            </a:pPr>
            <a:r>
              <a:rPr lang="en" sz="1300">
                <a:solidFill>
                  <a:schemeClr val="dk2"/>
                </a:solidFill>
                <a:latin typeface="Nunito"/>
                <a:ea typeface="Nunito"/>
                <a:cs typeface="Nunito"/>
                <a:sym typeface="Nunito"/>
              </a:rPr>
              <a:t>They also analyzed current vape users to see whether:</a:t>
            </a:r>
            <a:endParaRPr sz="1300">
              <a:solidFill>
                <a:schemeClr val="dk2"/>
              </a:solidFill>
              <a:latin typeface="Nunito"/>
              <a:ea typeface="Nunito"/>
              <a:cs typeface="Nunito"/>
              <a:sym typeface="Nunito"/>
            </a:endParaRPr>
          </a:p>
          <a:p>
            <a:pPr indent="-311150" lvl="0" marL="457200" rtl="0" algn="l">
              <a:spcBef>
                <a:spcPts val="0"/>
              </a:spcBef>
              <a:spcAft>
                <a:spcPts val="0"/>
              </a:spcAft>
              <a:buClr>
                <a:schemeClr val="dk2"/>
              </a:buClr>
              <a:buSzPts val="1300"/>
              <a:buFont typeface="Nunito"/>
              <a:buChar char="●"/>
            </a:pPr>
            <a:r>
              <a:rPr lang="en" sz="1300">
                <a:solidFill>
                  <a:schemeClr val="dk2"/>
                </a:solidFill>
                <a:latin typeface="Nunito"/>
                <a:ea typeface="Nunito"/>
                <a:cs typeface="Nunito"/>
                <a:sym typeface="Nunito"/>
              </a:rPr>
              <a:t>The type of vaping </a:t>
            </a:r>
            <a:r>
              <a:rPr lang="en" sz="1300">
                <a:solidFill>
                  <a:schemeClr val="dk2"/>
                </a:solidFill>
                <a:latin typeface="Nunito"/>
                <a:ea typeface="Nunito"/>
                <a:cs typeface="Nunito"/>
                <a:sym typeface="Nunito"/>
              </a:rPr>
              <a:t>device</a:t>
            </a:r>
            <a:endParaRPr sz="1300">
              <a:solidFill>
                <a:schemeClr val="dk2"/>
              </a:solidFill>
              <a:latin typeface="Nunito"/>
              <a:ea typeface="Nunito"/>
              <a:cs typeface="Nunito"/>
              <a:sym typeface="Nunito"/>
            </a:endParaRPr>
          </a:p>
          <a:p>
            <a:pPr indent="-311150" lvl="0" marL="457200" rtl="0" algn="l">
              <a:spcBef>
                <a:spcPts val="0"/>
              </a:spcBef>
              <a:spcAft>
                <a:spcPts val="0"/>
              </a:spcAft>
              <a:buClr>
                <a:schemeClr val="dk2"/>
              </a:buClr>
              <a:buSzPts val="1300"/>
              <a:buFont typeface="Nunito"/>
              <a:buChar char="●"/>
            </a:pPr>
            <a:r>
              <a:rPr lang="en" sz="1300">
                <a:solidFill>
                  <a:schemeClr val="dk2"/>
                </a:solidFill>
                <a:latin typeface="Nunito"/>
                <a:ea typeface="Nunito"/>
                <a:cs typeface="Nunito"/>
                <a:sym typeface="Nunito"/>
              </a:rPr>
              <a:t>The flavor used</a:t>
            </a:r>
            <a:endParaRPr sz="1300">
              <a:solidFill>
                <a:schemeClr val="dk2"/>
              </a:solidFill>
              <a:latin typeface="Nunito"/>
              <a:ea typeface="Nunito"/>
              <a:cs typeface="Nunito"/>
              <a:sym typeface="Nunito"/>
            </a:endParaRPr>
          </a:p>
          <a:p>
            <a:pPr indent="-311150" lvl="0" marL="457200" rtl="0" algn="l">
              <a:spcBef>
                <a:spcPts val="0"/>
              </a:spcBef>
              <a:spcAft>
                <a:spcPts val="0"/>
              </a:spcAft>
              <a:buClr>
                <a:schemeClr val="dk2"/>
              </a:buClr>
              <a:buSzPts val="1300"/>
              <a:buFont typeface="Nunito"/>
              <a:buChar char="●"/>
            </a:pPr>
            <a:r>
              <a:rPr lang="en" sz="1300">
                <a:solidFill>
                  <a:schemeClr val="dk2"/>
                </a:solidFill>
                <a:latin typeface="Nunito"/>
                <a:ea typeface="Nunito"/>
                <a:cs typeface="Nunito"/>
                <a:sym typeface="Nunito"/>
              </a:rPr>
              <a:t>The number of years vaping</a:t>
            </a:r>
            <a:endParaRPr sz="1300">
              <a:solidFill>
                <a:schemeClr val="dk2"/>
              </a:solidFill>
              <a:latin typeface="Nunito"/>
              <a:ea typeface="Nunito"/>
              <a:cs typeface="Nunito"/>
              <a:sym typeface="Nunito"/>
            </a:endParaRPr>
          </a:p>
          <a:p>
            <a:pPr indent="0" lvl="0" marL="0" rtl="0" algn="l">
              <a:spcBef>
                <a:spcPts val="0"/>
              </a:spcBef>
              <a:spcAft>
                <a:spcPts val="0"/>
              </a:spcAft>
              <a:buNone/>
            </a:pPr>
            <a:r>
              <a:rPr lang="en" sz="1300">
                <a:solidFill>
                  <a:schemeClr val="dk2"/>
                </a:solidFill>
                <a:latin typeface="Nunito"/>
                <a:ea typeface="Nunito"/>
                <a:cs typeface="Nunito"/>
                <a:sym typeface="Nunito"/>
              </a:rPr>
              <a:t>were linked to breathing problems</a:t>
            </a:r>
            <a:endParaRPr sz="1300">
              <a:solidFill>
                <a:schemeClr val="dk2"/>
              </a:solidFill>
              <a:latin typeface="Nunito"/>
              <a:ea typeface="Nunito"/>
              <a:cs typeface="Nunito"/>
              <a:sym typeface="Nunito"/>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432" name="Shape 432"/>
        <p:cNvGrpSpPr/>
        <p:nvPr/>
      </p:nvGrpSpPr>
      <p:grpSpPr>
        <a:xfrm>
          <a:off x="0" y="0"/>
          <a:ext cx="0" cy="0"/>
          <a:chOff x="0" y="0"/>
          <a:chExt cx="0" cy="0"/>
        </a:xfrm>
      </p:grpSpPr>
      <p:sp>
        <p:nvSpPr>
          <p:cNvPr id="433" name="Google Shape;433;p27"/>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Results</a:t>
            </a:r>
            <a:endParaRPr/>
          </a:p>
        </p:txBody>
      </p:sp>
      <p:sp>
        <p:nvSpPr>
          <p:cNvPr id="434" name="Google Shape;434;p27"/>
          <p:cNvSpPr txBox="1"/>
          <p:nvPr/>
        </p:nvSpPr>
        <p:spPr>
          <a:xfrm>
            <a:off x="1455725" y="1189275"/>
            <a:ext cx="3857700" cy="408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chemeClr val="dk2"/>
              </a:solidFill>
              <a:latin typeface="Nunito"/>
              <a:ea typeface="Nunito"/>
              <a:cs typeface="Nunito"/>
              <a:sym typeface="Nunito"/>
            </a:endParaRPr>
          </a:p>
        </p:txBody>
      </p:sp>
      <p:sp>
        <p:nvSpPr>
          <p:cNvPr id="435" name="Google Shape;435;p27"/>
          <p:cNvSpPr txBox="1"/>
          <p:nvPr/>
        </p:nvSpPr>
        <p:spPr>
          <a:xfrm>
            <a:off x="267600" y="1702425"/>
            <a:ext cx="8608800" cy="3320400"/>
          </a:xfrm>
          <a:prstGeom prst="rect">
            <a:avLst/>
          </a:prstGeom>
          <a:solidFill>
            <a:schemeClr val="lt1"/>
          </a:solid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2"/>
                </a:solidFill>
                <a:latin typeface="Nunito"/>
                <a:ea typeface="Nunito"/>
                <a:cs typeface="Nunito"/>
                <a:sym typeface="Nunito"/>
              </a:rPr>
              <a:t>About 60% of the people invited to join </a:t>
            </a:r>
            <a:r>
              <a:rPr lang="en" sz="1300">
                <a:solidFill>
                  <a:schemeClr val="dk2"/>
                </a:solidFill>
                <a:latin typeface="Nunito"/>
                <a:ea typeface="Nunito"/>
                <a:cs typeface="Nunito"/>
                <a:sym typeface="Nunito"/>
              </a:rPr>
              <a:t>the study</a:t>
            </a:r>
            <a:r>
              <a:rPr lang="en" sz="1300">
                <a:solidFill>
                  <a:schemeClr val="dk2"/>
                </a:solidFill>
                <a:latin typeface="Nunito"/>
                <a:ea typeface="Nunito"/>
                <a:cs typeface="Nunito"/>
                <a:sym typeface="Nunito"/>
              </a:rPr>
              <a:t> took part. Younger females </a:t>
            </a:r>
            <a:r>
              <a:rPr lang="en" sz="1300">
                <a:solidFill>
                  <a:schemeClr val="dk2"/>
                </a:solidFill>
                <a:latin typeface="Nunito"/>
                <a:ea typeface="Nunito"/>
                <a:cs typeface="Nunito"/>
                <a:sym typeface="Nunito"/>
              </a:rPr>
              <a:t>with</a:t>
            </a:r>
            <a:r>
              <a:rPr lang="en" sz="1300">
                <a:solidFill>
                  <a:schemeClr val="dk2"/>
                </a:solidFill>
                <a:latin typeface="Nunito"/>
                <a:ea typeface="Nunito"/>
                <a:cs typeface="Nunito"/>
                <a:sym typeface="Nunito"/>
              </a:rPr>
              <a:t> higher education, and those who never had </a:t>
            </a:r>
            <a:r>
              <a:rPr lang="en" sz="1300">
                <a:solidFill>
                  <a:schemeClr val="dk2"/>
                </a:solidFill>
                <a:latin typeface="Nunito"/>
                <a:ea typeface="Nunito"/>
                <a:cs typeface="Nunito"/>
                <a:sym typeface="Nunito"/>
              </a:rPr>
              <a:t>vapes</a:t>
            </a:r>
            <a:r>
              <a:rPr lang="en" sz="1300">
                <a:solidFill>
                  <a:schemeClr val="dk2"/>
                </a:solidFill>
                <a:latin typeface="Nunito"/>
                <a:ea typeface="Nunito"/>
                <a:cs typeface="Nunito"/>
                <a:sym typeface="Nunito"/>
              </a:rPr>
              <a:t> were more likely to </a:t>
            </a:r>
            <a:r>
              <a:rPr lang="en" sz="1300">
                <a:solidFill>
                  <a:schemeClr val="dk2"/>
                </a:solidFill>
                <a:latin typeface="Nunito"/>
                <a:ea typeface="Nunito"/>
                <a:cs typeface="Nunito"/>
                <a:sym typeface="Nunito"/>
              </a:rPr>
              <a:t>participate</a:t>
            </a:r>
            <a:r>
              <a:rPr lang="en" sz="1300">
                <a:solidFill>
                  <a:schemeClr val="dk2"/>
                </a:solidFill>
                <a:latin typeface="Nunito"/>
                <a:ea typeface="Nunito"/>
                <a:cs typeface="Nunito"/>
                <a:sym typeface="Nunito"/>
              </a:rPr>
              <a:t>. In total, 3082 young people completed the survey. The average age was about 20 years old, and they were </a:t>
            </a:r>
            <a:r>
              <a:rPr lang="en" sz="1300">
                <a:solidFill>
                  <a:schemeClr val="dk2"/>
                </a:solidFill>
                <a:latin typeface="Nunito"/>
                <a:ea typeface="Nunito"/>
                <a:cs typeface="Nunito"/>
                <a:sym typeface="Nunito"/>
              </a:rPr>
              <a:t>between</a:t>
            </a:r>
            <a:r>
              <a:rPr lang="en" sz="1300">
                <a:solidFill>
                  <a:schemeClr val="dk2"/>
                </a:solidFill>
                <a:latin typeface="Nunito"/>
                <a:ea typeface="Nunito"/>
                <a:cs typeface="Nunito"/>
                <a:sym typeface="Nunito"/>
              </a:rPr>
              <a:t> 16-25 years old. Most </a:t>
            </a:r>
            <a:r>
              <a:rPr lang="en" sz="1300">
                <a:solidFill>
                  <a:schemeClr val="dk2"/>
                </a:solidFill>
                <a:latin typeface="Nunito"/>
                <a:ea typeface="Nunito"/>
                <a:cs typeface="Nunito"/>
                <a:sym typeface="Nunito"/>
              </a:rPr>
              <a:t>participants</a:t>
            </a:r>
            <a:r>
              <a:rPr lang="en" sz="1300">
                <a:solidFill>
                  <a:schemeClr val="dk2"/>
                </a:solidFill>
                <a:latin typeface="Nunito"/>
                <a:ea typeface="Nunito"/>
                <a:cs typeface="Nunito"/>
                <a:sym typeface="Nunito"/>
              </a:rPr>
              <a:t> were White          (about 74%) and most of them were female (about 81%). 396 </a:t>
            </a:r>
            <a:r>
              <a:rPr lang="en" sz="1300">
                <a:solidFill>
                  <a:schemeClr val="dk2"/>
                </a:solidFill>
                <a:latin typeface="Nunito"/>
                <a:ea typeface="Nunito"/>
                <a:cs typeface="Nunito"/>
                <a:sym typeface="Nunito"/>
              </a:rPr>
              <a:t>people</a:t>
            </a:r>
            <a:r>
              <a:rPr lang="en" sz="1300">
                <a:solidFill>
                  <a:schemeClr val="dk2"/>
                </a:solidFill>
                <a:latin typeface="Nunito"/>
                <a:ea typeface="Nunito"/>
                <a:cs typeface="Nunito"/>
                <a:sym typeface="Nunito"/>
              </a:rPr>
              <a:t> said they had </a:t>
            </a:r>
            <a:r>
              <a:rPr lang="en" sz="1300">
                <a:solidFill>
                  <a:schemeClr val="dk2"/>
                </a:solidFill>
                <a:latin typeface="Nunito"/>
                <a:ea typeface="Nunito"/>
                <a:cs typeface="Nunito"/>
                <a:sym typeface="Nunito"/>
              </a:rPr>
              <a:t>asthma. When</a:t>
            </a:r>
            <a:r>
              <a:rPr lang="en" sz="1300">
                <a:solidFill>
                  <a:schemeClr val="dk2"/>
                </a:solidFill>
                <a:latin typeface="Nunito"/>
                <a:ea typeface="Nunito"/>
                <a:cs typeface="Nunito"/>
                <a:sym typeface="Nunito"/>
              </a:rPr>
              <a:t> looking at vaping:</a:t>
            </a:r>
            <a:endParaRPr sz="1300">
              <a:solidFill>
                <a:schemeClr val="dk2"/>
              </a:solidFill>
              <a:latin typeface="Nunito"/>
              <a:ea typeface="Nunito"/>
              <a:cs typeface="Nunito"/>
              <a:sym typeface="Nunito"/>
            </a:endParaRPr>
          </a:p>
          <a:p>
            <a:pPr indent="-311150" lvl="0" marL="457200" rtl="0" algn="l">
              <a:spcBef>
                <a:spcPts val="0"/>
              </a:spcBef>
              <a:spcAft>
                <a:spcPts val="0"/>
              </a:spcAft>
              <a:buClr>
                <a:schemeClr val="dk2"/>
              </a:buClr>
              <a:buSzPts val="1300"/>
              <a:buFont typeface="Nunito"/>
              <a:buChar char="●"/>
            </a:pPr>
            <a:r>
              <a:rPr lang="en" sz="1300">
                <a:solidFill>
                  <a:schemeClr val="dk2"/>
                </a:solidFill>
                <a:latin typeface="Nunito"/>
                <a:ea typeface="Nunito"/>
                <a:cs typeface="Nunito"/>
                <a:sym typeface="Nunito"/>
              </a:rPr>
              <a:t>Half (50%) said they never vaped or not currently vaping</a:t>
            </a:r>
            <a:endParaRPr sz="1300">
              <a:solidFill>
                <a:schemeClr val="dk2"/>
              </a:solidFill>
              <a:latin typeface="Nunito"/>
              <a:ea typeface="Nunito"/>
              <a:cs typeface="Nunito"/>
              <a:sym typeface="Nunito"/>
            </a:endParaRPr>
          </a:p>
          <a:p>
            <a:pPr indent="-311150" lvl="0" marL="457200" rtl="0" algn="l">
              <a:spcBef>
                <a:spcPts val="0"/>
              </a:spcBef>
              <a:spcAft>
                <a:spcPts val="0"/>
              </a:spcAft>
              <a:buClr>
                <a:schemeClr val="dk2"/>
              </a:buClr>
              <a:buSzPts val="1300"/>
              <a:buFont typeface="Nunito"/>
              <a:buChar char="●"/>
            </a:pPr>
            <a:r>
              <a:rPr lang="en" sz="1300">
                <a:solidFill>
                  <a:schemeClr val="dk2"/>
                </a:solidFill>
                <a:latin typeface="Nunito"/>
                <a:ea typeface="Nunito"/>
                <a:cs typeface="Nunito"/>
                <a:sym typeface="Nunito"/>
              </a:rPr>
              <a:t>10% vaped less than once a month</a:t>
            </a:r>
            <a:endParaRPr sz="1300">
              <a:solidFill>
                <a:schemeClr val="dk2"/>
              </a:solidFill>
              <a:latin typeface="Nunito"/>
              <a:ea typeface="Nunito"/>
              <a:cs typeface="Nunito"/>
              <a:sym typeface="Nunito"/>
            </a:endParaRPr>
          </a:p>
          <a:p>
            <a:pPr indent="-311150" lvl="0" marL="457200" rtl="0" algn="l">
              <a:spcBef>
                <a:spcPts val="0"/>
              </a:spcBef>
              <a:spcAft>
                <a:spcPts val="0"/>
              </a:spcAft>
              <a:buClr>
                <a:schemeClr val="dk2"/>
              </a:buClr>
              <a:buSzPts val="1300"/>
              <a:buFont typeface="Nunito"/>
              <a:buChar char="●"/>
            </a:pPr>
            <a:r>
              <a:rPr lang="en" sz="1300">
                <a:solidFill>
                  <a:schemeClr val="dk2"/>
                </a:solidFill>
                <a:latin typeface="Nunito"/>
                <a:ea typeface="Nunito"/>
                <a:cs typeface="Nunito"/>
                <a:sym typeface="Nunito"/>
              </a:rPr>
              <a:t>5% vaped </a:t>
            </a:r>
            <a:r>
              <a:rPr lang="en" sz="1300">
                <a:solidFill>
                  <a:schemeClr val="dk2"/>
                </a:solidFill>
                <a:latin typeface="Nunito"/>
                <a:ea typeface="Nunito"/>
                <a:cs typeface="Nunito"/>
                <a:sym typeface="Nunito"/>
              </a:rPr>
              <a:t>monthly</a:t>
            </a:r>
            <a:endParaRPr sz="1300">
              <a:solidFill>
                <a:schemeClr val="dk2"/>
              </a:solidFill>
              <a:latin typeface="Nunito"/>
              <a:ea typeface="Nunito"/>
              <a:cs typeface="Nunito"/>
              <a:sym typeface="Nunito"/>
            </a:endParaRPr>
          </a:p>
          <a:p>
            <a:pPr indent="-311150" lvl="0" marL="457200" rtl="0" algn="l">
              <a:spcBef>
                <a:spcPts val="0"/>
              </a:spcBef>
              <a:spcAft>
                <a:spcPts val="0"/>
              </a:spcAft>
              <a:buClr>
                <a:schemeClr val="dk2"/>
              </a:buClr>
              <a:buSzPts val="1300"/>
              <a:buFont typeface="Nunito"/>
              <a:buChar char="●"/>
            </a:pPr>
            <a:r>
              <a:rPr lang="en" sz="1300">
                <a:solidFill>
                  <a:schemeClr val="dk2"/>
                </a:solidFill>
                <a:latin typeface="Nunito"/>
                <a:ea typeface="Nunito"/>
                <a:cs typeface="Nunito"/>
                <a:sym typeface="Nunito"/>
              </a:rPr>
              <a:t>6% vaped weekly</a:t>
            </a:r>
            <a:endParaRPr sz="1300">
              <a:solidFill>
                <a:schemeClr val="dk2"/>
              </a:solidFill>
              <a:latin typeface="Nunito"/>
              <a:ea typeface="Nunito"/>
              <a:cs typeface="Nunito"/>
              <a:sym typeface="Nunito"/>
            </a:endParaRPr>
          </a:p>
          <a:p>
            <a:pPr indent="-311150" lvl="0" marL="457200" rtl="0" algn="l">
              <a:spcBef>
                <a:spcPts val="0"/>
              </a:spcBef>
              <a:spcAft>
                <a:spcPts val="0"/>
              </a:spcAft>
              <a:buClr>
                <a:schemeClr val="dk2"/>
              </a:buClr>
              <a:buSzPts val="1300"/>
              <a:buFont typeface="Nunito"/>
              <a:buChar char="●"/>
            </a:pPr>
            <a:r>
              <a:rPr lang="en" sz="1300">
                <a:solidFill>
                  <a:schemeClr val="dk2"/>
                </a:solidFill>
                <a:latin typeface="Nunito"/>
                <a:ea typeface="Nunito"/>
                <a:cs typeface="Nunito"/>
                <a:sym typeface="Nunito"/>
              </a:rPr>
              <a:t>28% vaped every day</a:t>
            </a:r>
            <a:endParaRPr sz="1300">
              <a:solidFill>
                <a:schemeClr val="dk2"/>
              </a:solidFill>
              <a:latin typeface="Nunito"/>
              <a:ea typeface="Nunito"/>
              <a:cs typeface="Nunito"/>
              <a:sym typeface="Nunito"/>
            </a:endParaRPr>
          </a:p>
        </p:txBody>
      </p:sp>
      <p:pic>
        <p:nvPicPr>
          <p:cNvPr descr="a pixel art of a light blue bow with white ribbon (Provided by Tenor)" id="436" name="Google Shape;436;p27"/>
          <p:cNvPicPr preferRelativeResize="0"/>
          <p:nvPr/>
        </p:nvPicPr>
        <p:blipFill>
          <a:blip r:embed="rId4">
            <a:alphaModFix/>
          </a:blip>
          <a:stretch>
            <a:fillRect/>
          </a:stretch>
        </p:blipFill>
        <p:spPr>
          <a:xfrm>
            <a:off x="0" y="139228"/>
            <a:ext cx="1455725" cy="1458647"/>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440" name="Shape 440"/>
        <p:cNvGrpSpPr/>
        <p:nvPr/>
      </p:nvGrpSpPr>
      <p:grpSpPr>
        <a:xfrm>
          <a:off x="0" y="0"/>
          <a:ext cx="0" cy="0"/>
          <a:chOff x="0" y="0"/>
          <a:chExt cx="0" cy="0"/>
        </a:xfrm>
      </p:grpSpPr>
      <p:sp>
        <p:nvSpPr>
          <p:cNvPr id="441" name="Google Shape;441;p28"/>
          <p:cNvSpPr txBox="1"/>
          <p:nvPr>
            <p:ph type="title"/>
          </p:nvPr>
        </p:nvSpPr>
        <p:spPr>
          <a:xfrm>
            <a:off x="1303800" y="598575"/>
            <a:ext cx="3703500" cy="651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Results</a:t>
            </a:r>
            <a:endParaRPr/>
          </a:p>
        </p:txBody>
      </p:sp>
      <p:sp>
        <p:nvSpPr>
          <p:cNvPr id="442" name="Google Shape;442;p28"/>
          <p:cNvSpPr txBox="1"/>
          <p:nvPr/>
        </p:nvSpPr>
        <p:spPr>
          <a:xfrm>
            <a:off x="4872875" y="1437700"/>
            <a:ext cx="3600600" cy="3298500"/>
          </a:xfrm>
          <a:prstGeom prst="rect">
            <a:avLst/>
          </a:prstGeom>
          <a:solidFill>
            <a:schemeClr val="lt1"/>
          </a:solid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sz="1300">
                <a:solidFill>
                  <a:schemeClr val="dk2"/>
                </a:solidFill>
                <a:latin typeface="Nunito"/>
                <a:ea typeface="Nunito"/>
                <a:cs typeface="Nunito"/>
                <a:sym typeface="Nunito"/>
              </a:rPr>
              <a:t>Notes: What this means is that people who smoke also tend to vape more often and </a:t>
            </a:r>
            <a:r>
              <a:rPr b="1" lang="en" sz="1300">
                <a:solidFill>
                  <a:schemeClr val="dk2"/>
                </a:solidFill>
                <a:latin typeface="Nunito"/>
                <a:ea typeface="Nunito"/>
                <a:cs typeface="Nunito"/>
                <a:sym typeface="Nunito"/>
              </a:rPr>
              <a:t>take</a:t>
            </a:r>
            <a:r>
              <a:rPr b="1" lang="en" sz="1300">
                <a:solidFill>
                  <a:schemeClr val="dk2"/>
                </a:solidFill>
                <a:latin typeface="Nunito"/>
                <a:ea typeface="Nunito"/>
                <a:cs typeface="Nunito"/>
                <a:sym typeface="Nunito"/>
              </a:rPr>
              <a:t> more puffs each day. Never smokers who vape </a:t>
            </a:r>
            <a:r>
              <a:rPr b="1" lang="en" sz="1300">
                <a:solidFill>
                  <a:schemeClr val="dk2"/>
                </a:solidFill>
                <a:latin typeface="Nunito"/>
                <a:ea typeface="Nunito"/>
                <a:cs typeface="Nunito"/>
                <a:sym typeface="Nunito"/>
              </a:rPr>
              <a:t>usually</a:t>
            </a:r>
            <a:r>
              <a:rPr b="1" lang="en" sz="1300">
                <a:solidFill>
                  <a:schemeClr val="dk2"/>
                </a:solidFill>
                <a:latin typeface="Nunito"/>
                <a:ea typeface="Nunito"/>
                <a:cs typeface="Nunito"/>
                <a:sym typeface="Nunito"/>
              </a:rPr>
              <a:t> vape less often and take fewer puffs compared to </a:t>
            </a:r>
            <a:r>
              <a:rPr b="1" lang="en" sz="1300">
                <a:solidFill>
                  <a:schemeClr val="dk2"/>
                </a:solidFill>
                <a:latin typeface="Nunito"/>
                <a:ea typeface="Nunito"/>
                <a:cs typeface="Nunito"/>
                <a:sym typeface="Nunito"/>
              </a:rPr>
              <a:t>people</a:t>
            </a:r>
            <a:r>
              <a:rPr b="1" lang="en" sz="1300">
                <a:solidFill>
                  <a:schemeClr val="dk2"/>
                </a:solidFill>
                <a:latin typeface="Nunito"/>
                <a:ea typeface="Nunito"/>
                <a:cs typeface="Nunito"/>
                <a:sym typeface="Nunito"/>
              </a:rPr>
              <a:t> who smoke</a:t>
            </a:r>
            <a:endParaRPr b="1" sz="1300">
              <a:solidFill>
                <a:schemeClr val="dk2"/>
              </a:solidFill>
              <a:latin typeface="Nunito"/>
              <a:ea typeface="Nunito"/>
              <a:cs typeface="Nunito"/>
              <a:sym typeface="Nunito"/>
            </a:endParaRPr>
          </a:p>
        </p:txBody>
      </p:sp>
      <p:sp>
        <p:nvSpPr>
          <p:cNvPr id="443" name="Google Shape;443;p28"/>
          <p:cNvSpPr txBox="1"/>
          <p:nvPr/>
        </p:nvSpPr>
        <p:spPr>
          <a:xfrm>
            <a:off x="714300" y="1157350"/>
            <a:ext cx="3857700" cy="408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Nunito"/>
                <a:ea typeface="Nunito"/>
                <a:cs typeface="Nunito"/>
                <a:sym typeface="Nunito"/>
              </a:rPr>
              <a:t>Data:  </a:t>
            </a:r>
            <a:r>
              <a:rPr lang="en" sz="1800">
                <a:solidFill>
                  <a:schemeClr val="dk2"/>
                </a:solidFill>
                <a:latin typeface="Nunito"/>
                <a:ea typeface="Nunito"/>
                <a:cs typeface="Nunito"/>
                <a:sym typeface="Nunito"/>
              </a:rPr>
              <a:t>(measurements)</a:t>
            </a:r>
            <a:endParaRPr>
              <a:solidFill>
                <a:schemeClr val="dk2"/>
              </a:solidFill>
              <a:latin typeface="Nunito"/>
              <a:ea typeface="Nunito"/>
              <a:cs typeface="Nunito"/>
              <a:sym typeface="Nunito"/>
            </a:endParaRPr>
          </a:p>
        </p:txBody>
      </p:sp>
      <p:graphicFrame>
        <p:nvGraphicFramePr>
          <p:cNvPr id="444" name="Google Shape;444;p28"/>
          <p:cNvGraphicFramePr/>
          <p:nvPr/>
        </p:nvGraphicFramePr>
        <p:xfrm>
          <a:off x="505875" y="1437700"/>
          <a:ext cx="3000000" cy="3000000"/>
        </p:xfrm>
        <a:graphic>
          <a:graphicData uri="http://schemas.openxmlformats.org/drawingml/2006/table">
            <a:tbl>
              <a:tblPr>
                <a:noFill/>
                <a:tableStyleId>{EB347D5A-B504-4990-8B34-4F374ED29A89}</a:tableStyleId>
              </a:tblPr>
              <a:tblGrid>
                <a:gridCol w="1161200"/>
                <a:gridCol w="739425"/>
                <a:gridCol w="900150"/>
                <a:gridCol w="900150"/>
              </a:tblGrid>
              <a:tr h="913550">
                <a:tc>
                  <a:txBody>
                    <a:bodyPr/>
                    <a:lstStyle/>
                    <a:p>
                      <a:pPr indent="0" lvl="0" marL="0" rtl="0" algn="l">
                        <a:spcBef>
                          <a:spcPts val="0"/>
                        </a:spcBef>
                        <a:spcAft>
                          <a:spcPts val="0"/>
                        </a:spcAft>
                        <a:buNone/>
                      </a:pPr>
                      <a:r>
                        <a:rPr lang="en"/>
                        <a:t>Group</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Number of puffs per day</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Number of days vaped per month</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Number of years vaped</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r h="445625">
                <a:tc>
                  <a:txBody>
                    <a:bodyPr/>
                    <a:lstStyle/>
                    <a:p>
                      <a:pPr indent="0" lvl="0" marL="0" rtl="0" algn="l">
                        <a:spcBef>
                          <a:spcPts val="0"/>
                        </a:spcBef>
                        <a:spcAft>
                          <a:spcPts val="0"/>
                        </a:spcAft>
                        <a:buNone/>
                      </a:pPr>
                      <a:r>
                        <a:rPr lang="en"/>
                        <a:t>Never smokers</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3</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6</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2</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r h="445625">
                <a:tc>
                  <a:txBody>
                    <a:bodyPr/>
                    <a:lstStyle/>
                    <a:p>
                      <a:pPr indent="0" lvl="0" marL="0" rtl="0" algn="l">
                        <a:spcBef>
                          <a:spcPts val="0"/>
                        </a:spcBef>
                        <a:spcAft>
                          <a:spcPts val="0"/>
                        </a:spcAft>
                        <a:buNone/>
                      </a:pPr>
                      <a:r>
                        <a:rPr lang="en"/>
                        <a:t>Ever smokers</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6</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13</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2.4</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r h="445625">
                <a:tc>
                  <a:txBody>
                    <a:bodyPr/>
                    <a:lstStyle/>
                    <a:p>
                      <a:pPr indent="0" lvl="0" marL="0" rtl="0" algn="l">
                        <a:spcBef>
                          <a:spcPts val="0"/>
                        </a:spcBef>
                        <a:spcAft>
                          <a:spcPts val="0"/>
                        </a:spcAft>
                        <a:buNone/>
                      </a:pPr>
                      <a:r>
                        <a:rPr lang="en"/>
                        <a:t>Daily smokers </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8</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14</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2.2</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bl>
          </a:graphicData>
        </a:graphic>
      </p:graphicFrame>
      <p:sp>
        <p:nvSpPr>
          <p:cNvPr id="445" name="Google Shape;445;p28"/>
          <p:cNvSpPr txBox="1"/>
          <p:nvPr/>
        </p:nvSpPr>
        <p:spPr>
          <a:xfrm>
            <a:off x="5057850" y="660550"/>
            <a:ext cx="3857700" cy="408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Nunito"/>
                <a:ea typeface="Nunito"/>
                <a:cs typeface="Nunito"/>
                <a:sym typeface="Nunito"/>
              </a:rPr>
              <a:t>Date:  </a:t>
            </a:r>
            <a:endParaRPr>
              <a:solidFill>
                <a:schemeClr val="dk2"/>
              </a:solidFill>
              <a:latin typeface="Nunito"/>
              <a:ea typeface="Nunito"/>
              <a:cs typeface="Nunito"/>
              <a:sym typeface="Nunito"/>
            </a:endParaRPr>
          </a:p>
        </p:txBody>
      </p:sp>
      <p:pic>
        <p:nvPicPr>
          <p:cNvPr descr="a pixel art of a light blue bow with white ribbon (Provided by Tenor)" id="446" name="Google Shape;446;p28"/>
          <p:cNvPicPr preferRelativeResize="0"/>
          <p:nvPr/>
        </p:nvPicPr>
        <p:blipFill>
          <a:blip r:embed="rId4">
            <a:alphaModFix/>
          </a:blip>
          <a:stretch>
            <a:fillRect/>
          </a:stretch>
        </p:blipFill>
        <p:spPr>
          <a:xfrm>
            <a:off x="0" y="0"/>
            <a:ext cx="1402025" cy="1404824"/>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450" name="Shape 450"/>
        <p:cNvGrpSpPr/>
        <p:nvPr/>
      </p:nvGrpSpPr>
      <p:grpSpPr>
        <a:xfrm>
          <a:off x="0" y="0"/>
          <a:ext cx="0" cy="0"/>
          <a:chOff x="0" y="0"/>
          <a:chExt cx="0" cy="0"/>
        </a:xfrm>
      </p:grpSpPr>
      <p:sp>
        <p:nvSpPr>
          <p:cNvPr id="451" name="Google Shape;451;p29"/>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Breathing Symptoms</a:t>
            </a:r>
            <a:endParaRPr/>
          </a:p>
        </p:txBody>
      </p:sp>
      <p:sp>
        <p:nvSpPr>
          <p:cNvPr id="452" name="Google Shape;452;p29"/>
          <p:cNvSpPr txBox="1"/>
          <p:nvPr/>
        </p:nvSpPr>
        <p:spPr>
          <a:xfrm>
            <a:off x="714450" y="1346350"/>
            <a:ext cx="3857700" cy="408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Nunito"/>
                <a:ea typeface="Nunito"/>
                <a:cs typeface="Nunito"/>
                <a:sym typeface="Nunito"/>
              </a:rPr>
              <a:t>Data:  </a:t>
            </a:r>
            <a:r>
              <a:rPr lang="en" sz="1800">
                <a:solidFill>
                  <a:schemeClr val="dk2"/>
                </a:solidFill>
                <a:latin typeface="Nunito"/>
                <a:ea typeface="Nunito"/>
                <a:cs typeface="Nunito"/>
                <a:sym typeface="Nunito"/>
              </a:rPr>
              <a:t>(measurements)</a:t>
            </a:r>
            <a:endParaRPr>
              <a:solidFill>
                <a:schemeClr val="dk2"/>
              </a:solidFill>
              <a:latin typeface="Nunito"/>
              <a:ea typeface="Nunito"/>
              <a:cs typeface="Nunito"/>
              <a:sym typeface="Nunito"/>
            </a:endParaRPr>
          </a:p>
        </p:txBody>
      </p:sp>
      <p:graphicFrame>
        <p:nvGraphicFramePr>
          <p:cNvPr id="453" name="Google Shape;453;p29"/>
          <p:cNvGraphicFramePr/>
          <p:nvPr/>
        </p:nvGraphicFramePr>
        <p:xfrm>
          <a:off x="619700" y="1754950"/>
          <a:ext cx="3000000" cy="3000000"/>
        </p:xfrm>
        <a:graphic>
          <a:graphicData uri="http://schemas.openxmlformats.org/drawingml/2006/table">
            <a:tbl>
              <a:tblPr>
                <a:noFill/>
                <a:tableStyleId>{EB347D5A-B504-4990-8B34-4F374ED29A89}</a:tableStyleId>
              </a:tblPr>
              <a:tblGrid>
                <a:gridCol w="1697925"/>
                <a:gridCol w="1902675"/>
              </a:tblGrid>
              <a:tr h="493025">
                <a:tc>
                  <a:txBody>
                    <a:bodyPr/>
                    <a:lstStyle/>
                    <a:p>
                      <a:pPr indent="0" lvl="0" marL="0" rtl="0" algn="l">
                        <a:spcBef>
                          <a:spcPts val="0"/>
                        </a:spcBef>
                        <a:spcAft>
                          <a:spcPts val="0"/>
                        </a:spcAft>
                        <a:buNone/>
                      </a:pPr>
                      <a:r>
                        <a:rPr lang="en"/>
                        <a:t>Group</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Number of people</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r h="381000">
                <a:tc>
                  <a:txBody>
                    <a:bodyPr/>
                    <a:lstStyle/>
                    <a:p>
                      <a:pPr indent="0" lvl="0" marL="0" rtl="0" algn="l">
                        <a:spcBef>
                          <a:spcPts val="0"/>
                        </a:spcBef>
                        <a:spcAft>
                          <a:spcPts val="0"/>
                        </a:spcAft>
                        <a:buNone/>
                      </a:pPr>
                      <a:r>
                        <a:rPr lang="en"/>
                        <a:t>No smoking or vaping</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825</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r h="381000">
                <a:tc>
                  <a:txBody>
                    <a:bodyPr/>
                    <a:lstStyle/>
                    <a:p>
                      <a:pPr indent="0" lvl="0" marL="0" rtl="0" algn="l">
                        <a:spcBef>
                          <a:spcPts val="0"/>
                        </a:spcBef>
                        <a:spcAft>
                          <a:spcPts val="0"/>
                        </a:spcAft>
                        <a:buNone/>
                      </a:pPr>
                      <a:r>
                        <a:rPr lang="en"/>
                        <a:t>Tried smoking or vaping</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1303</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r h="381000">
                <a:tc>
                  <a:txBody>
                    <a:bodyPr/>
                    <a:lstStyle/>
                    <a:p>
                      <a:pPr indent="0" lvl="0" marL="0" rtl="0" algn="l">
                        <a:spcBef>
                          <a:spcPts val="0"/>
                        </a:spcBef>
                        <a:spcAft>
                          <a:spcPts val="0"/>
                        </a:spcAft>
                        <a:buNone/>
                      </a:pPr>
                      <a:r>
                        <a:rPr lang="en"/>
                        <a:t>Vape daily</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820</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r h="544700">
                <a:tc>
                  <a:txBody>
                    <a:bodyPr/>
                    <a:lstStyle/>
                    <a:p>
                      <a:pPr indent="0" lvl="0" marL="0" rtl="0" algn="l">
                        <a:spcBef>
                          <a:spcPts val="0"/>
                        </a:spcBef>
                        <a:spcAft>
                          <a:spcPts val="0"/>
                        </a:spcAft>
                        <a:buNone/>
                      </a:pPr>
                      <a:r>
                        <a:rPr lang="en"/>
                        <a:t>Smoke daily </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92</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r h="100000">
                <a:tc>
                  <a:txBody>
                    <a:bodyPr/>
                    <a:lstStyle/>
                    <a:p>
                      <a:pPr indent="0" lvl="0" marL="0" rtl="0" algn="l">
                        <a:spcBef>
                          <a:spcPts val="0"/>
                        </a:spcBef>
                        <a:spcAft>
                          <a:spcPts val="0"/>
                        </a:spcAft>
                        <a:buNone/>
                      </a:pPr>
                      <a:r>
                        <a:rPr lang="en"/>
                        <a:t>Both daily</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42</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bl>
          </a:graphicData>
        </a:graphic>
      </p:graphicFrame>
      <p:sp>
        <p:nvSpPr>
          <p:cNvPr id="454" name="Google Shape;454;p29"/>
          <p:cNvSpPr txBox="1"/>
          <p:nvPr/>
        </p:nvSpPr>
        <p:spPr>
          <a:xfrm>
            <a:off x="5057850" y="660550"/>
            <a:ext cx="3857700" cy="408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Nunito"/>
                <a:ea typeface="Nunito"/>
                <a:cs typeface="Nunito"/>
                <a:sym typeface="Nunito"/>
              </a:rPr>
              <a:t>Date:  </a:t>
            </a:r>
            <a:endParaRPr>
              <a:solidFill>
                <a:schemeClr val="dk2"/>
              </a:solidFill>
              <a:latin typeface="Nunito"/>
              <a:ea typeface="Nunito"/>
              <a:cs typeface="Nunito"/>
              <a:sym typeface="Nunito"/>
            </a:endParaRPr>
          </a:p>
        </p:txBody>
      </p:sp>
      <p:graphicFrame>
        <p:nvGraphicFramePr>
          <p:cNvPr id="455" name="Google Shape;455;p29"/>
          <p:cNvGraphicFramePr/>
          <p:nvPr/>
        </p:nvGraphicFramePr>
        <p:xfrm>
          <a:off x="4488650" y="1597800"/>
          <a:ext cx="3000000" cy="3000000"/>
        </p:xfrm>
        <a:graphic>
          <a:graphicData uri="http://schemas.openxmlformats.org/drawingml/2006/table">
            <a:tbl>
              <a:tblPr>
                <a:noFill/>
                <a:tableStyleId>{EB347D5A-B504-4990-8B34-4F374ED29A89}</a:tableStyleId>
              </a:tblPr>
              <a:tblGrid>
                <a:gridCol w="1858125"/>
                <a:gridCol w="1844725"/>
              </a:tblGrid>
              <a:tr h="510225">
                <a:tc>
                  <a:txBody>
                    <a:bodyPr/>
                    <a:lstStyle/>
                    <a:p>
                      <a:pPr indent="0" lvl="0" marL="0" rtl="0" algn="l">
                        <a:spcBef>
                          <a:spcPts val="0"/>
                        </a:spcBef>
                        <a:spcAft>
                          <a:spcPts val="0"/>
                        </a:spcAft>
                        <a:buNone/>
                      </a:pPr>
                      <a:r>
                        <a:rPr lang="en"/>
                        <a:t>Group</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%Coughing up Phlegm</a:t>
                      </a:r>
                      <a:endParaRPr/>
                    </a:p>
                  </a:txBody>
                  <a:tcPr marT="91425" marB="91425" marR="91425" marL="91425">
                    <a:lnL cap="flat" cmpd="sng" w="9525">
                      <a:solidFill>
                        <a:schemeClr val="dk2"/>
                      </a:solidFill>
                      <a:prstDash val="solid"/>
                      <a:round/>
                      <a:headEnd len="sm" w="sm" type="none"/>
                      <a:tailEnd len="sm" w="sm" type="none"/>
                    </a:lnL>
                    <a:lnR cap="flat" cmpd="sng" w="9525">
                      <a:solidFill>
                        <a:srgbClr val="222222"/>
                      </a:solidFill>
                      <a:prstDash val="solid"/>
                      <a:round/>
                      <a:headEnd len="sm" w="sm" type="none"/>
                      <a:tailEnd len="sm" w="sm" type="none"/>
                    </a:lnR>
                    <a:lnT cap="flat" cmpd="sng" w="9525">
                      <a:solidFill>
                        <a:srgbClr val="222222"/>
                      </a:solidFill>
                      <a:prstDash val="solid"/>
                      <a:round/>
                      <a:headEnd len="sm" w="sm" type="none"/>
                      <a:tailEnd len="sm" w="sm" type="none"/>
                    </a:lnT>
                    <a:lnB cap="flat" cmpd="sng" w="9525">
                      <a:solidFill>
                        <a:srgbClr val="222222"/>
                      </a:solidFill>
                      <a:prstDash val="solid"/>
                      <a:round/>
                      <a:headEnd len="sm" w="sm" type="none"/>
                      <a:tailEnd len="sm" w="sm" type="none"/>
                    </a:lnB>
                    <a:solidFill>
                      <a:schemeClr val="lt1"/>
                    </a:solidFill>
                  </a:tcPr>
                </a:tc>
              </a:tr>
              <a:tr h="510225">
                <a:tc>
                  <a:txBody>
                    <a:bodyPr/>
                    <a:lstStyle/>
                    <a:p>
                      <a:pPr indent="0" lvl="0" marL="0" rtl="0" algn="l">
                        <a:spcBef>
                          <a:spcPts val="0"/>
                        </a:spcBef>
                        <a:spcAft>
                          <a:spcPts val="0"/>
                        </a:spcAft>
                        <a:buNone/>
                      </a:pPr>
                      <a:r>
                        <a:rPr lang="en"/>
                        <a:t>No smoking or vaping</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8.2%</a:t>
                      </a:r>
                      <a:endParaRPr/>
                    </a:p>
                  </a:txBody>
                  <a:tcPr marT="91425" marB="91425" marR="91425" marL="91425">
                    <a:lnL cap="flat" cmpd="sng" w="9525">
                      <a:solidFill>
                        <a:schemeClr val="dk2"/>
                      </a:solidFill>
                      <a:prstDash val="solid"/>
                      <a:round/>
                      <a:headEnd len="sm" w="sm" type="none"/>
                      <a:tailEnd len="sm" w="sm" type="none"/>
                    </a:lnL>
                    <a:lnR cap="flat" cmpd="sng" w="9525">
                      <a:solidFill>
                        <a:srgbClr val="222222"/>
                      </a:solidFill>
                      <a:prstDash val="solid"/>
                      <a:round/>
                      <a:headEnd len="sm" w="sm" type="none"/>
                      <a:tailEnd len="sm" w="sm" type="none"/>
                    </a:lnR>
                    <a:lnT cap="flat" cmpd="sng" w="9525">
                      <a:solidFill>
                        <a:srgbClr val="222222"/>
                      </a:solidFill>
                      <a:prstDash val="solid"/>
                      <a:round/>
                      <a:headEnd len="sm" w="sm" type="none"/>
                      <a:tailEnd len="sm" w="sm" type="none"/>
                    </a:lnT>
                    <a:lnB cap="flat" cmpd="sng" w="9525">
                      <a:solidFill>
                        <a:srgbClr val="222222"/>
                      </a:solidFill>
                      <a:prstDash val="solid"/>
                      <a:round/>
                      <a:headEnd len="sm" w="sm" type="none"/>
                      <a:tailEnd len="sm" w="sm" type="none"/>
                    </a:lnB>
                    <a:solidFill>
                      <a:schemeClr val="lt1"/>
                    </a:solidFill>
                  </a:tcPr>
                </a:tc>
              </a:tr>
              <a:tr h="510225">
                <a:tc>
                  <a:txBody>
                    <a:bodyPr/>
                    <a:lstStyle/>
                    <a:p>
                      <a:pPr indent="0" lvl="0" marL="0" rtl="0" algn="l">
                        <a:spcBef>
                          <a:spcPts val="0"/>
                        </a:spcBef>
                        <a:spcAft>
                          <a:spcPts val="0"/>
                        </a:spcAft>
                        <a:buNone/>
                      </a:pPr>
                      <a:r>
                        <a:rPr lang="en"/>
                        <a:t>Tried smoking or vaping</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13.4%</a:t>
                      </a:r>
                      <a:endParaRPr/>
                    </a:p>
                  </a:txBody>
                  <a:tcPr marT="91425" marB="91425" marR="91425" marL="91425">
                    <a:lnL cap="flat" cmpd="sng" w="9525">
                      <a:solidFill>
                        <a:schemeClr val="dk2"/>
                      </a:solidFill>
                      <a:prstDash val="solid"/>
                      <a:round/>
                      <a:headEnd len="sm" w="sm" type="none"/>
                      <a:tailEnd len="sm" w="sm" type="none"/>
                    </a:lnL>
                    <a:lnR cap="flat" cmpd="sng" w="9525">
                      <a:solidFill>
                        <a:srgbClr val="222222"/>
                      </a:solidFill>
                      <a:prstDash val="solid"/>
                      <a:round/>
                      <a:headEnd len="sm" w="sm" type="none"/>
                      <a:tailEnd len="sm" w="sm" type="none"/>
                    </a:lnR>
                    <a:lnT cap="flat" cmpd="sng" w="9525">
                      <a:solidFill>
                        <a:srgbClr val="222222"/>
                      </a:solidFill>
                      <a:prstDash val="solid"/>
                      <a:round/>
                      <a:headEnd len="sm" w="sm" type="none"/>
                      <a:tailEnd len="sm" w="sm" type="none"/>
                    </a:lnT>
                    <a:lnB cap="flat" cmpd="sng" w="9525">
                      <a:solidFill>
                        <a:srgbClr val="222222"/>
                      </a:solidFill>
                      <a:prstDash val="solid"/>
                      <a:round/>
                      <a:headEnd len="sm" w="sm" type="none"/>
                      <a:tailEnd len="sm" w="sm" type="none"/>
                    </a:lnB>
                    <a:solidFill>
                      <a:schemeClr val="lt1"/>
                    </a:solidFill>
                  </a:tcPr>
                </a:tc>
              </a:tr>
              <a:tr h="510225">
                <a:tc>
                  <a:txBody>
                    <a:bodyPr/>
                    <a:lstStyle/>
                    <a:p>
                      <a:pPr indent="0" lvl="0" marL="0" rtl="0" algn="l">
                        <a:spcBef>
                          <a:spcPts val="0"/>
                        </a:spcBef>
                        <a:spcAft>
                          <a:spcPts val="0"/>
                        </a:spcAft>
                        <a:buNone/>
                      </a:pPr>
                      <a:r>
                        <a:rPr lang="en"/>
                        <a:t>Vape daily</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26.3%</a:t>
                      </a:r>
                      <a:endParaRPr/>
                    </a:p>
                  </a:txBody>
                  <a:tcPr marT="91425" marB="91425" marR="91425" marL="91425">
                    <a:lnL cap="flat" cmpd="sng" w="9525">
                      <a:solidFill>
                        <a:schemeClr val="dk2"/>
                      </a:solidFill>
                      <a:prstDash val="solid"/>
                      <a:round/>
                      <a:headEnd len="sm" w="sm" type="none"/>
                      <a:tailEnd len="sm" w="sm" type="none"/>
                    </a:lnL>
                    <a:lnR cap="flat" cmpd="sng" w="9525">
                      <a:solidFill>
                        <a:srgbClr val="222222"/>
                      </a:solidFill>
                      <a:prstDash val="solid"/>
                      <a:round/>
                      <a:headEnd len="sm" w="sm" type="none"/>
                      <a:tailEnd len="sm" w="sm" type="none"/>
                    </a:lnR>
                    <a:lnT cap="flat" cmpd="sng" w="9525">
                      <a:solidFill>
                        <a:srgbClr val="222222"/>
                      </a:solidFill>
                      <a:prstDash val="solid"/>
                      <a:round/>
                      <a:headEnd len="sm" w="sm" type="none"/>
                      <a:tailEnd len="sm" w="sm" type="none"/>
                    </a:lnT>
                    <a:lnB cap="flat" cmpd="sng" w="9525">
                      <a:solidFill>
                        <a:srgbClr val="222222"/>
                      </a:solidFill>
                      <a:prstDash val="solid"/>
                      <a:round/>
                      <a:headEnd len="sm" w="sm" type="none"/>
                      <a:tailEnd len="sm" w="sm" type="none"/>
                    </a:lnB>
                    <a:solidFill>
                      <a:schemeClr val="lt1"/>
                    </a:solidFill>
                  </a:tcPr>
                </a:tc>
              </a:tr>
              <a:tr h="510225">
                <a:tc>
                  <a:txBody>
                    <a:bodyPr/>
                    <a:lstStyle/>
                    <a:p>
                      <a:pPr indent="0" lvl="0" marL="0" rtl="0" algn="l">
                        <a:spcBef>
                          <a:spcPts val="0"/>
                        </a:spcBef>
                        <a:spcAft>
                          <a:spcPts val="0"/>
                        </a:spcAft>
                        <a:buNone/>
                      </a:pPr>
                      <a:r>
                        <a:rPr lang="en"/>
                        <a:t>Smoke daily </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52.2%</a:t>
                      </a:r>
                      <a:endParaRPr/>
                    </a:p>
                  </a:txBody>
                  <a:tcPr marT="91425" marB="91425" marR="91425" marL="91425">
                    <a:lnL cap="flat" cmpd="sng" w="9525">
                      <a:solidFill>
                        <a:schemeClr val="dk2"/>
                      </a:solidFill>
                      <a:prstDash val="solid"/>
                      <a:round/>
                      <a:headEnd len="sm" w="sm" type="none"/>
                      <a:tailEnd len="sm" w="sm" type="none"/>
                    </a:lnL>
                    <a:lnR cap="flat" cmpd="sng" w="9525">
                      <a:solidFill>
                        <a:srgbClr val="222222"/>
                      </a:solidFill>
                      <a:prstDash val="solid"/>
                      <a:round/>
                      <a:headEnd len="sm" w="sm" type="none"/>
                      <a:tailEnd len="sm" w="sm" type="none"/>
                    </a:lnR>
                    <a:lnT cap="flat" cmpd="sng" w="9525">
                      <a:solidFill>
                        <a:srgbClr val="222222"/>
                      </a:solidFill>
                      <a:prstDash val="solid"/>
                      <a:round/>
                      <a:headEnd len="sm" w="sm" type="none"/>
                      <a:tailEnd len="sm" w="sm" type="none"/>
                    </a:lnT>
                    <a:lnB cap="flat" cmpd="sng" w="9525">
                      <a:solidFill>
                        <a:srgbClr val="222222"/>
                      </a:solidFill>
                      <a:prstDash val="solid"/>
                      <a:round/>
                      <a:headEnd len="sm" w="sm" type="none"/>
                      <a:tailEnd len="sm" w="sm" type="none"/>
                    </a:lnB>
                    <a:solidFill>
                      <a:schemeClr val="lt1"/>
                    </a:solidFill>
                  </a:tcPr>
                </a:tc>
              </a:tr>
              <a:tr h="510225">
                <a:tc>
                  <a:txBody>
                    <a:bodyPr/>
                    <a:lstStyle/>
                    <a:p>
                      <a:pPr indent="0" lvl="0" marL="0" rtl="0" algn="l">
                        <a:spcBef>
                          <a:spcPts val="0"/>
                        </a:spcBef>
                        <a:spcAft>
                          <a:spcPts val="0"/>
                        </a:spcAft>
                        <a:buNone/>
                      </a:pPr>
                      <a:r>
                        <a:rPr lang="en"/>
                        <a:t>Both daily</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45.2%</a:t>
                      </a:r>
                      <a:endParaRPr/>
                    </a:p>
                  </a:txBody>
                  <a:tcPr marT="91425" marB="91425" marR="91425" marL="91425">
                    <a:lnL cap="flat" cmpd="sng" w="9525">
                      <a:solidFill>
                        <a:schemeClr val="dk2"/>
                      </a:solidFill>
                      <a:prstDash val="solid"/>
                      <a:round/>
                      <a:headEnd len="sm" w="sm" type="none"/>
                      <a:tailEnd len="sm" w="sm" type="none"/>
                    </a:lnL>
                    <a:lnR cap="flat" cmpd="sng" w="9525">
                      <a:solidFill>
                        <a:srgbClr val="222222"/>
                      </a:solidFill>
                      <a:prstDash val="solid"/>
                      <a:round/>
                      <a:headEnd len="sm" w="sm" type="none"/>
                      <a:tailEnd len="sm" w="sm" type="none"/>
                    </a:lnR>
                    <a:lnT cap="flat" cmpd="sng" w="9525">
                      <a:solidFill>
                        <a:srgbClr val="222222"/>
                      </a:solidFill>
                      <a:prstDash val="solid"/>
                      <a:round/>
                      <a:headEnd len="sm" w="sm" type="none"/>
                      <a:tailEnd len="sm" w="sm" type="none"/>
                    </a:lnT>
                    <a:lnB cap="flat" cmpd="sng" w="9525">
                      <a:solidFill>
                        <a:srgbClr val="222222"/>
                      </a:solidFill>
                      <a:prstDash val="solid"/>
                      <a:round/>
                      <a:headEnd len="sm" w="sm" type="none"/>
                      <a:tailEnd len="sm" w="sm" type="none"/>
                    </a:lnB>
                    <a:solidFill>
                      <a:schemeClr val="lt1"/>
                    </a:solidFill>
                  </a:tcPr>
                </a:tc>
              </a:tr>
            </a:tbl>
          </a:graphicData>
        </a:graphic>
      </p:graphicFrame>
      <p:pic>
        <p:nvPicPr>
          <p:cNvPr descr="a pixel art of a light blue bow with white ribbon (Provided by Tenor)" id="456" name="Google Shape;456;p29"/>
          <p:cNvPicPr preferRelativeResize="0"/>
          <p:nvPr/>
        </p:nvPicPr>
        <p:blipFill>
          <a:blip r:embed="rId3">
            <a:alphaModFix/>
          </a:blip>
          <a:stretch>
            <a:fillRect/>
          </a:stretch>
        </p:blipFill>
        <p:spPr>
          <a:xfrm>
            <a:off x="0" y="0"/>
            <a:ext cx="1402025" cy="1404824"/>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460" name="Shape 460"/>
        <p:cNvGrpSpPr/>
        <p:nvPr/>
      </p:nvGrpSpPr>
      <p:grpSpPr>
        <a:xfrm>
          <a:off x="0" y="0"/>
          <a:ext cx="0" cy="0"/>
          <a:chOff x="0" y="0"/>
          <a:chExt cx="0" cy="0"/>
        </a:xfrm>
      </p:grpSpPr>
      <p:sp>
        <p:nvSpPr>
          <p:cNvPr id="461" name="Google Shape;461;p30"/>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Breathing Symptoms</a:t>
            </a:r>
            <a:endParaRPr/>
          </a:p>
        </p:txBody>
      </p:sp>
      <p:sp>
        <p:nvSpPr>
          <p:cNvPr id="462" name="Google Shape;462;p30"/>
          <p:cNvSpPr txBox="1"/>
          <p:nvPr/>
        </p:nvSpPr>
        <p:spPr>
          <a:xfrm>
            <a:off x="714450" y="1346350"/>
            <a:ext cx="3857700" cy="408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Nunito"/>
                <a:ea typeface="Nunito"/>
                <a:cs typeface="Nunito"/>
                <a:sym typeface="Nunito"/>
              </a:rPr>
              <a:t>1.No symptoms at all</a:t>
            </a:r>
            <a:endParaRPr>
              <a:solidFill>
                <a:schemeClr val="dk2"/>
              </a:solidFill>
              <a:latin typeface="Nunito"/>
              <a:ea typeface="Nunito"/>
              <a:cs typeface="Nunito"/>
              <a:sym typeface="Nunito"/>
            </a:endParaRPr>
          </a:p>
        </p:txBody>
      </p:sp>
      <p:graphicFrame>
        <p:nvGraphicFramePr>
          <p:cNvPr id="463" name="Google Shape;463;p30"/>
          <p:cNvGraphicFramePr/>
          <p:nvPr/>
        </p:nvGraphicFramePr>
        <p:xfrm>
          <a:off x="646700" y="1754950"/>
          <a:ext cx="3000000" cy="3000000"/>
        </p:xfrm>
        <a:graphic>
          <a:graphicData uri="http://schemas.openxmlformats.org/drawingml/2006/table">
            <a:tbl>
              <a:tblPr>
                <a:noFill/>
                <a:tableStyleId>{EB347D5A-B504-4990-8B34-4F374ED29A89}</a:tableStyleId>
              </a:tblPr>
              <a:tblGrid>
                <a:gridCol w="1697925"/>
                <a:gridCol w="1902675"/>
              </a:tblGrid>
              <a:tr h="493025">
                <a:tc>
                  <a:txBody>
                    <a:bodyPr/>
                    <a:lstStyle/>
                    <a:p>
                      <a:pPr indent="0" lvl="0" marL="0" rtl="0" algn="l">
                        <a:spcBef>
                          <a:spcPts val="0"/>
                        </a:spcBef>
                        <a:spcAft>
                          <a:spcPts val="0"/>
                        </a:spcAft>
                        <a:buNone/>
                      </a:pPr>
                      <a:r>
                        <a:rPr lang="en"/>
                        <a:t>Group</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 With no symptoms </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r h="381000">
                <a:tc>
                  <a:txBody>
                    <a:bodyPr/>
                    <a:lstStyle/>
                    <a:p>
                      <a:pPr indent="0" lvl="0" marL="0" rtl="0" algn="l">
                        <a:spcBef>
                          <a:spcPts val="0"/>
                        </a:spcBef>
                        <a:spcAft>
                          <a:spcPts val="0"/>
                        </a:spcAft>
                        <a:buNone/>
                      </a:pPr>
                      <a:r>
                        <a:rPr lang="en"/>
                        <a:t>No smoking or vaping</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65.8%</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r h="381000">
                <a:tc>
                  <a:txBody>
                    <a:bodyPr/>
                    <a:lstStyle/>
                    <a:p>
                      <a:pPr indent="0" lvl="0" marL="0" rtl="0" algn="l">
                        <a:spcBef>
                          <a:spcPts val="0"/>
                        </a:spcBef>
                        <a:spcAft>
                          <a:spcPts val="0"/>
                        </a:spcAft>
                        <a:buNone/>
                      </a:pPr>
                      <a:r>
                        <a:rPr lang="en"/>
                        <a:t>Tried smoking or vaping</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58.8%</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r h="381000">
                <a:tc>
                  <a:txBody>
                    <a:bodyPr/>
                    <a:lstStyle/>
                    <a:p>
                      <a:pPr indent="0" lvl="0" marL="0" rtl="0" algn="l">
                        <a:spcBef>
                          <a:spcPts val="0"/>
                        </a:spcBef>
                        <a:spcAft>
                          <a:spcPts val="0"/>
                        </a:spcAft>
                        <a:buNone/>
                      </a:pPr>
                      <a:r>
                        <a:rPr lang="en"/>
                        <a:t>Vape daily</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34.2%</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r h="544700">
                <a:tc>
                  <a:txBody>
                    <a:bodyPr/>
                    <a:lstStyle/>
                    <a:p>
                      <a:pPr indent="0" lvl="0" marL="0" rtl="0" algn="l">
                        <a:spcBef>
                          <a:spcPts val="0"/>
                        </a:spcBef>
                        <a:spcAft>
                          <a:spcPts val="0"/>
                        </a:spcAft>
                        <a:buNone/>
                      </a:pPr>
                      <a:r>
                        <a:rPr lang="en"/>
                        <a:t>Smoke daily </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13.3%</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r h="100000">
                <a:tc>
                  <a:txBody>
                    <a:bodyPr/>
                    <a:lstStyle/>
                    <a:p>
                      <a:pPr indent="0" lvl="0" marL="0" rtl="0" algn="l">
                        <a:spcBef>
                          <a:spcPts val="0"/>
                        </a:spcBef>
                        <a:spcAft>
                          <a:spcPts val="0"/>
                        </a:spcAft>
                        <a:buNone/>
                      </a:pPr>
                      <a:r>
                        <a:rPr lang="en"/>
                        <a:t>Both daily</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17.5%</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bl>
          </a:graphicData>
        </a:graphic>
      </p:graphicFrame>
      <p:sp>
        <p:nvSpPr>
          <p:cNvPr id="464" name="Google Shape;464;p30"/>
          <p:cNvSpPr txBox="1"/>
          <p:nvPr/>
        </p:nvSpPr>
        <p:spPr>
          <a:xfrm>
            <a:off x="5057850" y="660550"/>
            <a:ext cx="3857700" cy="408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Nunito"/>
                <a:ea typeface="Nunito"/>
                <a:cs typeface="Nunito"/>
                <a:sym typeface="Nunito"/>
              </a:rPr>
              <a:t>Date:  </a:t>
            </a:r>
            <a:endParaRPr>
              <a:solidFill>
                <a:schemeClr val="dk2"/>
              </a:solidFill>
              <a:latin typeface="Nunito"/>
              <a:ea typeface="Nunito"/>
              <a:cs typeface="Nunito"/>
              <a:sym typeface="Nunito"/>
            </a:endParaRPr>
          </a:p>
        </p:txBody>
      </p:sp>
      <p:graphicFrame>
        <p:nvGraphicFramePr>
          <p:cNvPr id="465" name="Google Shape;465;p30"/>
          <p:cNvGraphicFramePr/>
          <p:nvPr/>
        </p:nvGraphicFramePr>
        <p:xfrm>
          <a:off x="4702775" y="1754950"/>
          <a:ext cx="3000000" cy="3000000"/>
        </p:xfrm>
        <a:graphic>
          <a:graphicData uri="http://schemas.openxmlformats.org/drawingml/2006/table">
            <a:tbl>
              <a:tblPr>
                <a:noFill/>
                <a:tableStyleId>{EB347D5A-B504-4990-8B34-4F374ED29A89}</a:tableStyleId>
              </a:tblPr>
              <a:tblGrid>
                <a:gridCol w="1764425"/>
                <a:gridCol w="1958150"/>
              </a:tblGrid>
              <a:tr h="563200">
                <a:tc>
                  <a:txBody>
                    <a:bodyPr/>
                    <a:lstStyle/>
                    <a:p>
                      <a:pPr indent="0" lvl="0" marL="0" rtl="0" algn="l">
                        <a:spcBef>
                          <a:spcPts val="0"/>
                        </a:spcBef>
                        <a:spcAft>
                          <a:spcPts val="0"/>
                        </a:spcAft>
                        <a:buNone/>
                      </a:pPr>
                      <a:r>
                        <a:rPr lang="en"/>
                        <a:t>Group</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 Who Coughed </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r h="563200">
                <a:tc>
                  <a:txBody>
                    <a:bodyPr/>
                    <a:lstStyle/>
                    <a:p>
                      <a:pPr indent="0" lvl="0" marL="0" rtl="0" algn="l">
                        <a:spcBef>
                          <a:spcPts val="0"/>
                        </a:spcBef>
                        <a:spcAft>
                          <a:spcPts val="0"/>
                        </a:spcAft>
                        <a:buNone/>
                      </a:pPr>
                      <a:r>
                        <a:rPr lang="en"/>
                        <a:t>No smoking or vaping</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9.9%</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r h="563200">
                <a:tc>
                  <a:txBody>
                    <a:bodyPr/>
                    <a:lstStyle/>
                    <a:p>
                      <a:pPr indent="0" lvl="0" marL="0" rtl="0" algn="l">
                        <a:spcBef>
                          <a:spcPts val="0"/>
                        </a:spcBef>
                        <a:spcAft>
                          <a:spcPts val="0"/>
                        </a:spcAft>
                        <a:buNone/>
                      </a:pPr>
                      <a:r>
                        <a:rPr lang="en"/>
                        <a:t>Tried smoking or vaping</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16.4%</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r h="563200">
                <a:tc>
                  <a:txBody>
                    <a:bodyPr/>
                    <a:lstStyle/>
                    <a:p>
                      <a:pPr indent="0" lvl="0" marL="0" rtl="0" algn="l">
                        <a:spcBef>
                          <a:spcPts val="0"/>
                        </a:spcBef>
                        <a:spcAft>
                          <a:spcPts val="0"/>
                        </a:spcAft>
                        <a:buNone/>
                      </a:pPr>
                      <a:r>
                        <a:rPr lang="en"/>
                        <a:t>Vape daily</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40.1%</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r h="563200">
                <a:tc>
                  <a:txBody>
                    <a:bodyPr/>
                    <a:lstStyle/>
                    <a:p>
                      <a:pPr indent="0" lvl="0" marL="0" rtl="0" algn="l">
                        <a:spcBef>
                          <a:spcPts val="0"/>
                        </a:spcBef>
                        <a:spcAft>
                          <a:spcPts val="0"/>
                        </a:spcAft>
                        <a:buNone/>
                      </a:pPr>
                      <a:r>
                        <a:rPr lang="en"/>
                        <a:t>Smoke daily </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65.6%</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r h="563200">
                <a:tc>
                  <a:txBody>
                    <a:bodyPr/>
                    <a:lstStyle/>
                    <a:p>
                      <a:pPr indent="0" lvl="0" marL="0" rtl="0" algn="l">
                        <a:spcBef>
                          <a:spcPts val="0"/>
                        </a:spcBef>
                        <a:spcAft>
                          <a:spcPts val="0"/>
                        </a:spcAft>
                        <a:buNone/>
                      </a:pPr>
                      <a:r>
                        <a:rPr lang="en"/>
                        <a:t>Both daily</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57.1%</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bl>
          </a:graphicData>
        </a:graphic>
      </p:graphicFrame>
      <p:sp>
        <p:nvSpPr>
          <p:cNvPr id="466" name="Google Shape;466;p30"/>
          <p:cNvSpPr txBox="1"/>
          <p:nvPr/>
        </p:nvSpPr>
        <p:spPr>
          <a:xfrm>
            <a:off x="4714875" y="1192125"/>
            <a:ext cx="4313100" cy="562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900">
                <a:solidFill>
                  <a:schemeClr val="dk2"/>
                </a:solidFill>
                <a:latin typeface="Nunito"/>
                <a:ea typeface="Nunito"/>
                <a:cs typeface="Nunito"/>
                <a:sym typeface="Nunito"/>
              </a:rPr>
              <a:t>Regular</a:t>
            </a:r>
            <a:r>
              <a:rPr b="1" lang="en" sz="1900">
                <a:solidFill>
                  <a:schemeClr val="dk2"/>
                </a:solidFill>
                <a:latin typeface="Nunito"/>
                <a:ea typeface="Nunito"/>
                <a:cs typeface="Nunito"/>
                <a:sym typeface="Nunito"/>
              </a:rPr>
              <a:t> Coughing(Past 4 Months)</a:t>
            </a:r>
            <a:endParaRPr b="1" sz="1900">
              <a:solidFill>
                <a:schemeClr val="dk2"/>
              </a:solidFill>
              <a:latin typeface="Nunito"/>
              <a:ea typeface="Nunito"/>
              <a:cs typeface="Nunito"/>
              <a:sym typeface="Nunito"/>
            </a:endParaRPr>
          </a:p>
        </p:txBody>
      </p:sp>
      <p:pic>
        <p:nvPicPr>
          <p:cNvPr descr="a pixel art of a light blue bow with white ribbon (Provided by Tenor)" id="467" name="Google Shape;467;p30"/>
          <p:cNvPicPr preferRelativeResize="0"/>
          <p:nvPr/>
        </p:nvPicPr>
        <p:blipFill>
          <a:blip r:embed="rId3">
            <a:alphaModFix/>
          </a:blip>
          <a:stretch>
            <a:fillRect/>
          </a:stretch>
        </p:blipFill>
        <p:spPr>
          <a:xfrm>
            <a:off x="0" y="0"/>
            <a:ext cx="1402025" cy="1404824"/>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471" name="Shape 471"/>
        <p:cNvGrpSpPr/>
        <p:nvPr/>
      </p:nvGrpSpPr>
      <p:grpSpPr>
        <a:xfrm>
          <a:off x="0" y="0"/>
          <a:ext cx="0" cy="0"/>
          <a:chOff x="0" y="0"/>
          <a:chExt cx="0" cy="0"/>
        </a:xfrm>
      </p:grpSpPr>
      <p:sp>
        <p:nvSpPr>
          <p:cNvPr id="472" name="Google Shape;472;p31"/>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Breathing Symptoms</a:t>
            </a:r>
            <a:endParaRPr/>
          </a:p>
        </p:txBody>
      </p:sp>
      <p:graphicFrame>
        <p:nvGraphicFramePr>
          <p:cNvPr id="473" name="Google Shape;473;p31"/>
          <p:cNvGraphicFramePr/>
          <p:nvPr/>
        </p:nvGraphicFramePr>
        <p:xfrm>
          <a:off x="646700" y="1754950"/>
          <a:ext cx="3000000" cy="3000000"/>
        </p:xfrm>
        <a:graphic>
          <a:graphicData uri="http://schemas.openxmlformats.org/drawingml/2006/table">
            <a:tbl>
              <a:tblPr>
                <a:noFill/>
                <a:tableStyleId>{EB347D5A-B504-4990-8B34-4F374ED29A89}</a:tableStyleId>
              </a:tblPr>
              <a:tblGrid>
                <a:gridCol w="1532125"/>
                <a:gridCol w="1719650"/>
              </a:tblGrid>
              <a:tr h="493025">
                <a:tc>
                  <a:txBody>
                    <a:bodyPr/>
                    <a:lstStyle/>
                    <a:p>
                      <a:pPr indent="0" lvl="0" marL="0" rtl="0" algn="l">
                        <a:spcBef>
                          <a:spcPts val="0"/>
                        </a:spcBef>
                        <a:spcAft>
                          <a:spcPts val="0"/>
                        </a:spcAft>
                        <a:buNone/>
                      </a:pPr>
                      <a:r>
                        <a:rPr lang="en"/>
                        <a:t>Group</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 Shortness of breath while doing simple things</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r h="381000">
                <a:tc>
                  <a:txBody>
                    <a:bodyPr/>
                    <a:lstStyle/>
                    <a:p>
                      <a:pPr indent="0" lvl="0" marL="0" rtl="0" algn="l">
                        <a:spcBef>
                          <a:spcPts val="0"/>
                        </a:spcBef>
                        <a:spcAft>
                          <a:spcPts val="0"/>
                        </a:spcAft>
                        <a:buNone/>
                      </a:pPr>
                      <a:r>
                        <a:rPr lang="en"/>
                        <a:t>No smoking or vaping</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11.5%</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r h="381000">
                <a:tc>
                  <a:txBody>
                    <a:bodyPr/>
                    <a:lstStyle/>
                    <a:p>
                      <a:pPr indent="0" lvl="0" marL="0" rtl="0" algn="l">
                        <a:spcBef>
                          <a:spcPts val="0"/>
                        </a:spcBef>
                        <a:spcAft>
                          <a:spcPts val="0"/>
                        </a:spcAft>
                        <a:buNone/>
                      </a:pPr>
                      <a:r>
                        <a:rPr lang="en"/>
                        <a:t>Tried smoking or vaping</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18.3%</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r h="381000">
                <a:tc>
                  <a:txBody>
                    <a:bodyPr/>
                    <a:lstStyle/>
                    <a:p>
                      <a:pPr indent="0" lvl="0" marL="0" rtl="0" algn="l">
                        <a:spcBef>
                          <a:spcPts val="0"/>
                        </a:spcBef>
                        <a:spcAft>
                          <a:spcPts val="0"/>
                        </a:spcAft>
                        <a:buNone/>
                      </a:pPr>
                      <a:r>
                        <a:rPr lang="en"/>
                        <a:t>Vape daily</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30.9%</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r h="544700">
                <a:tc>
                  <a:txBody>
                    <a:bodyPr/>
                    <a:lstStyle/>
                    <a:p>
                      <a:pPr indent="0" lvl="0" marL="0" rtl="0" algn="l">
                        <a:spcBef>
                          <a:spcPts val="0"/>
                        </a:spcBef>
                        <a:spcAft>
                          <a:spcPts val="0"/>
                        </a:spcAft>
                        <a:buNone/>
                      </a:pPr>
                      <a:r>
                        <a:rPr lang="en"/>
                        <a:t>Smoke daily </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45.6%</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r h="100000">
                <a:tc>
                  <a:txBody>
                    <a:bodyPr/>
                    <a:lstStyle/>
                    <a:p>
                      <a:pPr indent="0" lvl="0" marL="0" rtl="0" algn="l">
                        <a:spcBef>
                          <a:spcPts val="0"/>
                        </a:spcBef>
                        <a:spcAft>
                          <a:spcPts val="0"/>
                        </a:spcAft>
                        <a:buNone/>
                      </a:pPr>
                      <a:r>
                        <a:rPr lang="en"/>
                        <a:t>Both daily</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51.2%</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bl>
          </a:graphicData>
        </a:graphic>
      </p:graphicFrame>
      <p:sp>
        <p:nvSpPr>
          <p:cNvPr id="474" name="Google Shape;474;p31"/>
          <p:cNvSpPr txBox="1"/>
          <p:nvPr/>
        </p:nvSpPr>
        <p:spPr>
          <a:xfrm>
            <a:off x="5057850" y="660550"/>
            <a:ext cx="3857700" cy="408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Nunito"/>
                <a:ea typeface="Nunito"/>
                <a:cs typeface="Nunito"/>
                <a:sym typeface="Nunito"/>
              </a:rPr>
              <a:t>Date:  </a:t>
            </a:r>
            <a:endParaRPr>
              <a:solidFill>
                <a:schemeClr val="dk2"/>
              </a:solidFill>
              <a:latin typeface="Nunito"/>
              <a:ea typeface="Nunito"/>
              <a:cs typeface="Nunito"/>
              <a:sym typeface="Nunito"/>
            </a:endParaRPr>
          </a:p>
        </p:txBody>
      </p:sp>
      <p:graphicFrame>
        <p:nvGraphicFramePr>
          <p:cNvPr id="475" name="Google Shape;475;p31"/>
          <p:cNvGraphicFramePr/>
          <p:nvPr/>
        </p:nvGraphicFramePr>
        <p:xfrm>
          <a:off x="4702775" y="1754950"/>
          <a:ext cx="3000000" cy="3000000"/>
        </p:xfrm>
        <a:graphic>
          <a:graphicData uri="http://schemas.openxmlformats.org/drawingml/2006/table">
            <a:tbl>
              <a:tblPr>
                <a:noFill/>
                <a:tableStyleId>{EB347D5A-B504-4990-8B34-4F374ED29A89}</a:tableStyleId>
              </a:tblPr>
              <a:tblGrid>
                <a:gridCol w="1764425"/>
                <a:gridCol w="1958150"/>
              </a:tblGrid>
              <a:tr h="563200">
                <a:tc>
                  <a:txBody>
                    <a:bodyPr/>
                    <a:lstStyle/>
                    <a:p>
                      <a:pPr indent="0" lvl="0" marL="0" rtl="0" algn="l">
                        <a:spcBef>
                          <a:spcPts val="0"/>
                        </a:spcBef>
                        <a:spcAft>
                          <a:spcPts val="0"/>
                        </a:spcAft>
                        <a:buNone/>
                      </a:pPr>
                      <a:r>
                        <a:rPr lang="en"/>
                        <a:t>Group</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 Wheezing During Exercise</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r h="563200">
                <a:tc>
                  <a:txBody>
                    <a:bodyPr/>
                    <a:lstStyle/>
                    <a:p>
                      <a:pPr indent="0" lvl="0" marL="0" rtl="0" algn="l">
                        <a:spcBef>
                          <a:spcPts val="0"/>
                        </a:spcBef>
                        <a:spcAft>
                          <a:spcPts val="0"/>
                        </a:spcAft>
                        <a:buNone/>
                      </a:pPr>
                      <a:r>
                        <a:rPr lang="en"/>
                        <a:t>No smoking or vaping</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16.5%</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r h="563200">
                <a:tc>
                  <a:txBody>
                    <a:bodyPr/>
                    <a:lstStyle/>
                    <a:p>
                      <a:pPr indent="0" lvl="0" marL="0" rtl="0" algn="l">
                        <a:spcBef>
                          <a:spcPts val="0"/>
                        </a:spcBef>
                        <a:spcAft>
                          <a:spcPts val="0"/>
                        </a:spcAft>
                        <a:buNone/>
                      </a:pPr>
                      <a:r>
                        <a:rPr lang="en"/>
                        <a:t>Tried smoking or vaping</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20.1 %</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r h="563200">
                <a:tc>
                  <a:txBody>
                    <a:bodyPr/>
                    <a:lstStyle/>
                    <a:p>
                      <a:pPr indent="0" lvl="0" marL="0" rtl="0" algn="l">
                        <a:spcBef>
                          <a:spcPts val="0"/>
                        </a:spcBef>
                        <a:spcAft>
                          <a:spcPts val="0"/>
                        </a:spcAft>
                        <a:buNone/>
                      </a:pPr>
                      <a:r>
                        <a:rPr lang="en"/>
                        <a:t>Vape daily</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28.4%</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r h="563200">
                <a:tc>
                  <a:txBody>
                    <a:bodyPr/>
                    <a:lstStyle/>
                    <a:p>
                      <a:pPr indent="0" lvl="0" marL="0" rtl="0" algn="l">
                        <a:spcBef>
                          <a:spcPts val="0"/>
                        </a:spcBef>
                        <a:spcAft>
                          <a:spcPts val="0"/>
                        </a:spcAft>
                        <a:buNone/>
                      </a:pPr>
                      <a:r>
                        <a:rPr lang="en"/>
                        <a:t>Smoke daily </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47.8%</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r h="433500">
                <a:tc>
                  <a:txBody>
                    <a:bodyPr/>
                    <a:lstStyle/>
                    <a:p>
                      <a:pPr indent="0" lvl="0" marL="0" rtl="0" algn="l">
                        <a:spcBef>
                          <a:spcPts val="0"/>
                        </a:spcBef>
                        <a:spcAft>
                          <a:spcPts val="0"/>
                        </a:spcAft>
                        <a:buNone/>
                      </a:pPr>
                      <a:r>
                        <a:rPr lang="en"/>
                        <a:t>Both daily</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43.9%</a:t>
                      </a:r>
                      <a:endParaRPr/>
                    </a:p>
                  </a:txBody>
                  <a:tcPr marT="91425" marB="91425" marR="91425" marL="91425">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solidFill>
                      <a:schemeClr val="lt1"/>
                    </a:solidFill>
                  </a:tcPr>
                </a:tc>
              </a:tr>
            </a:tbl>
          </a:graphicData>
        </a:graphic>
      </p:graphicFrame>
      <p:pic>
        <p:nvPicPr>
          <p:cNvPr descr="a pixel art of a light blue bow with white ribbon (Provided by Tenor)" id="476" name="Google Shape;476;p31"/>
          <p:cNvPicPr preferRelativeResize="0"/>
          <p:nvPr/>
        </p:nvPicPr>
        <p:blipFill>
          <a:blip r:embed="rId3">
            <a:alphaModFix/>
          </a:blip>
          <a:stretch>
            <a:fillRect/>
          </a:stretch>
        </p:blipFill>
        <p:spPr>
          <a:xfrm>
            <a:off x="0" y="0"/>
            <a:ext cx="1402025" cy="1404824"/>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283" name="Shape 283"/>
        <p:cNvGrpSpPr/>
        <p:nvPr/>
      </p:nvGrpSpPr>
      <p:grpSpPr>
        <a:xfrm>
          <a:off x="0" y="0"/>
          <a:ext cx="0" cy="0"/>
          <a:chOff x="0" y="0"/>
          <a:chExt cx="0" cy="0"/>
        </a:xfrm>
      </p:grpSpPr>
      <p:sp>
        <p:nvSpPr>
          <p:cNvPr id="284" name="Google Shape;284;p14"/>
          <p:cNvSpPr txBox="1"/>
          <p:nvPr>
            <p:ph type="title"/>
          </p:nvPr>
        </p:nvSpPr>
        <p:spPr>
          <a:xfrm>
            <a:off x="1303800" y="598575"/>
            <a:ext cx="7030500" cy="657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Topic: </a:t>
            </a:r>
            <a:endParaRPr/>
          </a:p>
        </p:txBody>
      </p:sp>
      <p:sp>
        <p:nvSpPr>
          <p:cNvPr id="285" name="Google Shape;285;p14"/>
          <p:cNvSpPr txBox="1"/>
          <p:nvPr>
            <p:ph idx="1" type="body"/>
          </p:nvPr>
        </p:nvSpPr>
        <p:spPr>
          <a:xfrm>
            <a:off x="1303800" y="1255625"/>
            <a:ext cx="7030500" cy="8019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Write about the topic you chose. Why did you choose this topic? What do you hope to find out?</a:t>
            </a:r>
            <a:endParaRPr/>
          </a:p>
        </p:txBody>
      </p:sp>
      <p:sp>
        <p:nvSpPr>
          <p:cNvPr id="286" name="Google Shape;286;p14"/>
          <p:cNvSpPr txBox="1"/>
          <p:nvPr/>
        </p:nvSpPr>
        <p:spPr>
          <a:xfrm>
            <a:off x="1391775" y="1891000"/>
            <a:ext cx="6837900" cy="27987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2"/>
                </a:solidFill>
                <a:latin typeface="Nunito"/>
                <a:ea typeface="Nunito"/>
                <a:cs typeface="Nunito"/>
                <a:sym typeface="Nunito"/>
              </a:rPr>
              <a:t>My topic is about vaping and the </a:t>
            </a:r>
            <a:r>
              <a:rPr lang="en" sz="1300">
                <a:solidFill>
                  <a:schemeClr val="dk2"/>
                </a:solidFill>
                <a:latin typeface="Nunito"/>
                <a:ea typeface="Nunito"/>
                <a:cs typeface="Nunito"/>
                <a:sym typeface="Nunito"/>
              </a:rPr>
              <a:t>effect</a:t>
            </a:r>
            <a:r>
              <a:rPr lang="en" sz="1300">
                <a:solidFill>
                  <a:schemeClr val="dk2"/>
                </a:solidFill>
                <a:latin typeface="Nunito"/>
                <a:ea typeface="Nunito"/>
                <a:cs typeface="Nunito"/>
                <a:sym typeface="Nunito"/>
              </a:rPr>
              <a:t> that it has on your lungs. I chose this topic because of how lots of youth/young people are vaping and its really bad for your lungs. </a:t>
            </a:r>
            <a:endParaRPr sz="1300">
              <a:solidFill>
                <a:schemeClr val="dk2"/>
              </a:solidFill>
              <a:latin typeface="Nunito"/>
              <a:ea typeface="Nunito"/>
              <a:cs typeface="Nunito"/>
              <a:sym typeface="Nunito"/>
            </a:endParaRPr>
          </a:p>
        </p:txBody>
      </p:sp>
      <p:sp>
        <p:nvSpPr>
          <p:cNvPr id="287" name="Google Shape;287;p14"/>
          <p:cNvSpPr/>
          <p:nvPr/>
        </p:nvSpPr>
        <p:spPr>
          <a:xfrm>
            <a:off x="1382725" y="1891000"/>
            <a:ext cx="6837900" cy="27987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Nunito"/>
              <a:ea typeface="Nunito"/>
              <a:cs typeface="Nunito"/>
              <a:sym typeface="Nunito"/>
            </a:endParaRPr>
          </a:p>
        </p:txBody>
      </p:sp>
      <p:sp>
        <p:nvSpPr>
          <p:cNvPr id="288" name="Google Shape;288;p14"/>
          <p:cNvSpPr txBox="1"/>
          <p:nvPr/>
        </p:nvSpPr>
        <p:spPr>
          <a:xfrm>
            <a:off x="1437475" y="1897925"/>
            <a:ext cx="6837900" cy="2798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2"/>
                </a:solidFill>
                <a:latin typeface="Nunito"/>
                <a:ea typeface="Nunito"/>
                <a:cs typeface="Nunito"/>
                <a:sym typeface="Nunito"/>
              </a:rPr>
              <a:t>I chose a topic about vaping and the effect on human respiration rates. I chose this topic because of how many youth/young people are affected by vaping . I hope to find out how significant of an impact vaping has on human respiration rates.</a:t>
            </a:r>
            <a:endParaRPr>
              <a:solidFill>
                <a:schemeClr val="dk2"/>
              </a:solidFill>
              <a:latin typeface="Nunito"/>
              <a:ea typeface="Nunito"/>
              <a:cs typeface="Nunito"/>
              <a:sym typeface="Nunito"/>
            </a:endParaRPr>
          </a:p>
        </p:txBody>
      </p:sp>
      <p:pic>
        <p:nvPicPr>
          <p:cNvPr descr="a pixel art of a light blue bow with white ribbon (Provided by Tenor)" id="289" name="Google Shape;289;p14"/>
          <p:cNvPicPr preferRelativeResize="0"/>
          <p:nvPr/>
        </p:nvPicPr>
        <p:blipFill>
          <a:blip r:embed="rId3">
            <a:alphaModFix/>
          </a:blip>
          <a:stretch>
            <a:fillRect/>
          </a:stretch>
        </p:blipFill>
        <p:spPr>
          <a:xfrm>
            <a:off x="77452" y="273125"/>
            <a:ext cx="1305274" cy="130790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480" name="Shape 480"/>
        <p:cNvGrpSpPr/>
        <p:nvPr/>
      </p:nvGrpSpPr>
      <p:grpSpPr>
        <a:xfrm>
          <a:off x="0" y="0"/>
          <a:ext cx="0" cy="0"/>
          <a:chOff x="0" y="0"/>
          <a:chExt cx="0" cy="0"/>
        </a:xfrm>
      </p:grpSpPr>
      <p:sp>
        <p:nvSpPr>
          <p:cNvPr id="481" name="Google Shape;481;p32"/>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Breathing Symptoms</a:t>
            </a:r>
            <a:endParaRPr/>
          </a:p>
        </p:txBody>
      </p:sp>
      <p:graphicFrame>
        <p:nvGraphicFramePr>
          <p:cNvPr id="482" name="Google Shape;482;p32"/>
          <p:cNvGraphicFramePr/>
          <p:nvPr/>
        </p:nvGraphicFramePr>
        <p:xfrm>
          <a:off x="1303800" y="2058750"/>
          <a:ext cx="3000000" cy="3000000"/>
        </p:xfrm>
        <a:graphic>
          <a:graphicData uri="http://schemas.openxmlformats.org/drawingml/2006/table">
            <a:tbl>
              <a:tblPr>
                <a:noFill/>
                <a:tableStyleId>{EB347D5A-B504-4990-8B34-4F374ED29A89}</a:tableStyleId>
              </a:tblPr>
              <a:tblGrid>
                <a:gridCol w="2343500"/>
                <a:gridCol w="2343500"/>
                <a:gridCol w="2343500"/>
              </a:tblGrid>
              <a:tr h="423600">
                <a:tc>
                  <a:txBody>
                    <a:bodyPr/>
                    <a:lstStyle/>
                    <a:p>
                      <a:pPr indent="0" lvl="0" marL="0" rtl="0" algn="l">
                        <a:spcBef>
                          <a:spcPts val="0"/>
                        </a:spcBef>
                        <a:spcAft>
                          <a:spcPts val="0"/>
                        </a:spcAft>
                        <a:buNone/>
                      </a:pPr>
                      <a:r>
                        <a:rPr lang="en"/>
                        <a:t>Group</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Number</a:t>
                      </a:r>
                      <a:r>
                        <a:rPr lang="en"/>
                        <a:t> of people</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Percentage</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r h="423600">
                <a:tc>
                  <a:txBody>
                    <a:bodyPr/>
                    <a:lstStyle/>
                    <a:p>
                      <a:pPr indent="0" lvl="0" marL="0" rtl="0" algn="l">
                        <a:spcBef>
                          <a:spcPts val="0"/>
                        </a:spcBef>
                        <a:spcAft>
                          <a:spcPts val="0"/>
                        </a:spcAft>
                        <a:buNone/>
                      </a:pPr>
                      <a:r>
                        <a:rPr lang="en"/>
                        <a:t>Total who said yes</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247</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8.2%</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r h="423600">
                <a:tc>
                  <a:txBody>
                    <a:bodyPr/>
                    <a:lstStyle/>
                    <a:p>
                      <a:pPr indent="0" lvl="0" marL="0" rtl="0" algn="l">
                        <a:spcBef>
                          <a:spcPts val="0"/>
                        </a:spcBef>
                        <a:spcAft>
                          <a:spcPts val="0"/>
                        </a:spcAft>
                        <a:buNone/>
                      </a:pPr>
                      <a:r>
                        <a:rPr lang="en"/>
                        <a:t>Group 1</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61</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7.5%</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r h="423600">
                <a:tc>
                  <a:txBody>
                    <a:bodyPr/>
                    <a:lstStyle/>
                    <a:p>
                      <a:pPr indent="0" lvl="0" marL="0" rtl="0" algn="l">
                        <a:spcBef>
                          <a:spcPts val="0"/>
                        </a:spcBef>
                        <a:spcAft>
                          <a:spcPts val="0"/>
                        </a:spcAft>
                        <a:buNone/>
                      </a:pPr>
                      <a:r>
                        <a:rPr lang="en"/>
                        <a:t>Group 2</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97</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7.6%</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r h="423600">
                <a:tc>
                  <a:txBody>
                    <a:bodyPr/>
                    <a:lstStyle/>
                    <a:p>
                      <a:pPr indent="0" lvl="0" marL="0" rtl="0" algn="l">
                        <a:spcBef>
                          <a:spcPts val="0"/>
                        </a:spcBef>
                        <a:spcAft>
                          <a:spcPts val="0"/>
                        </a:spcAft>
                        <a:buNone/>
                      </a:pPr>
                      <a:r>
                        <a:rPr lang="en"/>
                        <a:t>Group 3</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70</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8.9%</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r h="423600">
                <a:tc>
                  <a:txBody>
                    <a:bodyPr/>
                    <a:lstStyle/>
                    <a:p>
                      <a:pPr indent="0" lvl="0" marL="0" rtl="0" algn="l">
                        <a:spcBef>
                          <a:spcPts val="0"/>
                        </a:spcBef>
                        <a:spcAft>
                          <a:spcPts val="0"/>
                        </a:spcAft>
                        <a:buNone/>
                      </a:pPr>
                      <a:r>
                        <a:rPr lang="en"/>
                        <a:t>Group 4</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15</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16.7%</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r h="423600">
                <a:tc>
                  <a:txBody>
                    <a:bodyPr/>
                    <a:lstStyle/>
                    <a:p>
                      <a:pPr indent="0" lvl="0" marL="0" rtl="0" algn="l">
                        <a:spcBef>
                          <a:spcPts val="0"/>
                        </a:spcBef>
                        <a:spcAft>
                          <a:spcPts val="0"/>
                        </a:spcAft>
                        <a:buNone/>
                      </a:pPr>
                      <a:r>
                        <a:rPr lang="en"/>
                        <a:t>Group 5</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4</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rtl="0" algn="l">
                        <a:spcBef>
                          <a:spcPts val="0"/>
                        </a:spcBef>
                        <a:spcAft>
                          <a:spcPts val="0"/>
                        </a:spcAft>
                        <a:buNone/>
                      </a:pPr>
                      <a:r>
                        <a:rPr lang="en"/>
                        <a:t>9.8%</a:t>
                      </a:r>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bl>
          </a:graphicData>
        </a:graphic>
      </p:graphicFrame>
      <p:sp>
        <p:nvSpPr>
          <p:cNvPr id="483" name="Google Shape;483;p32"/>
          <p:cNvSpPr txBox="1"/>
          <p:nvPr/>
        </p:nvSpPr>
        <p:spPr>
          <a:xfrm>
            <a:off x="1390500" y="1444500"/>
            <a:ext cx="6943800" cy="545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300">
                <a:solidFill>
                  <a:schemeClr val="dk2"/>
                </a:solidFill>
                <a:latin typeface="Nunito"/>
                <a:ea typeface="Nunito"/>
                <a:cs typeface="Nunito"/>
                <a:sym typeface="Nunito"/>
              </a:rPr>
              <a:t>Over the past 4 months did you get any colds and your colds </a:t>
            </a:r>
            <a:r>
              <a:rPr b="1" lang="en" sz="1300">
                <a:solidFill>
                  <a:schemeClr val="dk2"/>
                </a:solidFill>
                <a:latin typeface="Nunito"/>
                <a:ea typeface="Nunito"/>
                <a:cs typeface="Nunito"/>
                <a:sym typeface="Nunito"/>
              </a:rPr>
              <a:t>usually</a:t>
            </a:r>
            <a:r>
              <a:rPr b="1" lang="en" sz="1300">
                <a:solidFill>
                  <a:schemeClr val="dk2"/>
                </a:solidFill>
                <a:latin typeface="Nunito"/>
                <a:ea typeface="Nunito"/>
                <a:cs typeface="Nunito"/>
                <a:sym typeface="Nunito"/>
              </a:rPr>
              <a:t> last longer than others?</a:t>
            </a:r>
            <a:endParaRPr b="1" sz="1300">
              <a:solidFill>
                <a:schemeClr val="dk2"/>
              </a:solidFill>
              <a:latin typeface="Nunito"/>
              <a:ea typeface="Nunito"/>
              <a:cs typeface="Nunito"/>
              <a:sym typeface="Nunito"/>
            </a:endParaRPr>
          </a:p>
        </p:txBody>
      </p:sp>
      <p:pic>
        <p:nvPicPr>
          <p:cNvPr descr="a pixel art of a light blue bow with white ribbon (Provided by Tenor)" id="484" name="Google Shape;484;p32"/>
          <p:cNvPicPr preferRelativeResize="0"/>
          <p:nvPr/>
        </p:nvPicPr>
        <p:blipFill>
          <a:blip r:embed="rId3">
            <a:alphaModFix/>
          </a:blip>
          <a:stretch>
            <a:fillRect/>
          </a:stretch>
        </p:blipFill>
        <p:spPr>
          <a:xfrm>
            <a:off x="0" y="0"/>
            <a:ext cx="1402025" cy="1404824"/>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488" name="Shape 488"/>
        <p:cNvGrpSpPr/>
        <p:nvPr/>
      </p:nvGrpSpPr>
      <p:grpSpPr>
        <a:xfrm>
          <a:off x="0" y="0"/>
          <a:ext cx="0" cy="0"/>
          <a:chOff x="0" y="0"/>
          <a:chExt cx="0" cy="0"/>
        </a:xfrm>
      </p:grpSpPr>
      <p:sp>
        <p:nvSpPr>
          <p:cNvPr id="489" name="Google Shape;489;p33"/>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Results</a:t>
            </a:r>
            <a:endParaRPr/>
          </a:p>
        </p:txBody>
      </p:sp>
      <p:sp>
        <p:nvSpPr>
          <p:cNvPr id="490" name="Google Shape;490;p33"/>
          <p:cNvSpPr txBox="1"/>
          <p:nvPr/>
        </p:nvSpPr>
        <p:spPr>
          <a:xfrm>
            <a:off x="386375" y="1581675"/>
            <a:ext cx="8475900" cy="3356700"/>
          </a:xfrm>
          <a:prstGeom prst="rect">
            <a:avLst/>
          </a:prstGeom>
          <a:solidFill>
            <a:schemeClr val="lt1"/>
          </a:solid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2"/>
                </a:solidFill>
                <a:latin typeface="Nunito"/>
                <a:ea typeface="Nunito"/>
                <a:cs typeface="Nunito"/>
                <a:sym typeface="Nunito"/>
              </a:rPr>
              <a:t>It shows that young people who both smoke and vape had the highest percentage of breathing symptoms. Those who only smoke or only vape also had more breathing challenges than those who did neither. People who did not smoke or vape had the lowest percentage of </a:t>
            </a:r>
            <a:r>
              <a:rPr lang="en" sz="1300">
                <a:solidFill>
                  <a:schemeClr val="dk2"/>
                </a:solidFill>
                <a:latin typeface="Nunito"/>
                <a:ea typeface="Nunito"/>
                <a:cs typeface="Nunito"/>
                <a:sym typeface="Nunito"/>
              </a:rPr>
              <a:t>breathing</a:t>
            </a:r>
            <a:r>
              <a:rPr lang="en" sz="1300">
                <a:solidFill>
                  <a:schemeClr val="dk2"/>
                </a:solidFill>
                <a:latin typeface="Nunito"/>
                <a:ea typeface="Nunito"/>
                <a:cs typeface="Nunito"/>
                <a:sym typeface="Nunito"/>
              </a:rPr>
              <a:t> symptoms. This means that smoking and vaping are both linked to more respiratory problems, especially when someone does both. People who did not smoke or vape had the least respiratory problems. People who vaped daily, smoked daily, or both daily had the most respiratory problems. The group that both smoked and vaped daily often had the highest </a:t>
            </a:r>
            <a:r>
              <a:rPr lang="en" sz="1300">
                <a:solidFill>
                  <a:schemeClr val="dk2"/>
                </a:solidFill>
                <a:latin typeface="Nunito"/>
                <a:ea typeface="Nunito"/>
                <a:cs typeface="Nunito"/>
                <a:sym typeface="Nunito"/>
              </a:rPr>
              <a:t>percentage</a:t>
            </a:r>
            <a:r>
              <a:rPr lang="en" sz="1300">
                <a:solidFill>
                  <a:schemeClr val="dk2"/>
                </a:solidFill>
                <a:latin typeface="Nunito"/>
                <a:ea typeface="Nunito"/>
                <a:cs typeface="Nunito"/>
                <a:sym typeface="Nunito"/>
              </a:rPr>
              <a:t> of coughing,wheezing, and shortness of breath. For example:</a:t>
            </a:r>
            <a:endParaRPr sz="1300">
              <a:solidFill>
                <a:schemeClr val="dk2"/>
              </a:solidFill>
              <a:latin typeface="Nunito"/>
              <a:ea typeface="Nunito"/>
              <a:cs typeface="Nunito"/>
              <a:sym typeface="Nunito"/>
            </a:endParaRPr>
          </a:p>
          <a:p>
            <a:pPr indent="-311150" lvl="0" marL="457200" rtl="0" algn="l">
              <a:spcBef>
                <a:spcPts val="0"/>
              </a:spcBef>
              <a:spcAft>
                <a:spcPts val="0"/>
              </a:spcAft>
              <a:buClr>
                <a:schemeClr val="dk2"/>
              </a:buClr>
              <a:buSzPts val="1300"/>
              <a:buFont typeface="Nunito"/>
              <a:buChar char="●"/>
            </a:pPr>
            <a:r>
              <a:rPr lang="en" sz="1300">
                <a:solidFill>
                  <a:schemeClr val="dk2"/>
                </a:solidFill>
                <a:latin typeface="Nunito"/>
                <a:ea typeface="Nunito"/>
                <a:cs typeface="Nunito"/>
                <a:sym typeface="Nunito"/>
              </a:rPr>
              <a:t>10% of non users reported </a:t>
            </a:r>
            <a:r>
              <a:rPr lang="en" sz="1300">
                <a:solidFill>
                  <a:schemeClr val="dk2"/>
                </a:solidFill>
                <a:latin typeface="Nunito"/>
                <a:ea typeface="Nunito"/>
                <a:cs typeface="Nunito"/>
                <a:sym typeface="Nunito"/>
              </a:rPr>
              <a:t>regular</a:t>
            </a:r>
            <a:r>
              <a:rPr lang="en" sz="1300">
                <a:solidFill>
                  <a:schemeClr val="dk2"/>
                </a:solidFill>
                <a:latin typeface="Nunito"/>
                <a:ea typeface="Nunito"/>
                <a:cs typeface="Nunito"/>
                <a:sym typeface="Nunito"/>
              </a:rPr>
              <a:t> coughing</a:t>
            </a:r>
            <a:endParaRPr sz="1300">
              <a:solidFill>
                <a:schemeClr val="dk2"/>
              </a:solidFill>
              <a:latin typeface="Nunito"/>
              <a:ea typeface="Nunito"/>
              <a:cs typeface="Nunito"/>
              <a:sym typeface="Nunito"/>
            </a:endParaRPr>
          </a:p>
          <a:p>
            <a:pPr indent="-311150" lvl="0" marL="457200" rtl="0" algn="l">
              <a:spcBef>
                <a:spcPts val="0"/>
              </a:spcBef>
              <a:spcAft>
                <a:spcPts val="0"/>
              </a:spcAft>
              <a:buClr>
                <a:schemeClr val="dk2"/>
              </a:buClr>
              <a:buSzPts val="1300"/>
              <a:buFont typeface="Nunito"/>
              <a:buChar char="●"/>
            </a:pPr>
            <a:r>
              <a:rPr lang="en" sz="1300">
                <a:solidFill>
                  <a:schemeClr val="dk2"/>
                </a:solidFill>
                <a:latin typeface="Nunito"/>
                <a:ea typeface="Nunito"/>
                <a:cs typeface="Nunito"/>
                <a:sym typeface="Nunito"/>
              </a:rPr>
              <a:t>40% of daily vapers reported regular coughing</a:t>
            </a:r>
            <a:endParaRPr sz="1300">
              <a:solidFill>
                <a:schemeClr val="dk2"/>
              </a:solidFill>
              <a:latin typeface="Nunito"/>
              <a:ea typeface="Nunito"/>
              <a:cs typeface="Nunito"/>
              <a:sym typeface="Nunito"/>
            </a:endParaRPr>
          </a:p>
          <a:p>
            <a:pPr indent="-311150" lvl="0" marL="457200" rtl="0" algn="l">
              <a:spcBef>
                <a:spcPts val="0"/>
              </a:spcBef>
              <a:spcAft>
                <a:spcPts val="0"/>
              </a:spcAft>
              <a:buClr>
                <a:schemeClr val="dk2"/>
              </a:buClr>
              <a:buSzPts val="1300"/>
              <a:buFont typeface="Nunito"/>
              <a:buChar char="●"/>
            </a:pPr>
            <a:r>
              <a:rPr lang="en" sz="1300">
                <a:solidFill>
                  <a:schemeClr val="dk2"/>
                </a:solidFill>
                <a:latin typeface="Nunito"/>
                <a:ea typeface="Nunito"/>
                <a:cs typeface="Nunito"/>
                <a:sym typeface="Nunito"/>
              </a:rPr>
              <a:t>66% of daily smokers reported regular coughing</a:t>
            </a:r>
            <a:endParaRPr sz="1300">
              <a:solidFill>
                <a:schemeClr val="dk2"/>
              </a:solidFill>
              <a:latin typeface="Nunito"/>
              <a:ea typeface="Nunito"/>
              <a:cs typeface="Nunito"/>
              <a:sym typeface="Nunito"/>
            </a:endParaRPr>
          </a:p>
          <a:p>
            <a:pPr indent="0" lvl="0" marL="0" rtl="0" algn="l">
              <a:spcBef>
                <a:spcPts val="0"/>
              </a:spcBef>
              <a:spcAft>
                <a:spcPts val="0"/>
              </a:spcAft>
              <a:buNone/>
            </a:pPr>
            <a:r>
              <a:rPr lang="en" sz="1300">
                <a:solidFill>
                  <a:schemeClr val="dk2"/>
                </a:solidFill>
                <a:latin typeface="Nunito"/>
                <a:ea typeface="Nunito"/>
                <a:cs typeface="Nunito"/>
                <a:sym typeface="Nunito"/>
              </a:rPr>
              <a:t>Researchers also analyzed how long and how much </a:t>
            </a:r>
            <a:r>
              <a:rPr lang="en" sz="1300">
                <a:solidFill>
                  <a:schemeClr val="dk2"/>
                </a:solidFill>
                <a:latin typeface="Nunito"/>
                <a:ea typeface="Nunito"/>
                <a:cs typeface="Nunito"/>
                <a:sym typeface="Nunito"/>
              </a:rPr>
              <a:t>somebody</a:t>
            </a:r>
            <a:r>
              <a:rPr lang="en" sz="1300">
                <a:solidFill>
                  <a:schemeClr val="dk2"/>
                </a:solidFill>
                <a:latin typeface="Nunito"/>
                <a:ea typeface="Nunito"/>
                <a:cs typeface="Nunito"/>
                <a:sym typeface="Nunito"/>
              </a:rPr>
              <a:t> vaped(called pack-equivalent years).</a:t>
            </a:r>
            <a:endParaRPr sz="1300">
              <a:solidFill>
                <a:schemeClr val="dk2"/>
              </a:solidFill>
              <a:latin typeface="Nunito"/>
              <a:ea typeface="Nunito"/>
              <a:cs typeface="Nunito"/>
              <a:sym typeface="Nunito"/>
            </a:endParaRPr>
          </a:p>
          <a:p>
            <a:pPr indent="0" lvl="0" marL="0" rtl="0" algn="l">
              <a:spcBef>
                <a:spcPts val="0"/>
              </a:spcBef>
              <a:spcAft>
                <a:spcPts val="0"/>
              </a:spcAft>
              <a:buNone/>
            </a:pPr>
            <a:r>
              <a:rPr lang="en" sz="1300">
                <a:solidFill>
                  <a:schemeClr val="dk2"/>
                </a:solidFill>
                <a:latin typeface="Nunito"/>
                <a:ea typeface="Nunito"/>
                <a:cs typeface="Nunito"/>
                <a:sym typeface="Nunito"/>
              </a:rPr>
              <a:t>For non smokers more vaping over time greatly increased respiratory problems. For people who had smoked before more vaping made respiratory problems higher. For daily smokers, vaping more did not clearly increase respiratory problems further. Vaping can be harmful for people who do not </a:t>
            </a:r>
            <a:r>
              <a:rPr lang="en" sz="1300">
                <a:solidFill>
                  <a:schemeClr val="dk2"/>
                </a:solidFill>
                <a:latin typeface="Nunito"/>
                <a:ea typeface="Nunito"/>
                <a:cs typeface="Nunito"/>
                <a:sym typeface="Nunito"/>
              </a:rPr>
              <a:t>already</a:t>
            </a:r>
            <a:r>
              <a:rPr lang="en" sz="1300">
                <a:solidFill>
                  <a:schemeClr val="dk2"/>
                </a:solidFill>
                <a:latin typeface="Nunito"/>
                <a:ea typeface="Nunito"/>
                <a:cs typeface="Nunito"/>
                <a:sym typeface="Nunito"/>
              </a:rPr>
              <a:t> smoke daily. </a:t>
            </a:r>
            <a:r>
              <a:rPr lang="en" sz="1300">
                <a:solidFill>
                  <a:schemeClr val="dk2"/>
                </a:solidFill>
                <a:latin typeface="Nunito"/>
                <a:ea typeface="Nunito"/>
                <a:cs typeface="Nunito"/>
                <a:sym typeface="Nunito"/>
              </a:rPr>
              <a:t>Using</a:t>
            </a:r>
            <a:r>
              <a:rPr lang="en" sz="1300">
                <a:solidFill>
                  <a:schemeClr val="dk2"/>
                </a:solidFill>
                <a:latin typeface="Nunito"/>
                <a:ea typeface="Nunito"/>
                <a:cs typeface="Nunito"/>
                <a:sym typeface="Nunito"/>
              </a:rPr>
              <a:t> a pod style device was linked to more respiratory problems. Using a cig-a-like device was not clearly linked to more symptoms.</a:t>
            </a:r>
            <a:endParaRPr sz="1300">
              <a:solidFill>
                <a:schemeClr val="dk2"/>
              </a:solidFill>
              <a:latin typeface="Nunito"/>
              <a:ea typeface="Nunito"/>
              <a:cs typeface="Nunito"/>
              <a:sym typeface="Nunito"/>
            </a:endParaRPr>
          </a:p>
          <a:p>
            <a:pPr indent="0" lvl="0" marL="0" rtl="0" algn="l">
              <a:spcBef>
                <a:spcPts val="0"/>
              </a:spcBef>
              <a:spcAft>
                <a:spcPts val="0"/>
              </a:spcAft>
              <a:buNone/>
            </a:pPr>
            <a:r>
              <a:t/>
            </a:r>
            <a:endParaRPr sz="1300">
              <a:solidFill>
                <a:schemeClr val="dk2"/>
              </a:solidFill>
              <a:latin typeface="Nunito"/>
              <a:ea typeface="Nunito"/>
              <a:cs typeface="Nunito"/>
              <a:sym typeface="Nunito"/>
            </a:endParaRPr>
          </a:p>
          <a:p>
            <a:pPr indent="0" lvl="0" marL="0" rtl="0" algn="l">
              <a:spcBef>
                <a:spcPts val="0"/>
              </a:spcBef>
              <a:spcAft>
                <a:spcPts val="0"/>
              </a:spcAft>
              <a:buNone/>
            </a:pPr>
            <a:r>
              <a:t/>
            </a:r>
            <a:endParaRPr sz="1300">
              <a:solidFill>
                <a:schemeClr val="dk2"/>
              </a:solidFill>
              <a:latin typeface="Nunito"/>
              <a:ea typeface="Nunito"/>
              <a:cs typeface="Nunito"/>
              <a:sym typeface="Nunito"/>
            </a:endParaRPr>
          </a:p>
        </p:txBody>
      </p:sp>
      <p:pic>
        <p:nvPicPr>
          <p:cNvPr descr="a pixel art of a light blue bow with white ribbon (Provided by Tenor)" id="491" name="Google Shape;491;p33"/>
          <p:cNvPicPr preferRelativeResize="0"/>
          <p:nvPr/>
        </p:nvPicPr>
        <p:blipFill>
          <a:blip r:embed="rId3">
            <a:alphaModFix/>
          </a:blip>
          <a:stretch>
            <a:fillRect/>
          </a:stretch>
        </p:blipFill>
        <p:spPr>
          <a:xfrm>
            <a:off x="0" y="0"/>
            <a:ext cx="1402025" cy="1404824"/>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495" name="Shape 495"/>
        <p:cNvGrpSpPr/>
        <p:nvPr/>
      </p:nvGrpSpPr>
      <p:grpSpPr>
        <a:xfrm>
          <a:off x="0" y="0"/>
          <a:ext cx="0" cy="0"/>
          <a:chOff x="0" y="0"/>
          <a:chExt cx="0" cy="0"/>
        </a:xfrm>
      </p:grpSpPr>
      <p:sp>
        <p:nvSpPr>
          <p:cNvPr id="496" name="Google Shape;496;p34"/>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Conclusion</a:t>
            </a:r>
            <a:endParaRPr/>
          </a:p>
        </p:txBody>
      </p:sp>
      <p:sp>
        <p:nvSpPr>
          <p:cNvPr id="497" name="Google Shape;497;p34"/>
          <p:cNvSpPr txBox="1"/>
          <p:nvPr>
            <p:ph idx="1" type="body"/>
          </p:nvPr>
        </p:nvSpPr>
        <p:spPr>
          <a:xfrm>
            <a:off x="1303800" y="1990050"/>
            <a:ext cx="7030500" cy="2541600"/>
          </a:xfrm>
          <a:prstGeom prst="rect">
            <a:avLst/>
          </a:prstGeom>
          <a:solidFill>
            <a:schemeClr val="lt1"/>
          </a:solidFill>
        </p:spPr>
        <p:txBody>
          <a:bodyPr anchorCtr="0" anchor="t" bIns="91425" lIns="91425" spcFirstLastPara="1" rIns="91425" wrap="square" tIns="91425">
            <a:normAutofit/>
          </a:bodyPr>
          <a:lstStyle/>
          <a:p>
            <a:pPr indent="0" lvl="0" marL="0" rtl="0" algn="l">
              <a:spcBef>
                <a:spcPts val="0"/>
              </a:spcBef>
              <a:spcAft>
                <a:spcPts val="1200"/>
              </a:spcAft>
              <a:buNone/>
            </a:pPr>
            <a:r>
              <a:rPr lang="en"/>
              <a:t>Vaping is linked to more respiratory problems in young people, </a:t>
            </a:r>
            <a:r>
              <a:rPr lang="en"/>
              <a:t>especially</a:t>
            </a:r>
            <a:r>
              <a:rPr lang="en"/>
              <a:t> for those who do not already smoke daily. Using a pod devices may increase the risk even more</a:t>
            </a:r>
            <a:endParaRPr/>
          </a:p>
        </p:txBody>
      </p:sp>
      <p:pic>
        <p:nvPicPr>
          <p:cNvPr descr="a pixel art of a light blue bow with white ribbon (Provided by Tenor)" id="498" name="Google Shape;498;p34"/>
          <p:cNvPicPr preferRelativeResize="0"/>
          <p:nvPr/>
        </p:nvPicPr>
        <p:blipFill>
          <a:blip r:embed="rId3">
            <a:alphaModFix/>
          </a:blip>
          <a:stretch>
            <a:fillRect/>
          </a:stretch>
        </p:blipFill>
        <p:spPr>
          <a:xfrm>
            <a:off x="0" y="0"/>
            <a:ext cx="1402025" cy="1404824"/>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502" name="Shape 502"/>
        <p:cNvGrpSpPr/>
        <p:nvPr/>
      </p:nvGrpSpPr>
      <p:grpSpPr>
        <a:xfrm>
          <a:off x="0" y="0"/>
          <a:ext cx="0" cy="0"/>
          <a:chOff x="0" y="0"/>
          <a:chExt cx="0" cy="0"/>
        </a:xfrm>
      </p:grpSpPr>
      <p:sp>
        <p:nvSpPr>
          <p:cNvPr id="503" name="Google Shape;503;p35"/>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Results: </a:t>
            </a:r>
            <a:r>
              <a:rPr b="0" lang="en"/>
              <a:t>Analyze</a:t>
            </a:r>
            <a:endParaRPr b="0"/>
          </a:p>
        </p:txBody>
      </p:sp>
      <p:sp>
        <p:nvSpPr>
          <p:cNvPr id="504" name="Google Shape;504;p35"/>
          <p:cNvSpPr txBox="1"/>
          <p:nvPr/>
        </p:nvSpPr>
        <p:spPr>
          <a:xfrm>
            <a:off x="714450" y="1346350"/>
            <a:ext cx="7715100" cy="741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Nunito"/>
                <a:ea typeface="Nunito"/>
                <a:cs typeface="Nunito"/>
                <a:sym typeface="Nunito"/>
              </a:rPr>
              <a:t>Look at your data and observations. Look for patterns and trends. Explain what you found out: </a:t>
            </a:r>
            <a:endParaRPr>
              <a:solidFill>
                <a:schemeClr val="dk2"/>
              </a:solidFill>
              <a:latin typeface="Nunito"/>
              <a:ea typeface="Nunito"/>
              <a:cs typeface="Nunito"/>
              <a:sym typeface="Nunito"/>
            </a:endParaRPr>
          </a:p>
        </p:txBody>
      </p:sp>
      <p:sp>
        <p:nvSpPr>
          <p:cNvPr id="505" name="Google Shape;505;p35"/>
          <p:cNvSpPr txBox="1"/>
          <p:nvPr/>
        </p:nvSpPr>
        <p:spPr>
          <a:xfrm>
            <a:off x="711025" y="2087650"/>
            <a:ext cx="8017800" cy="2678100"/>
          </a:xfrm>
          <a:prstGeom prst="rect">
            <a:avLst/>
          </a:prstGeom>
          <a:solidFill>
            <a:schemeClr val="lt1"/>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t>I found out that non users had the least problems out of all the sections and even users was in between and the ones who smoke or vape daily or do both daily have the highest problems because vaping can cause more respiratory problems </a:t>
            </a:r>
            <a:r>
              <a:rPr lang="en" sz="1100"/>
              <a:t>because</a:t>
            </a:r>
            <a:r>
              <a:rPr lang="en" sz="1100"/>
              <a:t> of the amount of nicotine in it.</a:t>
            </a:r>
            <a:endParaRPr sz="1100"/>
          </a:p>
        </p:txBody>
      </p:sp>
      <p:pic>
        <p:nvPicPr>
          <p:cNvPr descr="a pixel art of a light blue bow with white ribbon (Provided by Tenor)" id="506" name="Google Shape;506;p35"/>
          <p:cNvPicPr preferRelativeResize="0"/>
          <p:nvPr/>
        </p:nvPicPr>
        <p:blipFill>
          <a:blip r:embed="rId3">
            <a:alphaModFix/>
          </a:blip>
          <a:stretch>
            <a:fillRect/>
          </a:stretch>
        </p:blipFill>
        <p:spPr>
          <a:xfrm>
            <a:off x="0" y="0"/>
            <a:ext cx="1402025" cy="1404824"/>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510" name="Shape 510"/>
        <p:cNvGrpSpPr/>
        <p:nvPr/>
      </p:nvGrpSpPr>
      <p:grpSpPr>
        <a:xfrm>
          <a:off x="0" y="0"/>
          <a:ext cx="0" cy="0"/>
          <a:chOff x="0" y="0"/>
          <a:chExt cx="0" cy="0"/>
        </a:xfrm>
      </p:grpSpPr>
      <p:sp>
        <p:nvSpPr>
          <p:cNvPr id="511" name="Google Shape;511;p36"/>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Results: </a:t>
            </a:r>
            <a:r>
              <a:rPr b="0" lang="en"/>
              <a:t>Graph</a:t>
            </a:r>
            <a:endParaRPr b="0"/>
          </a:p>
        </p:txBody>
      </p:sp>
      <p:sp>
        <p:nvSpPr>
          <p:cNvPr id="512" name="Google Shape;512;p36"/>
          <p:cNvSpPr txBox="1"/>
          <p:nvPr/>
        </p:nvSpPr>
        <p:spPr>
          <a:xfrm>
            <a:off x="521150" y="1506800"/>
            <a:ext cx="8043900" cy="3217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1300">
              <a:solidFill>
                <a:schemeClr val="dk2"/>
              </a:solidFill>
              <a:latin typeface="Nunito"/>
              <a:ea typeface="Nunito"/>
              <a:cs typeface="Nunito"/>
              <a:sym typeface="Nunito"/>
            </a:endParaRPr>
          </a:p>
        </p:txBody>
      </p:sp>
      <p:sp>
        <p:nvSpPr>
          <p:cNvPr id="513" name="Google Shape;513;p36"/>
          <p:cNvSpPr txBox="1"/>
          <p:nvPr/>
        </p:nvSpPr>
        <p:spPr>
          <a:xfrm>
            <a:off x="1314200" y="4724300"/>
            <a:ext cx="2855100" cy="419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1300">
              <a:solidFill>
                <a:schemeClr val="dk2"/>
              </a:solidFill>
              <a:latin typeface="Nunito"/>
              <a:ea typeface="Nunito"/>
              <a:cs typeface="Nunito"/>
              <a:sym typeface="Nunito"/>
            </a:endParaRPr>
          </a:p>
        </p:txBody>
      </p:sp>
      <p:pic>
        <p:nvPicPr>
          <p:cNvPr id="514" name="Google Shape;514;p36" title="IMG_2629.PNG"/>
          <p:cNvPicPr preferRelativeResize="0"/>
          <p:nvPr/>
        </p:nvPicPr>
        <p:blipFill>
          <a:blip r:embed="rId3">
            <a:alphaModFix/>
          </a:blip>
          <a:stretch>
            <a:fillRect/>
          </a:stretch>
        </p:blipFill>
        <p:spPr>
          <a:xfrm>
            <a:off x="4402200" y="1298432"/>
            <a:ext cx="3525925" cy="3634244"/>
          </a:xfrm>
          <a:prstGeom prst="rect">
            <a:avLst/>
          </a:prstGeom>
          <a:noFill/>
          <a:ln>
            <a:noFill/>
          </a:ln>
        </p:spPr>
      </p:pic>
      <p:pic>
        <p:nvPicPr>
          <p:cNvPr id="515" name="Google Shape;515;p36" title="IMG_2628.PNG"/>
          <p:cNvPicPr preferRelativeResize="0"/>
          <p:nvPr/>
        </p:nvPicPr>
        <p:blipFill>
          <a:blip r:embed="rId4">
            <a:alphaModFix/>
          </a:blip>
          <a:stretch>
            <a:fillRect/>
          </a:stretch>
        </p:blipFill>
        <p:spPr>
          <a:xfrm>
            <a:off x="310925" y="1225738"/>
            <a:ext cx="3858376" cy="3779625"/>
          </a:xfrm>
          <a:prstGeom prst="rect">
            <a:avLst/>
          </a:prstGeom>
          <a:noFill/>
          <a:ln>
            <a:noFill/>
          </a:ln>
        </p:spPr>
      </p:pic>
      <p:pic>
        <p:nvPicPr>
          <p:cNvPr descr="a pixel art of a light blue bow with white ribbon (Provided by Tenor)" id="516" name="Google Shape;516;p36"/>
          <p:cNvPicPr preferRelativeResize="0"/>
          <p:nvPr/>
        </p:nvPicPr>
        <p:blipFill>
          <a:blip r:embed="rId5">
            <a:alphaModFix/>
          </a:blip>
          <a:stretch>
            <a:fillRect/>
          </a:stretch>
        </p:blipFill>
        <p:spPr>
          <a:xfrm>
            <a:off x="0" y="0"/>
            <a:ext cx="1402025" cy="1404824"/>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520" name="Shape 520"/>
        <p:cNvGrpSpPr/>
        <p:nvPr/>
      </p:nvGrpSpPr>
      <p:grpSpPr>
        <a:xfrm>
          <a:off x="0" y="0"/>
          <a:ext cx="0" cy="0"/>
          <a:chOff x="0" y="0"/>
          <a:chExt cx="0" cy="0"/>
        </a:xfrm>
      </p:grpSpPr>
      <p:sp>
        <p:nvSpPr>
          <p:cNvPr id="521" name="Google Shape;521;p37"/>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Results: </a:t>
            </a:r>
            <a:r>
              <a:rPr b="0" lang="en"/>
              <a:t>Graph</a:t>
            </a:r>
            <a:endParaRPr b="0"/>
          </a:p>
        </p:txBody>
      </p:sp>
      <p:sp>
        <p:nvSpPr>
          <p:cNvPr id="522" name="Google Shape;522;p37"/>
          <p:cNvSpPr txBox="1"/>
          <p:nvPr/>
        </p:nvSpPr>
        <p:spPr>
          <a:xfrm>
            <a:off x="521150" y="1506800"/>
            <a:ext cx="8043900" cy="3217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1300">
              <a:solidFill>
                <a:schemeClr val="dk2"/>
              </a:solidFill>
              <a:latin typeface="Nunito"/>
              <a:ea typeface="Nunito"/>
              <a:cs typeface="Nunito"/>
              <a:sym typeface="Nunito"/>
            </a:endParaRPr>
          </a:p>
        </p:txBody>
      </p:sp>
      <p:sp>
        <p:nvSpPr>
          <p:cNvPr id="523" name="Google Shape;523;p37"/>
          <p:cNvSpPr txBox="1"/>
          <p:nvPr/>
        </p:nvSpPr>
        <p:spPr>
          <a:xfrm>
            <a:off x="1314200" y="4724300"/>
            <a:ext cx="2855100" cy="419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1300">
              <a:solidFill>
                <a:schemeClr val="dk2"/>
              </a:solidFill>
              <a:latin typeface="Nunito"/>
              <a:ea typeface="Nunito"/>
              <a:cs typeface="Nunito"/>
              <a:sym typeface="Nunito"/>
            </a:endParaRPr>
          </a:p>
        </p:txBody>
      </p:sp>
      <p:pic>
        <p:nvPicPr>
          <p:cNvPr id="524" name="Google Shape;524;p37" title="IMG_2627.PNG"/>
          <p:cNvPicPr preferRelativeResize="0"/>
          <p:nvPr/>
        </p:nvPicPr>
        <p:blipFill>
          <a:blip r:embed="rId3">
            <a:alphaModFix/>
          </a:blip>
          <a:stretch>
            <a:fillRect/>
          </a:stretch>
        </p:blipFill>
        <p:spPr>
          <a:xfrm>
            <a:off x="2594400" y="1129338"/>
            <a:ext cx="3777175" cy="3972424"/>
          </a:xfrm>
          <a:prstGeom prst="rect">
            <a:avLst/>
          </a:prstGeom>
          <a:noFill/>
          <a:ln>
            <a:noFill/>
          </a:ln>
        </p:spPr>
      </p:pic>
      <p:pic>
        <p:nvPicPr>
          <p:cNvPr descr="a pixel art of a light blue bow with white ribbon (Provided by Tenor)" id="525" name="Google Shape;525;p37"/>
          <p:cNvPicPr preferRelativeResize="0"/>
          <p:nvPr/>
        </p:nvPicPr>
        <p:blipFill>
          <a:blip r:embed="rId4">
            <a:alphaModFix/>
          </a:blip>
          <a:stretch>
            <a:fillRect/>
          </a:stretch>
        </p:blipFill>
        <p:spPr>
          <a:xfrm>
            <a:off x="0" y="0"/>
            <a:ext cx="1402025" cy="1404824"/>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529" name="Shape 529"/>
        <p:cNvGrpSpPr/>
        <p:nvPr/>
      </p:nvGrpSpPr>
      <p:grpSpPr>
        <a:xfrm>
          <a:off x="0" y="0"/>
          <a:ext cx="0" cy="0"/>
          <a:chOff x="0" y="0"/>
          <a:chExt cx="0" cy="0"/>
        </a:xfrm>
      </p:grpSpPr>
      <p:sp>
        <p:nvSpPr>
          <p:cNvPr id="530" name="Google Shape;530;p38"/>
          <p:cNvSpPr txBox="1"/>
          <p:nvPr>
            <p:ph type="title"/>
          </p:nvPr>
        </p:nvSpPr>
        <p:spPr>
          <a:xfrm>
            <a:off x="1303800" y="598575"/>
            <a:ext cx="7030500" cy="741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Conclusion</a:t>
            </a:r>
            <a:endParaRPr b="0"/>
          </a:p>
        </p:txBody>
      </p:sp>
      <p:sp>
        <p:nvSpPr>
          <p:cNvPr id="531" name="Google Shape;531;p38"/>
          <p:cNvSpPr txBox="1"/>
          <p:nvPr/>
        </p:nvSpPr>
        <p:spPr>
          <a:xfrm>
            <a:off x="1119475" y="1361500"/>
            <a:ext cx="7352400" cy="847200"/>
          </a:xfrm>
          <a:prstGeom prst="rect">
            <a:avLst/>
          </a:prstGeom>
          <a:solidFill>
            <a:schemeClr val="lt1"/>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2"/>
                </a:solidFill>
                <a:latin typeface="Nunito"/>
                <a:ea typeface="Nunito"/>
                <a:cs typeface="Nunito"/>
                <a:sym typeface="Nunito"/>
              </a:rPr>
              <a:t>My question was: </a:t>
            </a:r>
            <a:r>
              <a:rPr lang="en" sz="1300">
                <a:solidFill>
                  <a:schemeClr val="dk2"/>
                </a:solidFill>
                <a:latin typeface="Nunito"/>
                <a:ea typeface="Nunito"/>
                <a:cs typeface="Nunito"/>
                <a:sym typeface="Nunito"/>
              </a:rPr>
              <a:t>How does vaping affect individuals respiration rates with or without vaping?</a:t>
            </a:r>
            <a:endParaRPr sz="1300">
              <a:solidFill>
                <a:schemeClr val="dk2"/>
              </a:solidFill>
              <a:latin typeface="Nunito"/>
              <a:ea typeface="Nunito"/>
              <a:cs typeface="Nunito"/>
              <a:sym typeface="Nunito"/>
            </a:endParaRPr>
          </a:p>
        </p:txBody>
      </p:sp>
      <p:sp>
        <p:nvSpPr>
          <p:cNvPr id="532" name="Google Shape;532;p38"/>
          <p:cNvSpPr txBox="1"/>
          <p:nvPr/>
        </p:nvSpPr>
        <p:spPr>
          <a:xfrm>
            <a:off x="1119475" y="2428300"/>
            <a:ext cx="7352400" cy="847200"/>
          </a:xfrm>
          <a:prstGeom prst="rect">
            <a:avLst/>
          </a:prstGeom>
          <a:solidFill>
            <a:schemeClr val="lt1"/>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sz="1300">
                <a:solidFill>
                  <a:schemeClr val="dk2"/>
                </a:solidFill>
                <a:latin typeface="Nunito"/>
                <a:ea typeface="Nunito"/>
                <a:cs typeface="Nunito"/>
                <a:sym typeface="Nunito"/>
              </a:rPr>
              <a:t>The answer to my question is: Vaping has more </a:t>
            </a:r>
            <a:r>
              <a:rPr b="1" lang="en" sz="1300">
                <a:solidFill>
                  <a:schemeClr val="dk2"/>
                </a:solidFill>
                <a:latin typeface="Nunito"/>
                <a:ea typeface="Nunito"/>
                <a:cs typeface="Nunito"/>
                <a:sym typeface="Nunito"/>
              </a:rPr>
              <a:t>effect</a:t>
            </a:r>
            <a:r>
              <a:rPr b="1" lang="en" sz="1300">
                <a:solidFill>
                  <a:schemeClr val="dk2"/>
                </a:solidFill>
                <a:latin typeface="Nunito"/>
                <a:ea typeface="Nunito"/>
                <a:cs typeface="Nunito"/>
                <a:sym typeface="Nunito"/>
              </a:rPr>
              <a:t> on </a:t>
            </a:r>
            <a:r>
              <a:rPr b="1" lang="en" sz="1300">
                <a:solidFill>
                  <a:schemeClr val="dk2"/>
                </a:solidFill>
                <a:latin typeface="Nunito"/>
                <a:ea typeface="Nunito"/>
                <a:cs typeface="Nunito"/>
                <a:sym typeface="Nunito"/>
              </a:rPr>
              <a:t>respiration</a:t>
            </a:r>
            <a:r>
              <a:rPr b="1" lang="en" sz="1300">
                <a:solidFill>
                  <a:schemeClr val="dk2"/>
                </a:solidFill>
                <a:latin typeface="Nunito"/>
                <a:ea typeface="Nunito"/>
                <a:cs typeface="Nunito"/>
                <a:sym typeface="Nunito"/>
              </a:rPr>
              <a:t> rates and makes more breathing problems</a:t>
            </a:r>
            <a:endParaRPr b="1" sz="1300">
              <a:solidFill>
                <a:schemeClr val="dk2"/>
              </a:solidFill>
              <a:latin typeface="Nunito"/>
              <a:ea typeface="Nunito"/>
              <a:cs typeface="Nunito"/>
              <a:sym typeface="Nunito"/>
            </a:endParaRPr>
          </a:p>
        </p:txBody>
      </p:sp>
      <p:sp>
        <p:nvSpPr>
          <p:cNvPr id="533" name="Google Shape;533;p38"/>
          <p:cNvSpPr txBox="1"/>
          <p:nvPr/>
        </p:nvSpPr>
        <p:spPr>
          <a:xfrm>
            <a:off x="1119475" y="3495100"/>
            <a:ext cx="7352400" cy="1451100"/>
          </a:xfrm>
          <a:prstGeom prst="rect">
            <a:avLst/>
          </a:prstGeom>
          <a:solidFill>
            <a:schemeClr val="lt1"/>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sz="1300">
                <a:solidFill>
                  <a:schemeClr val="dk2"/>
                </a:solidFill>
                <a:latin typeface="Nunito"/>
                <a:ea typeface="Nunito"/>
                <a:cs typeface="Nunito"/>
                <a:sym typeface="Nunito"/>
              </a:rPr>
              <a:t>My hypothesis was </a:t>
            </a:r>
            <a:r>
              <a:rPr b="1" lang="en" sz="1300" u="sng">
                <a:solidFill>
                  <a:schemeClr val="dk2"/>
                </a:solidFill>
                <a:latin typeface="Nunito"/>
                <a:ea typeface="Nunito"/>
                <a:cs typeface="Nunito"/>
                <a:sym typeface="Nunito"/>
              </a:rPr>
              <a:t>correct</a:t>
            </a:r>
            <a:r>
              <a:rPr b="1" lang="en" sz="1300">
                <a:solidFill>
                  <a:schemeClr val="dk2"/>
                </a:solidFill>
                <a:latin typeface="Nunito"/>
                <a:ea typeface="Nunito"/>
                <a:cs typeface="Nunito"/>
                <a:sym typeface="Nunito"/>
              </a:rPr>
              <a:t> because: When people vape their respiration rate was higher and it was because of the nicotine inside the vape</a:t>
            </a:r>
            <a:endParaRPr b="1" sz="1300">
              <a:solidFill>
                <a:schemeClr val="dk2"/>
              </a:solidFill>
              <a:latin typeface="Nunito"/>
              <a:ea typeface="Nunito"/>
              <a:cs typeface="Nunito"/>
              <a:sym typeface="Nunito"/>
            </a:endParaRPr>
          </a:p>
          <a:p>
            <a:pPr indent="0" lvl="0" marL="0" rtl="0" algn="l">
              <a:spcBef>
                <a:spcPts val="0"/>
              </a:spcBef>
              <a:spcAft>
                <a:spcPts val="0"/>
              </a:spcAft>
              <a:buNone/>
            </a:pPr>
            <a:r>
              <a:t/>
            </a:r>
            <a:endParaRPr b="1" sz="1300">
              <a:solidFill>
                <a:schemeClr val="dk2"/>
              </a:solidFill>
              <a:latin typeface="Nunito"/>
              <a:ea typeface="Nunito"/>
              <a:cs typeface="Nunito"/>
              <a:sym typeface="Nunito"/>
            </a:endParaRPr>
          </a:p>
          <a:p>
            <a:pPr indent="0" lvl="0" marL="0" rtl="0" algn="l">
              <a:spcBef>
                <a:spcPts val="0"/>
              </a:spcBef>
              <a:spcAft>
                <a:spcPts val="0"/>
              </a:spcAft>
              <a:buNone/>
            </a:pPr>
            <a:r>
              <a:rPr b="1" lang="en" sz="1300">
                <a:solidFill>
                  <a:schemeClr val="dk2"/>
                </a:solidFill>
                <a:latin typeface="Nunito"/>
                <a:ea typeface="Nunito"/>
                <a:cs typeface="Nunito"/>
                <a:sym typeface="Nunito"/>
              </a:rPr>
              <a:t>OR</a:t>
            </a:r>
            <a:endParaRPr b="1" sz="1300">
              <a:solidFill>
                <a:schemeClr val="dk2"/>
              </a:solidFill>
              <a:latin typeface="Nunito"/>
              <a:ea typeface="Nunito"/>
              <a:cs typeface="Nunito"/>
              <a:sym typeface="Nunito"/>
            </a:endParaRPr>
          </a:p>
          <a:p>
            <a:pPr indent="0" lvl="0" marL="0" rtl="0" algn="l">
              <a:spcBef>
                <a:spcPts val="0"/>
              </a:spcBef>
              <a:spcAft>
                <a:spcPts val="0"/>
              </a:spcAft>
              <a:buNone/>
            </a:pPr>
            <a:r>
              <a:t/>
            </a:r>
            <a:endParaRPr b="1" sz="1300">
              <a:solidFill>
                <a:schemeClr val="dk2"/>
              </a:solidFill>
              <a:latin typeface="Nunito"/>
              <a:ea typeface="Nunito"/>
              <a:cs typeface="Nunito"/>
              <a:sym typeface="Nunito"/>
            </a:endParaRPr>
          </a:p>
          <a:p>
            <a:pPr indent="0" lvl="0" marL="0" rtl="0" algn="l">
              <a:spcBef>
                <a:spcPts val="0"/>
              </a:spcBef>
              <a:spcAft>
                <a:spcPts val="0"/>
              </a:spcAft>
              <a:buNone/>
            </a:pPr>
            <a:r>
              <a:rPr b="1" lang="en" sz="1300">
                <a:solidFill>
                  <a:schemeClr val="dk2"/>
                </a:solidFill>
                <a:latin typeface="Nunito"/>
                <a:ea typeface="Nunito"/>
                <a:cs typeface="Nunito"/>
                <a:sym typeface="Nunito"/>
              </a:rPr>
              <a:t>My hypothesis was </a:t>
            </a:r>
            <a:r>
              <a:rPr b="1" lang="en" sz="1300" u="sng">
                <a:solidFill>
                  <a:schemeClr val="dk2"/>
                </a:solidFill>
                <a:latin typeface="Nunito"/>
                <a:ea typeface="Nunito"/>
                <a:cs typeface="Nunito"/>
                <a:sym typeface="Nunito"/>
              </a:rPr>
              <a:t>incorrect</a:t>
            </a:r>
            <a:r>
              <a:rPr b="1" lang="en" sz="1300">
                <a:solidFill>
                  <a:schemeClr val="dk2"/>
                </a:solidFill>
                <a:latin typeface="Nunito"/>
                <a:ea typeface="Nunito"/>
                <a:cs typeface="Nunito"/>
                <a:sym typeface="Nunito"/>
              </a:rPr>
              <a:t> because: </a:t>
            </a:r>
            <a:endParaRPr b="1" sz="1300">
              <a:solidFill>
                <a:schemeClr val="dk2"/>
              </a:solidFill>
              <a:latin typeface="Nunito"/>
              <a:ea typeface="Nunito"/>
              <a:cs typeface="Nunito"/>
              <a:sym typeface="Nunito"/>
            </a:endParaRPr>
          </a:p>
        </p:txBody>
      </p:sp>
      <p:pic>
        <p:nvPicPr>
          <p:cNvPr descr="a pixel art of a light blue bow with white ribbon (Provided by Tenor)" id="534" name="Google Shape;534;p38"/>
          <p:cNvPicPr preferRelativeResize="0"/>
          <p:nvPr/>
        </p:nvPicPr>
        <p:blipFill>
          <a:blip r:embed="rId3">
            <a:alphaModFix/>
          </a:blip>
          <a:stretch>
            <a:fillRect/>
          </a:stretch>
        </p:blipFill>
        <p:spPr>
          <a:xfrm>
            <a:off x="0" y="0"/>
            <a:ext cx="1402025" cy="1404824"/>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538" name="Shape 538"/>
        <p:cNvGrpSpPr/>
        <p:nvPr/>
      </p:nvGrpSpPr>
      <p:grpSpPr>
        <a:xfrm>
          <a:off x="0" y="0"/>
          <a:ext cx="0" cy="0"/>
          <a:chOff x="0" y="0"/>
          <a:chExt cx="0" cy="0"/>
        </a:xfrm>
      </p:grpSpPr>
      <p:sp>
        <p:nvSpPr>
          <p:cNvPr id="539" name="Google Shape;539;p39"/>
          <p:cNvSpPr txBox="1"/>
          <p:nvPr>
            <p:ph type="title"/>
          </p:nvPr>
        </p:nvSpPr>
        <p:spPr>
          <a:xfrm>
            <a:off x="1303800" y="598575"/>
            <a:ext cx="7030500" cy="741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Applications</a:t>
            </a:r>
            <a:endParaRPr b="0"/>
          </a:p>
        </p:txBody>
      </p:sp>
      <p:sp>
        <p:nvSpPr>
          <p:cNvPr id="540" name="Google Shape;540;p39"/>
          <p:cNvSpPr txBox="1"/>
          <p:nvPr/>
        </p:nvSpPr>
        <p:spPr>
          <a:xfrm>
            <a:off x="1119475" y="1285300"/>
            <a:ext cx="7352400" cy="847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300">
                <a:solidFill>
                  <a:schemeClr val="dk2"/>
                </a:solidFill>
                <a:latin typeface="Nunito"/>
                <a:ea typeface="Nunito"/>
                <a:cs typeface="Nunito"/>
                <a:sym typeface="Nunito"/>
              </a:rPr>
              <a:t>In what ways  are your findings useful?</a:t>
            </a:r>
            <a:endParaRPr b="1" sz="1300">
              <a:solidFill>
                <a:schemeClr val="dk2"/>
              </a:solidFill>
              <a:latin typeface="Nunito"/>
              <a:ea typeface="Nunito"/>
              <a:cs typeface="Nunito"/>
              <a:sym typeface="Nunito"/>
            </a:endParaRPr>
          </a:p>
          <a:p>
            <a:pPr indent="0" lvl="0" marL="0" rtl="0" algn="l">
              <a:spcBef>
                <a:spcPts val="0"/>
              </a:spcBef>
              <a:spcAft>
                <a:spcPts val="0"/>
              </a:spcAft>
              <a:buNone/>
            </a:pPr>
            <a:r>
              <a:rPr b="1" lang="en" sz="1300">
                <a:solidFill>
                  <a:schemeClr val="dk2"/>
                </a:solidFill>
                <a:latin typeface="Nunito"/>
                <a:ea typeface="Nunito"/>
                <a:cs typeface="Nunito"/>
                <a:sym typeface="Nunito"/>
              </a:rPr>
              <a:t>Who could benefit from your results and how? </a:t>
            </a:r>
            <a:endParaRPr b="1" sz="1300">
              <a:solidFill>
                <a:schemeClr val="dk2"/>
              </a:solidFill>
              <a:latin typeface="Nunito"/>
              <a:ea typeface="Nunito"/>
              <a:cs typeface="Nunito"/>
              <a:sym typeface="Nunito"/>
            </a:endParaRPr>
          </a:p>
        </p:txBody>
      </p:sp>
      <p:sp>
        <p:nvSpPr>
          <p:cNvPr id="541" name="Google Shape;541;p39"/>
          <p:cNvSpPr txBox="1"/>
          <p:nvPr/>
        </p:nvSpPr>
        <p:spPr>
          <a:xfrm>
            <a:off x="1119475" y="1936375"/>
            <a:ext cx="7352400" cy="2692800"/>
          </a:xfrm>
          <a:prstGeom prst="rect">
            <a:avLst/>
          </a:prstGeom>
          <a:solidFill>
            <a:schemeClr val="lt1"/>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2"/>
                </a:solidFill>
                <a:latin typeface="Nunito"/>
                <a:ea typeface="Nunito"/>
                <a:cs typeface="Nunito"/>
                <a:sym typeface="Nunito"/>
              </a:rPr>
              <a:t>So people know how badly vaping can affect your breathing and </a:t>
            </a:r>
            <a:r>
              <a:rPr lang="en" sz="1300">
                <a:solidFill>
                  <a:schemeClr val="dk2"/>
                </a:solidFill>
                <a:latin typeface="Nunito"/>
                <a:ea typeface="Nunito"/>
                <a:cs typeface="Nunito"/>
                <a:sym typeface="Nunito"/>
              </a:rPr>
              <a:t>respiratory symptoms</a:t>
            </a:r>
            <a:r>
              <a:rPr lang="en" sz="1300">
                <a:solidFill>
                  <a:schemeClr val="dk2"/>
                </a:solidFill>
                <a:latin typeface="Nunito"/>
                <a:ea typeface="Nunito"/>
                <a:cs typeface="Nunito"/>
                <a:sym typeface="Nunito"/>
              </a:rPr>
              <a:t>  so people who vape can quit and try to do thing to help their health.</a:t>
            </a:r>
            <a:endParaRPr sz="1300">
              <a:solidFill>
                <a:schemeClr val="dk2"/>
              </a:solidFill>
              <a:latin typeface="Nunito"/>
              <a:ea typeface="Nunito"/>
              <a:cs typeface="Nunito"/>
              <a:sym typeface="Nunito"/>
            </a:endParaRPr>
          </a:p>
        </p:txBody>
      </p:sp>
      <p:pic>
        <p:nvPicPr>
          <p:cNvPr descr="a pixel art of a light blue bow with white ribbon (Provided by Tenor)" id="542" name="Google Shape;542;p39"/>
          <p:cNvPicPr preferRelativeResize="0"/>
          <p:nvPr/>
        </p:nvPicPr>
        <p:blipFill>
          <a:blip r:embed="rId3">
            <a:alphaModFix/>
          </a:blip>
          <a:stretch>
            <a:fillRect/>
          </a:stretch>
        </p:blipFill>
        <p:spPr>
          <a:xfrm>
            <a:off x="0" y="0"/>
            <a:ext cx="1402025" cy="1404824"/>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546" name="Shape 546"/>
        <p:cNvGrpSpPr/>
        <p:nvPr/>
      </p:nvGrpSpPr>
      <p:grpSpPr>
        <a:xfrm>
          <a:off x="0" y="0"/>
          <a:ext cx="0" cy="0"/>
          <a:chOff x="0" y="0"/>
          <a:chExt cx="0" cy="0"/>
        </a:xfrm>
      </p:grpSpPr>
      <p:sp>
        <p:nvSpPr>
          <p:cNvPr id="547" name="Google Shape;547;p40"/>
          <p:cNvSpPr txBox="1"/>
          <p:nvPr>
            <p:ph type="title"/>
          </p:nvPr>
        </p:nvSpPr>
        <p:spPr>
          <a:xfrm>
            <a:off x="1303800" y="598575"/>
            <a:ext cx="7030500" cy="741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Sources of Error</a:t>
            </a:r>
            <a:endParaRPr b="0"/>
          </a:p>
        </p:txBody>
      </p:sp>
      <p:sp>
        <p:nvSpPr>
          <p:cNvPr id="548" name="Google Shape;548;p40"/>
          <p:cNvSpPr txBox="1"/>
          <p:nvPr/>
        </p:nvSpPr>
        <p:spPr>
          <a:xfrm>
            <a:off x="816900" y="1361500"/>
            <a:ext cx="8184300" cy="847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300">
                <a:solidFill>
                  <a:schemeClr val="dk2"/>
                </a:solidFill>
                <a:latin typeface="Nunito"/>
                <a:ea typeface="Nunito"/>
                <a:cs typeface="Nunito"/>
                <a:sym typeface="Nunito"/>
              </a:rPr>
              <a:t>Do you think your results were reliable?  Were there any other factors or conditions that could have affected the results of your experiment in unexpected ways? </a:t>
            </a:r>
            <a:endParaRPr b="1" sz="1300">
              <a:solidFill>
                <a:schemeClr val="dk2"/>
              </a:solidFill>
              <a:latin typeface="Nunito"/>
              <a:ea typeface="Nunito"/>
              <a:cs typeface="Nunito"/>
              <a:sym typeface="Nunito"/>
            </a:endParaRPr>
          </a:p>
          <a:p>
            <a:pPr indent="0" lvl="0" marL="0" rtl="0" algn="l">
              <a:spcBef>
                <a:spcPts val="0"/>
              </a:spcBef>
              <a:spcAft>
                <a:spcPts val="0"/>
              </a:spcAft>
              <a:buNone/>
            </a:pPr>
            <a:r>
              <a:rPr b="1" lang="en" sz="1300">
                <a:solidFill>
                  <a:schemeClr val="dk2"/>
                </a:solidFill>
                <a:latin typeface="Nunito"/>
                <a:ea typeface="Nunito"/>
                <a:cs typeface="Nunito"/>
                <a:sym typeface="Nunito"/>
              </a:rPr>
              <a:t>What could have affected your results, that would need to be controlled differently if you were to repeat the experiment? </a:t>
            </a:r>
            <a:endParaRPr b="1" sz="1300">
              <a:solidFill>
                <a:schemeClr val="dk2"/>
              </a:solidFill>
              <a:latin typeface="Nunito"/>
              <a:ea typeface="Nunito"/>
              <a:cs typeface="Nunito"/>
              <a:sym typeface="Nunito"/>
            </a:endParaRPr>
          </a:p>
        </p:txBody>
      </p:sp>
      <p:sp>
        <p:nvSpPr>
          <p:cNvPr id="549" name="Google Shape;549;p40"/>
          <p:cNvSpPr txBox="1"/>
          <p:nvPr/>
        </p:nvSpPr>
        <p:spPr>
          <a:xfrm>
            <a:off x="1119475" y="2299450"/>
            <a:ext cx="7352400" cy="2329800"/>
          </a:xfrm>
          <a:prstGeom prst="rect">
            <a:avLst/>
          </a:prstGeom>
          <a:solidFill>
            <a:schemeClr val="lt1"/>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2"/>
                </a:solidFill>
                <a:latin typeface="Nunito"/>
                <a:ea typeface="Nunito"/>
                <a:cs typeface="Nunito"/>
                <a:sym typeface="Nunito"/>
              </a:rPr>
              <a:t>It was difficult to find a </a:t>
            </a:r>
            <a:r>
              <a:rPr lang="en" sz="1300">
                <a:solidFill>
                  <a:schemeClr val="dk2"/>
                </a:solidFill>
                <a:latin typeface="Nunito"/>
                <a:ea typeface="Nunito"/>
                <a:cs typeface="Nunito"/>
                <a:sym typeface="Nunito"/>
              </a:rPr>
              <a:t>human</a:t>
            </a:r>
            <a:r>
              <a:rPr lang="en" sz="1300">
                <a:solidFill>
                  <a:schemeClr val="dk2"/>
                </a:solidFill>
                <a:latin typeface="Nunito"/>
                <a:ea typeface="Nunito"/>
                <a:cs typeface="Nunito"/>
                <a:sym typeface="Nunito"/>
              </a:rPr>
              <a:t> study about respiration rates of people who vaped vs who don’t. So if I were to repeat this research again I would focus on lung capacity in stead on respiration rates.</a:t>
            </a:r>
            <a:endParaRPr sz="1300">
              <a:solidFill>
                <a:schemeClr val="dk2"/>
              </a:solidFill>
              <a:latin typeface="Nunito"/>
              <a:ea typeface="Nunito"/>
              <a:cs typeface="Nunito"/>
              <a:sym typeface="Nunito"/>
            </a:endParaRPr>
          </a:p>
          <a:p>
            <a:pPr indent="0" lvl="0" marL="0" rtl="0" algn="l">
              <a:spcBef>
                <a:spcPts val="0"/>
              </a:spcBef>
              <a:spcAft>
                <a:spcPts val="0"/>
              </a:spcAft>
              <a:buNone/>
            </a:pPr>
            <a:r>
              <a:t/>
            </a:r>
            <a:endParaRPr sz="1300">
              <a:solidFill>
                <a:schemeClr val="dk2"/>
              </a:solidFill>
              <a:latin typeface="Nunito"/>
              <a:ea typeface="Nunito"/>
              <a:cs typeface="Nunito"/>
              <a:sym typeface="Nunito"/>
            </a:endParaRPr>
          </a:p>
        </p:txBody>
      </p:sp>
      <p:pic>
        <p:nvPicPr>
          <p:cNvPr descr="a pixel art of a light blue bow with white ribbon (Provided by Tenor)" id="550" name="Google Shape;550;p40"/>
          <p:cNvPicPr preferRelativeResize="0"/>
          <p:nvPr/>
        </p:nvPicPr>
        <p:blipFill>
          <a:blip r:embed="rId3">
            <a:alphaModFix/>
          </a:blip>
          <a:stretch>
            <a:fillRect/>
          </a:stretch>
        </p:blipFill>
        <p:spPr>
          <a:xfrm>
            <a:off x="0" y="0"/>
            <a:ext cx="1402025" cy="1404824"/>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554" name="Shape 554"/>
        <p:cNvGrpSpPr/>
        <p:nvPr/>
      </p:nvGrpSpPr>
      <p:grpSpPr>
        <a:xfrm>
          <a:off x="0" y="0"/>
          <a:ext cx="0" cy="0"/>
          <a:chOff x="0" y="0"/>
          <a:chExt cx="0" cy="0"/>
        </a:xfrm>
      </p:grpSpPr>
      <p:sp>
        <p:nvSpPr>
          <p:cNvPr id="555" name="Google Shape;555;p41"/>
          <p:cNvSpPr txBox="1"/>
          <p:nvPr>
            <p:ph type="title"/>
          </p:nvPr>
        </p:nvSpPr>
        <p:spPr>
          <a:xfrm>
            <a:off x="1303800" y="598575"/>
            <a:ext cx="7030500" cy="741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Extensions</a:t>
            </a:r>
            <a:endParaRPr b="0"/>
          </a:p>
        </p:txBody>
      </p:sp>
      <p:sp>
        <p:nvSpPr>
          <p:cNvPr id="556" name="Google Shape;556;p41"/>
          <p:cNvSpPr txBox="1"/>
          <p:nvPr/>
        </p:nvSpPr>
        <p:spPr>
          <a:xfrm>
            <a:off x="1119475" y="1361500"/>
            <a:ext cx="7352400" cy="847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300">
                <a:solidFill>
                  <a:schemeClr val="dk2"/>
                </a:solidFill>
                <a:latin typeface="Nunito"/>
                <a:ea typeface="Nunito"/>
                <a:cs typeface="Nunito"/>
                <a:sym typeface="Nunito"/>
              </a:rPr>
              <a:t>If you were to conduct this experiment again, what would you do differently?</a:t>
            </a:r>
            <a:endParaRPr b="1" sz="1300">
              <a:solidFill>
                <a:schemeClr val="dk2"/>
              </a:solidFill>
              <a:latin typeface="Nunito"/>
              <a:ea typeface="Nunito"/>
              <a:cs typeface="Nunito"/>
              <a:sym typeface="Nunito"/>
            </a:endParaRPr>
          </a:p>
        </p:txBody>
      </p:sp>
      <p:sp>
        <p:nvSpPr>
          <p:cNvPr id="557" name="Google Shape;557;p41"/>
          <p:cNvSpPr txBox="1"/>
          <p:nvPr/>
        </p:nvSpPr>
        <p:spPr>
          <a:xfrm>
            <a:off x="1119475" y="1815350"/>
            <a:ext cx="7352400" cy="2813700"/>
          </a:xfrm>
          <a:prstGeom prst="rect">
            <a:avLst/>
          </a:prstGeom>
          <a:solidFill>
            <a:schemeClr val="lt1"/>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2"/>
                </a:solidFill>
                <a:latin typeface="Nunito"/>
                <a:ea typeface="Nunito"/>
                <a:cs typeface="Nunito"/>
                <a:sym typeface="Nunito"/>
              </a:rPr>
              <a:t>I would focus on lung capacity instead of respiration rates because there are more studies that focus on that topic and easier to find. And </a:t>
            </a:r>
            <a:r>
              <a:rPr lang="en" sz="1300">
                <a:solidFill>
                  <a:schemeClr val="dk2"/>
                </a:solidFill>
                <a:latin typeface="Nunito"/>
                <a:ea typeface="Nunito"/>
                <a:cs typeface="Nunito"/>
                <a:sym typeface="Nunito"/>
              </a:rPr>
              <a:t>it's</a:t>
            </a:r>
            <a:r>
              <a:rPr lang="en" sz="1300">
                <a:solidFill>
                  <a:schemeClr val="dk2"/>
                </a:solidFill>
                <a:latin typeface="Nunito"/>
                <a:ea typeface="Nunito"/>
                <a:cs typeface="Nunito"/>
                <a:sym typeface="Nunito"/>
              </a:rPr>
              <a:t> more helpful research.</a:t>
            </a:r>
            <a:endParaRPr sz="1300">
              <a:solidFill>
                <a:schemeClr val="dk2"/>
              </a:solidFill>
              <a:latin typeface="Nunito"/>
              <a:ea typeface="Nunito"/>
              <a:cs typeface="Nunito"/>
              <a:sym typeface="Nunito"/>
            </a:endParaRPr>
          </a:p>
        </p:txBody>
      </p:sp>
      <p:pic>
        <p:nvPicPr>
          <p:cNvPr descr="a pixel art of a light blue bow with white ribbon (Provided by Tenor)" id="558" name="Google Shape;558;p41"/>
          <p:cNvPicPr preferRelativeResize="0"/>
          <p:nvPr/>
        </p:nvPicPr>
        <p:blipFill>
          <a:blip r:embed="rId3">
            <a:alphaModFix/>
          </a:blip>
          <a:stretch>
            <a:fillRect/>
          </a:stretch>
        </p:blipFill>
        <p:spPr>
          <a:xfrm>
            <a:off x="0" y="0"/>
            <a:ext cx="1402025" cy="140482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293" name="Shape 293"/>
        <p:cNvGrpSpPr/>
        <p:nvPr/>
      </p:nvGrpSpPr>
      <p:grpSpPr>
        <a:xfrm>
          <a:off x="0" y="0"/>
          <a:ext cx="0" cy="0"/>
          <a:chOff x="0" y="0"/>
          <a:chExt cx="0" cy="0"/>
        </a:xfrm>
      </p:grpSpPr>
      <p:sp>
        <p:nvSpPr>
          <p:cNvPr id="294" name="Google Shape;294;p15"/>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Testable Question</a:t>
            </a:r>
            <a:endParaRPr/>
          </a:p>
        </p:txBody>
      </p:sp>
      <p:sp>
        <p:nvSpPr>
          <p:cNvPr id="295" name="Google Shape;295;p15"/>
          <p:cNvSpPr txBox="1"/>
          <p:nvPr>
            <p:ph idx="1" type="body"/>
          </p:nvPr>
        </p:nvSpPr>
        <p:spPr>
          <a:xfrm>
            <a:off x="1303800" y="1300950"/>
            <a:ext cx="7030500" cy="12708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400"/>
              <a:t>How does vaping affect human respiration rates?</a:t>
            </a:r>
            <a:endParaRPr sz="1400"/>
          </a:p>
          <a:p>
            <a:pPr indent="0" lvl="0" marL="0" rtl="0" algn="l">
              <a:spcBef>
                <a:spcPts val="1200"/>
              </a:spcBef>
              <a:spcAft>
                <a:spcPts val="0"/>
              </a:spcAft>
              <a:buNone/>
            </a:pPr>
            <a:r>
              <a:rPr lang="en" sz="1400"/>
              <a:t>What is the effect of vaping on human respiration rates?</a:t>
            </a:r>
            <a:endParaRPr sz="1400"/>
          </a:p>
          <a:p>
            <a:pPr indent="0" lvl="0" marL="0" rtl="0" algn="l">
              <a:spcBef>
                <a:spcPts val="1200"/>
              </a:spcBef>
              <a:spcAft>
                <a:spcPts val="1200"/>
              </a:spcAft>
              <a:buNone/>
            </a:pPr>
            <a:r>
              <a:rPr lang="en" sz="1400"/>
              <a:t>Which group of people is affected the most?</a:t>
            </a:r>
            <a:endParaRPr sz="1400"/>
          </a:p>
        </p:txBody>
      </p:sp>
      <p:sp>
        <p:nvSpPr>
          <p:cNvPr id="296" name="Google Shape;296;p15"/>
          <p:cNvSpPr txBox="1"/>
          <p:nvPr/>
        </p:nvSpPr>
        <p:spPr>
          <a:xfrm>
            <a:off x="1391775" y="2571750"/>
            <a:ext cx="6837900" cy="21180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300">
              <a:solidFill>
                <a:schemeClr val="dk2"/>
              </a:solidFill>
              <a:latin typeface="Nunito"/>
              <a:ea typeface="Nunito"/>
              <a:cs typeface="Nunito"/>
              <a:sym typeface="Nunito"/>
            </a:endParaRPr>
          </a:p>
        </p:txBody>
      </p:sp>
      <p:sp>
        <p:nvSpPr>
          <p:cNvPr id="297" name="Google Shape;297;p15"/>
          <p:cNvSpPr/>
          <p:nvPr/>
        </p:nvSpPr>
        <p:spPr>
          <a:xfrm>
            <a:off x="1382750" y="2576200"/>
            <a:ext cx="6837900" cy="2118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Nunito"/>
              <a:ea typeface="Nunito"/>
              <a:cs typeface="Nunito"/>
              <a:sym typeface="Nunito"/>
            </a:endParaRPr>
          </a:p>
        </p:txBody>
      </p:sp>
      <p:sp>
        <p:nvSpPr>
          <p:cNvPr id="298" name="Google Shape;298;p15"/>
          <p:cNvSpPr txBox="1"/>
          <p:nvPr/>
        </p:nvSpPr>
        <p:spPr>
          <a:xfrm>
            <a:off x="1392575" y="2582975"/>
            <a:ext cx="6837900" cy="2118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2"/>
                </a:solidFill>
                <a:latin typeface="Nunito"/>
                <a:ea typeface="Nunito"/>
                <a:cs typeface="Nunito"/>
                <a:sym typeface="Nunito"/>
              </a:rPr>
              <a:t>How does vaping affect individuals respiration rates with or without vaping?</a:t>
            </a:r>
            <a:endParaRPr sz="1300">
              <a:solidFill>
                <a:schemeClr val="dk2"/>
              </a:solidFill>
              <a:latin typeface="Nunito"/>
              <a:ea typeface="Nunito"/>
              <a:cs typeface="Nunito"/>
              <a:sym typeface="Nunito"/>
            </a:endParaRPr>
          </a:p>
        </p:txBody>
      </p:sp>
      <p:pic>
        <p:nvPicPr>
          <p:cNvPr descr="a pixel art of a light blue bow with white ribbon (Provided by Tenor)" id="299" name="Google Shape;299;p15"/>
          <p:cNvPicPr preferRelativeResize="0"/>
          <p:nvPr/>
        </p:nvPicPr>
        <p:blipFill>
          <a:blip r:embed="rId3">
            <a:alphaModFix/>
          </a:blip>
          <a:stretch>
            <a:fillRect/>
          </a:stretch>
        </p:blipFill>
        <p:spPr>
          <a:xfrm>
            <a:off x="0" y="280750"/>
            <a:ext cx="1391899" cy="1394675"/>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562" name="Shape 562"/>
        <p:cNvGrpSpPr/>
        <p:nvPr/>
      </p:nvGrpSpPr>
      <p:grpSpPr>
        <a:xfrm>
          <a:off x="0" y="0"/>
          <a:ext cx="0" cy="0"/>
          <a:chOff x="0" y="0"/>
          <a:chExt cx="0" cy="0"/>
        </a:xfrm>
      </p:grpSpPr>
      <p:sp>
        <p:nvSpPr>
          <p:cNvPr id="563" name="Google Shape;563;p42"/>
          <p:cNvSpPr txBox="1"/>
          <p:nvPr>
            <p:ph type="title"/>
          </p:nvPr>
        </p:nvSpPr>
        <p:spPr>
          <a:xfrm>
            <a:off x="1303800" y="598575"/>
            <a:ext cx="7030500" cy="741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Extensions</a:t>
            </a:r>
            <a:endParaRPr b="0"/>
          </a:p>
        </p:txBody>
      </p:sp>
      <p:sp>
        <p:nvSpPr>
          <p:cNvPr id="564" name="Google Shape;564;p42"/>
          <p:cNvSpPr txBox="1"/>
          <p:nvPr/>
        </p:nvSpPr>
        <p:spPr>
          <a:xfrm>
            <a:off x="1119475" y="1361500"/>
            <a:ext cx="7352400" cy="847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300">
                <a:solidFill>
                  <a:schemeClr val="dk2"/>
                </a:solidFill>
                <a:latin typeface="Nunito"/>
                <a:ea typeface="Nunito"/>
                <a:cs typeface="Nunito"/>
                <a:sym typeface="Nunito"/>
              </a:rPr>
              <a:t>Because of the results of this experiment, I wonder…</a:t>
            </a:r>
            <a:endParaRPr b="1" sz="1300">
              <a:solidFill>
                <a:schemeClr val="dk2"/>
              </a:solidFill>
              <a:latin typeface="Nunito"/>
              <a:ea typeface="Nunito"/>
              <a:cs typeface="Nunito"/>
              <a:sym typeface="Nunito"/>
            </a:endParaRPr>
          </a:p>
          <a:p>
            <a:pPr indent="0" lvl="0" marL="0" rtl="0" algn="l">
              <a:spcBef>
                <a:spcPts val="0"/>
              </a:spcBef>
              <a:spcAft>
                <a:spcPts val="0"/>
              </a:spcAft>
              <a:buNone/>
            </a:pPr>
            <a:r>
              <a:rPr b="1" lang="en" sz="1300">
                <a:solidFill>
                  <a:schemeClr val="dk2"/>
                </a:solidFill>
                <a:latin typeface="Nunito"/>
                <a:ea typeface="Nunito"/>
                <a:cs typeface="Nunito"/>
                <a:sym typeface="Nunito"/>
              </a:rPr>
              <a:t>Describe further experiments that could be </a:t>
            </a:r>
            <a:r>
              <a:rPr b="1" lang="en" sz="1300">
                <a:solidFill>
                  <a:schemeClr val="dk2"/>
                </a:solidFill>
                <a:latin typeface="Nunito"/>
                <a:ea typeface="Nunito"/>
                <a:cs typeface="Nunito"/>
                <a:sym typeface="Nunito"/>
              </a:rPr>
              <a:t>conducted</a:t>
            </a:r>
            <a:r>
              <a:rPr b="1" lang="en" sz="1300">
                <a:solidFill>
                  <a:schemeClr val="dk2"/>
                </a:solidFill>
                <a:latin typeface="Nunito"/>
                <a:ea typeface="Nunito"/>
                <a:cs typeface="Nunito"/>
                <a:sym typeface="Nunito"/>
              </a:rPr>
              <a:t> to further investigate and understand your topic: </a:t>
            </a:r>
            <a:endParaRPr b="1" sz="1300">
              <a:solidFill>
                <a:schemeClr val="dk2"/>
              </a:solidFill>
              <a:latin typeface="Nunito"/>
              <a:ea typeface="Nunito"/>
              <a:cs typeface="Nunito"/>
              <a:sym typeface="Nunito"/>
            </a:endParaRPr>
          </a:p>
        </p:txBody>
      </p:sp>
      <p:sp>
        <p:nvSpPr>
          <p:cNvPr id="565" name="Google Shape;565;p42"/>
          <p:cNvSpPr txBox="1"/>
          <p:nvPr/>
        </p:nvSpPr>
        <p:spPr>
          <a:xfrm>
            <a:off x="1119475" y="2208700"/>
            <a:ext cx="7352400" cy="2420400"/>
          </a:xfrm>
          <a:prstGeom prst="rect">
            <a:avLst/>
          </a:prstGeom>
          <a:solidFill>
            <a:schemeClr val="lt1"/>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2"/>
                </a:solidFill>
                <a:latin typeface="Nunito"/>
                <a:ea typeface="Nunito"/>
                <a:cs typeface="Nunito"/>
                <a:sym typeface="Nunito"/>
              </a:rPr>
              <a:t>Maybe I could actually test people on their respiration rate for people who vape and don’t. And see how much times they can breath in a minute.</a:t>
            </a:r>
            <a:endParaRPr sz="1300">
              <a:solidFill>
                <a:schemeClr val="dk2"/>
              </a:solidFill>
              <a:latin typeface="Nunito"/>
              <a:ea typeface="Nunito"/>
              <a:cs typeface="Nunito"/>
              <a:sym typeface="Nunito"/>
            </a:endParaRPr>
          </a:p>
        </p:txBody>
      </p:sp>
      <p:pic>
        <p:nvPicPr>
          <p:cNvPr descr="a pixel art of a light blue bow with white ribbon (Provided by Tenor)" id="566" name="Google Shape;566;p42"/>
          <p:cNvPicPr preferRelativeResize="0"/>
          <p:nvPr/>
        </p:nvPicPr>
        <p:blipFill>
          <a:blip r:embed="rId3">
            <a:alphaModFix/>
          </a:blip>
          <a:stretch>
            <a:fillRect/>
          </a:stretch>
        </p:blipFill>
        <p:spPr>
          <a:xfrm>
            <a:off x="0" y="0"/>
            <a:ext cx="1402025" cy="1404824"/>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0" name="Shape 570"/>
        <p:cNvGrpSpPr/>
        <p:nvPr/>
      </p:nvGrpSpPr>
      <p:grpSpPr>
        <a:xfrm>
          <a:off x="0" y="0"/>
          <a:ext cx="0" cy="0"/>
          <a:chOff x="0" y="0"/>
          <a:chExt cx="0" cy="0"/>
        </a:xfrm>
      </p:grpSpPr>
      <p:pic>
        <p:nvPicPr>
          <p:cNvPr id="571" name="Google Shape;571;p43"/>
          <p:cNvPicPr preferRelativeResize="0"/>
          <p:nvPr/>
        </p:nvPicPr>
        <p:blipFill>
          <a:blip r:embed="rId3">
            <a:alphaModFix/>
          </a:blip>
          <a:stretch>
            <a:fillRect/>
          </a:stretch>
        </p:blipFill>
        <p:spPr>
          <a:xfrm>
            <a:off x="2983575" y="2178425"/>
            <a:ext cx="2965075" cy="2965075"/>
          </a:xfrm>
          <a:prstGeom prst="rect">
            <a:avLst/>
          </a:prstGeom>
          <a:noFill/>
          <a:ln>
            <a:noFill/>
          </a:ln>
        </p:spPr>
      </p:pic>
      <p:sp>
        <p:nvSpPr>
          <p:cNvPr id="572" name="Google Shape;572;p43"/>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CONGRATULATIONS!!</a:t>
            </a:r>
            <a:endParaRPr/>
          </a:p>
        </p:txBody>
      </p:sp>
      <p:sp>
        <p:nvSpPr>
          <p:cNvPr id="573" name="Google Shape;573;p43"/>
          <p:cNvSpPr txBox="1"/>
          <p:nvPr>
            <p:ph idx="1" type="body"/>
          </p:nvPr>
        </p:nvSpPr>
        <p:spPr>
          <a:xfrm>
            <a:off x="1303800" y="1609050"/>
            <a:ext cx="7030500" cy="2541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You</a:t>
            </a:r>
            <a:r>
              <a:rPr lang="en"/>
              <a:t> have completed your experiment! </a:t>
            </a:r>
            <a:endParaRPr/>
          </a:p>
          <a:p>
            <a:pPr indent="0" lvl="0" marL="0" rtl="0" algn="l">
              <a:spcBef>
                <a:spcPts val="1200"/>
              </a:spcBef>
              <a:spcAft>
                <a:spcPts val="0"/>
              </a:spcAft>
              <a:buNone/>
            </a:pPr>
            <a:r>
              <a:rPr lang="en"/>
              <a:t>Make sure that you enter information from this logbook into the CYSF Digital platform.</a:t>
            </a:r>
            <a:endParaRPr/>
          </a:p>
          <a:p>
            <a:pPr indent="0" lvl="0" marL="0" rtl="0" algn="l">
              <a:spcBef>
                <a:spcPts val="1200"/>
              </a:spcBef>
              <a:spcAft>
                <a:spcPts val="0"/>
              </a:spcAft>
              <a:buNone/>
            </a:pPr>
            <a:r>
              <a:rPr lang="en"/>
              <a:t>You are now ready to create your trifold display and practice your presentation.</a:t>
            </a:r>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303" name="Shape 303"/>
        <p:cNvGrpSpPr/>
        <p:nvPr/>
      </p:nvGrpSpPr>
      <p:grpSpPr>
        <a:xfrm>
          <a:off x="0" y="0"/>
          <a:ext cx="0" cy="0"/>
          <a:chOff x="0" y="0"/>
          <a:chExt cx="0" cy="0"/>
        </a:xfrm>
      </p:grpSpPr>
      <p:sp>
        <p:nvSpPr>
          <p:cNvPr id="304" name="Google Shape;304;p16"/>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Method</a:t>
            </a:r>
            <a:endParaRPr/>
          </a:p>
        </p:txBody>
      </p:sp>
      <p:sp>
        <p:nvSpPr>
          <p:cNvPr id="305" name="Google Shape;305;p16"/>
          <p:cNvSpPr txBox="1"/>
          <p:nvPr/>
        </p:nvSpPr>
        <p:spPr>
          <a:xfrm>
            <a:off x="714450" y="1346350"/>
            <a:ext cx="7715100" cy="650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550">
                <a:solidFill>
                  <a:srgbClr val="444746"/>
                </a:solidFill>
                <a:highlight>
                  <a:srgbClr val="FFFFFF"/>
                </a:highlight>
                <a:latin typeface="Roboto"/>
                <a:ea typeface="Roboto"/>
                <a:cs typeface="Roboto"/>
                <a:sym typeface="Roboto"/>
              </a:rPr>
              <a:t>E</a:t>
            </a:r>
            <a:r>
              <a:rPr lang="en" sz="1550">
                <a:solidFill>
                  <a:srgbClr val="444746"/>
                </a:solidFill>
                <a:highlight>
                  <a:srgbClr val="FFFFFF"/>
                </a:highlight>
                <a:latin typeface="Roboto"/>
                <a:ea typeface="Roboto"/>
                <a:cs typeface="Roboto"/>
                <a:sym typeface="Roboto"/>
              </a:rPr>
              <a:t>xplain what you will research,</a:t>
            </a:r>
            <a:r>
              <a:rPr lang="en" sz="1550">
                <a:solidFill>
                  <a:srgbClr val="444746"/>
                </a:solidFill>
                <a:highlight>
                  <a:srgbClr val="FFFFFF"/>
                </a:highlight>
                <a:latin typeface="Roboto"/>
                <a:ea typeface="Roboto"/>
                <a:cs typeface="Roboto"/>
                <a:sym typeface="Roboto"/>
              </a:rPr>
              <a:t> how you will find out the answer to your question.</a:t>
            </a:r>
            <a:endParaRPr sz="1800">
              <a:solidFill>
                <a:schemeClr val="dk2"/>
              </a:solidFill>
              <a:latin typeface="Nunito"/>
              <a:ea typeface="Nunito"/>
              <a:cs typeface="Nunito"/>
              <a:sym typeface="Nunito"/>
            </a:endParaRPr>
          </a:p>
        </p:txBody>
      </p:sp>
      <p:sp>
        <p:nvSpPr>
          <p:cNvPr id="306" name="Google Shape;306;p16"/>
          <p:cNvSpPr txBox="1"/>
          <p:nvPr/>
        </p:nvSpPr>
        <p:spPr>
          <a:xfrm>
            <a:off x="571500" y="1849850"/>
            <a:ext cx="8157300" cy="29160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500">
                <a:solidFill>
                  <a:schemeClr val="dk2"/>
                </a:solidFill>
                <a:latin typeface="Nunito"/>
                <a:ea typeface="Nunito"/>
                <a:cs typeface="Nunito"/>
                <a:sym typeface="Nunito"/>
              </a:rPr>
              <a:t>I will research how vaping affects </a:t>
            </a:r>
            <a:r>
              <a:rPr lang="en" sz="1500">
                <a:solidFill>
                  <a:schemeClr val="dk2"/>
                </a:solidFill>
                <a:latin typeface="Nunito"/>
                <a:ea typeface="Nunito"/>
                <a:cs typeface="Nunito"/>
                <a:sym typeface="Nunito"/>
              </a:rPr>
              <a:t>individuals</a:t>
            </a:r>
            <a:r>
              <a:rPr lang="en" sz="1500">
                <a:solidFill>
                  <a:schemeClr val="dk2"/>
                </a:solidFill>
                <a:latin typeface="Nunito"/>
                <a:ea typeface="Nunito"/>
                <a:cs typeface="Nunito"/>
                <a:sym typeface="Nunito"/>
              </a:rPr>
              <a:t> who vape and </a:t>
            </a:r>
            <a:r>
              <a:rPr lang="en" sz="1500">
                <a:solidFill>
                  <a:schemeClr val="dk2"/>
                </a:solidFill>
                <a:latin typeface="Nunito"/>
                <a:ea typeface="Nunito"/>
                <a:cs typeface="Nunito"/>
                <a:sym typeface="Nunito"/>
              </a:rPr>
              <a:t>individuals</a:t>
            </a:r>
            <a:r>
              <a:rPr lang="en" sz="1500">
                <a:solidFill>
                  <a:schemeClr val="dk2"/>
                </a:solidFill>
                <a:latin typeface="Nunito"/>
                <a:ea typeface="Nunito"/>
                <a:cs typeface="Nunito"/>
                <a:sym typeface="Nunito"/>
              </a:rPr>
              <a:t> who don’t and see the </a:t>
            </a:r>
            <a:r>
              <a:rPr lang="en" sz="1500">
                <a:solidFill>
                  <a:schemeClr val="dk2"/>
                </a:solidFill>
                <a:latin typeface="Nunito"/>
                <a:ea typeface="Nunito"/>
                <a:cs typeface="Nunito"/>
                <a:sym typeface="Nunito"/>
              </a:rPr>
              <a:t>similarities</a:t>
            </a:r>
            <a:r>
              <a:rPr lang="en" sz="1500">
                <a:solidFill>
                  <a:schemeClr val="dk2"/>
                </a:solidFill>
                <a:latin typeface="Nunito"/>
                <a:ea typeface="Nunito"/>
                <a:cs typeface="Nunito"/>
                <a:sym typeface="Nunito"/>
              </a:rPr>
              <a:t> and differences. How I will find the answer to my question is to find and see data that I will source from the internet and find </a:t>
            </a:r>
            <a:endParaRPr sz="1500">
              <a:solidFill>
                <a:schemeClr val="dk2"/>
              </a:solidFill>
              <a:latin typeface="Nunito"/>
              <a:ea typeface="Nunito"/>
              <a:cs typeface="Nunito"/>
              <a:sym typeface="Nunito"/>
            </a:endParaRPr>
          </a:p>
        </p:txBody>
      </p:sp>
      <p:sp>
        <p:nvSpPr>
          <p:cNvPr id="307" name="Google Shape;307;p16"/>
          <p:cNvSpPr/>
          <p:nvPr/>
        </p:nvSpPr>
        <p:spPr>
          <a:xfrm>
            <a:off x="567475" y="1850075"/>
            <a:ext cx="8157300" cy="2916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Nunito"/>
              <a:ea typeface="Nunito"/>
              <a:cs typeface="Nunito"/>
              <a:sym typeface="Nunito"/>
            </a:endParaRPr>
          </a:p>
        </p:txBody>
      </p:sp>
      <p:sp>
        <p:nvSpPr>
          <p:cNvPr id="308" name="Google Shape;308;p16"/>
          <p:cNvSpPr txBox="1"/>
          <p:nvPr/>
        </p:nvSpPr>
        <p:spPr>
          <a:xfrm>
            <a:off x="567475" y="1859375"/>
            <a:ext cx="8181600" cy="2916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500">
                <a:solidFill>
                  <a:schemeClr val="dk2"/>
                </a:solidFill>
                <a:latin typeface="Nunito"/>
                <a:ea typeface="Nunito"/>
                <a:cs typeface="Nunito"/>
                <a:sym typeface="Nunito"/>
              </a:rPr>
              <a:t>I</a:t>
            </a:r>
            <a:r>
              <a:rPr lang="en" sz="1500">
                <a:solidFill>
                  <a:schemeClr val="dk2"/>
                </a:solidFill>
                <a:latin typeface="Nunito"/>
                <a:ea typeface="Nunito"/>
                <a:cs typeface="Nunito"/>
                <a:sym typeface="Nunito"/>
              </a:rPr>
              <a:t> will research how vaping affects individuals who vape and individuals who don’t and see the similarities and differences. How I will find the answer to my question is to find and analyze data that I will source from the internet. I looked at a study and their charts and results and methods and compared the different groups.</a:t>
            </a:r>
            <a:endParaRPr sz="1500">
              <a:solidFill>
                <a:schemeClr val="dk2"/>
              </a:solidFill>
              <a:latin typeface="Nunito"/>
              <a:ea typeface="Nunito"/>
              <a:cs typeface="Nunito"/>
              <a:sym typeface="Nunito"/>
            </a:endParaRPr>
          </a:p>
          <a:p>
            <a:pPr indent="0" lvl="0" marL="0" rtl="0" algn="l">
              <a:spcBef>
                <a:spcPts val="0"/>
              </a:spcBef>
              <a:spcAft>
                <a:spcPts val="0"/>
              </a:spcAft>
              <a:buNone/>
            </a:pPr>
            <a:r>
              <a:t/>
            </a:r>
            <a:endParaRPr sz="1300">
              <a:solidFill>
                <a:schemeClr val="dk2"/>
              </a:solidFill>
              <a:latin typeface="Nunito"/>
              <a:ea typeface="Nunito"/>
              <a:cs typeface="Nunito"/>
              <a:sym typeface="Nunito"/>
            </a:endParaRPr>
          </a:p>
        </p:txBody>
      </p:sp>
      <p:pic>
        <p:nvPicPr>
          <p:cNvPr descr="a pixel art of a light blue bow with white ribbon (Provided by Tenor)" id="309" name="Google Shape;309;p16"/>
          <p:cNvPicPr preferRelativeResize="0"/>
          <p:nvPr/>
        </p:nvPicPr>
        <p:blipFill>
          <a:blip r:embed="rId4">
            <a:alphaModFix/>
          </a:blip>
          <a:stretch>
            <a:fillRect/>
          </a:stretch>
        </p:blipFill>
        <p:spPr>
          <a:xfrm>
            <a:off x="0" y="206200"/>
            <a:ext cx="1388875" cy="13916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313" name="Shape 313"/>
        <p:cNvGrpSpPr/>
        <p:nvPr/>
      </p:nvGrpSpPr>
      <p:grpSpPr>
        <a:xfrm>
          <a:off x="0" y="0"/>
          <a:ext cx="0" cy="0"/>
          <a:chOff x="0" y="0"/>
          <a:chExt cx="0" cy="0"/>
        </a:xfrm>
      </p:grpSpPr>
      <p:sp>
        <p:nvSpPr>
          <p:cNvPr id="314" name="Google Shape;314;p17"/>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Background Research</a:t>
            </a:r>
            <a:endParaRPr/>
          </a:p>
        </p:txBody>
      </p:sp>
      <p:sp>
        <p:nvSpPr>
          <p:cNvPr id="315" name="Google Shape;315;p17"/>
          <p:cNvSpPr txBox="1"/>
          <p:nvPr>
            <p:ph idx="1" type="body"/>
          </p:nvPr>
        </p:nvSpPr>
        <p:spPr>
          <a:xfrm>
            <a:off x="1303800" y="1279050"/>
            <a:ext cx="7030500" cy="8388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Research your topic and write about </a:t>
            </a:r>
            <a:r>
              <a:rPr lang="en"/>
              <a:t>what</a:t>
            </a:r>
            <a:r>
              <a:rPr lang="en"/>
              <a:t> you find out IN YOUR OWN WORDS.  Add slides as necessary.  Make sure to note your sources of information on the Sources page. </a:t>
            </a:r>
            <a:endParaRPr/>
          </a:p>
        </p:txBody>
      </p:sp>
      <p:sp>
        <p:nvSpPr>
          <p:cNvPr id="316" name="Google Shape;316;p17"/>
          <p:cNvSpPr txBox="1"/>
          <p:nvPr/>
        </p:nvSpPr>
        <p:spPr>
          <a:xfrm>
            <a:off x="711025" y="1846175"/>
            <a:ext cx="8017800" cy="29196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300">
              <a:solidFill>
                <a:schemeClr val="dk2"/>
              </a:solidFill>
              <a:latin typeface="Nunito"/>
              <a:ea typeface="Nunito"/>
              <a:cs typeface="Nunito"/>
              <a:sym typeface="Nunito"/>
            </a:endParaRPr>
          </a:p>
        </p:txBody>
      </p:sp>
      <p:sp>
        <p:nvSpPr>
          <p:cNvPr id="317" name="Google Shape;317;p17"/>
          <p:cNvSpPr/>
          <p:nvPr/>
        </p:nvSpPr>
        <p:spPr>
          <a:xfrm>
            <a:off x="729975" y="1864250"/>
            <a:ext cx="8017800" cy="2919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Nunito"/>
              <a:ea typeface="Nunito"/>
              <a:cs typeface="Nunito"/>
              <a:sym typeface="Nunito"/>
            </a:endParaRPr>
          </a:p>
        </p:txBody>
      </p:sp>
      <p:pic>
        <p:nvPicPr>
          <p:cNvPr descr="a pixel art of a light blue bow with white ribbon (Provided by Tenor)" id="318" name="Google Shape;318;p17"/>
          <p:cNvPicPr preferRelativeResize="0"/>
          <p:nvPr/>
        </p:nvPicPr>
        <p:blipFill>
          <a:blip r:embed="rId3">
            <a:alphaModFix/>
          </a:blip>
          <a:stretch>
            <a:fillRect/>
          </a:stretch>
        </p:blipFill>
        <p:spPr>
          <a:xfrm>
            <a:off x="0" y="180000"/>
            <a:ext cx="1415025" cy="1417874"/>
          </a:xfrm>
          <a:prstGeom prst="rect">
            <a:avLst/>
          </a:prstGeom>
          <a:noFill/>
          <a:ln>
            <a:noFill/>
          </a:ln>
        </p:spPr>
      </p:pic>
      <p:sp>
        <p:nvSpPr>
          <p:cNvPr id="319" name="Google Shape;319;p17"/>
          <p:cNvSpPr txBox="1"/>
          <p:nvPr/>
        </p:nvSpPr>
        <p:spPr>
          <a:xfrm>
            <a:off x="786125" y="1841775"/>
            <a:ext cx="11100" cy="112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1300">
              <a:solidFill>
                <a:schemeClr val="dk2"/>
              </a:solidFill>
              <a:latin typeface="Nunito"/>
              <a:ea typeface="Nunito"/>
              <a:cs typeface="Nunito"/>
              <a:sym typeface="Nunito"/>
            </a:endParaRPr>
          </a:p>
        </p:txBody>
      </p:sp>
      <p:sp>
        <p:nvSpPr>
          <p:cNvPr id="320" name="Google Shape;320;p17"/>
          <p:cNvSpPr txBox="1"/>
          <p:nvPr/>
        </p:nvSpPr>
        <p:spPr>
          <a:xfrm>
            <a:off x="741200" y="1841775"/>
            <a:ext cx="8017800" cy="2964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2"/>
                </a:solidFill>
                <a:latin typeface="Nunito"/>
                <a:ea typeface="Nunito"/>
                <a:cs typeface="Nunito"/>
                <a:sym typeface="Nunito"/>
              </a:rPr>
              <a:t>The average respiration rate for an adult at rest is 12 to 20 breaths per minute. If an adult’s respiration rate is under 12 or over 25 </a:t>
            </a:r>
            <a:r>
              <a:rPr lang="en" sz="1300">
                <a:solidFill>
                  <a:schemeClr val="dk2"/>
                </a:solidFill>
                <a:latin typeface="Nunito"/>
                <a:ea typeface="Nunito"/>
                <a:cs typeface="Nunito"/>
                <a:sym typeface="Nunito"/>
              </a:rPr>
              <a:t>breaths</a:t>
            </a:r>
            <a:r>
              <a:rPr lang="en" sz="1300">
                <a:solidFill>
                  <a:schemeClr val="dk2"/>
                </a:solidFill>
                <a:latin typeface="Nunito"/>
                <a:ea typeface="Nunito"/>
                <a:cs typeface="Nunito"/>
                <a:sym typeface="Nunito"/>
              </a:rPr>
              <a:t> per minute, that may be a sign of a health condition. How individuals check their respiration rate is by: finding a comfortable spot and sit or lying down. Then put a timer on for one minute then put your hand on your chest and breath and count how many breaths you take for 1 minute. What conditions can affect your respiration rate is: asthma, anxiety,</a:t>
            </a:r>
            <a:r>
              <a:rPr lang="en" sz="1300">
                <a:solidFill>
                  <a:schemeClr val="dk2"/>
                </a:solidFill>
                <a:latin typeface="Nunito"/>
                <a:ea typeface="Nunito"/>
                <a:cs typeface="Nunito"/>
                <a:sym typeface="Nunito"/>
              </a:rPr>
              <a:t>pneumonia</a:t>
            </a:r>
            <a:r>
              <a:rPr lang="en" sz="1300">
                <a:solidFill>
                  <a:schemeClr val="dk2"/>
                </a:solidFill>
                <a:latin typeface="Nunito"/>
                <a:ea typeface="Nunito"/>
                <a:cs typeface="Nunito"/>
                <a:sym typeface="Nunito"/>
              </a:rPr>
              <a:t>, heart </a:t>
            </a:r>
            <a:r>
              <a:rPr lang="en" sz="1300">
                <a:solidFill>
                  <a:schemeClr val="dk2"/>
                </a:solidFill>
                <a:latin typeface="Nunito"/>
                <a:ea typeface="Nunito"/>
                <a:cs typeface="Nunito"/>
                <a:sym typeface="Nunito"/>
              </a:rPr>
              <a:t>disease</a:t>
            </a:r>
            <a:r>
              <a:rPr lang="en" sz="1300">
                <a:solidFill>
                  <a:schemeClr val="dk2"/>
                </a:solidFill>
                <a:latin typeface="Nunito"/>
                <a:ea typeface="Nunito"/>
                <a:cs typeface="Nunito"/>
                <a:sym typeface="Nunito"/>
              </a:rPr>
              <a:t>, lung disease, and substance use disorder. </a:t>
            </a:r>
            <a:endParaRPr sz="1300">
              <a:solidFill>
                <a:schemeClr val="dk2"/>
              </a:solidFill>
              <a:latin typeface="Nunito"/>
              <a:ea typeface="Nunito"/>
              <a:cs typeface="Nunito"/>
              <a:sym typeface="Nunito"/>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324" name="Shape 324"/>
        <p:cNvGrpSpPr/>
        <p:nvPr/>
      </p:nvGrpSpPr>
      <p:grpSpPr>
        <a:xfrm>
          <a:off x="0" y="0"/>
          <a:ext cx="0" cy="0"/>
          <a:chOff x="0" y="0"/>
          <a:chExt cx="0" cy="0"/>
        </a:xfrm>
      </p:grpSpPr>
      <p:sp>
        <p:nvSpPr>
          <p:cNvPr id="325" name="Google Shape;325;p18"/>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Background Research</a:t>
            </a:r>
            <a:endParaRPr/>
          </a:p>
        </p:txBody>
      </p:sp>
      <p:sp>
        <p:nvSpPr>
          <p:cNvPr id="326" name="Google Shape;326;p18"/>
          <p:cNvSpPr txBox="1"/>
          <p:nvPr>
            <p:ph idx="1" type="body"/>
          </p:nvPr>
        </p:nvSpPr>
        <p:spPr>
          <a:xfrm>
            <a:off x="1303800" y="1279050"/>
            <a:ext cx="7030500" cy="8388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What questions/information do you need to find out about your topic? What is some important vocabulary?</a:t>
            </a:r>
            <a:endParaRPr/>
          </a:p>
        </p:txBody>
      </p:sp>
      <p:sp>
        <p:nvSpPr>
          <p:cNvPr id="327" name="Google Shape;327;p18"/>
          <p:cNvSpPr txBox="1"/>
          <p:nvPr/>
        </p:nvSpPr>
        <p:spPr>
          <a:xfrm>
            <a:off x="1391775" y="1996900"/>
            <a:ext cx="6837900" cy="26928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300">
              <a:solidFill>
                <a:schemeClr val="dk2"/>
              </a:solidFill>
              <a:latin typeface="Nunito"/>
              <a:ea typeface="Nunito"/>
              <a:cs typeface="Nunito"/>
              <a:sym typeface="Nunito"/>
            </a:endParaRPr>
          </a:p>
        </p:txBody>
      </p:sp>
      <p:sp>
        <p:nvSpPr>
          <p:cNvPr id="328" name="Google Shape;328;p18"/>
          <p:cNvSpPr/>
          <p:nvPr/>
        </p:nvSpPr>
        <p:spPr>
          <a:xfrm>
            <a:off x="1391775" y="1996900"/>
            <a:ext cx="6837900" cy="27285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Nunito"/>
              <a:ea typeface="Nunito"/>
              <a:cs typeface="Nunito"/>
              <a:sym typeface="Nunito"/>
            </a:endParaRPr>
          </a:p>
        </p:txBody>
      </p:sp>
      <p:sp>
        <p:nvSpPr>
          <p:cNvPr id="329" name="Google Shape;329;p18"/>
          <p:cNvSpPr txBox="1"/>
          <p:nvPr/>
        </p:nvSpPr>
        <p:spPr>
          <a:xfrm>
            <a:off x="1391775" y="2043925"/>
            <a:ext cx="45600" cy="11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1300">
              <a:solidFill>
                <a:schemeClr val="dk2"/>
              </a:solidFill>
              <a:latin typeface="Nunito"/>
              <a:ea typeface="Nunito"/>
              <a:cs typeface="Nunito"/>
              <a:sym typeface="Nunito"/>
            </a:endParaRPr>
          </a:p>
        </p:txBody>
      </p:sp>
      <p:sp>
        <p:nvSpPr>
          <p:cNvPr id="330" name="Google Shape;330;p18"/>
          <p:cNvSpPr txBox="1"/>
          <p:nvPr/>
        </p:nvSpPr>
        <p:spPr>
          <a:xfrm>
            <a:off x="1403800" y="2021475"/>
            <a:ext cx="6837900" cy="26928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900">
                <a:solidFill>
                  <a:schemeClr val="dk2"/>
                </a:solidFill>
                <a:latin typeface="Nunito"/>
                <a:ea typeface="Nunito"/>
                <a:cs typeface="Nunito"/>
                <a:sym typeface="Nunito"/>
              </a:rPr>
              <a:t>Normal</a:t>
            </a:r>
            <a:r>
              <a:rPr lang="en" sz="1900">
                <a:solidFill>
                  <a:schemeClr val="dk2"/>
                </a:solidFill>
                <a:latin typeface="Nunito"/>
                <a:ea typeface="Nunito"/>
                <a:cs typeface="Nunito"/>
                <a:sym typeface="Nunito"/>
              </a:rPr>
              <a:t> respiration rate for each child age group</a:t>
            </a:r>
            <a:endParaRPr sz="1900">
              <a:solidFill>
                <a:schemeClr val="dk2"/>
              </a:solidFill>
              <a:latin typeface="Nunito"/>
              <a:ea typeface="Nunito"/>
              <a:cs typeface="Nunito"/>
              <a:sym typeface="Nunito"/>
            </a:endParaRPr>
          </a:p>
          <a:p>
            <a:pPr indent="0" lvl="0" marL="0" rtl="0" algn="l">
              <a:spcBef>
                <a:spcPts val="0"/>
              </a:spcBef>
              <a:spcAft>
                <a:spcPts val="0"/>
              </a:spcAft>
              <a:buNone/>
            </a:pPr>
            <a:r>
              <a:rPr lang="en" sz="1300">
                <a:solidFill>
                  <a:schemeClr val="dk2"/>
                </a:solidFill>
                <a:latin typeface="Nunito"/>
                <a:ea typeface="Nunito"/>
                <a:cs typeface="Nunito"/>
                <a:sym typeface="Nunito"/>
              </a:rPr>
              <a:t>         Age </a:t>
            </a:r>
            <a:r>
              <a:rPr lang="en" sz="1300">
                <a:solidFill>
                  <a:schemeClr val="dk2"/>
                </a:solidFill>
                <a:latin typeface="Nunito"/>
                <a:ea typeface="Nunito"/>
                <a:cs typeface="Nunito"/>
                <a:sym typeface="Nunito"/>
              </a:rPr>
              <a:t>Category                                Age Range</a:t>
            </a:r>
            <a:r>
              <a:rPr lang="en" sz="1300">
                <a:solidFill>
                  <a:schemeClr val="dk2"/>
                </a:solidFill>
                <a:latin typeface="Nunito"/>
                <a:ea typeface="Nunito"/>
                <a:cs typeface="Nunito"/>
                <a:sym typeface="Nunito"/>
              </a:rPr>
              <a:t>                           Normal Respiration Rate</a:t>
            </a:r>
            <a:endParaRPr sz="1300">
              <a:solidFill>
                <a:schemeClr val="dk2"/>
              </a:solidFill>
              <a:latin typeface="Nunito"/>
              <a:ea typeface="Nunito"/>
              <a:cs typeface="Nunito"/>
              <a:sym typeface="Nunito"/>
            </a:endParaRPr>
          </a:p>
          <a:p>
            <a:pPr indent="0" lvl="0" marL="0" rtl="0" algn="l">
              <a:spcBef>
                <a:spcPts val="0"/>
              </a:spcBef>
              <a:spcAft>
                <a:spcPts val="0"/>
              </a:spcAft>
              <a:buNone/>
            </a:pPr>
            <a:r>
              <a:t/>
            </a:r>
            <a:endParaRPr sz="1300">
              <a:solidFill>
                <a:schemeClr val="dk2"/>
              </a:solidFill>
              <a:latin typeface="Nunito"/>
              <a:ea typeface="Nunito"/>
              <a:cs typeface="Nunito"/>
              <a:sym typeface="Nunito"/>
            </a:endParaRPr>
          </a:p>
        </p:txBody>
      </p:sp>
      <p:cxnSp>
        <p:nvCxnSpPr>
          <p:cNvPr id="331" name="Google Shape;331;p18"/>
          <p:cNvCxnSpPr/>
          <p:nvPr/>
        </p:nvCxnSpPr>
        <p:spPr>
          <a:xfrm>
            <a:off x="3526325" y="2414525"/>
            <a:ext cx="11100" cy="2291100"/>
          </a:xfrm>
          <a:prstGeom prst="straightConnector1">
            <a:avLst/>
          </a:prstGeom>
          <a:noFill/>
          <a:ln cap="flat" cmpd="sng" w="9525">
            <a:solidFill>
              <a:srgbClr val="000000"/>
            </a:solidFill>
            <a:prstDash val="solid"/>
            <a:round/>
            <a:headEnd len="med" w="med" type="none"/>
            <a:tailEnd len="med" w="med" type="none"/>
          </a:ln>
        </p:spPr>
      </p:cxnSp>
      <p:cxnSp>
        <p:nvCxnSpPr>
          <p:cNvPr id="332" name="Google Shape;332;p18"/>
          <p:cNvCxnSpPr/>
          <p:nvPr/>
        </p:nvCxnSpPr>
        <p:spPr>
          <a:xfrm>
            <a:off x="6098075" y="2403300"/>
            <a:ext cx="11100" cy="2358600"/>
          </a:xfrm>
          <a:prstGeom prst="straightConnector1">
            <a:avLst/>
          </a:prstGeom>
          <a:noFill/>
          <a:ln cap="flat" cmpd="sng" w="9525">
            <a:solidFill>
              <a:srgbClr val="000000"/>
            </a:solidFill>
            <a:prstDash val="solid"/>
            <a:round/>
            <a:headEnd len="med" w="med" type="none"/>
            <a:tailEnd len="med" w="med" type="none"/>
          </a:ln>
        </p:spPr>
      </p:cxnSp>
      <p:cxnSp>
        <p:nvCxnSpPr>
          <p:cNvPr id="333" name="Google Shape;333;p18"/>
          <p:cNvCxnSpPr/>
          <p:nvPr/>
        </p:nvCxnSpPr>
        <p:spPr>
          <a:xfrm flipH="1" rot="10800000">
            <a:off x="1426250" y="2639100"/>
            <a:ext cx="6760800" cy="22500"/>
          </a:xfrm>
          <a:prstGeom prst="straightConnector1">
            <a:avLst/>
          </a:prstGeom>
          <a:noFill/>
          <a:ln cap="flat" cmpd="sng" w="9525">
            <a:solidFill>
              <a:srgbClr val="000000"/>
            </a:solidFill>
            <a:prstDash val="solid"/>
            <a:round/>
            <a:headEnd len="med" w="med" type="none"/>
            <a:tailEnd len="med" w="med" type="none"/>
          </a:ln>
        </p:spPr>
      </p:cxnSp>
      <p:cxnSp>
        <p:nvCxnSpPr>
          <p:cNvPr id="334" name="Google Shape;334;p18"/>
          <p:cNvCxnSpPr/>
          <p:nvPr/>
        </p:nvCxnSpPr>
        <p:spPr>
          <a:xfrm>
            <a:off x="1415025" y="2976050"/>
            <a:ext cx="6794400" cy="11100"/>
          </a:xfrm>
          <a:prstGeom prst="straightConnector1">
            <a:avLst/>
          </a:prstGeom>
          <a:noFill/>
          <a:ln cap="flat" cmpd="sng" w="9525">
            <a:solidFill>
              <a:srgbClr val="000000"/>
            </a:solidFill>
            <a:prstDash val="solid"/>
            <a:round/>
            <a:headEnd len="med" w="med" type="none"/>
            <a:tailEnd len="med" w="med" type="none"/>
          </a:ln>
        </p:spPr>
      </p:cxnSp>
      <p:cxnSp>
        <p:nvCxnSpPr>
          <p:cNvPr id="335" name="Google Shape;335;p18"/>
          <p:cNvCxnSpPr>
            <a:stCxn id="330" idx="1"/>
            <a:endCxn id="330" idx="3"/>
          </p:cNvCxnSpPr>
          <p:nvPr/>
        </p:nvCxnSpPr>
        <p:spPr>
          <a:xfrm>
            <a:off x="1403800" y="3367875"/>
            <a:ext cx="6837900" cy="0"/>
          </a:xfrm>
          <a:prstGeom prst="straightConnector1">
            <a:avLst/>
          </a:prstGeom>
          <a:noFill/>
          <a:ln cap="flat" cmpd="sng" w="9525">
            <a:solidFill>
              <a:srgbClr val="000000"/>
            </a:solidFill>
            <a:prstDash val="solid"/>
            <a:round/>
            <a:headEnd len="med" w="med" type="none"/>
            <a:tailEnd len="med" w="med" type="none"/>
          </a:ln>
        </p:spPr>
      </p:cxnSp>
      <p:cxnSp>
        <p:nvCxnSpPr>
          <p:cNvPr id="336" name="Google Shape;336;p18"/>
          <p:cNvCxnSpPr/>
          <p:nvPr/>
        </p:nvCxnSpPr>
        <p:spPr>
          <a:xfrm flipH="1" rot="10800000">
            <a:off x="1403800" y="3762125"/>
            <a:ext cx="6783300" cy="22500"/>
          </a:xfrm>
          <a:prstGeom prst="straightConnector1">
            <a:avLst/>
          </a:prstGeom>
          <a:noFill/>
          <a:ln cap="flat" cmpd="sng" w="9525">
            <a:solidFill>
              <a:srgbClr val="000000"/>
            </a:solidFill>
            <a:prstDash val="solid"/>
            <a:round/>
            <a:headEnd len="med" w="med" type="none"/>
            <a:tailEnd len="med" w="med" type="none"/>
          </a:ln>
        </p:spPr>
      </p:cxnSp>
      <p:cxnSp>
        <p:nvCxnSpPr>
          <p:cNvPr id="337" name="Google Shape;337;p18"/>
          <p:cNvCxnSpPr/>
          <p:nvPr/>
        </p:nvCxnSpPr>
        <p:spPr>
          <a:xfrm>
            <a:off x="1415025" y="4222600"/>
            <a:ext cx="6839400" cy="0"/>
          </a:xfrm>
          <a:prstGeom prst="straightConnector1">
            <a:avLst/>
          </a:prstGeom>
          <a:noFill/>
          <a:ln cap="flat" cmpd="sng" w="9525">
            <a:solidFill>
              <a:srgbClr val="000000"/>
            </a:solidFill>
            <a:prstDash val="solid"/>
            <a:round/>
            <a:headEnd len="med" w="med" type="none"/>
            <a:tailEnd len="med" w="med" type="none"/>
          </a:ln>
        </p:spPr>
      </p:cxnSp>
      <p:sp>
        <p:nvSpPr>
          <p:cNvPr id="338" name="Google Shape;338;p18"/>
          <p:cNvSpPr txBox="1"/>
          <p:nvPr/>
        </p:nvSpPr>
        <p:spPr>
          <a:xfrm>
            <a:off x="1403800" y="2675725"/>
            <a:ext cx="6783300" cy="286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2"/>
                </a:solidFill>
                <a:latin typeface="Nunito"/>
                <a:ea typeface="Nunito"/>
                <a:cs typeface="Nunito"/>
                <a:sym typeface="Nunito"/>
              </a:rPr>
              <a:t>Infant/Baby                                0-12                                                 30-60 breaths per minute</a:t>
            </a:r>
            <a:endParaRPr sz="1300">
              <a:solidFill>
                <a:schemeClr val="dk2"/>
              </a:solidFill>
              <a:latin typeface="Nunito"/>
              <a:ea typeface="Nunito"/>
              <a:cs typeface="Nunito"/>
              <a:sym typeface="Nunito"/>
            </a:endParaRPr>
          </a:p>
        </p:txBody>
      </p:sp>
      <p:sp>
        <p:nvSpPr>
          <p:cNvPr id="339" name="Google Shape;339;p18"/>
          <p:cNvSpPr txBox="1"/>
          <p:nvPr/>
        </p:nvSpPr>
        <p:spPr>
          <a:xfrm>
            <a:off x="1426250" y="3020975"/>
            <a:ext cx="6837900" cy="34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2"/>
                </a:solidFill>
                <a:latin typeface="Nunito"/>
                <a:ea typeface="Nunito"/>
                <a:cs typeface="Nunito"/>
                <a:sym typeface="Nunito"/>
              </a:rPr>
              <a:t>Toddler                                      1-3                                                    24-40 breaths per minute</a:t>
            </a:r>
            <a:endParaRPr sz="1300">
              <a:solidFill>
                <a:schemeClr val="dk2"/>
              </a:solidFill>
              <a:latin typeface="Nunito"/>
              <a:ea typeface="Nunito"/>
              <a:cs typeface="Nunito"/>
              <a:sym typeface="Nunito"/>
            </a:endParaRPr>
          </a:p>
        </p:txBody>
      </p:sp>
      <p:sp>
        <p:nvSpPr>
          <p:cNvPr id="340" name="Google Shape;340;p18"/>
          <p:cNvSpPr txBox="1"/>
          <p:nvPr/>
        </p:nvSpPr>
        <p:spPr>
          <a:xfrm>
            <a:off x="1415025" y="3380325"/>
            <a:ext cx="6760800" cy="404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2"/>
                </a:solidFill>
                <a:latin typeface="Nunito"/>
                <a:ea typeface="Nunito"/>
                <a:cs typeface="Nunito"/>
                <a:sym typeface="Nunito"/>
              </a:rPr>
              <a:t>Preschooler                               4-5                                                   22-34 breaths per minute</a:t>
            </a:r>
            <a:endParaRPr sz="1300">
              <a:solidFill>
                <a:schemeClr val="dk2"/>
              </a:solidFill>
              <a:latin typeface="Nunito"/>
              <a:ea typeface="Nunito"/>
              <a:cs typeface="Nunito"/>
              <a:sym typeface="Nunito"/>
            </a:endParaRPr>
          </a:p>
        </p:txBody>
      </p:sp>
      <p:sp>
        <p:nvSpPr>
          <p:cNvPr id="341" name="Google Shape;341;p18"/>
          <p:cNvSpPr txBox="1"/>
          <p:nvPr/>
        </p:nvSpPr>
        <p:spPr>
          <a:xfrm>
            <a:off x="1382750" y="3795850"/>
            <a:ext cx="6837900" cy="404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2"/>
                </a:solidFill>
                <a:latin typeface="Nunito"/>
                <a:ea typeface="Nunito"/>
                <a:cs typeface="Nunito"/>
                <a:sym typeface="Nunito"/>
              </a:rPr>
              <a:t>School Age                               6-12                                                  18-30 breaths per minute</a:t>
            </a:r>
            <a:endParaRPr sz="1300">
              <a:solidFill>
                <a:schemeClr val="dk2"/>
              </a:solidFill>
              <a:latin typeface="Nunito"/>
              <a:ea typeface="Nunito"/>
              <a:cs typeface="Nunito"/>
              <a:sym typeface="Nunito"/>
            </a:endParaRPr>
          </a:p>
        </p:txBody>
      </p:sp>
      <p:sp>
        <p:nvSpPr>
          <p:cNvPr id="342" name="Google Shape;342;p18"/>
          <p:cNvSpPr txBox="1"/>
          <p:nvPr/>
        </p:nvSpPr>
        <p:spPr>
          <a:xfrm>
            <a:off x="1426250" y="4233850"/>
            <a:ext cx="6783300" cy="491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2"/>
                </a:solidFill>
                <a:latin typeface="Nunito"/>
                <a:ea typeface="Nunito"/>
                <a:cs typeface="Nunito"/>
                <a:sym typeface="Nunito"/>
              </a:rPr>
              <a:t>Adolescent                                13-18                                                 12-16 breaths per minute</a:t>
            </a:r>
            <a:endParaRPr sz="1300">
              <a:solidFill>
                <a:schemeClr val="dk2"/>
              </a:solidFill>
              <a:latin typeface="Nunito"/>
              <a:ea typeface="Nunito"/>
              <a:cs typeface="Nunito"/>
              <a:sym typeface="Nunito"/>
            </a:endParaRPr>
          </a:p>
        </p:txBody>
      </p:sp>
      <p:pic>
        <p:nvPicPr>
          <p:cNvPr descr="a pixel art of a light blue bow with white ribbon (Provided by Tenor)" id="343" name="Google Shape;343;p18"/>
          <p:cNvPicPr preferRelativeResize="0"/>
          <p:nvPr/>
        </p:nvPicPr>
        <p:blipFill>
          <a:blip r:embed="rId3">
            <a:alphaModFix/>
          </a:blip>
          <a:stretch>
            <a:fillRect/>
          </a:stretch>
        </p:blipFill>
        <p:spPr>
          <a:xfrm>
            <a:off x="-62063" y="185571"/>
            <a:ext cx="1477088" cy="14800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347" name="Shape 347"/>
        <p:cNvGrpSpPr/>
        <p:nvPr/>
      </p:nvGrpSpPr>
      <p:grpSpPr>
        <a:xfrm>
          <a:off x="0" y="0"/>
          <a:ext cx="0" cy="0"/>
          <a:chOff x="0" y="0"/>
          <a:chExt cx="0" cy="0"/>
        </a:xfrm>
      </p:grpSpPr>
      <p:sp>
        <p:nvSpPr>
          <p:cNvPr id="348" name="Google Shape;348;p19"/>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Background Information</a:t>
            </a:r>
            <a:endParaRPr/>
          </a:p>
        </p:txBody>
      </p:sp>
      <p:sp>
        <p:nvSpPr>
          <p:cNvPr id="349" name="Google Shape;349;p19"/>
          <p:cNvSpPr txBox="1"/>
          <p:nvPr>
            <p:ph idx="1" type="body"/>
          </p:nvPr>
        </p:nvSpPr>
        <p:spPr>
          <a:xfrm>
            <a:off x="1303800" y="1279050"/>
            <a:ext cx="7030500" cy="8388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Research your topic and write about what you find out IN YOUR OWN WORDS.  Add slides as necessary.  Make sure to note your sources of information on the Sources page. </a:t>
            </a:r>
            <a:endParaRPr/>
          </a:p>
        </p:txBody>
      </p:sp>
      <p:sp>
        <p:nvSpPr>
          <p:cNvPr id="350" name="Google Shape;350;p19"/>
          <p:cNvSpPr txBox="1"/>
          <p:nvPr/>
        </p:nvSpPr>
        <p:spPr>
          <a:xfrm>
            <a:off x="711025" y="1846175"/>
            <a:ext cx="8017800" cy="29196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300">
              <a:solidFill>
                <a:schemeClr val="dk2"/>
              </a:solidFill>
              <a:latin typeface="Nunito"/>
              <a:ea typeface="Nunito"/>
              <a:cs typeface="Nunito"/>
              <a:sym typeface="Nunito"/>
            </a:endParaRPr>
          </a:p>
        </p:txBody>
      </p:sp>
      <p:sp>
        <p:nvSpPr>
          <p:cNvPr id="351" name="Google Shape;351;p19"/>
          <p:cNvSpPr/>
          <p:nvPr/>
        </p:nvSpPr>
        <p:spPr>
          <a:xfrm>
            <a:off x="711025" y="1853225"/>
            <a:ext cx="8036700" cy="2919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Nunito"/>
              <a:ea typeface="Nunito"/>
              <a:cs typeface="Nunito"/>
              <a:sym typeface="Nunito"/>
            </a:endParaRPr>
          </a:p>
        </p:txBody>
      </p:sp>
      <p:sp>
        <p:nvSpPr>
          <p:cNvPr id="352" name="Google Shape;352;p19"/>
          <p:cNvSpPr txBox="1"/>
          <p:nvPr/>
        </p:nvSpPr>
        <p:spPr>
          <a:xfrm>
            <a:off x="752425" y="1853000"/>
            <a:ext cx="7976400" cy="2919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2"/>
                </a:solidFill>
                <a:latin typeface="Nunito"/>
                <a:ea typeface="Nunito"/>
                <a:cs typeface="Nunito"/>
                <a:sym typeface="Nunito"/>
              </a:rPr>
              <a:t>Vaping is when you use a small, handheld electronic device(like vapes, vape pens or mods) to inhale a mist of nicotine and flavor(e-liquid). It's similar to smoking but vaping warms up little particles out of a liquid instead of burning tobacco like cigarettes. An vape or other vaping devices heat up the liquid in the device to create an aerosol. Mist from vapes contains particles of nicotine, flavor and other substances suspended in the air. You breath these particles into your mouth from the mouthpiece, where they go down your throat into your lungs. What vaping does to your lungs is the particles you inhale from vaping can cause inflammation(swelling) irritation to your lungs. This can lead to lung damage like scarring and narrowing the tubes that make that bring air in and out of your lungs. Side effects of vaping are: coughing, shortness of breath, eye irritation, headaches, dry and irritated mouth and throat, and nausea. An e-cigarette is another word for a vape.</a:t>
            </a:r>
            <a:endParaRPr sz="1300">
              <a:solidFill>
                <a:schemeClr val="dk2"/>
              </a:solidFill>
              <a:latin typeface="Nunito"/>
              <a:ea typeface="Nunito"/>
              <a:cs typeface="Nunito"/>
              <a:sym typeface="Nunito"/>
            </a:endParaRPr>
          </a:p>
        </p:txBody>
      </p:sp>
      <p:pic>
        <p:nvPicPr>
          <p:cNvPr descr="a pixel art of a light blue bow with white ribbon (Provided by Tenor)" id="353" name="Google Shape;353;p19"/>
          <p:cNvPicPr preferRelativeResize="0"/>
          <p:nvPr/>
        </p:nvPicPr>
        <p:blipFill>
          <a:blip r:embed="rId3">
            <a:alphaModFix/>
          </a:blip>
          <a:stretch>
            <a:fillRect/>
          </a:stretch>
        </p:blipFill>
        <p:spPr>
          <a:xfrm>
            <a:off x="120325" y="220750"/>
            <a:ext cx="1374375" cy="1377124"/>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357" name="Shape 357"/>
        <p:cNvGrpSpPr/>
        <p:nvPr/>
      </p:nvGrpSpPr>
      <p:grpSpPr>
        <a:xfrm>
          <a:off x="0" y="0"/>
          <a:ext cx="0" cy="0"/>
          <a:chOff x="0" y="0"/>
          <a:chExt cx="0" cy="0"/>
        </a:xfrm>
      </p:grpSpPr>
      <p:sp>
        <p:nvSpPr>
          <p:cNvPr id="358" name="Google Shape;358;p20"/>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Background</a:t>
            </a:r>
            <a:r>
              <a:rPr lang="en"/>
              <a:t> Research</a:t>
            </a:r>
            <a:endParaRPr/>
          </a:p>
        </p:txBody>
      </p:sp>
      <p:sp>
        <p:nvSpPr>
          <p:cNvPr id="359" name="Google Shape;359;p20"/>
          <p:cNvSpPr txBox="1"/>
          <p:nvPr>
            <p:ph idx="1" type="body"/>
          </p:nvPr>
        </p:nvSpPr>
        <p:spPr>
          <a:xfrm>
            <a:off x="1303800" y="1990050"/>
            <a:ext cx="7030500" cy="25416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
        <p:nvSpPr>
          <p:cNvPr id="360" name="Google Shape;360;p20"/>
          <p:cNvSpPr/>
          <p:nvPr/>
        </p:nvSpPr>
        <p:spPr>
          <a:xfrm>
            <a:off x="896675" y="1597875"/>
            <a:ext cx="7636800" cy="31719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Nunito"/>
              <a:ea typeface="Nunito"/>
              <a:cs typeface="Nunito"/>
              <a:sym typeface="Nunito"/>
            </a:endParaRPr>
          </a:p>
        </p:txBody>
      </p:sp>
      <p:pic>
        <p:nvPicPr>
          <p:cNvPr descr="a pixel art of a light blue bow with white ribbon (Provided by Tenor)" id="361" name="Google Shape;361;p20"/>
          <p:cNvPicPr preferRelativeResize="0"/>
          <p:nvPr/>
        </p:nvPicPr>
        <p:blipFill>
          <a:blip r:embed="rId3">
            <a:alphaModFix/>
          </a:blip>
          <a:stretch>
            <a:fillRect/>
          </a:stretch>
        </p:blipFill>
        <p:spPr>
          <a:xfrm>
            <a:off x="0" y="285750"/>
            <a:ext cx="1391400" cy="1394175"/>
          </a:xfrm>
          <a:prstGeom prst="rect">
            <a:avLst/>
          </a:prstGeom>
          <a:noFill/>
          <a:ln>
            <a:noFill/>
          </a:ln>
        </p:spPr>
      </p:pic>
      <p:sp>
        <p:nvSpPr>
          <p:cNvPr id="362" name="Google Shape;362;p20"/>
          <p:cNvSpPr txBox="1"/>
          <p:nvPr/>
        </p:nvSpPr>
        <p:spPr>
          <a:xfrm flipH="1">
            <a:off x="1368550" y="2000250"/>
            <a:ext cx="210600" cy="45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1300">
              <a:solidFill>
                <a:schemeClr val="dk2"/>
              </a:solidFill>
              <a:latin typeface="Nunito"/>
              <a:ea typeface="Nunito"/>
              <a:cs typeface="Nunito"/>
              <a:sym typeface="Nunito"/>
            </a:endParaRPr>
          </a:p>
        </p:txBody>
      </p:sp>
      <p:sp>
        <p:nvSpPr>
          <p:cNvPr id="363" name="Google Shape;363;p20"/>
          <p:cNvSpPr txBox="1"/>
          <p:nvPr/>
        </p:nvSpPr>
        <p:spPr>
          <a:xfrm>
            <a:off x="900450" y="1597875"/>
            <a:ext cx="7636800" cy="3171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2"/>
                </a:solidFill>
                <a:latin typeface="Nunito"/>
                <a:ea typeface="Nunito"/>
                <a:cs typeface="Nunito"/>
                <a:sym typeface="Nunito"/>
              </a:rPr>
              <a:t>One JUUL pod is equal to one box of </a:t>
            </a:r>
            <a:r>
              <a:rPr lang="en" sz="1300">
                <a:solidFill>
                  <a:schemeClr val="dk2"/>
                </a:solidFill>
                <a:latin typeface="Nunito"/>
                <a:ea typeface="Nunito"/>
                <a:cs typeface="Nunito"/>
                <a:sym typeface="Nunito"/>
              </a:rPr>
              <a:t>cigarettes</a:t>
            </a:r>
            <a:r>
              <a:rPr lang="en" sz="1300">
                <a:solidFill>
                  <a:schemeClr val="dk2"/>
                </a:solidFill>
                <a:latin typeface="Nunito"/>
                <a:ea typeface="Nunito"/>
                <a:cs typeface="Nunito"/>
                <a:sym typeface="Nunito"/>
              </a:rPr>
              <a:t>, Vaping is an </a:t>
            </a:r>
            <a:r>
              <a:rPr lang="en" sz="1300">
                <a:solidFill>
                  <a:schemeClr val="dk2"/>
                </a:solidFill>
                <a:latin typeface="Nunito"/>
                <a:ea typeface="Nunito"/>
                <a:cs typeface="Nunito"/>
                <a:sym typeface="Nunito"/>
              </a:rPr>
              <a:t>addiction</a:t>
            </a:r>
            <a:r>
              <a:rPr lang="en" sz="1300">
                <a:solidFill>
                  <a:schemeClr val="dk2"/>
                </a:solidFill>
                <a:latin typeface="Nunito"/>
                <a:ea typeface="Nunito"/>
                <a:cs typeface="Nunito"/>
                <a:sym typeface="Nunito"/>
              </a:rPr>
              <a:t>. Vapes were developed in China and came into the US market in 2007. It trended really fast. In 2015 the JUUL was created. </a:t>
            </a:r>
            <a:r>
              <a:rPr lang="en" sz="1300">
                <a:solidFill>
                  <a:schemeClr val="dk2"/>
                </a:solidFill>
                <a:latin typeface="Nunito"/>
                <a:ea typeface="Nunito"/>
                <a:cs typeface="Nunito"/>
                <a:sym typeface="Nunito"/>
              </a:rPr>
              <a:t>That's</a:t>
            </a:r>
            <a:r>
              <a:rPr lang="en" sz="1300">
                <a:solidFill>
                  <a:schemeClr val="dk2"/>
                </a:solidFill>
                <a:latin typeface="Nunito"/>
                <a:ea typeface="Nunito"/>
                <a:cs typeface="Nunito"/>
                <a:sym typeface="Nunito"/>
              </a:rPr>
              <a:t> when they saw an increase in teenage use. It was sleek and easy to hide and it had flavors that applied to the younger audience. They are so popular because they have so much nicotine in them that kids are getting high from it. 1 JUUL pod is equal to 1 pack of </a:t>
            </a:r>
            <a:r>
              <a:rPr lang="en" sz="1300">
                <a:solidFill>
                  <a:schemeClr val="dk2"/>
                </a:solidFill>
                <a:latin typeface="Nunito"/>
                <a:ea typeface="Nunito"/>
                <a:cs typeface="Nunito"/>
                <a:sym typeface="Nunito"/>
              </a:rPr>
              <a:t>cigarettes</a:t>
            </a:r>
            <a:r>
              <a:rPr lang="en" sz="1300">
                <a:solidFill>
                  <a:schemeClr val="dk2"/>
                </a:solidFill>
                <a:latin typeface="Nunito"/>
                <a:ea typeface="Nunito"/>
                <a:cs typeface="Nunito"/>
                <a:sym typeface="Nunito"/>
              </a:rPr>
              <a:t>. JUUL advertised young, </a:t>
            </a:r>
            <a:r>
              <a:rPr lang="en" sz="1300">
                <a:solidFill>
                  <a:schemeClr val="dk2"/>
                </a:solidFill>
                <a:latin typeface="Nunito"/>
                <a:ea typeface="Nunito"/>
                <a:cs typeface="Nunito"/>
                <a:sym typeface="Nunito"/>
              </a:rPr>
              <a:t>fashionable</a:t>
            </a:r>
            <a:r>
              <a:rPr lang="en" sz="1300">
                <a:solidFill>
                  <a:schemeClr val="dk2"/>
                </a:solidFill>
                <a:latin typeface="Nunito"/>
                <a:ea typeface="Nunito"/>
                <a:cs typeface="Nunito"/>
                <a:sym typeface="Nunito"/>
              </a:rPr>
              <a:t> models and hired influencers to promote </a:t>
            </a:r>
            <a:r>
              <a:rPr lang="en" sz="1300">
                <a:solidFill>
                  <a:schemeClr val="dk2"/>
                </a:solidFill>
                <a:latin typeface="Nunito"/>
                <a:ea typeface="Nunito"/>
                <a:cs typeface="Nunito"/>
                <a:sym typeface="Nunito"/>
              </a:rPr>
              <a:t>their product. Nicotine can be really addictive to young people because their brain doesn’t fully develop until the age 25. There are 3 types of vape addiction: nicotine addiction, device addiction, and flavor addiction. Some symptoms of vaping are: coughing,shortness of breath and sometimes anxiety. The chemicals in vapes contain 99% nicotine and heavy metals like nickel,lead,tin and flavors. Vaping is more dangerous than smoking because of the high amounts of nicotine that is in it. The flavorings are causing affects and the nicotine is causing the addiction.</a:t>
            </a:r>
            <a:endParaRPr sz="1300">
              <a:solidFill>
                <a:schemeClr val="dk2"/>
              </a:solidFill>
              <a:latin typeface="Nunito"/>
              <a:ea typeface="Nunito"/>
              <a:cs typeface="Nunito"/>
              <a:sym typeface="Nunito"/>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4E5F5"/>
            </a:gs>
            <a:gs pos="100000">
              <a:srgbClr val="70A4D5"/>
            </a:gs>
          </a:gsLst>
          <a:lin ang="5400012" scaled="0"/>
        </a:gradFill>
      </p:bgPr>
    </p:bg>
    <p:spTree>
      <p:nvGrpSpPr>
        <p:cNvPr id="367" name="Shape 367"/>
        <p:cNvGrpSpPr/>
        <p:nvPr/>
      </p:nvGrpSpPr>
      <p:grpSpPr>
        <a:xfrm>
          <a:off x="0" y="0"/>
          <a:ext cx="0" cy="0"/>
          <a:chOff x="0" y="0"/>
          <a:chExt cx="0" cy="0"/>
        </a:xfrm>
      </p:grpSpPr>
      <p:sp>
        <p:nvSpPr>
          <p:cNvPr id="368" name="Google Shape;368;p21"/>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Hypothesis</a:t>
            </a:r>
            <a:endParaRPr/>
          </a:p>
        </p:txBody>
      </p:sp>
      <p:sp>
        <p:nvSpPr>
          <p:cNvPr id="369" name="Google Shape;369;p21"/>
          <p:cNvSpPr txBox="1"/>
          <p:nvPr/>
        </p:nvSpPr>
        <p:spPr>
          <a:xfrm>
            <a:off x="783875" y="1268250"/>
            <a:ext cx="7715100" cy="1618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Nunito"/>
                <a:ea typeface="Nunito"/>
                <a:cs typeface="Nunito"/>
                <a:sym typeface="Nunito"/>
              </a:rPr>
              <a:t>Your prediction, or what you think will happen:</a:t>
            </a:r>
            <a:endParaRPr b="1" sz="1800">
              <a:solidFill>
                <a:schemeClr val="dk2"/>
              </a:solidFill>
              <a:latin typeface="Nunito"/>
              <a:ea typeface="Nunito"/>
              <a:cs typeface="Nunito"/>
              <a:sym typeface="Nunito"/>
            </a:endParaRPr>
          </a:p>
          <a:p>
            <a:pPr indent="0" lvl="0" marL="0" rtl="0" algn="l">
              <a:spcBef>
                <a:spcPts val="0"/>
              </a:spcBef>
              <a:spcAft>
                <a:spcPts val="0"/>
              </a:spcAft>
              <a:buNone/>
            </a:pPr>
            <a:r>
              <a:rPr lang="en">
                <a:solidFill>
                  <a:schemeClr val="dk2"/>
                </a:solidFill>
                <a:latin typeface="Nunito"/>
                <a:ea typeface="Nunito"/>
                <a:cs typeface="Nunito"/>
                <a:sym typeface="Nunito"/>
              </a:rPr>
              <a:t>*use info from your research or background knowledge to help explain)</a:t>
            </a:r>
            <a:endParaRPr>
              <a:solidFill>
                <a:schemeClr val="dk2"/>
              </a:solidFill>
              <a:latin typeface="Nunito"/>
              <a:ea typeface="Nunito"/>
              <a:cs typeface="Nunito"/>
              <a:sym typeface="Nunito"/>
            </a:endParaRPr>
          </a:p>
          <a:p>
            <a:pPr indent="0" lvl="0" marL="0" rtl="0" algn="l">
              <a:spcBef>
                <a:spcPts val="0"/>
              </a:spcBef>
              <a:spcAft>
                <a:spcPts val="0"/>
              </a:spcAft>
              <a:buNone/>
            </a:pPr>
            <a:r>
              <a:rPr b="1" lang="en" sz="1800">
                <a:solidFill>
                  <a:schemeClr val="dk2"/>
                </a:solidFill>
                <a:latin typeface="Nunito"/>
                <a:ea typeface="Nunito"/>
                <a:cs typeface="Nunito"/>
                <a:sym typeface="Nunito"/>
              </a:rPr>
              <a:t>If individuals vape then their respiration rate will be higher because of the high amount of nicotine inside the vape.</a:t>
            </a:r>
            <a:endParaRPr b="1" sz="1800">
              <a:solidFill>
                <a:schemeClr val="dk2"/>
              </a:solidFill>
              <a:latin typeface="Nunito"/>
              <a:ea typeface="Nunito"/>
              <a:cs typeface="Nunito"/>
              <a:sym typeface="Nunito"/>
            </a:endParaRPr>
          </a:p>
          <a:p>
            <a:pPr indent="0" lvl="0" marL="0" rtl="0" algn="l">
              <a:spcBef>
                <a:spcPts val="0"/>
              </a:spcBef>
              <a:spcAft>
                <a:spcPts val="0"/>
              </a:spcAft>
              <a:buNone/>
            </a:pPr>
            <a:r>
              <a:rPr lang="en" sz="1800">
                <a:solidFill>
                  <a:schemeClr val="dk2"/>
                </a:solidFill>
                <a:latin typeface="Nunito"/>
                <a:ea typeface="Nunito"/>
                <a:cs typeface="Nunito"/>
                <a:sym typeface="Nunito"/>
              </a:rPr>
              <a:t>(I do/change this…)          (I think this will happen)       (Why? )</a:t>
            </a:r>
            <a:endParaRPr sz="1800">
              <a:solidFill>
                <a:schemeClr val="dk2"/>
              </a:solidFill>
              <a:latin typeface="Nunito"/>
              <a:ea typeface="Nunito"/>
              <a:cs typeface="Nunito"/>
              <a:sym typeface="Nunito"/>
            </a:endParaRPr>
          </a:p>
          <a:p>
            <a:pPr indent="457200" lvl="0" marL="1371600" rtl="0" algn="l">
              <a:spcBef>
                <a:spcPts val="0"/>
              </a:spcBef>
              <a:spcAft>
                <a:spcPts val="0"/>
              </a:spcAft>
              <a:buNone/>
            </a:pPr>
            <a:r>
              <a:t/>
            </a:r>
            <a:endParaRPr b="1" sz="1800">
              <a:solidFill>
                <a:schemeClr val="dk2"/>
              </a:solidFill>
              <a:latin typeface="Nunito"/>
              <a:ea typeface="Nunito"/>
              <a:cs typeface="Nunito"/>
              <a:sym typeface="Nunito"/>
            </a:endParaRPr>
          </a:p>
          <a:p>
            <a:pPr indent="0" lvl="0" marL="0" rtl="0" algn="l">
              <a:spcBef>
                <a:spcPts val="0"/>
              </a:spcBef>
              <a:spcAft>
                <a:spcPts val="0"/>
              </a:spcAft>
              <a:buNone/>
            </a:pPr>
            <a:r>
              <a:rPr b="1" lang="en" sz="1800">
                <a:solidFill>
                  <a:schemeClr val="dk2"/>
                </a:solidFill>
                <a:latin typeface="Nunito"/>
                <a:ea typeface="Nunito"/>
                <a:cs typeface="Nunito"/>
                <a:sym typeface="Nunito"/>
              </a:rPr>
              <a:t>  </a:t>
            </a:r>
            <a:endParaRPr>
              <a:solidFill>
                <a:schemeClr val="dk2"/>
              </a:solidFill>
              <a:latin typeface="Nunito"/>
              <a:ea typeface="Nunito"/>
              <a:cs typeface="Nunito"/>
              <a:sym typeface="Nunito"/>
            </a:endParaRPr>
          </a:p>
        </p:txBody>
      </p:sp>
      <p:sp>
        <p:nvSpPr>
          <p:cNvPr id="370" name="Google Shape;370;p21"/>
          <p:cNvSpPr txBox="1"/>
          <p:nvPr/>
        </p:nvSpPr>
        <p:spPr>
          <a:xfrm>
            <a:off x="563100" y="2931675"/>
            <a:ext cx="8017800" cy="1891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sz="1300">
              <a:solidFill>
                <a:schemeClr val="dk2"/>
              </a:solidFill>
              <a:latin typeface="Nunito"/>
              <a:ea typeface="Nunito"/>
              <a:cs typeface="Nunito"/>
              <a:sym typeface="Nunito"/>
            </a:endParaRPr>
          </a:p>
        </p:txBody>
      </p:sp>
      <p:sp>
        <p:nvSpPr>
          <p:cNvPr id="371" name="Google Shape;371;p21"/>
          <p:cNvSpPr/>
          <p:nvPr/>
        </p:nvSpPr>
        <p:spPr>
          <a:xfrm>
            <a:off x="580000" y="2944600"/>
            <a:ext cx="267600" cy="2613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Nunito"/>
              <a:ea typeface="Nunito"/>
              <a:cs typeface="Nunito"/>
              <a:sym typeface="Nunito"/>
            </a:endParaRPr>
          </a:p>
        </p:txBody>
      </p:sp>
      <p:sp>
        <p:nvSpPr>
          <p:cNvPr id="372" name="Google Shape;372;p21"/>
          <p:cNvSpPr/>
          <p:nvPr/>
        </p:nvSpPr>
        <p:spPr>
          <a:xfrm>
            <a:off x="471300" y="2813225"/>
            <a:ext cx="8197800" cy="21129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Nunito"/>
              <a:ea typeface="Nunito"/>
              <a:cs typeface="Nunito"/>
              <a:sym typeface="Nunito"/>
            </a:endParaRPr>
          </a:p>
        </p:txBody>
      </p:sp>
      <p:pic>
        <p:nvPicPr>
          <p:cNvPr descr="a pixel art of a light blue bow with white ribbon (Provided by Tenor)" id="373" name="Google Shape;373;p21"/>
          <p:cNvPicPr preferRelativeResize="0"/>
          <p:nvPr/>
        </p:nvPicPr>
        <p:blipFill>
          <a:blip r:embed="rId3">
            <a:alphaModFix/>
          </a:blip>
          <a:stretch>
            <a:fillRect/>
          </a:stretch>
        </p:blipFill>
        <p:spPr>
          <a:xfrm>
            <a:off x="63675" y="148400"/>
            <a:ext cx="1300225" cy="1302825"/>
          </a:xfrm>
          <a:prstGeom prst="rect">
            <a:avLst/>
          </a:prstGeom>
          <a:noFill/>
          <a:ln>
            <a:noFill/>
          </a:ln>
        </p:spPr>
      </p:pic>
      <p:sp>
        <p:nvSpPr>
          <p:cNvPr id="374" name="Google Shape;374;p21"/>
          <p:cNvSpPr txBox="1"/>
          <p:nvPr/>
        </p:nvSpPr>
        <p:spPr>
          <a:xfrm>
            <a:off x="471300" y="2813225"/>
            <a:ext cx="8197800" cy="2112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200">
                <a:solidFill>
                  <a:schemeClr val="dk2"/>
                </a:solidFill>
                <a:latin typeface="Nunito"/>
                <a:ea typeface="Nunito"/>
                <a:cs typeface="Nunito"/>
                <a:sym typeface="Nunito"/>
              </a:rPr>
              <a:t>If individuals vape then their respiration rate will be higher because of the high amount of nicotine inside the vape.---Some symptoms of vaping are coughing, and shortness of breath which can make your respiration rate higher and nicotine causes these symptoms.</a:t>
            </a:r>
            <a:endParaRPr b="1" sz="1200">
              <a:solidFill>
                <a:schemeClr val="dk2"/>
              </a:solidFill>
              <a:latin typeface="Nunito"/>
              <a:ea typeface="Nunito"/>
              <a:cs typeface="Nunito"/>
              <a:sym typeface="Nunito"/>
            </a:endParaRPr>
          </a:p>
          <a:p>
            <a:pPr indent="0" lvl="0" marL="0" rtl="0" algn="l">
              <a:spcBef>
                <a:spcPts val="0"/>
              </a:spcBef>
              <a:spcAft>
                <a:spcPts val="0"/>
              </a:spcAft>
              <a:buNone/>
            </a:pPr>
            <a:r>
              <a:t/>
            </a:r>
            <a:endParaRPr b="1" sz="1200">
              <a:solidFill>
                <a:schemeClr val="dk2"/>
              </a:solidFill>
              <a:latin typeface="Nunito"/>
              <a:ea typeface="Nunito"/>
              <a:cs typeface="Nunito"/>
              <a:sym typeface="Nunito"/>
            </a:endParaRPr>
          </a:p>
          <a:p>
            <a:pPr indent="0" lvl="0" marL="0" rtl="0" algn="l">
              <a:spcBef>
                <a:spcPts val="0"/>
              </a:spcBef>
              <a:spcAft>
                <a:spcPts val="0"/>
              </a:spcAft>
              <a:buNone/>
            </a:pPr>
            <a:r>
              <a:rPr b="1" lang="en" sz="1200">
                <a:solidFill>
                  <a:schemeClr val="dk2"/>
                </a:solidFill>
                <a:latin typeface="Nunito"/>
                <a:ea typeface="Nunito"/>
                <a:cs typeface="Nunito"/>
                <a:sym typeface="Nunito"/>
              </a:rPr>
              <a:t>If individuals don’t vape then their respiration rate will be lower because they do not consume nicotine that is inside the vape. — Nicotine is the thing that makes your respiration rate higher because of its </a:t>
            </a:r>
            <a:r>
              <a:rPr b="1" lang="en" sz="1200">
                <a:solidFill>
                  <a:schemeClr val="dk2"/>
                </a:solidFill>
                <a:latin typeface="Nunito"/>
                <a:ea typeface="Nunito"/>
                <a:cs typeface="Nunito"/>
                <a:sym typeface="Nunito"/>
              </a:rPr>
              <a:t>symptoms</a:t>
            </a:r>
            <a:r>
              <a:rPr b="1" lang="en" sz="1200">
                <a:solidFill>
                  <a:schemeClr val="dk2"/>
                </a:solidFill>
                <a:latin typeface="Nunito"/>
                <a:ea typeface="Nunito"/>
                <a:cs typeface="Nunito"/>
                <a:sym typeface="Nunito"/>
              </a:rPr>
              <a:t> so if </a:t>
            </a:r>
            <a:r>
              <a:rPr b="1" lang="en" sz="1200">
                <a:solidFill>
                  <a:schemeClr val="dk2"/>
                </a:solidFill>
                <a:latin typeface="Nunito"/>
                <a:ea typeface="Nunito"/>
                <a:cs typeface="Nunito"/>
                <a:sym typeface="Nunito"/>
              </a:rPr>
              <a:t>individuals don’t vape then they don’t consume the type of nicotine in vapes</a:t>
            </a:r>
            <a:r>
              <a:rPr b="1" lang="en" sz="1200">
                <a:solidFill>
                  <a:schemeClr val="dk2"/>
                </a:solidFill>
                <a:latin typeface="Nunito"/>
                <a:ea typeface="Nunito"/>
                <a:cs typeface="Nunito"/>
                <a:sym typeface="Nunito"/>
              </a:rPr>
              <a:t> so there is a high chance their respiration rate is lower than the average person who vapes daily.</a:t>
            </a:r>
            <a:endParaRPr b="1" sz="1200">
              <a:solidFill>
                <a:schemeClr val="dk2"/>
              </a:solidFill>
              <a:latin typeface="Nunito"/>
              <a:ea typeface="Nunito"/>
              <a:cs typeface="Nunito"/>
              <a:sym typeface="Nunito"/>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omentum">
  <a:themeElements>
    <a:clrScheme name="Momentum">
      <a:dk1>
        <a:srgbClr val="C0791B"/>
      </a:dk1>
      <a:lt1>
        <a:srgbClr val="FFFFFF"/>
      </a:lt1>
      <a:dk2>
        <a:srgbClr val="424242"/>
      </a:dk2>
      <a:lt2>
        <a:srgbClr val="8DD8D3"/>
      </a:lt2>
      <a:accent1>
        <a:srgbClr val="0B6374"/>
      </a:accent1>
      <a:accent2>
        <a:srgbClr val="FD5B58"/>
      </a:accent2>
      <a:accent3>
        <a:srgbClr val="599191"/>
      </a:accent3>
      <a:accent4>
        <a:srgbClr val="D7E6A3"/>
      </a:accent4>
      <a:accent5>
        <a:srgbClr val="27278B"/>
      </a:accent5>
      <a:accent6>
        <a:srgbClr val="E050A8"/>
      </a:accent6>
      <a:hlink>
        <a:srgbClr val="27278B"/>
      </a:hlink>
      <a:folHlink>
        <a:srgbClr val="2727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