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9" r:id="rId3"/>
    <p:sldId id="257" r:id="rId4"/>
    <p:sldId id="260" r:id="rId5"/>
    <p:sldId id="264" r:id="rId6"/>
    <p:sldId id="263" r:id="rId7"/>
    <p:sldId id="261" r:id="rId8"/>
    <p:sldId id="265" r:id="rId9"/>
    <p:sldId id="266" r:id="rId10"/>
    <p:sldId id="267" r:id="rId11"/>
    <p:sldId id="268" r:id="rId12"/>
    <p:sldId id="276" r:id="rId13"/>
    <p:sldId id="277" r:id="rId14"/>
    <p:sldId id="278" r:id="rId15"/>
    <p:sldId id="279" r:id="rId16"/>
    <p:sldId id="280" r:id="rId17"/>
    <p:sldId id="281" r:id="rId18"/>
    <p:sldId id="282" r:id="rId19"/>
    <p:sldId id="283" r:id="rId20"/>
    <p:sldId id="284" r:id="rId21"/>
    <p:sldId id="285" r:id="rId22"/>
    <p:sldId id="286" r:id="rId23"/>
    <p:sldId id="287" r:id="rId24"/>
    <p:sldId id="288" r:id="rId25"/>
    <p:sldId id="291"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DD4660-D2BF-5A23-9495-427FC80D7D1B}" v="2" dt="2025-02-21T04:27:27.149"/>
    <p1510:client id="{CA50ABB4-B611-68BB-3779-298A03FE6588}" v="2" dt="2025-02-19T20:45:12.0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3/20/2025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3/20/2025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3/20/2025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3/20/2025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3/20/2025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3/20/2025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3/20/2025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3/20/2025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3/20/2025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3/20/2025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www.wgu.edu/blog/2020/08/auditory-learning-style.html" TargetMode="External"/><Relationship Id="rId3" Type="http://schemas.openxmlformats.org/officeDocument/2006/relationships/hyperlink" Target="https://www.continu.com/blog/visual-learning" TargetMode="External"/><Relationship Id="rId7" Type="http://schemas.openxmlformats.org/officeDocument/2006/relationships/hyperlink" Target="https://doi.org/10.3390/jcm7060132" TargetMode="External"/><Relationship Id="rId2" Type="http://schemas.openxmlformats.org/officeDocument/2006/relationships/hyperlink" Target="https://tophat.com/glossary/v/visual-learning/#:~:text=Visual%20learning%20is%20a%20type,i" TargetMode="External"/><Relationship Id="rId1" Type="http://schemas.openxmlformats.org/officeDocument/2006/relationships/slideLayout" Target="../slideLayouts/slideLayout2.xml"/><Relationship Id="rId6" Type="http://schemas.openxmlformats.org/officeDocument/2006/relationships/hyperlink" Target="https://bau.edu/blog/types-of-learning-styles/#:~:text=No%2C%20there%20is%20no%20single,most%20effectively%20for%20each%20student" TargetMode="External"/><Relationship Id="rId5" Type="http://schemas.openxmlformats.org/officeDocument/2006/relationships/hyperlink" Target="https://elearningindustry.com/the-power-of-text-based-learning" TargetMode="External"/><Relationship Id="rId4" Type="http://schemas.openxmlformats.org/officeDocument/2006/relationships/hyperlink" Target="https://www.csum.edu/tutoring/learning-styles.html#:~:text=Textual,to%20get%20your%20brain%20flowing" TargetMode="External"/><Relationship Id="rId9" Type="http://schemas.openxmlformats.org/officeDocument/2006/relationships/hyperlink" Target="https://www.crawfordinternational.co.za/blog/auditory-learning-style#:~:text=Advantages%20include%3A,rate%20than%20other%20learning%20style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711538"/>
            <a:ext cx="9144000" cy="2387600"/>
          </a:xfrm>
        </p:spPr>
        <p:txBody>
          <a:bodyPr>
            <a:normAutofit/>
          </a:bodyPr>
          <a:lstStyle/>
          <a:p>
            <a:r>
              <a:rPr lang="en-US" sz="4000" b="1">
                <a:latin typeface="Times New Roman"/>
                <a:ea typeface="+mj-lt"/>
                <a:cs typeface="+mj-lt"/>
              </a:rPr>
              <a:t>Memory Lane:</a:t>
            </a:r>
            <a:r>
              <a:rPr lang="en-US" sz="4000">
                <a:latin typeface="Times New Roman"/>
                <a:ea typeface="+mj-lt"/>
                <a:cs typeface="Times New Roman"/>
              </a:rPr>
              <a:t> How Learning Styles Shape Recall</a:t>
            </a:r>
            <a:endParaRPr lang="en-US" sz="4000">
              <a:latin typeface="Aptos Display"/>
              <a:cs typeface="Times New Roman"/>
            </a:endParaRP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4E7FACF-1A05-B277-8F58-1410B9D49B3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924D3C-B633-0F33-67A6-D2F0A944C62A}"/>
              </a:ext>
            </a:extLst>
          </p:cNvPr>
          <p:cNvSpPr>
            <a:spLocks noGrp="1"/>
          </p:cNvSpPr>
          <p:nvPr>
            <p:ph idx="1"/>
          </p:nvPr>
        </p:nvSpPr>
        <p:spPr>
          <a:xfrm>
            <a:off x="838200" y="2644775"/>
            <a:ext cx="10515600" cy="5008563"/>
          </a:xfrm>
        </p:spPr>
        <p:txBody>
          <a:bodyPr vert="horz" lIns="91440" tIns="45720" rIns="91440" bIns="45720" rtlCol="0" anchor="t">
            <a:normAutofit lnSpcReduction="10000"/>
          </a:bodyPr>
          <a:lstStyle/>
          <a:p>
            <a:pPr>
              <a:buFont typeface="Arial"/>
              <a:buChar char="•"/>
            </a:pPr>
            <a:r>
              <a:rPr lang="en-US" b="1">
                <a:solidFill>
                  <a:srgbClr val="333333"/>
                </a:solidFill>
                <a:latin typeface="Times New Roman"/>
                <a:ea typeface="+mn-lt"/>
                <a:cs typeface="Times New Roman"/>
              </a:rPr>
              <a:t>Independent</a:t>
            </a:r>
            <a:r>
              <a:rPr lang="en-US">
                <a:solidFill>
                  <a:srgbClr val="333333"/>
                </a:solidFill>
                <a:latin typeface="Times New Roman"/>
                <a:ea typeface="+mn-lt"/>
                <a:cs typeface="Times New Roman"/>
              </a:rPr>
              <a:t> Variable: The learning style (visual, auditory, or textual).</a:t>
            </a:r>
            <a:endParaRPr lang="en-US"/>
          </a:p>
          <a:p>
            <a:pPr>
              <a:buFont typeface="Arial"/>
              <a:buChar char="•"/>
            </a:pPr>
            <a:r>
              <a:rPr lang="en-US" b="1">
                <a:solidFill>
                  <a:srgbClr val="333333"/>
                </a:solidFill>
                <a:latin typeface="Times New Roman"/>
                <a:ea typeface="+mn-lt"/>
                <a:cs typeface="Times New Roman"/>
              </a:rPr>
              <a:t>Dependent</a:t>
            </a:r>
            <a:r>
              <a:rPr lang="en-US">
                <a:solidFill>
                  <a:srgbClr val="333333"/>
                </a:solidFill>
                <a:latin typeface="Times New Roman"/>
                <a:ea typeface="+mn-lt"/>
                <a:cs typeface="Times New Roman"/>
              </a:rPr>
              <a:t> Variable: The amount of information participants remember (memory retention).</a:t>
            </a:r>
            <a:endParaRPr lang="en-US"/>
          </a:p>
          <a:p>
            <a:pPr>
              <a:buFont typeface="Arial"/>
              <a:buChar char="•"/>
            </a:pPr>
            <a:r>
              <a:rPr lang="en-US" b="1">
                <a:solidFill>
                  <a:srgbClr val="333333"/>
                </a:solidFill>
                <a:latin typeface="Times New Roman"/>
                <a:ea typeface="+mn-lt"/>
                <a:cs typeface="Times New Roman"/>
              </a:rPr>
              <a:t>Controlled</a:t>
            </a:r>
            <a:r>
              <a:rPr lang="en-US">
                <a:solidFill>
                  <a:srgbClr val="333333"/>
                </a:solidFill>
                <a:latin typeface="Times New Roman"/>
                <a:ea typeface="+mn-lt"/>
                <a:cs typeface="Times New Roman"/>
              </a:rPr>
              <a:t> Variables: The passage of information, time spent on the learning session, the environment in which participants learn, and the timing of the memory test.</a:t>
            </a:r>
            <a:endParaRPr lang="en-US">
              <a:solidFill>
                <a:srgbClr val="333333"/>
              </a:solidFill>
              <a:cs typeface="Times New Roman"/>
            </a:endParaRPr>
          </a:p>
          <a:p>
            <a:pPr algn="ctr">
              <a:buNone/>
            </a:pPr>
            <a:endParaRPr lang="en-US">
              <a:latin typeface="Times New Roman"/>
              <a:ea typeface="+mn-lt"/>
              <a:cs typeface="+mn-lt"/>
            </a:endParaRPr>
          </a:p>
          <a:p>
            <a:pPr algn="ctr">
              <a:buNone/>
            </a:pPr>
            <a:endParaRPr lang="en-US">
              <a:latin typeface="Times New Roman"/>
              <a:cs typeface="Times"/>
            </a:endParaRPr>
          </a:p>
          <a:p>
            <a:pPr marL="0" indent="0" algn="ctr">
              <a:buNone/>
            </a:pPr>
            <a:endParaRPr lang="en-US">
              <a:latin typeface="Times New Roman"/>
              <a:cs typeface="Times New Roman"/>
            </a:endParaRPr>
          </a:p>
          <a:p>
            <a:pPr marL="0" indent="0">
              <a:buNone/>
            </a:pPr>
            <a:br>
              <a:rPr lang="en-US"/>
            </a:br>
            <a:endParaRPr lang="en-US"/>
          </a:p>
        </p:txBody>
      </p:sp>
      <p:sp>
        <p:nvSpPr>
          <p:cNvPr id="4" name="TextBox 3">
            <a:extLst>
              <a:ext uri="{FF2B5EF4-FFF2-40B4-BE49-F238E27FC236}">
                <a16:creationId xmlns:a16="http://schemas.microsoft.com/office/drawing/2014/main" id="{E95E0B7F-CA27-BE4A-91A1-77794F6209F8}"/>
              </a:ext>
            </a:extLst>
          </p:cNvPr>
          <p:cNvSpPr txBox="1"/>
          <p:nvPr/>
        </p:nvSpPr>
        <p:spPr>
          <a:xfrm>
            <a:off x="1000125" y="838200"/>
            <a:ext cx="10620375"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400">
                <a:solidFill>
                  <a:srgbClr val="333333"/>
                </a:solidFill>
                <a:latin typeface="Times New Roman"/>
                <a:ea typeface="Calibri"/>
                <a:cs typeface="Times New Roman"/>
              </a:rPr>
              <a:t>Variables</a:t>
            </a:r>
            <a:endParaRPr lang="en-US" sz="4400">
              <a:solidFill>
                <a:srgbClr val="333333"/>
              </a:solidFill>
              <a:latin typeface="Times New Roman"/>
              <a:cs typeface="Times New Roman"/>
            </a:endParaRPr>
          </a:p>
        </p:txBody>
      </p:sp>
    </p:spTree>
    <p:extLst>
      <p:ext uri="{BB962C8B-B14F-4D97-AF65-F5344CB8AC3E}">
        <p14:creationId xmlns:p14="http://schemas.microsoft.com/office/powerpoint/2010/main" val="1736594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67AECB6-2D08-0AAB-7EAC-B28276AF654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6754F9-BBCB-E134-5C14-56E123641B44}"/>
              </a:ext>
            </a:extLst>
          </p:cNvPr>
          <p:cNvSpPr>
            <a:spLocks noGrp="1"/>
          </p:cNvSpPr>
          <p:nvPr>
            <p:ph idx="1"/>
          </p:nvPr>
        </p:nvSpPr>
        <p:spPr>
          <a:xfrm>
            <a:off x="838200" y="2644775"/>
            <a:ext cx="10515600" cy="5008563"/>
          </a:xfrm>
        </p:spPr>
        <p:txBody>
          <a:bodyPr vert="horz" lIns="91440" tIns="45720" rIns="91440" bIns="45720" rtlCol="0" anchor="t">
            <a:normAutofit lnSpcReduction="10000"/>
          </a:bodyPr>
          <a:lstStyle/>
          <a:p>
            <a:pPr marL="0" indent="0" algn="ctr">
              <a:buNone/>
            </a:pPr>
            <a:r>
              <a:rPr lang="en-US">
                <a:solidFill>
                  <a:srgbClr val="05103E"/>
                </a:solidFill>
                <a:latin typeface="Times New Roman"/>
                <a:ea typeface="+mn-lt"/>
                <a:cs typeface="Times New Roman"/>
              </a:rPr>
              <a:t>Start with the seventh graders, then the eighth-grade then ninth grade </a:t>
            </a:r>
            <a:endParaRPr lang="en-US"/>
          </a:p>
          <a:p>
            <a:pPr>
              <a:buAutoNum type="arabicPeriod"/>
            </a:pPr>
            <a:r>
              <a:rPr lang="en-US">
                <a:solidFill>
                  <a:srgbClr val="05103E"/>
                </a:solidFill>
                <a:latin typeface="Times New Roman"/>
                <a:ea typeface="+mn-lt"/>
                <a:cs typeface="Times New Roman"/>
              </a:rPr>
              <a:t> A group of ten (five girls and five boys) </a:t>
            </a:r>
            <a:endParaRPr lang="en-US"/>
          </a:p>
          <a:p>
            <a:pPr>
              <a:buAutoNum type="arabicPeriod"/>
            </a:pPr>
            <a:r>
              <a:rPr lang="en-US">
                <a:solidFill>
                  <a:srgbClr val="05103E"/>
                </a:solidFill>
                <a:latin typeface="Times New Roman"/>
                <a:ea typeface="+mn-lt"/>
                <a:cs typeface="Times New Roman"/>
              </a:rPr>
              <a:t> Give them the content and allocate ten minus to study/look over it </a:t>
            </a:r>
            <a:endParaRPr lang="en-US"/>
          </a:p>
          <a:p>
            <a:pPr>
              <a:buAutoNum type="arabicPeriod"/>
            </a:pPr>
            <a:r>
              <a:rPr lang="en-US">
                <a:solidFill>
                  <a:srgbClr val="05103E"/>
                </a:solidFill>
                <a:latin typeface="Times New Roman"/>
                <a:ea typeface="+mn-lt"/>
                <a:cs typeface="Times New Roman"/>
              </a:rPr>
              <a:t> Test them right after they look over the information (ten-point scale)</a:t>
            </a:r>
            <a:endParaRPr lang="en-US"/>
          </a:p>
          <a:p>
            <a:pPr>
              <a:buAutoNum type="arabicPeriod"/>
            </a:pPr>
            <a:r>
              <a:rPr lang="en-US">
                <a:solidFill>
                  <a:srgbClr val="05103E"/>
                </a:solidFill>
                <a:latin typeface="Times New Roman"/>
                <a:ea typeface="+mn-lt"/>
                <a:cs typeface="Times New Roman"/>
              </a:rPr>
              <a:t> Test them again 24 hours after (same ten-point scale)</a:t>
            </a:r>
            <a:endParaRPr lang="en-US"/>
          </a:p>
          <a:p>
            <a:pPr>
              <a:buAutoNum type="arabicPeriod"/>
            </a:pPr>
            <a:endParaRPr lang="en-US">
              <a:solidFill>
                <a:srgbClr val="333333"/>
              </a:solidFill>
              <a:latin typeface="Times New Roman"/>
              <a:cs typeface="Times New Roman"/>
            </a:endParaRPr>
          </a:p>
          <a:p>
            <a:pPr algn="ctr">
              <a:buNone/>
            </a:pPr>
            <a:endParaRPr lang="en-US">
              <a:latin typeface="Times New Roman"/>
              <a:ea typeface="+mn-lt"/>
              <a:cs typeface="+mn-lt"/>
            </a:endParaRPr>
          </a:p>
          <a:p>
            <a:pPr algn="ctr">
              <a:buNone/>
            </a:pPr>
            <a:endParaRPr lang="en-US">
              <a:latin typeface="Times New Roman"/>
              <a:cs typeface="Times"/>
            </a:endParaRPr>
          </a:p>
          <a:p>
            <a:pPr marL="0" indent="0" algn="ctr">
              <a:buNone/>
            </a:pPr>
            <a:endParaRPr lang="en-US">
              <a:latin typeface="Times New Roman"/>
              <a:cs typeface="Times New Roman"/>
            </a:endParaRPr>
          </a:p>
          <a:p>
            <a:pPr marL="0" indent="0">
              <a:buNone/>
            </a:pPr>
            <a:br>
              <a:rPr lang="en-US"/>
            </a:br>
            <a:endParaRPr lang="en-US"/>
          </a:p>
        </p:txBody>
      </p:sp>
      <p:sp>
        <p:nvSpPr>
          <p:cNvPr id="4" name="TextBox 3">
            <a:extLst>
              <a:ext uri="{FF2B5EF4-FFF2-40B4-BE49-F238E27FC236}">
                <a16:creationId xmlns:a16="http://schemas.microsoft.com/office/drawing/2014/main" id="{91A1397A-7936-E266-18F6-B53F48749739}"/>
              </a:ext>
            </a:extLst>
          </p:cNvPr>
          <p:cNvSpPr txBox="1"/>
          <p:nvPr/>
        </p:nvSpPr>
        <p:spPr>
          <a:xfrm>
            <a:off x="971550" y="1143000"/>
            <a:ext cx="10620375"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400">
                <a:solidFill>
                  <a:srgbClr val="05103E"/>
                </a:solidFill>
                <a:latin typeface="Times New Roman"/>
                <a:ea typeface="Calibri"/>
                <a:cs typeface="Times New Roman"/>
              </a:rPr>
              <a:t>Procedure</a:t>
            </a:r>
            <a:endParaRPr lang="en-US" sz="4400"/>
          </a:p>
        </p:txBody>
      </p:sp>
    </p:spTree>
    <p:extLst>
      <p:ext uri="{BB962C8B-B14F-4D97-AF65-F5344CB8AC3E}">
        <p14:creationId xmlns:p14="http://schemas.microsoft.com/office/powerpoint/2010/main" val="3041773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9196E-A1FD-6697-28C5-5DF63DE7DB24}"/>
              </a:ext>
            </a:extLst>
          </p:cNvPr>
          <p:cNvSpPr>
            <a:spLocks noGrp="1"/>
          </p:cNvSpPr>
          <p:nvPr>
            <p:ph type="title"/>
          </p:nvPr>
        </p:nvSpPr>
        <p:spPr/>
        <p:txBody>
          <a:bodyPr/>
          <a:lstStyle/>
          <a:p>
            <a:pPr algn="ctr"/>
            <a:r>
              <a:rPr lang="en-US">
                <a:latin typeface="Times New Roman"/>
                <a:cs typeface="Times New Roman"/>
              </a:rPr>
              <a:t>Performance Trends &amp; Retention Patterns (7.1, 7.2, and 7.3)</a:t>
            </a:r>
            <a:endParaRPr lang="en-US"/>
          </a:p>
          <a:p>
            <a:endParaRPr lang="en-US" sz="1300" b="1">
              <a:latin typeface="Times New Roman"/>
              <a:cs typeface="Times New Roman"/>
            </a:endParaRPr>
          </a:p>
        </p:txBody>
      </p:sp>
      <p:sp>
        <p:nvSpPr>
          <p:cNvPr id="4" name="Text Placeholder 3">
            <a:extLst>
              <a:ext uri="{FF2B5EF4-FFF2-40B4-BE49-F238E27FC236}">
                <a16:creationId xmlns:a16="http://schemas.microsoft.com/office/drawing/2014/main" id="{FC19AE94-EA14-7F1D-0040-C5D8C4581AEE}"/>
              </a:ext>
            </a:extLst>
          </p:cNvPr>
          <p:cNvSpPr>
            <a:spLocks noGrp="1"/>
          </p:cNvSpPr>
          <p:nvPr>
            <p:ph type="body" idx="1"/>
          </p:nvPr>
        </p:nvSpPr>
        <p:spPr/>
        <p:txBody>
          <a:bodyPr/>
          <a:lstStyle/>
          <a:p>
            <a:r>
              <a:rPr lang="en-US">
                <a:latin typeface="Times New Roman"/>
                <a:ea typeface="+mn-lt"/>
                <a:cs typeface="+mn-lt"/>
              </a:rPr>
              <a:t>Overall Performance</a:t>
            </a:r>
            <a:endParaRPr lang="en-US">
              <a:latin typeface="Times New Roman"/>
            </a:endParaRPr>
          </a:p>
        </p:txBody>
      </p:sp>
      <p:sp>
        <p:nvSpPr>
          <p:cNvPr id="3" name="Content Placeholder 2">
            <a:extLst>
              <a:ext uri="{FF2B5EF4-FFF2-40B4-BE49-F238E27FC236}">
                <a16:creationId xmlns:a16="http://schemas.microsoft.com/office/drawing/2014/main" id="{6365A08D-C2E2-5CD0-5019-A1FBDC6E8FFD}"/>
              </a:ext>
            </a:extLst>
          </p:cNvPr>
          <p:cNvSpPr>
            <a:spLocks noGrp="1"/>
          </p:cNvSpPr>
          <p:nvPr>
            <p:ph sz="half" idx="2"/>
          </p:nvPr>
        </p:nvSpPr>
        <p:spPr/>
        <p:txBody>
          <a:bodyPr vert="horz" lIns="91440" tIns="45720" rIns="91440" bIns="45720" rtlCol="0" anchor="t">
            <a:normAutofit/>
          </a:bodyPr>
          <a:lstStyle/>
          <a:p>
            <a:r>
              <a:rPr lang="en-US">
                <a:latin typeface="Times New Roman"/>
                <a:ea typeface="+mn-lt"/>
                <a:cs typeface="+mn-lt"/>
              </a:rPr>
              <a:t>Textual (7.1): 68% → 73% (gradual improvement).</a:t>
            </a:r>
            <a:endParaRPr lang="en-US">
              <a:latin typeface="Times New Roman"/>
              <a:cs typeface="Times New Roman"/>
            </a:endParaRPr>
          </a:p>
          <a:p>
            <a:r>
              <a:rPr lang="en-US">
                <a:latin typeface="Times New Roman"/>
                <a:ea typeface="+mn-lt"/>
                <a:cs typeface="+mn-lt"/>
              </a:rPr>
              <a:t>Auditory (7.2): 79% (best short-term).</a:t>
            </a:r>
            <a:endParaRPr lang="en-US">
              <a:latin typeface="Times New Roman"/>
              <a:cs typeface="Times New Roman"/>
            </a:endParaRPr>
          </a:p>
          <a:p>
            <a:r>
              <a:rPr lang="en-US">
                <a:latin typeface="Times New Roman"/>
                <a:ea typeface="+mn-lt"/>
                <a:cs typeface="+mn-lt"/>
              </a:rPr>
              <a:t>Visual (7.3): 84% → 74% (strong start, but declined).</a:t>
            </a:r>
            <a:endParaRPr lang="en-US">
              <a:latin typeface="Times New Roman"/>
            </a:endParaRPr>
          </a:p>
          <a:p>
            <a:endParaRPr lang="en-US"/>
          </a:p>
        </p:txBody>
      </p:sp>
      <p:sp>
        <p:nvSpPr>
          <p:cNvPr id="5" name="Text Placeholder 4">
            <a:extLst>
              <a:ext uri="{FF2B5EF4-FFF2-40B4-BE49-F238E27FC236}">
                <a16:creationId xmlns:a16="http://schemas.microsoft.com/office/drawing/2014/main" id="{EB4B07F2-06DE-80DE-392F-3792854737D4}"/>
              </a:ext>
            </a:extLst>
          </p:cNvPr>
          <p:cNvSpPr>
            <a:spLocks noGrp="1"/>
          </p:cNvSpPr>
          <p:nvPr>
            <p:ph type="body" sz="quarter" idx="3"/>
          </p:nvPr>
        </p:nvSpPr>
        <p:spPr/>
        <p:txBody>
          <a:bodyPr/>
          <a:lstStyle/>
          <a:p>
            <a:r>
              <a:rPr lang="en-US">
                <a:latin typeface="Times New Roman"/>
                <a:ea typeface="+mn-lt"/>
                <a:cs typeface="+mn-lt"/>
              </a:rPr>
              <a:t>Short-Term vs. Long-Term Retention</a:t>
            </a:r>
            <a:endParaRPr lang="en-US">
              <a:latin typeface="Times New Roman"/>
            </a:endParaRPr>
          </a:p>
        </p:txBody>
      </p:sp>
      <p:sp>
        <p:nvSpPr>
          <p:cNvPr id="6" name="Content Placeholder 5">
            <a:extLst>
              <a:ext uri="{FF2B5EF4-FFF2-40B4-BE49-F238E27FC236}">
                <a16:creationId xmlns:a16="http://schemas.microsoft.com/office/drawing/2014/main" id="{4A18EEA7-D17C-4037-BBF9-7274FA1D5EEE}"/>
              </a:ext>
            </a:extLst>
          </p:cNvPr>
          <p:cNvSpPr>
            <a:spLocks noGrp="1"/>
          </p:cNvSpPr>
          <p:nvPr>
            <p:ph sz="quarter" idx="4"/>
          </p:nvPr>
        </p:nvSpPr>
        <p:spPr/>
        <p:txBody>
          <a:bodyPr vert="horz" lIns="91440" tIns="45720" rIns="91440" bIns="45720" rtlCol="0" anchor="t">
            <a:normAutofit/>
          </a:bodyPr>
          <a:lstStyle/>
          <a:p>
            <a:r>
              <a:rPr lang="en-US">
                <a:latin typeface="Times New Roman"/>
                <a:ea typeface="+mn-lt"/>
                <a:cs typeface="+mn-lt"/>
              </a:rPr>
              <a:t>Textual: Improves with note-taking (72% → 77%).</a:t>
            </a:r>
            <a:endParaRPr lang="en-US">
              <a:latin typeface="Times New Roman"/>
              <a:cs typeface="Times New Roman"/>
            </a:endParaRPr>
          </a:p>
          <a:p>
            <a:r>
              <a:rPr lang="en-US">
                <a:latin typeface="Times New Roman"/>
                <a:ea typeface="+mn-lt"/>
                <a:cs typeface="+mn-lt"/>
              </a:rPr>
              <a:t>Auditory: Best short-term (79%) due to repetition.</a:t>
            </a:r>
            <a:endParaRPr lang="en-US">
              <a:latin typeface="Times New Roman"/>
              <a:cs typeface="Times New Roman"/>
            </a:endParaRPr>
          </a:p>
          <a:p>
            <a:r>
              <a:rPr lang="en-US">
                <a:latin typeface="Times New Roman"/>
                <a:ea typeface="+mn-lt"/>
                <a:cs typeface="+mn-lt"/>
              </a:rPr>
              <a:t>Visual: Declines over time (84% → 74%) unless reinforced.</a:t>
            </a:r>
            <a:endParaRPr lang="en-US">
              <a:latin typeface="Times New Roman"/>
            </a:endParaRPr>
          </a:p>
          <a:p>
            <a:endParaRPr lang="en-US"/>
          </a:p>
        </p:txBody>
      </p:sp>
    </p:spTree>
    <p:extLst>
      <p:ext uri="{BB962C8B-B14F-4D97-AF65-F5344CB8AC3E}">
        <p14:creationId xmlns:p14="http://schemas.microsoft.com/office/powerpoint/2010/main" val="35020861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D8F70-9BA1-66E8-35B9-7F3C225BD7E4}"/>
              </a:ext>
            </a:extLst>
          </p:cNvPr>
          <p:cNvSpPr>
            <a:spLocks noGrp="1"/>
          </p:cNvSpPr>
          <p:nvPr>
            <p:ph type="title"/>
          </p:nvPr>
        </p:nvSpPr>
        <p:spPr/>
        <p:txBody>
          <a:bodyPr/>
          <a:lstStyle/>
          <a:p>
            <a:r>
              <a:rPr lang="en-US">
                <a:latin typeface="Times New Roman"/>
                <a:ea typeface="+mj-lt"/>
                <a:cs typeface="+mj-lt"/>
              </a:rPr>
              <a:t> Group 7: Gender-Based Performance</a:t>
            </a:r>
            <a:endParaRPr lang="en-US">
              <a:latin typeface="Times New Roman"/>
            </a:endParaRPr>
          </a:p>
        </p:txBody>
      </p:sp>
      <p:sp>
        <p:nvSpPr>
          <p:cNvPr id="4" name="Content Placeholder 3">
            <a:extLst>
              <a:ext uri="{FF2B5EF4-FFF2-40B4-BE49-F238E27FC236}">
                <a16:creationId xmlns:a16="http://schemas.microsoft.com/office/drawing/2014/main" id="{CBDD0A5D-EA85-BB55-5411-A554414198AB}"/>
              </a:ext>
            </a:extLst>
          </p:cNvPr>
          <p:cNvSpPr>
            <a:spLocks noGrp="1"/>
          </p:cNvSpPr>
          <p:nvPr>
            <p:ph idx="1"/>
          </p:nvPr>
        </p:nvSpPr>
        <p:spPr/>
        <p:txBody>
          <a:bodyPr vert="horz" lIns="91440" tIns="45720" rIns="91440" bIns="45720" rtlCol="0" anchor="t">
            <a:normAutofit lnSpcReduction="10000"/>
          </a:bodyPr>
          <a:lstStyle/>
          <a:p>
            <a:pPr marL="0" indent="0">
              <a:buNone/>
            </a:pPr>
            <a:r>
              <a:rPr lang="en-US" b="1">
                <a:latin typeface="Times New Roman"/>
                <a:cs typeface="Times New Roman"/>
              </a:rPr>
              <a:t>Textual Learning (7.1):</a:t>
            </a:r>
            <a:endParaRPr lang="en-US" sz="2000">
              <a:latin typeface="Times New Roman"/>
              <a:cs typeface="Times New Roman"/>
            </a:endParaRPr>
          </a:p>
          <a:p>
            <a:pPr marL="0" indent="0">
              <a:buNone/>
            </a:pPr>
            <a:r>
              <a:rPr lang="en-US" sz="2000">
                <a:latin typeface="Times New Roman"/>
                <a:ea typeface="+mn-lt"/>
                <a:cs typeface="+mn-lt"/>
              </a:rPr>
              <a:t>Boys outperformed girls:</a:t>
            </a:r>
            <a:endParaRPr lang="en-US">
              <a:latin typeface="Times New Roman"/>
              <a:cs typeface="Times New Roman"/>
            </a:endParaRPr>
          </a:p>
          <a:p>
            <a:pPr lvl="1"/>
            <a:r>
              <a:rPr lang="en-US" sz="2000">
                <a:latin typeface="Times New Roman"/>
                <a:ea typeface="+mn-lt"/>
                <a:cs typeface="+mn-lt"/>
              </a:rPr>
              <a:t>80% → 86% (Boys)</a:t>
            </a:r>
            <a:endParaRPr lang="en-US">
              <a:latin typeface="Times New Roman"/>
              <a:cs typeface="Times New Roman"/>
            </a:endParaRPr>
          </a:p>
          <a:p>
            <a:pPr lvl="1"/>
            <a:r>
              <a:rPr lang="en-US" sz="2000">
                <a:latin typeface="Times New Roman"/>
                <a:ea typeface="+mn-lt"/>
                <a:cs typeface="+mn-lt"/>
              </a:rPr>
              <a:t>56% → 60% (Girls)</a:t>
            </a:r>
            <a:endParaRPr lang="en-US">
              <a:latin typeface="Times New Roman"/>
              <a:cs typeface="Times New Roman"/>
            </a:endParaRPr>
          </a:p>
          <a:p>
            <a:pPr marL="0" indent="0">
              <a:buNone/>
            </a:pPr>
            <a:r>
              <a:rPr lang="en-US" b="1">
                <a:latin typeface="Times New Roman"/>
                <a:cs typeface="Times New Roman"/>
              </a:rPr>
              <a:t>Auditory Learning (7.2):</a:t>
            </a:r>
            <a:endParaRPr lang="en-US" sz="2000">
              <a:latin typeface="Times New Roman"/>
              <a:cs typeface="Times New Roman"/>
            </a:endParaRPr>
          </a:p>
          <a:p>
            <a:pPr marL="0" indent="0">
              <a:buNone/>
            </a:pPr>
            <a:r>
              <a:rPr lang="en-US" sz="2000">
                <a:latin typeface="Times New Roman"/>
                <a:ea typeface="+mn-lt"/>
                <a:cs typeface="+mn-lt"/>
              </a:rPr>
              <a:t>Girls performed better:</a:t>
            </a:r>
            <a:endParaRPr lang="en-US">
              <a:latin typeface="Times New Roman"/>
              <a:cs typeface="Times New Roman"/>
            </a:endParaRPr>
          </a:p>
          <a:p>
            <a:pPr lvl="1"/>
            <a:r>
              <a:rPr lang="en-US" sz="2000">
                <a:latin typeface="Times New Roman"/>
                <a:ea typeface="+mn-lt"/>
                <a:cs typeface="+mn-lt"/>
              </a:rPr>
              <a:t>80% (Girls) vs. 78% (Boys)</a:t>
            </a:r>
            <a:endParaRPr lang="en-US">
              <a:latin typeface="Times New Roman"/>
              <a:cs typeface="Times New Roman"/>
            </a:endParaRPr>
          </a:p>
          <a:p>
            <a:pPr marL="0" indent="0">
              <a:buNone/>
            </a:pPr>
            <a:r>
              <a:rPr lang="en-US" b="1">
                <a:latin typeface="Times New Roman"/>
                <a:cs typeface="Times New Roman"/>
              </a:rPr>
              <a:t>Visual Learning (7.3):</a:t>
            </a:r>
            <a:endParaRPr lang="en-US">
              <a:latin typeface="Times New Roman"/>
              <a:cs typeface="Times New Roman"/>
            </a:endParaRPr>
          </a:p>
          <a:p>
            <a:pPr marL="0" indent="0">
              <a:buNone/>
            </a:pPr>
            <a:r>
              <a:rPr lang="en-US" sz="2000">
                <a:latin typeface="Times New Roman"/>
                <a:ea typeface="+mn-lt"/>
                <a:cs typeface="+mn-lt"/>
              </a:rPr>
              <a:t>Girls had slightly higher scores:</a:t>
            </a:r>
            <a:endParaRPr lang="en-US" sz="2000">
              <a:latin typeface="Times New Roman"/>
              <a:cs typeface="Times New Roman"/>
            </a:endParaRPr>
          </a:p>
          <a:p>
            <a:pPr lvl="1"/>
            <a:r>
              <a:rPr lang="en-US">
                <a:latin typeface="Times New Roman"/>
                <a:ea typeface="+mn-lt"/>
                <a:cs typeface="+mn-lt"/>
              </a:rPr>
              <a:t>Day One: 86% (Girls) vs. 82% (Boys)</a:t>
            </a:r>
            <a:endParaRPr lang="en-US">
              <a:latin typeface="Times New Roman"/>
              <a:cs typeface="Times New Roman"/>
            </a:endParaRPr>
          </a:p>
          <a:p>
            <a:pPr lvl="1"/>
            <a:r>
              <a:rPr lang="en-US">
                <a:latin typeface="Times New Roman"/>
                <a:ea typeface="+mn-lt"/>
                <a:cs typeface="+mn-lt"/>
              </a:rPr>
              <a:t>Day Two: 76% (Girls) vs. 72% (Boys)</a:t>
            </a:r>
            <a:endParaRPr lang="en-US">
              <a:latin typeface="Times New Roman"/>
            </a:endParaRPr>
          </a:p>
          <a:p>
            <a:endParaRPr lang="en-US"/>
          </a:p>
        </p:txBody>
      </p:sp>
    </p:spTree>
    <p:extLst>
      <p:ext uri="{BB962C8B-B14F-4D97-AF65-F5344CB8AC3E}">
        <p14:creationId xmlns:p14="http://schemas.microsoft.com/office/powerpoint/2010/main" val="38323559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C53CD-9CA6-BAEA-4FD0-08033B32A24D}"/>
              </a:ext>
            </a:extLst>
          </p:cNvPr>
          <p:cNvSpPr>
            <a:spLocks noGrp="1"/>
          </p:cNvSpPr>
          <p:nvPr>
            <p:ph type="title"/>
          </p:nvPr>
        </p:nvSpPr>
        <p:spPr/>
        <p:txBody>
          <a:bodyPr/>
          <a:lstStyle/>
          <a:p>
            <a:pPr algn="ctr"/>
            <a:r>
              <a:rPr lang="en-US">
                <a:latin typeface="Times New Roman"/>
                <a:ea typeface="+mj-lt"/>
                <a:cs typeface="+mj-lt"/>
              </a:rPr>
              <a:t>Performance Trends &amp; Retention Patterns </a:t>
            </a:r>
            <a:r>
              <a:rPr lang="en-US">
                <a:latin typeface="Times New Roman"/>
                <a:ea typeface="+mj-lt"/>
                <a:cs typeface="Times New Roman"/>
              </a:rPr>
              <a:t>(8.1, 8.2, and 8.3)</a:t>
            </a:r>
            <a:endParaRPr lang="en-US">
              <a:latin typeface="Times New Roman"/>
              <a:cs typeface="Times New Roman"/>
            </a:endParaRPr>
          </a:p>
        </p:txBody>
      </p:sp>
      <p:sp>
        <p:nvSpPr>
          <p:cNvPr id="4" name="Text Placeholder 3">
            <a:extLst>
              <a:ext uri="{FF2B5EF4-FFF2-40B4-BE49-F238E27FC236}">
                <a16:creationId xmlns:a16="http://schemas.microsoft.com/office/drawing/2014/main" id="{3D6D608C-E90B-7F85-2454-D1279DD58A49}"/>
              </a:ext>
            </a:extLst>
          </p:cNvPr>
          <p:cNvSpPr>
            <a:spLocks noGrp="1"/>
          </p:cNvSpPr>
          <p:nvPr>
            <p:ph type="body" idx="1"/>
          </p:nvPr>
        </p:nvSpPr>
        <p:spPr/>
        <p:txBody>
          <a:bodyPr/>
          <a:lstStyle/>
          <a:p>
            <a:r>
              <a:rPr lang="en-US">
                <a:latin typeface="Times New Roman"/>
                <a:ea typeface="+mn-lt"/>
                <a:cs typeface="+mn-lt"/>
              </a:rPr>
              <a:t>Overall Performance</a:t>
            </a:r>
            <a:endParaRPr lang="en-US">
              <a:latin typeface="Times New Roman"/>
            </a:endParaRPr>
          </a:p>
        </p:txBody>
      </p:sp>
      <p:sp>
        <p:nvSpPr>
          <p:cNvPr id="3" name="Content Placeholder 2">
            <a:extLst>
              <a:ext uri="{FF2B5EF4-FFF2-40B4-BE49-F238E27FC236}">
                <a16:creationId xmlns:a16="http://schemas.microsoft.com/office/drawing/2014/main" id="{47642AC6-4965-C9A5-A970-2C6F92684142}"/>
              </a:ext>
            </a:extLst>
          </p:cNvPr>
          <p:cNvSpPr>
            <a:spLocks noGrp="1"/>
          </p:cNvSpPr>
          <p:nvPr>
            <p:ph sz="half" idx="2"/>
          </p:nvPr>
        </p:nvSpPr>
        <p:spPr/>
        <p:txBody>
          <a:bodyPr vert="horz" lIns="91440" tIns="45720" rIns="91440" bIns="45720" rtlCol="0" anchor="t">
            <a:normAutofit/>
          </a:bodyPr>
          <a:lstStyle/>
          <a:p>
            <a:r>
              <a:rPr lang="en-US">
                <a:latin typeface="Times New Roman"/>
                <a:ea typeface="+mn-lt"/>
                <a:cs typeface="+mn-lt"/>
              </a:rPr>
              <a:t>Textual (8.1): 72% → 76% (improved with note-taking).</a:t>
            </a:r>
            <a:endParaRPr lang="en-US">
              <a:latin typeface="Times New Roman"/>
              <a:cs typeface="Times New Roman"/>
            </a:endParaRPr>
          </a:p>
          <a:p>
            <a:r>
              <a:rPr lang="en-US">
                <a:latin typeface="Times New Roman"/>
                <a:ea typeface="+mn-lt"/>
                <a:cs typeface="+mn-lt"/>
              </a:rPr>
              <a:t>Auditory (8.2): 70% (slightly lower than textual but improved with active listening).</a:t>
            </a:r>
            <a:endParaRPr lang="en-US">
              <a:latin typeface="Times New Roman"/>
              <a:cs typeface="Times New Roman"/>
            </a:endParaRPr>
          </a:p>
          <a:p>
            <a:r>
              <a:rPr lang="en-US">
                <a:latin typeface="Times New Roman"/>
                <a:ea typeface="+mn-lt"/>
                <a:cs typeface="+mn-lt"/>
              </a:rPr>
              <a:t>Visual (8.3): 70% → 80% (significant improvement with sketching/annotating).</a:t>
            </a:r>
            <a:endParaRPr lang="en-US">
              <a:latin typeface="Times New Roman"/>
            </a:endParaRPr>
          </a:p>
          <a:p>
            <a:endParaRPr lang="en-US"/>
          </a:p>
        </p:txBody>
      </p:sp>
      <p:sp>
        <p:nvSpPr>
          <p:cNvPr id="5" name="Text Placeholder 4">
            <a:extLst>
              <a:ext uri="{FF2B5EF4-FFF2-40B4-BE49-F238E27FC236}">
                <a16:creationId xmlns:a16="http://schemas.microsoft.com/office/drawing/2014/main" id="{CA61774A-ED54-1CC4-087A-7E0707A2028D}"/>
              </a:ext>
            </a:extLst>
          </p:cNvPr>
          <p:cNvSpPr>
            <a:spLocks noGrp="1"/>
          </p:cNvSpPr>
          <p:nvPr>
            <p:ph type="body" sz="quarter" idx="3"/>
          </p:nvPr>
        </p:nvSpPr>
        <p:spPr/>
        <p:txBody>
          <a:bodyPr/>
          <a:lstStyle/>
          <a:p>
            <a:r>
              <a:rPr lang="en-US">
                <a:latin typeface="Times New Roman"/>
                <a:ea typeface="+mn-lt"/>
                <a:cs typeface="+mn-lt"/>
              </a:rPr>
              <a:t>Short-Term vs. Long-Term Retention</a:t>
            </a:r>
            <a:endParaRPr lang="en-US">
              <a:latin typeface="Times New Roman"/>
            </a:endParaRPr>
          </a:p>
        </p:txBody>
      </p:sp>
      <p:sp>
        <p:nvSpPr>
          <p:cNvPr id="6" name="Content Placeholder 5">
            <a:extLst>
              <a:ext uri="{FF2B5EF4-FFF2-40B4-BE49-F238E27FC236}">
                <a16:creationId xmlns:a16="http://schemas.microsoft.com/office/drawing/2014/main" id="{E51CC043-DC3C-51CC-A8B3-7716648A5A55}"/>
              </a:ext>
            </a:extLst>
          </p:cNvPr>
          <p:cNvSpPr>
            <a:spLocks noGrp="1"/>
          </p:cNvSpPr>
          <p:nvPr>
            <p:ph sz="quarter" idx="4"/>
          </p:nvPr>
        </p:nvSpPr>
        <p:spPr/>
        <p:txBody>
          <a:bodyPr vert="horz" lIns="91440" tIns="45720" rIns="91440" bIns="45720" rtlCol="0" anchor="t">
            <a:normAutofit/>
          </a:bodyPr>
          <a:lstStyle/>
          <a:p>
            <a:r>
              <a:rPr lang="en-US" sz="2600">
                <a:latin typeface="Times New Roman"/>
                <a:ea typeface="+mn-lt"/>
                <a:cs typeface="+mn-lt"/>
              </a:rPr>
              <a:t>Textual: Improves with note-taking (75% → 80%).</a:t>
            </a:r>
            <a:endParaRPr lang="en-US" sz="2600">
              <a:latin typeface="Times New Roman"/>
              <a:cs typeface="Times New Roman"/>
            </a:endParaRPr>
          </a:p>
          <a:p>
            <a:r>
              <a:rPr lang="en-US" sz="2600">
                <a:latin typeface="Times New Roman"/>
                <a:ea typeface="+mn-lt"/>
                <a:cs typeface="+mn-lt"/>
              </a:rPr>
              <a:t>Auditory: Improves with note-taking (74% → 78%).</a:t>
            </a:r>
            <a:endParaRPr lang="en-US" sz="2600">
              <a:latin typeface="Times New Roman"/>
              <a:cs typeface="Times New Roman"/>
            </a:endParaRPr>
          </a:p>
          <a:p>
            <a:r>
              <a:rPr lang="en-US" sz="2600">
                <a:latin typeface="Times New Roman"/>
                <a:ea typeface="+mn-lt"/>
                <a:cs typeface="+mn-lt"/>
              </a:rPr>
              <a:t>Visual: Strongest improvement (70% → 80%), best when paired with active strategies (80% → 90% for sketching/annotating).</a:t>
            </a:r>
            <a:endParaRPr lang="en-US" sz="2600">
              <a:latin typeface="Times New Roman"/>
            </a:endParaRPr>
          </a:p>
          <a:p>
            <a:endParaRPr lang="en-US"/>
          </a:p>
        </p:txBody>
      </p:sp>
    </p:spTree>
    <p:extLst>
      <p:ext uri="{BB962C8B-B14F-4D97-AF65-F5344CB8AC3E}">
        <p14:creationId xmlns:p14="http://schemas.microsoft.com/office/powerpoint/2010/main" val="36149847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2C1A5-E029-00DD-B10D-29C7ED84F584}"/>
              </a:ext>
            </a:extLst>
          </p:cNvPr>
          <p:cNvSpPr>
            <a:spLocks noGrp="1"/>
          </p:cNvSpPr>
          <p:nvPr>
            <p:ph type="title"/>
          </p:nvPr>
        </p:nvSpPr>
        <p:spPr/>
        <p:txBody>
          <a:bodyPr/>
          <a:lstStyle/>
          <a:p>
            <a:pPr algn="ctr"/>
            <a:r>
              <a:rPr lang="en-US">
                <a:latin typeface="Times New Roman"/>
                <a:ea typeface="+mj-lt"/>
                <a:cs typeface="+mj-lt"/>
              </a:rPr>
              <a:t>Group 8: Gender-Based Performance </a:t>
            </a:r>
            <a:endParaRPr lang="en-US">
              <a:latin typeface="Times New Roman"/>
              <a:cs typeface="Times New Roman"/>
            </a:endParaRPr>
          </a:p>
        </p:txBody>
      </p:sp>
      <p:sp>
        <p:nvSpPr>
          <p:cNvPr id="4" name="Content Placeholder 3">
            <a:extLst>
              <a:ext uri="{FF2B5EF4-FFF2-40B4-BE49-F238E27FC236}">
                <a16:creationId xmlns:a16="http://schemas.microsoft.com/office/drawing/2014/main" id="{032F613A-0426-9B04-66E2-94DE89D81BD5}"/>
              </a:ext>
            </a:extLst>
          </p:cNvPr>
          <p:cNvSpPr>
            <a:spLocks noGrp="1"/>
          </p:cNvSpPr>
          <p:nvPr>
            <p:ph sz="half" idx="1"/>
          </p:nvPr>
        </p:nvSpPr>
        <p:spPr/>
        <p:txBody>
          <a:bodyPr vert="horz" lIns="91440" tIns="45720" rIns="91440" bIns="45720" rtlCol="0" anchor="t">
            <a:normAutofit/>
          </a:bodyPr>
          <a:lstStyle/>
          <a:p>
            <a:pPr marL="0" indent="0">
              <a:buNone/>
            </a:pPr>
            <a:r>
              <a:rPr lang="en-US" b="1">
                <a:latin typeface="Times New Roman"/>
                <a:cs typeface="Times New Roman"/>
              </a:rPr>
              <a:t>Gender-Based Performance</a:t>
            </a:r>
            <a:endParaRPr lang="en-US">
              <a:latin typeface="Times New Roman"/>
              <a:cs typeface="Times New Roman"/>
            </a:endParaRPr>
          </a:p>
          <a:p>
            <a:r>
              <a:rPr lang="en-US">
                <a:latin typeface="Times New Roman"/>
                <a:ea typeface="+mn-lt"/>
                <a:cs typeface="+mn-lt"/>
              </a:rPr>
              <a:t>Textual (8.1): Boys outperformed (79% → 84%) vs. girls (65% → 68%).</a:t>
            </a:r>
            <a:endParaRPr lang="en-US">
              <a:latin typeface="Times New Roman"/>
              <a:cs typeface="Times New Roman"/>
            </a:endParaRPr>
          </a:p>
          <a:p>
            <a:r>
              <a:rPr lang="en-US">
                <a:latin typeface="Times New Roman"/>
                <a:ea typeface="+mn-lt"/>
                <a:cs typeface="+mn-lt"/>
              </a:rPr>
              <a:t>Auditory (8.2): Boys performed better (78% → 82%) vs. girls (62% → 66%).</a:t>
            </a:r>
            <a:endParaRPr lang="en-US">
              <a:latin typeface="Times New Roman"/>
              <a:cs typeface="Times New Roman"/>
            </a:endParaRPr>
          </a:p>
          <a:p>
            <a:r>
              <a:rPr lang="en-US">
                <a:latin typeface="Times New Roman"/>
                <a:ea typeface="+mn-lt"/>
                <a:cs typeface="+mn-lt"/>
              </a:rPr>
              <a:t>Visual (8.3): Boys excelled (80% → 90%) vs. girls (60% → 70%).</a:t>
            </a:r>
            <a:endParaRPr lang="en-US">
              <a:latin typeface="Times New Roman"/>
            </a:endParaRPr>
          </a:p>
          <a:p>
            <a:endParaRPr lang="en-US"/>
          </a:p>
        </p:txBody>
      </p:sp>
    </p:spTree>
    <p:extLst>
      <p:ext uri="{BB962C8B-B14F-4D97-AF65-F5344CB8AC3E}">
        <p14:creationId xmlns:p14="http://schemas.microsoft.com/office/powerpoint/2010/main" val="23003716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A4A92-F643-AB60-B07F-D311C9650DB4}"/>
              </a:ext>
            </a:extLst>
          </p:cNvPr>
          <p:cNvSpPr>
            <a:spLocks noGrp="1"/>
          </p:cNvSpPr>
          <p:nvPr>
            <p:ph type="title"/>
          </p:nvPr>
        </p:nvSpPr>
        <p:spPr/>
        <p:txBody>
          <a:bodyPr/>
          <a:lstStyle/>
          <a:p>
            <a:pPr algn="ctr"/>
            <a:r>
              <a:rPr lang="en-US">
                <a:latin typeface="Times New Roman"/>
                <a:ea typeface="+mj-lt"/>
                <a:cs typeface="+mj-lt"/>
              </a:rPr>
              <a:t>Performance Trends &amp; Retention Patterns </a:t>
            </a:r>
            <a:r>
              <a:rPr lang="en-US">
                <a:latin typeface="Times New Roman"/>
                <a:ea typeface="+mj-lt"/>
                <a:cs typeface="Times New Roman"/>
              </a:rPr>
              <a:t>(9.1, 9.2, and 9.3)</a:t>
            </a:r>
            <a:endParaRPr lang="en-US"/>
          </a:p>
        </p:txBody>
      </p:sp>
      <p:sp>
        <p:nvSpPr>
          <p:cNvPr id="3" name="Content Placeholder 2">
            <a:extLst>
              <a:ext uri="{FF2B5EF4-FFF2-40B4-BE49-F238E27FC236}">
                <a16:creationId xmlns:a16="http://schemas.microsoft.com/office/drawing/2014/main" id="{6E80011F-7DFC-AB11-D7D5-A828352D2946}"/>
              </a:ext>
            </a:extLst>
          </p:cNvPr>
          <p:cNvSpPr>
            <a:spLocks noGrp="1"/>
          </p:cNvSpPr>
          <p:nvPr>
            <p:ph sz="half" idx="1"/>
          </p:nvPr>
        </p:nvSpPr>
        <p:spPr/>
        <p:txBody>
          <a:bodyPr vert="horz" lIns="91440" tIns="45720" rIns="91440" bIns="45720" rtlCol="0" anchor="t">
            <a:normAutofit lnSpcReduction="10000"/>
          </a:bodyPr>
          <a:lstStyle/>
          <a:p>
            <a:pPr marL="0" indent="0">
              <a:buNone/>
            </a:pPr>
            <a:r>
              <a:rPr lang="en-US" b="1">
                <a:latin typeface="Times New Roman"/>
                <a:cs typeface="Times New Roman"/>
              </a:rPr>
              <a:t>Overall Performance Trends</a:t>
            </a:r>
            <a:endParaRPr lang="en-US">
              <a:latin typeface="Times New Roman"/>
              <a:cs typeface="Times New Roman"/>
            </a:endParaRPr>
          </a:p>
          <a:p>
            <a:r>
              <a:rPr lang="en-US">
                <a:latin typeface="Times New Roman"/>
                <a:ea typeface="+mn-lt"/>
                <a:cs typeface="+mn-lt"/>
              </a:rPr>
              <a:t>Textual Learning (9.1): 73% → 80% improvement</a:t>
            </a:r>
            <a:endParaRPr lang="en-US">
              <a:latin typeface="Times New Roman"/>
              <a:cs typeface="Times New Roman"/>
            </a:endParaRPr>
          </a:p>
          <a:p>
            <a:r>
              <a:rPr lang="en-US">
                <a:latin typeface="Times New Roman"/>
                <a:ea typeface="+mn-lt"/>
                <a:cs typeface="+mn-lt"/>
              </a:rPr>
              <a:t>Auditory Learning (9.2): 83% on Day One but dropped to 75%</a:t>
            </a:r>
          </a:p>
          <a:p>
            <a:r>
              <a:rPr lang="en-US">
                <a:latin typeface="Times New Roman"/>
                <a:ea typeface="+mn-lt"/>
                <a:cs typeface="+mn-lt"/>
              </a:rPr>
              <a:t>Visual Learning (9.3): 90% → 80% (highest short-term, but declined)</a:t>
            </a:r>
            <a:endParaRPr lang="en-US">
              <a:latin typeface="Times New Roman"/>
            </a:endParaRPr>
          </a:p>
        </p:txBody>
      </p:sp>
      <p:sp>
        <p:nvSpPr>
          <p:cNvPr id="4" name="Content Placeholder 3">
            <a:extLst>
              <a:ext uri="{FF2B5EF4-FFF2-40B4-BE49-F238E27FC236}">
                <a16:creationId xmlns:a16="http://schemas.microsoft.com/office/drawing/2014/main" id="{541C8FAC-813B-2734-5F4A-39D95783CBE3}"/>
              </a:ext>
            </a:extLst>
          </p:cNvPr>
          <p:cNvSpPr>
            <a:spLocks noGrp="1"/>
          </p:cNvSpPr>
          <p:nvPr>
            <p:ph sz="half" idx="2"/>
          </p:nvPr>
        </p:nvSpPr>
        <p:spPr/>
        <p:txBody>
          <a:bodyPr vert="horz" lIns="91440" tIns="45720" rIns="91440" bIns="45720" rtlCol="0" anchor="t">
            <a:normAutofit lnSpcReduction="10000"/>
          </a:bodyPr>
          <a:lstStyle/>
          <a:p>
            <a:pPr marL="0" indent="0">
              <a:buNone/>
            </a:pPr>
            <a:r>
              <a:rPr lang="en-US" b="1">
                <a:latin typeface="Times New Roman"/>
                <a:cs typeface="Times New Roman"/>
              </a:rPr>
              <a:t>Retention Patterns: Short-Term vs. Long-Term</a:t>
            </a:r>
            <a:endParaRPr lang="en-US">
              <a:latin typeface="Times New Roman"/>
              <a:cs typeface="Times New Roman"/>
            </a:endParaRPr>
          </a:p>
          <a:p>
            <a:r>
              <a:rPr lang="en-US">
                <a:latin typeface="Times New Roman"/>
                <a:ea typeface="+mn-lt"/>
                <a:cs typeface="+mn-lt"/>
              </a:rPr>
              <a:t>Textual Learning: Improves long-term with note-taking (80% vs. 50%).</a:t>
            </a:r>
            <a:endParaRPr lang="en-US">
              <a:latin typeface="Times New Roman"/>
              <a:cs typeface="Times New Roman"/>
            </a:endParaRPr>
          </a:p>
          <a:p>
            <a:r>
              <a:rPr lang="en-US">
                <a:latin typeface="Times New Roman"/>
                <a:ea typeface="+mn-lt"/>
                <a:cs typeface="+mn-lt"/>
              </a:rPr>
              <a:t>Auditory Learning: Strong short-term (83%), but 8% drop overnight.</a:t>
            </a:r>
            <a:endParaRPr lang="en-US">
              <a:latin typeface="Times New Roman"/>
              <a:cs typeface="Times New Roman"/>
            </a:endParaRPr>
          </a:p>
          <a:p>
            <a:r>
              <a:rPr lang="en-US">
                <a:latin typeface="Times New Roman"/>
                <a:ea typeface="+mn-lt"/>
                <a:cs typeface="+mn-lt"/>
              </a:rPr>
              <a:t>Visual Learning: Best short-term recall (90%), but needs reinforcement.</a:t>
            </a:r>
            <a:endParaRPr lang="en-US">
              <a:latin typeface="Times New Roman"/>
            </a:endParaRPr>
          </a:p>
          <a:p>
            <a:endParaRPr lang="en-US"/>
          </a:p>
        </p:txBody>
      </p:sp>
    </p:spTree>
    <p:extLst>
      <p:ext uri="{BB962C8B-B14F-4D97-AF65-F5344CB8AC3E}">
        <p14:creationId xmlns:p14="http://schemas.microsoft.com/office/powerpoint/2010/main" val="24673832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27E8A9-4EA3-0338-9176-CC92352170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6C6366-BA54-057E-1D12-1B366C69F324}"/>
              </a:ext>
            </a:extLst>
          </p:cNvPr>
          <p:cNvSpPr>
            <a:spLocks noGrp="1"/>
          </p:cNvSpPr>
          <p:nvPr>
            <p:ph type="title"/>
          </p:nvPr>
        </p:nvSpPr>
        <p:spPr/>
        <p:txBody>
          <a:bodyPr/>
          <a:lstStyle/>
          <a:p>
            <a:pPr algn="ctr"/>
            <a:r>
              <a:rPr lang="en-US">
                <a:latin typeface="Times New Roman"/>
                <a:ea typeface="+mj-lt"/>
                <a:cs typeface="+mj-lt"/>
              </a:rPr>
              <a:t>Group 9: Gender-Based Performance </a:t>
            </a:r>
            <a:endParaRPr lang="en-US">
              <a:latin typeface="Times New Roman"/>
              <a:cs typeface="Times New Roman"/>
            </a:endParaRPr>
          </a:p>
        </p:txBody>
      </p:sp>
      <p:sp>
        <p:nvSpPr>
          <p:cNvPr id="4" name="Content Placeholder 3">
            <a:extLst>
              <a:ext uri="{FF2B5EF4-FFF2-40B4-BE49-F238E27FC236}">
                <a16:creationId xmlns:a16="http://schemas.microsoft.com/office/drawing/2014/main" id="{248A7880-6811-1AF6-80C4-7CE92905FDAC}"/>
              </a:ext>
            </a:extLst>
          </p:cNvPr>
          <p:cNvSpPr>
            <a:spLocks noGrp="1"/>
          </p:cNvSpPr>
          <p:nvPr>
            <p:ph sz="half" idx="1"/>
          </p:nvPr>
        </p:nvSpPr>
        <p:spPr/>
        <p:txBody>
          <a:bodyPr vert="horz" lIns="91440" tIns="45720" rIns="91440" bIns="45720" rtlCol="0" anchor="t">
            <a:normAutofit/>
          </a:bodyPr>
          <a:lstStyle/>
          <a:p>
            <a:pPr marL="0" indent="0">
              <a:buNone/>
            </a:pPr>
            <a:r>
              <a:rPr lang="en-US">
                <a:latin typeface="Times New Roman"/>
                <a:ea typeface="+mn-lt"/>
                <a:cs typeface="+mn-lt"/>
              </a:rPr>
              <a:t>Textual Learning (9.1):</a:t>
            </a:r>
            <a:endParaRPr lang="en-US">
              <a:latin typeface="Times New Roman"/>
              <a:cs typeface="Times New Roman"/>
            </a:endParaRPr>
          </a:p>
          <a:p>
            <a:pPr marL="971550" lvl="1" indent="-285750">
              <a:buFont typeface="Arial"/>
            </a:pPr>
            <a:r>
              <a:rPr lang="en-US">
                <a:latin typeface="Times New Roman"/>
                <a:ea typeface="+mn-lt"/>
                <a:cs typeface="+mn-lt"/>
              </a:rPr>
              <a:t>Males: 82% → 90%</a:t>
            </a:r>
            <a:endParaRPr lang="en-US">
              <a:latin typeface="Times New Roman"/>
              <a:cs typeface="Times New Roman"/>
            </a:endParaRPr>
          </a:p>
          <a:p>
            <a:pPr marL="971550" lvl="1" indent="-285750">
              <a:buFont typeface="Arial"/>
            </a:pPr>
            <a:r>
              <a:rPr lang="en-US">
                <a:latin typeface="Times New Roman"/>
                <a:ea typeface="+mn-lt"/>
                <a:cs typeface="+mn-lt"/>
              </a:rPr>
              <a:t>Females: 64% → 60%</a:t>
            </a:r>
            <a:endParaRPr lang="en-US">
              <a:latin typeface="Times New Roman"/>
              <a:cs typeface="Times New Roman"/>
            </a:endParaRPr>
          </a:p>
          <a:p>
            <a:pPr marL="0" indent="0">
              <a:buNone/>
            </a:pPr>
            <a:r>
              <a:rPr lang="en-US">
                <a:latin typeface="Times New Roman"/>
                <a:ea typeface="+mn-lt"/>
                <a:cs typeface="+mn-lt"/>
              </a:rPr>
              <a:t>Auditory Learning (9.2):</a:t>
            </a:r>
          </a:p>
          <a:p>
            <a:pPr marL="971550" lvl="1" indent="-285750">
              <a:buFont typeface="Arial"/>
            </a:pPr>
            <a:r>
              <a:rPr lang="en-US">
                <a:latin typeface="Times New Roman"/>
                <a:ea typeface="+mn-lt"/>
                <a:cs typeface="+mn-lt"/>
              </a:rPr>
              <a:t>Males: 81% → 74%</a:t>
            </a:r>
            <a:endParaRPr lang="en-US">
              <a:latin typeface="Times New Roman"/>
              <a:cs typeface="Times New Roman"/>
            </a:endParaRPr>
          </a:p>
          <a:p>
            <a:pPr marL="971550" lvl="1" indent="-285750">
              <a:buFont typeface="Arial"/>
            </a:pPr>
            <a:r>
              <a:rPr lang="en-US">
                <a:latin typeface="Times New Roman"/>
                <a:ea typeface="+mn-lt"/>
                <a:cs typeface="+mn-lt"/>
              </a:rPr>
              <a:t>Females: 85% → 77%</a:t>
            </a:r>
            <a:endParaRPr lang="en-US">
              <a:latin typeface="Times New Roman"/>
              <a:cs typeface="Times New Roman"/>
            </a:endParaRPr>
          </a:p>
          <a:p>
            <a:pPr marL="0" indent="0">
              <a:buNone/>
            </a:pPr>
            <a:r>
              <a:rPr lang="en-US">
                <a:latin typeface="Times New Roman"/>
                <a:ea typeface="+mn-lt"/>
                <a:cs typeface="+mn-lt"/>
              </a:rPr>
              <a:t>Visual Learning (9.3):</a:t>
            </a:r>
          </a:p>
          <a:p>
            <a:pPr marL="971550" lvl="1" indent="-285750">
              <a:buFont typeface="Arial"/>
            </a:pPr>
            <a:r>
              <a:rPr lang="en-US">
                <a:latin typeface="Times New Roman"/>
                <a:ea typeface="+mn-lt"/>
                <a:cs typeface="+mn-lt"/>
              </a:rPr>
              <a:t>Males: 80% → 70%</a:t>
            </a:r>
            <a:endParaRPr lang="en-US">
              <a:latin typeface="Times New Roman"/>
              <a:cs typeface="Times New Roman"/>
            </a:endParaRPr>
          </a:p>
          <a:p>
            <a:pPr marL="971550" lvl="1" indent="-285750">
              <a:buFont typeface="Arial"/>
            </a:pPr>
            <a:r>
              <a:rPr lang="en-US">
                <a:latin typeface="Times New Roman"/>
                <a:ea typeface="+mn-lt"/>
                <a:cs typeface="+mn-lt"/>
              </a:rPr>
              <a:t>Females</a:t>
            </a:r>
            <a:endParaRPr lang="en-US">
              <a:latin typeface="Times New Roman"/>
              <a:cs typeface="Times New Roman"/>
            </a:endParaRPr>
          </a:p>
          <a:p>
            <a:pPr marL="0" indent="0">
              <a:buNone/>
            </a:pPr>
            <a:endParaRPr lang="en-US">
              <a:latin typeface="Times New Roman"/>
              <a:cs typeface="Times New Roman"/>
            </a:endParaRPr>
          </a:p>
        </p:txBody>
      </p:sp>
    </p:spTree>
    <p:extLst>
      <p:ext uri="{BB962C8B-B14F-4D97-AF65-F5344CB8AC3E}">
        <p14:creationId xmlns:p14="http://schemas.microsoft.com/office/powerpoint/2010/main" val="12457957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Title 1">
            <a:extLst>
              <a:ext uri="{FF2B5EF4-FFF2-40B4-BE49-F238E27FC236}">
                <a16:creationId xmlns:a16="http://schemas.microsoft.com/office/drawing/2014/main" id="{01753E91-8937-9095-76E3-B2CD4B61665C}"/>
              </a:ext>
            </a:extLst>
          </p:cNvPr>
          <p:cNvSpPr>
            <a:spLocks noGrp="1"/>
          </p:cNvSpPr>
          <p:nvPr>
            <p:ph type="title"/>
          </p:nvPr>
        </p:nvSpPr>
        <p:spPr>
          <a:xfrm>
            <a:off x="1378743" y="731731"/>
            <a:ext cx="9444037" cy="954194"/>
          </a:xfrm>
        </p:spPr>
        <p:txBody>
          <a:bodyPr anchor="t">
            <a:normAutofit/>
          </a:bodyPr>
          <a:lstStyle/>
          <a:p>
            <a:pPr algn="ctr"/>
            <a:r>
              <a:rPr lang="en-US">
                <a:latin typeface="Times New Roman"/>
                <a:ea typeface="+mj-lt"/>
                <a:cs typeface="+mj-lt"/>
              </a:rPr>
              <a:t>Overall Performance</a:t>
            </a:r>
            <a:endParaRPr lang="en-US">
              <a:latin typeface="Times New Roman"/>
            </a:endParaRPr>
          </a:p>
        </p:txBody>
      </p:sp>
      <p:graphicFrame>
        <p:nvGraphicFramePr>
          <p:cNvPr id="8" name="Content Placeholder 7">
            <a:extLst>
              <a:ext uri="{FF2B5EF4-FFF2-40B4-BE49-F238E27FC236}">
                <a16:creationId xmlns:a16="http://schemas.microsoft.com/office/drawing/2014/main" id="{22B0EAC2-7855-257A-B420-E1968AE3FAB9}"/>
              </a:ext>
            </a:extLst>
          </p:cNvPr>
          <p:cNvGraphicFramePr>
            <a:graphicFrameLocks noGrp="1"/>
          </p:cNvGraphicFramePr>
          <p:nvPr>
            <p:ph idx="1"/>
            <p:extLst>
              <p:ext uri="{D42A27DB-BD31-4B8C-83A1-F6EECF244321}">
                <p14:modId xmlns:p14="http://schemas.microsoft.com/office/powerpoint/2010/main" val="2730214122"/>
              </p:ext>
            </p:extLst>
          </p:nvPr>
        </p:nvGraphicFramePr>
        <p:xfrm>
          <a:off x="1266251" y="2132879"/>
          <a:ext cx="9684048" cy="2934803"/>
        </p:xfrm>
        <a:graphic>
          <a:graphicData uri="http://schemas.openxmlformats.org/drawingml/2006/table">
            <a:tbl>
              <a:tblPr bandRow="1">
                <a:tableStyleId>{5940675A-B579-460E-94D1-54222C63F5DA}</a:tableStyleId>
              </a:tblPr>
              <a:tblGrid>
                <a:gridCol w="1767136">
                  <a:extLst>
                    <a:ext uri="{9D8B030D-6E8A-4147-A177-3AD203B41FA5}">
                      <a16:colId xmlns:a16="http://schemas.microsoft.com/office/drawing/2014/main" val="4011382707"/>
                    </a:ext>
                  </a:extLst>
                </a:gridCol>
                <a:gridCol w="2588207">
                  <a:extLst>
                    <a:ext uri="{9D8B030D-6E8A-4147-A177-3AD203B41FA5}">
                      <a16:colId xmlns:a16="http://schemas.microsoft.com/office/drawing/2014/main" val="3871533094"/>
                    </a:ext>
                  </a:extLst>
                </a:gridCol>
                <a:gridCol w="2657289">
                  <a:extLst>
                    <a:ext uri="{9D8B030D-6E8A-4147-A177-3AD203B41FA5}">
                      <a16:colId xmlns:a16="http://schemas.microsoft.com/office/drawing/2014/main" val="717101765"/>
                    </a:ext>
                  </a:extLst>
                </a:gridCol>
                <a:gridCol w="2671416">
                  <a:extLst>
                    <a:ext uri="{9D8B030D-6E8A-4147-A177-3AD203B41FA5}">
                      <a16:colId xmlns:a16="http://schemas.microsoft.com/office/drawing/2014/main" val="3440835916"/>
                    </a:ext>
                  </a:extLst>
                </a:gridCol>
              </a:tblGrid>
              <a:tr h="396109">
                <a:tc>
                  <a:txBody>
                    <a:bodyPr/>
                    <a:lstStyle/>
                    <a:p>
                      <a:r>
                        <a:rPr lang="en-US" sz="1800">
                          <a:latin typeface="Times New Roman"/>
                        </a:rPr>
                        <a:t>Group</a:t>
                      </a:r>
                    </a:p>
                  </a:txBody>
                  <a:tcPr marL="90025" marR="90025" marT="45012" marB="45012" anchor="ctr"/>
                </a:tc>
                <a:tc>
                  <a:txBody>
                    <a:bodyPr/>
                    <a:lstStyle/>
                    <a:p>
                      <a:r>
                        <a:rPr lang="en-US" sz="1800">
                          <a:latin typeface="Times New Roman"/>
                        </a:rPr>
                        <a:t>Textual Learning 📖</a:t>
                      </a:r>
                    </a:p>
                  </a:txBody>
                  <a:tcPr marL="90025" marR="90025" marT="45012" marB="45012" anchor="ctr"/>
                </a:tc>
                <a:tc>
                  <a:txBody>
                    <a:bodyPr/>
                    <a:lstStyle/>
                    <a:p>
                      <a:r>
                        <a:rPr lang="en-US" sz="1800">
                          <a:latin typeface="Times New Roman"/>
                        </a:rPr>
                        <a:t>Auditory Learning 🎧</a:t>
                      </a:r>
                    </a:p>
                  </a:txBody>
                  <a:tcPr marL="90025" marR="90025" marT="45012" marB="45012" anchor="ctr"/>
                </a:tc>
                <a:tc>
                  <a:txBody>
                    <a:bodyPr/>
                    <a:lstStyle/>
                    <a:p>
                      <a:r>
                        <a:rPr lang="en-US" sz="1800">
                          <a:latin typeface="Times New Roman"/>
                        </a:rPr>
                        <a:t>Visual Learning 👀</a:t>
                      </a:r>
                    </a:p>
                  </a:txBody>
                  <a:tcPr marL="90025" marR="90025" marT="45012" marB="45012" anchor="ctr"/>
                </a:tc>
                <a:extLst>
                  <a:ext uri="{0D108BD9-81ED-4DB2-BD59-A6C34878D82A}">
                    <a16:rowId xmlns:a16="http://schemas.microsoft.com/office/drawing/2014/main" val="2567542311"/>
                  </a:ext>
                </a:extLst>
              </a:tr>
              <a:tr h="936256">
                <a:tc>
                  <a:txBody>
                    <a:bodyPr/>
                    <a:lstStyle/>
                    <a:p>
                      <a:r>
                        <a:rPr lang="en-US" sz="1800">
                          <a:latin typeface="Times New Roman"/>
                        </a:rPr>
                        <a:t>Group 7</a:t>
                      </a:r>
                    </a:p>
                  </a:txBody>
                  <a:tcPr marL="90025" marR="90025" marT="45012" marB="45012" anchor="ctr"/>
                </a:tc>
                <a:tc>
                  <a:txBody>
                    <a:bodyPr/>
                    <a:lstStyle/>
                    <a:p>
                      <a:r>
                        <a:rPr lang="en-US" sz="1800">
                          <a:latin typeface="Times New Roman"/>
                        </a:rPr>
                        <a:t>68% → 73% (gradual improvement)</a:t>
                      </a:r>
                    </a:p>
                  </a:txBody>
                  <a:tcPr marL="90025" marR="90025" marT="45012" marB="45012" anchor="ctr"/>
                </a:tc>
                <a:tc>
                  <a:txBody>
                    <a:bodyPr/>
                    <a:lstStyle/>
                    <a:p>
                      <a:r>
                        <a:rPr lang="en-US" sz="1800">
                          <a:latin typeface="Times New Roman"/>
                        </a:rPr>
                        <a:t>79% → 67% (strong start, drop-off)</a:t>
                      </a:r>
                    </a:p>
                  </a:txBody>
                  <a:tcPr marL="90025" marR="90025" marT="45012" marB="45012" anchor="ctr"/>
                </a:tc>
                <a:tc>
                  <a:txBody>
                    <a:bodyPr/>
                    <a:lstStyle/>
                    <a:p>
                      <a:r>
                        <a:rPr lang="en-US" sz="1800">
                          <a:latin typeface="Times New Roman"/>
                        </a:rPr>
                        <a:t>84% → 74% (good short-term, weaker long-term)</a:t>
                      </a:r>
                    </a:p>
                  </a:txBody>
                  <a:tcPr marL="90025" marR="90025" marT="45012" marB="45012" anchor="ctr"/>
                </a:tc>
                <a:extLst>
                  <a:ext uri="{0D108BD9-81ED-4DB2-BD59-A6C34878D82A}">
                    <a16:rowId xmlns:a16="http://schemas.microsoft.com/office/drawing/2014/main" val="1747119486"/>
                  </a:ext>
                </a:extLst>
              </a:tr>
              <a:tr h="936256">
                <a:tc>
                  <a:txBody>
                    <a:bodyPr/>
                    <a:lstStyle/>
                    <a:p>
                      <a:r>
                        <a:rPr lang="en-US" sz="1800">
                          <a:latin typeface="Times New Roman"/>
                        </a:rPr>
                        <a:t>Group 8</a:t>
                      </a:r>
                    </a:p>
                  </a:txBody>
                  <a:tcPr marL="90025" marR="90025" marT="45012" marB="45012" anchor="ctr"/>
                </a:tc>
                <a:tc>
                  <a:txBody>
                    <a:bodyPr/>
                    <a:lstStyle/>
                    <a:p>
                      <a:r>
                        <a:rPr lang="en-US" sz="1800">
                          <a:latin typeface="Times New Roman"/>
                        </a:rPr>
                        <a:t>72% → 76% (steady improvement)</a:t>
                      </a:r>
                    </a:p>
                  </a:txBody>
                  <a:tcPr marL="90025" marR="90025" marT="45012" marB="45012" anchor="ctr"/>
                </a:tc>
                <a:tc>
                  <a:txBody>
                    <a:bodyPr/>
                    <a:lstStyle/>
                    <a:p>
                      <a:r>
                        <a:rPr lang="en-US" sz="1800">
                          <a:latin typeface="Times New Roman"/>
                        </a:rPr>
                        <a:t>70% → 78% (best when paired with note-taking)</a:t>
                      </a:r>
                    </a:p>
                  </a:txBody>
                  <a:tcPr marL="90025" marR="90025" marT="45012" marB="45012" anchor="ctr"/>
                </a:tc>
                <a:tc>
                  <a:txBody>
                    <a:bodyPr/>
                    <a:lstStyle/>
                    <a:p>
                      <a:r>
                        <a:rPr lang="en-US" sz="1800">
                          <a:latin typeface="Times New Roman"/>
                        </a:rPr>
                        <a:t>70% → 80% (biggest improvement with active engagement)</a:t>
                      </a:r>
                    </a:p>
                  </a:txBody>
                  <a:tcPr marL="90025" marR="90025" marT="45012" marB="45012" anchor="ctr"/>
                </a:tc>
                <a:extLst>
                  <a:ext uri="{0D108BD9-81ED-4DB2-BD59-A6C34878D82A}">
                    <a16:rowId xmlns:a16="http://schemas.microsoft.com/office/drawing/2014/main" val="1283927353"/>
                  </a:ext>
                </a:extLst>
              </a:tr>
              <a:tr h="666182">
                <a:tc>
                  <a:txBody>
                    <a:bodyPr/>
                    <a:lstStyle/>
                    <a:p>
                      <a:r>
                        <a:rPr lang="en-US" sz="1800">
                          <a:latin typeface="Times New Roman"/>
                        </a:rPr>
                        <a:t>Group 9</a:t>
                      </a:r>
                    </a:p>
                  </a:txBody>
                  <a:tcPr marL="90025" marR="90025" marT="45012" marB="45012" anchor="ctr"/>
                </a:tc>
                <a:tc>
                  <a:txBody>
                    <a:bodyPr/>
                    <a:lstStyle/>
                    <a:p>
                      <a:r>
                        <a:rPr lang="en-US" sz="1800">
                          <a:latin typeface="Times New Roman"/>
                        </a:rPr>
                        <a:t>73% → 80% (best long-term improvement)</a:t>
                      </a:r>
                    </a:p>
                  </a:txBody>
                  <a:tcPr marL="90025" marR="90025" marT="45012" marB="45012" anchor="ctr"/>
                </a:tc>
                <a:tc>
                  <a:txBody>
                    <a:bodyPr/>
                    <a:lstStyle/>
                    <a:p>
                      <a:r>
                        <a:rPr lang="en-US" sz="1800">
                          <a:latin typeface="Times New Roman"/>
                        </a:rPr>
                        <a:t>83% → 75% (high short-term, faded later)</a:t>
                      </a:r>
                    </a:p>
                  </a:txBody>
                  <a:tcPr marL="90025" marR="90025" marT="45012" marB="45012" anchor="ctr"/>
                </a:tc>
                <a:tc>
                  <a:txBody>
                    <a:bodyPr/>
                    <a:lstStyle/>
                    <a:p>
                      <a:r>
                        <a:rPr lang="en-US" sz="1800">
                          <a:latin typeface="Times New Roman"/>
                        </a:rPr>
                        <a:t>90% → 80% (highest initial, still strong later)</a:t>
                      </a:r>
                    </a:p>
                  </a:txBody>
                  <a:tcPr marL="90025" marR="90025" marT="45012" marB="45012" anchor="ctr"/>
                </a:tc>
                <a:extLst>
                  <a:ext uri="{0D108BD9-81ED-4DB2-BD59-A6C34878D82A}">
                    <a16:rowId xmlns:a16="http://schemas.microsoft.com/office/drawing/2014/main" val="2479456360"/>
                  </a:ext>
                </a:extLst>
              </a:tr>
            </a:tbl>
          </a:graphicData>
        </a:graphic>
      </p:graphicFrame>
    </p:spTree>
    <p:extLst>
      <p:ext uri="{BB962C8B-B14F-4D97-AF65-F5344CB8AC3E}">
        <p14:creationId xmlns:p14="http://schemas.microsoft.com/office/powerpoint/2010/main" val="16974886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7C0F2-BBBB-24C9-6545-13DE49AEAC58}"/>
              </a:ext>
            </a:extLst>
          </p:cNvPr>
          <p:cNvSpPr>
            <a:spLocks noGrp="1"/>
          </p:cNvSpPr>
          <p:nvPr>
            <p:ph type="title"/>
          </p:nvPr>
        </p:nvSpPr>
        <p:spPr/>
        <p:txBody>
          <a:bodyPr/>
          <a:lstStyle/>
          <a:p>
            <a:pPr algn="ctr"/>
            <a:r>
              <a:rPr lang="en-US">
                <a:latin typeface="Times New Roman"/>
                <a:ea typeface="+mj-lt"/>
                <a:cs typeface="+mj-lt"/>
              </a:rPr>
              <a:t>Short-Term vs. Long-Term Retention</a:t>
            </a:r>
            <a:endParaRPr lang="en-US">
              <a:latin typeface="Times New Roman"/>
            </a:endParaRPr>
          </a:p>
        </p:txBody>
      </p:sp>
      <p:sp>
        <p:nvSpPr>
          <p:cNvPr id="3" name="Content Placeholder 2">
            <a:extLst>
              <a:ext uri="{FF2B5EF4-FFF2-40B4-BE49-F238E27FC236}">
                <a16:creationId xmlns:a16="http://schemas.microsoft.com/office/drawing/2014/main" id="{B434F286-04F7-AA62-3291-10CB04164F53}"/>
              </a:ext>
            </a:extLst>
          </p:cNvPr>
          <p:cNvSpPr>
            <a:spLocks noGrp="1"/>
          </p:cNvSpPr>
          <p:nvPr>
            <p:ph idx="1"/>
          </p:nvPr>
        </p:nvSpPr>
        <p:spPr>
          <a:xfrm>
            <a:off x="838200" y="1825625"/>
            <a:ext cx="2952750" cy="4351338"/>
          </a:xfrm>
        </p:spPr>
        <p:txBody>
          <a:bodyPr vert="horz" lIns="91440" tIns="45720" rIns="91440" bIns="45720" rtlCol="0" anchor="t">
            <a:normAutofit/>
          </a:bodyPr>
          <a:lstStyle/>
          <a:p>
            <a:pPr marL="0" indent="0">
              <a:buNone/>
            </a:pPr>
            <a:r>
              <a:rPr lang="en-US" sz="2000" b="1">
                <a:latin typeface="Times New Roman"/>
                <a:ea typeface="+mn-lt"/>
                <a:cs typeface="+mn-lt"/>
              </a:rPr>
              <a:t>Textual Learning:</a:t>
            </a:r>
            <a:endParaRPr lang="en-US" sz="2000">
              <a:latin typeface="Times New Roman"/>
              <a:cs typeface="Times New Roman"/>
            </a:endParaRPr>
          </a:p>
          <a:p>
            <a:r>
              <a:rPr lang="en-US" sz="2000">
                <a:latin typeface="Times New Roman"/>
                <a:ea typeface="+mn-lt"/>
                <a:cs typeface="+mn-lt"/>
              </a:rPr>
              <a:t>Best long-term when paired with </a:t>
            </a:r>
            <a:r>
              <a:rPr lang="en-US" sz="2000" b="1">
                <a:latin typeface="Times New Roman"/>
                <a:ea typeface="+mn-lt"/>
                <a:cs typeface="+mn-lt"/>
              </a:rPr>
              <a:t>note-taking</a:t>
            </a:r>
            <a:r>
              <a:rPr lang="en-US" sz="2000">
                <a:latin typeface="Times New Roman"/>
                <a:ea typeface="+mn-lt"/>
                <a:cs typeface="+mn-lt"/>
              </a:rPr>
              <a:t> (Group 9 performed best).</a:t>
            </a:r>
            <a:endParaRPr lang="en-US" sz="2000">
              <a:latin typeface="Times New Roman"/>
              <a:cs typeface="Times New Roman"/>
            </a:endParaRPr>
          </a:p>
          <a:p>
            <a:r>
              <a:rPr lang="en-US" sz="2000">
                <a:latin typeface="Times New Roman"/>
                <a:ea typeface="+mn-lt"/>
                <a:cs typeface="+mn-lt"/>
              </a:rPr>
              <a:t>Passive readers had much </a:t>
            </a:r>
            <a:r>
              <a:rPr lang="en-US" sz="2000" b="1">
                <a:latin typeface="Times New Roman"/>
                <a:ea typeface="+mn-lt"/>
                <a:cs typeface="+mn-lt"/>
              </a:rPr>
              <a:t>lower retention</a:t>
            </a:r>
            <a:r>
              <a:rPr lang="en-US" sz="2000">
                <a:latin typeface="Times New Roman"/>
                <a:ea typeface="+mn-lt"/>
                <a:cs typeface="+mn-lt"/>
              </a:rPr>
              <a:t> across all groups.</a:t>
            </a:r>
            <a:endParaRPr lang="en-US" sz="2000">
              <a:latin typeface="Times New Roman"/>
              <a:cs typeface="Times New Roman"/>
            </a:endParaRPr>
          </a:p>
          <a:p>
            <a:endParaRPr lang="en-US"/>
          </a:p>
          <a:p>
            <a:endParaRPr lang="en-US"/>
          </a:p>
        </p:txBody>
      </p:sp>
      <p:sp>
        <p:nvSpPr>
          <p:cNvPr id="4" name="TextBox 3">
            <a:extLst>
              <a:ext uri="{FF2B5EF4-FFF2-40B4-BE49-F238E27FC236}">
                <a16:creationId xmlns:a16="http://schemas.microsoft.com/office/drawing/2014/main" id="{7BB7F6BF-CE21-32B7-78E6-5BAC330E9445}"/>
              </a:ext>
            </a:extLst>
          </p:cNvPr>
          <p:cNvSpPr txBox="1"/>
          <p:nvPr/>
        </p:nvSpPr>
        <p:spPr>
          <a:xfrm>
            <a:off x="4099213" y="1822738"/>
            <a:ext cx="3267363" cy="252376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a:latin typeface="Times New Roman"/>
                <a:ea typeface="+mn-lt"/>
                <a:cs typeface="+mn-lt"/>
              </a:rPr>
              <a:t>Auditory Learning:</a:t>
            </a:r>
            <a:endParaRPr lang="en-US" sz="2000">
              <a:latin typeface="Times New Roman"/>
              <a:cs typeface="Times New Roman"/>
            </a:endParaRPr>
          </a:p>
          <a:p>
            <a:pPr marL="285750" indent="-285750">
              <a:buFont typeface="Arial"/>
              <a:buChar char="•"/>
            </a:pPr>
            <a:r>
              <a:rPr lang="en-US" sz="2000" b="1">
                <a:latin typeface="Times New Roman"/>
                <a:ea typeface="+mn-lt"/>
                <a:cs typeface="+mn-lt"/>
              </a:rPr>
              <a:t>Strongest short-term recall</a:t>
            </a:r>
            <a:r>
              <a:rPr lang="en-US" sz="2000">
                <a:latin typeface="Times New Roman"/>
                <a:ea typeface="+mn-lt"/>
                <a:cs typeface="+mn-lt"/>
              </a:rPr>
              <a:t>, but </a:t>
            </a:r>
            <a:r>
              <a:rPr lang="en-US" sz="2000" b="1">
                <a:latin typeface="Times New Roman"/>
                <a:ea typeface="+mn-lt"/>
                <a:cs typeface="+mn-lt"/>
              </a:rPr>
              <a:t>biggest drop over time</a:t>
            </a:r>
            <a:r>
              <a:rPr lang="en-US" sz="2000">
                <a:latin typeface="Times New Roman"/>
                <a:ea typeface="+mn-lt"/>
                <a:cs typeface="+mn-lt"/>
              </a:rPr>
              <a:t> (Groups 7 &amp; 9).</a:t>
            </a:r>
            <a:endParaRPr lang="en-US" sz="2000">
              <a:latin typeface="Times New Roman"/>
              <a:cs typeface="Times New Roman"/>
            </a:endParaRPr>
          </a:p>
          <a:p>
            <a:pPr marL="285750" indent="-285750">
              <a:buFont typeface="Arial"/>
              <a:buChar char="•"/>
            </a:pPr>
            <a:r>
              <a:rPr lang="en-US" sz="2000" b="1">
                <a:latin typeface="Times New Roman"/>
                <a:ea typeface="+mn-lt"/>
                <a:cs typeface="+mn-lt"/>
              </a:rPr>
              <a:t>Note-taking &amp; verbal summarization</a:t>
            </a:r>
            <a:r>
              <a:rPr lang="en-US" sz="2000">
                <a:latin typeface="Times New Roman"/>
                <a:ea typeface="+mn-lt"/>
                <a:cs typeface="+mn-lt"/>
              </a:rPr>
              <a:t> helped memory (Group 8).</a:t>
            </a:r>
            <a:endParaRPr lang="en-US" sz="2000">
              <a:latin typeface="Times New Roman"/>
              <a:cs typeface="Times New Roman"/>
            </a:endParaRPr>
          </a:p>
          <a:p>
            <a:endParaRPr lang="en-US"/>
          </a:p>
        </p:txBody>
      </p:sp>
      <p:sp>
        <p:nvSpPr>
          <p:cNvPr id="5" name="TextBox 4">
            <a:extLst>
              <a:ext uri="{FF2B5EF4-FFF2-40B4-BE49-F238E27FC236}">
                <a16:creationId xmlns:a16="http://schemas.microsoft.com/office/drawing/2014/main" id="{C5AA9358-405B-31F3-6373-04EADA0BDDCF}"/>
              </a:ext>
            </a:extLst>
          </p:cNvPr>
          <p:cNvSpPr txBox="1"/>
          <p:nvPr/>
        </p:nvSpPr>
        <p:spPr>
          <a:xfrm>
            <a:off x="7737474" y="1829377"/>
            <a:ext cx="3729181" cy="37548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a:latin typeface="Times New Roman"/>
                <a:ea typeface="+mn-lt"/>
                <a:cs typeface="+mn-lt"/>
              </a:rPr>
              <a:t>Visual Learning:</a:t>
            </a:r>
            <a:endParaRPr lang="en-US" sz="2000">
              <a:latin typeface="Times New Roman"/>
              <a:cs typeface="Times New Roman"/>
            </a:endParaRPr>
          </a:p>
          <a:p>
            <a:pPr marL="285750" indent="-285750">
              <a:buFont typeface="Arial"/>
              <a:buChar char="•"/>
            </a:pPr>
            <a:r>
              <a:rPr lang="en-US" sz="2000" b="1">
                <a:latin typeface="Times New Roman"/>
                <a:ea typeface="+mn-lt"/>
                <a:cs typeface="+mn-lt"/>
              </a:rPr>
              <a:t>Best for immediate recall</a:t>
            </a:r>
            <a:r>
              <a:rPr lang="en-US" sz="2000">
                <a:latin typeface="Times New Roman"/>
                <a:ea typeface="+mn-lt"/>
                <a:cs typeface="+mn-lt"/>
              </a:rPr>
              <a:t> (Group 9 had highest Day One scores).</a:t>
            </a:r>
            <a:endParaRPr lang="en-US" sz="2000">
              <a:latin typeface="Times New Roman"/>
              <a:cs typeface="Times New Roman"/>
            </a:endParaRPr>
          </a:p>
          <a:p>
            <a:pPr marL="285750" indent="-285750">
              <a:buFont typeface="Arial"/>
              <a:buChar char="•"/>
            </a:pPr>
            <a:r>
              <a:rPr lang="en-US" sz="2000" b="1">
                <a:latin typeface="Times New Roman"/>
                <a:ea typeface="+mn-lt"/>
                <a:cs typeface="+mn-lt"/>
              </a:rPr>
              <a:t>Engaged learners (sketching, annotating, discussing) retained information better</a:t>
            </a:r>
            <a:r>
              <a:rPr lang="en-US" sz="2000">
                <a:latin typeface="Times New Roman"/>
                <a:ea typeface="+mn-lt"/>
                <a:cs typeface="+mn-lt"/>
              </a:rPr>
              <a:t> (Groups 8 &amp; 9).</a:t>
            </a:r>
            <a:endParaRPr lang="en-US" sz="2000">
              <a:latin typeface="Times New Roman"/>
              <a:cs typeface="Times New Roman"/>
            </a:endParaRPr>
          </a:p>
          <a:p>
            <a:pPr marL="285750" indent="-285750">
              <a:buFont typeface="Arial"/>
              <a:buChar char="•"/>
            </a:pPr>
            <a:r>
              <a:rPr lang="en-US" sz="2000" b="1">
                <a:latin typeface="Times New Roman"/>
                <a:ea typeface="+mn-lt"/>
                <a:cs typeface="+mn-lt"/>
              </a:rPr>
              <a:t>Passive viewers lost retention quickly</a:t>
            </a:r>
            <a:r>
              <a:rPr lang="en-US" sz="2000">
                <a:latin typeface="Times New Roman"/>
                <a:ea typeface="+mn-lt"/>
                <a:cs typeface="+mn-lt"/>
              </a:rPr>
              <a:t> (Group 7 had biggest drop).</a:t>
            </a:r>
            <a:endParaRPr lang="en-US" sz="2000">
              <a:latin typeface="Aptos" panose="020B0004020202020204"/>
            </a:endParaRPr>
          </a:p>
          <a:p>
            <a:pPr algn="l"/>
            <a:endParaRPr lang="en-US"/>
          </a:p>
        </p:txBody>
      </p:sp>
    </p:spTree>
    <p:extLst>
      <p:ext uri="{BB962C8B-B14F-4D97-AF65-F5344CB8AC3E}">
        <p14:creationId xmlns:p14="http://schemas.microsoft.com/office/powerpoint/2010/main" val="2121069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a:extLst>
              <a:ext uri="{FF2B5EF4-FFF2-40B4-BE49-F238E27FC236}">
                <a16:creationId xmlns:a16="http://schemas.microsoft.com/office/drawing/2014/main" id="{A1B4CD62-FAA0-3FBD-E4BA-E7E9AFB1301B}"/>
              </a:ext>
            </a:extLst>
          </p:cNvPr>
          <p:cNvSpPr txBox="1">
            <a:spLocks/>
          </p:cNvSpPr>
          <p:nvPr/>
        </p:nvSpPr>
        <p:spPr>
          <a:xfrm>
            <a:off x="1524000" y="2604368"/>
            <a:ext cx="9144000" cy="1655762"/>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200">
                <a:solidFill>
                  <a:schemeClr val="tx1">
                    <a:lumMod val="76000"/>
                    <a:lumOff val="24000"/>
                  </a:schemeClr>
                </a:solidFill>
                <a:latin typeface="Times New Roman"/>
                <a:ea typeface="Calibri"/>
                <a:cs typeface="Calibri"/>
              </a:rPr>
              <a:t>Investigating the Impact of Learning Styles on Memory Retention</a:t>
            </a:r>
            <a:endParaRPr lang="en-US">
              <a:solidFill>
                <a:schemeClr val="tx1">
                  <a:lumMod val="76000"/>
                  <a:lumOff val="24000"/>
                </a:schemeClr>
              </a:solidFill>
              <a:latin typeface="Times New Roman"/>
              <a:cs typeface="Times New Roman"/>
            </a:endParaRPr>
          </a:p>
          <a:p>
            <a:pPr marL="0" indent="0" algn="ctr">
              <a:buNone/>
            </a:pPr>
            <a:r>
              <a:rPr lang="en-US" sz="3200">
                <a:solidFill>
                  <a:schemeClr val="tx1">
                    <a:lumMod val="76000"/>
                    <a:lumOff val="24000"/>
                  </a:schemeClr>
                </a:solidFill>
                <a:latin typeface="Times New Roman"/>
                <a:ea typeface="Calibri"/>
                <a:cs typeface="Calibri"/>
              </a:rPr>
              <a:t>Science Fair Project 2024-2025</a:t>
            </a:r>
            <a:endParaRPr lang="en-US">
              <a:solidFill>
                <a:schemeClr val="tx1">
                  <a:lumMod val="76000"/>
                  <a:lumOff val="24000"/>
                </a:schemeClr>
              </a:solidFill>
              <a:latin typeface="Times New Roman"/>
              <a:cs typeface="Times New Roman"/>
            </a:endParaRPr>
          </a:p>
          <a:p>
            <a:endParaRPr lang="en-US" sz="5500">
              <a:solidFill>
                <a:schemeClr val="tx1">
                  <a:lumMod val="95000"/>
                  <a:lumOff val="5000"/>
                </a:schemeClr>
              </a:solidFill>
              <a:latin typeface="Times New Roman"/>
              <a:cs typeface="Times New Roman"/>
            </a:endParaRPr>
          </a:p>
          <a:p>
            <a:endParaRPr lang="en-US"/>
          </a:p>
        </p:txBody>
      </p:sp>
    </p:spTree>
    <p:extLst>
      <p:ext uri="{BB962C8B-B14F-4D97-AF65-F5344CB8AC3E}">
        <p14:creationId xmlns:p14="http://schemas.microsoft.com/office/powerpoint/2010/main" val="28847902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8ED17-175A-B5CF-AFF3-8308BE0F0DB0}"/>
              </a:ext>
            </a:extLst>
          </p:cNvPr>
          <p:cNvSpPr>
            <a:spLocks noGrp="1"/>
          </p:cNvSpPr>
          <p:nvPr>
            <p:ph type="title"/>
          </p:nvPr>
        </p:nvSpPr>
        <p:spPr/>
        <p:txBody>
          <a:bodyPr/>
          <a:lstStyle/>
          <a:p>
            <a:pPr algn="ctr"/>
            <a:r>
              <a:rPr lang="en-US">
                <a:latin typeface="Times New Roman"/>
                <a:ea typeface="+mj-lt"/>
                <a:cs typeface="+mj-lt"/>
              </a:rPr>
              <a:t>Gender-Based Performance</a:t>
            </a:r>
            <a:endParaRPr lang="en-US">
              <a:latin typeface="Times New Roman"/>
              <a:cs typeface="Times New Roman"/>
            </a:endParaRPr>
          </a:p>
        </p:txBody>
      </p:sp>
      <p:graphicFrame>
        <p:nvGraphicFramePr>
          <p:cNvPr id="5" name="Content Placeholder 4">
            <a:extLst>
              <a:ext uri="{FF2B5EF4-FFF2-40B4-BE49-F238E27FC236}">
                <a16:creationId xmlns:a16="http://schemas.microsoft.com/office/drawing/2014/main" id="{FCC65D2B-4AAF-1344-9784-26936BC8D4D5}"/>
              </a:ext>
            </a:extLst>
          </p:cNvPr>
          <p:cNvGraphicFramePr>
            <a:graphicFrameLocks noGrp="1"/>
          </p:cNvGraphicFramePr>
          <p:nvPr>
            <p:ph idx="1"/>
            <p:extLst>
              <p:ext uri="{D42A27DB-BD31-4B8C-83A1-F6EECF244321}">
                <p14:modId xmlns:p14="http://schemas.microsoft.com/office/powerpoint/2010/main" val="1983665949"/>
              </p:ext>
            </p:extLst>
          </p:nvPr>
        </p:nvGraphicFramePr>
        <p:xfrm>
          <a:off x="838200" y="1825625"/>
          <a:ext cx="10515600" cy="1463040"/>
        </p:xfrm>
        <a:graphic>
          <a:graphicData uri="http://schemas.openxmlformats.org/drawingml/2006/table">
            <a:tbl>
              <a:tblPr bandRow="1">
                <a:tableStyleId>{5C22544A-7EE6-4342-B048-85BDC9FD1C3A}</a:tableStyleId>
              </a:tblPr>
              <a:tblGrid>
                <a:gridCol w="2628900">
                  <a:extLst>
                    <a:ext uri="{9D8B030D-6E8A-4147-A177-3AD203B41FA5}">
                      <a16:colId xmlns:a16="http://schemas.microsoft.com/office/drawing/2014/main" val="50668586"/>
                    </a:ext>
                  </a:extLst>
                </a:gridCol>
                <a:gridCol w="2628900">
                  <a:extLst>
                    <a:ext uri="{9D8B030D-6E8A-4147-A177-3AD203B41FA5}">
                      <a16:colId xmlns:a16="http://schemas.microsoft.com/office/drawing/2014/main" val="1856908338"/>
                    </a:ext>
                  </a:extLst>
                </a:gridCol>
                <a:gridCol w="2628900">
                  <a:extLst>
                    <a:ext uri="{9D8B030D-6E8A-4147-A177-3AD203B41FA5}">
                      <a16:colId xmlns:a16="http://schemas.microsoft.com/office/drawing/2014/main" val="2386152062"/>
                    </a:ext>
                  </a:extLst>
                </a:gridCol>
                <a:gridCol w="2628900">
                  <a:extLst>
                    <a:ext uri="{9D8B030D-6E8A-4147-A177-3AD203B41FA5}">
                      <a16:colId xmlns:a16="http://schemas.microsoft.com/office/drawing/2014/main" val="1806528880"/>
                    </a:ext>
                  </a:extLst>
                </a:gridCol>
              </a:tblGrid>
              <a:tr h="0">
                <a:tc>
                  <a:txBody>
                    <a:bodyPr/>
                    <a:lstStyle/>
                    <a:p>
                      <a:r>
                        <a:rPr lang="en-US" b="1">
                          <a:latin typeface="Times New Roman"/>
                        </a:rPr>
                        <a:t>Group</a:t>
                      </a:r>
                      <a:endParaRPr lang="en-US">
                        <a:latin typeface="Times New Roman"/>
                      </a:endParaRPr>
                    </a:p>
                  </a:txBody>
                  <a:tcPr anchor="ct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r>
                        <a:rPr lang="en-US" b="1">
                          <a:latin typeface="Times New Roman"/>
                        </a:rPr>
                        <a:t>Textual 📖</a:t>
                      </a:r>
                      <a:endParaRPr lang="en-US">
                        <a:latin typeface="Times New Roman"/>
                      </a:endParaRPr>
                    </a:p>
                  </a:txBody>
                  <a:tcPr anchor="ct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r>
                        <a:rPr lang="en-US" b="1">
                          <a:latin typeface="Times New Roman"/>
                        </a:rPr>
                        <a:t>Auditory 🎧</a:t>
                      </a:r>
                      <a:endParaRPr lang="en-US">
                        <a:latin typeface="Times New Roman"/>
                      </a:endParaRPr>
                    </a:p>
                  </a:txBody>
                  <a:tcPr anchor="ct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r>
                        <a:rPr lang="en-US" b="1">
                          <a:latin typeface="Times New Roman"/>
                        </a:rPr>
                        <a:t>Visual 👀</a:t>
                      </a:r>
                      <a:endParaRPr lang="en-US">
                        <a:latin typeface="Times New Roman"/>
                      </a:endParaRPr>
                    </a:p>
                  </a:txBody>
                  <a:tcPr anchor="ct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2945348292"/>
                  </a:ext>
                </a:extLst>
              </a:tr>
              <a:tr h="0">
                <a:tc>
                  <a:txBody>
                    <a:bodyPr/>
                    <a:lstStyle/>
                    <a:p>
                      <a:r>
                        <a:rPr lang="en-US" b="1">
                          <a:latin typeface="Times New Roman"/>
                        </a:rPr>
                        <a:t>Group 7</a:t>
                      </a:r>
                      <a:endParaRPr lang="en-US">
                        <a:latin typeface="Times New Roman"/>
                      </a:endParaRPr>
                    </a:p>
                  </a:txBody>
                  <a:tcPr anchor="ct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r>
                        <a:rPr lang="en-US">
                          <a:latin typeface="Times New Roman"/>
                        </a:rPr>
                        <a:t>Boys </a:t>
                      </a:r>
                      <a:r>
                        <a:rPr lang="en-US" b="1">
                          <a:latin typeface="Times New Roman"/>
                        </a:rPr>
                        <a:t>80% → 86%</a:t>
                      </a:r>
                      <a:r>
                        <a:rPr lang="en-US">
                          <a:latin typeface="Times New Roman"/>
                        </a:rPr>
                        <a:t> ️</a:t>
                      </a:r>
                      <a:r>
                        <a:rPr lang="en-US" sz="1800" b="0" i="0" u="none" strike="noStrike" noProof="0"/>
                        <a:t>↑</a:t>
                      </a:r>
                      <a:endParaRPr lang="en-US">
                        <a:latin typeface="Times New Roman"/>
                      </a:endParaRPr>
                    </a:p>
                  </a:txBody>
                  <a:tcPr anchor="ct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r>
                        <a:rPr lang="en-US">
                          <a:latin typeface="Times New Roman"/>
                        </a:rPr>
                        <a:t>Girls </a:t>
                      </a:r>
                      <a:r>
                        <a:rPr lang="en-US" b="1">
                          <a:latin typeface="Times New Roman"/>
                        </a:rPr>
                        <a:t>80% → 78%</a:t>
                      </a:r>
                      <a:r>
                        <a:rPr lang="en-US">
                          <a:latin typeface="Times New Roman"/>
                        </a:rPr>
                        <a:t> </a:t>
                      </a:r>
                      <a:r>
                        <a:rPr lang="en-US" sz="1800" b="0" i="0" u="none" strike="noStrike" noProof="0"/>
                        <a:t>↓</a:t>
                      </a:r>
                      <a:endParaRPr lang="en-US">
                        <a:latin typeface="Times New Roman"/>
                      </a:endParaRPr>
                    </a:p>
                  </a:txBody>
                  <a:tcPr anchor="ct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r>
                        <a:rPr lang="en-US">
                          <a:latin typeface="Times New Roman"/>
                        </a:rPr>
                        <a:t>Girls </a:t>
                      </a:r>
                      <a:r>
                        <a:rPr lang="en-US" b="1">
                          <a:latin typeface="Times New Roman"/>
                        </a:rPr>
                        <a:t>86% → 76%</a:t>
                      </a:r>
                      <a:r>
                        <a:rPr lang="en-US">
                          <a:latin typeface="Times New Roman"/>
                        </a:rPr>
                        <a:t> </a:t>
                      </a:r>
                      <a:r>
                        <a:rPr lang="en-US" sz="1800" b="0" i="0" u="none" strike="noStrike" noProof="0"/>
                        <a:t>↓</a:t>
                      </a:r>
                      <a:endParaRPr lang="en-US">
                        <a:latin typeface="Times New Roman"/>
                      </a:endParaRPr>
                    </a:p>
                  </a:txBody>
                  <a:tcPr anchor="ct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2201312138"/>
                  </a:ext>
                </a:extLst>
              </a:tr>
              <a:tr h="0">
                <a:tc>
                  <a:txBody>
                    <a:bodyPr/>
                    <a:lstStyle/>
                    <a:p>
                      <a:r>
                        <a:rPr lang="en-US" b="1">
                          <a:latin typeface="Times New Roman"/>
                        </a:rPr>
                        <a:t>Group 8</a:t>
                      </a:r>
                      <a:endParaRPr lang="en-US">
                        <a:latin typeface="Times New Roman"/>
                      </a:endParaRPr>
                    </a:p>
                  </a:txBody>
                  <a:tcPr anchor="ct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r>
                        <a:rPr lang="en-US">
                          <a:latin typeface="Times New Roman"/>
                        </a:rPr>
                        <a:t>Boys </a:t>
                      </a:r>
                      <a:r>
                        <a:rPr lang="en-US" b="1">
                          <a:latin typeface="Times New Roman"/>
                        </a:rPr>
                        <a:t>79% → 84%</a:t>
                      </a:r>
                      <a:r>
                        <a:rPr lang="en-US">
                          <a:latin typeface="Times New Roman"/>
                        </a:rPr>
                        <a:t> </a:t>
                      </a:r>
                      <a:r>
                        <a:rPr lang="en-US" sz="1800" b="0" i="0" u="none" strike="noStrike" noProof="0"/>
                        <a:t>↑</a:t>
                      </a:r>
                      <a:endParaRPr lang="en-US">
                        <a:latin typeface="Times New Roman"/>
                      </a:endParaRPr>
                    </a:p>
                  </a:txBody>
                  <a:tcPr anchor="ct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r>
                        <a:rPr lang="en-US">
                          <a:latin typeface="Times New Roman"/>
                        </a:rPr>
                        <a:t>Boys </a:t>
                      </a:r>
                      <a:r>
                        <a:rPr lang="en-US" b="1">
                          <a:latin typeface="Times New Roman"/>
                        </a:rPr>
                        <a:t>78% → 82%</a:t>
                      </a:r>
                      <a:r>
                        <a:rPr lang="en-US">
                          <a:latin typeface="Times New Roman"/>
                        </a:rPr>
                        <a:t> </a:t>
                      </a:r>
                      <a:r>
                        <a:rPr lang="en-US" sz="1800" b="0" i="0" u="none" strike="noStrike" noProof="0"/>
                        <a:t>↑</a:t>
                      </a:r>
                      <a:endParaRPr lang="en-US">
                        <a:latin typeface="Times New Roman"/>
                      </a:endParaRPr>
                    </a:p>
                  </a:txBody>
                  <a:tcPr anchor="ct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r>
                        <a:rPr lang="en-US">
                          <a:latin typeface="Times New Roman"/>
                        </a:rPr>
                        <a:t>Boys </a:t>
                      </a:r>
                      <a:r>
                        <a:rPr lang="en-US" b="1">
                          <a:latin typeface="Times New Roman"/>
                        </a:rPr>
                        <a:t>80% → 90%</a:t>
                      </a:r>
                      <a:r>
                        <a:rPr lang="en-US">
                          <a:latin typeface="Times New Roman"/>
                        </a:rPr>
                        <a:t> </a:t>
                      </a:r>
                      <a:r>
                        <a:rPr lang="en-US" sz="1800" b="0" i="0" u="none" strike="noStrike" noProof="0"/>
                        <a:t>↑</a:t>
                      </a:r>
                      <a:endParaRPr lang="en-US">
                        <a:latin typeface="Times New Roman"/>
                      </a:endParaRPr>
                    </a:p>
                  </a:txBody>
                  <a:tcPr anchor="ct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3375832340"/>
                  </a:ext>
                </a:extLst>
              </a:tr>
              <a:tr h="0">
                <a:tc>
                  <a:txBody>
                    <a:bodyPr/>
                    <a:lstStyle/>
                    <a:p>
                      <a:r>
                        <a:rPr lang="en-US" b="1">
                          <a:latin typeface="Times New Roman"/>
                        </a:rPr>
                        <a:t>Group 9</a:t>
                      </a:r>
                      <a:endParaRPr lang="en-US">
                        <a:latin typeface="Times New Roman"/>
                      </a:endParaRPr>
                    </a:p>
                  </a:txBody>
                  <a:tcPr anchor="ct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r>
                        <a:rPr lang="en-US">
                          <a:latin typeface="Times New Roman"/>
                        </a:rPr>
                        <a:t>Boys </a:t>
                      </a:r>
                      <a:r>
                        <a:rPr lang="en-US" b="1">
                          <a:latin typeface="Times New Roman"/>
                        </a:rPr>
                        <a:t>82% → 90%</a:t>
                      </a:r>
                      <a:r>
                        <a:rPr lang="en-US">
                          <a:latin typeface="Times New Roman"/>
                        </a:rPr>
                        <a:t> </a:t>
                      </a:r>
                      <a:r>
                        <a:rPr lang="en-US" sz="1800" b="0" i="0" u="none" strike="noStrike" noProof="0"/>
                        <a:t>↑</a:t>
                      </a:r>
                      <a:endParaRPr lang="en-US">
                        <a:latin typeface="Times New Roman"/>
                      </a:endParaRPr>
                    </a:p>
                  </a:txBody>
                  <a:tcPr anchor="ct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r>
                        <a:rPr lang="en-US">
                          <a:latin typeface="Times New Roman"/>
                        </a:rPr>
                        <a:t>Girls </a:t>
                      </a:r>
                      <a:r>
                        <a:rPr lang="en-US" b="1">
                          <a:latin typeface="Times New Roman"/>
                        </a:rPr>
                        <a:t>85% → 77%</a:t>
                      </a:r>
                      <a:r>
                        <a:rPr lang="en-US">
                          <a:latin typeface="Times New Roman"/>
                        </a:rPr>
                        <a:t> ️</a:t>
                      </a:r>
                      <a:r>
                        <a:rPr lang="en-US" sz="1800" b="0" i="0" u="none" strike="noStrike" noProof="0"/>
                        <a:t>↓</a:t>
                      </a:r>
                      <a:endParaRPr lang="en-US">
                        <a:latin typeface="Times New Roman"/>
                      </a:endParaRPr>
                    </a:p>
                  </a:txBody>
                  <a:tcPr anchor="ct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r>
                        <a:rPr lang="en-US">
                          <a:latin typeface="Times New Roman"/>
                        </a:rPr>
                        <a:t>Girls </a:t>
                      </a:r>
                      <a:r>
                        <a:rPr lang="en-US" b="1">
                          <a:latin typeface="Times New Roman"/>
                        </a:rPr>
                        <a:t>90% → 80%</a:t>
                      </a:r>
                      <a:r>
                        <a:rPr lang="en-US">
                          <a:latin typeface="Times New Roman"/>
                        </a:rPr>
                        <a:t> </a:t>
                      </a:r>
                      <a:r>
                        <a:rPr lang="en-US" sz="1800" b="0" i="0" u="none" strike="noStrike" noProof="0"/>
                        <a:t>↓</a:t>
                      </a:r>
                      <a:endParaRPr lang="en-US">
                        <a:latin typeface="Times New Roman"/>
                      </a:endParaRPr>
                    </a:p>
                  </a:txBody>
                  <a:tcPr anchor="ct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2381643466"/>
                  </a:ext>
                </a:extLst>
              </a:tr>
            </a:tbl>
          </a:graphicData>
        </a:graphic>
      </p:graphicFrame>
      <p:sp>
        <p:nvSpPr>
          <p:cNvPr id="6" name="TextBox 5">
            <a:extLst>
              <a:ext uri="{FF2B5EF4-FFF2-40B4-BE49-F238E27FC236}">
                <a16:creationId xmlns:a16="http://schemas.microsoft.com/office/drawing/2014/main" id="{AA9D433E-7C72-C134-CD48-36BF154F4DDF}"/>
              </a:ext>
            </a:extLst>
          </p:cNvPr>
          <p:cNvSpPr txBox="1"/>
          <p:nvPr/>
        </p:nvSpPr>
        <p:spPr>
          <a:xfrm>
            <a:off x="1924050" y="4010025"/>
            <a:ext cx="8343900"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a:latin typeface="Times New Roman"/>
                <a:cs typeface="Times New Roman"/>
              </a:rPr>
              <a:t>Textual Learning:</a:t>
            </a:r>
            <a:r>
              <a:rPr lang="en-US">
                <a:latin typeface="Times New Roman"/>
                <a:cs typeface="Times New Roman"/>
              </a:rPr>
              <a:t> Boys </a:t>
            </a:r>
            <a:r>
              <a:rPr lang="en-US" b="1">
                <a:latin typeface="Times New Roman"/>
                <a:cs typeface="Times New Roman"/>
              </a:rPr>
              <a:t>consistently outperformed</a:t>
            </a:r>
            <a:r>
              <a:rPr lang="en-US">
                <a:latin typeface="Times New Roman"/>
                <a:cs typeface="Times New Roman"/>
              </a:rPr>
              <a:t> girls in all groups.</a:t>
            </a:r>
          </a:p>
          <a:p>
            <a:r>
              <a:rPr lang="en-US" b="1">
                <a:latin typeface="Times New Roman"/>
                <a:cs typeface="Times New Roman"/>
              </a:rPr>
              <a:t>Auditory Learning:</a:t>
            </a:r>
            <a:r>
              <a:rPr lang="en-US">
                <a:latin typeface="Times New Roman"/>
                <a:cs typeface="Times New Roman"/>
              </a:rPr>
              <a:t> Girls </a:t>
            </a:r>
            <a:r>
              <a:rPr lang="en-US" b="1">
                <a:latin typeface="Times New Roman"/>
                <a:cs typeface="Times New Roman"/>
              </a:rPr>
              <a:t>outperformed boys</a:t>
            </a:r>
            <a:r>
              <a:rPr lang="en-US">
                <a:latin typeface="Times New Roman"/>
                <a:cs typeface="Times New Roman"/>
              </a:rPr>
              <a:t> in Groups 7 &amp; 9, while </a:t>
            </a:r>
            <a:r>
              <a:rPr lang="en-US" b="1">
                <a:latin typeface="Times New Roman"/>
                <a:cs typeface="Times New Roman"/>
              </a:rPr>
              <a:t>boys did better in Group 8</a:t>
            </a:r>
            <a:r>
              <a:rPr lang="en-US">
                <a:latin typeface="Times New Roman"/>
                <a:cs typeface="Times New Roman"/>
              </a:rPr>
              <a:t>.</a:t>
            </a:r>
          </a:p>
          <a:p>
            <a:r>
              <a:rPr lang="en-US" b="1">
                <a:latin typeface="Times New Roman"/>
                <a:cs typeface="Times New Roman"/>
              </a:rPr>
              <a:t>Visual Learning:</a:t>
            </a:r>
            <a:r>
              <a:rPr lang="en-US">
                <a:latin typeface="Times New Roman"/>
                <a:cs typeface="Times New Roman"/>
              </a:rPr>
              <a:t> Girls did better in </a:t>
            </a:r>
            <a:r>
              <a:rPr lang="en-US" b="1">
                <a:latin typeface="Times New Roman"/>
                <a:cs typeface="Times New Roman"/>
              </a:rPr>
              <a:t>Group 7 &amp; 9</a:t>
            </a:r>
            <a:r>
              <a:rPr lang="en-US">
                <a:latin typeface="Times New Roman"/>
                <a:cs typeface="Times New Roman"/>
              </a:rPr>
              <a:t>, while </a:t>
            </a:r>
            <a:r>
              <a:rPr lang="en-US" b="1">
                <a:latin typeface="Times New Roman"/>
                <a:cs typeface="Times New Roman"/>
              </a:rPr>
              <a:t>boys excelled in Group 8</a:t>
            </a:r>
            <a:r>
              <a:rPr lang="en-US">
                <a:latin typeface="Times New Roman"/>
                <a:cs typeface="Times New Roman"/>
              </a:rPr>
              <a:t>.</a:t>
            </a:r>
          </a:p>
        </p:txBody>
      </p:sp>
    </p:spTree>
    <p:extLst>
      <p:ext uri="{BB962C8B-B14F-4D97-AF65-F5344CB8AC3E}">
        <p14:creationId xmlns:p14="http://schemas.microsoft.com/office/powerpoint/2010/main" val="34396976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D6813-5B4B-5FF1-A5A7-3AC87BCE51C2}"/>
              </a:ext>
            </a:extLst>
          </p:cNvPr>
          <p:cNvSpPr>
            <a:spLocks noGrp="1"/>
          </p:cNvSpPr>
          <p:nvPr>
            <p:ph type="title"/>
          </p:nvPr>
        </p:nvSpPr>
        <p:spPr/>
        <p:txBody>
          <a:bodyPr/>
          <a:lstStyle/>
          <a:p>
            <a:pPr algn="ctr"/>
            <a:r>
              <a:rPr lang="en-US">
                <a:latin typeface="Times New Roman"/>
                <a:cs typeface="Times New Roman"/>
              </a:rPr>
              <a:t>Applying this Data In Real Life</a:t>
            </a:r>
            <a:endParaRPr lang="en-US"/>
          </a:p>
        </p:txBody>
      </p:sp>
      <p:sp>
        <p:nvSpPr>
          <p:cNvPr id="3" name="Content Placeholder 2">
            <a:extLst>
              <a:ext uri="{FF2B5EF4-FFF2-40B4-BE49-F238E27FC236}">
                <a16:creationId xmlns:a16="http://schemas.microsoft.com/office/drawing/2014/main" id="{33EC7149-2A37-416B-DB18-D6DE481BB24A}"/>
              </a:ext>
            </a:extLst>
          </p:cNvPr>
          <p:cNvSpPr>
            <a:spLocks noGrp="1"/>
          </p:cNvSpPr>
          <p:nvPr>
            <p:ph sz="half" idx="1"/>
          </p:nvPr>
        </p:nvSpPr>
        <p:spPr/>
        <p:txBody>
          <a:bodyPr vert="horz" lIns="91440" tIns="45720" rIns="91440" bIns="45720" rtlCol="0" anchor="t">
            <a:normAutofit/>
          </a:bodyPr>
          <a:lstStyle/>
          <a:p>
            <a:pPr marL="0" indent="0">
              <a:buNone/>
            </a:pPr>
            <a:r>
              <a:rPr lang="en-US" sz="2000">
                <a:latin typeface="Times New Roman"/>
                <a:cs typeface="Times New Roman"/>
              </a:rPr>
              <a:t> </a:t>
            </a:r>
            <a:r>
              <a:rPr lang="en-US" sz="2000" b="1">
                <a:latin typeface="Times New Roman"/>
                <a:cs typeface="Times New Roman"/>
              </a:rPr>
              <a:t>For Teachers:</a:t>
            </a:r>
            <a:endParaRPr lang="en-US" sz="2000">
              <a:latin typeface="Times New Roman"/>
              <a:cs typeface="Times New Roman"/>
            </a:endParaRPr>
          </a:p>
          <a:p>
            <a:r>
              <a:rPr lang="en-US" sz="2000" b="1">
                <a:latin typeface="Times New Roman"/>
                <a:cs typeface="Times New Roman"/>
              </a:rPr>
              <a:t>Encourage active note-taking</a:t>
            </a:r>
            <a:r>
              <a:rPr lang="en-US" sz="2000">
                <a:latin typeface="Times New Roman"/>
                <a:cs typeface="Times New Roman"/>
              </a:rPr>
              <a:t> → Improves textual learning retention.</a:t>
            </a:r>
          </a:p>
          <a:p>
            <a:r>
              <a:rPr lang="en-US" sz="2000" b="1">
                <a:latin typeface="Times New Roman"/>
                <a:cs typeface="Times New Roman"/>
              </a:rPr>
              <a:t>Use discussions &amp; verbal recall</a:t>
            </a:r>
            <a:r>
              <a:rPr lang="en-US" sz="2000">
                <a:latin typeface="Times New Roman"/>
                <a:cs typeface="Times New Roman"/>
              </a:rPr>
              <a:t> → Helps auditory learners remember better.</a:t>
            </a:r>
          </a:p>
          <a:p>
            <a:r>
              <a:rPr lang="en-US" sz="2000" b="1">
                <a:latin typeface="Times New Roman"/>
                <a:cs typeface="Times New Roman"/>
              </a:rPr>
              <a:t>Incorporate visuals &amp; interactive elements</a:t>
            </a:r>
            <a:r>
              <a:rPr lang="en-US" sz="2000">
                <a:latin typeface="Times New Roman"/>
                <a:cs typeface="Times New Roman"/>
              </a:rPr>
              <a:t> → Supports deeper comprehension.</a:t>
            </a:r>
          </a:p>
          <a:p>
            <a:endParaRPr lang="en-US" sz="1800"/>
          </a:p>
          <a:p>
            <a:endParaRPr lang="en-US"/>
          </a:p>
        </p:txBody>
      </p:sp>
      <p:sp>
        <p:nvSpPr>
          <p:cNvPr id="4" name="Content Placeholder 3">
            <a:extLst>
              <a:ext uri="{FF2B5EF4-FFF2-40B4-BE49-F238E27FC236}">
                <a16:creationId xmlns:a16="http://schemas.microsoft.com/office/drawing/2014/main" id="{B104272B-21CE-43DA-4581-7A250523A56A}"/>
              </a:ext>
            </a:extLst>
          </p:cNvPr>
          <p:cNvSpPr>
            <a:spLocks noGrp="1"/>
          </p:cNvSpPr>
          <p:nvPr>
            <p:ph sz="half" idx="2"/>
          </p:nvPr>
        </p:nvSpPr>
        <p:spPr/>
        <p:txBody>
          <a:bodyPr vert="horz" lIns="91440" tIns="45720" rIns="91440" bIns="45720" rtlCol="0" anchor="t">
            <a:normAutofit/>
          </a:bodyPr>
          <a:lstStyle/>
          <a:p>
            <a:pPr marL="0" indent="0">
              <a:buNone/>
            </a:pPr>
            <a:r>
              <a:rPr lang="en-US" sz="2000" b="1">
                <a:latin typeface="Times New Roman"/>
                <a:ea typeface="+mn-lt"/>
                <a:cs typeface="+mn-lt"/>
              </a:rPr>
              <a:t>For Students:</a:t>
            </a:r>
            <a:endParaRPr lang="en-US" sz="2000">
              <a:latin typeface="Times New Roman"/>
              <a:cs typeface="Times New Roman"/>
            </a:endParaRPr>
          </a:p>
          <a:p>
            <a:r>
              <a:rPr lang="en-US" sz="2000" b="1">
                <a:latin typeface="Times New Roman"/>
                <a:ea typeface="+mn-lt"/>
                <a:cs typeface="+mn-lt"/>
              </a:rPr>
              <a:t>Memorize Quickly?</a:t>
            </a:r>
            <a:r>
              <a:rPr lang="en-US" sz="2000">
                <a:latin typeface="Times New Roman"/>
                <a:ea typeface="+mn-lt"/>
                <a:cs typeface="+mn-lt"/>
              </a:rPr>
              <a:t> → </a:t>
            </a:r>
            <a:r>
              <a:rPr lang="en-US" sz="2000" b="1">
                <a:latin typeface="Times New Roman"/>
                <a:ea typeface="+mn-lt"/>
                <a:cs typeface="+mn-lt"/>
              </a:rPr>
              <a:t>Auditory Learning</a:t>
            </a:r>
            <a:r>
              <a:rPr lang="en-US" sz="2000">
                <a:latin typeface="Times New Roman"/>
                <a:ea typeface="+mn-lt"/>
                <a:cs typeface="+mn-lt"/>
              </a:rPr>
              <a:t> (listening, summarizing).</a:t>
            </a:r>
            <a:endParaRPr lang="en-US" sz="2000" b="1">
              <a:latin typeface="Times New Roman"/>
              <a:cs typeface="Times New Roman"/>
            </a:endParaRPr>
          </a:p>
          <a:p>
            <a:br>
              <a:rPr lang="en-US" sz="2000">
                <a:latin typeface="Times New Roman"/>
                <a:ea typeface="+mn-lt"/>
                <a:cs typeface="+mn-lt"/>
              </a:rPr>
            </a:br>
            <a:r>
              <a:rPr lang="en-US" sz="2000" b="1">
                <a:latin typeface="Times New Roman"/>
                <a:ea typeface="+mn-lt"/>
                <a:cs typeface="+mn-lt"/>
              </a:rPr>
              <a:t>Long-Term Retention?</a:t>
            </a:r>
            <a:r>
              <a:rPr lang="en-US" sz="2000">
                <a:latin typeface="Times New Roman"/>
                <a:ea typeface="+mn-lt"/>
                <a:cs typeface="+mn-lt"/>
              </a:rPr>
              <a:t> → </a:t>
            </a:r>
            <a:r>
              <a:rPr lang="en-US" sz="2000" b="1">
                <a:latin typeface="Times New Roman"/>
                <a:ea typeface="+mn-lt"/>
                <a:cs typeface="+mn-lt"/>
              </a:rPr>
              <a:t>Text-Based Learning</a:t>
            </a:r>
            <a:r>
              <a:rPr lang="en-US" sz="2000">
                <a:latin typeface="Times New Roman"/>
                <a:ea typeface="+mn-lt"/>
                <a:cs typeface="+mn-lt"/>
              </a:rPr>
              <a:t> (note-taking, highlighting).</a:t>
            </a:r>
          </a:p>
          <a:p>
            <a:br>
              <a:rPr lang="en-US" sz="2000">
                <a:latin typeface="Times New Roman"/>
                <a:ea typeface="+mn-lt"/>
                <a:cs typeface="+mn-lt"/>
              </a:rPr>
            </a:br>
            <a:r>
              <a:rPr lang="en-US" sz="2000" b="1">
                <a:latin typeface="Times New Roman"/>
                <a:ea typeface="+mn-lt"/>
                <a:cs typeface="+mn-lt"/>
              </a:rPr>
              <a:t>Understanding Complex Ideas?</a:t>
            </a:r>
            <a:r>
              <a:rPr lang="en-US" sz="2000">
                <a:latin typeface="Times New Roman"/>
                <a:ea typeface="+mn-lt"/>
                <a:cs typeface="+mn-lt"/>
              </a:rPr>
              <a:t> → </a:t>
            </a:r>
            <a:r>
              <a:rPr lang="en-US" sz="2000" b="1">
                <a:latin typeface="Times New Roman"/>
                <a:ea typeface="+mn-lt"/>
                <a:cs typeface="+mn-lt"/>
              </a:rPr>
              <a:t>Visual Learning</a:t>
            </a:r>
            <a:r>
              <a:rPr lang="en-US" sz="2000">
                <a:latin typeface="Times New Roman"/>
                <a:ea typeface="+mn-lt"/>
                <a:cs typeface="+mn-lt"/>
              </a:rPr>
              <a:t> (diagrams, charts, sketches).</a:t>
            </a:r>
          </a:p>
          <a:p>
            <a:br>
              <a:rPr lang="en-US" sz="2000">
                <a:latin typeface="Times New Roman"/>
                <a:ea typeface="+mn-lt"/>
                <a:cs typeface="+mn-lt"/>
              </a:rPr>
            </a:br>
            <a:r>
              <a:rPr lang="en-US" sz="2000" b="1">
                <a:latin typeface="Times New Roman"/>
                <a:ea typeface="+mn-lt"/>
                <a:cs typeface="+mn-lt"/>
              </a:rPr>
              <a:t>Best Strategy?</a:t>
            </a:r>
            <a:r>
              <a:rPr lang="en-US" sz="2000">
                <a:latin typeface="Times New Roman"/>
                <a:ea typeface="+mn-lt"/>
                <a:cs typeface="+mn-lt"/>
              </a:rPr>
              <a:t> </a:t>
            </a:r>
            <a:r>
              <a:rPr lang="en-US" sz="2000" b="1">
                <a:latin typeface="Times New Roman"/>
                <a:ea typeface="+mn-lt"/>
                <a:cs typeface="+mn-lt"/>
              </a:rPr>
              <a:t>Use a mix</a:t>
            </a:r>
            <a:r>
              <a:rPr lang="en-US" sz="2000">
                <a:latin typeface="Times New Roman"/>
                <a:ea typeface="+mn-lt"/>
                <a:cs typeface="+mn-lt"/>
              </a:rPr>
              <a:t> of all three styles—read, listen, and visualize!</a:t>
            </a:r>
            <a:endParaRPr lang="en-US" sz="2000">
              <a:latin typeface="Times New Roman"/>
            </a:endParaRPr>
          </a:p>
        </p:txBody>
      </p:sp>
    </p:spTree>
    <p:extLst>
      <p:ext uri="{BB962C8B-B14F-4D97-AF65-F5344CB8AC3E}">
        <p14:creationId xmlns:p14="http://schemas.microsoft.com/office/powerpoint/2010/main" val="31955563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FB380-AC10-2957-07F0-D23CD1A66EED}"/>
              </a:ext>
            </a:extLst>
          </p:cNvPr>
          <p:cNvSpPr>
            <a:spLocks noGrp="1"/>
          </p:cNvSpPr>
          <p:nvPr>
            <p:ph type="title"/>
          </p:nvPr>
        </p:nvSpPr>
        <p:spPr/>
        <p:txBody>
          <a:bodyPr/>
          <a:lstStyle/>
          <a:p>
            <a:pPr algn="ctr"/>
            <a:r>
              <a:rPr lang="en-US">
                <a:latin typeface="Times New Roman"/>
                <a:cs typeface="Times New Roman"/>
              </a:rPr>
              <a:t>How to Study &amp; Prepare for Tests</a:t>
            </a:r>
          </a:p>
        </p:txBody>
      </p:sp>
      <p:sp>
        <p:nvSpPr>
          <p:cNvPr id="3" name="Content Placeholder 2">
            <a:extLst>
              <a:ext uri="{FF2B5EF4-FFF2-40B4-BE49-F238E27FC236}">
                <a16:creationId xmlns:a16="http://schemas.microsoft.com/office/drawing/2014/main" id="{B31D01BF-FA1F-B266-C165-C263B38D2E1B}"/>
              </a:ext>
            </a:extLst>
          </p:cNvPr>
          <p:cNvSpPr>
            <a:spLocks noGrp="1"/>
          </p:cNvSpPr>
          <p:nvPr>
            <p:ph idx="1"/>
          </p:nvPr>
        </p:nvSpPr>
        <p:spPr/>
        <p:txBody>
          <a:bodyPr vert="horz" lIns="91440" tIns="45720" rIns="91440" bIns="45720" rtlCol="0" anchor="t">
            <a:normAutofit/>
          </a:bodyPr>
          <a:lstStyle/>
          <a:p>
            <a:r>
              <a:rPr lang="en-US" b="1">
                <a:latin typeface="Times New Roman"/>
                <a:ea typeface="+mn-lt"/>
                <a:cs typeface="+mn-lt"/>
              </a:rPr>
              <a:t>Short-Term Exams (Quizzes, Unit Tests)</a:t>
            </a:r>
            <a:r>
              <a:rPr lang="en-US">
                <a:latin typeface="Times New Roman"/>
                <a:ea typeface="+mn-lt"/>
                <a:cs typeface="+mn-lt"/>
              </a:rPr>
              <a:t> → Auditory Learning </a:t>
            </a:r>
            <a:br>
              <a:rPr lang="en-US">
                <a:latin typeface="Times New Roman"/>
                <a:ea typeface="+mn-lt"/>
                <a:cs typeface="+mn-lt"/>
              </a:rPr>
            </a:br>
            <a:r>
              <a:rPr lang="en-US">
                <a:latin typeface="Times New Roman"/>
                <a:ea typeface="+mn-lt"/>
                <a:cs typeface="+mn-lt"/>
              </a:rPr>
              <a:t>Explain concepts out loud, discuss with others, or record &amp; replay information.</a:t>
            </a:r>
            <a:endParaRPr lang="en-US">
              <a:latin typeface="Times New Roman"/>
              <a:cs typeface="Times New Roman"/>
            </a:endParaRPr>
          </a:p>
          <a:p>
            <a:r>
              <a:rPr lang="en-US" b="1">
                <a:latin typeface="Times New Roman"/>
                <a:ea typeface="+mn-lt"/>
                <a:cs typeface="+mn-lt"/>
              </a:rPr>
              <a:t>Long-Term Learning </a:t>
            </a:r>
            <a:r>
              <a:rPr lang="en-US">
                <a:latin typeface="Times New Roman"/>
                <a:ea typeface="+mn-lt"/>
                <a:cs typeface="+mn-lt"/>
              </a:rPr>
              <a:t> → Text-Based Learning </a:t>
            </a:r>
            <a:br>
              <a:rPr lang="en-US">
                <a:latin typeface="Times New Roman"/>
                <a:ea typeface="+mn-lt"/>
                <a:cs typeface="+mn-lt"/>
              </a:rPr>
            </a:br>
            <a:r>
              <a:rPr lang="en-US">
                <a:latin typeface="Times New Roman"/>
                <a:ea typeface="+mn-lt"/>
                <a:cs typeface="+mn-lt"/>
              </a:rPr>
              <a:t>Read actively, take notes, highlight key points, and quiz yourself.</a:t>
            </a:r>
            <a:endParaRPr lang="en-US">
              <a:latin typeface="Times New Roman"/>
              <a:cs typeface="Times New Roman"/>
            </a:endParaRPr>
          </a:p>
          <a:p>
            <a:r>
              <a:rPr lang="en-US" b="1">
                <a:latin typeface="Times New Roman"/>
                <a:ea typeface="+mn-lt"/>
                <a:cs typeface="+mn-lt"/>
              </a:rPr>
              <a:t>Difficult or Abstract Subjects?</a:t>
            </a:r>
            <a:r>
              <a:rPr lang="en-US">
                <a:latin typeface="Times New Roman"/>
                <a:ea typeface="+mn-lt"/>
                <a:cs typeface="+mn-lt"/>
              </a:rPr>
              <a:t> → Visual Learning Helps</a:t>
            </a:r>
            <a:br>
              <a:rPr lang="en-US">
                <a:latin typeface="Times New Roman"/>
                <a:ea typeface="+mn-lt"/>
                <a:cs typeface="+mn-lt"/>
              </a:rPr>
            </a:br>
            <a:r>
              <a:rPr lang="en-US">
                <a:latin typeface="Times New Roman"/>
                <a:ea typeface="+mn-lt"/>
                <a:cs typeface="+mn-lt"/>
              </a:rPr>
              <a:t>Use flowcharts, diagrams, concept maps, or color-coded notes to understand ideas.</a:t>
            </a:r>
            <a:endParaRPr lang="en-US">
              <a:latin typeface="Times New Roman"/>
              <a:cs typeface="Times New Roman"/>
            </a:endParaRPr>
          </a:p>
          <a:p>
            <a:r>
              <a:rPr lang="en-US" b="1">
                <a:latin typeface="Times New Roman"/>
                <a:ea typeface="+mn-lt"/>
                <a:cs typeface="+mn-lt"/>
              </a:rPr>
              <a:t>Best Approach?</a:t>
            </a:r>
            <a:r>
              <a:rPr lang="en-US">
                <a:latin typeface="Times New Roman"/>
                <a:ea typeface="+mn-lt"/>
                <a:cs typeface="+mn-lt"/>
              </a:rPr>
              <a:t> Combine strategies → Read it, say it, and visualize it!</a:t>
            </a:r>
            <a:endParaRPr lang="en-US">
              <a:latin typeface="Times New Roman"/>
            </a:endParaRPr>
          </a:p>
          <a:p>
            <a:endParaRPr lang="en-US"/>
          </a:p>
        </p:txBody>
      </p:sp>
    </p:spTree>
    <p:extLst>
      <p:ext uri="{BB962C8B-B14F-4D97-AF65-F5344CB8AC3E}">
        <p14:creationId xmlns:p14="http://schemas.microsoft.com/office/powerpoint/2010/main" val="30757934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D9FC2-311C-6411-252C-A2C2083B50D0}"/>
              </a:ext>
            </a:extLst>
          </p:cNvPr>
          <p:cNvSpPr>
            <a:spLocks noGrp="1"/>
          </p:cNvSpPr>
          <p:nvPr>
            <p:ph type="title"/>
          </p:nvPr>
        </p:nvSpPr>
        <p:spPr/>
        <p:txBody>
          <a:bodyPr/>
          <a:lstStyle/>
          <a:p>
            <a:pPr algn="ctr"/>
            <a:r>
              <a:rPr lang="en-US">
                <a:latin typeface="Times New Roman"/>
                <a:ea typeface="+mj-lt"/>
                <a:cs typeface="+mj-lt"/>
              </a:rPr>
              <a:t>Was My Hypothesis Correct?</a:t>
            </a:r>
            <a:endParaRPr lang="en-US">
              <a:latin typeface="Times New Roman"/>
              <a:cs typeface="Times New Roman"/>
            </a:endParaRPr>
          </a:p>
        </p:txBody>
      </p:sp>
      <p:sp>
        <p:nvSpPr>
          <p:cNvPr id="3" name="Content Placeholder 2">
            <a:extLst>
              <a:ext uri="{FF2B5EF4-FFF2-40B4-BE49-F238E27FC236}">
                <a16:creationId xmlns:a16="http://schemas.microsoft.com/office/drawing/2014/main" id="{F4F541F3-F45D-5B6D-853F-191D50D01E88}"/>
              </a:ext>
            </a:extLst>
          </p:cNvPr>
          <p:cNvSpPr>
            <a:spLocks noGrp="1"/>
          </p:cNvSpPr>
          <p:nvPr>
            <p:ph idx="1"/>
          </p:nvPr>
        </p:nvSpPr>
        <p:spPr/>
        <p:txBody>
          <a:bodyPr vert="horz" lIns="91440" tIns="45720" rIns="91440" bIns="45720" rtlCol="0" anchor="t">
            <a:normAutofit/>
          </a:bodyPr>
          <a:lstStyle/>
          <a:p>
            <a:pPr marL="0" indent="0" algn="ctr">
              <a:buNone/>
            </a:pPr>
            <a:r>
              <a:rPr lang="en-US" b="1">
                <a:latin typeface="Times New Roman"/>
                <a:ea typeface="+mn-lt"/>
                <a:cs typeface="+mn-lt"/>
              </a:rPr>
              <a:t>Partially Correct</a:t>
            </a:r>
            <a:endParaRPr lang="en-US">
              <a:latin typeface="Times New Roman"/>
              <a:cs typeface="Times New Roman"/>
            </a:endParaRPr>
          </a:p>
          <a:p>
            <a:pPr algn="ctr"/>
            <a:r>
              <a:rPr lang="en-US">
                <a:latin typeface="Times New Roman"/>
                <a:ea typeface="+mn-lt"/>
                <a:cs typeface="+mn-lt"/>
              </a:rPr>
              <a:t>Visual learners had the highest short-term recall (Day One scores were highest across all groups).</a:t>
            </a:r>
            <a:endParaRPr lang="en-US">
              <a:latin typeface="Times New Roman"/>
              <a:cs typeface="Times New Roman"/>
            </a:endParaRPr>
          </a:p>
          <a:p>
            <a:pPr algn="ctr"/>
            <a:r>
              <a:rPr lang="en-US">
                <a:latin typeface="Times New Roman"/>
                <a:ea typeface="+mn-lt"/>
                <a:cs typeface="+mn-lt"/>
              </a:rPr>
              <a:t>BUT over time, textual learners retained more if they used active strategies (note-taking, highlighting).</a:t>
            </a:r>
            <a:endParaRPr lang="en-US">
              <a:latin typeface="Times New Roman"/>
              <a:cs typeface="Times New Roman"/>
            </a:endParaRPr>
          </a:p>
          <a:p>
            <a:pPr algn="ctr"/>
            <a:r>
              <a:rPr lang="en-US">
                <a:latin typeface="Times New Roman"/>
                <a:ea typeface="+mn-lt"/>
                <a:cs typeface="+mn-lt"/>
              </a:rPr>
              <a:t>Auditory learners showed strong initial recall, but their retention declined the most over time unless reinforced.</a:t>
            </a:r>
            <a:endParaRPr lang="en-US">
              <a:latin typeface="Times New Roman"/>
              <a:cs typeface="Times New Roman"/>
            </a:endParaRPr>
          </a:p>
          <a:p>
            <a:endParaRPr lang="en-US"/>
          </a:p>
        </p:txBody>
      </p:sp>
    </p:spTree>
    <p:extLst>
      <p:ext uri="{BB962C8B-B14F-4D97-AF65-F5344CB8AC3E}">
        <p14:creationId xmlns:p14="http://schemas.microsoft.com/office/powerpoint/2010/main" val="12366131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CD0AC-02FA-6FD6-C125-DF8192A159AB}"/>
              </a:ext>
            </a:extLst>
          </p:cNvPr>
          <p:cNvSpPr>
            <a:spLocks noGrp="1"/>
          </p:cNvSpPr>
          <p:nvPr>
            <p:ph type="title"/>
          </p:nvPr>
        </p:nvSpPr>
        <p:spPr/>
        <p:txBody>
          <a:bodyPr/>
          <a:lstStyle/>
          <a:p>
            <a:pPr algn="ctr"/>
            <a:r>
              <a:rPr lang="en-US">
                <a:latin typeface="Times New Roman"/>
                <a:ea typeface="+mj-lt"/>
                <a:cs typeface="+mj-lt"/>
              </a:rPr>
              <a:t>Conclusion</a:t>
            </a:r>
            <a:endParaRPr lang="en-US">
              <a:latin typeface="Times New Roman"/>
              <a:cs typeface="Times New Roman"/>
            </a:endParaRPr>
          </a:p>
        </p:txBody>
      </p:sp>
      <p:sp>
        <p:nvSpPr>
          <p:cNvPr id="3" name="Content Placeholder 2">
            <a:extLst>
              <a:ext uri="{FF2B5EF4-FFF2-40B4-BE49-F238E27FC236}">
                <a16:creationId xmlns:a16="http://schemas.microsoft.com/office/drawing/2014/main" id="{43AD5BF0-702A-1B50-6511-F085A95A0DEC}"/>
              </a:ext>
            </a:extLst>
          </p:cNvPr>
          <p:cNvSpPr>
            <a:spLocks noGrp="1"/>
          </p:cNvSpPr>
          <p:nvPr>
            <p:ph idx="1"/>
          </p:nvPr>
        </p:nvSpPr>
        <p:spPr/>
        <p:txBody>
          <a:bodyPr vert="horz" lIns="91440" tIns="45720" rIns="91440" bIns="45720" rtlCol="0" anchor="t">
            <a:normAutofit fontScale="92500" lnSpcReduction="10000"/>
          </a:bodyPr>
          <a:lstStyle/>
          <a:p>
            <a:pPr algn="ctr"/>
            <a:r>
              <a:rPr lang="en-US">
                <a:latin typeface="Times New Roman"/>
                <a:ea typeface="+mn-lt"/>
                <a:cs typeface="+mn-lt"/>
              </a:rPr>
              <a:t>Through this project, we saw that the way people learn affects how well they remember things. </a:t>
            </a:r>
            <a:r>
              <a:rPr lang="en-US" b="1">
                <a:latin typeface="Times New Roman"/>
                <a:ea typeface="+mn-lt"/>
                <a:cs typeface="+mn-lt"/>
              </a:rPr>
              <a:t>Visual learners</a:t>
            </a:r>
            <a:r>
              <a:rPr lang="en-US">
                <a:latin typeface="Times New Roman"/>
                <a:ea typeface="+mn-lt"/>
                <a:cs typeface="+mn-lt"/>
              </a:rPr>
              <a:t> remembered the most right away, but their memory faded over time. </a:t>
            </a:r>
            <a:r>
              <a:rPr lang="en-US" b="1">
                <a:latin typeface="Times New Roman"/>
                <a:ea typeface="+mn-lt"/>
                <a:cs typeface="+mn-lt"/>
              </a:rPr>
              <a:t>Auditory learners</a:t>
            </a:r>
            <a:r>
              <a:rPr lang="en-US">
                <a:latin typeface="Times New Roman"/>
                <a:ea typeface="+mn-lt"/>
                <a:cs typeface="+mn-lt"/>
              </a:rPr>
              <a:t> did well at first but forgot a lot later. </a:t>
            </a:r>
            <a:r>
              <a:rPr lang="en-US" b="1">
                <a:latin typeface="Times New Roman"/>
                <a:ea typeface="+mn-lt"/>
                <a:cs typeface="+mn-lt"/>
              </a:rPr>
              <a:t>Textual learners</a:t>
            </a:r>
            <a:r>
              <a:rPr lang="en-US">
                <a:latin typeface="Times New Roman"/>
                <a:ea typeface="+mn-lt"/>
                <a:cs typeface="+mn-lt"/>
              </a:rPr>
              <a:t> had the best long-term memory, especially if they took notes.</a:t>
            </a:r>
            <a:endParaRPr lang="en-US">
              <a:latin typeface="Times New Roman"/>
              <a:cs typeface="Times New Roman"/>
            </a:endParaRPr>
          </a:p>
          <a:p>
            <a:pPr algn="ctr"/>
            <a:r>
              <a:rPr lang="en-US">
                <a:latin typeface="Times New Roman"/>
                <a:ea typeface="+mn-lt"/>
                <a:cs typeface="+mn-lt"/>
              </a:rPr>
              <a:t>This shows that the best way to learn isn’t just one method—it’s a mix. Using </a:t>
            </a:r>
            <a:r>
              <a:rPr lang="en-US" b="1">
                <a:latin typeface="Times New Roman"/>
                <a:ea typeface="+mn-lt"/>
                <a:cs typeface="+mn-lt"/>
              </a:rPr>
              <a:t>reading, listening, and visuals together</a:t>
            </a:r>
            <a:r>
              <a:rPr lang="en-US">
                <a:latin typeface="Times New Roman"/>
                <a:ea typeface="+mn-lt"/>
                <a:cs typeface="+mn-lt"/>
              </a:rPr>
              <a:t> can help people remember things better. Teachers can use this to make lessons more effective, and students can use it to study smarter.</a:t>
            </a:r>
            <a:endParaRPr lang="en-US">
              <a:latin typeface="Times New Roman"/>
              <a:cs typeface="Times New Roman"/>
            </a:endParaRPr>
          </a:p>
          <a:p>
            <a:pPr algn="ctr"/>
            <a:r>
              <a:rPr lang="en-US">
                <a:latin typeface="Times New Roman"/>
                <a:ea typeface="+mn-lt"/>
                <a:cs typeface="+mn-lt"/>
              </a:rPr>
              <a:t>In the end, what matters most is not just how we get information, but </a:t>
            </a:r>
            <a:r>
              <a:rPr lang="en-US" b="1">
                <a:latin typeface="Times New Roman"/>
                <a:ea typeface="+mn-lt"/>
                <a:cs typeface="+mn-lt"/>
              </a:rPr>
              <a:t>how we use it</a:t>
            </a:r>
            <a:r>
              <a:rPr lang="en-US">
                <a:latin typeface="Times New Roman"/>
                <a:ea typeface="+mn-lt"/>
                <a:cs typeface="+mn-lt"/>
              </a:rPr>
              <a:t>. Active learning—taking notes, explaining things out loud, or drawing diagrams—makes a big difference.</a:t>
            </a:r>
            <a:endParaRPr lang="en-US">
              <a:latin typeface="Times New Roman"/>
              <a:cs typeface="Times New Roman"/>
            </a:endParaRPr>
          </a:p>
          <a:p>
            <a:endParaRPr lang="en-US"/>
          </a:p>
        </p:txBody>
      </p:sp>
    </p:spTree>
    <p:extLst>
      <p:ext uri="{BB962C8B-B14F-4D97-AF65-F5344CB8AC3E}">
        <p14:creationId xmlns:p14="http://schemas.microsoft.com/office/powerpoint/2010/main" val="21312101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57EA4-2B97-EE65-662F-E1B04F10CE1D}"/>
              </a:ext>
            </a:extLst>
          </p:cNvPr>
          <p:cNvSpPr>
            <a:spLocks noGrp="1"/>
          </p:cNvSpPr>
          <p:nvPr>
            <p:ph type="title"/>
          </p:nvPr>
        </p:nvSpPr>
        <p:spPr/>
        <p:txBody>
          <a:bodyPr/>
          <a:lstStyle/>
          <a:p>
            <a:pPr algn="ctr"/>
            <a:r>
              <a:rPr lang="en-US">
                <a:latin typeface="Times New Roman"/>
                <a:cs typeface="Times New Roman"/>
              </a:rPr>
              <a:t>Citations </a:t>
            </a:r>
            <a:endParaRPr lang="en-US"/>
          </a:p>
        </p:txBody>
      </p:sp>
      <p:sp>
        <p:nvSpPr>
          <p:cNvPr id="3" name="Content Placeholder 2">
            <a:extLst>
              <a:ext uri="{FF2B5EF4-FFF2-40B4-BE49-F238E27FC236}">
                <a16:creationId xmlns:a16="http://schemas.microsoft.com/office/drawing/2014/main" id="{1D5A613B-4563-6853-9F40-4BCD88EBB3F7}"/>
              </a:ext>
            </a:extLst>
          </p:cNvPr>
          <p:cNvSpPr>
            <a:spLocks noGrp="1"/>
          </p:cNvSpPr>
          <p:nvPr>
            <p:ph idx="1"/>
          </p:nvPr>
        </p:nvSpPr>
        <p:spPr/>
        <p:txBody>
          <a:bodyPr vert="horz" lIns="91440" tIns="45720" rIns="91440" bIns="45720" rtlCol="0" anchor="t">
            <a:normAutofit/>
          </a:bodyPr>
          <a:lstStyle/>
          <a:p>
            <a:r>
              <a:rPr lang="en-US" sz="1100" b="1">
                <a:latin typeface="Times New Roman"/>
                <a:cs typeface="Times New Roman"/>
              </a:rPr>
              <a:t>1 </a:t>
            </a:r>
            <a:r>
              <a:rPr lang="en-US" sz="1100" i="1">
                <a:latin typeface="Times New Roman"/>
                <a:cs typeface="Times New Roman"/>
              </a:rPr>
              <a:t>Top Hat. (2019, September 16). Visual Learning Definition and Meaning | Top hat. </a:t>
            </a:r>
            <a:endParaRPr lang="en-US"/>
          </a:p>
          <a:p>
            <a:pPr marL="0" indent="0">
              <a:buNone/>
            </a:pPr>
            <a:r>
              <a:rPr lang="en-US" sz="1100" i="1">
                <a:solidFill>
                  <a:srgbClr val="1155CC"/>
                </a:solidFill>
                <a:latin typeface="Times New Roman"/>
                <a:cs typeface="Times New Roman"/>
                <a:hlinkClick r:id="rId2"/>
              </a:rPr>
              <a:t>https://tophat.com/glossary/v/visual-learning/#:~:text=Visual%20learning%20is%20a%20type,i</a:t>
            </a:r>
            <a:endParaRPr lang="en-US"/>
          </a:p>
          <a:p>
            <a:r>
              <a:rPr lang="en-US" sz="1100" i="1">
                <a:latin typeface="Times New Roman"/>
                <a:cs typeface="Times New Roman"/>
              </a:rPr>
              <a:t>Olson, J. (2024, September 11). Visual Learning: A Definitive Guide to the V in VARK. Continue</a:t>
            </a:r>
            <a:endParaRPr lang="en-US"/>
          </a:p>
          <a:p>
            <a:pPr marL="0" indent="0">
              <a:buNone/>
            </a:pPr>
            <a:r>
              <a:rPr lang="en-US" sz="1100" i="1">
                <a:solidFill>
                  <a:srgbClr val="1155CC"/>
                </a:solidFill>
                <a:latin typeface="Times New Roman"/>
                <a:cs typeface="Times New Roman"/>
                <a:hlinkClick r:id="rId3"/>
              </a:rPr>
              <a:t>https://www.continu.com/blog/visual-learning</a:t>
            </a:r>
            <a:r>
              <a:rPr lang="en-US" sz="1100" i="1">
                <a:solidFill>
                  <a:srgbClr val="05103E"/>
                </a:solidFill>
                <a:latin typeface="Times New Roman"/>
                <a:cs typeface="Times New Roman"/>
              </a:rPr>
              <a:t>   </a:t>
            </a:r>
            <a:endParaRPr lang="en-US"/>
          </a:p>
          <a:p>
            <a:r>
              <a:rPr lang="en-US" sz="1200" b="1">
                <a:solidFill>
                  <a:srgbClr val="05103E"/>
                </a:solidFill>
                <a:latin typeface="Times New Roman"/>
                <a:cs typeface="Times New Roman"/>
              </a:rPr>
              <a:t>2 </a:t>
            </a:r>
            <a:r>
              <a:rPr lang="en-US" sz="1200" i="1">
                <a:solidFill>
                  <a:srgbClr val="05103E"/>
                </a:solidFill>
                <a:latin typeface="Times New Roman"/>
                <a:cs typeface="Times New Roman"/>
              </a:rPr>
              <a:t>Learning styles. (n.d.). </a:t>
            </a:r>
            <a:r>
              <a:rPr lang="en-US" sz="1200" i="1">
                <a:solidFill>
                  <a:srgbClr val="1155CC"/>
                </a:solidFill>
                <a:latin typeface="Times New Roman"/>
                <a:cs typeface="Times New Roman"/>
                <a:hlinkClick r:id="rId4"/>
              </a:rPr>
              <a:t>https://www.csum.edu/tutoring/learning-styles.html#:~:text=Textual,to%20get%20your%20brain%20flowing</a:t>
            </a:r>
            <a:r>
              <a:rPr lang="en-US" sz="1200" i="1">
                <a:solidFill>
                  <a:srgbClr val="05103E"/>
                </a:solidFill>
                <a:latin typeface="Times New Roman"/>
                <a:cs typeface="Times New Roman"/>
              </a:rPr>
              <a:t>. </a:t>
            </a:r>
            <a:endParaRPr lang="en-US"/>
          </a:p>
          <a:p>
            <a:r>
              <a:rPr lang="en-US" sz="1200" i="1">
                <a:solidFill>
                  <a:srgbClr val="05103E"/>
                </a:solidFill>
                <a:latin typeface="Times New Roman"/>
                <a:cs typeface="Times New Roman"/>
              </a:rPr>
              <a:t>Gragg, M. (2023, July 13). The power of Text-Based learning. eLearning Industry </a:t>
            </a:r>
            <a:r>
              <a:rPr lang="en-US" sz="1200" i="1">
                <a:solidFill>
                  <a:srgbClr val="1155CC"/>
                </a:solidFill>
                <a:latin typeface="Times New Roman"/>
                <a:cs typeface="Times New Roman"/>
                <a:hlinkClick r:id="rId5"/>
              </a:rPr>
              <a:t>https://elearningindustry.com/the-power-of-text-based-learning</a:t>
            </a:r>
            <a:r>
              <a:rPr lang="en-US" sz="1200" i="1">
                <a:solidFill>
                  <a:srgbClr val="05103E"/>
                </a:solidFill>
                <a:latin typeface="Times New Roman"/>
                <a:cs typeface="Times New Roman"/>
              </a:rPr>
              <a:t> </a:t>
            </a:r>
            <a:endParaRPr lang="en-US"/>
          </a:p>
          <a:p>
            <a:r>
              <a:rPr lang="en-US" sz="1200" b="1">
                <a:solidFill>
                  <a:srgbClr val="05103E"/>
                </a:solidFill>
                <a:latin typeface="Times New Roman"/>
                <a:cs typeface="Times New Roman"/>
              </a:rPr>
              <a:t>3 </a:t>
            </a:r>
            <a:r>
              <a:rPr lang="en-US" sz="1200" i="1">
                <a:solidFill>
                  <a:srgbClr val="05103E"/>
                </a:solidFill>
                <a:latin typeface="Times New Roman"/>
                <a:cs typeface="Times New Roman"/>
              </a:rPr>
              <a:t>Bay Atlantic University. (2024, March 7). 8 Types of Learning Styles | The Definitive Guide. Bay Atlantic University - Washington, D.C. </a:t>
            </a:r>
            <a:r>
              <a:rPr lang="en-US" sz="1200" i="1">
                <a:solidFill>
                  <a:srgbClr val="1155CC"/>
                </a:solidFill>
                <a:latin typeface="Times New Roman"/>
                <a:cs typeface="Times New Roman"/>
                <a:hlinkClick r:id="rId6"/>
              </a:rPr>
              <a:t>https://bau.edu/blog/types-of-learning-styles/#:~:text=No%2C%20there%20is%20no%20single,most%20effectively%20for%20each%20student</a:t>
            </a:r>
            <a:r>
              <a:rPr lang="en-US" sz="1200" i="1">
                <a:solidFill>
                  <a:srgbClr val="05103E"/>
                </a:solidFill>
                <a:latin typeface="Times New Roman"/>
                <a:cs typeface="Times New Roman"/>
              </a:rPr>
              <a:t>. </a:t>
            </a:r>
            <a:endParaRPr lang="en-US"/>
          </a:p>
          <a:p>
            <a:r>
              <a:rPr lang="en-US" sz="1200" b="1">
                <a:solidFill>
                  <a:srgbClr val="05103E"/>
                </a:solidFill>
                <a:latin typeface="Times New Roman"/>
                <a:cs typeface="Times New Roman"/>
              </a:rPr>
              <a:t>4 </a:t>
            </a:r>
            <a:r>
              <a:rPr lang="en-US" sz="1200">
                <a:solidFill>
                  <a:srgbClr val="05103E"/>
                </a:solidFill>
                <a:latin typeface="Times New Roman"/>
                <a:cs typeface="Times New Roman"/>
              </a:rPr>
              <a:t>Loprinzi, Paul, and Emily Frith. “The Role of Sex in Memory Function: Considerations and Recommendations in the Context of Exercise.” </a:t>
            </a:r>
            <a:r>
              <a:rPr lang="en-US" sz="1200" i="1">
                <a:solidFill>
                  <a:srgbClr val="05103E"/>
                </a:solidFill>
                <a:latin typeface="Times New Roman"/>
                <a:cs typeface="Times New Roman"/>
              </a:rPr>
              <a:t>Journal of Clinical Medicine</a:t>
            </a:r>
            <a:r>
              <a:rPr lang="en-US" sz="1200">
                <a:solidFill>
                  <a:srgbClr val="05103E"/>
                </a:solidFill>
                <a:latin typeface="Times New Roman"/>
                <a:cs typeface="Times New Roman"/>
              </a:rPr>
              <a:t>, vol. 7, no. 6, 31 May 2018, p. 132, </a:t>
            </a:r>
            <a:r>
              <a:rPr lang="en-US" sz="1200">
                <a:solidFill>
                  <a:srgbClr val="1155CC"/>
                </a:solidFill>
                <a:latin typeface="Times New Roman"/>
                <a:cs typeface="Times New Roman"/>
                <a:hlinkClick r:id="rId7"/>
              </a:rPr>
              <a:t>https://doi.org/10.3390/jcm7060132</a:t>
            </a:r>
            <a:r>
              <a:rPr lang="en-US" sz="1200">
                <a:solidFill>
                  <a:srgbClr val="05103E"/>
                </a:solidFill>
                <a:latin typeface="Calibri"/>
                <a:ea typeface="Calibri"/>
                <a:cs typeface="Calibri"/>
              </a:rPr>
              <a:t>. </a:t>
            </a:r>
            <a:endParaRPr lang="en-US"/>
          </a:p>
          <a:p>
            <a:r>
              <a:rPr lang="en-US" sz="1200" b="1">
                <a:latin typeface="Times New Roman"/>
                <a:cs typeface="Times New Roman"/>
              </a:rPr>
              <a:t>5</a:t>
            </a:r>
            <a:r>
              <a:rPr lang="en-US" sz="1200" i="1">
                <a:latin typeface="Times New Roman"/>
                <a:cs typeface="Times New Roman"/>
              </a:rPr>
              <a:t> Auditory learning style explained. (2022, October 25). Western Governors University. </a:t>
            </a:r>
            <a:endParaRPr lang="en-US"/>
          </a:p>
          <a:p>
            <a:pPr marL="0" indent="0">
              <a:buNone/>
            </a:pPr>
            <a:r>
              <a:rPr lang="en-US" sz="1200" i="1">
                <a:solidFill>
                  <a:srgbClr val="1155CC"/>
                </a:solidFill>
                <a:latin typeface="Times New Roman"/>
                <a:cs typeface="Times New Roman"/>
                <a:hlinkClick r:id="rId8"/>
              </a:rPr>
              <a:t>https://www.wgu.edu/blog/2020/08/auditory-learning-style.html</a:t>
            </a:r>
            <a:r>
              <a:rPr lang="en-US" sz="1200" i="1">
                <a:latin typeface="Times New Roman"/>
                <a:cs typeface="Times New Roman"/>
              </a:rPr>
              <a:t> </a:t>
            </a:r>
            <a:endParaRPr lang="en-US"/>
          </a:p>
          <a:p>
            <a:r>
              <a:rPr lang="en-US" sz="1200" i="1">
                <a:solidFill>
                  <a:srgbClr val="05103E"/>
                </a:solidFill>
                <a:latin typeface="Times New Roman"/>
                <a:cs typeface="Times New Roman"/>
              </a:rPr>
              <a:t>The Auditory learning style explained: Advantages &amp; Strategies. (2024, March 26). </a:t>
            </a:r>
            <a:r>
              <a:rPr lang="en-US" sz="1200" i="1">
                <a:solidFill>
                  <a:srgbClr val="1155CC"/>
                </a:solidFill>
                <a:latin typeface="Times New Roman"/>
                <a:cs typeface="Times New Roman"/>
                <a:hlinkClick r:id="rId9"/>
              </a:rPr>
              <a:t>https://www.crawfordinternational.co.za/blog/auditory-learning-style#:~:text=Advantages%20include%3A,rate%20than%20other%20learning%20styles</a:t>
            </a:r>
            <a:r>
              <a:rPr lang="en-US" sz="1200" i="1">
                <a:solidFill>
                  <a:srgbClr val="05103E"/>
                </a:solidFill>
                <a:latin typeface="Times New Roman"/>
                <a:cs typeface="Times New Roman"/>
              </a:rPr>
              <a:t>. </a:t>
            </a:r>
            <a:br>
              <a:rPr lang="en-US"/>
            </a:br>
            <a:endParaRPr lang="en-US"/>
          </a:p>
        </p:txBody>
      </p:sp>
    </p:spTree>
    <p:extLst>
      <p:ext uri="{BB962C8B-B14F-4D97-AF65-F5344CB8AC3E}">
        <p14:creationId xmlns:p14="http://schemas.microsoft.com/office/powerpoint/2010/main" val="644435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CB6598-7E19-3F1B-170A-32C39D9A27CB}"/>
              </a:ext>
            </a:extLst>
          </p:cNvPr>
          <p:cNvSpPr>
            <a:spLocks noGrp="1"/>
          </p:cNvSpPr>
          <p:nvPr>
            <p:ph idx="1"/>
          </p:nvPr>
        </p:nvSpPr>
        <p:spPr>
          <a:xfrm>
            <a:off x="1076325" y="2663825"/>
            <a:ext cx="10515600" cy="4351338"/>
          </a:xfrm>
        </p:spPr>
        <p:txBody>
          <a:bodyPr vert="horz" lIns="91440" tIns="45720" rIns="91440" bIns="45720" rtlCol="0" anchor="t">
            <a:normAutofit/>
          </a:bodyPr>
          <a:lstStyle/>
          <a:p>
            <a:pPr marL="0" indent="0" algn="ctr">
              <a:buNone/>
            </a:pPr>
            <a:r>
              <a:rPr lang="en-US">
                <a:latin typeface="Times New Roman"/>
                <a:cs typeface="Times New Roman"/>
              </a:rPr>
              <a:t>Exploring How Learning Styles Impact Memory Retention</a:t>
            </a:r>
            <a:endParaRPr lang="en-US"/>
          </a:p>
          <a:p>
            <a:pPr marL="0" indent="0" algn="ctr">
              <a:buNone/>
            </a:pPr>
            <a:r>
              <a:rPr lang="en-US">
                <a:latin typeface="Times New Roman"/>
                <a:cs typeface="Times New Roman"/>
              </a:rPr>
              <a:t>This project investigates how different learning styles—visual (seeing), auditory (hearing), and textual (reading)—affect a person’s ability to remember information. I aim to understand which learning style leads to better short-term and long-term memory retention.</a:t>
            </a:r>
            <a:endParaRPr lang="en-US"/>
          </a:p>
          <a:p>
            <a:pPr marL="0" indent="0">
              <a:buNone/>
            </a:pPr>
            <a:br>
              <a:rPr lang="en-US"/>
            </a:br>
            <a:endParaRPr lang="en-US"/>
          </a:p>
        </p:txBody>
      </p:sp>
      <p:sp>
        <p:nvSpPr>
          <p:cNvPr id="4" name="TextBox 3">
            <a:extLst>
              <a:ext uri="{FF2B5EF4-FFF2-40B4-BE49-F238E27FC236}">
                <a16:creationId xmlns:a16="http://schemas.microsoft.com/office/drawing/2014/main" id="{A9A3BCF5-FAC7-85DF-0108-D34BD4378D31}"/>
              </a:ext>
            </a:extLst>
          </p:cNvPr>
          <p:cNvSpPr txBox="1"/>
          <p:nvPr/>
        </p:nvSpPr>
        <p:spPr>
          <a:xfrm>
            <a:off x="3714750" y="1409700"/>
            <a:ext cx="4962525"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400">
                <a:latin typeface="Times New Roman"/>
                <a:ea typeface="Calibri"/>
                <a:cs typeface="Calibri"/>
              </a:rPr>
              <a:t>Project Overview</a:t>
            </a:r>
            <a:endParaRPr lang="en-US">
              <a:latin typeface="Times New Roman"/>
            </a:endParaRPr>
          </a:p>
        </p:txBody>
      </p:sp>
    </p:spTree>
    <p:extLst>
      <p:ext uri="{BB962C8B-B14F-4D97-AF65-F5344CB8AC3E}">
        <p14:creationId xmlns:p14="http://schemas.microsoft.com/office/powerpoint/2010/main" val="310651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8BF9E41-4950-A582-27CE-FFB6C4B4EDA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FA6AC7-1903-B48C-20FB-DCC938C054A8}"/>
              </a:ext>
            </a:extLst>
          </p:cNvPr>
          <p:cNvSpPr>
            <a:spLocks noGrp="1"/>
          </p:cNvSpPr>
          <p:nvPr>
            <p:ph idx="1"/>
          </p:nvPr>
        </p:nvSpPr>
        <p:spPr>
          <a:xfrm>
            <a:off x="1076325" y="2663825"/>
            <a:ext cx="10515600" cy="4351338"/>
          </a:xfrm>
        </p:spPr>
        <p:txBody>
          <a:bodyPr vert="horz" lIns="91440" tIns="45720" rIns="91440" bIns="45720" rtlCol="0" anchor="t">
            <a:normAutofit/>
          </a:bodyPr>
          <a:lstStyle/>
          <a:p>
            <a:pPr marL="0" indent="0" algn="ctr">
              <a:buNone/>
            </a:pPr>
            <a:r>
              <a:rPr lang="en-US">
                <a:latin typeface="Times New Roman"/>
                <a:cs typeface="Times New Roman"/>
              </a:rPr>
              <a:t>Students who learn by seeing (visual learners) will remember more information, both immediately and over time, compared to auditory or textual learners. This is because visual memory processing is often more effective for recall.</a:t>
            </a:r>
            <a:endParaRPr lang="en-US"/>
          </a:p>
          <a:p>
            <a:pPr marL="0" indent="0">
              <a:buNone/>
            </a:pPr>
            <a:br>
              <a:rPr lang="en-US"/>
            </a:br>
            <a:endParaRPr lang="en-US"/>
          </a:p>
        </p:txBody>
      </p:sp>
      <p:sp>
        <p:nvSpPr>
          <p:cNvPr id="4" name="TextBox 3">
            <a:extLst>
              <a:ext uri="{FF2B5EF4-FFF2-40B4-BE49-F238E27FC236}">
                <a16:creationId xmlns:a16="http://schemas.microsoft.com/office/drawing/2014/main" id="{1FC35819-9C4F-6DE8-55B7-5511D94C0480}"/>
              </a:ext>
            </a:extLst>
          </p:cNvPr>
          <p:cNvSpPr txBox="1"/>
          <p:nvPr/>
        </p:nvSpPr>
        <p:spPr>
          <a:xfrm>
            <a:off x="3714750" y="1409700"/>
            <a:ext cx="4962525"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400">
                <a:latin typeface="Times New Roman"/>
                <a:ea typeface="Calibri"/>
                <a:cs typeface="Times New Roman"/>
              </a:rPr>
              <a:t>Hypothesis</a:t>
            </a:r>
            <a:endParaRPr lang="en-US"/>
          </a:p>
        </p:txBody>
      </p:sp>
    </p:spTree>
    <p:extLst>
      <p:ext uri="{BB962C8B-B14F-4D97-AF65-F5344CB8AC3E}">
        <p14:creationId xmlns:p14="http://schemas.microsoft.com/office/powerpoint/2010/main" val="4019415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8F0BAD1-EF0A-1875-3CE2-6125302CCAA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6F2110-05A3-EFB9-C75A-987C1C9897B5}"/>
              </a:ext>
            </a:extLst>
          </p:cNvPr>
          <p:cNvSpPr>
            <a:spLocks noGrp="1"/>
          </p:cNvSpPr>
          <p:nvPr>
            <p:ph idx="1"/>
          </p:nvPr>
        </p:nvSpPr>
        <p:spPr>
          <a:xfrm>
            <a:off x="1076325" y="2835275"/>
            <a:ext cx="10515600" cy="4351338"/>
          </a:xfrm>
        </p:spPr>
        <p:txBody>
          <a:bodyPr vert="horz" lIns="91440" tIns="45720" rIns="91440" bIns="45720" rtlCol="0" anchor="t">
            <a:normAutofit/>
          </a:bodyPr>
          <a:lstStyle/>
          <a:p>
            <a:pPr algn="ctr">
              <a:buNone/>
            </a:pPr>
            <a:r>
              <a:rPr lang="en-US">
                <a:latin typeface="Times New Roman"/>
                <a:ea typeface="+mn-lt"/>
                <a:cs typeface="+mn-lt"/>
              </a:rPr>
              <a:t>Textual learners learn best by reading and writing. Whether it’s on a screen or in a book, they remember things better when they read and take notes to organize their thoughts.</a:t>
            </a:r>
          </a:p>
          <a:p>
            <a:pPr algn="ctr">
              <a:buNone/>
            </a:pPr>
            <a:endParaRPr lang="en-US">
              <a:latin typeface="Times New Roman"/>
            </a:endParaRPr>
          </a:p>
          <a:p>
            <a:pPr marL="0" indent="0">
              <a:buNone/>
            </a:pPr>
            <a:endParaRPr lang="en-US">
              <a:latin typeface="Times New Roman"/>
              <a:cs typeface="Times New Roman"/>
            </a:endParaRPr>
          </a:p>
          <a:p>
            <a:pPr marL="0" indent="0">
              <a:buNone/>
            </a:pPr>
            <a:br>
              <a:rPr lang="en-US"/>
            </a:br>
            <a:endParaRPr lang="en-US"/>
          </a:p>
        </p:txBody>
      </p:sp>
      <p:sp>
        <p:nvSpPr>
          <p:cNvPr id="4" name="TextBox 3">
            <a:extLst>
              <a:ext uri="{FF2B5EF4-FFF2-40B4-BE49-F238E27FC236}">
                <a16:creationId xmlns:a16="http://schemas.microsoft.com/office/drawing/2014/main" id="{088376BE-D5E1-F9E2-52E7-BC744E33E3A3}"/>
              </a:ext>
            </a:extLst>
          </p:cNvPr>
          <p:cNvSpPr txBox="1"/>
          <p:nvPr/>
        </p:nvSpPr>
        <p:spPr>
          <a:xfrm>
            <a:off x="-238125" y="904875"/>
            <a:ext cx="12677775" cy="14465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400">
                <a:latin typeface="Times New Roman"/>
                <a:ea typeface="Calibri"/>
                <a:cs typeface="Times New Roman"/>
              </a:rPr>
              <a:t> Textual Learning –</a:t>
            </a:r>
            <a:endParaRPr lang="en-US" sz="4400"/>
          </a:p>
          <a:p>
            <a:pPr algn="ctr"/>
            <a:r>
              <a:rPr lang="en-US" sz="4400" b="1">
                <a:latin typeface="Times New Roman"/>
                <a:ea typeface="Calibri"/>
                <a:cs typeface="Times New Roman"/>
              </a:rPr>
              <a:t>What is Textual learning</a:t>
            </a:r>
            <a:endParaRPr lang="en-US" sz="4400"/>
          </a:p>
        </p:txBody>
      </p:sp>
      <p:sp>
        <p:nvSpPr>
          <p:cNvPr id="2" name="TextBox 1">
            <a:extLst>
              <a:ext uri="{FF2B5EF4-FFF2-40B4-BE49-F238E27FC236}">
                <a16:creationId xmlns:a16="http://schemas.microsoft.com/office/drawing/2014/main" id="{186F75A5-51B2-D2A2-1E2D-0CA1EB2F86E3}"/>
              </a:ext>
            </a:extLst>
          </p:cNvPr>
          <p:cNvSpPr txBox="1"/>
          <p:nvPr/>
        </p:nvSpPr>
        <p:spPr>
          <a:xfrm>
            <a:off x="257432" y="6229864"/>
            <a:ext cx="48397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t>2</a:t>
            </a:r>
          </a:p>
        </p:txBody>
      </p:sp>
    </p:spTree>
    <p:extLst>
      <p:ext uri="{BB962C8B-B14F-4D97-AF65-F5344CB8AC3E}">
        <p14:creationId xmlns:p14="http://schemas.microsoft.com/office/powerpoint/2010/main" val="3321913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FED2544-2EA2-A4DA-2AD5-BC64AA855DB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F48902-7C0D-2ED7-F3A4-C65DBC90C2B3}"/>
              </a:ext>
            </a:extLst>
          </p:cNvPr>
          <p:cNvSpPr>
            <a:spLocks noGrp="1"/>
          </p:cNvSpPr>
          <p:nvPr>
            <p:ph idx="1"/>
          </p:nvPr>
        </p:nvSpPr>
        <p:spPr>
          <a:xfrm>
            <a:off x="1085850" y="2921000"/>
            <a:ext cx="10515600" cy="4351338"/>
          </a:xfrm>
        </p:spPr>
        <p:txBody>
          <a:bodyPr vert="horz" lIns="91440" tIns="45720" rIns="91440" bIns="45720" rtlCol="0" anchor="t">
            <a:normAutofit/>
          </a:bodyPr>
          <a:lstStyle/>
          <a:p>
            <a:pPr algn="ctr">
              <a:buNone/>
            </a:pPr>
            <a:r>
              <a:rPr lang="en-US">
                <a:latin typeface="Times New Roman"/>
                <a:ea typeface="+mn-lt"/>
                <a:cs typeface="+mn-lt"/>
              </a:rPr>
              <a:t>Auditory learners learn best by listening. They prefer lectures, verbal instructions, and spoken explanations instead of hands-on activities or visuals. Hearing information helps them understand and remember it better.</a:t>
            </a:r>
            <a:endParaRPr lang="en-US">
              <a:latin typeface="Times New Roman"/>
            </a:endParaRPr>
          </a:p>
          <a:p>
            <a:pPr marL="0" indent="0">
              <a:buNone/>
            </a:pPr>
            <a:endParaRPr lang="en-US">
              <a:latin typeface="Times New Roman"/>
              <a:cs typeface="Times New Roman"/>
            </a:endParaRPr>
          </a:p>
          <a:p>
            <a:pPr marL="0" indent="0">
              <a:buNone/>
            </a:pPr>
            <a:br>
              <a:rPr lang="en-US"/>
            </a:br>
            <a:endParaRPr lang="en-US"/>
          </a:p>
        </p:txBody>
      </p:sp>
      <p:sp>
        <p:nvSpPr>
          <p:cNvPr id="4" name="TextBox 3">
            <a:extLst>
              <a:ext uri="{FF2B5EF4-FFF2-40B4-BE49-F238E27FC236}">
                <a16:creationId xmlns:a16="http://schemas.microsoft.com/office/drawing/2014/main" id="{BE1F2C60-A96E-4209-BD93-860D2FA864F5}"/>
              </a:ext>
            </a:extLst>
          </p:cNvPr>
          <p:cNvSpPr txBox="1"/>
          <p:nvPr/>
        </p:nvSpPr>
        <p:spPr>
          <a:xfrm>
            <a:off x="-238125" y="866775"/>
            <a:ext cx="12677775" cy="14465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400">
                <a:latin typeface="Times New Roman"/>
                <a:ea typeface="Calibri"/>
                <a:cs typeface="Times New Roman"/>
              </a:rPr>
              <a:t>Auditory Learning – </a:t>
            </a:r>
            <a:endParaRPr lang="en-US" sz="4400">
              <a:latin typeface="Aptos" panose="020B0004020202020204"/>
              <a:ea typeface="Calibri"/>
              <a:cs typeface="Times New Roman"/>
            </a:endParaRPr>
          </a:p>
          <a:p>
            <a:pPr algn="ctr"/>
            <a:r>
              <a:rPr lang="en-US" sz="4400" b="1">
                <a:latin typeface="Times New Roman"/>
                <a:ea typeface="Calibri"/>
                <a:cs typeface="Times New Roman"/>
              </a:rPr>
              <a:t>What is Auditory Learning </a:t>
            </a:r>
            <a:endParaRPr lang="en-US" sz="4400"/>
          </a:p>
        </p:txBody>
      </p:sp>
      <p:sp>
        <p:nvSpPr>
          <p:cNvPr id="5" name="TextBox 4">
            <a:extLst>
              <a:ext uri="{FF2B5EF4-FFF2-40B4-BE49-F238E27FC236}">
                <a16:creationId xmlns:a16="http://schemas.microsoft.com/office/drawing/2014/main" id="{009D7502-DFC2-2FFC-0E91-A3043B0D37FB}"/>
              </a:ext>
            </a:extLst>
          </p:cNvPr>
          <p:cNvSpPr txBox="1"/>
          <p:nvPr/>
        </p:nvSpPr>
        <p:spPr>
          <a:xfrm>
            <a:off x="257432" y="6229864"/>
            <a:ext cx="48397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t>5</a:t>
            </a:r>
          </a:p>
        </p:txBody>
      </p:sp>
    </p:spTree>
    <p:extLst>
      <p:ext uri="{BB962C8B-B14F-4D97-AF65-F5344CB8AC3E}">
        <p14:creationId xmlns:p14="http://schemas.microsoft.com/office/powerpoint/2010/main" val="1199588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884A7ED-DD63-2AEB-709C-BE30A837967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F85DF1-E717-5533-B3F6-C352B32DAFA0}"/>
              </a:ext>
            </a:extLst>
          </p:cNvPr>
          <p:cNvSpPr>
            <a:spLocks noGrp="1"/>
          </p:cNvSpPr>
          <p:nvPr>
            <p:ph idx="1"/>
          </p:nvPr>
        </p:nvSpPr>
        <p:spPr>
          <a:xfrm>
            <a:off x="838200" y="2644775"/>
            <a:ext cx="10515600" cy="4351338"/>
          </a:xfrm>
        </p:spPr>
        <p:txBody>
          <a:bodyPr vert="horz" lIns="91440" tIns="45720" rIns="91440" bIns="45720" rtlCol="0" anchor="t">
            <a:normAutofit lnSpcReduction="10000"/>
          </a:bodyPr>
          <a:lstStyle/>
          <a:p>
            <a:pPr algn="ctr">
              <a:buNone/>
            </a:pPr>
            <a:r>
              <a:rPr lang="en-US">
                <a:latin typeface="Times New Roman"/>
                <a:ea typeface="+mn-lt"/>
                <a:cs typeface="+mn-lt"/>
              </a:rPr>
              <a:t>Visual learners understand information best when it’s presented through images, colors, maps, and diagrams. They have a strong ability to picture things in their minds and might even have a near-photographic memory. Seeing information laid out visually, like on a whiteboard, helps them remember it more easily. They learn best by using color-coded notes, making to-do lists, and organizing ideas with concept maps.</a:t>
            </a:r>
          </a:p>
          <a:p>
            <a:pPr algn="ctr">
              <a:buNone/>
            </a:pPr>
            <a:endParaRPr lang="en-US">
              <a:latin typeface="Times New Roman"/>
              <a:cs typeface="Times"/>
            </a:endParaRPr>
          </a:p>
          <a:p>
            <a:pPr marL="0" indent="0" algn="ctr">
              <a:buNone/>
            </a:pPr>
            <a:endParaRPr lang="en-US">
              <a:latin typeface="Times New Roman"/>
              <a:cs typeface="Times New Roman"/>
            </a:endParaRPr>
          </a:p>
          <a:p>
            <a:pPr marL="0" indent="0">
              <a:buNone/>
            </a:pPr>
            <a:br>
              <a:rPr lang="en-US"/>
            </a:br>
            <a:endParaRPr lang="en-US"/>
          </a:p>
        </p:txBody>
      </p:sp>
      <p:sp>
        <p:nvSpPr>
          <p:cNvPr id="4" name="TextBox 3">
            <a:extLst>
              <a:ext uri="{FF2B5EF4-FFF2-40B4-BE49-F238E27FC236}">
                <a16:creationId xmlns:a16="http://schemas.microsoft.com/office/drawing/2014/main" id="{B291AA91-3BE8-B45F-FFD0-A0CFB70D8F3F}"/>
              </a:ext>
            </a:extLst>
          </p:cNvPr>
          <p:cNvSpPr txBox="1"/>
          <p:nvPr/>
        </p:nvSpPr>
        <p:spPr>
          <a:xfrm>
            <a:off x="1019175" y="647700"/>
            <a:ext cx="10620375" cy="14465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400">
                <a:latin typeface="Times New Roman"/>
                <a:ea typeface="Calibri"/>
                <a:cs typeface="Times New Roman"/>
              </a:rPr>
              <a:t>Visual Learning –</a:t>
            </a:r>
            <a:endParaRPr lang="en-US" sz="4400">
              <a:latin typeface="Aptos" panose="020B0004020202020204"/>
              <a:ea typeface="Calibri"/>
              <a:cs typeface="Times New Roman"/>
            </a:endParaRPr>
          </a:p>
          <a:p>
            <a:pPr algn="ctr"/>
            <a:r>
              <a:rPr lang="en-US" sz="4400">
                <a:latin typeface="Times New Roman"/>
                <a:ea typeface="Calibri"/>
                <a:cs typeface="Times New Roman"/>
              </a:rPr>
              <a:t> </a:t>
            </a:r>
            <a:r>
              <a:rPr lang="en-US" sz="4400" b="1">
                <a:latin typeface="Times New Roman"/>
                <a:ea typeface="Calibri"/>
                <a:cs typeface="Times New Roman"/>
              </a:rPr>
              <a:t>What is Visual learning</a:t>
            </a:r>
            <a:endParaRPr lang="en-US" sz="4400"/>
          </a:p>
        </p:txBody>
      </p:sp>
      <p:sp>
        <p:nvSpPr>
          <p:cNvPr id="5" name="TextBox 4">
            <a:extLst>
              <a:ext uri="{FF2B5EF4-FFF2-40B4-BE49-F238E27FC236}">
                <a16:creationId xmlns:a16="http://schemas.microsoft.com/office/drawing/2014/main" id="{2600211F-1B70-57B9-F83E-04D1091B73A3}"/>
              </a:ext>
            </a:extLst>
          </p:cNvPr>
          <p:cNvSpPr txBox="1"/>
          <p:nvPr/>
        </p:nvSpPr>
        <p:spPr>
          <a:xfrm>
            <a:off x="257432" y="6229864"/>
            <a:ext cx="48397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t>1</a:t>
            </a:r>
          </a:p>
        </p:txBody>
      </p:sp>
    </p:spTree>
    <p:extLst>
      <p:ext uri="{BB962C8B-B14F-4D97-AF65-F5344CB8AC3E}">
        <p14:creationId xmlns:p14="http://schemas.microsoft.com/office/powerpoint/2010/main" val="1250977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6D40819-F08E-E346-18BA-E5F83F1007C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F943D5-DB76-F923-11C6-CB83D30DD1F1}"/>
              </a:ext>
            </a:extLst>
          </p:cNvPr>
          <p:cNvSpPr>
            <a:spLocks noGrp="1"/>
          </p:cNvSpPr>
          <p:nvPr>
            <p:ph idx="1"/>
          </p:nvPr>
        </p:nvSpPr>
        <p:spPr>
          <a:xfrm>
            <a:off x="838200" y="2644775"/>
            <a:ext cx="10515600" cy="4351338"/>
          </a:xfrm>
        </p:spPr>
        <p:txBody>
          <a:bodyPr vert="horz" lIns="91440" tIns="45720" rIns="91440" bIns="45720" rtlCol="0" anchor="t">
            <a:normAutofit/>
          </a:bodyPr>
          <a:lstStyle/>
          <a:p>
            <a:pPr algn="ctr">
              <a:buNone/>
            </a:pPr>
            <a:r>
              <a:rPr lang="en-US">
                <a:latin typeface="Times New Roman"/>
                <a:ea typeface="+mn-lt"/>
                <a:cs typeface="+mn-lt"/>
              </a:rPr>
              <a:t>Gender can affect memory in different ways. </a:t>
            </a:r>
            <a:r>
              <a:rPr lang="en-US" b="1">
                <a:latin typeface="Times New Roman"/>
                <a:ea typeface="+mn-lt"/>
                <a:cs typeface="+mn-lt"/>
              </a:rPr>
              <a:t>Girls usually have a better memory for events, stories, words, and faces</a:t>
            </a:r>
            <a:r>
              <a:rPr lang="en-US">
                <a:latin typeface="Times New Roman"/>
                <a:ea typeface="+mn-lt"/>
                <a:cs typeface="+mn-lt"/>
              </a:rPr>
              <a:t>, which helps them remember details faster and with more emotion. However, this advantage tends to fade with age. </a:t>
            </a:r>
            <a:r>
              <a:rPr lang="en-US" b="1">
                <a:latin typeface="Times New Roman"/>
                <a:ea typeface="+mn-lt"/>
                <a:cs typeface="+mn-lt"/>
              </a:rPr>
              <a:t>Boys, on the other hand, are usually better at spatial memory</a:t>
            </a:r>
            <a:r>
              <a:rPr lang="en-US">
                <a:latin typeface="Times New Roman"/>
                <a:ea typeface="+mn-lt"/>
                <a:cs typeface="+mn-lt"/>
              </a:rPr>
              <a:t>, which means they’re better at mentally rotating objects and navigating.  </a:t>
            </a:r>
          </a:p>
          <a:p>
            <a:pPr algn="ctr">
              <a:buNone/>
            </a:pPr>
            <a:endParaRPr lang="en-US">
              <a:latin typeface="Times New Roman"/>
              <a:cs typeface="Times"/>
            </a:endParaRPr>
          </a:p>
          <a:p>
            <a:pPr marL="0" indent="0" algn="ctr">
              <a:buNone/>
            </a:pPr>
            <a:endParaRPr lang="en-US">
              <a:latin typeface="Times New Roman"/>
              <a:cs typeface="Times New Roman"/>
            </a:endParaRPr>
          </a:p>
          <a:p>
            <a:pPr marL="0" indent="0">
              <a:buNone/>
            </a:pPr>
            <a:br>
              <a:rPr lang="en-US"/>
            </a:br>
            <a:endParaRPr lang="en-US"/>
          </a:p>
        </p:txBody>
      </p:sp>
      <p:sp>
        <p:nvSpPr>
          <p:cNvPr id="4" name="TextBox 3">
            <a:extLst>
              <a:ext uri="{FF2B5EF4-FFF2-40B4-BE49-F238E27FC236}">
                <a16:creationId xmlns:a16="http://schemas.microsoft.com/office/drawing/2014/main" id="{7F2EBC59-DF94-9854-B8E3-6AAED18AEFA6}"/>
              </a:ext>
            </a:extLst>
          </p:cNvPr>
          <p:cNvSpPr txBox="1"/>
          <p:nvPr/>
        </p:nvSpPr>
        <p:spPr>
          <a:xfrm>
            <a:off x="1038225" y="1228725"/>
            <a:ext cx="10620375"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400">
                <a:solidFill>
                  <a:srgbClr val="05103E"/>
                </a:solidFill>
                <a:latin typeface="Times New Roman"/>
                <a:ea typeface="Calibri"/>
                <a:cs typeface="Times New Roman"/>
              </a:rPr>
              <a:t>Does Gender Relate to Memory Retention?</a:t>
            </a:r>
            <a:endParaRPr lang="en-US" sz="4400"/>
          </a:p>
        </p:txBody>
      </p:sp>
      <p:sp>
        <p:nvSpPr>
          <p:cNvPr id="5" name="TextBox 4">
            <a:extLst>
              <a:ext uri="{FF2B5EF4-FFF2-40B4-BE49-F238E27FC236}">
                <a16:creationId xmlns:a16="http://schemas.microsoft.com/office/drawing/2014/main" id="{B947D826-080C-DF02-5D8B-985AF35BDC64}"/>
              </a:ext>
            </a:extLst>
          </p:cNvPr>
          <p:cNvSpPr txBox="1"/>
          <p:nvPr/>
        </p:nvSpPr>
        <p:spPr>
          <a:xfrm>
            <a:off x="257432" y="6229864"/>
            <a:ext cx="48397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t>4</a:t>
            </a:r>
          </a:p>
        </p:txBody>
      </p:sp>
    </p:spTree>
    <p:extLst>
      <p:ext uri="{BB962C8B-B14F-4D97-AF65-F5344CB8AC3E}">
        <p14:creationId xmlns:p14="http://schemas.microsoft.com/office/powerpoint/2010/main" val="2148456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225B208-741E-36A3-21C4-A5DF8F7A91E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3C0023E-003A-21DB-8BEC-F082B24BB2B5}"/>
              </a:ext>
            </a:extLst>
          </p:cNvPr>
          <p:cNvSpPr>
            <a:spLocks noGrp="1"/>
          </p:cNvSpPr>
          <p:nvPr>
            <p:ph idx="1"/>
          </p:nvPr>
        </p:nvSpPr>
        <p:spPr>
          <a:xfrm>
            <a:off x="838200" y="2644775"/>
            <a:ext cx="10515600" cy="5008563"/>
          </a:xfrm>
        </p:spPr>
        <p:txBody>
          <a:bodyPr vert="horz" lIns="91440" tIns="45720" rIns="91440" bIns="45720" rtlCol="0" anchor="t">
            <a:normAutofit/>
          </a:bodyPr>
          <a:lstStyle/>
          <a:p>
            <a:pPr algn="ctr">
              <a:buNone/>
            </a:pPr>
            <a:r>
              <a:rPr lang="en-US">
                <a:latin typeface="Times New Roman"/>
                <a:ea typeface="+mn-lt"/>
                <a:cs typeface="+mn-lt"/>
              </a:rPr>
              <a:t>These differences come from a mix of </a:t>
            </a:r>
            <a:r>
              <a:rPr lang="en-US" b="1">
                <a:latin typeface="Times New Roman"/>
                <a:ea typeface="+mn-lt"/>
                <a:cs typeface="+mn-lt"/>
              </a:rPr>
              <a:t>brain structure, thinking styles, and hormones</a:t>
            </a:r>
            <a:r>
              <a:rPr lang="en-US">
                <a:latin typeface="Times New Roman"/>
                <a:ea typeface="+mn-lt"/>
                <a:cs typeface="+mn-lt"/>
              </a:rPr>
              <a:t>. </a:t>
            </a:r>
            <a:r>
              <a:rPr lang="en-US" b="1">
                <a:latin typeface="Times New Roman"/>
                <a:ea typeface="+mn-lt"/>
                <a:cs typeface="+mn-lt"/>
              </a:rPr>
              <a:t>Girls have a larger hippocampus</a:t>
            </a:r>
            <a:r>
              <a:rPr lang="en-US">
                <a:latin typeface="Times New Roman"/>
                <a:ea typeface="+mn-lt"/>
                <a:cs typeface="+mn-lt"/>
              </a:rPr>
              <a:t>, the part of the brain that controls memory, and estrogen may help boost their memory skills. </a:t>
            </a:r>
            <a:r>
              <a:rPr lang="en-US" b="1">
                <a:latin typeface="Times New Roman"/>
                <a:ea typeface="+mn-lt"/>
                <a:cs typeface="+mn-lt"/>
              </a:rPr>
              <a:t>They also tend to focus on small details, while boys remember the big picture</a:t>
            </a:r>
            <a:r>
              <a:rPr lang="en-US">
                <a:latin typeface="Times New Roman"/>
                <a:ea typeface="+mn-lt"/>
                <a:cs typeface="+mn-lt"/>
              </a:rPr>
              <a:t>. Emotion plays a role too—since girls often have stronger emotional connections to memories, they may remember events more vividly.</a:t>
            </a:r>
          </a:p>
          <a:p>
            <a:pPr algn="ctr">
              <a:buNone/>
            </a:pPr>
            <a:endParaRPr lang="en-US">
              <a:latin typeface="Times New Roman"/>
              <a:cs typeface="Times"/>
            </a:endParaRPr>
          </a:p>
          <a:p>
            <a:pPr marL="0" indent="0" algn="ctr">
              <a:buNone/>
            </a:pPr>
            <a:endParaRPr lang="en-US">
              <a:latin typeface="Times New Roman"/>
              <a:cs typeface="Times New Roman"/>
            </a:endParaRPr>
          </a:p>
          <a:p>
            <a:pPr marL="0" indent="0">
              <a:buNone/>
            </a:pPr>
            <a:br>
              <a:rPr lang="en-US"/>
            </a:br>
            <a:endParaRPr lang="en-US"/>
          </a:p>
        </p:txBody>
      </p:sp>
      <p:sp>
        <p:nvSpPr>
          <p:cNvPr id="4" name="TextBox 3">
            <a:extLst>
              <a:ext uri="{FF2B5EF4-FFF2-40B4-BE49-F238E27FC236}">
                <a16:creationId xmlns:a16="http://schemas.microsoft.com/office/drawing/2014/main" id="{DFB76A5F-BDA4-4B47-07EC-485505FE56C5}"/>
              </a:ext>
            </a:extLst>
          </p:cNvPr>
          <p:cNvSpPr txBox="1"/>
          <p:nvPr/>
        </p:nvSpPr>
        <p:spPr>
          <a:xfrm>
            <a:off x="990600" y="676275"/>
            <a:ext cx="10620375" cy="14465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400">
                <a:solidFill>
                  <a:srgbClr val="05103E"/>
                </a:solidFill>
                <a:latin typeface="Times New Roman"/>
                <a:ea typeface="Calibri"/>
                <a:cs typeface="Times New Roman"/>
              </a:rPr>
              <a:t>Does Gender Relate to Memory Retention-  </a:t>
            </a:r>
            <a:r>
              <a:rPr lang="en-US" sz="4400">
                <a:solidFill>
                  <a:srgbClr val="05103E"/>
                </a:solidFill>
                <a:latin typeface="Times New Roman"/>
                <a:ea typeface="+mn-lt"/>
                <a:cs typeface="+mn-lt"/>
              </a:rPr>
              <a:t>Why These Differences Exist?</a:t>
            </a:r>
            <a:endParaRPr lang="en-US" sz="4400">
              <a:latin typeface="Times New Roman"/>
            </a:endParaRPr>
          </a:p>
        </p:txBody>
      </p:sp>
      <p:sp>
        <p:nvSpPr>
          <p:cNvPr id="5" name="TextBox 4">
            <a:extLst>
              <a:ext uri="{FF2B5EF4-FFF2-40B4-BE49-F238E27FC236}">
                <a16:creationId xmlns:a16="http://schemas.microsoft.com/office/drawing/2014/main" id="{EC37D231-C828-D4D0-0A87-4A7868A0F317}"/>
              </a:ext>
            </a:extLst>
          </p:cNvPr>
          <p:cNvSpPr txBox="1"/>
          <p:nvPr/>
        </p:nvSpPr>
        <p:spPr>
          <a:xfrm>
            <a:off x="257432" y="6229864"/>
            <a:ext cx="48397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t>4</a:t>
            </a:r>
          </a:p>
        </p:txBody>
      </p:sp>
    </p:spTree>
    <p:extLst>
      <p:ext uri="{BB962C8B-B14F-4D97-AF65-F5344CB8AC3E}">
        <p14:creationId xmlns:p14="http://schemas.microsoft.com/office/powerpoint/2010/main" val="35956304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25</Slides>
  <Notes>0</Notes>
  <HiddenSlides>0</HiddenSlide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Memory Lane: How Learning Styles Shape Recall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Performance Trends &amp; Retention Patterns (7.1, 7.2, and 7.3) </vt:lpstr>
      <vt:lpstr> Group 7: Gender-Based Performance</vt:lpstr>
      <vt:lpstr>Performance Trends &amp; Retention Patterns (8.1, 8.2, and 8.3)</vt:lpstr>
      <vt:lpstr>Group 8: Gender-Based Performance </vt:lpstr>
      <vt:lpstr>Performance Trends &amp; Retention Patterns (9.1, 9.2, and 9.3)</vt:lpstr>
      <vt:lpstr>Group 9: Gender-Based Performance </vt:lpstr>
      <vt:lpstr>Overall Performance</vt:lpstr>
      <vt:lpstr>Short-Term vs. Long-Term Retention</vt:lpstr>
      <vt:lpstr>Gender-Based Performance</vt:lpstr>
      <vt:lpstr>Applying this Data In Real Life</vt:lpstr>
      <vt:lpstr>How to Study &amp; Prepare for Tests</vt:lpstr>
      <vt:lpstr>Was My Hypothesis Correct?</vt:lpstr>
      <vt:lpstr>Conclusion</vt:lpstr>
      <vt:lpstr>Citations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4</cp:revision>
  <dcterms:created xsi:type="dcterms:W3CDTF">2025-02-15T05:00:55Z</dcterms:created>
  <dcterms:modified xsi:type="dcterms:W3CDTF">2025-03-20T19:54:13Z</dcterms:modified>
</cp:coreProperties>
</file>