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embeddedFontLst>
    <p:embeddedFont>
      <p:font typeface="Calistoga"/>
      <p:regular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4EF2140-93F6-4581-97C3-B464F81744D7}">
  <a:tblStyle styleId="{54EF2140-93F6-4581-97C3-B464F81744D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alistoga-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100264c8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100264c8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102bcb9a0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102bcb9a0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102bcb9a0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102bcb9a0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f3459d7ca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f3459d7ca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f3459d7ca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f3459d7ca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17eae346b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17eae346b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1b00c6039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1b00c603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f3459d7ca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f3459d7ca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037ba8cb5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037ba8cb5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17eae346b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17eae346b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f3459d7ca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f3459d7ca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17eae346b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17eae346b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1568acd01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1568acd01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1568acd01b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1568acd01b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f3459d7cab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f3459d7ca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16535ddfe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16535ddfe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16535ddfe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16535ddfe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f3459d7ca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f3459d7ca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f3459d7ca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f3459d7ca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f3459d7ca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f3459d7ca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393748c00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393748c00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f3459d7ca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f3459d7ca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1bd7cbe9b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1bd7cbe9b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1bd7cbe9b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1bd7cbe9b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393748c00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393748c00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1bd7cbe9b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1bd7cbe9b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f3459d7ca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f3459d7ca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037ba8cb5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037ba8cb5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10732a591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10732a591e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10732a591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10732a591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102bcb9a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102bcb9a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10060ae4c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10060ae4c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5.jpg"/><Relationship Id="rId4" Type="http://schemas.openxmlformats.org/officeDocument/2006/relationships/image" Target="../media/image21.jpg"/><Relationship Id="rId5" Type="http://schemas.openxmlformats.org/officeDocument/2006/relationships/image" Target="../media/image18.jpg"/><Relationship Id="rId6" Type="http://schemas.openxmlformats.org/officeDocument/2006/relationships/image" Target="../media/image17.jpg"/><Relationship Id="rId7"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6.jpg"/><Relationship Id="rId4" Type="http://schemas.openxmlformats.org/officeDocument/2006/relationships/image" Target="../media/image23.jpg"/><Relationship Id="rId5" Type="http://schemas.openxmlformats.org/officeDocument/2006/relationships/image" Target="../media/image25.jpg"/><Relationship Id="rId6" Type="http://schemas.openxmlformats.org/officeDocument/2006/relationships/image" Target="../media/image26.jpg"/><Relationship Id="rId7"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27.jpg"/><Relationship Id="rId5"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28.jpg"/><Relationship Id="rId5"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istockphoto.com/photos/agriculture-cotton-plant-green" TargetMode="External"/><Relationship Id="rId4" Type="http://schemas.openxmlformats.org/officeDocument/2006/relationships/hyperlink" Target="https://www.diffen.com/difference/Celsius_vs_Fahrenheit" TargetMode="External"/><Relationship Id="rId5" Type="http://schemas.openxmlformats.org/officeDocument/2006/relationships/hyperlink" Target="https://cfda.com/resources/materials/detail/polyester#:~:text=Polyester%20is%20resilient%2C%20has%20low,%2C%20and%20is%20pest%2Dresistant" TargetMode="External"/><Relationship Id="rId6" Type="http://schemas.openxmlformats.org/officeDocument/2006/relationships/hyperlink" Target="https://barnhardtcotton.net/blog/uses-of-cotton/" TargetMode="External"/><Relationship Id="rId7" Type="http://schemas.openxmlformats.org/officeDocument/2006/relationships/hyperlink" Target="https://www.cosmopolitan.com/style-beauty/fashion/g26429319/types-of-jeans" TargetMode="External"/><Relationship Id="rId8" Type="http://schemas.openxmlformats.org/officeDocument/2006/relationships/hyperlink" Target="https://www.woolmark.com/industry/sustainability/wool-is-a-sustainable-fibre/#:~:text=Wool%20does%20not%20contribute%20to,Hercosett%2C%20are%20also%20fully%20biodegradabl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www.xingluchemical.com/nano-tin-oxide-stannic-oxide-sno2-nanopowder-nanoparticles-products/" TargetMode="External"/><Relationship Id="rId4" Type="http://schemas.openxmlformats.org/officeDocument/2006/relationships/hyperlink" Target="https://www.google.com/search" TargetMode="External"/><Relationship Id="rId10" Type="http://schemas.openxmlformats.org/officeDocument/2006/relationships/hyperlink" Target="https://goodonyou.eco/material-guide-viscose-sustainability/" TargetMode="External"/><Relationship Id="rId9" Type="http://schemas.openxmlformats.org/officeDocument/2006/relationships/hyperlink" Target="https://my.clevelandclinic.org/health/body/23204-keratin" TargetMode="External"/><Relationship Id="rId5" Type="http://schemas.openxmlformats.org/officeDocument/2006/relationships/hyperlink" Target="https://www.greenmatch.co.uk/is-polyester-bad-for-the-environment" TargetMode="External"/><Relationship Id="rId6" Type="http://schemas.openxmlformats.org/officeDocument/2006/relationships/hyperlink" Target="https://www.khanacademy.org/science/ap-biology/chemistry-of-life/structure-of-water-and-hydrogen-bonding/a/hs-water-and-life-review" TargetMode="External"/><Relationship Id="rId7" Type="http://schemas.openxmlformats.org/officeDocument/2006/relationships/hyperlink" Target="https://www.alamy.com/tin-periodic-table-of-the-elements-vector-illustration-eps-10-image331339004.html" TargetMode="External"/><Relationship Id="rId8" Type="http://schemas.openxmlformats.org/officeDocument/2006/relationships/hyperlink" Target="https://www.woolblankets.ca/merino-wool-crew-neck-sweater-camel.htm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mattressclarity.com/bedding/rayon-vs-viscose/#:~:text=The%20first%20thing%20to%20know,Keep%20reading%20to%20learn%20more" TargetMode="External"/><Relationship Id="rId4" Type="http://schemas.openxmlformats.org/officeDocument/2006/relationships/hyperlink" Target="https://sewport.com/fabrics-directory/polyester-fabric" TargetMode="External"/><Relationship Id="rId9" Type="http://schemas.openxmlformats.org/officeDocument/2006/relationships/hyperlink" Target="https://en.wikipedia.org/wiki/Tin(IV)_oxide" TargetMode="External"/><Relationship Id="rId5" Type="http://schemas.openxmlformats.org/officeDocument/2006/relationships/hyperlink" Target="https://goodonyou.eco/how-sustainable-is-polyester/" TargetMode="External"/><Relationship Id="rId6" Type="http://schemas.openxmlformats.org/officeDocument/2006/relationships/hyperlink" Target="https://learn.genetics.utah.edu/content/cotton/what/" TargetMode="External"/><Relationship Id="rId7" Type="http://schemas.openxmlformats.org/officeDocument/2006/relationships/hyperlink" Target="https://sixdragontextile.com/new/twill-weave-fabric.html" TargetMode="External"/><Relationship Id="rId8" Type="http://schemas.openxmlformats.org/officeDocument/2006/relationships/hyperlink" Target="https://en.wikipedia.org/wiki/Ti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mt="68000"/>
          </a:blip>
          <a:stretch>
            <a:fillRect/>
          </a:stretch>
        </p:blipFill>
        <p:spPr>
          <a:xfrm>
            <a:off x="-440075" y="-1074150"/>
            <a:ext cx="9738400" cy="9144000"/>
          </a:xfrm>
          <a:prstGeom prst="rect">
            <a:avLst/>
          </a:prstGeom>
          <a:noFill/>
          <a:ln>
            <a:noFill/>
          </a:ln>
        </p:spPr>
      </p:pic>
      <p:sp>
        <p:nvSpPr>
          <p:cNvPr id="55" name="Google Shape;55;p13"/>
          <p:cNvSpPr txBox="1"/>
          <p:nvPr>
            <p:ph idx="1" type="subTitle"/>
          </p:nvPr>
        </p:nvSpPr>
        <p:spPr>
          <a:xfrm>
            <a:off x="5322550" y="4350900"/>
            <a:ext cx="40152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i="1" lang="en">
                <a:solidFill>
                  <a:srgbClr val="F1C232"/>
                </a:solidFill>
              </a:rPr>
              <a:t>Keera Thakrar</a:t>
            </a:r>
            <a:endParaRPr b="1" i="1">
              <a:solidFill>
                <a:srgbClr val="F1C232"/>
              </a:solidFill>
            </a:endParaRPr>
          </a:p>
        </p:txBody>
      </p:sp>
      <p:sp>
        <p:nvSpPr>
          <p:cNvPr id="56" name="Google Shape;56;p13"/>
          <p:cNvSpPr txBox="1"/>
          <p:nvPr>
            <p:ph type="ctrTitle"/>
          </p:nvPr>
        </p:nvSpPr>
        <p:spPr>
          <a:xfrm>
            <a:off x="57250" y="1545450"/>
            <a:ext cx="89079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6000">
                <a:solidFill>
                  <a:srgbClr val="850C25"/>
                </a:solidFill>
                <a:latin typeface="Calistoga"/>
                <a:ea typeface="Calistoga"/>
                <a:cs typeface="Calistoga"/>
                <a:sym typeface="Calistoga"/>
              </a:rPr>
              <a:t>MATERIAL</a:t>
            </a:r>
            <a:endParaRPr sz="6000">
              <a:solidFill>
                <a:srgbClr val="850C25"/>
              </a:solidFill>
              <a:latin typeface="Calistoga"/>
              <a:ea typeface="Calistoga"/>
              <a:cs typeface="Calistoga"/>
              <a:sym typeface="Calistoga"/>
            </a:endParaRPr>
          </a:p>
          <a:p>
            <a:pPr indent="0" lvl="0" marL="0" rtl="0" algn="ctr">
              <a:spcBef>
                <a:spcPts val="0"/>
              </a:spcBef>
              <a:spcAft>
                <a:spcPts val="0"/>
              </a:spcAft>
              <a:buNone/>
            </a:pPr>
            <a:r>
              <a:rPr lang="en" sz="6000">
                <a:solidFill>
                  <a:srgbClr val="850C25"/>
                </a:solidFill>
                <a:latin typeface="Calistoga"/>
                <a:ea typeface="Calistoga"/>
                <a:cs typeface="Calistoga"/>
                <a:sym typeface="Calistoga"/>
              </a:rPr>
              <a:t>MATTERS</a:t>
            </a:r>
            <a:endParaRPr sz="6000">
              <a:solidFill>
                <a:srgbClr val="850C25"/>
              </a:solidFill>
              <a:latin typeface="Calistoga"/>
              <a:ea typeface="Calistoga"/>
              <a:cs typeface="Calistoga"/>
              <a:sym typeface="Calistog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2"/>
          <p:cNvPicPr preferRelativeResize="0"/>
          <p:nvPr/>
        </p:nvPicPr>
        <p:blipFill>
          <a:blip r:embed="rId3">
            <a:alphaModFix/>
          </a:blip>
          <a:stretch>
            <a:fillRect/>
          </a:stretch>
        </p:blipFill>
        <p:spPr>
          <a:xfrm>
            <a:off x="7457175" y="3350000"/>
            <a:ext cx="1622975" cy="1622975"/>
          </a:xfrm>
          <a:prstGeom prst="rect">
            <a:avLst/>
          </a:prstGeom>
          <a:noFill/>
          <a:ln>
            <a:noFill/>
          </a:ln>
        </p:spPr>
      </p:pic>
      <p:sp>
        <p:nvSpPr>
          <p:cNvPr id="123" name="Google Shape;123;p22"/>
          <p:cNvSpPr txBox="1"/>
          <p:nvPr>
            <p:ph type="title"/>
          </p:nvPr>
        </p:nvSpPr>
        <p:spPr>
          <a:xfrm>
            <a:off x="311700" y="1360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Flannel</a:t>
            </a:r>
            <a:endParaRPr b="1"/>
          </a:p>
        </p:txBody>
      </p:sp>
      <p:sp>
        <p:nvSpPr>
          <p:cNvPr id="124" name="Google Shape;124;p22"/>
          <p:cNvSpPr txBox="1"/>
          <p:nvPr>
            <p:ph idx="1" type="body"/>
          </p:nvPr>
        </p:nvSpPr>
        <p:spPr>
          <a:xfrm>
            <a:off x="227450" y="575250"/>
            <a:ext cx="8520600" cy="293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a:solidFill>
                  <a:schemeClr val="dk1"/>
                </a:solidFill>
              </a:rPr>
              <a:t>	Flannel is made out of cotton, but is d</a:t>
            </a:r>
            <a:r>
              <a:rPr lang="en" sz="1100">
                <a:solidFill>
                  <a:schemeClr val="dk1"/>
                </a:solidFill>
              </a:rPr>
              <a:t>ifferent from cotton.</a:t>
            </a:r>
            <a:r>
              <a:rPr lang="en" sz="1100">
                <a:solidFill>
                  <a:schemeClr val="dk1"/>
                </a:solidFill>
              </a:rPr>
              <a:t> It is more </a:t>
            </a:r>
            <a:r>
              <a:rPr lang="en" sz="1100">
                <a:solidFill>
                  <a:schemeClr val="dk1"/>
                </a:solidFill>
              </a:rPr>
              <a:t>loosely</a:t>
            </a:r>
            <a:r>
              <a:rPr lang="en" sz="1100">
                <a:solidFill>
                  <a:schemeClr val="dk1"/>
                </a:solidFill>
              </a:rPr>
              <a:t> woven than cotton so it can trap more air </a:t>
            </a:r>
            <a:r>
              <a:rPr lang="en" sz="1100">
                <a:solidFill>
                  <a:schemeClr val="dk1"/>
                </a:solidFill>
              </a:rPr>
              <a:t>and is warmer and softer. </a:t>
            </a:r>
            <a:r>
              <a:rPr lang="en" sz="1100">
                <a:solidFill>
                  <a:schemeClr val="dk1"/>
                </a:solidFill>
              </a:rPr>
              <a:t>It also goes through a process called napping. Napping is when the fabric is brushed on both sides, creating small fuzzy fibers. This makes it softer and thicker than cotton and these small fibers can trap in more air, making it warmer.</a:t>
            </a:r>
            <a:endParaRPr sz="1100">
              <a:solidFill>
                <a:schemeClr val="dk1"/>
              </a:solidFill>
            </a:endParaRPr>
          </a:p>
          <a:p>
            <a:pPr indent="0" lvl="0" marL="0" rtl="0" algn="l">
              <a:spcBef>
                <a:spcPts val="1200"/>
              </a:spcBef>
              <a:spcAft>
                <a:spcPts val="0"/>
              </a:spcAft>
              <a:buNone/>
            </a:pPr>
            <a:r>
              <a:rPr lang="en" sz="1100">
                <a:solidFill>
                  <a:schemeClr val="dk1"/>
                </a:solidFill>
              </a:rPr>
              <a:t>	Flannel is more loosely woven so it allows moisture to escape making it a good moisture wicking material, meaning it collects moisture away from your skin. It  also allows excessive heat to exit and this helps regulates body temperature more. This makes flannel is thick enough to be warm, but thin enough to be breathable, making it super comfy to wear. However, if you are wearing it, I highly recommend not putting it in the</a:t>
            </a:r>
            <a:r>
              <a:rPr lang="en" sz="1100">
                <a:solidFill>
                  <a:schemeClr val="dk1"/>
                </a:solidFill>
              </a:rPr>
              <a:t> dryer; it shrinks.</a:t>
            </a:r>
            <a:r>
              <a:rPr lang="en" sz="1100">
                <a:solidFill>
                  <a:schemeClr val="dk1"/>
                </a:solidFill>
              </a:rPr>
              <a:t> This happens because fibres swell when wet, and then contract when dry, changing the size/ shape of the clothing. Flannel is good for clothing though, and good for making blankets. Flannel doesn’t last as long as cotton because its not as strong because the fibers are loosely woven. </a:t>
            </a:r>
            <a:endParaRPr sz="1100">
              <a:solidFill>
                <a:schemeClr val="dk1"/>
              </a:solidFill>
            </a:endParaRPr>
          </a:p>
          <a:p>
            <a:pPr indent="0" lvl="0" marL="0" rtl="0" algn="l">
              <a:spcBef>
                <a:spcPts val="1200"/>
              </a:spcBef>
              <a:spcAft>
                <a:spcPts val="1200"/>
              </a:spcAft>
              <a:buNone/>
            </a:pPr>
            <a:r>
              <a:rPr lang="en" sz="1100">
                <a:solidFill>
                  <a:schemeClr val="dk1"/>
                </a:solidFill>
              </a:rPr>
              <a:t>	Just like regular cotton, Flannel is not a good insulator when wet. Flannel when wet becomes stronger because the hydrogen bonds in water make even stronger bonds with the cellulose in the cotton. When wet, flannel is not a good insulator because water gets trapped instead of air and this makes the material cold and wet. </a:t>
            </a:r>
            <a:endParaRPr sz="1100">
              <a:solidFill>
                <a:schemeClr val="dk1"/>
              </a:solidFill>
            </a:endParaRPr>
          </a:p>
        </p:txBody>
      </p:sp>
      <p:sp>
        <p:nvSpPr>
          <p:cNvPr id="125" name="Google Shape;125;p22"/>
          <p:cNvSpPr txBox="1"/>
          <p:nvPr/>
        </p:nvSpPr>
        <p:spPr>
          <a:xfrm>
            <a:off x="311700" y="3350000"/>
            <a:ext cx="7013400" cy="11328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1200"/>
              </a:spcAft>
              <a:buNone/>
            </a:pPr>
            <a:r>
              <a:rPr lang="en" sz="1100">
                <a:solidFill>
                  <a:schemeClr val="dk1"/>
                </a:solidFill>
              </a:rPr>
              <a:t>Flannel often has some other material in it. In my case, it ha</a:t>
            </a:r>
            <a:r>
              <a:rPr lang="en" sz="1100">
                <a:solidFill>
                  <a:schemeClr val="dk1"/>
                </a:solidFill>
              </a:rPr>
              <a:t>s </a:t>
            </a:r>
            <a:r>
              <a:rPr i="1" lang="en" sz="1100">
                <a:solidFill>
                  <a:schemeClr val="dk1"/>
                </a:solidFill>
              </a:rPr>
              <a:t>rayon</a:t>
            </a:r>
            <a:r>
              <a:rPr lang="en" sz="1100">
                <a:solidFill>
                  <a:schemeClr val="dk1"/>
                </a:solidFill>
              </a:rPr>
              <a:t>. Rayon is semi-synthetic. It is a m</a:t>
            </a:r>
            <a:r>
              <a:rPr lang="en" sz="1100">
                <a:solidFill>
                  <a:schemeClr val="dk1"/>
                </a:solidFill>
              </a:rPr>
              <a:t>an-made material and is almost always added to cotton or polyester. It is made from a wood pulp taken from pine trees and spun it to fibers, and then threads, but then is chemically processed. Rayon is also know</a:t>
            </a:r>
            <a:r>
              <a:rPr lang="en" sz="1100">
                <a:solidFill>
                  <a:schemeClr val="dk1"/>
                </a:solidFill>
              </a:rPr>
              <a:t>n as </a:t>
            </a:r>
            <a:r>
              <a:rPr i="1" lang="en" sz="1100">
                <a:solidFill>
                  <a:schemeClr val="dk1"/>
                </a:solidFill>
              </a:rPr>
              <a:t>Viscose. </a:t>
            </a:r>
            <a:r>
              <a:rPr lang="en" sz="1100">
                <a:solidFill>
                  <a:schemeClr val="dk1"/>
                </a:solidFill>
              </a:rPr>
              <a:t>Viscose is the same thing, but tends to look more shiny and silky. </a:t>
            </a:r>
            <a:r>
              <a:rPr lang="en" sz="1100">
                <a:solidFill>
                  <a:schemeClr val="dk1"/>
                </a:solidFill>
              </a:rPr>
              <a:t>Rayon is popular because it flows, feels silky and comfortable to wear.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311700" y="383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Je</a:t>
            </a:r>
            <a:r>
              <a:rPr b="1" lang="en"/>
              <a:t>ans</a:t>
            </a:r>
            <a:endParaRPr b="1"/>
          </a:p>
        </p:txBody>
      </p:sp>
      <p:sp>
        <p:nvSpPr>
          <p:cNvPr id="131" name="Google Shape;131;p23"/>
          <p:cNvSpPr txBox="1"/>
          <p:nvPr>
            <p:ph idx="1" type="body"/>
          </p:nvPr>
        </p:nvSpPr>
        <p:spPr>
          <a:xfrm>
            <a:off x="353475" y="549475"/>
            <a:ext cx="8520600" cy="4301100"/>
          </a:xfrm>
          <a:prstGeom prst="rect">
            <a:avLst/>
          </a:prstGeom>
        </p:spPr>
        <p:txBody>
          <a:bodyPr anchorCtr="0" anchor="t" bIns="91425" lIns="91425" spcFirstLastPara="1" rIns="91425" wrap="square" tIns="91425">
            <a:normAutofit/>
          </a:bodyPr>
          <a:lstStyle/>
          <a:p>
            <a:pPr indent="457200" lvl="0" marL="0" rtl="0" algn="l">
              <a:spcBef>
                <a:spcPts val="0"/>
              </a:spcBef>
              <a:spcAft>
                <a:spcPts val="0"/>
              </a:spcAft>
              <a:buNone/>
            </a:pPr>
            <a:r>
              <a:rPr lang="en" sz="1100">
                <a:solidFill>
                  <a:schemeClr val="dk1"/>
                </a:solidFill>
              </a:rPr>
              <a:t>Jeans are made from denim, which is a type of cotton. This makes it a natural material as c</a:t>
            </a:r>
            <a:r>
              <a:rPr lang="en" sz="1100">
                <a:solidFill>
                  <a:schemeClr val="dk1"/>
                </a:solidFill>
              </a:rPr>
              <a:t>otton comes from a plant, </a:t>
            </a:r>
            <a:r>
              <a:rPr lang="en" sz="1100">
                <a:solidFill>
                  <a:schemeClr val="dk1"/>
                </a:solidFill>
                <a:highlight>
                  <a:schemeClr val="lt1"/>
                </a:highlight>
              </a:rPr>
              <a:t>the Gossypium, </a:t>
            </a:r>
            <a:r>
              <a:rPr lang="en" sz="1100">
                <a:solidFill>
                  <a:schemeClr val="dk1"/>
                </a:solidFill>
              </a:rPr>
              <a:t>or also called </a:t>
            </a:r>
            <a:r>
              <a:rPr i="1" lang="en" sz="1100">
                <a:solidFill>
                  <a:schemeClr val="dk1"/>
                </a:solidFill>
              </a:rPr>
              <a:t>cotton plant.</a:t>
            </a:r>
            <a:r>
              <a:rPr lang="en" sz="1100">
                <a:solidFill>
                  <a:schemeClr val="dk1"/>
                </a:solidFill>
              </a:rPr>
              <a:t>  </a:t>
            </a:r>
            <a:r>
              <a:rPr lang="en" sz="1100">
                <a:solidFill>
                  <a:schemeClr val="dk1"/>
                </a:solidFill>
              </a:rPr>
              <a:t>What</a:t>
            </a:r>
            <a:r>
              <a:rPr lang="en" sz="1100">
                <a:solidFill>
                  <a:schemeClr val="dk1"/>
                </a:solidFill>
              </a:rPr>
              <a:t> makes denim different from cotton is that it has </a:t>
            </a:r>
            <a:r>
              <a:rPr lang="en" sz="1100">
                <a:solidFill>
                  <a:schemeClr val="dk1"/>
                </a:solidFill>
              </a:rPr>
              <a:t>a</a:t>
            </a:r>
            <a:r>
              <a:rPr lang="en" sz="1100">
                <a:solidFill>
                  <a:schemeClr val="dk1"/>
                </a:solidFill>
              </a:rPr>
              <a:t> twill weave. A twill weave is when the fabric goes in a diagonal pattern, not up and down like cotton clothes. This requires more fibers and makes denim more dense, stronger and </a:t>
            </a:r>
            <a:r>
              <a:rPr lang="en" sz="1100">
                <a:solidFill>
                  <a:schemeClr val="dk1"/>
                </a:solidFill>
              </a:rPr>
              <a:t>thicker</a:t>
            </a:r>
            <a:r>
              <a:rPr lang="en" sz="1100">
                <a:solidFill>
                  <a:schemeClr val="dk1"/>
                </a:solidFill>
              </a:rPr>
              <a:t> because the weave is tighter together. This type of weave also hides stains well which people like. Because of the twill, it resist fraying and stretching, making it last a long time.</a:t>
            </a:r>
            <a:endParaRPr sz="1100">
              <a:solidFill>
                <a:schemeClr val="dk1"/>
              </a:solidFill>
            </a:endParaRPr>
          </a:p>
          <a:p>
            <a:pPr indent="0" lvl="0" marL="0" rtl="0" algn="l">
              <a:spcBef>
                <a:spcPts val="1200"/>
              </a:spcBef>
              <a:spcAft>
                <a:spcPts val="0"/>
              </a:spcAft>
              <a:buNone/>
            </a:pPr>
            <a:r>
              <a:rPr lang="en" sz="1100">
                <a:solidFill>
                  <a:schemeClr val="dk1"/>
                </a:solidFill>
              </a:rPr>
              <a:t>	</a:t>
            </a:r>
            <a:r>
              <a:rPr lang="en" sz="1100">
                <a:solidFill>
                  <a:schemeClr val="dk1"/>
                </a:solidFill>
              </a:rPr>
              <a:t>Jeans are a not good at regulating temperature. On a hot day, heat and sweat can get trapped in the small spaces in the twill. This does not make the material breathable. On a cold day, cold air can get inside of these spaces, making you cold. If denim gets wet, water gets trapped in these few spaces as well. The old water molecule could freeze if you are in a cold environment, making you cold. </a:t>
            </a:r>
            <a:endParaRPr sz="1100">
              <a:solidFill>
                <a:schemeClr val="dk1"/>
              </a:solidFill>
            </a:endParaRPr>
          </a:p>
          <a:p>
            <a:pPr indent="0" lvl="0" marL="0" rtl="0" algn="l">
              <a:spcBef>
                <a:spcPts val="1200"/>
              </a:spcBef>
              <a:spcAft>
                <a:spcPts val="1200"/>
              </a:spcAft>
              <a:buNone/>
            </a:pPr>
            <a:r>
              <a:rPr lang="en" sz="1100">
                <a:solidFill>
                  <a:schemeClr val="dk1"/>
                </a:solidFill>
              </a:rPr>
              <a:t>	Jeans often are not 100% denim. This is because we need something elastic around the waist, and sometimes on the ankles. This material is often </a:t>
            </a:r>
            <a:r>
              <a:rPr i="1" lang="en" sz="1100">
                <a:solidFill>
                  <a:schemeClr val="dk1"/>
                </a:solidFill>
              </a:rPr>
              <a:t>spandex. </a:t>
            </a:r>
            <a:r>
              <a:rPr lang="en" sz="1100">
                <a:solidFill>
                  <a:schemeClr val="dk1"/>
                </a:solidFill>
              </a:rPr>
              <a:t>Spandex is an elastic material that we use for the waistband of many pants, and we sometimes use it in elastic bands. This is because it is stretchy and that makes it a great material for using for these purposes.</a:t>
            </a:r>
            <a:endParaRPr/>
          </a:p>
        </p:txBody>
      </p:sp>
      <p:pic>
        <p:nvPicPr>
          <p:cNvPr id="132" name="Google Shape;132;p23"/>
          <p:cNvPicPr preferRelativeResize="0"/>
          <p:nvPr/>
        </p:nvPicPr>
        <p:blipFill>
          <a:blip r:embed="rId3">
            <a:alphaModFix/>
          </a:blip>
          <a:stretch>
            <a:fillRect/>
          </a:stretch>
        </p:blipFill>
        <p:spPr>
          <a:xfrm>
            <a:off x="5061425" y="3543000"/>
            <a:ext cx="4157800" cy="1600500"/>
          </a:xfrm>
          <a:prstGeom prst="rect">
            <a:avLst/>
          </a:prstGeom>
          <a:noFill/>
          <a:ln>
            <a:noFill/>
          </a:ln>
        </p:spPr>
      </p:pic>
      <p:sp>
        <p:nvSpPr>
          <p:cNvPr id="133" name="Google Shape;133;p23"/>
          <p:cNvSpPr txBox="1"/>
          <p:nvPr/>
        </p:nvSpPr>
        <p:spPr>
          <a:xfrm>
            <a:off x="3336050" y="4314975"/>
            <a:ext cx="1903200" cy="24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rPr>
              <a:t>The diagonal pattern is the twill weave</a:t>
            </a:r>
            <a:endParaRPr b="1" sz="11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4"/>
          <p:cNvSpPr txBox="1"/>
          <p:nvPr>
            <p:ph idx="1" type="subTitle"/>
          </p:nvPr>
        </p:nvSpPr>
        <p:spPr>
          <a:xfrm>
            <a:off x="340725" y="3768650"/>
            <a:ext cx="4045200" cy="1235100"/>
          </a:xfrm>
          <a:prstGeom prst="rect">
            <a:avLst/>
          </a:prstGeom>
        </p:spPr>
        <p:txBody>
          <a:bodyPr anchorCtr="0" anchor="t" bIns="91425" lIns="91425" spcFirstLastPara="1" rIns="91425" wrap="square" tIns="91425">
            <a:normAutofit fontScale="85000" lnSpcReduction="10000"/>
          </a:bodyPr>
          <a:lstStyle/>
          <a:p>
            <a:pPr indent="0" lvl="0" marL="0" rtl="0" algn="ctr">
              <a:spcBef>
                <a:spcPts val="0"/>
              </a:spcBef>
              <a:spcAft>
                <a:spcPts val="0"/>
              </a:spcAft>
              <a:buNone/>
            </a:pPr>
            <a:r>
              <a:rPr lang="en">
                <a:solidFill>
                  <a:schemeClr val="dk1"/>
                </a:solidFill>
              </a:rPr>
              <a:t>What is tin? What is it made out of? What is good and bad about tin? Is tin </a:t>
            </a:r>
            <a:r>
              <a:rPr lang="en">
                <a:solidFill>
                  <a:schemeClr val="dk1"/>
                </a:solidFill>
              </a:rPr>
              <a:t>good</a:t>
            </a:r>
            <a:r>
              <a:rPr lang="en">
                <a:solidFill>
                  <a:schemeClr val="dk1"/>
                </a:solidFill>
              </a:rPr>
              <a:t> for the environment? </a:t>
            </a:r>
            <a:endParaRPr>
              <a:solidFill>
                <a:schemeClr val="dk1"/>
              </a:solidFill>
            </a:endParaRPr>
          </a:p>
          <a:p>
            <a:pPr indent="0" lvl="0" marL="0" rtl="0" algn="ctr">
              <a:spcBef>
                <a:spcPts val="0"/>
              </a:spcBef>
              <a:spcAft>
                <a:spcPts val="0"/>
              </a:spcAft>
              <a:buNone/>
            </a:pPr>
            <a:r>
              <a:rPr lang="en">
                <a:solidFill>
                  <a:schemeClr val="dk1"/>
                </a:solidFill>
              </a:rPr>
              <a:t>And is tin a good </a:t>
            </a:r>
            <a:r>
              <a:rPr lang="en">
                <a:solidFill>
                  <a:schemeClr val="dk1"/>
                </a:solidFill>
              </a:rPr>
              <a:t>insulator</a:t>
            </a:r>
            <a:r>
              <a:rPr lang="en">
                <a:solidFill>
                  <a:schemeClr val="dk1"/>
                </a:solidFill>
              </a:rPr>
              <a:t>?</a:t>
            </a:r>
            <a:endParaRPr>
              <a:solidFill>
                <a:schemeClr val="dk1"/>
              </a:solidFill>
            </a:endParaRPr>
          </a:p>
        </p:txBody>
      </p:sp>
      <p:sp>
        <p:nvSpPr>
          <p:cNvPr id="139" name="Google Shape;139;p24"/>
          <p:cNvSpPr txBox="1"/>
          <p:nvPr/>
        </p:nvSpPr>
        <p:spPr>
          <a:xfrm>
            <a:off x="4677225" y="51350"/>
            <a:ext cx="4500600" cy="504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dk1"/>
                </a:solidFill>
              </a:rPr>
              <a:t>What Tin Is: </a:t>
            </a:r>
            <a:r>
              <a:rPr lang="en" sz="1300">
                <a:solidFill>
                  <a:schemeClr val="dk1"/>
                </a:solidFill>
              </a:rPr>
              <a:t>Tin is an element found on the periodic table and it belongs to the carbon family. Tin is a very soft metal. Tin is often too soft to use on its own, and is often mixed with something else. Tin is a silvery-white color and unlike other metals is very easy t</a:t>
            </a:r>
            <a:r>
              <a:rPr lang="en" sz="1300">
                <a:solidFill>
                  <a:schemeClr val="dk1"/>
                </a:solidFill>
              </a:rPr>
              <a:t>o melt.</a:t>
            </a:r>
            <a:r>
              <a:rPr lang="en" sz="1300">
                <a:solidFill>
                  <a:schemeClr val="dk1"/>
                </a:solidFill>
              </a:rPr>
              <a:t>  </a:t>
            </a:r>
            <a:endParaRPr sz="1300">
              <a:solidFill>
                <a:schemeClr val="dk1"/>
              </a:solidFill>
            </a:endParaRPr>
          </a:p>
          <a:p>
            <a:pPr indent="0" lvl="0" marL="0" rtl="0" algn="l">
              <a:spcBef>
                <a:spcPts val="0"/>
              </a:spcBef>
              <a:spcAft>
                <a:spcPts val="0"/>
              </a:spcAft>
              <a:buNone/>
            </a:pPr>
            <a:r>
              <a:t/>
            </a:r>
            <a:endParaRPr i="1" sz="1600">
              <a:solidFill>
                <a:schemeClr val="dk1"/>
              </a:solidFill>
            </a:endParaRPr>
          </a:p>
          <a:p>
            <a:pPr indent="0" lvl="0" marL="0" rtl="0" algn="l">
              <a:spcBef>
                <a:spcPts val="0"/>
              </a:spcBef>
              <a:spcAft>
                <a:spcPts val="0"/>
              </a:spcAft>
              <a:buNone/>
            </a:pPr>
            <a:r>
              <a:rPr i="1" lang="en" sz="1600">
                <a:solidFill>
                  <a:schemeClr val="dk1"/>
                </a:solidFill>
              </a:rPr>
              <a:t>What Ti</a:t>
            </a:r>
            <a:r>
              <a:rPr i="1" lang="en" sz="1600">
                <a:solidFill>
                  <a:schemeClr val="dk1"/>
                </a:solidFill>
              </a:rPr>
              <a:t>n Is Made Of:</a:t>
            </a:r>
            <a:r>
              <a:rPr i="1" lang="en" sz="1600">
                <a:solidFill>
                  <a:schemeClr val="dk1"/>
                </a:solidFill>
              </a:rPr>
              <a:t> </a:t>
            </a:r>
            <a:r>
              <a:rPr lang="en" sz="1300">
                <a:solidFill>
                  <a:schemeClr val="dk1"/>
                </a:solidFill>
              </a:rPr>
              <a:t>Tin is made of stannic oxide and </a:t>
            </a:r>
            <a:r>
              <a:rPr lang="en" sz="1300">
                <a:solidFill>
                  <a:schemeClr val="dk1"/>
                </a:solidFill>
              </a:rPr>
              <a:t>its</a:t>
            </a:r>
            <a:r>
              <a:rPr lang="en" sz="1300">
                <a:solidFill>
                  <a:schemeClr val="dk1"/>
                </a:solidFill>
              </a:rPr>
              <a:t> chemical formula is SnO</a:t>
            </a:r>
            <a:r>
              <a:rPr lang="en" sz="900">
                <a:solidFill>
                  <a:schemeClr val="dk1"/>
                </a:solidFill>
              </a:rPr>
              <a:t>2.</a:t>
            </a:r>
            <a:r>
              <a:rPr lang="en" sz="1300">
                <a:solidFill>
                  <a:schemeClr val="dk1"/>
                </a:solidFill>
              </a:rPr>
              <a:t> Stannic oxide is not used very much anymore because steel is stronger. Now it is mainly used for polishing marble, glass, and jewelry. </a:t>
            </a:r>
            <a:endParaRPr sz="1300">
              <a:solidFill>
                <a:schemeClr val="dk1"/>
              </a:solidFill>
            </a:endParaRPr>
          </a:p>
          <a:p>
            <a:pPr indent="0" lvl="0" marL="0" rtl="0" algn="l">
              <a:spcBef>
                <a:spcPts val="0"/>
              </a:spcBef>
              <a:spcAft>
                <a:spcPts val="0"/>
              </a:spcAft>
              <a:buNone/>
            </a:pPr>
            <a:r>
              <a:t/>
            </a:r>
            <a:endParaRPr sz="1300">
              <a:solidFill>
                <a:schemeClr val="dk1"/>
              </a:solidFill>
              <a:highlight>
                <a:schemeClr val="lt1"/>
              </a:highlight>
            </a:endParaRPr>
          </a:p>
          <a:p>
            <a:pPr indent="0" lvl="0" marL="0" rtl="0" algn="l">
              <a:spcBef>
                <a:spcPts val="0"/>
              </a:spcBef>
              <a:spcAft>
                <a:spcPts val="0"/>
              </a:spcAft>
              <a:buNone/>
            </a:pPr>
            <a:r>
              <a:rPr i="1" lang="en" sz="1600">
                <a:solidFill>
                  <a:schemeClr val="dk1"/>
                </a:solidFill>
              </a:rPr>
              <a:t>Tins Impact On The Environment: </a:t>
            </a:r>
            <a:r>
              <a:rPr lang="en" sz="1300">
                <a:solidFill>
                  <a:schemeClr val="dk1"/>
                </a:solidFill>
              </a:rPr>
              <a:t>Tin is not biodegradable, making an major impact on the environment. They have to be melted down in certain factories. However, most people don’t get them to these facilities, and just throw them in the garbage. Then they go into the landfill, which harms the environment.</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i="1" lang="en" sz="1600">
                <a:solidFill>
                  <a:schemeClr val="dk1"/>
                </a:solidFill>
              </a:rPr>
              <a:t>Tins Insulation: </a:t>
            </a:r>
            <a:r>
              <a:rPr lang="en" sz="1300">
                <a:solidFill>
                  <a:schemeClr val="dk1"/>
                </a:solidFill>
              </a:rPr>
              <a:t>Thermal conductivity of a material is a way to measure its ability to transfer heat. Tin has a high t</a:t>
            </a:r>
            <a:r>
              <a:rPr lang="en" sz="1300">
                <a:solidFill>
                  <a:schemeClr val="dk1"/>
                </a:solidFill>
              </a:rPr>
              <a:t>hermal conductivi</a:t>
            </a:r>
            <a:r>
              <a:rPr lang="en" sz="1300">
                <a:solidFill>
                  <a:schemeClr val="dk1"/>
                </a:solidFill>
              </a:rPr>
              <a:t>ty, meaning that heat travels through it very quickly, making it a terrible insulator.</a:t>
            </a:r>
            <a:endParaRPr sz="1300">
              <a:solidFill>
                <a:schemeClr val="dk1"/>
              </a:solidFill>
            </a:endParaRPr>
          </a:p>
        </p:txBody>
      </p:sp>
      <p:graphicFrame>
        <p:nvGraphicFramePr>
          <p:cNvPr id="140" name="Google Shape;140;p24"/>
          <p:cNvGraphicFramePr/>
          <p:nvPr/>
        </p:nvGraphicFramePr>
        <p:xfrm>
          <a:off x="856725" y="547175"/>
          <a:ext cx="3000000" cy="3000000"/>
        </p:xfrm>
        <a:graphic>
          <a:graphicData uri="http://schemas.openxmlformats.org/drawingml/2006/table">
            <a:tbl>
              <a:tblPr>
                <a:noFill/>
                <a:tableStyleId>{54EF2140-93F6-4581-97C3-B464F81744D7}</a:tableStyleId>
              </a:tblPr>
              <a:tblGrid>
                <a:gridCol w="1574425"/>
                <a:gridCol w="1574425"/>
              </a:tblGrid>
              <a:tr h="190500">
                <a:tc>
                  <a:txBody>
                    <a:bodyPr/>
                    <a:lstStyle/>
                    <a:p>
                      <a:pPr indent="0" lvl="0" marL="0" rtl="0" algn="l">
                        <a:spcBef>
                          <a:spcPts val="0"/>
                        </a:spcBef>
                        <a:spcAft>
                          <a:spcPts val="0"/>
                        </a:spcAft>
                        <a:buNone/>
                      </a:pPr>
                      <a:r>
                        <a:rPr lang="en" sz="1000"/>
                        <a:t>Helps get less bacteria</a:t>
                      </a:r>
                      <a:endParaRPr sz="1000"/>
                    </a:p>
                  </a:txBody>
                  <a:tcPr marT="91425" marB="91425" marR="91425" marL="91425"/>
                </a:tc>
                <a:tc>
                  <a:txBody>
                    <a:bodyPr/>
                    <a:lstStyle/>
                    <a:p>
                      <a:pPr indent="0" lvl="0" marL="0" rtl="0" algn="l">
                        <a:spcBef>
                          <a:spcPts val="0"/>
                        </a:spcBef>
                        <a:spcAft>
                          <a:spcPts val="0"/>
                        </a:spcAft>
                        <a:buNone/>
                      </a:pPr>
                      <a:r>
                        <a:rPr lang="en" sz="1000"/>
                        <a:t>Expensive</a:t>
                      </a:r>
                      <a:endParaRPr sz="1000"/>
                    </a:p>
                  </a:txBody>
                  <a:tcPr marT="91425" marB="91425" marR="91425" marL="91425"/>
                </a:tc>
              </a:tr>
              <a:tr h="190500">
                <a:tc>
                  <a:txBody>
                    <a:bodyPr/>
                    <a:lstStyle/>
                    <a:p>
                      <a:pPr indent="0" lvl="0" marL="0" rtl="0" algn="l">
                        <a:spcBef>
                          <a:spcPts val="0"/>
                        </a:spcBef>
                        <a:spcAft>
                          <a:spcPts val="0"/>
                        </a:spcAft>
                        <a:buNone/>
                      </a:pPr>
                      <a:r>
                        <a:rPr lang="en" sz="1000"/>
                        <a:t>Light-weight</a:t>
                      </a:r>
                      <a:endParaRPr sz="1000"/>
                    </a:p>
                  </a:txBody>
                  <a:tcPr marT="91425" marB="91425" marR="91425" marL="91425"/>
                </a:tc>
                <a:tc>
                  <a:txBody>
                    <a:bodyPr/>
                    <a:lstStyle/>
                    <a:p>
                      <a:pPr indent="0" lvl="0" marL="0" rtl="0" algn="l">
                        <a:spcBef>
                          <a:spcPts val="0"/>
                        </a:spcBef>
                        <a:spcAft>
                          <a:spcPts val="0"/>
                        </a:spcAft>
                        <a:buNone/>
                      </a:pPr>
                      <a:r>
                        <a:rPr lang="en" sz="1000"/>
                        <a:t>Not for hot temperatures</a:t>
                      </a:r>
                      <a:endParaRPr sz="1000"/>
                    </a:p>
                  </a:txBody>
                  <a:tcPr marT="91425" marB="91425" marR="91425" marL="91425"/>
                </a:tc>
              </a:tr>
              <a:tr h="190500">
                <a:tc>
                  <a:txBody>
                    <a:bodyPr/>
                    <a:lstStyle/>
                    <a:p>
                      <a:pPr indent="0" lvl="0" marL="0" rtl="0" algn="l">
                        <a:spcBef>
                          <a:spcPts val="0"/>
                        </a:spcBef>
                        <a:spcAft>
                          <a:spcPts val="0"/>
                        </a:spcAft>
                        <a:buNone/>
                      </a:pPr>
                      <a:r>
                        <a:rPr lang="en" sz="1000"/>
                        <a:t>Durable</a:t>
                      </a:r>
                      <a:endParaRPr sz="1000"/>
                    </a:p>
                  </a:txBody>
                  <a:tcPr marT="91425" marB="91425" marR="91425" marL="91425"/>
                </a:tc>
                <a:tc>
                  <a:txBody>
                    <a:bodyPr/>
                    <a:lstStyle/>
                    <a:p>
                      <a:pPr indent="0" lvl="0" marL="0" rtl="0" algn="l">
                        <a:spcBef>
                          <a:spcPts val="0"/>
                        </a:spcBef>
                        <a:spcAft>
                          <a:spcPts val="0"/>
                        </a:spcAft>
                        <a:buNone/>
                      </a:pPr>
                      <a:r>
                        <a:rPr lang="en" sz="1000"/>
                        <a:t>Can be bad for health</a:t>
                      </a:r>
                      <a:endParaRPr sz="1000"/>
                    </a:p>
                  </a:txBody>
                  <a:tcPr marT="91425" marB="91425" marR="91425" marL="91425"/>
                </a:tc>
              </a:tr>
              <a:tr h="190500">
                <a:tc>
                  <a:txBody>
                    <a:bodyPr/>
                    <a:lstStyle/>
                    <a:p>
                      <a:pPr indent="0" lvl="0" marL="0" rtl="0" algn="l">
                        <a:spcBef>
                          <a:spcPts val="0"/>
                        </a:spcBef>
                        <a:spcAft>
                          <a:spcPts val="0"/>
                        </a:spcAft>
                        <a:buNone/>
                      </a:pPr>
                      <a:r>
                        <a:rPr lang="en" sz="1000"/>
                        <a:t>Good for making cans</a:t>
                      </a:r>
                      <a:endParaRPr sz="1000"/>
                    </a:p>
                  </a:txBody>
                  <a:tcPr marT="91425" marB="91425" marR="91425" marL="91425"/>
                </a:tc>
                <a:tc>
                  <a:txBody>
                    <a:bodyPr/>
                    <a:lstStyle/>
                    <a:p>
                      <a:pPr indent="0" lvl="0" marL="0" rtl="0" algn="l">
                        <a:spcBef>
                          <a:spcPts val="0"/>
                        </a:spcBef>
                        <a:spcAft>
                          <a:spcPts val="0"/>
                        </a:spcAft>
                        <a:buNone/>
                      </a:pPr>
                      <a:r>
                        <a:rPr lang="en" sz="1000"/>
                        <a:t>Aluminum is better</a:t>
                      </a:r>
                      <a:endParaRPr sz="1000"/>
                    </a:p>
                  </a:txBody>
                  <a:tcPr marT="91425" marB="91425" marR="91425" marL="91425"/>
                </a:tc>
              </a:tr>
            </a:tbl>
          </a:graphicData>
        </a:graphic>
      </p:graphicFrame>
      <p:sp>
        <p:nvSpPr>
          <p:cNvPr id="141" name="Google Shape;141;p24"/>
          <p:cNvSpPr txBox="1"/>
          <p:nvPr/>
        </p:nvSpPr>
        <p:spPr>
          <a:xfrm>
            <a:off x="1315775" y="239375"/>
            <a:ext cx="9369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PROS</a:t>
            </a:r>
            <a:endParaRPr sz="1200">
              <a:solidFill>
                <a:schemeClr val="dk1"/>
              </a:solidFill>
            </a:endParaRPr>
          </a:p>
        </p:txBody>
      </p:sp>
      <p:sp>
        <p:nvSpPr>
          <p:cNvPr id="142" name="Google Shape;142;p24"/>
          <p:cNvSpPr txBox="1"/>
          <p:nvPr/>
        </p:nvSpPr>
        <p:spPr>
          <a:xfrm>
            <a:off x="2797475" y="239375"/>
            <a:ext cx="10398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CONS</a:t>
            </a:r>
            <a:endParaRPr sz="1200">
              <a:solidFill>
                <a:schemeClr val="dk1"/>
              </a:solidFill>
            </a:endParaRPr>
          </a:p>
        </p:txBody>
      </p:sp>
      <p:pic>
        <p:nvPicPr>
          <p:cNvPr id="143" name="Google Shape;143;p24"/>
          <p:cNvPicPr preferRelativeResize="0"/>
          <p:nvPr/>
        </p:nvPicPr>
        <p:blipFill>
          <a:blip r:embed="rId3">
            <a:alphaModFix/>
          </a:blip>
          <a:stretch>
            <a:fillRect/>
          </a:stretch>
        </p:blipFill>
        <p:spPr>
          <a:xfrm>
            <a:off x="733325" y="2097363"/>
            <a:ext cx="1462100" cy="1462100"/>
          </a:xfrm>
          <a:prstGeom prst="rect">
            <a:avLst/>
          </a:prstGeom>
          <a:noFill/>
          <a:ln>
            <a:noFill/>
          </a:ln>
        </p:spPr>
      </p:pic>
      <p:pic>
        <p:nvPicPr>
          <p:cNvPr id="144" name="Google Shape;144;p24"/>
          <p:cNvPicPr preferRelativeResize="0"/>
          <p:nvPr/>
        </p:nvPicPr>
        <p:blipFill rotWithShape="1">
          <a:blip r:embed="rId4">
            <a:alphaModFix/>
          </a:blip>
          <a:srcRect b="24823" l="25639" r="23295" t="27659"/>
          <a:stretch/>
        </p:blipFill>
        <p:spPr>
          <a:xfrm>
            <a:off x="2727450" y="2097375"/>
            <a:ext cx="1179849" cy="1097824"/>
          </a:xfrm>
          <a:prstGeom prst="rect">
            <a:avLst/>
          </a:prstGeom>
          <a:noFill/>
          <a:ln>
            <a:noFill/>
          </a:ln>
        </p:spPr>
      </p:pic>
      <p:sp>
        <p:nvSpPr>
          <p:cNvPr id="145" name="Google Shape;145;p24"/>
          <p:cNvSpPr txBox="1"/>
          <p:nvPr/>
        </p:nvSpPr>
        <p:spPr>
          <a:xfrm>
            <a:off x="2713325" y="3195200"/>
            <a:ext cx="12081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Stannic Oxide</a:t>
            </a:r>
            <a:endParaRPr b="1" sz="12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311700" y="521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Variables</a:t>
            </a:r>
            <a:endParaRPr b="1"/>
          </a:p>
        </p:txBody>
      </p:sp>
      <p:sp>
        <p:nvSpPr>
          <p:cNvPr id="151" name="Google Shape;151;p25"/>
          <p:cNvSpPr txBox="1"/>
          <p:nvPr>
            <p:ph idx="1" type="body"/>
          </p:nvPr>
        </p:nvSpPr>
        <p:spPr>
          <a:xfrm>
            <a:off x="390075" y="1381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solidFill>
                <a:srgbClr val="FF0000"/>
              </a:solidFill>
            </a:endParaRPr>
          </a:p>
        </p:txBody>
      </p:sp>
      <p:graphicFrame>
        <p:nvGraphicFramePr>
          <p:cNvPr id="152" name="Google Shape;152;p25"/>
          <p:cNvGraphicFramePr/>
          <p:nvPr/>
        </p:nvGraphicFramePr>
        <p:xfrm>
          <a:off x="398000" y="1093913"/>
          <a:ext cx="3000000" cy="3000000"/>
        </p:xfrm>
        <a:graphic>
          <a:graphicData uri="http://schemas.openxmlformats.org/drawingml/2006/table">
            <a:tbl>
              <a:tblPr>
                <a:noFill/>
                <a:tableStyleId>{54EF2140-93F6-4581-97C3-B464F81744D7}</a:tableStyleId>
              </a:tblPr>
              <a:tblGrid>
                <a:gridCol w="2002225"/>
                <a:gridCol w="6502525"/>
              </a:tblGrid>
              <a:tr h="671900">
                <a:tc>
                  <a:txBody>
                    <a:bodyPr/>
                    <a:lstStyle/>
                    <a:p>
                      <a:pPr indent="0" lvl="0" marL="0" rtl="0" algn="l">
                        <a:spcBef>
                          <a:spcPts val="0"/>
                        </a:spcBef>
                        <a:spcAft>
                          <a:spcPts val="0"/>
                        </a:spcAft>
                        <a:buNone/>
                      </a:pPr>
                      <a:r>
                        <a:rPr lang="en" sz="1500"/>
                        <a:t>Manipulated Variable</a:t>
                      </a:r>
                      <a:endParaRPr sz="1500"/>
                    </a:p>
                  </a:txBody>
                  <a:tcPr marT="91425" marB="91425" marR="91425" marL="91425"/>
                </a:tc>
                <a:tc>
                  <a:txBody>
                    <a:bodyPr/>
                    <a:lstStyle/>
                    <a:p>
                      <a:pPr indent="-298450" lvl="0" marL="457200" rtl="0" algn="l">
                        <a:spcBef>
                          <a:spcPts val="0"/>
                        </a:spcBef>
                        <a:spcAft>
                          <a:spcPts val="0"/>
                        </a:spcAft>
                        <a:buSzPts val="1100"/>
                        <a:buChar char="●"/>
                      </a:pPr>
                      <a:r>
                        <a:rPr lang="en" sz="1100"/>
                        <a:t>The material the jar is wrapped in.</a:t>
                      </a:r>
                      <a:endParaRPr sz="1100"/>
                    </a:p>
                  </a:txBody>
                  <a:tcPr marT="91425" marB="91425" marR="91425" marL="91425">
                    <a:lnB cap="flat" cmpd="sng" w="9525">
                      <a:solidFill>
                        <a:srgbClr val="9E9E9E"/>
                      </a:solidFill>
                      <a:prstDash val="solid"/>
                      <a:round/>
                      <a:headEnd len="sm" w="sm" type="none"/>
                      <a:tailEnd len="sm" w="sm" type="none"/>
                    </a:lnB>
                  </a:tcPr>
                </a:tc>
              </a:tr>
              <a:tr h="1038875">
                <a:tc>
                  <a:txBody>
                    <a:bodyPr/>
                    <a:lstStyle/>
                    <a:p>
                      <a:pPr indent="0" lvl="0" marL="0" rtl="0" algn="l">
                        <a:spcBef>
                          <a:spcPts val="0"/>
                        </a:spcBef>
                        <a:spcAft>
                          <a:spcPts val="0"/>
                        </a:spcAft>
                        <a:buNone/>
                      </a:pPr>
                      <a:r>
                        <a:t/>
                      </a:r>
                      <a:endParaRPr sz="1500"/>
                    </a:p>
                    <a:p>
                      <a:pPr indent="0" lvl="0" marL="0" rtl="0" algn="l">
                        <a:spcBef>
                          <a:spcPts val="0"/>
                        </a:spcBef>
                        <a:spcAft>
                          <a:spcPts val="0"/>
                        </a:spcAft>
                        <a:buNone/>
                      </a:pPr>
                      <a:r>
                        <a:t/>
                      </a:r>
                      <a:endParaRPr sz="6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Controlled </a:t>
                      </a:r>
                      <a:r>
                        <a:rPr lang="en" sz="1500"/>
                        <a:t>Variables</a:t>
                      </a:r>
                      <a:endParaRPr b="1" sz="1500"/>
                    </a:p>
                  </a:txBody>
                  <a:tcPr marT="91425" marB="91425" marR="91425" marL="91425">
                    <a:lnR cap="flat" cmpd="sng" w="9525">
                      <a:solidFill>
                        <a:srgbClr val="9E9E9E"/>
                      </a:solidFill>
                      <a:prstDash val="solid"/>
                      <a:round/>
                      <a:headEnd len="sm" w="sm" type="none"/>
                      <a:tailEnd len="sm" w="sm" type="none"/>
                    </a:lnR>
                  </a:tcPr>
                </a:tc>
                <a:tc>
                  <a:txBody>
                    <a:bodyPr/>
                    <a:lstStyle/>
                    <a:p>
                      <a:pPr indent="-298450" lvl="0" marL="457200" rtl="0" algn="l">
                        <a:lnSpc>
                          <a:spcPct val="115000"/>
                        </a:lnSpc>
                        <a:spcBef>
                          <a:spcPts val="1200"/>
                        </a:spcBef>
                        <a:spcAft>
                          <a:spcPts val="0"/>
                        </a:spcAft>
                        <a:buSzPts val="1100"/>
                        <a:buChar char="●"/>
                      </a:pPr>
                      <a:r>
                        <a:rPr lang="en" sz="1100"/>
                        <a:t>The amount and starting temperature of the water</a:t>
                      </a:r>
                      <a:endParaRPr sz="1100"/>
                    </a:p>
                    <a:p>
                      <a:pPr indent="-298450" lvl="0" marL="457200" rtl="0" algn="l">
                        <a:lnSpc>
                          <a:spcPct val="115000"/>
                        </a:lnSpc>
                        <a:spcBef>
                          <a:spcPts val="0"/>
                        </a:spcBef>
                        <a:spcAft>
                          <a:spcPts val="0"/>
                        </a:spcAft>
                        <a:buSzPts val="1100"/>
                        <a:buChar char="●"/>
                      </a:pPr>
                      <a:r>
                        <a:rPr lang="en" sz="1100"/>
                        <a:t>The glass jar</a:t>
                      </a:r>
                      <a:endParaRPr sz="1100"/>
                    </a:p>
                    <a:p>
                      <a:pPr indent="-298450" lvl="0" marL="457200" rtl="0" algn="l">
                        <a:lnSpc>
                          <a:spcPct val="115000"/>
                        </a:lnSpc>
                        <a:spcBef>
                          <a:spcPts val="0"/>
                        </a:spcBef>
                        <a:spcAft>
                          <a:spcPts val="0"/>
                        </a:spcAft>
                        <a:buSzPts val="1100"/>
                        <a:buChar char="●"/>
                      </a:pPr>
                      <a:r>
                        <a:rPr lang="en" sz="1100"/>
                        <a:t>The tin box the experiment is done in</a:t>
                      </a:r>
                      <a:endParaRPr sz="1100"/>
                    </a:p>
                    <a:p>
                      <a:pPr indent="-298450" lvl="0" marL="457200" rtl="0" algn="l">
                        <a:lnSpc>
                          <a:spcPct val="115000"/>
                        </a:lnSpc>
                        <a:spcBef>
                          <a:spcPts val="0"/>
                        </a:spcBef>
                        <a:spcAft>
                          <a:spcPts val="0"/>
                        </a:spcAft>
                        <a:buSzPts val="1100"/>
                        <a:buChar char="●"/>
                      </a:pPr>
                      <a:r>
                        <a:rPr lang="en" sz="1100"/>
                        <a:t>The temperature of the room itself</a:t>
                      </a:r>
                      <a:endParaRPr sz="1100"/>
                    </a:p>
                    <a:p>
                      <a:pPr indent="-298450" lvl="0" marL="457200" rtl="0" algn="l">
                        <a:lnSpc>
                          <a:spcPct val="115000"/>
                        </a:lnSpc>
                        <a:spcBef>
                          <a:spcPts val="0"/>
                        </a:spcBef>
                        <a:spcAft>
                          <a:spcPts val="0"/>
                        </a:spcAft>
                        <a:buSzPts val="1100"/>
                        <a:buChar char="●"/>
                      </a:pPr>
                      <a:r>
                        <a:rPr lang="en" sz="1100"/>
                        <a:t>Making sure the box is dry before starting the </a:t>
                      </a:r>
                      <a:r>
                        <a:rPr lang="en" sz="1100"/>
                        <a:t>experiment</a:t>
                      </a:r>
                      <a:endParaRPr sz="1100"/>
                    </a:p>
                    <a:p>
                      <a:pPr indent="-298450" lvl="0" marL="457200" rtl="0" algn="l">
                        <a:lnSpc>
                          <a:spcPct val="115000"/>
                        </a:lnSpc>
                        <a:spcBef>
                          <a:spcPts val="0"/>
                        </a:spcBef>
                        <a:spcAft>
                          <a:spcPts val="0"/>
                        </a:spcAft>
                        <a:buSzPts val="1100"/>
                        <a:buChar char="●"/>
                      </a:pPr>
                      <a:r>
                        <a:rPr lang="en" sz="1100"/>
                        <a:t>Ensuring the same amount of material on all sides of the jar including below and above the jar</a:t>
                      </a:r>
                      <a:endParaRPr sz="1100"/>
                    </a:p>
                    <a:p>
                      <a:pPr indent="-298450" lvl="0" marL="457200" rtl="0" algn="l">
                        <a:lnSpc>
                          <a:spcPct val="115000"/>
                        </a:lnSpc>
                        <a:spcBef>
                          <a:spcPts val="0"/>
                        </a:spcBef>
                        <a:spcAft>
                          <a:spcPts val="0"/>
                        </a:spcAft>
                        <a:buSzPts val="1100"/>
                        <a:buChar char="●"/>
                      </a:pPr>
                      <a:r>
                        <a:rPr lang="en" sz="1100"/>
                        <a:t>Keeping the box is in the same place in the room</a:t>
                      </a:r>
                      <a:endParaRPr sz="1100"/>
                    </a:p>
                    <a:p>
                      <a:pPr indent="-298450" lvl="0" marL="457200" rtl="0" algn="l">
                        <a:lnSpc>
                          <a:spcPct val="115000"/>
                        </a:lnSpc>
                        <a:spcBef>
                          <a:spcPts val="0"/>
                        </a:spcBef>
                        <a:spcAft>
                          <a:spcPts val="0"/>
                        </a:spcAft>
                        <a:buSzPts val="1100"/>
                        <a:buChar char="●"/>
                      </a:pPr>
                      <a:r>
                        <a:rPr lang="en" sz="1100"/>
                        <a:t>Running the experiment for the same amount of time</a:t>
                      </a:r>
                      <a:endParaRPr sz="1100"/>
                    </a:p>
                    <a:p>
                      <a:pPr indent="-298450" lvl="0" marL="457200" rtl="0" algn="l">
                        <a:lnSpc>
                          <a:spcPct val="115000"/>
                        </a:lnSpc>
                        <a:spcBef>
                          <a:spcPts val="0"/>
                        </a:spcBef>
                        <a:spcAft>
                          <a:spcPts val="0"/>
                        </a:spcAft>
                        <a:buSzPts val="1100"/>
                        <a:buChar char="●"/>
                      </a:pPr>
                      <a:r>
                        <a:rPr lang="en" sz="1100"/>
                        <a:t>Using the same thermometer</a:t>
                      </a:r>
                      <a:endParaRPr sz="1100"/>
                    </a:p>
                    <a:p>
                      <a:pPr indent="-298450" lvl="0" marL="457200" rtl="0" algn="l">
                        <a:lnSpc>
                          <a:spcPct val="115000"/>
                        </a:lnSpc>
                        <a:spcBef>
                          <a:spcPts val="0"/>
                        </a:spcBef>
                        <a:spcAft>
                          <a:spcPts val="0"/>
                        </a:spcAft>
                        <a:buSzPts val="1100"/>
                        <a:buChar char="●"/>
                      </a:pPr>
                      <a:r>
                        <a:rPr lang="en" sz="1100"/>
                        <a:t>Using the same timer</a:t>
                      </a:r>
                      <a:endParaRPr sz="1100"/>
                    </a:p>
                    <a:p>
                      <a:pPr indent="-298450" lvl="0" marL="457200" rtl="0" algn="l">
                        <a:lnSpc>
                          <a:spcPct val="115000"/>
                        </a:lnSpc>
                        <a:spcBef>
                          <a:spcPts val="0"/>
                        </a:spcBef>
                        <a:spcAft>
                          <a:spcPts val="0"/>
                        </a:spcAft>
                        <a:buSzPts val="1100"/>
                        <a:buChar char="●"/>
                      </a:pPr>
                      <a:r>
                        <a:rPr lang="en" sz="1100"/>
                        <a:t>Using the same piece of clothing for each material</a:t>
                      </a:r>
                      <a:endParaRPr sz="1100"/>
                    </a:p>
                    <a:p>
                      <a:pPr indent="-298450" lvl="0" marL="457200" rtl="0" algn="l">
                        <a:lnSpc>
                          <a:spcPct val="115000"/>
                        </a:lnSpc>
                        <a:spcBef>
                          <a:spcPts val="0"/>
                        </a:spcBef>
                        <a:spcAft>
                          <a:spcPts val="0"/>
                        </a:spcAft>
                        <a:buSzPts val="1100"/>
                        <a:buChar char="●"/>
                      </a:pPr>
                      <a:r>
                        <a:rPr lang="en" sz="1100"/>
                        <a:t>Ensuring the material is dry and at room temperature before starting the experiment </a:t>
                      </a:r>
                      <a:endParaRPr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63100">
                <a:tc>
                  <a:txBody>
                    <a:bodyPr/>
                    <a:lstStyle/>
                    <a:p>
                      <a:pPr indent="0" lvl="0" marL="0" rtl="0" algn="l">
                        <a:spcBef>
                          <a:spcPts val="0"/>
                        </a:spcBef>
                        <a:spcAft>
                          <a:spcPts val="0"/>
                        </a:spcAft>
                        <a:buNone/>
                      </a:pPr>
                      <a:r>
                        <a:rPr lang="en" sz="1500"/>
                        <a:t>Responding Variable</a:t>
                      </a:r>
                      <a:endParaRPr sz="1500"/>
                    </a:p>
                  </a:txBody>
                  <a:tcPr marT="91425" marB="91425" marR="91425" marL="91425"/>
                </a:tc>
                <a:tc>
                  <a:txBody>
                    <a:bodyPr/>
                    <a:lstStyle/>
                    <a:p>
                      <a:pPr indent="-298450" lvl="0" marL="457200" rtl="0" algn="l">
                        <a:spcBef>
                          <a:spcPts val="0"/>
                        </a:spcBef>
                        <a:spcAft>
                          <a:spcPts val="0"/>
                        </a:spcAft>
                        <a:buSzPts val="1100"/>
                        <a:buChar char="●"/>
                      </a:pPr>
                      <a:r>
                        <a:rPr lang="en" sz="1100"/>
                        <a:t>The change in temperature of the water in the glass jar.</a:t>
                      </a:r>
                      <a:endParaRPr sz="1100"/>
                    </a:p>
                  </a:txBody>
                  <a:tcPr marT="91425" marB="91425" marR="91425" marL="91425">
                    <a:lnT cap="flat" cmpd="sng" w="9525">
                      <a:solidFill>
                        <a:srgbClr val="9E9E9E"/>
                      </a:solidFill>
                      <a:prstDash val="solid"/>
                      <a:round/>
                      <a:headEnd len="sm" w="sm" type="none"/>
                      <a:tailEnd len="sm" w="sm" type="none"/>
                    </a:lnT>
                  </a:tcPr>
                </a:tc>
              </a:tr>
            </a:tbl>
          </a:graphicData>
        </a:graphic>
      </p:graphicFrame>
      <p:sp>
        <p:nvSpPr>
          <p:cNvPr id="153" name="Google Shape;153;p25"/>
          <p:cNvSpPr txBox="1"/>
          <p:nvPr/>
        </p:nvSpPr>
        <p:spPr>
          <a:xfrm>
            <a:off x="9492900" y="1937925"/>
            <a:ext cx="4196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311700" y="4523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Materials</a:t>
            </a:r>
            <a:endParaRPr b="1"/>
          </a:p>
        </p:txBody>
      </p:sp>
      <p:sp>
        <p:nvSpPr>
          <p:cNvPr id="159" name="Google Shape;159;p26"/>
          <p:cNvSpPr txBox="1"/>
          <p:nvPr>
            <p:ph idx="1" type="body"/>
          </p:nvPr>
        </p:nvSpPr>
        <p:spPr>
          <a:xfrm>
            <a:off x="165375" y="725225"/>
            <a:ext cx="8520600" cy="4160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t/>
            </a:r>
            <a:endParaRPr>
              <a:solidFill>
                <a:schemeClr val="dk1"/>
              </a:solidFill>
            </a:endParaRPr>
          </a:p>
          <a:p>
            <a:pPr indent="-325755" lvl="0" marL="457200" rtl="0" algn="l">
              <a:spcBef>
                <a:spcPts val="1600"/>
              </a:spcBef>
              <a:spcAft>
                <a:spcPts val="0"/>
              </a:spcAft>
              <a:buClr>
                <a:schemeClr val="dk1"/>
              </a:buClr>
              <a:buSzPct val="100000"/>
              <a:buChar char="-"/>
            </a:pPr>
            <a:r>
              <a:rPr lang="en">
                <a:solidFill>
                  <a:schemeClr val="dk1"/>
                </a:solidFill>
              </a:rPr>
              <a:t>1 polyester shirt</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1 c</a:t>
            </a:r>
            <a:r>
              <a:rPr lang="en">
                <a:solidFill>
                  <a:schemeClr val="dk1"/>
                </a:solidFill>
              </a:rPr>
              <a:t>otton </a:t>
            </a:r>
            <a:r>
              <a:rPr lang="en">
                <a:solidFill>
                  <a:schemeClr val="dk1"/>
                </a:solidFill>
              </a:rPr>
              <a:t>shirt</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1 wool </a:t>
            </a:r>
            <a:r>
              <a:rPr lang="en">
                <a:solidFill>
                  <a:schemeClr val="dk1"/>
                </a:solidFill>
              </a:rPr>
              <a:t>shirt</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1 flannel </a:t>
            </a:r>
            <a:r>
              <a:rPr lang="en">
                <a:solidFill>
                  <a:schemeClr val="dk1"/>
                </a:solidFill>
              </a:rPr>
              <a:t>shirt</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1 jeans </a:t>
            </a:r>
            <a:r>
              <a:rPr lang="en">
                <a:solidFill>
                  <a:schemeClr val="dk1"/>
                </a:solidFill>
              </a:rPr>
              <a:t>shirt or pants</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1 Thermometer that measures up to 100</a:t>
            </a:r>
            <a:r>
              <a:rPr lang="en" sz="1750">
                <a:solidFill>
                  <a:schemeClr val="dk1"/>
                </a:solidFill>
              </a:rPr>
              <a:t>ºC</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1 Electric Kettle</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5000 mL</a:t>
            </a:r>
            <a:r>
              <a:rPr lang="en">
                <a:solidFill>
                  <a:schemeClr val="dk1"/>
                </a:solidFill>
              </a:rPr>
              <a:t> of water</a:t>
            </a:r>
            <a:endParaRPr>
              <a:solidFill>
                <a:schemeClr val="dk1"/>
              </a:solidFill>
            </a:endParaRPr>
          </a:p>
          <a:p>
            <a:pPr indent="-325755" lvl="0" marL="457200" rtl="0" algn="l">
              <a:spcBef>
                <a:spcPts val="0"/>
              </a:spcBef>
              <a:spcAft>
                <a:spcPts val="0"/>
              </a:spcAft>
              <a:buClr>
                <a:schemeClr val="dk1"/>
              </a:buClr>
              <a:buSzPct val="115037"/>
              <a:buChar char="-"/>
            </a:pPr>
            <a:r>
              <a:rPr lang="en">
                <a:solidFill>
                  <a:schemeClr val="dk1"/>
                </a:solidFill>
              </a:rPr>
              <a:t>1 Tin box </a:t>
            </a:r>
            <a:r>
              <a:rPr i="1" lang="en" sz="1564">
                <a:solidFill>
                  <a:schemeClr val="dk1"/>
                </a:solidFill>
              </a:rPr>
              <a:t>size: 16.5cm by 20cm, lid: 2cm, box, 10cm, total depth: 12cm</a:t>
            </a:r>
            <a:endParaRPr i="1" sz="1564">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Paper or a notebook to record data </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Pencil to write the </a:t>
            </a:r>
            <a:r>
              <a:rPr lang="en">
                <a:solidFill>
                  <a:schemeClr val="dk1"/>
                </a:solidFill>
              </a:rPr>
              <a:t>data</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Computer to upload the data</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1 Small glass jar with a volume of</a:t>
            </a:r>
            <a:r>
              <a:rPr i="1" lang="en">
                <a:solidFill>
                  <a:schemeClr val="dk1"/>
                </a:solidFill>
              </a:rPr>
              <a:t> </a:t>
            </a:r>
            <a:r>
              <a:rPr lang="en">
                <a:solidFill>
                  <a:schemeClr val="dk1"/>
                </a:solidFill>
              </a:rPr>
              <a:t>150 mL</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A shady room to keep the box in</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A phone or timer that rings and can set a timer for up to 2 hours</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Another phone to take photos of your experiment</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7"/>
          <p:cNvSpPr txBox="1"/>
          <p:nvPr/>
        </p:nvSpPr>
        <p:spPr>
          <a:xfrm>
            <a:off x="5683625" y="61650"/>
            <a:ext cx="3237300" cy="68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1"/>
                </a:solidFill>
              </a:rPr>
              <a:t>Material Photos</a:t>
            </a:r>
            <a:endParaRPr b="1" sz="2500">
              <a:solidFill>
                <a:schemeClr val="dk1"/>
              </a:solidFill>
            </a:endParaRPr>
          </a:p>
        </p:txBody>
      </p:sp>
      <p:pic>
        <p:nvPicPr>
          <p:cNvPr id="165" name="Google Shape;165;p27"/>
          <p:cNvPicPr preferRelativeResize="0"/>
          <p:nvPr/>
        </p:nvPicPr>
        <p:blipFill>
          <a:blip r:embed="rId3">
            <a:alphaModFix/>
          </a:blip>
          <a:stretch>
            <a:fillRect/>
          </a:stretch>
        </p:blipFill>
        <p:spPr>
          <a:xfrm>
            <a:off x="507400" y="195475"/>
            <a:ext cx="2368573" cy="1776426"/>
          </a:xfrm>
          <a:prstGeom prst="rect">
            <a:avLst/>
          </a:prstGeom>
          <a:noFill/>
          <a:ln>
            <a:noFill/>
          </a:ln>
        </p:spPr>
      </p:pic>
      <p:pic>
        <p:nvPicPr>
          <p:cNvPr id="166" name="Google Shape;166;p27"/>
          <p:cNvPicPr preferRelativeResize="0"/>
          <p:nvPr/>
        </p:nvPicPr>
        <p:blipFill rotWithShape="1">
          <a:blip r:embed="rId4">
            <a:alphaModFix/>
          </a:blip>
          <a:srcRect b="4939" l="2510" r="-2509" t="-4940"/>
          <a:stretch/>
        </p:blipFill>
        <p:spPr>
          <a:xfrm>
            <a:off x="6031656" y="689700"/>
            <a:ext cx="3054067" cy="4072100"/>
          </a:xfrm>
          <a:prstGeom prst="rect">
            <a:avLst/>
          </a:prstGeom>
          <a:noFill/>
          <a:ln>
            <a:noFill/>
          </a:ln>
        </p:spPr>
      </p:pic>
      <p:pic>
        <p:nvPicPr>
          <p:cNvPr id="167" name="Google Shape;167;p27"/>
          <p:cNvPicPr preferRelativeResize="0"/>
          <p:nvPr/>
        </p:nvPicPr>
        <p:blipFill>
          <a:blip r:embed="rId5">
            <a:alphaModFix/>
          </a:blip>
          <a:stretch>
            <a:fillRect/>
          </a:stretch>
        </p:blipFill>
        <p:spPr>
          <a:xfrm>
            <a:off x="561775" y="2404422"/>
            <a:ext cx="1623425" cy="2164577"/>
          </a:xfrm>
          <a:prstGeom prst="rect">
            <a:avLst/>
          </a:prstGeom>
          <a:noFill/>
          <a:ln>
            <a:noFill/>
          </a:ln>
        </p:spPr>
      </p:pic>
      <p:pic>
        <p:nvPicPr>
          <p:cNvPr id="168" name="Google Shape;168;p27"/>
          <p:cNvPicPr preferRelativeResize="0"/>
          <p:nvPr/>
        </p:nvPicPr>
        <p:blipFill>
          <a:blip r:embed="rId6">
            <a:alphaModFix/>
          </a:blip>
          <a:stretch>
            <a:fillRect/>
          </a:stretch>
        </p:blipFill>
        <p:spPr>
          <a:xfrm>
            <a:off x="3122250" y="2832601"/>
            <a:ext cx="1518424" cy="2024550"/>
          </a:xfrm>
          <a:prstGeom prst="rect">
            <a:avLst/>
          </a:prstGeom>
          <a:noFill/>
          <a:ln>
            <a:noFill/>
          </a:ln>
        </p:spPr>
      </p:pic>
      <p:pic>
        <p:nvPicPr>
          <p:cNvPr id="169" name="Google Shape;169;p27"/>
          <p:cNvPicPr preferRelativeResize="0"/>
          <p:nvPr/>
        </p:nvPicPr>
        <p:blipFill>
          <a:blip r:embed="rId7">
            <a:alphaModFix/>
          </a:blip>
          <a:stretch>
            <a:fillRect/>
          </a:stretch>
        </p:blipFill>
        <p:spPr>
          <a:xfrm>
            <a:off x="3876246" y="326600"/>
            <a:ext cx="1683852" cy="2245151"/>
          </a:xfrm>
          <a:prstGeom prst="rect">
            <a:avLst/>
          </a:prstGeom>
          <a:noFill/>
          <a:ln>
            <a:noFill/>
          </a:ln>
        </p:spPr>
      </p:pic>
      <p:sp>
        <p:nvSpPr>
          <p:cNvPr id="170" name="Google Shape;170;p27"/>
          <p:cNvSpPr txBox="1"/>
          <p:nvPr/>
        </p:nvSpPr>
        <p:spPr>
          <a:xfrm>
            <a:off x="1250675" y="1877750"/>
            <a:ext cx="1083300" cy="2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Tin Box</a:t>
            </a:r>
            <a:endParaRPr>
              <a:solidFill>
                <a:schemeClr val="dk1"/>
              </a:solidFill>
            </a:endParaRPr>
          </a:p>
        </p:txBody>
      </p:sp>
      <p:sp>
        <p:nvSpPr>
          <p:cNvPr id="171" name="Google Shape;171;p27"/>
          <p:cNvSpPr txBox="1"/>
          <p:nvPr/>
        </p:nvSpPr>
        <p:spPr>
          <a:xfrm>
            <a:off x="4118900" y="2501300"/>
            <a:ext cx="1374000" cy="19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Kettle</a:t>
            </a:r>
            <a:endParaRPr>
              <a:solidFill>
                <a:schemeClr val="dk1"/>
              </a:solidFill>
            </a:endParaRPr>
          </a:p>
        </p:txBody>
      </p:sp>
      <p:sp>
        <p:nvSpPr>
          <p:cNvPr id="172" name="Google Shape;172;p27"/>
          <p:cNvSpPr txBox="1"/>
          <p:nvPr/>
        </p:nvSpPr>
        <p:spPr>
          <a:xfrm>
            <a:off x="3245550" y="4761800"/>
            <a:ext cx="1999200" cy="29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Thermometer</a:t>
            </a:r>
            <a:endParaRPr>
              <a:solidFill>
                <a:schemeClr val="dk1"/>
              </a:solidFill>
            </a:endParaRPr>
          </a:p>
        </p:txBody>
      </p:sp>
      <p:sp>
        <p:nvSpPr>
          <p:cNvPr id="173" name="Google Shape;173;p27"/>
          <p:cNvSpPr txBox="1"/>
          <p:nvPr/>
        </p:nvSpPr>
        <p:spPr>
          <a:xfrm>
            <a:off x="764063" y="4495950"/>
            <a:ext cx="1518300" cy="3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Glass Jar</a:t>
            </a: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8"/>
          <p:cNvSpPr txBox="1"/>
          <p:nvPr/>
        </p:nvSpPr>
        <p:spPr>
          <a:xfrm>
            <a:off x="3220150" y="109300"/>
            <a:ext cx="3089100" cy="6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Material Photos</a:t>
            </a:r>
            <a:endParaRPr b="1" sz="2500">
              <a:solidFill>
                <a:schemeClr val="dk1"/>
              </a:solidFill>
            </a:endParaRPr>
          </a:p>
        </p:txBody>
      </p:sp>
      <p:pic>
        <p:nvPicPr>
          <p:cNvPr id="179" name="Google Shape;179;p28"/>
          <p:cNvPicPr preferRelativeResize="0"/>
          <p:nvPr/>
        </p:nvPicPr>
        <p:blipFill>
          <a:blip r:embed="rId3">
            <a:alphaModFix/>
          </a:blip>
          <a:stretch>
            <a:fillRect/>
          </a:stretch>
        </p:blipFill>
        <p:spPr>
          <a:xfrm>
            <a:off x="5679200" y="725050"/>
            <a:ext cx="2078751" cy="1559059"/>
          </a:xfrm>
          <a:prstGeom prst="rect">
            <a:avLst/>
          </a:prstGeom>
          <a:noFill/>
          <a:ln>
            <a:noFill/>
          </a:ln>
        </p:spPr>
      </p:pic>
      <p:pic>
        <p:nvPicPr>
          <p:cNvPr id="180" name="Google Shape;180;p28"/>
          <p:cNvPicPr preferRelativeResize="0"/>
          <p:nvPr/>
        </p:nvPicPr>
        <p:blipFill>
          <a:blip r:embed="rId4">
            <a:alphaModFix/>
          </a:blip>
          <a:stretch>
            <a:fillRect/>
          </a:stretch>
        </p:blipFill>
        <p:spPr>
          <a:xfrm>
            <a:off x="4724396" y="2843600"/>
            <a:ext cx="2078751" cy="1559067"/>
          </a:xfrm>
          <a:prstGeom prst="rect">
            <a:avLst/>
          </a:prstGeom>
          <a:noFill/>
          <a:ln>
            <a:noFill/>
          </a:ln>
        </p:spPr>
      </p:pic>
      <p:pic>
        <p:nvPicPr>
          <p:cNvPr id="181" name="Google Shape;181;p28"/>
          <p:cNvPicPr preferRelativeResize="0"/>
          <p:nvPr/>
        </p:nvPicPr>
        <p:blipFill>
          <a:blip r:embed="rId5">
            <a:alphaModFix/>
          </a:blip>
          <a:stretch>
            <a:fillRect/>
          </a:stretch>
        </p:blipFill>
        <p:spPr>
          <a:xfrm>
            <a:off x="2442825" y="2843600"/>
            <a:ext cx="2078751" cy="1559063"/>
          </a:xfrm>
          <a:prstGeom prst="rect">
            <a:avLst/>
          </a:prstGeom>
          <a:noFill/>
          <a:ln>
            <a:noFill/>
          </a:ln>
        </p:spPr>
      </p:pic>
      <p:pic>
        <p:nvPicPr>
          <p:cNvPr id="182" name="Google Shape;182;p28"/>
          <p:cNvPicPr preferRelativeResize="0"/>
          <p:nvPr/>
        </p:nvPicPr>
        <p:blipFill>
          <a:blip r:embed="rId6">
            <a:alphaModFix/>
          </a:blip>
          <a:stretch>
            <a:fillRect/>
          </a:stretch>
        </p:blipFill>
        <p:spPr>
          <a:xfrm>
            <a:off x="1216900" y="735988"/>
            <a:ext cx="2078751" cy="1559075"/>
          </a:xfrm>
          <a:prstGeom prst="rect">
            <a:avLst/>
          </a:prstGeom>
          <a:noFill/>
          <a:ln>
            <a:noFill/>
          </a:ln>
        </p:spPr>
      </p:pic>
      <p:pic>
        <p:nvPicPr>
          <p:cNvPr id="183" name="Google Shape;183;p28"/>
          <p:cNvPicPr preferRelativeResize="0"/>
          <p:nvPr/>
        </p:nvPicPr>
        <p:blipFill>
          <a:blip r:embed="rId7">
            <a:alphaModFix/>
          </a:blip>
          <a:stretch>
            <a:fillRect/>
          </a:stretch>
        </p:blipFill>
        <p:spPr>
          <a:xfrm>
            <a:off x="3448050" y="725038"/>
            <a:ext cx="2078751" cy="1559063"/>
          </a:xfrm>
          <a:prstGeom prst="rect">
            <a:avLst/>
          </a:prstGeom>
          <a:noFill/>
          <a:ln>
            <a:noFill/>
          </a:ln>
        </p:spPr>
      </p:pic>
      <p:sp>
        <p:nvSpPr>
          <p:cNvPr id="184" name="Google Shape;184;p28"/>
          <p:cNvSpPr txBox="1"/>
          <p:nvPr/>
        </p:nvSpPr>
        <p:spPr>
          <a:xfrm>
            <a:off x="1865075" y="2284100"/>
            <a:ext cx="1005300" cy="3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Polyester</a:t>
            </a:r>
            <a:endParaRPr>
              <a:solidFill>
                <a:schemeClr val="dk1"/>
              </a:solidFill>
            </a:endParaRPr>
          </a:p>
        </p:txBody>
      </p:sp>
      <p:sp>
        <p:nvSpPr>
          <p:cNvPr id="185" name="Google Shape;185;p28"/>
          <p:cNvSpPr txBox="1"/>
          <p:nvPr/>
        </p:nvSpPr>
        <p:spPr>
          <a:xfrm>
            <a:off x="-670250" y="859675"/>
            <a:ext cx="1755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86" name="Google Shape;186;p28"/>
          <p:cNvSpPr txBox="1"/>
          <p:nvPr/>
        </p:nvSpPr>
        <p:spPr>
          <a:xfrm>
            <a:off x="4163245" y="2284100"/>
            <a:ext cx="817500" cy="2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Cotton </a:t>
            </a:r>
            <a:endParaRPr>
              <a:solidFill>
                <a:schemeClr val="dk1"/>
              </a:solidFill>
            </a:endParaRPr>
          </a:p>
        </p:txBody>
      </p:sp>
      <p:sp>
        <p:nvSpPr>
          <p:cNvPr id="187" name="Google Shape;187;p28"/>
          <p:cNvSpPr txBox="1"/>
          <p:nvPr/>
        </p:nvSpPr>
        <p:spPr>
          <a:xfrm>
            <a:off x="6443875" y="2284100"/>
            <a:ext cx="699300" cy="3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Wool </a:t>
            </a:r>
            <a:endParaRPr>
              <a:solidFill>
                <a:schemeClr val="dk1"/>
              </a:solidFill>
            </a:endParaRPr>
          </a:p>
        </p:txBody>
      </p:sp>
      <p:sp>
        <p:nvSpPr>
          <p:cNvPr id="188" name="Google Shape;188;p28"/>
          <p:cNvSpPr txBox="1"/>
          <p:nvPr/>
        </p:nvSpPr>
        <p:spPr>
          <a:xfrm>
            <a:off x="3140025" y="4402675"/>
            <a:ext cx="932400" cy="3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Flannel</a:t>
            </a:r>
            <a:endParaRPr>
              <a:solidFill>
                <a:schemeClr val="dk1"/>
              </a:solidFill>
            </a:endParaRPr>
          </a:p>
        </p:txBody>
      </p:sp>
      <p:sp>
        <p:nvSpPr>
          <p:cNvPr id="189" name="Google Shape;189;p28"/>
          <p:cNvSpPr txBox="1"/>
          <p:nvPr/>
        </p:nvSpPr>
        <p:spPr>
          <a:xfrm>
            <a:off x="5427625" y="4402675"/>
            <a:ext cx="817500" cy="2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Jeans</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9"/>
          <p:cNvSpPr txBox="1"/>
          <p:nvPr>
            <p:ph type="title"/>
          </p:nvPr>
        </p:nvSpPr>
        <p:spPr>
          <a:xfrm>
            <a:off x="224275" y="496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Procedure</a:t>
            </a:r>
            <a:endParaRPr b="1"/>
          </a:p>
        </p:txBody>
      </p:sp>
      <p:sp>
        <p:nvSpPr>
          <p:cNvPr id="195" name="Google Shape;195;p29"/>
          <p:cNvSpPr txBox="1"/>
          <p:nvPr>
            <p:ph idx="1" type="body"/>
          </p:nvPr>
        </p:nvSpPr>
        <p:spPr>
          <a:xfrm>
            <a:off x="311700" y="1215325"/>
            <a:ext cx="8520600" cy="36651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i="1" lang="en" sz="1100">
                <a:solidFill>
                  <a:schemeClr val="dk1"/>
                </a:solidFill>
              </a:rPr>
              <a:t>Preparation Experiment</a:t>
            </a:r>
            <a:endParaRPr i="1" sz="1100">
              <a:solidFill>
                <a:schemeClr val="dk1"/>
              </a:solidFill>
            </a:endParaRPr>
          </a:p>
          <a:p>
            <a:pPr indent="-298450" lvl="0" marL="457200" rtl="0" algn="l">
              <a:spcBef>
                <a:spcPts val="1200"/>
              </a:spcBef>
              <a:spcAft>
                <a:spcPts val="0"/>
              </a:spcAft>
              <a:buClr>
                <a:schemeClr val="dk1"/>
              </a:buClr>
              <a:buSzPts val="1100"/>
              <a:buAutoNum type="arabicPeriod"/>
            </a:pPr>
            <a:r>
              <a:rPr lang="en" sz="1100">
                <a:solidFill>
                  <a:schemeClr val="dk1"/>
                </a:solidFill>
              </a:rPr>
              <a:t>Gather the materials listed in the materials list.</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Take the box</a:t>
            </a:r>
            <a:r>
              <a:rPr lang="en" sz="1100">
                <a:solidFill>
                  <a:schemeClr val="dk1"/>
                </a:solidFill>
              </a:rPr>
              <a:t> and set the box open on a counter where the temperature of the room doesn’t change.</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Put the glass jar in the center of the box.</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Boil water in the kettle and wait for the kettle to turn itself off.</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Take the kettle and pour the boiling water into the glass jar. Make sure that it fills to the brim of the jar.</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Measure the water temperature with the thermometer and wait for it to cool down to </a:t>
            </a:r>
            <a:r>
              <a:rPr lang="en" sz="1100">
                <a:solidFill>
                  <a:schemeClr val="dk1"/>
                </a:solidFill>
              </a:rPr>
              <a:t>85</a:t>
            </a:r>
            <a:r>
              <a:rPr lang="en" sz="1100">
                <a:solidFill>
                  <a:srgbClr val="202124"/>
                </a:solidFill>
                <a:highlight>
                  <a:schemeClr val="lt1"/>
                </a:highlight>
              </a:rPr>
              <a:t>°C</a:t>
            </a:r>
            <a:r>
              <a:rPr lang="en" sz="1100">
                <a:solidFill>
                  <a:schemeClr val="dk1"/>
                </a:solidFill>
              </a:rPr>
              <a:t>.</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As soon as it hits </a:t>
            </a:r>
            <a:r>
              <a:rPr lang="en" sz="1100">
                <a:solidFill>
                  <a:schemeClr val="dk1"/>
                </a:solidFill>
              </a:rPr>
              <a:t>85</a:t>
            </a:r>
            <a:r>
              <a:rPr lang="en" sz="1100">
                <a:solidFill>
                  <a:srgbClr val="202124"/>
                </a:solidFill>
                <a:highlight>
                  <a:schemeClr val="lt1"/>
                </a:highlight>
              </a:rPr>
              <a:t>°C</a:t>
            </a:r>
            <a:r>
              <a:rPr lang="en" sz="1100">
                <a:solidFill>
                  <a:schemeClr val="dk1"/>
                </a:solidFill>
              </a:rPr>
              <a:t>, close the lid of the box and start a timer for 15 minutes.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Just before the timer goes off, get to the box and get the thermometer on and ready to measure the temperature of the water inside the box. **Do not touch the box**</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When the 15-minute timer goes off, open the box and measure the water temperature with the thermometer. Make sure that the temperature is measured the same way every time.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Record the temperature and the time that has passed. In this case it would be 15 minutes.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If the water temperature is above 4</a:t>
            </a:r>
            <a:r>
              <a:rPr lang="en" sz="1100">
                <a:solidFill>
                  <a:schemeClr val="dk1"/>
                </a:solidFill>
              </a:rPr>
              <a:t>5</a:t>
            </a:r>
            <a:r>
              <a:rPr lang="en" sz="1100">
                <a:solidFill>
                  <a:srgbClr val="202124"/>
                </a:solidFill>
                <a:highlight>
                  <a:schemeClr val="lt1"/>
                </a:highlight>
              </a:rPr>
              <a:t>°C</a:t>
            </a:r>
            <a:r>
              <a:rPr lang="en" sz="1100">
                <a:solidFill>
                  <a:schemeClr val="dk1"/>
                </a:solidFill>
              </a:rPr>
              <a:t>, start another timer for another 15 minutes and close the lid of the box.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Repeat steps 8-11 until the temperature of the water is </a:t>
            </a:r>
            <a:r>
              <a:rPr lang="en" sz="1100">
                <a:solidFill>
                  <a:schemeClr val="dk1"/>
                </a:solidFill>
              </a:rPr>
              <a:t>45</a:t>
            </a:r>
            <a:r>
              <a:rPr lang="en" sz="1100">
                <a:solidFill>
                  <a:srgbClr val="202124"/>
                </a:solidFill>
                <a:highlight>
                  <a:schemeClr val="lt1"/>
                </a:highlight>
              </a:rPr>
              <a:t>°C</a:t>
            </a:r>
            <a:r>
              <a:rPr lang="en" sz="1100">
                <a:solidFill>
                  <a:schemeClr val="dk1"/>
                </a:solidFill>
              </a:rPr>
              <a:t> or lower. The total time that has passed will be how long the actual experiment will run for. ( Mine was 30 minutes)</a:t>
            </a:r>
            <a:endParaRPr sz="1100">
              <a:solidFill>
                <a:schemeClr val="dk1"/>
              </a:solidFill>
            </a:endParaRPr>
          </a:p>
          <a:p>
            <a:pPr indent="0" lvl="0" marL="0" rtl="0" algn="l">
              <a:spcBef>
                <a:spcPts val="1200"/>
              </a:spcBef>
              <a:spcAft>
                <a:spcPts val="1600"/>
              </a:spcAft>
              <a:buClr>
                <a:schemeClr val="dk1"/>
              </a:buClr>
              <a:buSzPts val="1100"/>
              <a:buFont typeface="Arial"/>
              <a:buNone/>
            </a:pPr>
            <a:r>
              <a:t/>
            </a:r>
            <a:endParaRPr i="1" sz="1100">
              <a:solidFill>
                <a:schemeClr val="dk1"/>
              </a:solidFill>
            </a:endParaRPr>
          </a:p>
        </p:txBody>
      </p:sp>
      <p:pic>
        <p:nvPicPr>
          <p:cNvPr id="196" name="Google Shape;196;p29"/>
          <p:cNvPicPr preferRelativeResize="0"/>
          <p:nvPr/>
        </p:nvPicPr>
        <p:blipFill rotWithShape="1">
          <a:blip r:embed="rId3">
            <a:alphaModFix/>
          </a:blip>
          <a:srcRect b="38419" l="44087" r="11772" t="25583"/>
          <a:stretch/>
        </p:blipFill>
        <p:spPr>
          <a:xfrm>
            <a:off x="7484250" y="247138"/>
            <a:ext cx="1348051" cy="1465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0"/>
          <p:cNvSpPr txBox="1"/>
          <p:nvPr>
            <p:ph type="title"/>
          </p:nvPr>
        </p:nvSpPr>
        <p:spPr>
          <a:xfrm>
            <a:off x="253400" y="131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Procedure</a:t>
            </a:r>
            <a:endParaRPr b="1"/>
          </a:p>
        </p:txBody>
      </p:sp>
      <p:sp>
        <p:nvSpPr>
          <p:cNvPr id="202" name="Google Shape;202;p30"/>
          <p:cNvSpPr txBox="1"/>
          <p:nvPr>
            <p:ph idx="1" type="body"/>
          </p:nvPr>
        </p:nvSpPr>
        <p:spPr>
          <a:xfrm>
            <a:off x="211275" y="704450"/>
            <a:ext cx="8720700" cy="40527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i="1" lang="en" sz="1100">
                <a:solidFill>
                  <a:schemeClr val="dk1"/>
                </a:solidFill>
              </a:rPr>
              <a:t>Main Experiments:</a:t>
            </a:r>
            <a:endParaRPr i="1" sz="1100">
              <a:solidFill>
                <a:schemeClr val="dk1"/>
              </a:solidFill>
            </a:endParaRPr>
          </a:p>
          <a:p>
            <a:pPr indent="-298450" lvl="0" marL="457200" rtl="0" algn="l">
              <a:spcBef>
                <a:spcPts val="1200"/>
              </a:spcBef>
              <a:spcAft>
                <a:spcPts val="0"/>
              </a:spcAft>
              <a:buClr>
                <a:schemeClr val="dk1"/>
              </a:buClr>
              <a:buSzPts val="1100"/>
              <a:buAutoNum type="arabicPeriod"/>
            </a:pPr>
            <a:r>
              <a:rPr lang="en" sz="1100">
                <a:solidFill>
                  <a:schemeClr val="dk1"/>
                </a:solidFill>
              </a:rPr>
              <a:t>Gather the materials.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Take the box and set the box open on a counter where the temperature of the room doesn’t change.</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Place the jar in the center of the box.</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Fill the space around the jar with wool. Pack it as tightly as you can but leave a little bit of the material to go over the top of the jar.</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Boil enough water to fill the jar in the kettle. Wait for the kettle to turn itself off.</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Take the kettle and pour the boiling water into the glass jar. Make sure that it fills to the brim of the jar.</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Measure the water temperature with the thermometer and wait for it to cool down to 85</a:t>
            </a:r>
            <a:r>
              <a:rPr lang="en" sz="1100">
                <a:solidFill>
                  <a:srgbClr val="202124"/>
                </a:solidFill>
                <a:highlight>
                  <a:srgbClr val="FFFFFF"/>
                </a:highlight>
              </a:rPr>
              <a:t>°C</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Place the extra material on the top of the jar so the jar is covered from all sides.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Close the lid of the box and start a timer for the time picked above in the </a:t>
            </a:r>
            <a:r>
              <a:rPr i="1" lang="en" sz="1100">
                <a:solidFill>
                  <a:schemeClr val="dk1"/>
                </a:solidFill>
              </a:rPr>
              <a:t>Preparation Experiment.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Just before the timer goes off, get to the box and get the thermometer on and ready to measure the temperature of the water inside the box.</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When the timer goes off, open the box and take off the material. Then measure the water temperature with the thermometer.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Record your data and any observations. These are called qualitative and quantitative data respectively.</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Repeat steps 1-12, but with jeans instead of wool in step 3.</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Repeat steps 1-12, but with polyester instead of wool in step 3.</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Repeat steps 1-12, but with cotton instead of wool in step 3.</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Repeat steps 1-12, but with flannel instead of wool in step 3.</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Repeat steps 1-12, but with no material instead of wool in step 3</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n" sz="1100">
                <a:solidFill>
                  <a:schemeClr val="dk1"/>
                </a:solidFill>
              </a:rPr>
              <a:t>Repeat steps 1-17 4 more times to get 5 trials. </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1"/>
          <p:cNvSpPr txBox="1"/>
          <p:nvPr/>
        </p:nvSpPr>
        <p:spPr>
          <a:xfrm>
            <a:off x="2953350" y="0"/>
            <a:ext cx="3237300" cy="68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1"/>
                </a:solidFill>
              </a:rPr>
              <a:t>Experiment</a:t>
            </a:r>
            <a:r>
              <a:rPr b="1" lang="en" sz="2500">
                <a:solidFill>
                  <a:schemeClr val="dk1"/>
                </a:solidFill>
              </a:rPr>
              <a:t> Photos</a:t>
            </a:r>
            <a:endParaRPr b="1" sz="2500">
              <a:solidFill>
                <a:schemeClr val="dk1"/>
              </a:solidFill>
            </a:endParaRPr>
          </a:p>
        </p:txBody>
      </p:sp>
      <p:pic>
        <p:nvPicPr>
          <p:cNvPr id="208" name="Google Shape;208;p31"/>
          <p:cNvPicPr preferRelativeResize="0"/>
          <p:nvPr/>
        </p:nvPicPr>
        <p:blipFill>
          <a:blip r:embed="rId3">
            <a:alphaModFix/>
          </a:blip>
          <a:stretch>
            <a:fillRect/>
          </a:stretch>
        </p:blipFill>
        <p:spPr>
          <a:xfrm>
            <a:off x="909375" y="932400"/>
            <a:ext cx="1960122" cy="3571999"/>
          </a:xfrm>
          <a:prstGeom prst="rect">
            <a:avLst/>
          </a:prstGeom>
          <a:noFill/>
          <a:ln>
            <a:noFill/>
          </a:ln>
        </p:spPr>
      </p:pic>
      <p:pic>
        <p:nvPicPr>
          <p:cNvPr id="209" name="Google Shape;209;p31"/>
          <p:cNvPicPr preferRelativeResize="0"/>
          <p:nvPr/>
        </p:nvPicPr>
        <p:blipFill>
          <a:blip r:embed="rId4">
            <a:alphaModFix/>
          </a:blip>
          <a:stretch>
            <a:fillRect/>
          </a:stretch>
        </p:blipFill>
        <p:spPr>
          <a:xfrm>
            <a:off x="3555300" y="932412"/>
            <a:ext cx="2009249" cy="3571988"/>
          </a:xfrm>
          <a:prstGeom prst="rect">
            <a:avLst/>
          </a:prstGeom>
          <a:noFill/>
          <a:ln>
            <a:noFill/>
          </a:ln>
        </p:spPr>
      </p:pic>
      <p:pic>
        <p:nvPicPr>
          <p:cNvPr id="210" name="Google Shape;210;p31"/>
          <p:cNvPicPr preferRelativeResize="0"/>
          <p:nvPr/>
        </p:nvPicPr>
        <p:blipFill>
          <a:blip r:embed="rId5">
            <a:alphaModFix/>
          </a:blip>
          <a:stretch>
            <a:fillRect/>
          </a:stretch>
        </p:blipFill>
        <p:spPr>
          <a:xfrm>
            <a:off x="6250350" y="932400"/>
            <a:ext cx="2009249" cy="3571999"/>
          </a:xfrm>
          <a:prstGeom prst="rect">
            <a:avLst/>
          </a:prstGeom>
          <a:noFill/>
          <a:ln>
            <a:noFill/>
          </a:ln>
        </p:spPr>
      </p:pic>
      <p:sp>
        <p:nvSpPr>
          <p:cNvPr id="211" name="Google Shape;211;p31"/>
          <p:cNvSpPr txBox="1"/>
          <p:nvPr/>
        </p:nvSpPr>
        <p:spPr>
          <a:xfrm>
            <a:off x="183900" y="262450"/>
            <a:ext cx="1235700" cy="48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12" name="Google Shape;212;p31"/>
          <p:cNvSpPr txBox="1"/>
          <p:nvPr/>
        </p:nvSpPr>
        <p:spPr>
          <a:xfrm>
            <a:off x="1256650" y="4504400"/>
            <a:ext cx="1436700" cy="4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Polyester</a:t>
            </a:r>
            <a:endParaRPr sz="1800">
              <a:solidFill>
                <a:schemeClr val="dk1"/>
              </a:solidFill>
            </a:endParaRPr>
          </a:p>
        </p:txBody>
      </p:sp>
      <p:sp>
        <p:nvSpPr>
          <p:cNvPr id="213" name="Google Shape;213;p31"/>
          <p:cNvSpPr txBox="1"/>
          <p:nvPr/>
        </p:nvSpPr>
        <p:spPr>
          <a:xfrm>
            <a:off x="3853650" y="4504400"/>
            <a:ext cx="1436700" cy="48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Cotton</a:t>
            </a:r>
            <a:endParaRPr sz="1800">
              <a:solidFill>
                <a:schemeClr val="dk1"/>
              </a:solidFill>
            </a:endParaRPr>
          </a:p>
        </p:txBody>
      </p:sp>
      <p:sp>
        <p:nvSpPr>
          <p:cNvPr id="214" name="Google Shape;214;p31"/>
          <p:cNvSpPr txBox="1"/>
          <p:nvPr/>
        </p:nvSpPr>
        <p:spPr>
          <a:xfrm>
            <a:off x="6450650" y="4504400"/>
            <a:ext cx="1590000" cy="48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Wool</a:t>
            </a:r>
            <a:endParaRPr sz="18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Testable Question</a:t>
            </a:r>
            <a:endParaRPr b="1"/>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sz="2200">
                <a:solidFill>
                  <a:schemeClr val="dk1"/>
                </a:solidFill>
              </a:rPr>
              <a:t>How does changing the material a jar is wrapped in impact the temperature of the water inside the jar?</a:t>
            </a:r>
            <a:endParaRPr sz="22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2"/>
          <p:cNvSpPr txBox="1"/>
          <p:nvPr/>
        </p:nvSpPr>
        <p:spPr>
          <a:xfrm>
            <a:off x="2953350" y="0"/>
            <a:ext cx="3237300" cy="68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1"/>
                </a:solidFill>
              </a:rPr>
              <a:t>Experiment Photos</a:t>
            </a:r>
            <a:endParaRPr b="1" sz="2500">
              <a:solidFill>
                <a:schemeClr val="dk1"/>
              </a:solidFill>
            </a:endParaRPr>
          </a:p>
        </p:txBody>
      </p:sp>
      <p:pic>
        <p:nvPicPr>
          <p:cNvPr id="220" name="Google Shape;220;p32"/>
          <p:cNvPicPr preferRelativeResize="0"/>
          <p:nvPr/>
        </p:nvPicPr>
        <p:blipFill>
          <a:blip r:embed="rId3">
            <a:alphaModFix/>
          </a:blip>
          <a:stretch>
            <a:fillRect/>
          </a:stretch>
        </p:blipFill>
        <p:spPr>
          <a:xfrm>
            <a:off x="3651225" y="852399"/>
            <a:ext cx="1994976" cy="3546685"/>
          </a:xfrm>
          <a:prstGeom prst="rect">
            <a:avLst/>
          </a:prstGeom>
          <a:noFill/>
          <a:ln>
            <a:noFill/>
          </a:ln>
        </p:spPr>
      </p:pic>
      <p:pic>
        <p:nvPicPr>
          <p:cNvPr id="221" name="Google Shape;221;p32"/>
          <p:cNvPicPr preferRelativeResize="0"/>
          <p:nvPr/>
        </p:nvPicPr>
        <p:blipFill>
          <a:blip r:embed="rId4">
            <a:alphaModFix/>
          </a:blip>
          <a:stretch>
            <a:fillRect/>
          </a:stretch>
        </p:blipFill>
        <p:spPr>
          <a:xfrm>
            <a:off x="1046650" y="852413"/>
            <a:ext cx="1994976" cy="3546650"/>
          </a:xfrm>
          <a:prstGeom prst="rect">
            <a:avLst/>
          </a:prstGeom>
          <a:noFill/>
          <a:ln>
            <a:noFill/>
          </a:ln>
        </p:spPr>
      </p:pic>
      <p:pic>
        <p:nvPicPr>
          <p:cNvPr id="222" name="Google Shape;222;p32"/>
          <p:cNvPicPr preferRelativeResize="0"/>
          <p:nvPr/>
        </p:nvPicPr>
        <p:blipFill>
          <a:blip r:embed="rId5">
            <a:alphaModFix/>
          </a:blip>
          <a:stretch>
            <a:fillRect/>
          </a:stretch>
        </p:blipFill>
        <p:spPr>
          <a:xfrm>
            <a:off x="6207925" y="852450"/>
            <a:ext cx="1994976" cy="3546578"/>
          </a:xfrm>
          <a:prstGeom prst="rect">
            <a:avLst/>
          </a:prstGeom>
          <a:noFill/>
          <a:ln>
            <a:noFill/>
          </a:ln>
        </p:spPr>
      </p:pic>
      <p:sp>
        <p:nvSpPr>
          <p:cNvPr id="223" name="Google Shape;223;p32"/>
          <p:cNvSpPr txBox="1"/>
          <p:nvPr/>
        </p:nvSpPr>
        <p:spPr>
          <a:xfrm>
            <a:off x="1275825" y="4399025"/>
            <a:ext cx="14175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Flannel</a:t>
            </a:r>
            <a:endParaRPr sz="1800">
              <a:solidFill>
                <a:schemeClr val="dk1"/>
              </a:solidFill>
            </a:endParaRPr>
          </a:p>
        </p:txBody>
      </p:sp>
      <p:sp>
        <p:nvSpPr>
          <p:cNvPr id="224" name="Google Shape;224;p32"/>
          <p:cNvSpPr txBox="1"/>
          <p:nvPr/>
        </p:nvSpPr>
        <p:spPr>
          <a:xfrm>
            <a:off x="3863250" y="4399025"/>
            <a:ext cx="14175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Jeans</a:t>
            </a:r>
            <a:endParaRPr sz="1800">
              <a:solidFill>
                <a:schemeClr val="dk1"/>
              </a:solidFill>
            </a:endParaRPr>
          </a:p>
        </p:txBody>
      </p:sp>
      <p:sp>
        <p:nvSpPr>
          <p:cNvPr id="225" name="Google Shape;225;p32"/>
          <p:cNvSpPr txBox="1"/>
          <p:nvPr/>
        </p:nvSpPr>
        <p:spPr>
          <a:xfrm>
            <a:off x="6391213" y="4399025"/>
            <a:ext cx="16284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Nothing</a:t>
            </a:r>
            <a:endParaRPr sz="1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3"/>
          <p:cNvSpPr txBox="1"/>
          <p:nvPr>
            <p:ph type="title"/>
          </p:nvPr>
        </p:nvSpPr>
        <p:spPr>
          <a:xfrm>
            <a:off x="311700" y="452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b="1" lang="en"/>
              <a:t>Observations</a:t>
            </a:r>
            <a:r>
              <a:rPr lang="en"/>
              <a:t> </a:t>
            </a:r>
            <a:r>
              <a:rPr b="1" lang="en"/>
              <a:t>(</a:t>
            </a:r>
            <a:r>
              <a:rPr b="1" lang="en" sz="2800"/>
              <a:t>Quantitative</a:t>
            </a:r>
            <a:r>
              <a:rPr b="1" lang="en"/>
              <a:t>)</a:t>
            </a:r>
            <a:endParaRPr b="1"/>
          </a:p>
        </p:txBody>
      </p:sp>
      <p:graphicFrame>
        <p:nvGraphicFramePr>
          <p:cNvPr id="231" name="Google Shape;231;p33"/>
          <p:cNvGraphicFramePr/>
          <p:nvPr/>
        </p:nvGraphicFramePr>
        <p:xfrm>
          <a:off x="741100" y="1296875"/>
          <a:ext cx="3000000" cy="3000000"/>
        </p:xfrm>
        <a:graphic>
          <a:graphicData uri="http://schemas.openxmlformats.org/drawingml/2006/table">
            <a:tbl>
              <a:tblPr>
                <a:noFill/>
                <a:tableStyleId>{54EF2140-93F6-4581-97C3-B464F81744D7}</a:tableStyleId>
              </a:tblPr>
              <a:tblGrid>
                <a:gridCol w="1034150"/>
                <a:gridCol w="1034150"/>
                <a:gridCol w="1034150"/>
                <a:gridCol w="1034150"/>
                <a:gridCol w="1034150"/>
                <a:gridCol w="1034150"/>
                <a:gridCol w="1034150"/>
              </a:tblGrid>
              <a:tr h="381000">
                <a:tc>
                  <a:txBody>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sz="1800"/>
                        <a:t>Material</a:t>
                      </a:r>
                      <a:endParaRPr sz="18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Trial 1 Temperature of </a:t>
                      </a:r>
                      <a:r>
                        <a:rPr lang="en" sz="1200">
                          <a:solidFill>
                            <a:schemeClr val="dk1"/>
                          </a:solidFill>
                        </a:rPr>
                        <a:t>H</a:t>
                      </a:r>
                      <a:r>
                        <a:rPr baseline="-25000" lang="en" sz="1200">
                          <a:solidFill>
                            <a:schemeClr val="dk1"/>
                          </a:solidFill>
                        </a:rPr>
                        <a:t>2</a:t>
                      </a:r>
                      <a:r>
                        <a:rPr lang="en" sz="1200">
                          <a:solidFill>
                            <a:schemeClr val="dk1"/>
                          </a:solidFill>
                        </a:rPr>
                        <a:t>O</a:t>
                      </a:r>
                      <a:r>
                        <a:rPr lang="en" sz="1100"/>
                        <a:t> </a:t>
                      </a:r>
                      <a:r>
                        <a:rPr lang="en" sz="1100">
                          <a:solidFill>
                            <a:schemeClr val="dk1"/>
                          </a:solidFill>
                        </a:rPr>
                        <a:t>(ºC)</a:t>
                      </a:r>
                      <a:endParaRPr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chemeClr val="dk1"/>
                          </a:solidFill>
                        </a:rPr>
                        <a:t>Trial 2 Temperature of </a:t>
                      </a:r>
                      <a:r>
                        <a:rPr lang="en" sz="1200">
                          <a:solidFill>
                            <a:schemeClr val="dk1"/>
                          </a:solidFill>
                        </a:rPr>
                        <a:t>H</a:t>
                      </a:r>
                      <a:r>
                        <a:rPr baseline="-25000" lang="en" sz="1200">
                          <a:solidFill>
                            <a:schemeClr val="dk1"/>
                          </a:solidFill>
                        </a:rPr>
                        <a:t>2</a:t>
                      </a:r>
                      <a:r>
                        <a:rPr lang="en" sz="1200">
                          <a:solidFill>
                            <a:schemeClr val="dk1"/>
                          </a:solidFill>
                        </a:rPr>
                        <a:t>O</a:t>
                      </a:r>
                      <a:r>
                        <a:rPr lang="en" sz="1100">
                          <a:solidFill>
                            <a:schemeClr val="dk1"/>
                          </a:solidFill>
                        </a:rPr>
                        <a:t> (ºC)</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chemeClr val="dk1"/>
                          </a:solidFill>
                        </a:rPr>
                        <a:t>Trial 3 Temperature of </a:t>
                      </a:r>
                      <a:r>
                        <a:rPr lang="en" sz="1200">
                          <a:solidFill>
                            <a:schemeClr val="dk1"/>
                          </a:solidFill>
                        </a:rPr>
                        <a:t>H</a:t>
                      </a:r>
                      <a:r>
                        <a:rPr baseline="-25000" lang="en" sz="1200">
                          <a:solidFill>
                            <a:schemeClr val="dk1"/>
                          </a:solidFill>
                        </a:rPr>
                        <a:t>2</a:t>
                      </a:r>
                      <a:r>
                        <a:rPr lang="en" sz="1200">
                          <a:solidFill>
                            <a:schemeClr val="dk1"/>
                          </a:solidFill>
                        </a:rPr>
                        <a:t>O</a:t>
                      </a:r>
                      <a:r>
                        <a:rPr lang="en" sz="1100">
                          <a:solidFill>
                            <a:schemeClr val="dk1"/>
                          </a:solidFill>
                        </a:rPr>
                        <a:t> (ºC)</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chemeClr val="dk1"/>
                          </a:solidFill>
                        </a:rPr>
                        <a:t>Trial 4 Temperature </a:t>
                      </a:r>
                      <a:endParaRPr/>
                    </a:p>
                    <a:p>
                      <a:pPr indent="0" lvl="0" marL="0" rtl="0" algn="ctr">
                        <a:spcBef>
                          <a:spcPts val="0"/>
                        </a:spcBef>
                        <a:spcAft>
                          <a:spcPts val="0"/>
                        </a:spcAft>
                        <a:buNone/>
                      </a:pPr>
                      <a:r>
                        <a:rPr lang="en" sz="1100">
                          <a:solidFill>
                            <a:schemeClr val="dk1"/>
                          </a:solidFill>
                        </a:rPr>
                        <a:t>of </a:t>
                      </a:r>
                      <a:r>
                        <a:rPr lang="en" sz="1200">
                          <a:solidFill>
                            <a:schemeClr val="dk1"/>
                          </a:solidFill>
                        </a:rPr>
                        <a:t>H</a:t>
                      </a:r>
                      <a:r>
                        <a:rPr baseline="-25000" lang="en" sz="1200">
                          <a:solidFill>
                            <a:schemeClr val="dk1"/>
                          </a:solidFill>
                        </a:rPr>
                        <a:t>2</a:t>
                      </a:r>
                      <a:r>
                        <a:rPr lang="en" sz="1200">
                          <a:solidFill>
                            <a:schemeClr val="dk1"/>
                          </a:solidFill>
                        </a:rPr>
                        <a:t>O</a:t>
                      </a:r>
                      <a:r>
                        <a:rPr lang="en" sz="1100">
                          <a:solidFill>
                            <a:schemeClr val="dk1"/>
                          </a:solidFill>
                        </a:rPr>
                        <a:t> (ºC)</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chemeClr val="dk1"/>
                          </a:solidFill>
                        </a:rPr>
                        <a:t>Trial 5</a:t>
                      </a:r>
                      <a:endParaRPr sz="1100">
                        <a:solidFill>
                          <a:schemeClr val="dk1"/>
                        </a:solidFill>
                      </a:endParaRPr>
                    </a:p>
                    <a:p>
                      <a:pPr indent="0" lvl="0" marL="0" rtl="0" algn="ctr">
                        <a:spcBef>
                          <a:spcPts val="0"/>
                        </a:spcBef>
                        <a:spcAft>
                          <a:spcPts val="0"/>
                        </a:spcAft>
                        <a:buNone/>
                      </a:pPr>
                      <a:r>
                        <a:rPr lang="en" sz="1100">
                          <a:solidFill>
                            <a:schemeClr val="dk1"/>
                          </a:solidFill>
                        </a:rPr>
                        <a:t>Temperature of </a:t>
                      </a:r>
                      <a:r>
                        <a:rPr lang="en" sz="1200">
                          <a:solidFill>
                            <a:schemeClr val="dk1"/>
                          </a:solidFill>
                        </a:rPr>
                        <a:t>H</a:t>
                      </a:r>
                      <a:r>
                        <a:rPr baseline="-25000" lang="en" sz="1200">
                          <a:solidFill>
                            <a:schemeClr val="dk1"/>
                          </a:solidFill>
                        </a:rPr>
                        <a:t>2</a:t>
                      </a:r>
                      <a:r>
                        <a:rPr lang="en" sz="1200">
                          <a:solidFill>
                            <a:schemeClr val="dk1"/>
                          </a:solidFill>
                        </a:rPr>
                        <a:t>O </a:t>
                      </a:r>
                      <a:r>
                        <a:rPr lang="en" sz="1100">
                          <a:solidFill>
                            <a:schemeClr val="dk1"/>
                          </a:solidFill>
                        </a:rPr>
                        <a:t>(ºC)</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chemeClr val="dk1"/>
                          </a:solidFill>
                        </a:rPr>
                        <a:t>Average Temperature</a:t>
                      </a:r>
                      <a:endParaRPr sz="1100">
                        <a:solidFill>
                          <a:schemeClr val="dk1"/>
                        </a:solidFill>
                      </a:endParaRPr>
                    </a:p>
                    <a:p>
                      <a:pPr indent="0" lvl="0" marL="0" rtl="0" algn="ctr">
                        <a:spcBef>
                          <a:spcPts val="0"/>
                        </a:spcBef>
                        <a:spcAft>
                          <a:spcPts val="0"/>
                        </a:spcAft>
                        <a:buNone/>
                      </a:pPr>
                      <a:r>
                        <a:rPr lang="en" sz="1100">
                          <a:solidFill>
                            <a:schemeClr val="dk1"/>
                          </a:solidFill>
                        </a:rPr>
                        <a:t>(</a:t>
                      </a:r>
                      <a:r>
                        <a:rPr lang="en" sz="1100">
                          <a:solidFill>
                            <a:schemeClr val="dk1"/>
                          </a:solidFill>
                        </a:rPr>
                        <a:t>ºC)</a:t>
                      </a:r>
                      <a:endParaRPr sz="1100">
                        <a:solidFill>
                          <a:schemeClr val="dk1"/>
                        </a:solidFill>
                      </a:endParaRPr>
                    </a:p>
                  </a:txBody>
                  <a:tcPr marT="91425" marB="91425" marR="91425" marL="91425">
                    <a:lnL cap="flat" cmpd="sng" w="9525">
                      <a:solidFill>
                        <a:srgbClr val="9E9E9E"/>
                      </a:solidFill>
                      <a:prstDash val="solid"/>
                      <a:round/>
                      <a:headEnd len="sm" w="sm" type="none"/>
                      <a:tailEnd len="sm" w="sm" type="none"/>
                    </a:lnL>
                    <a:solidFill>
                      <a:schemeClr val="accent6"/>
                    </a:solidFill>
                  </a:tcPr>
                </a:tc>
              </a:tr>
              <a:tr h="381000">
                <a:tc>
                  <a:txBody>
                    <a:bodyPr/>
                    <a:lstStyle/>
                    <a:p>
                      <a:pPr indent="0" lvl="0" marL="0" rtl="0" algn="ctr">
                        <a:spcBef>
                          <a:spcPts val="0"/>
                        </a:spcBef>
                        <a:spcAft>
                          <a:spcPts val="0"/>
                        </a:spcAft>
                        <a:buNone/>
                      </a:pPr>
                      <a:r>
                        <a:rPr lang="en"/>
                        <a:t>Polyester</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67.8</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68.4</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64.4</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69.8</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63.9</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66.8</a:t>
                      </a:r>
                      <a:endParaRPr sz="1200"/>
                    </a:p>
                  </a:txBody>
                  <a:tcPr marT="91425" marB="91425" marR="91425" marL="91425">
                    <a:lnL cap="flat" cmpd="sng" w="9525">
                      <a:solidFill>
                        <a:srgbClr val="9E9E9E"/>
                      </a:solidFill>
                      <a:prstDash val="solid"/>
                      <a:round/>
                      <a:headEnd len="sm" w="sm" type="none"/>
                      <a:tailEnd len="sm" w="sm" type="none"/>
                    </a:lnL>
                    <a:solidFill>
                      <a:schemeClr val="accent6"/>
                    </a:solidFill>
                  </a:tcPr>
                </a:tc>
              </a:tr>
              <a:tr h="381000">
                <a:tc>
                  <a:txBody>
                    <a:bodyPr/>
                    <a:lstStyle/>
                    <a:p>
                      <a:pPr indent="0" lvl="0" marL="0" rtl="0" algn="ctr">
                        <a:spcBef>
                          <a:spcPts val="0"/>
                        </a:spcBef>
                        <a:spcAft>
                          <a:spcPts val="0"/>
                        </a:spcAft>
                        <a:buNone/>
                      </a:pPr>
                      <a:r>
                        <a:rPr lang="en"/>
                        <a:t>Cotton</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61.9</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61.1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61.4</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59.1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60.8</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61.1</a:t>
                      </a:r>
                      <a:endParaRPr sz="1200"/>
                    </a:p>
                  </a:txBody>
                  <a:tcPr marT="91425" marB="91425" marR="91425" marL="91425">
                    <a:lnL cap="flat" cmpd="sng" w="9525">
                      <a:solidFill>
                        <a:srgbClr val="9E9E9E"/>
                      </a:solidFill>
                      <a:prstDash val="solid"/>
                      <a:round/>
                      <a:headEnd len="sm" w="sm" type="none"/>
                      <a:tailEnd len="sm" w="sm" type="none"/>
                    </a:lnL>
                    <a:solidFill>
                      <a:schemeClr val="accent6"/>
                    </a:solidFill>
                  </a:tcPr>
                </a:tc>
              </a:tr>
              <a:tr h="381000">
                <a:tc>
                  <a:txBody>
                    <a:bodyPr/>
                    <a:lstStyle/>
                    <a:p>
                      <a:pPr indent="0" lvl="0" marL="0" rtl="0" algn="ctr">
                        <a:spcBef>
                          <a:spcPts val="0"/>
                        </a:spcBef>
                        <a:spcAft>
                          <a:spcPts val="0"/>
                        </a:spcAft>
                        <a:buNone/>
                      </a:pPr>
                      <a:r>
                        <a:rPr lang="en"/>
                        <a:t>Wool</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61.4</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61.5</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65.4</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64.7</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67.2</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64.0</a:t>
                      </a:r>
                      <a:endParaRPr sz="1200"/>
                    </a:p>
                  </a:txBody>
                  <a:tcPr marT="91425" marB="91425" marR="91425" marL="91425">
                    <a:lnL cap="flat" cmpd="sng" w="9525">
                      <a:solidFill>
                        <a:srgbClr val="9E9E9E"/>
                      </a:solidFill>
                      <a:prstDash val="solid"/>
                      <a:round/>
                      <a:headEnd len="sm" w="sm" type="none"/>
                      <a:tailEnd len="sm" w="sm" type="none"/>
                    </a:lnL>
                    <a:solidFill>
                      <a:schemeClr val="accent6"/>
                    </a:solidFill>
                  </a:tcPr>
                </a:tc>
              </a:tr>
              <a:tr h="381000">
                <a:tc>
                  <a:txBody>
                    <a:bodyPr/>
                    <a:lstStyle/>
                    <a:p>
                      <a:pPr indent="0" lvl="0" marL="0" rtl="0" algn="ctr">
                        <a:spcBef>
                          <a:spcPts val="0"/>
                        </a:spcBef>
                        <a:spcAft>
                          <a:spcPts val="0"/>
                        </a:spcAft>
                        <a:buNone/>
                      </a:pPr>
                      <a:r>
                        <a:rPr lang="en"/>
                        <a:t>Flannel</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63.7</a:t>
                      </a:r>
                      <a:endParaRPr baseline="30000"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63.8</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59.9</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63.5</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61.4</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62.4</a:t>
                      </a:r>
                      <a:endParaRPr sz="1200"/>
                    </a:p>
                  </a:txBody>
                  <a:tcPr marT="91425" marB="91425" marR="91425" marL="91425">
                    <a:lnL cap="flat" cmpd="sng" w="9525">
                      <a:solidFill>
                        <a:srgbClr val="9E9E9E"/>
                      </a:solidFill>
                      <a:prstDash val="solid"/>
                      <a:round/>
                      <a:headEnd len="sm" w="sm" type="none"/>
                      <a:tailEnd len="sm" w="sm" type="none"/>
                    </a:lnL>
                    <a:solidFill>
                      <a:schemeClr val="accent6"/>
                    </a:solidFill>
                  </a:tcPr>
                </a:tc>
              </a:tr>
              <a:tr h="381000">
                <a:tc>
                  <a:txBody>
                    <a:bodyPr/>
                    <a:lstStyle/>
                    <a:p>
                      <a:pPr indent="0" lvl="0" marL="0" rtl="0" algn="ctr">
                        <a:spcBef>
                          <a:spcPts val="0"/>
                        </a:spcBef>
                        <a:spcAft>
                          <a:spcPts val="0"/>
                        </a:spcAft>
                        <a:buNone/>
                      </a:pPr>
                      <a:r>
                        <a:rPr lang="en"/>
                        <a:t>Jeans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61.2</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59.9</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60.2</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60.2</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61.1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60.5</a:t>
                      </a:r>
                      <a:endParaRPr sz="1200"/>
                    </a:p>
                  </a:txBody>
                  <a:tcPr marT="91425" marB="91425" marR="91425" marL="91425">
                    <a:lnL cap="flat" cmpd="sng" w="9525">
                      <a:solidFill>
                        <a:srgbClr val="9E9E9E"/>
                      </a:solidFill>
                      <a:prstDash val="solid"/>
                      <a:round/>
                      <a:headEnd len="sm" w="sm" type="none"/>
                      <a:tailEnd len="sm" w="sm" type="none"/>
                    </a:lnL>
                    <a:solidFill>
                      <a:schemeClr val="accent6"/>
                    </a:solidFill>
                  </a:tcPr>
                </a:tc>
              </a:tr>
              <a:tr h="381000">
                <a:tc>
                  <a:txBody>
                    <a:bodyPr/>
                    <a:lstStyle/>
                    <a:p>
                      <a:pPr indent="0" lvl="0" marL="0" rtl="0" algn="ctr">
                        <a:spcBef>
                          <a:spcPts val="0"/>
                        </a:spcBef>
                        <a:spcAft>
                          <a:spcPts val="0"/>
                        </a:spcAft>
                        <a:buNone/>
                      </a:pPr>
                      <a:r>
                        <a:rPr lang="en"/>
                        <a:t>Nothing</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44.6</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45.1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42.5</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41.7</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45.0</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t>43.8</a:t>
                      </a:r>
                      <a:endParaRPr sz="1200"/>
                    </a:p>
                  </a:txBody>
                  <a:tcPr marT="91425" marB="91425" marR="91425" marL="91425">
                    <a:lnL cap="flat" cmpd="sng" w="9525">
                      <a:solidFill>
                        <a:srgbClr val="9E9E9E"/>
                      </a:solidFill>
                      <a:prstDash val="solid"/>
                      <a:round/>
                      <a:headEnd len="sm" w="sm" type="none"/>
                      <a:tailEnd len="sm" w="sm" type="none"/>
                    </a:lnL>
                    <a:solidFill>
                      <a:schemeClr val="accent6"/>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graphicFrame>
        <p:nvGraphicFramePr>
          <p:cNvPr id="236" name="Google Shape;236;p34"/>
          <p:cNvGraphicFramePr/>
          <p:nvPr/>
        </p:nvGraphicFramePr>
        <p:xfrm>
          <a:off x="76200" y="33250"/>
          <a:ext cx="3000000" cy="3000000"/>
        </p:xfrm>
        <a:graphic>
          <a:graphicData uri="http://schemas.openxmlformats.org/drawingml/2006/table">
            <a:tbl>
              <a:tblPr>
                <a:noFill/>
                <a:tableStyleId>{54EF2140-93F6-4581-97C3-B464F81744D7}</a:tableStyleId>
              </a:tblPr>
              <a:tblGrid>
                <a:gridCol w="1251475"/>
                <a:gridCol w="1260225"/>
                <a:gridCol w="1268850"/>
                <a:gridCol w="1260175"/>
                <a:gridCol w="1260175"/>
                <a:gridCol w="1260175"/>
              </a:tblGrid>
              <a:tr h="430775">
                <a:tc>
                  <a:txBody>
                    <a:bodyPr/>
                    <a:lstStyle/>
                    <a:p>
                      <a:pPr indent="0" lvl="0" marL="0" rtl="0" algn="ctr">
                        <a:spcBef>
                          <a:spcPts val="0"/>
                        </a:spcBef>
                        <a:spcAft>
                          <a:spcPts val="0"/>
                        </a:spcAft>
                        <a:buNone/>
                      </a:pPr>
                      <a:r>
                        <a:rPr lang="en" sz="1000"/>
                        <a:t>Material</a:t>
                      </a:r>
                      <a:endParaRPr sz="1000"/>
                    </a:p>
                  </a:txBody>
                  <a:tcPr marT="91425" marB="91425" marR="91425" marL="91425"/>
                </a:tc>
                <a:tc>
                  <a:txBody>
                    <a:bodyPr/>
                    <a:lstStyle/>
                    <a:p>
                      <a:pPr indent="0" lvl="0" marL="0" rtl="0" algn="ctr">
                        <a:spcBef>
                          <a:spcPts val="0"/>
                        </a:spcBef>
                        <a:spcAft>
                          <a:spcPts val="0"/>
                        </a:spcAft>
                        <a:buNone/>
                      </a:pPr>
                      <a:r>
                        <a:rPr lang="en" sz="1000"/>
                        <a:t>Trial 1 </a:t>
                      </a:r>
                      <a:r>
                        <a:rPr lang="en" sz="1000">
                          <a:solidFill>
                            <a:schemeClr val="dk1"/>
                          </a:solidFill>
                        </a:rPr>
                        <a:t>Description</a:t>
                      </a:r>
                      <a:endParaRPr sz="1000"/>
                    </a:p>
                  </a:txBody>
                  <a:tcPr marT="91425" marB="91425" marR="91425" marL="91425"/>
                </a:tc>
                <a:tc>
                  <a:txBody>
                    <a:bodyPr/>
                    <a:lstStyle/>
                    <a:p>
                      <a:pPr indent="0" lvl="0" marL="0" rtl="0" algn="ctr">
                        <a:spcBef>
                          <a:spcPts val="0"/>
                        </a:spcBef>
                        <a:spcAft>
                          <a:spcPts val="0"/>
                        </a:spcAft>
                        <a:buNone/>
                      </a:pPr>
                      <a:r>
                        <a:rPr lang="en" sz="1000"/>
                        <a:t>Trial 2 </a:t>
                      </a:r>
                      <a:r>
                        <a:rPr lang="en" sz="1000">
                          <a:solidFill>
                            <a:schemeClr val="dk1"/>
                          </a:solidFill>
                        </a:rPr>
                        <a:t>Description </a:t>
                      </a:r>
                      <a:endParaRPr sz="1000"/>
                    </a:p>
                  </a:txBody>
                  <a:tcPr marT="91425" marB="91425" marR="91425" marL="91425"/>
                </a:tc>
                <a:tc>
                  <a:txBody>
                    <a:bodyPr/>
                    <a:lstStyle/>
                    <a:p>
                      <a:pPr indent="0" lvl="0" marL="0" rtl="0" algn="ctr">
                        <a:spcBef>
                          <a:spcPts val="0"/>
                        </a:spcBef>
                        <a:spcAft>
                          <a:spcPts val="0"/>
                        </a:spcAft>
                        <a:buNone/>
                      </a:pPr>
                      <a:r>
                        <a:rPr lang="en" sz="1000"/>
                        <a:t>Trial 3 </a:t>
                      </a:r>
                      <a:r>
                        <a:rPr lang="en" sz="1000">
                          <a:solidFill>
                            <a:schemeClr val="dk1"/>
                          </a:solidFill>
                        </a:rPr>
                        <a:t>Description</a:t>
                      </a:r>
                      <a:endParaRPr sz="1000"/>
                    </a:p>
                  </a:txBody>
                  <a:tcPr marT="91425" marB="91425" marR="91425" marL="91425"/>
                </a:tc>
                <a:tc>
                  <a:txBody>
                    <a:bodyPr/>
                    <a:lstStyle/>
                    <a:p>
                      <a:pPr indent="0" lvl="0" marL="0" rtl="0" algn="ctr">
                        <a:spcBef>
                          <a:spcPts val="0"/>
                        </a:spcBef>
                        <a:spcAft>
                          <a:spcPts val="0"/>
                        </a:spcAft>
                        <a:buNone/>
                      </a:pPr>
                      <a:r>
                        <a:rPr lang="en" sz="1000"/>
                        <a:t>Trial 4 </a:t>
                      </a:r>
                      <a:r>
                        <a:rPr lang="en" sz="1000">
                          <a:solidFill>
                            <a:schemeClr val="dk1"/>
                          </a:solidFill>
                        </a:rPr>
                        <a:t>Description</a:t>
                      </a:r>
                      <a:endParaRPr sz="1000"/>
                    </a:p>
                  </a:txBody>
                  <a:tcPr marT="91425" marB="91425" marR="91425" marL="91425"/>
                </a:tc>
                <a:tc>
                  <a:txBody>
                    <a:bodyPr/>
                    <a:lstStyle/>
                    <a:p>
                      <a:pPr indent="0" lvl="0" marL="0" rtl="0" algn="ctr">
                        <a:spcBef>
                          <a:spcPts val="0"/>
                        </a:spcBef>
                        <a:spcAft>
                          <a:spcPts val="0"/>
                        </a:spcAft>
                        <a:buNone/>
                      </a:pPr>
                      <a:r>
                        <a:rPr lang="en" sz="1000"/>
                        <a:t>Trial 5 </a:t>
                      </a:r>
                      <a:r>
                        <a:rPr lang="en" sz="1000">
                          <a:solidFill>
                            <a:schemeClr val="dk1"/>
                          </a:solidFill>
                        </a:rPr>
                        <a:t>Description</a:t>
                      </a:r>
                      <a:endParaRPr sz="1000"/>
                    </a:p>
                  </a:txBody>
                  <a:tcPr marT="91425" marB="91425" marR="91425" marL="91425"/>
                </a:tc>
              </a:tr>
              <a:tr h="834650">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rPr lang="en" sz="1000"/>
                        <a:t>Polyester</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 steam</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 steam</a:t>
                      </a:r>
                      <a:endParaRPr sz="1000"/>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rPr>
                        <a:t>Condensation, water level lowered, material was wet, steam</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r>
              <a:tr h="834650">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rPr lang="en" sz="1000"/>
                        <a:t>Cotton</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r>
              <a:tr h="834650">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rPr lang="en" sz="1000"/>
                        <a:t>Wool</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r>
              <a:tr h="834650">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rPr lang="en" sz="1000"/>
                        <a:t>Flannel</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r>
                        <a:rPr lang="en" sz="1000"/>
                        <a:t>  </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r>
              <a:tr h="834650">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rPr lang="en" sz="1000"/>
                        <a:t>Jeans</a:t>
                      </a:r>
                      <a:endParaRPr sz="1000"/>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Condensation, water level lowered, material was wet</a:t>
                      </a:r>
                      <a:endParaRPr sz="1000"/>
                    </a:p>
                  </a:txBody>
                  <a:tcPr marT="91425" marB="91425" marR="91425" marL="91425"/>
                </a:tc>
              </a:tr>
              <a:tr h="480450">
                <a:tc>
                  <a:txBody>
                    <a:bodyPr/>
                    <a:lstStyle/>
                    <a:p>
                      <a:pPr indent="0" lvl="0" marL="0" rtl="0" algn="ctr">
                        <a:spcBef>
                          <a:spcPts val="0"/>
                        </a:spcBef>
                        <a:spcAft>
                          <a:spcPts val="0"/>
                        </a:spcAft>
                        <a:buNone/>
                      </a:pPr>
                      <a:r>
                        <a:rPr lang="en" sz="1000"/>
                        <a:t>Nothing</a:t>
                      </a:r>
                      <a:endParaRPr sz="1000"/>
                    </a:p>
                  </a:txBody>
                  <a:tcPr marT="91425" marB="91425" marR="91425" marL="91425"/>
                </a:tc>
                <a:tc>
                  <a:txBody>
                    <a:bodyPr/>
                    <a:lstStyle/>
                    <a:p>
                      <a:pPr indent="0" lvl="0" marL="0" rtl="0" algn="ctr">
                        <a:spcBef>
                          <a:spcPts val="0"/>
                        </a:spcBef>
                        <a:spcAft>
                          <a:spcPts val="0"/>
                        </a:spcAft>
                        <a:buNone/>
                      </a:pPr>
                      <a:r>
                        <a:rPr lang="en" sz="1000">
                          <a:solidFill>
                            <a:schemeClr val="dk1"/>
                          </a:solidFill>
                        </a:rPr>
                        <a:t>Slight </a:t>
                      </a:r>
                      <a:endParaRPr sz="1000">
                        <a:solidFill>
                          <a:schemeClr val="dk1"/>
                        </a:solidFill>
                      </a:endParaRPr>
                    </a:p>
                    <a:p>
                      <a:pPr indent="0" lvl="0" marL="0" rtl="0" algn="ctr">
                        <a:spcBef>
                          <a:spcPts val="0"/>
                        </a:spcBef>
                        <a:spcAft>
                          <a:spcPts val="0"/>
                        </a:spcAft>
                        <a:buNone/>
                      </a:pPr>
                      <a:r>
                        <a:rPr lang="en" sz="1000">
                          <a:solidFill>
                            <a:schemeClr val="dk1"/>
                          </a:solidFill>
                        </a:rPr>
                        <a:t>condensation</a:t>
                      </a:r>
                      <a:endParaRPr sz="1000">
                        <a:solidFill>
                          <a:schemeClr val="dk1"/>
                        </a:solidFill>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rPr>
                        <a:t>Slight </a:t>
                      </a:r>
                      <a:endParaRPr sz="1000">
                        <a:solidFill>
                          <a:schemeClr val="dk1"/>
                        </a:solidFill>
                      </a:endParaRPr>
                    </a:p>
                    <a:p>
                      <a:pPr indent="0" lvl="0" marL="0" rtl="0" algn="ctr">
                        <a:spcBef>
                          <a:spcPts val="0"/>
                        </a:spcBef>
                        <a:spcAft>
                          <a:spcPts val="0"/>
                        </a:spcAft>
                        <a:buClr>
                          <a:schemeClr val="dk1"/>
                        </a:buClr>
                        <a:buSzPts val="1100"/>
                        <a:buFont typeface="Arial"/>
                        <a:buNone/>
                      </a:pPr>
                      <a:r>
                        <a:rPr lang="en" sz="1000">
                          <a:solidFill>
                            <a:schemeClr val="dk1"/>
                          </a:solidFill>
                        </a:rPr>
                        <a:t>condensation</a:t>
                      </a:r>
                      <a:endParaRPr sz="1000">
                        <a:solidFill>
                          <a:schemeClr val="dk1"/>
                        </a:solidFill>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rPr>
                        <a:t>Slight </a:t>
                      </a:r>
                      <a:endParaRPr sz="1000">
                        <a:solidFill>
                          <a:schemeClr val="dk1"/>
                        </a:solidFill>
                      </a:endParaRPr>
                    </a:p>
                    <a:p>
                      <a:pPr indent="0" lvl="0" marL="0" rtl="0" algn="ctr">
                        <a:spcBef>
                          <a:spcPts val="0"/>
                        </a:spcBef>
                        <a:spcAft>
                          <a:spcPts val="0"/>
                        </a:spcAft>
                        <a:buClr>
                          <a:schemeClr val="dk1"/>
                        </a:buClr>
                        <a:buSzPts val="1100"/>
                        <a:buFont typeface="Arial"/>
                        <a:buNone/>
                      </a:pPr>
                      <a:r>
                        <a:rPr lang="en" sz="1000">
                          <a:solidFill>
                            <a:schemeClr val="dk1"/>
                          </a:solidFill>
                        </a:rPr>
                        <a:t>condensation</a:t>
                      </a:r>
                      <a:endParaRPr sz="1000">
                        <a:solidFill>
                          <a:schemeClr val="dk1"/>
                        </a:solidFill>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rPr>
                        <a:t>Slight </a:t>
                      </a:r>
                      <a:endParaRPr sz="1000">
                        <a:solidFill>
                          <a:schemeClr val="dk1"/>
                        </a:solidFill>
                      </a:endParaRPr>
                    </a:p>
                    <a:p>
                      <a:pPr indent="0" lvl="0" marL="0" rtl="0" algn="ctr">
                        <a:spcBef>
                          <a:spcPts val="0"/>
                        </a:spcBef>
                        <a:spcAft>
                          <a:spcPts val="0"/>
                        </a:spcAft>
                        <a:buClr>
                          <a:schemeClr val="dk1"/>
                        </a:buClr>
                        <a:buSzPts val="1100"/>
                        <a:buFont typeface="Arial"/>
                        <a:buNone/>
                      </a:pPr>
                      <a:r>
                        <a:rPr lang="en" sz="1000">
                          <a:solidFill>
                            <a:schemeClr val="dk1"/>
                          </a:solidFill>
                        </a:rPr>
                        <a:t>condensation</a:t>
                      </a:r>
                      <a:endParaRPr sz="1000">
                        <a:solidFill>
                          <a:schemeClr val="dk1"/>
                        </a:solidFill>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rPr>
                        <a:t>Slight </a:t>
                      </a:r>
                      <a:endParaRPr sz="1000">
                        <a:solidFill>
                          <a:schemeClr val="dk1"/>
                        </a:solidFill>
                      </a:endParaRPr>
                    </a:p>
                    <a:p>
                      <a:pPr indent="0" lvl="0" marL="0" rtl="0" algn="ctr">
                        <a:spcBef>
                          <a:spcPts val="0"/>
                        </a:spcBef>
                        <a:spcAft>
                          <a:spcPts val="0"/>
                        </a:spcAft>
                        <a:buClr>
                          <a:schemeClr val="dk1"/>
                        </a:buClr>
                        <a:buSzPts val="1100"/>
                        <a:buFont typeface="Arial"/>
                        <a:buNone/>
                      </a:pPr>
                      <a:r>
                        <a:rPr lang="en" sz="1000">
                          <a:solidFill>
                            <a:schemeClr val="dk1"/>
                          </a:solidFill>
                        </a:rPr>
                        <a:t>condensation</a:t>
                      </a:r>
                      <a:endParaRPr sz="1000">
                        <a:solidFill>
                          <a:schemeClr val="dk1"/>
                        </a:solidFill>
                      </a:endParaRPr>
                    </a:p>
                  </a:txBody>
                  <a:tcPr marT="91425" marB="91425" marR="91425" marL="91425"/>
                </a:tc>
              </a:tr>
            </a:tbl>
          </a:graphicData>
        </a:graphic>
      </p:graphicFrame>
      <p:sp>
        <p:nvSpPr>
          <p:cNvPr id="237" name="Google Shape;237;p34"/>
          <p:cNvSpPr txBox="1"/>
          <p:nvPr/>
        </p:nvSpPr>
        <p:spPr>
          <a:xfrm>
            <a:off x="7657250" y="1764225"/>
            <a:ext cx="1422300" cy="10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rPr>
              <a:t>Observations (Qualitative</a:t>
            </a:r>
            <a:r>
              <a:rPr lang="en" sz="1500">
                <a:solidFill>
                  <a:schemeClr val="dk1"/>
                </a:solidFill>
              </a:rPr>
              <a:t>)</a:t>
            </a:r>
            <a:endParaRPr sz="1500">
              <a:solidFill>
                <a:schemeClr val="dk1"/>
              </a:solidFill>
            </a:endParaRPr>
          </a:p>
        </p:txBody>
      </p:sp>
      <p:sp>
        <p:nvSpPr>
          <p:cNvPr id="238" name="Google Shape;238;p34"/>
          <p:cNvSpPr txBox="1"/>
          <p:nvPr/>
        </p:nvSpPr>
        <p:spPr>
          <a:xfrm>
            <a:off x="7721600" y="2554300"/>
            <a:ext cx="1293600" cy="14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highlight>
                  <a:schemeClr val="accent6"/>
                </a:highlight>
              </a:rPr>
              <a:t>Summary:</a:t>
            </a:r>
            <a:r>
              <a:rPr lang="en" sz="1500">
                <a:solidFill>
                  <a:schemeClr val="accent6"/>
                </a:solidFill>
              </a:rPr>
              <a:t> </a:t>
            </a:r>
            <a:endParaRPr sz="1500">
              <a:solidFill>
                <a:schemeClr val="accent6"/>
              </a:solidFill>
            </a:endParaRPr>
          </a:p>
          <a:p>
            <a:pPr indent="0" lvl="0" marL="0" rtl="0" algn="ctr">
              <a:spcBef>
                <a:spcPts val="0"/>
              </a:spcBef>
              <a:spcAft>
                <a:spcPts val="0"/>
              </a:spcAft>
              <a:buNone/>
            </a:pPr>
            <a:r>
              <a:rPr lang="en" sz="1500">
                <a:solidFill>
                  <a:schemeClr val="dk1"/>
                </a:solidFill>
              </a:rPr>
              <a:t>all qualitative observations were the same across all materials. </a:t>
            </a:r>
            <a:endParaRPr sz="15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5"/>
          <p:cNvSpPr txBox="1"/>
          <p:nvPr>
            <p:ph type="title"/>
          </p:nvPr>
        </p:nvSpPr>
        <p:spPr>
          <a:xfrm>
            <a:off x="206025" y="260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Data</a:t>
            </a:r>
            <a:endParaRPr b="1"/>
          </a:p>
        </p:txBody>
      </p:sp>
      <p:pic>
        <p:nvPicPr>
          <p:cNvPr id="244" name="Google Shape;244;p35" title="Chart"/>
          <p:cNvPicPr preferRelativeResize="0"/>
          <p:nvPr/>
        </p:nvPicPr>
        <p:blipFill>
          <a:blip r:embed="rId3">
            <a:alphaModFix/>
          </a:blip>
          <a:stretch>
            <a:fillRect/>
          </a:stretch>
        </p:blipFill>
        <p:spPr>
          <a:xfrm>
            <a:off x="2111875" y="731000"/>
            <a:ext cx="6720426" cy="41554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Data</a:t>
            </a:r>
            <a:endParaRPr b="1"/>
          </a:p>
        </p:txBody>
      </p:sp>
      <p:pic>
        <p:nvPicPr>
          <p:cNvPr id="250" name="Google Shape;250;p36" title="Chart"/>
          <p:cNvPicPr preferRelativeResize="0"/>
          <p:nvPr/>
        </p:nvPicPr>
        <p:blipFill>
          <a:blip r:embed="rId3">
            <a:alphaModFix/>
          </a:blip>
          <a:stretch>
            <a:fillRect/>
          </a:stretch>
        </p:blipFill>
        <p:spPr>
          <a:xfrm>
            <a:off x="1365150" y="1017725"/>
            <a:ext cx="6338724" cy="3919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Data</a:t>
            </a:r>
            <a:endParaRPr b="1"/>
          </a:p>
        </p:txBody>
      </p:sp>
      <p:pic>
        <p:nvPicPr>
          <p:cNvPr id="256" name="Google Shape;256;p37" title="Chart"/>
          <p:cNvPicPr preferRelativeResize="0"/>
          <p:nvPr/>
        </p:nvPicPr>
        <p:blipFill>
          <a:blip r:embed="rId3">
            <a:alphaModFix/>
          </a:blip>
          <a:stretch>
            <a:fillRect/>
          </a:stretch>
        </p:blipFill>
        <p:spPr>
          <a:xfrm>
            <a:off x="1581000" y="814300"/>
            <a:ext cx="6712875" cy="41507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Analysis</a:t>
            </a:r>
            <a:endParaRPr b="1"/>
          </a:p>
        </p:txBody>
      </p:sp>
      <p:sp>
        <p:nvSpPr>
          <p:cNvPr id="262" name="Google Shape;262;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 sz="1300">
                <a:solidFill>
                  <a:schemeClr val="dk1"/>
                </a:solidFill>
              </a:rPr>
              <a:t>The temperature of polyester dropped very little compared to other materials, making it the best insulator. The polyester dropped by 18.1</a:t>
            </a:r>
            <a:r>
              <a:rPr lang="en" sz="1300">
                <a:solidFill>
                  <a:schemeClr val="dk1"/>
                </a:solidFill>
              </a:rPr>
              <a:t>ºC</a:t>
            </a:r>
            <a:r>
              <a:rPr lang="en" sz="1300">
                <a:solidFill>
                  <a:schemeClr val="dk1"/>
                </a:solidFill>
              </a:rPr>
              <a:t> </a:t>
            </a:r>
            <a:r>
              <a:rPr lang="en" sz="1300">
                <a:solidFill>
                  <a:schemeClr val="dk1"/>
                </a:solidFill>
              </a:rPr>
              <a:t>whereas</a:t>
            </a:r>
            <a:r>
              <a:rPr lang="en" sz="1300">
                <a:solidFill>
                  <a:schemeClr val="dk1"/>
                </a:solidFill>
              </a:rPr>
              <a:t> our control (no insulating material) dropped by 41.2ºC. </a:t>
            </a:r>
            <a:endParaRPr sz="1300">
              <a:solidFill>
                <a:schemeClr val="dk1"/>
              </a:solidFill>
            </a:endParaRPr>
          </a:p>
          <a:p>
            <a:pPr indent="0" lvl="0" marL="0" rtl="0" algn="l">
              <a:spcBef>
                <a:spcPts val="1200"/>
              </a:spcBef>
              <a:spcAft>
                <a:spcPts val="1200"/>
              </a:spcAft>
              <a:buNone/>
            </a:pPr>
            <a:r>
              <a:rPr lang="en" sz="1300">
                <a:solidFill>
                  <a:schemeClr val="dk1"/>
                </a:solidFill>
              </a:rPr>
              <a:t> 	By looking at the data for this experiment, the first thing I can conclude is that polyester kept the water in the jar the warmest. The second thing I can understand was that having no insulating material around the jar made the water in the jar the coldest. This was an expected result, as it was called the </a:t>
            </a:r>
            <a:r>
              <a:rPr i="1" lang="en" sz="1300">
                <a:solidFill>
                  <a:schemeClr val="dk1"/>
                </a:solidFill>
              </a:rPr>
              <a:t>negative control. </a:t>
            </a:r>
            <a:r>
              <a:rPr lang="en" sz="1300">
                <a:solidFill>
                  <a:schemeClr val="dk1"/>
                </a:solidFill>
              </a:rPr>
              <a:t>This negative control was used as a baseline. Out of all the materials, polyester was found to be the best insulator, then wool, flannel, cotton, and then jeans. So these observations gave helpful information that answers the testable question: </a:t>
            </a:r>
            <a:r>
              <a:rPr i="1" lang="en" sz="1300">
                <a:solidFill>
                  <a:schemeClr val="dk1"/>
                </a:solidFill>
              </a:rPr>
              <a:t>How does changing the material a jar is wrapped in impact the temperature of the water inside the jar?  </a:t>
            </a:r>
            <a:endParaRPr sz="14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Conclusion</a:t>
            </a:r>
            <a:endParaRPr b="1"/>
          </a:p>
        </p:txBody>
      </p:sp>
      <p:sp>
        <p:nvSpPr>
          <p:cNvPr id="268" name="Google Shape;268;p39"/>
          <p:cNvSpPr txBox="1"/>
          <p:nvPr>
            <p:ph idx="1" type="body"/>
          </p:nvPr>
        </p:nvSpPr>
        <p:spPr>
          <a:xfrm>
            <a:off x="263825" y="1214000"/>
            <a:ext cx="8520600" cy="11538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SzPts val="605"/>
              <a:buNone/>
            </a:pPr>
            <a:r>
              <a:rPr lang="en" sz="1405">
                <a:solidFill>
                  <a:schemeClr val="dk1"/>
                </a:solidFill>
              </a:rPr>
              <a:t>The</a:t>
            </a:r>
            <a:r>
              <a:rPr lang="en" sz="1405">
                <a:solidFill>
                  <a:schemeClr val="dk1"/>
                </a:solidFill>
              </a:rPr>
              <a:t> hypothesis was disproved. Polyester proved to be a better insulator than wool because polyester only dropped by 18.1</a:t>
            </a:r>
            <a:r>
              <a:rPr lang="en" sz="1300">
                <a:solidFill>
                  <a:schemeClr val="dk1"/>
                </a:solidFill>
              </a:rPr>
              <a:t>ºC</a:t>
            </a:r>
            <a:r>
              <a:rPr lang="en" sz="1405">
                <a:solidFill>
                  <a:schemeClr val="dk1"/>
                </a:solidFill>
              </a:rPr>
              <a:t> whereas wool dropped by 21.0</a:t>
            </a:r>
            <a:r>
              <a:rPr lang="en" sz="1300">
                <a:solidFill>
                  <a:schemeClr val="dk1"/>
                </a:solidFill>
              </a:rPr>
              <a:t>ºC</a:t>
            </a:r>
            <a:r>
              <a:rPr lang="en" sz="1405">
                <a:solidFill>
                  <a:schemeClr val="dk1"/>
                </a:solidFill>
              </a:rPr>
              <a:t>. This experiment shows that how polyester is woven and its plastic synthetic fibres was a better insulator than wools organic fibres. </a:t>
            </a:r>
            <a:endParaRPr sz="1405">
              <a:solidFill>
                <a:schemeClr val="dk1"/>
              </a:solidFill>
            </a:endParaRPr>
          </a:p>
          <a:p>
            <a:pPr indent="457200" lvl="0" marL="0" rtl="0" algn="l">
              <a:spcBef>
                <a:spcPts val="1200"/>
              </a:spcBef>
              <a:spcAft>
                <a:spcPts val="1200"/>
              </a:spcAft>
              <a:buSzPts val="605"/>
              <a:buNone/>
            </a:pPr>
            <a:r>
              <a:t/>
            </a:r>
            <a:endParaRPr sz="914"/>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0"/>
          <p:cNvSpPr txBox="1"/>
          <p:nvPr>
            <p:ph type="title"/>
          </p:nvPr>
        </p:nvSpPr>
        <p:spPr>
          <a:xfrm>
            <a:off x="311700" y="386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Applications</a:t>
            </a:r>
            <a:endParaRPr b="1"/>
          </a:p>
        </p:txBody>
      </p:sp>
      <p:sp>
        <p:nvSpPr>
          <p:cNvPr id="274" name="Google Shape;274;p40"/>
          <p:cNvSpPr txBox="1"/>
          <p:nvPr>
            <p:ph idx="1" type="body"/>
          </p:nvPr>
        </p:nvSpPr>
        <p:spPr>
          <a:xfrm>
            <a:off x="311700" y="1193950"/>
            <a:ext cx="8520600" cy="3658500"/>
          </a:xfrm>
          <a:prstGeom prst="rect">
            <a:avLst/>
          </a:prstGeom>
        </p:spPr>
        <p:txBody>
          <a:bodyPr anchorCtr="0" anchor="t" bIns="91425" lIns="91425" spcFirstLastPara="1" rIns="91425" wrap="square" tIns="91425">
            <a:normAutofit fontScale="85000" lnSpcReduction="20000"/>
          </a:bodyPr>
          <a:lstStyle/>
          <a:p>
            <a:pPr indent="457200" lvl="0" marL="0" rtl="0" algn="l">
              <a:lnSpc>
                <a:spcPct val="95000"/>
              </a:lnSpc>
              <a:spcBef>
                <a:spcPts val="0"/>
              </a:spcBef>
              <a:spcAft>
                <a:spcPts val="0"/>
              </a:spcAft>
              <a:buNone/>
            </a:pPr>
            <a:r>
              <a:rPr lang="en" sz="1400">
                <a:solidFill>
                  <a:srgbClr val="000000"/>
                </a:solidFill>
              </a:rPr>
              <a:t>Understanding the science behind what happened in </a:t>
            </a:r>
            <a:r>
              <a:rPr i="1" lang="en" sz="1400">
                <a:solidFill>
                  <a:srgbClr val="000000"/>
                </a:solidFill>
              </a:rPr>
              <a:t>what keeps water the warmest, </a:t>
            </a:r>
            <a:r>
              <a:rPr lang="en" sz="1400">
                <a:solidFill>
                  <a:srgbClr val="000000"/>
                </a:solidFill>
              </a:rPr>
              <a:t>is important to the real world in many different ways.</a:t>
            </a:r>
            <a:endParaRPr sz="1400">
              <a:solidFill>
                <a:srgbClr val="000000"/>
              </a:solidFill>
            </a:endParaRPr>
          </a:p>
          <a:p>
            <a:pPr indent="457200" lvl="0" marL="0" rtl="0" algn="l">
              <a:lnSpc>
                <a:spcPct val="95000"/>
              </a:lnSpc>
              <a:spcBef>
                <a:spcPts val="1200"/>
              </a:spcBef>
              <a:spcAft>
                <a:spcPts val="0"/>
              </a:spcAft>
              <a:buNone/>
            </a:pPr>
            <a:r>
              <a:rPr lang="en" sz="1400">
                <a:solidFill>
                  <a:srgbClr val="000000"/>
                </a:solidFill>
              </a:rPr>
              <a:t>The first thing that we can use this information for is knowing </a:t>
            </a:r>
            <a:r>
              <a:rPr lang="en" sz="1400">
                <a:solidFill>
                  <a:srgbClr val="000000"/>
                </a:solidFill>
              </a:rPr>
              <a:t>how</a:t>
            </a:r>
            <a:r>
              <a:rPr lang="en" sz="1400">
                <a:solidFill>
                  <a:srgbClr val="000000"/>
                </a:solidFill>
              </a:rPr>
              <a:t> to stay warm in the winter. When the winters are harsh like they are here in Calgary, Canada, we have to stay warm. We need to know what materials to make jackets, boots, hats, </a:t>
            </a:r>
            <a:r>
              <a:rPr lang="en" sz="1400">
                <a:solidFill>
                  <a:srgbClr val="000000"/>
                </a:solidFill>
              </a:rPr>
              <a:t>mittens</a:t>
            </a:r>
            <a:r>
              <a:rPr lang="en" sz="1400">
                <a:solidFill>
                  <a:srgbClr val="000000"/>
                </a:solidFill>
              </a:rPr>
              <a:t> and scarves to stay warm. This will help people when they are doing simple things like shoveling the snow, or when they are doing hobbies like </a:t>
            </a:r>
            <a:r>
              <a:rPr lang="en" sz="1400">
                <a:solidFill>
                  <a:srgbClr val="000000"/>
                </a:solidFill>
              </a:rPr>
              <a:t>tobogganing, skiing, or snowshoeing. </a:t>
            </a:r>
            <a:endParaRPr sz="1400">
              <a:solidFill>
                <a:srgbClr val="000000"/>
              </a:solidFill>
            </a:endParaRPr>
          </a:p>
          <a:p>
            <a:pPr indent="457200" lvl="0" marL="0" rtl="0" algn="l">
              <a:lnSpc>
                <a:spcPct val="95000"/>
              </a:lnSpc>
              <a:spcBef>
                <a:spcPts val="1200"/>
              </a:spcBef>
              <a:spcAft>
                <a:spcPts val="0"/>
              </a:spcAft>
              <a:buNone/>
            </a:pPr>
            <a:r>
              <a:rPr lang="en" sz="1400">
                <a:solidFill>
                  <a:srgbClr val="000000"/>
                </a:solidFill>
              </a:rPr>
              <a:t>We can potentially use this </a:t>
            </a:r>
            <a:r>
              <a:rPr lang="en" sz="1400">
                <a:solidFill>
                  <a:srgbClr val="000000"/>
                </a:solidFill>
              </a:rPr>
              <a:t>information</a:t>
            </a:r>
            <a:r>
              <a:rPr lang="en" sz="1400">
                <a:solidFill>
                  <a:srgbClr val="000000"/>
                </a:solidFill>
              </a:rPr>
              <a:t> to keep us cool in the summer time as well. This is important because in places like Mexico, or even the </a:t>
            </a:r>
            <a:r>
              <a:rPr lang="en" sz="1400">
                <a:solidFill>
                  <a:srgbClr val="000000"/>
                </a:solidFill>
              </a:rPr>
              <a:t>southern</a:t>
            </a:r>
            <a:r>
              <a:rPr lang="en" sz="1400">
                <a:solidFill>
                  <a:srgbClr val="000000"/>
                </a:solidFill>
              </a:rPr>
              <a:t> U.S.A, you need to stay cool. I would </a:t>
            </a:r>
            <a:r>
              <a:rPr lang="en" sz="1400">
                <a:solidFill>
                  <a:srgbClr val="000000"/>
                </a:solidFill>
              </a:rPr>
              <a:t>definitely</a:t>
            </a:r>
            <a:r>
              <a:rPr lang="en" sz="1400">
                <a:solidFill>
                  <a:srgbClr val="000000"/>
                </a:solidFill>
              </a:rPr>
              <a:t> not </a:t>
            </a:r>
            <a:r>
              <a:rPr lang="en" sz="1400">
                <a:solidFill>
                  <a:srgbClr val="000000"/>
                </a:solidFill>
              </a:rPr>
              <a:t>recommend</a:t>
            </a:r>
            <a:r>
              <a:rPr lang="en" sz="1400">
                <a:solidFill>
                  <a:srgbClr val="000000"/>
                </a:solidFill>
              </a:rPr>
              <a:t> wearing </a:t>
            </a:r>
            <a:r>
              <a:rPr lang="en" sz="1400">
                <a:solidFill>
                  <a:srgbClr val="000000"/>
                </a:solidFill>
              </a:rPr>
              <a:t>polyester</a:t>
            </a:r>
            <a:r>
              <a:rPr lang="en" sz="1400">
                <a:solidFill>
                  <a:srgbClr val="000000"/>
                </a:solidFill>
              </a:rPr>
              <a:t> in hot places, but I would also not </a:t>
            </a:r>
            <a:r>
              <a:rPr lang="en" sz="1400">
                <a:solidFill>
                  <a:srgbClr val="000000"/>
                </a:solidFill>
              </a:rPr>
              <a:t>recommend</a:t>
            </a:r>
            <a:r>
              <a:rPr lang="en" sz="1400">
                <a:solidFill>
                  <a:srgbClr val="000000"/>
                </a:solidFill>
              </a:rPr>
              <a:t> wearing jeans (even though it was the worst insulator in this experiment). This is because jeans is not a very breathable material, trapping heat and sweat. In order to find out what would keep us cool, I would have to set up a similar experiment with </a:t>
            </a:r>
            <a:r>
              <a:rPr lang="en" sz="1400">
                <a:solidFill>
                  <a:srgbClr val="000000"/>
                </a:solidFill>
              </a:rPr>
              <a:t>different</a:t>
            </a:r>
            <a:r>
              <a:rPr lang="en" sz="1400">
                <a:solidFill>
                  <a:srgbClr val="000000"/>
                </a:solidFill>
              </a:rPr>
              <a:t> materials.</a:t>
            </a:r>
            <a:endParaRPr sz="1400">
              <a:solidFill>
                <a:srgbClr val="000000"/>
              </a:solidFill>
            </a:endParaRPr>
          </a:p>
          <a:p>
            <a:pPr indent="457200" lvl="0" marL="0" rtl="0" algn="l">
              <a:lnSpc>
                <a:spcPct val="95000"/>
              </a:lnSpc>
              <a:spcBef>
                <a:spcPts val="1200"/>
              </a:spcBef>
              <a:spcAft>
                <a:spcPts val="0"/>
              </a:spcAft>
              <a:buNone/>
            </a:pPr>
            <a:r>
              <a:rPr lang="en" sz="1400">
                <a:solidFill>
                  <a:schemeClr val="dk1"/>
                </a:solidFill>
              </a:rPr>
              <a:t>Knowing what materials are a good insulator, could help in other situations. We could create plant sleeves out of warm materials to help crops grow year round. We could wrap good insulating materials around the plant roots and build small shelters to protect the leaves, stem and the other parts of the plant that come out of the ground. This way our plants could thrive all year long. </a:t>
            </a:r>
            <a:endParaRPr sz="1400">
              <a:solidFill>
                <a:schemeClr val="dk1"/>
              </a:solidFill>
            </a:endParaRPr>
          </a:p>
          <a:p>
            <a:pPr indent="457200" lvl="0" marL="0" rtl="0" algn="l">
              <a:lnSpc>
                <a:spcPct val="95000"/>
              </a:lnSpc>
              <a:spcBef>
                <a:spcPts val="1200"/>
              </a:spcBef>
              <a:spcAft>
                <a:spcPts val="0"/>
              </a:spcAft>
              <a:buNone/>
            </a:pPr>
            <a:r>
              <a:rPr lang="en" sz="1400">
                <a:solidFill>
                  <a:schemeClr val="dk1"/>
                </a:solidFill>
              </a:rPr>
              <a:t>Finally, this information can help know what materials are good for insulating homes. We can also use the results of this experiment to help choose materials that are better for the environment. For example if two materials retain heat the same but one material is produced with less environmental impact, then we can use that material more in the future. </a:t>
            </a:r>
            <a:endParaRPr sz="1400">
              <a:solidFill>
                <a:schemeClr val="dk1"/>
              </a:solidFill>
            </a:endParaRPr>
          </a:p>
          <a:p>
            <a:pPr indent="457200" lvl="0" marL="0" rtl="0" algn="l">
              <a:lnSpc>
                <a:spcPct val="95000"/>
              </a:lnSpc>
              <a:spcBef>
                <a:spcPts val="1200"/>
              </a:spcBef>
              <a:spcAft>
                <a:spcPts val="1200"/>
              </a:spcAft>
              <a:buNone/>
            </a:pPr>
            <a:r>
              <a:t/>
            </a:r>
            <a:endParaRPr sz="110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Next Steps</a:t>
            </a:r>
            <a:endParaRPr b="1"/>
          </a:p>
        </p:txBody>
      </p:sp>
      <p:sp>
        <p:nvSpPr>
          <p:cNvPr id="280" name="Google Shape;280;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300">
                <a:solidFill>
                  <a:schemeClr val="dk1"/>
                </a:solidFill>
              </a:rPr>
              <a:t>There are 3 major things that I would want to do </a:t>
            </a:r>
            <a:r>
              <a:rPr lang="en" sz="1300">
                <a:solidFill>
                  <a:schemeClr val="dk1"/>
                </a:solidFill>
              </a:rPr>
              <a:t>differently</a:t>
            </a:r>
            <a:r>
              <a:rPr lang="en" sz="1300">
                <a:solidFill>
                  <a:schemeClr val="dk1"/>
                </a:solidFill>
              </a:rPr>
              <a:t>. </a:t>
            </a:r>
            <a:endParaRPr sz="1300">
              <a:solidFill>
                <a:schemeClr val="dk1"/>
              </a:solidFill>
            </a:endParaRPr>
          </a:p>
          <a:p>
            <a:pPr indent="-311150" lvl="0" marL="457200" rtl="0" algn="l">
              <a:spcBef>
                <a:spcPts val="1200"/>
              </a:spcBef>
              <a:spcAft>
                <a:spcPts val="0"/>
              </a:spcAft>
              <a:buClr>
                <a:schemeClr val="dk1"/>
              </a:buClr>
              <a:buSzPts val="1300"/>
              <a:buChar char="●"/>
            </a:pPr>
            <a:r>
              <a:rPr lang="en" sz="1300">
                <a:solidFill>
                  <a:schemeClr val="dk1"/>
                </a:solidFill>
              </a:rPr>
              <a:t>The first thing that I </a:t>
            </a:r>
            <a:r>
              <a:rPr lang="en" sz="1300">
                <a:solidFill>
                  <a:schemeClr val="dk1"/>
                </a:solidFill>
              </a:rPr>
              <a:t>would</a:t>
            </a:r>
            <a:r>
              <a:rPr lang="en" sz="1300">
                <a:solidFill>
                  <a:schemeClr val="dk1"/>
                </a:solidFill>
              </a:rPr>
              <a:t> change is how long that the experiment would run. I think that the reason all the results were so close were because of how long the</a:t>
            </a:r>
            <a:r>
              <a:rPr lang="en" sz="1300">
                <a:solidFill>
                  <a:schemeClr val="dk1"/>
                </a:solidFill>
              </a:rPr>
              <a:t> experiment went. If it went for an hour (or longer) instead of 30 minutes, I think that there would be a more of a difference between the materials and how they retained heat. </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The second thing that I would want to change is how cold the room is. If the room was colder around 5</a:t>
            </a:r>
            <a:r>
              <a:rPr lang="en" sz="1300">
                <a:solidFill>
                  <a:schemeClr val="dk1"/>
                </a:solidFill>
              </a:rPr>
              <a:t>ºC</a:t>
            </a:r>
            <a:r>
              <a:rPr lang="en" sz="1300">
                <a:solidFill>
                  <a:schemeClr val="dk1"/>
                </a:solidFill>
              </a:rPr>
              <a:t> instead for 21</a:t>
            </a:r>
            <a:r>
              <a:rPr lang="en" sz="1300">
                <a:solidFill>
                  <a:schemeClr val="dk1"/>
                </a:solidFill>
              </a:rPr>
              <a:t>ºC</a:t>
            </a:r>
            <a:r>
              <a:rPr lang="en" sz="1300">
                <a:solidFill>
                  <a:schemeClr val="dk1"/>
                </a:solidFill>
              </a:rPr>
              <a:t>, then the materials might retain heat differently. This would make it more a winter scene and more real-life for when people actually want to stay warm. </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The final thing that I would do is test out different materials to see how they perform against </a:t>
            </a:r>
            <a:r>
              <a:rPr lang="en" sz="1300">
                <a:solidFill>
                  <a:schemeClr val="dk1"/>
                </a:solidFill>
              </a:rPr>
              <a:t>polyester and see if there is an even better insulating material out there.</a:t>
            </a:r>
            <a:endParaRPr sz="13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Hypothesis</a:t>
            </a:r>
            <a:endParaRPr b="1"/>
          </a:p>
        </p:txBody>
      </p:sp>
      <p:sp>
        <p:nvSpPr>
          <p:cNvPr id="68" name="Google Shape;68;p15"/>
          <p:cNvSpPr txBox="1"/>
          <p:nvPr>
            <p:ph idx="1" type="body"/>
          </p:nvPr>
        </p:nvSpPr>
        <p:spPr>
          <a:xfrm>
            <a:off x="277500" y="11456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Clr>
                <a:schemeClr val="dk1"/>
              </a:buClr>
              <a:buSzPts val="1100"/>
              <a:buFont typeface="Arial"/>
              <a:buNone/>
            </a:pPr>
            <a:r>
              <a:rPr lang="en" sz="2200">
                <a:solidFill>
                  <a:schemeClr val="dk1"/>
                </a:solidFill>
              </a:rPr>
              <a:t>If a jar is wrapped in different materials, then wool will keep the jar the warmest, because wool sweaters and blankets are often used to keep people warm.</a:t>
            </a:r>
            <a:endParaRPr sz="22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Sources of Error</a:t>
            </a:r>
            <a:endParaRPr b="1"/>
          </a:p>
        </p:txBody>
      </p:sp>
      <p:sp>
        <p:nvSpPr>
          <p:cNvPr id="286" name="Google Shape;286;p42"/>
          <p:cNvSpPr txBox="1"/>
          <p:nvPr>
            <p:ph idx="1" type="body"/>
          </p:nvPr>
        </p:nvSpPr>
        <p:spPr>
          <a:xfrm>
            <a:off x="311700" y="1152475"/>
            <a:ext cx="8520600" cy="3733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	</a:t>
            </a:r>
            <a:r>
              <a:rPr lang="en">
                <a:solidFill>
                  <a:schemeClr val="dk1"/>
                </a:solidFill>
              </a:rPr>
              <a:t>Sources</a:t>
            </a:r>
            <a:r>
              <a:rPr lang="en">
                <a:solidFill>
                  <a:schemeClr val="dk1"/>
                </a:solidFill>
              </a:rPr>
              <a:t> of Error for </a:t>
            </a:r>
            <a:r>
              <a:rPr lang="en">
                <a:solidFill>
                  <a:schemeClr val="dk1"/>
                </a:solidFill>
              </a:rPr>
              <a:t>Material</a:t>
            </a:r>
            <a:r>
              <a:rPr lang="en">
                <a:solidFill>
                  <a:schemeClr val="dk1"/>
                </a:solidFill>
              </a:rPr>
              <a:t> Matters:</a:t>
            </a:r>
            <a:endParaRPr>
              <a:solidFill>
                <a:schemeClr val="dk1"/>
              </a:solidFill>
            </a:endParaRPr>
          </a:p>
          <a:p>
            <a:pPr indent="-311150" lvl="0" marL="457200" rtl="0" algn="l">
              <a:spcBef>
                <a:spcPts val="1200"/>
              </a:spcBef>
              <a:spcAft>
                <a:spcPts val="0"/>
              </a:spcAft>
              <a:buClr>
                <a:schemeClr val="dk1"/>
              </a:buClr>
              <a:buSzPts val="1300"/>
              <a:buChar char="●"/>
            </a:pPr>
            <a:r>
              <a:rPr lang="en" sz="1300">
                <a:solidFill>
                  <a:schemeClr val="dk1"/>
                </a:solidFill>
              </a:rPr>
              <a:t>The thickness of the material </a:t>
            </a:r>
            <a:r>
              <a:rPr lang="en" sz="1300">
                <a:solidFill>
                  <a:schemeClr val="dk1"/>
                </a:solidFill>
              </a:rPr>
              <a:t>could</a:t>
            </a:r>
            <a:r>
              <a:rPr lang="en" sz="1300">
                <a:solidFill>
                  <a:schemeClr val="dk1"/>
                </a:solidFill>
              </a:rPr>
              <a:t> have been an impact </a:t>
            </a:r>
            <a:r>
              <a:rPr lang="en" sz="1300">
                <a:solidFill>
                  <a:schemeClr val="dk1"/>
                </a:solidFill>
              </a:rPr>
              <a:t>although</a:t>
            </a:r>
            <a:r>
              <a:rPr lang="en" sz="1300">
                <a:solidFill>
                  <a:schemeClr val="dk1"/>
                </a:solidFill>
              </a:rPr>
              <a:t> the </a:t>
            </a:r>
            <a:r>
              <a:rPr lang="en" sz="1300">
                <a:solidFill>
                  <a:schemeClr val="dk1"/>
                </a:solidFill>
              </a:rPr>
              <a:t>amount</a:t>
            </a:r>
            <a:r>
              <a:rPr lang="en" sz="1300">
                <a:solidFill>
                  <a:schemeClr val="dk1"/>
                </a:solidFill>
              </a:rPr>
              <a:t> of material in the box was the same. This could have made a major impact on the experiment.</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Human </a:t>
            </a:r>
            <a:r>
              <a:rPr lang="en" sz="1300">
                <a:solidFill>
                  <a:schemeClr val="dk1"/>
                </a:solidFill>
              </a:rPr>
              <a:t>measuring</a:t>
            </a:r>
            <a:r>
              <a:rPr lang="en" sz="1300">
                <a:solidFill>
                  <a:schemeClr val="dk1"/>
                </a:solidFill>
              </a:rPr>
              <a:t> was also </a:t>
            </a:r>
            <a:r>
              <a:rPr lang="en" sz="1300">
                <a:solidFill>
                  <a:schemeClr val="dk1"/>
                </a:solidFill>
              </a:rPr>
              <a:t>likely</a:t>
            </a:r>
            <a:r>
              <a:rPr lang="en" sz="1300">
                <a:solidFill>
                  <a:schemeClr val="dk1"/>
                </a:solidFill>
              </a:rPr>
              <a:t> an error, as to hold the </a:t>
            </a:r>
            <a:r>
              <a:rPr lang="en" sz="1300">
                <a:solidFill>
                  <a:schemeClr val="dk1"/>
                </a:solidFill>
              </a:rPr>
              <a:t>thermometer</a:t>
            </a:r>
            <a:r>
              <a:rPr lang="en" sz="1300">
                <a:solidFill>
                  <a:schemeClr val="dk1"/>
                </a:solidFill>
              </a:rPr>
              <a:t> the exact same way 30x is not possible. This probably created a minor impact on the experiment. </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The exact timing was not </a:t>
            </a:r>
            <a:r>
              <a:rPr lang="en" sz="1300">
                <a:solidFill>
                  <a:schemeClr val="dk1"/>
                </a:solidFill>
              </a:rPr>
              <a:t>possible</a:t>
            </a:r>
            <a:r>
              <a:rPr lang="en" sz="1300">
                <a:solidFill>
                  <a:schemeClr val="dk1"/>
                </a:solidFill>
              </a:rPr>
              <a:t> because of opening the lid, removing the material from the top, and putting the thermometer in. This probably made a minor impact. </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On the first trial of flannel, we had to lock the box to make the box stay shut, just because of the way the material was. I have no clue how big of an impact this could have created but likely minimal as it was only 1 trial out of the 5.</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The temperature at the start was always 85</a:t>
            </a:r>
            <a:r>
              <a:rPr lang="en" sz="1300">
                <a:solidFill>
                  <a:schemeClr val="dk1"/>
                </a:solidFill>
              </a:rPr>
              <a:t>ºC</a:t>
            </a:r>
            <a:r>
              <a:rPr lang="en" sz="1300">
                <a:solidFill>
                  <a:schemeClr val="dk1"/>
                </a:solidFill>
              </a:rPr>
              <a:t>, but not to the decimal. This could have created a very minor impact on the experiment. </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The temperature of the room was not always at 21.0</a:t>
            </a:r>
            <a:r>
              <a:rPr lang="en" sz="1300">
                <a:solidFill>
                  <a:schemeClr val="dk1"/>
                </a:solidFill>
              </a:rPr>
              <a:t>ºC</a:t>
            </a:r>
            <a:r>
              <a:rPr lang="en" sz="1300">
                <a:solidFill>
                  <a:schemeClr val="dk1"/>
                </a:solidFill>
              </a:rPr>
              <a:t>, but was always very close. It was maybe a few decimal points off. This </a:t>
            </a:r>
            <a:r>
              <a:rPr lang="en" sz="1300">
                <a:solidFill>
                  <a:schemeClr val="dk1"/>
                </a:solidFill>
              </a:rPr>
              <a:t>could have made a minor impact.</a:t>
            </a:r>
            <a:endParaRPr sz="13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3"/>
          <p:cNvSpPr txBox="1"/>
          <p:nvPr>
            <p:ph type="title"/>
          </p:nvPr>
        </p:nvSpPr>
        <p:spPr>
          <a:xfrm>
            <a:off x="311700" y="4526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Citation</a:t>
            </a:r>
            <a:r>
              <a:rPr b="1" lang="en"/>
              <a:t>s </a:t>
            </a:r>
            <a:endParaRPr b="1"/>
          </a:p>
        </p:txBody>
      </p:sp>
      <p:sp>
        <p:nvSpPr>
          <p:cNvPr id="292" name="Google Shape;292;p43"/>
          <p:cNvSpPr txBox="1"/>
          <p:nvPr>
            <p:ph idx="1" type="body"/>
          </p:nvPr>
        </p:nvSpPr>
        <p:spPr>
          <a:xfrm>
            <a:off x="311700" y="1065700"/>
            <a:ext cx="8520600" cy="368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Times New Roman"/>
                <a:ea typeface="Times New Roman"/>
                <a:cs typeface="Times New Roman"/>
                <a:sym typeface="Times New Roman"/>
              </a:rPr>
              <a:t>Adhav, L., &amp; Saint-Elien, T. (2024, January 5). 18 types of jeans you absolutely need to live your best denim life. </a:t>
            </a:r>
            <a:endParaRPr sz="13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1100">
                <a:solidFill>
                  <a:srgbClr val="05103E"/>
                </a:solidFill>
                <a:latin typeface="Times New Roman"/>
                <a:ea typeface="Times New Roman"/>
                <a:cs typeface="Times New Roman"/>
                <a:sym typeface="Times New Roman"/>
              </a:rPr>
              <a:t>Alffoto. (n.d.). </a:t>
            </a:r>
            <a:r>
              <a:rPr i="1" lang="en" sz="1100">
                <a:solidFill>
                  <a:srgbClr val="05103E"/>
                </a:solidFill>
                <a:latin typeface="Times New Roman"/>
                <a:ea typeface="Times New Roman"/>
                <a:cs typeface="Times New Roman"/>
                <a:sym typeface="Times New Roman"/>
              </a:rPr>
              <a:t>3,200+ Agriculture Cotton Plant Green stock photos, pictures &amp; Royalty-Free Images - iStock</a:t>
            </a:r>
            <a:r>
              <a:rPr lang="en" sz="1100">
                <a:solidFill>
                  <a:srgbClr val="05103E"/>
                </a:solidFill>
                <a:latin typeface="Times New Roman"/>
                <a:ea typeface="Times New Roman"/>
                <a:cs typeface="Times New Roman"/>
                <a:sym typeface="Times New Roman"/>
              </a:rPr>
              <a:t>. </a:t>
            </a:r>
            <a:r>
              <a:rPr lang="en" sz="1100" u="sng">
                <a:solidFill>
                  <a:schemeClr val="accent5"/>
                </a:solidFill>
                <a:latin typeface="Times New Roman"/>
                <a:ea typeface="Times New Roman"/>
                <a:cs typeface="Times New Roman"/>
                <a:sym typeface="Times New Roman"/>
                <a:hlinkClick r:id="rId3">
                  <a:extLst>
                    <a:ext uri="{A12FA001-AC4F-418D-AE19-62706E023703}">
                      <ahyp:hlinkClr val="tx"/>
                    </a:ext>
                  </a:extLst>
                </a:hlinkClick>
              </a:rPr>
              <a:t>https://www.istockphoto.com/photos/agriculture-cotton-plant-green</a:t>
            </a:r>
            <a:endParaRPr sz="13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i="1" lang="en" sz="1100">
                <a:solidFill>
                  <a:srgbClr val="05103E"/>
                </a:solidFill>
                <a:latin typeface="Times New Roman"/>
                <a:ea typeface="Times New Roman"/>
                <a:cs typeface="Times New Roman"/>
                <a:sym typeface="Times New Roman"/>
              </a:rPr>
              <a:t>Celsius vs Fahrenheit</a:t>
            </a:r>
            <a:r>
              <a:rPr lang="en" sz="1100">
                <a:solidFill>
                  <a:srgbClr val="05103E"/>
                </a:solidFill>
                <a:latin typeface="Times New Roman"/>
                <a:ea typeface="Times New Roman"/>
                <a:cs typeface="Times New Roman"/>
                <a:sym typeface="Times New Roman"/>
              </a:rPr>
              <a:t>. (n.d.). Diffen. </a:t>
            </a:r>
            <a:r>
              <a:rPr lang="en" sz="1100" u="sng">
                <a:solidFill>
                  <a:schemeClr val="accent5"/>
                </a:solidFill>
                <a:latin typeface="Times New Roman"/>
                <a:ea typeface="Times New Roman"/>
                <a:cs typeface="Times New Roman"/>
                <a:sym typeface="Times New Roman"/>
                <a:hlinkClick r:id="rId4">
                  <a:extLst>
                    <a:ext uri="{A12FA001-AC4F-418D-AE19-62706E023703}">
                      <ahyp:hlinkClr val="tx"/>
                    </a:ext>
                  </a:extLst>
                </a:hlinkClick>
              </a:rPr>
              <a:t>https://www.diffen.com/difference/Celsius_vs_Fahrenheit</a:t>
            </a:r>
            <a:endParaRPr i="1" sz="1300">
              <a:solidFill>
                <a:srgbClr val="05103E"/>
              </a:solidFill>
              <a:latin typeface="Times New Roman"/>
              <a:ea typeface="Times New Roman"/>
              <a:cs typeface="Times New Roman"/>
              <a:sym typeface="Times New Roman"/>
            </a:endParaRPr>
          </a:p>
          <a:p>
            <a:pPr indent="0" lvl="0" marL="0" rtl="0" algn="l">
              <a:spcBef>
                <a:spcPts val="1200"/>
              </a:spcBef>
              <a:spcAft>
                <a:spcPts val="0"/>
              </a:spcAft>
              <a:buNone/>
            </a:pPr>
            <a:r>
              <a:rPr i="1" lang="en" sz="1300">
                <a:solidFill>
                  <a:srgbClr val="05103E"/>
                </a:solidFill>
                <a:latin typeface="Times New Roman"/>
                <a:ea typeface="Times New Roman"/>
                <a:cs typeface="Times New Roman"/>
                <a:sym typeface="Times New Roman"/>
              </a:rPr>
              <a:t>CFDA</a:t>
            </a:r>
            <a:r>
              <a:rPr lang="en" sz="1300">
                <a:solidFill>
                  <a:srgbClr val="05103E"/>
                </a:solidFill>
                <a:latin typeface="Times New Roman"/>
                <a:ea typeface="Times New Roman"/>
                <a:cs typeface="Times New Roman"/>
                <a:sym typeface="Times New Roman"/>
              </a:rPr>
              <a:t>. (n.d.). </a:t>
            </a:r>
            <a:r>
              <a:rPr lang="en" sz="1300" u="sng">
                <a:solidFill>
                  <a:schemeClr val="hlink"/>
                </a:solidFill>
                <a:latin typeface="Times New Roman"/>
                <a:ea typeface="Times New Roman"/>
                <a:cs typeface="Times New Roman"/>
                <a:sym typeface="Times New Roman"/>
                <a:hlinkClick r:id="rId5"/>
              </a:rPr>
              <a:t>https://cfda.com/resources/materials/detail/polyester#:~:text=Polyester%20is%20resilient%2C%20has%20low,%2C%20and%20is%20pest%2Dresistant</a:t>
            </a:r>
            <a:endParaRPr sz="1300">
              <a:solidFill>
                <a:srgbClr val="05103E"/>
              </a:solidFill>
              <a:latin typeface="Times New Roman"/>
              <a:ea typeface="Times New Roman"/>
              <a:cs typeface="Times New Roman"/>
              <a:sym typeface="Times New Roman"/>
            </a:endParaRPr>
          </a:p>
          <a:p>
            <a:pPr indent="0" lvl="0" marL="0" rtl="0" algn="l">
              <a:spcBef>
                <a:spcPts val="1200"/>
              </a:spcBef>
              <a:spcAft>
                <a:spcPts val="0"/>
              </a:spcAft>
              <a:buNone/>
            </a:pPr>
            <a:r>
              <a:rPr lang="en" sz="1100">
                <a:solidFill>
                  <a:srgbClr val="05103E"/>
                </a:solidFill>
                <a:latin typeface="Times New Roman"/>
                <a:ea typeface="Times New Roman"/>
                <a:cs typeface="Times New Roman"/>
                <a:sym typeface="Times New Roman"/>
              </a:rPr>
              <a:t>Cotton, B. P. (2019, October 29). </a:t>
            </a:r>
            <a:r>
              <a:rPr i="1" lang="en" sz="1100">
                <a:solidFill>
                  <a:srgbClr val="05103E"/>
                </a:solidFill>
                <a:latin typeface="Times New Roman"/>
                <a:ea typeface="Times New Roman"/>
                <a:cs typeface="Times New Roman"/>
                <a:sym typeface="Times New Roman"/>
              </a:rPr>
              <a:t>Uses of cotton | Barnhardt Purified cotton</a:t>
            </a:r>
            <a:r>
              <a:rPr lang="en" sz="1100">
                <a:solidFill>
                  <a:srgbClr val="05103E"/>
                </a:solidFill>
                <a:latin typeface="Times New Roman"/>
                <a:ea typeface="Times New Roman"/>
                <a:cs typeface="Times New Roman"/>
                <a:sym typeface="Times New Roman"/>
              </a:rPr>
              <a:t>. Barnhardt Purified Cotton. </a:t>
            </a:r>
            <a:r>
              <a:rPr lang="en" sz="1100" u="sng">
                <a:solidFill>
                  <a:schemeClr val="accent5"/>
                </a:solidFill>
                <a:latin typeface="Times New Roman"/>
                <a:ea typeface="Times New Roman"/>
                <a:cs typeface="Times New Roman"/>
                <a:sym typeface="Times New Roman"/>
                <a:hlinkClick r:id="rId6">
                  <a:extLst>
                    <a:ext uri="{A12FA001-AC4F-418D-AE19-62706E023703}">
                      <ahyp:hlinkClr val="tx"/>
                    </a:ext>
                  </a:extLst>
                </a:hlinkClick>
              </a:rPr>
              <a:t>https://barnhardtcotton.net/blog/uses-of-cotton/</a:t>
            </a:r>
            <a:endParaRPr sz="1300">
              <a:solidFill>
                <a:srgbClr val="05103E"/>
              </a:solidFill>
              <a:latin typeface="Times New Roman"/>
              <a:ea typeface="Times New Roman"/>
              <a:cs typeface="Times New Roman"/>
              <a:sym typeface="Times New Roman"/>
            </a:endParaRPr>
          </a:p>
          <a:p>
            <a:pPr indent="0" lvl="0" marL="0" rtl="0" algn="l">
              <a:spcBef>
                <a:spcPts val="1200"/>
              </a:spcBef>
              <a:spcAft>
                <a:spcPts val="0"/>
              </a:spcAft>
              <a:buNone/>
            </a:pPr>
            <a:r>
              <a:rPr i="1" lang="en" sz="1300">
                <a:solidFill>
                  <a:schemeClr val="dk1"/>
                </a:solidFill>
                <a:latin typeface="Times New Roman"/>
                <a:ea typeface="Times New Roman"/>
                <a:cs typeface="Times New Roman"/>
                <a:sym typeface="Times New Roman"/>
              </a:rPr>
              <a:t>Cosmopolitan</a:t>
            </a:r>
            <a:r>
              <a:rPr lang="en" sz="1300">
                <a:solidFill>
                  <a:schemeClr val="dk1"/>
                </a:solidFill>
                <a:latin typeface="Times New Roman"/>
                <a:ea typeface="Times New Roman"/>
                <a:cs typeface="Times New Roman"/>
                <a:sym typeface="Times New Roman"/>
              </a:rPr>
              <a:t>. </a:t>
            </a:r>
            <a:r>
              <a:rPr lang="en" sz="1300" u="sng">
                <a:solidFill>
                  <a:schemeClr val="hlink"/>
                </a:solidFill>
                <a:latin typeface="Times New Roman"/>
                <a:ea typeface="Times New Roman"/>
                <a:cs typeface="Times New Roman"/>
                <a:sym typeface="Times New Roman"/>
                <a:hlinkClick r:id="rId7"/>
              </a:rPr>
              <a:t>https://www.cosmopolitan.com/style-beauty/fashion/g26429319/types-of-jeans</a:t>
            </a:r>
            <a:endParaRPr sz="13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1300">
                <a:solidFill>
                  <a:srgbClr val="05103E"/>
                </a:solidFill>
                <a:latin typeface="Times New Roman"/>
                <a:ea typeface="Times New Roman"/>
                <a:cs typeface="Times New Roman"/>
                <a:sym typeface="Times New Roman"/>
              </a:rPr>
              <a:t>Company, W. (2021, March 18). Wool as a sustainable fibre for textiles. </a:t>
            </a:r>
            <a:r>
              <a:rPr i="1" lang="en" sz="1300">
                <a:solidFill>
                  <a:srgbClr val="05103E"/>
                </a:solidFill>
                <a:latin typeface="Times New Roman"/>
                <a:ea typeface="Times New Roman"/>
                <a:cs typeface="Times New Roman"/>
                <a:sym typeface="Times New Roman"/>
              </a:rPr>
              <a:t>Awi-woolmark2017-ui</a:t>
            </a:r>
            <a:r>
              <a:rPr lang="en" sz="1300">
                <a:solidFill>
                  <a:srgbClr val="05103E"/>
                </a:solidFill>
                <a:latin typeface="Times New Roman"/>
                <a:ea typeface="Times New Roman"/>
                <a:cs typeface="Times New Roman"/>
                <a:sym typeface="Times New Roman"/>
              </a:rPr>
              <a:t>. </a:t>
            </a:r>
            <a:r>
              <a:rPr lang="en" sz="1300" u="sng">
                <a:solidFill>
                  <a:schemeClr val="hlink"/>
                </a:solidFill>
                <a:latin typeface="Times New Roman"/>
                <a:ea typeface="Times New Roman"/>
                <a:cs typeface="Times New Roman"/>
                <a:sym typeface="Times New Roman"/>
                <a:hlinkClick r:id="rId8"/>
              </a:rPr>
              <a:t>https://www.woolmark.com/industry/sustainability/wool-is-a-sustainable-fibre/#:~:text=Wool%20does%20not%20contribute%20to,Hercosett%2C%20are%20also%20fully%20biodegradable</a:t>
            </a:r>
            <a:endParaRPr sz="1300">
              <a:solidFill>
                <a:srgbClr val="05103E"/>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1300">
              <a:solidFill>
                <a:srgbClr val="05103E"/>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Citations</a:t>
            </a:r>
            <a:endParaRPr b="1"/>
          </a:p>
        </p:txBody>
      </p:sp>
      <p:sp>
        <p:nvSpPr>
          <p:cNvPr id="298" name="Google Shape;298;p44"/>
          <p:cNvSpPr txBox="1"/>
          <p:nvPr>
            <p:ph idx="1" type="body"/>
          </p:nvPr>
        </p:nvSpPr>
        <p:spPr>
          <a:xfrm>
            <a:off x="311700" y="1152475"/>
            <a:ext cx="8520600" cy="3819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sz="1100">
                <a:solidFill>
                  <a:srgbClr val="05103E"/>
                </a:solidFill>
                <a:latin typeface="Times New Roman"/>
                <a:ea typeface="Times New Roman"/>
                <a:cs typeface="Times New Roman"/>
                <a:sym typeface="Times New Roman"/>
              </a:rPr>
              <a:t>Gd-Admin. (2025, December 2). </a:t>
            </a:r>
            <a:r>
              <a:rPr i="1" lang="en" sz="1100">
                <a:solidFill>
                  <a:srgbClr val="05103E"/>
                </a:solidFill>
                <a:latin typeface="Times New Roman"/>
                <a:ea typeface="Times New Roman"/>
                <a:cs typeface="Times New Roman"/>
                <a:sym typeface="Times New Roman"/>
              </a:rPr>
              <a:t>Nano Tin oxide Stannic oxide SNO2 nanopowder / nanoparticles</a:t>
            </a:r>
            <a:r>
              <a:rPr lang="en" sz="1100">
                <a:solidFill>
                  <a:srgbClr val="05103E"/>
                </a:solidFill>
                <a:latin typeface="Times New Roman"/>
                <a:ea typeface="Times New Roman"/>
                <a:cs typeface="Times New Roman"/>
                <a:sym typeface="Times New Roman"/>
              </a:rPr>
              <a:t>. https://www.xingluchemical.com/. </a:t>
            </a:r>
            <a:r>
              <a:rPr lang="en" sz="1100" u="sng">
                <a:solidFill>
                  <a:schemeClr val="accent5"/>
                </a:solidFill>
                <a:latin typeface="Times New Roman"/>
                <a:ea typeface="Times New Roman"/>
                <a:cs typeface="Times New Roman"/>
                <a:sym typeface="Times New Roman"/>
                <a:hlinkClick r:id="rId3">
                  <a:extLst>
                    <a:ext uri="{A12FA001-AC4F-418D-AE19-62706E023703}">
                      <ahyp:hlinkClr val="tx"/>
                    </a:ext>
                  </a:extLst>
                </a:hlinkClick>
              </a:rPr>
              <a:t>https://www.xingluchemical.com/nano-tin-oxide-stannic-oxide-sno2-nanopowder-nanoparticles-products/</a:t>
            </a:r>
            <a:endParaRPr sz="1300">
              <a:solidFill>
                <a:srgbClr val="05103E"/>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i="1" lang="en" sz="1300">
                <a:solidFill>
                  <a:srgbClr val="05103E"/>
                </a:solidFill>
                <a:latin typeface="Times New Roman"/>
                <a:ea typeface="Times New Roman"/>
                <a:cs typeface="Times New Roman"/>
                <a:sym typeface="Times New Roman"/>
              </a:rPr>
              <a:t>Google</a:t>
            </a:r>
            <a:r>
              <a:rPr lang="en" sz="1300">
                <a:solidFill>
                  <a:srgbClr val="05103E"/>
                </a:solidFill>
                <a:latin typeface="Times New Roman"/>
                <a:ea typeface="Times New Roman"/>
                <a:cs typeface="Times New Roman"/>
                <a:sym typeface="Times New Roman"/>
              </a:rPr>
              <a:t>. (n.d.). </a:t>
            </a:r>
            <a:r>
              <a:rPr lang="en" sz="1300" u="sng">
                <a:solidFill>
                  <a:schemeClr val="accent5"/>
                </a:solidFill>
                <a:latin typeface="Times New Roman"/>
                <a:ea typeface="Times New Roman"/>
                <a:cs typeface="Times New Roman"/>
                <a:sym typeface="Times New Roman"/>
                <a:hlinkClick r:id="rId4">
                  <a:extLst>
                    <a:ext uri="{A12FA001-AC4F-418D-AE19-62706E023703}">
                      <ahyp:hlinkClr val="tx"/>
                    </a:ext>
                  </a:extLst>
                </a:hlinkClick>
              </a:rPr>
              <a:t>https://www.google.com/search</a:t>
            </a:r>
            <a:endParaRPr sz="1300">
              <a:solidFill>
                <a:srgbClr val="05103E"/>
              </a:solidFill>
              <a:latin typeface="Times New Roman"/>
              <a:ea typeface="Times New Roman"/>
              <a:cs typeface="Times New Roman"/>
              <a:sym typeface="Times New Roman"/>
            </a:endParaRPr>
          </a:p>
          <a:p>
            <a:pPr indent="0" lvl="0" marL="0" rtl="0" algn="l">
              <a:spcBef>
                <a:spcPts val="1200"/>
              </a:spcBef>
              <a:spcAft>
                <a:spcPts val="0"/>
              </a:spcAft>
              <a:buNone/>
            </a:pPr>
            <a:r>
              <a:rPr i="1" lang="en" sz="1300">
                <a:solidFill>
                  <a:srgbClr val="05103E"/>
                </a:solidFill>
                <a:latin typeface="Times New Roman"/>
                <a:ea typeface="Times New Roman"/>
                <a:cs typeface="Times New Roman"/>
                <a:sym typeface="Times New Roman"/>
              </a:rPr>
              <a:t>Is Polyester Bad For The Environment? Statistics, Trends, Facts &amp; Quotes</a:t>
            </a:r>
            <a:r>
              <a:rPr lang="en" sz="1300">
                <a:solidFill>
                  <a:srgbClr val="05103E"/>
                </a:solidFill>
                <a:latin typeface="Times New Roman"/>
                <a:ea typeface="Times New Roman"/>
                <a:cs typeface="Times New Roman"/>
                <a:sym typeface="Times New Roman"/>
              </a:rPr>
              <a:t>. (2023, November 16). GreenMatch.co.uk. </a:t>
            </a:r>
            <a:r>
              <a:rPr lang="en" sz="1300" u="sng">
                <a:solidFill>
                  <a:schemeClr val="accent5"/>
                </a:solidFill>
                <a:latin typeface="Times New Roman"/>
                <a:ea typeface="Times New Roman"/>
                <a:cs typeface="Times New Roman"/>
                <a:sym typeface="Times New Roman"/>
                <a:hlinkClick r:id="rId5">
                  <a:extLst>
                    <a:ext uri="{A12FA001-AC4F-418D-AE19-62706E023703}">
                      <ahyp:hlinkClr val="tx"/>
                    </a:ext>
                  </a:extLst>
                </a:hlinkClick>
              </a:rPr>
              <a:t>https://www.greenmatch.co.uk/is-polyester-bad-for-the-environment</a:t>
            </a:r>
            <a:endParaRPr sz="1300">
              <a:solidFill>
                <a:srgbClr val="05103E"/>
              </a:solidFill>
              <a:latin typeface="Times New Roman"/>
              <a:ea typeface="Times New Roman"/>
              <a:cs typeface="Times New Roman"/>
              <a:sym typeface="Times New Roman"/>
            </a:endParaRPr>
          </a:p>
          <a:p>
            <a:pPr indent="0" lvl="0" marL="0" rtl="0" algn="l">
              <a:spcBef>
                <a:spcPts val="1200"/>
              </a:spcBef>
              <a:spcAft>
                <a:spcPts val="0"/>
              </a:spcAft>
              <a:buNone/>
            </a:pPr>
            <a:r>
              <a:rPr i="1" lang="en" sz="1325">
                <a:solidFill>
                  <a:srgbClr val="05103E"/>
                </a:solidFill>
                <a:latin typeface="Times New Roman"/>
                <a:ea typeface="Times New Roman"/>
                <a:cs typeface="Times New Roman"/>
                <a:sym typeface="Times New Roman"/>
              </a:rPr>
              <a:t>Khan Academy</a:t>
            </a:r>
            <a:r>
              <a:rPr lang="en" sz="1325">
                <a:solidFill>
                  <a:srgbClr val="05103E"/>
                </a:solidFill>
                <a:latin typeface="Times New Roman"/>
                <a:ea typeface="Times New Roman"/>
                <a:cs typeface="Times New Roman"/>
                <a:sym typeface="Times New Roman"/>
              </a:rPr>
              <a:t>.</a:t>
            </a:r>
            <a:r>
              <a:rPr lang="en" sz="1100">
                <a:solidFill>
                  <a:srgbClr val="05103E"/>
                </a:solidFill>
                <a:latin typeface="Times New Roman"/>
                <a:ea typeface="Times New Roman"/>
                <a:cs typeface="Times New Roman"/>
                <a:sym typeface="Times New Roman"/>
              </a:rPr>
              <a:t> (n.d.). </a:t>
            </a:r>
            <a:r>
              <a:rPr lang="en" sz="1100" u="sng">
                <a:solidFill>
                  <a:schemeClr val="accent5"/>
                </a:solidFill>
                <a:latin typeface="Times New Roman"/>
                <a:ea typeface="Times New Roman"/>
                <a:cs typeface="Times New Roman"/>
                <a:sym typeface="Times New Roman"/>
                <a:hlinkClick r:id="rId6">
                  <a:extLst>
                    <a:ext uri="{A12FA001-AC4F-418D-AE19-62706E023703}">
                      <ahyp:hlinkClr val="tx"/>
                    </a:ext>
                  </a:extLst>
                </a:hlinkClick>
              </a:rPr>
              <a:t>https://www.khanacademy.org/science/ap-biology/chemistry-of-life/structure-of-water-and-hydrogen-bonding/a/hs-water-and-life-review</a:t>
            </a:r>
            <a:endParaRPr sz="1300">
              <a:solidFill>
                <a:srgbClr val="05103E"/>
              </a:solidFill>
              <a:latin typeface="Times New Roman"/>
              <a:ea typeface="Times New Roman"/>
              <a:cs typeface="Times New Roman"/>
              <a:sym typeface="Times New Roman"/>
            </a:endParaRPr>
          </a:p>
          <a:p>
            <a:pPr indent="0" lvl="0" marL="0" rtl="0" algn="l">
              <a:spcBef>
                <a:spcPts val="1200"/>
              </a:spcBef>
              <a:spcAft>
                <a:spcPts val="0"/>
              </a:spcAft>
              <a:buNone/>
            </a:pPr>
            <a:r>
              <a:rPr lang="en" sz="1100">
                <a:solidFill>
                  <a:srgbClr val="05103E"/>
                </a:solidFill>
                <a:latin typeface="Times New Roman"/>
                <a:ea typeface="Times New Roman"/>
                <a:cs typeface="Times New Roman"/>
                <a:sym typeface="Times New Roman"/>
              </a:rPr>
              <a:t>Limited, A. (n.d.). </a:t>
            </a:r>
            <a:r>
              <a:rPr i="1" lang="en" sz="1100">
                <a:solidFill>
                  <a:srgbClr val="05103E"/>
                </a:solidFill>
                <a:latin typeface="Times New Roman"/>
                <a:ea typeface="Times New Roman"/>
                <a:cs typeface="Times New Roman"/>
                <a:sym typeface="Times New Roman"/>
              </a:rPr>
              <a:t>Tin Periodic Table of the Elements Vector illustration eps 10.</a:t>
            </a:r>
            <a:r>
              <a:rPr lang="en" sz="1100">
                <a:solidFill>
                  <a:srgbClr val="05103E"/>
                </a:solidFill>
                <a:latin typeface="Times New Roman"/>
                <a:ea typeface="Times New Roman"/>
                <a:cs typeface="Times New Roman"/>
                <a:sym typeface="Times New Roman"/>
              </a:rPr>
              <a:t> Alamy Images. </a:t>
            </a:r>
            <a:r>
              <a:rPr lang="en" sz="1100" u="sng">
                <a:solidFill>
                  <a:schemeClr val="accent5"/>
                </a:solidFill>
                <a:latin typeface="Times New Roman"/>
                <a:ea typeface="Times New Roman"/>
                <a:cs typeface="Times New Roman"/>
                <a:sym typeface="Times New Roman"/>
                <a:hlinkClick r:id="rId7">
                  <a:extLst>
                    <a:ext uri="{A12FA001-AC4F-418D-AE19-62706E023703}">
                      <ahyp:hlinkClr val="tx"/>
                    </a:ext>
                  </a:extLst>
                </a:hlinkClick>
              </a:rPr>
              <a:t>https://www.alamy.com/tin-periodic-table-of-the-elements-vector-illustration-eps-10-image331339004.html</a:t>
            </a:r>
            <a:endParaRPr sz="1300">
              <a:solidFill>
                <a:srgbClr val="05103E"/>
              </a:solidFill>
              <a:latin typeface="Times New Roman"/>
              <a:ea typeface="Times New Roman"/>
              <a:cs typeface="Times New Roman"/>
              <a:sym typeface="Times New Roman"/>
            </a:endParaRPr>
          </a:p>
          <a:p>
            <a:pPr indent="0" lvl="0" marL="0" rtl="0" algn="l">
              <a:spcBef>
                <a:spcPts val="1200"/>
              </a:spcBef>
              <a:spcAft>
                <a:spcPts val="0"/>
              </a:spcAft>
              <a:buNone/>
            </a:pPr>
            <a:r>
              <a:rPr i="1" lang="en" sz="1316">
                <a:solidFill>
                  <a:srgbClr val="05103E"/>
                </a:solidFill>
                <a:latin typeface="Times New Roman"/>
                <a:ea typeface="Times New Roman"/>
                <a:cs typeface="Times New Roman"/>
                <a:sym typeface="Times New Roman"/>
              </a:rPr>
              <a:t>Merino Wool Crew Neck Sweater - Camel</a:t>
            </a:r>
            <a:r>
              <a:rPr lang="en" sz="1316">
                <a:solidFill>
                  <a:srgbClr val="05103E"/>
                </a:solidFill>
                <a:latin typeface="Times New Roman"/>
                <a:ea typeface="Times New Roman"/>
                <a:cs typeface="Times New Roman"/>
                <a:sym typeface="Times New Roman"/>
              </a:rPr>
              <a:t>.</a:t>
            </a:r>
            <a:r>
              <a:rPr lang="en" sz="1100">
                <a:solidFill>
                  <a:srgbClr val="05103E"/>
                </a:solidFill>
                <a:latin typeface="Times New Roman"/>
                <a:ea typeface="Times New Roman"/>
                <a:cs typeface="Times New Roman"/>
                <a:sym typeface="Times New Roman"/>
              </a:rPr>
              <a:t> (n.d.). </a:t>
            </a:r>
            <a:r>
              <a:rPr lang="en" sz="1100" u="sng">
                <a:solidFill>
                  <a:schemeClr val="accent5"/>
                </a:solidFill>
                <a:latin typeface="Times New Roman"/>
                <a:ea typeface="Times New Roman"/>
                <a:cs typeface="Times New Roman"/>
                <a:sym typeface="Times New Roman"/>
                <a:hlinkClick r:id="rId8">
                  <a:extLst>
                    <a:ext uri="{A12FA001-AC4F-418D-AE19-62706E023703}">
                      <ahyp:hlinkClr val="tx"/>
                    </a:ext>
                  </a:extLst>
                </a:hlinkClick>
              </a:rPr>
              <a:t>https://www.woolblankets.ca/merino-wool-crew-neck-sweater-camel.html</a:t>
            </a:r>
            <a:endParaRPr sz="1300">
              <a:solidFill>
                <a:srgbClr val="05103E"/>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 sz="1100">
                <a:solidFill>
                  <a:srgbClr val="05103E"/>
                </a:solidFill>
                <a:latin typeface="Times New Roman"/>
                <a:ea typeface="Times New Roman"/>
                <a:cs typeface="Times New Roman"/>
                <a:sym typeface="Times New Roman"/>
              </a:rPr>
              <a:t>Professional, C. C. M. (2025, February 21). </a:t>
            </a:r>
            <a:r>
              <a:rPr i="1" lang="en" sz="1100">
                <a:solidFill>
                  <a:srgbClr val="05103E"/>
                </a:solidFill>
                <a:latin typeface="Times New Roman"/>
                <a:ea typeface="Times New Roman"/>
                <a:cs typeface="Times New Roman"/>
                <a:sym typeface="Times New Roman"/>
              </a:rPr>
              <a:t>Keratin</a:t>
            </a:r>
            <a:r>
              <a:rPr lang="en" sz="1100">
                <a:solidFill>
                  <a:srgbClr val="05103E"/>
                </a:solidFill>
                <a:latin typeface="Times New Roman"/>
                <a:ea typeface="Times New Roman"/>
                <a:cs typeface="Times New Roman"/>
                <a:sym typeface="Times New Roman"/>
              </a:rPr>
              <a:t>. Cleveland Clinic. </a:t>
            </a:r>
            <a:r>
              <a:rPr lang="en" sz="1100" u="sng">
                <a:solidFill>
                  <a:schemeClr val="accent5"/>
                </a:solidFill>
                <a:latin typeface="Times New Roman"/>
                <a:ea typeface="Times New Roman"/>
                <a:cs typeface="Times New Roman"/>
                <a:sym typeface="Times New Roman"/>
                <a:hlinkClick r:id="rId9">
                  <a:extLst>
                    <a:ext uri="{A12FA001-AC4F-418D-AE19-62706E023703}">
                      <ahyp:hlinkClr val="tx"/>
                    </a:ext>
                  </a:extLst>
                </a:hlinkClick>
              </a:rPr>
              <a:t>https://my.clevelandclinic.org/health/body/23204-keratin</a:t>
            </a:r>
            <a:endParaRPr sz="1300">
              <a:solidFill>
                <a:srgbClr val="05103E"/>
              </a:solidFill>
              <a:latin typeface="Times New Roman"/>
              <a:ea typeface="Times New Roman"/>
              <a:cs typeface="Times New Roman"/>
              <a:sym typeface="Times New Roman"/>
            </a:endParaRPr>
          </a:p>
          <a:p>
            <a:pPr indent="0" lvl="0" marL="0" rtl="0" algn="l">
              <a:spcBef>
                <a:spcPts val="1200"/>
              </a:spcBef>
              <a:spcAft>
                <a:spcPts val="1200"/>
              </a:spcAft>
              <a:buNone/>
            </a:pPr>
            <a:r>
              <a:rPr lang="en" sz="1300">
                <a:solidFill>
                  <a:srgbClr val="05103E"/>
                </a:solidFill>
                <a:latin typeface="Times New Roman"/>
                <a:ea typeface="Times New Roman"/>
                <a:cs typeface="Times New Roman"/>
                <a:sym typeface="Times New Roman"/>
              </a:rPr>
              <a:t>Robertson, L. (2024, February 12). </a:t>
            </a:r>
            <a:r>
              <a:rPr i="1" lang="en" sz="1300">
                <a:solidFill>
                  <a:srgbClr val="05103E"/>
                </a:solidFill>
                <a:latin typeface="Times New Roman"/>
                <a:ea typeface="Times New Roman"/>
                <a:cs typeface="Times New Roman"/>
                <a:sym typeface="Times New Roman"/>
              </a:rPr>
              <a:t>Material Guide: What is Viscose and Is It Sustainable? - Good On You</a:t>
            </a:r>
            <a:r>
              <a:rPr lang="en" sz="1300">
                <a:solidFill>
                  <a:srgbClr val="05103E"/>
                </a:solidFill>
                <a:latin typeface="Times New Roman"/>
                <a:ea typeface="Times New Roman"/>
                <a:cs typeface="Times New Roman"/>
                <a:sym typeface="Times New Roman"/>
              </a:rPr>
              <a:t>. Good on You. </a:t>
            </a:r>
            <a:r>
              <a:rPr lang="en" sz="1300" u="sng">
                <a:solidFill>
                  <a:schemeClr val="accent5"/>
                </a:solidFill>
                <a:latin typeface="Times New Roman"/>
                <a:ea typeface="Times New Roman"/>
                <a:cs typeface="Times New Roman"/>
                <a:sym typeface="Times New Roman"/>
                <a:hlinkClick r:id="rId10">
                  <a:extLst>
                    <a:ext uri="{A12FA001-AC4F-418D-AE19-62706E023703}">
                      <ahyp:hlinkClr val="tx"/>
                    </a:ext>
                  </a:extLst>
                </a:hlinkClick>
              </a:rPr>
              <a:t>https://goodonyou.eco/material-guide-viscose-sustainability/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5"/>
          <p:cNvSpPr txBox="1"/>
          <p:nvPr>
            <p:ph type="title"/>
          </p:nvPr>
        </p:nvSpPr>
        <p:spPr>
          <a:xfrm>
            <a:off x="236450" y="103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Citations</a:t>
            </a:r>
            <a:endParaRPr b="1"/>
          </a:p>
        </p:txBody>
      </p:sp>
      <p:sp>
        <p:nvSpPr>
          <p:cNvPr id="304" name="Google Shape;304;p45"/>
          <p:cNvSpPr txBox="1"/>
          <p:nvPr>
            <p:ph idx="1" type="body"/>
          </p:nvPr>
        </p:nvSpPr>
        <p:spPr>
          <a:xfrm>
            <a:off x="311700" y="926750"/>
            <a:ext cx="8520600" cy="374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Times New Roman"/>
                <a:ea typeface="Times New Roman"/>
                <a:cs typeface="Times New Roman"/>
                <a:sym typeface="Times New Roman"/>
              </a:rPr>
              <a:t>Schaper, M., &amp; Schaper, M. (2023, February 24). Rayon vs Viscose: What’s the Difference? </a:t>
            </a:r>
            <a:r>
              <a:rPr i="1" lang="en" sz="1100">
                <a:solidFill>
                  <a:schemeClr val="dk1"/>
                </a:solidFill>
                <a:latin typeface="Times New Roman"/>
                <a:ea typeface="Times New Roman"/>
                <a:cs typeface="Times New Roman"/>
                <a:sym typeface="Times New Roman"/>
              </a:rPr>
              <a:t>Mattress Clarity</a:t>
            </a:r>
            <a:r>
              <a:rPr lang="en" sz="1100">
                <a:solidFill>
                  <a:schemeClr val="dk1"/>
                </a:solidFill>
                <a:latin typeface="Times New Roman"/>
                <a:ea typeface="Times New Roman"/>
                <a:cs typeface="Times New Roman"/>
                <a:sym typeface="Times New Roman"/>
              </a:rPr>
              <a:t>. </a:t>
            </a:r>
            <a:r>
              <a:rPr lang="en" sz="1100" u="sng">
                <a:solidFill>
                  <a:schemeClr val="accent5"/>
                </a:solidFill>
                <a:latin typeface="Times New Roman"/>
                <a:ea typeface="Times New Roman"/>
                <a:cs typeface="Times New Roman"/>
                <a:sym typeface="Times New Roman"/>
                <a:hlinkClick r:id="rId3">
                  <a:extLst>
                    <a:ext uri="{A12FA001-AC4F-418D-AE19-62706E023703}">
                      <ahyp:hlinkClr val="tx"/>
                    </a:ext>
                  </a:extLst>
                </a:hlinkClick>
              </a:rPr>
              <a:t>https://www.mattressclarity.com/bedding/rayon-vs-viscose/#:~:text=The%20first%20thing%20to%20know,Keep%20reading%20to%20learn%20more</a:t>
            </a:r>
            <a:endParaRPr sz="1100">
              <a:solidFill>
                <a:srgbClr val="05103E"/>
              </a:solidFill>
              <a:latin typeface="Times New Roman"/>
              <a:ea typeface="Times New Roman"/>
              <a:cs typeface="Times New Roman"/>
              <a:sym typeface="Times New Roman"/>
            </a:endParaRPr>
          </a:p>
          <a:p>
            <a:pPr indent="0" lvl="0" marL="0" rtl="0" algn="l">
              <a:spcBef>
                <a:spcPts val="1200"/>
              </a:spcBef>
              <a:spcAft>
                <a:spcPts val="0"/>
              </a:spcAft>
              <a:buNone/>
            </a:pPr>
            <a:r>
              <a:rPr lang="en" sz="1100">
                <a:solidFill>
                  <a:srgbClr val="05103E"/>
                </a:solidFill>
                <a:latin typeface="Times New Roman"/>
                <a:ea typeface="Times New Roman"/>
                <a:cs typeface="Times New Roman"/>
                <a:sym typeface="Times New Roman"/>
              </a:rPr>
              <a:t>Sewport. (2021, June 21). </a:t>
            </a:r>
            <a:r>
              <a:rPr i="1" lang="en" sz="1100">
                <a:solidFill>
                  <a:srgbClr val="05103E"/>
                </a:solidFill>
                <a:latin typeface="Times New Roman"/>
                <a:ea typeface="Times New Roman"/>
                <a:cs typeface="Times New Roman"/>
                <a:sym typeface="Times New Roman"/>
              </a:rPr>
              <a:t>What is Polyester Fabric: Properties, How its Made and Where</a:t>
            </a:r>
            <a:r>
              <a:rPr lang="en" sz="1100">
                <a:solidFill>
                  <a:srgbClr val="05103E"/>
                </a:solidFill>
                <a:latin typeface="Times New Roman"/>
                <a:ea typeface="Times New Roman"/>
                <a:cs typeface="Times New Roman"/>
                <a:sym typeface="Times New Roman"/>
              </a:rPr>
              <a:t>. Sewport. </a:t>
            </a:r>
            <a:r>
              <a:rPr lang="en" sz="1100" u="sng">
                <a:solidFill>
                  <a:schemeClr val="accent5"/>
                </a:solidFill>
                <a:latin typeface="Times New Roman"/>
                <a:ea typeface="Times New Roman"/>
                <a:cs typeface="Times New Roman"/>
                <a:sym typeface="Times New Roman"/>
                <a:hlinkClick r:id="rId4">
                  <a:extLst>
                    <a:ext uri="{A12FA001-AC4F-418D-AE19-62706E023703}">
                      <ahyp:hlinkClr val="tx"/>
                    </a:ext>
                  </a:extLst>
                </a:hlinkClick>
              </a:rPr>
              <a:t>https://sewport.com/fabrics-directory/polyester-fabric</a:t>
            </a:r>
            <a:endParaRPr sz="1100">
              <a:solidFill>
                <a:srgbClr val="05103E"/>
              </a:solidFill>
              <a:latin typeface="Times New Roman"/>
              <a:ea typeface="Times New Roman"/>
              <a:cs typeface="Times New Roman"/>
              <a:sym typeface="Times New Roman"/>
            </a:endParaRPr>
          </a:p>
          <a:p>
            <a:pPr indent="0" lvl="0" marL="0" rtl="0" algn="l">
              <a:spcBef>
                <a:spcPts val="1200"/>
              </a:spcBef>
              <a:spcAft>
                <a:spcPts val="0"/>
              </a:spcAft>
              <a:buNone/>
            </a:pPr>
            <a:r>
              <a:rPr lang="en" sz="1100">
                <a:solidFill>
                  <a:schemeClr val="dk1"/>
                </a:solidFill>
                <a:latin typeface="Times New Roman"/>
                <a:ea typeface="Times New Roman"/>
                <a:cs typeface="Times New Roman"/>
                <a:sym typeface="Times New Roman"/>
              </a:rPr>
              <a:t>Sewport. (2019, November 11). </a:t>
            </a:r>
            <a:r>
              <a:rPr i="1" lang="en" sz="1100">
                <a:solidFill>
                  <a:schemeClr val="dk1"/>
                </a:solidFill>
                <a:latin typeface="Times New Roman"/>
                <a:ea typeface="Times New Roman"/>
                <a:cs typeface="Times New Roman"/>
                <a:sym typeface="Times New Roman"/>
              </a:rPr>
              <a:t>What is Flannel Fabric: Properties, How its Made and Where</a:t>
            </a:r>
            <a:r>
              <a:rPr lang="en" sz="1100">
                <a:solidFill>
                  <a:schemeClr val="dk1"/>
                </a:solidFill>
                <a:latin typeface="Times New Roman"/>
                <a:ea typeface="Times New Roman"/>
                <a:cs typeface="Times New Roman"/>
                <a:sym typeface="Times New Roman"/>
              </a:rPr>
              <a:t>. Sewport. https://sewport.com/fabrics-directory/flannel-fabric#:~:text=Depending%20on%20the%20dyes%20and,materials%20when%20making%20their%20fabric</a:t>
            </a:r>
            <a:endParaRPr sz="1100">
              <a:solidFill>
                <a:srgbClr val="05103E"/>
              </a:solidFill>
              <a:latin typeface="Times New Roman"/>
              <a:ea typeface="Times New Roman"/>
              <a:cs typeface="Times New Roman"/>
              <a:sym typeface="Times New Roman"/>
            </a:endParaRPr>
          </a:p>
          <a:p>
            <a:pPr indent="0" lvl="0" marL="0" rtl="0" algn="l">
              <a:spcBef>
                <a:spcPts val="1200"/>
              </a:spcBef>
              <a:spcAft>
                <a:spcPts val="0"/>
              </a:spcAft>
              <a:buNone/>
            </a:pPr>
            <a:r>
              <a:rPr lang="en" sz="1100">
                <a:solidFill>
                  <a:srgbClr val="05103E"/>
                </a:solidFill>
                <a:latin typeface="Times New Roman"/>
                <a:ea typeface="Times New Roman"/>
                <a:cs typeface="Times New Roman"/>
                <a:sym typeface="Times New Roman"/>
              </a:rPr>
              <a:t>Uren, A. (2024, March 18). </a:t>
            </a:r>
            <a:r>
              <a:rPr i="1" lang="en" sz="1100">
                <a:solidFill>
                  <a:srgbClr val="05103E"/>
                </a:solidFill>
                <a:latin typeface="Times New Roman"/>
                <a:ea typeface="Times New Roman"/>
                <a:cs typeface="Times New Roman"/>
                <a:sym typeface="Times New Roman"/>
              </a:rPr>
              <a:t>What is polyester? Material Guide, Ethics and Sustainability</a:t>
            </a:r>
            <a:r>
              <a:rPr lang="en" sz="1100">
                <a:solidFill>
                  <a:srgbClr val="05103E"/>
                </a:solidFill>
                <a:latin typeface="Times New Roman"/>
                <a:ea typeface="Times New Roman"/>
                <a:cs typeface="Times New Roman"/>
                <a:sym typeface="Times New Roman"/>
              </a:rPr>
              <a:t>. Good on You. </a:t>
            </a:r>
            <a:r>
              <a:rPr lang="en" sz="1100" u="sng">
                <a:solidFill>
                  <a:schemeClr val="accent5"/>
                </a:solidFill>
                <a:latin typeface="Times New Roman"/>
                <a:ea typeface="Times New Roman"/>
                <a:cs typeface="Times New Roman"/>
                <a:sym typeface="Times New Roman"/>
                <a:hlinkClick r:id="rId5">
                  <a:extLst>
                    <a:ext uri="{A12FA001-AC4F-418D-AE19-62706E023703}">
                      <ahyp:hlinkClr val="tx"/>
                    </a:ext>
                  </a:extLst>
                </a:hlinkClick>
              </a:rPr>
              <a:t>https://goodonyou.eco/how-sustainable-is-polyester/</a:t>
            </a:r>
            <a:endParaRPr sz="1100">
              <a:solidFill>
                <a:srgbClr val="05103E"/>
              </a:solidFill>
              <a:latin typeface="Times New Roman"/>
              <a:ea typeface="Times New Roman"/>
              <a:cs typeface="Times New Roman"/>
              <a:sym typeface="Times New Roman"/>
            </a:endParaRPr>
          </a:p>
          <a:p>
            <a:pPr indent="0" lvl="0" marL="0" rtl="0" algn="l">
              <a:spcBef>
                <a:spcPts val="1200"/>
              </a:spcBef>
              <a:spcAft>
                <a:spcPts val="0"/>
              </a:spcAft>
              <a:buNone/>
            </a:pPr>
            <a:r>
              <a:rPr i="1" lang="en" sz="1100">
                <a:solidFill>
                  <a:srgbClr val="05103E"/>
                </a:solidFill>
                <a:latin typeface="Times New Roman"/>
                <a:ea typeface="Times New Roman"/>
                <a:cs typeface="Times New Roman"/>
                <a:sym typeface="Times New Roman"/>
              </a:rPr>
              <a:t>What is Cotton</a:t>
            </a:r>
            <a:r>
              <a:rPr lang="en" sz="1100">
                <a:solidFill>
                  <a:srgbClr val="05103E"/>
                </a:solidFill>
                <a:latin typeface="Times New Roman"/>
                <a:ea typeface="Times New Roman"/>
                <a:cs typeface="Times New Roman"/>
                <a:sym typeface="Times New Roman"/>
              </a:rPr>
              <a:t>. (n.d.). </a:t>
            </a:r>
            <a:r>
              <a:rPr lang="en" sz="1100" u="sng">
                <a:solidFill>
                  <a:schemeClr val="accent5"/>
                </a:solidFill>
                <a:latin typeface="Times New Roman"/>
                <a:ea typeface="Times New Roman"/>
                <a:cs typeface="Times New Roman"/>
                <a:sym typeface="Times New Roman"/>
                <a:hlinkClick r:id="rId6">
                  <a:extLst>
                    <a:ext uri="{A12FA001-AC4F-418D-AE19-62706E023703}">
                      <ahyp:hlinkClr val="tx"/>
                    </a:ext>
                  </a:extLst>
                </a:hlinkClick>
              </a:rPr>
              <a:t>https://learn.genetics.utah.edu/content/cotton/what/</a:t>
            </a:r>
            <a:endParaRPr i="1" sz="1100">
              <a:solidFill>
                <a:srgbClr val="05103E"/>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i="1" lang="en" sz="1100">
                <a:solidFill>
                  <a:srgbClr val="05103E"/>
                </a:solidFill>
                <a:latin typeface="Times New Roman"/>
                <a:ea typeface="Times New Roman"/>
                <a:cs typeface="Times New Roman"/>
                <a:sym typeface="Times New Roman"/>
              </a:rPr>
              <a:t>what twill weave plain weave sateen weave and difference?</a:t>
            </a:r>
            <a:r>
              <a:rPr lang="en" sz="1100">
                <a:solidFill>
                  <a:srgbClr val="05103E"/>
                </a:solidFill>
                <a:latin typeface="Times New Roman"/>
                <a:ea typeface="Times New Roman"/>
                <a:cs typeface="Times New Roman"/>
                <a:sym typeface="Times New Roman"/>
              </a:rPr>
              <a:t> (n.d.). </a:t>
            </a:r>
            <a:r>
              <a:rPr lang="en" sz="1100" u="sng">
                <a:solidFill>
                  <a:schemeClr val="accent5"/>
                </a:solidFill>
                <a:latin typeface="Times New Roman"/>
                <a:ea typeface="Times New Roman"/>
                <a:cs typeface="Times New Roman"/>
                <a:sym typeface="Times New Roman"/>
                <a:hlinkClick r:id="rId7">
                  <a:extLst>
                    <a:ext uri="{A12FA001-AC4F-418D-AE19-62706E023703}">
                      <ahyp:hlinkClr val="tx"/>
                    </a:ext>
                  </a:extLst>
                </a:hlinkClick>
              </a:rPr>
              <a:t>https://sixdragontextile.com/new/twill-weave-fabric.html</a:t>
            </a:r>
            <a:endParaRPr i="1" sz="1100">
              <a:solidFill>
                <a:srgbClr val="05103E"/>
              </a:solidFill>
              <a:latin typeface="Times New Roman"/>
              <a:ea typeface="Times New Roman"/>
              <a:cs typeface="Times New Roman"/>
              <a:sym typeface="Times New Roman"/>
            </a:endParaRPr>
          </a:p>
          <a:p>
            <a:pPr indent="0" lvl="0" marL="0" rtl="0" algn="l">
              <a:spcBef>
                <a:spcPts val="1200"/>
              </a:spcBef>
              <a:spcAft>
                <a:spcPts val="0"/>
              </a:spcAft>
              <a:buNone/>
            </a:pPr>
            <a:r>
              <a:rPr lang="en" sz="1100">
                <a:solidFill>
                  <a:srgbClr val="05103E"/>
                </a:solidFill>
                <a:latin typeface="Times New Roman"/>
                <a:ea typeface="Times New Roman"/>
                <a:cs typeface="Times New Roman"/>
                <a:sym typeface="Times New Roman"/>
              </a:rPr>
              <a:t>Wikipedia contributors. (2024, November 25). </a:t>
            </a:r>
            <a:r>
              <a:rPr i="1" lang="en" sz="1100">
                <a:solidFill>
                  <a:srgbClr val="05103E"/>
                </a:solidFill>
                <a:latin typeface="Times New Roman"/>
                <a:ea typeface="Times New Roman"/>
                <a:cs typeface="Times New Roman"/>
                <a:sym typeface="Times New Roman"/>
              </a:rPr>
              <a:t>Tin</a:t>
            </a:r>
            <a:r>
              <a:rPr lang="en" sz="1100">
                <a:solidFill>
                  <a:srgbClr val="05103E"/>
                </a:solidFill>
                <a:latin typeface="Times New Roman"/>
                <a:ea typeface="Times New Roman"/>
                <a:cs typeface="Times New Roman"/>
                <a:sym typeface="Times New Roman"/>
              </a:rPr>
              <a:t>. Wikipedia. </a:t>
            </a:r>
            <a:r>
              <a:rPr lang="en" sz="1100" u="sng">
                <a:solidFill>
                  <a:schemeClr val="hlink"/>
                </a:solidFill>
                <a:latin typeface="Times New Roman"/>
                <a:ea typeface="Times New Roman"/>
                <a:cs typeface="Times New Roman"/>
                <a:sym typeface="Times New Roman"/>
                <a:hlinkClick r:id="rId8"/>
              </a:rPr>
              <a:t>https://en.wikipedia.org/wiki/Tin</a:t>
            </a:r>
            <a:endParaRPr sz="1100">
              <a:solidFill>
                <a:srgbClr val="05103E"/>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 sz="1100">
                <a:solidFill>
                  <a:srgbClr val="05103E"/>
                </a:solidFill>
                <a:latin typeface="Times New Roman"/>
                <a:ea typeface="Times New Roman"/>
                <a:cs typeface="Times New Roman"/>
                <a:sym typeface="Times New Roman"/>
              </a:rPr>
              <a:t>Wikipedia contributors. (2025, February 21). </a:t>
            </a:r>
            <a:r>
              <a:rPr i="1" lang="en" sz="1100">
                <a:solidFill>
                  <a:srgbClr val="05103E"/>
                </a:solidFill>
                <a:latin typeface="Times New Roman"/>
                <a:ea typeface="Times New Roman"/>
                <a:cs typeface="Times New Roman"/>
                <a:sym typeface="Times New Roman"/>
              </a:rPr>
              <a:t>Tin(IV) oxide</a:t>
            </a:r>
            <a:r>
              <a:rPr lang="en" sz="1100">
                <a:solidFill>
                  <a:srgbClr val="05103E"/>
                </a:solidFill>
                <a:latin typeface="Times New Roman"/>
                <a:ea typeface="Times New Roman"/>
                <a:cs typeface="Times New Roman"/>
                <a:sym typeface="Times New Roman"/>
              </a:rPr>
              <a:t>. Wikipedia. </a:t>
            </a:r>
            <a:r>
              <a:rPr lang="en" sz="1100" u="sng">
                <a:solidFill>
                  <a:schemeClr val="accent5"/>
                </a:solidFill>
                <a:latin typeface="Times New Roman"/>
                <a:ea typeface="Times New Roman"/>
                <a:cs typeface="Times New Roman"/>
                <a:sym typeface="Times New Roman"/>
                <a:hlinkClick r:id="rId9">
                  <a:extLst>
                    <a:ext uri="{A12FA001-AC4F-418D-AE19-62706E023703}">
                      <ahyp:hlinkClr val="tx"/>
                    </a:ext>
                  </a:extLst>
                </a:hlinkClick>
              </a:rPr>
              <a:t>https://en.wikipedia.org/wiki/Tin(IV)_oxide</a:t>
            </a:r>
            <a:endParaRPr sz="1100">
              <a:solidFill>
                <a:srgbClr val="05103E"/>
              </a:solidFill>
              <a:latin typeface="Times New Roman"/>
              <a:ea typeface="Times New Roman"/>
              <a:cs typeface="Times New Roman"/>
              <a:sym typeface="Times New Roman"/>
            </a:endParaRPr>
          </a:p>
          <a:p>
            <a:pPr indent="0" lvl="0" marL="0" rtl="0" algn="l">
              <a:spcBef>
                <a:spcPts val="1200"/>
              </a:spcBef>
              <a:spcAft>
                <a:spcPts val="0"/>
              </a:spcAft>
              <a:buNone/>
            </a:pPr>
            <a:r>
              <a:t/>
            </a:r>
            <a:endParaRPr sz="1100">
              <a:solidFill>
                <a:srgbClr val="05103E"/>
              </a:solidFill>
              <a:latin typeface="Times New Roman"/>
              <a:ea typeface="Times New Roman"/>
              <a:cs typeface="Times New Roman"/>
              <a:sym typeface="Times New Roman"/>
            </a:endParaRPr>
          </a:p>
          <a:p>
            <a:pPr indent="0" lvl="0" marL="0" rtl="0" algn="l">
              <a:spcBef>
                <a:spcPts val="1200"/>
              </a:spcBef>
              <a:spcAft>
                <a:spcPts val="0"/>
              </a:spcAft>
              <a:buNone/>
            </a:pPr>
            <a:r>
              <a:t/>
            </a:r>
            <a:endParaRPr sz="1400">
              <a:solidFill>
                <a:srgbClr val="05103E"/>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1500">
              <a:solidFill>
                <a:srgbClr val="05103E"/>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263825" y="480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Introduction</a:t>
            </a:r>
            <a:endParaRPr b="1"/>
          </a:p>
        </p:txBody>
      </p:sp>
      <p:sp>
        <p:nvSpPr>
          <p:cNvPr id="74" name="Google Shape;7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5000"/>
              </a:lnSpc>
              <a:spcBef>
                <a:spcPts val="0"/>
              </a:spcBef>
              <a:spcAft>
                <a:spcPts val="0"/>
              </a:spcAft>
              <a:buNone/>
            </a:pPr>
            <a:r>
              <a:rPr i="1" lang="en" sz="2200">
                <a:solidFill>
                  <a:schemeClr val="dk1"/>
                </a:solidFill>
              </a:rPr>
              <a:t>Why is this an important experiment?</a:t>
            </a:r>
            <a:endParaRPr i="1" sz="2200">
              <a:solidFill>
                <a:schemeClr val="dk1"/>
              </a:solidFill>
            </a:endParaRPr>
          </a:p>
          <a:p>
            <a:pPr indent="457200" lvl="0" marL="0" rtl="0" algn="l">
              <a:lnSpc>
                <a:spcPct val="105000"/>
              </a:lnSpc>
              <a:spcBef>
                <a:spcPts val="1200"/>
              </a:spcBef>
              <a:spcAft>
                <a:spcPts val="1200"/>
              </a:spcAft>
              <a:buNone/>
            </a:pPr>
            <a:r>
              <a:rPr lang="en" sz="1500">
                <a:solidFill>
                  <a:schemeClr val="dk1"/>
                </a:solidFill>
              </a:rPr>
              <a:t>There are many reasons why doing this experiment could help the world. For example, have you ever been freezing in the winter, outside hiking, or out on a cold morning? Maybe you’re </a:t>
            </a:r>
            <a:r>
              <a:rPr lang="en" sz="1500">
                <a:solidFill>
                  <a:schemeClr val="dk1"/>
                </a:solidFill>
              </a:rPr>
              <a:t>shoveling</a:t>
            </a:r>
            <a:r>
              <a:rPr lang="en" sz="1500">
                <a:solidFill>
                  <a:schemeClr val="dk1"/>
                </a:solidFill>
              </a:rPr>
              <a:t> the snow, or your house heater doesn’t work. When I’ve been in these situations, I’ve noticed that people were most commonly wearing the following materials to keep warm: p</a:t>
            </a:r>
            <a:r>
              <a:rPr lang="en" sz="1500">
                <a:solidFill>
                  <a:schemeClr val="dk1"/>
                </a:solidFill>
              </a:rPr>
              <a:t>olyester</a:t>
            </a:r>
            <a:r>
              <a:rPr lang="en" sz="1500">
                <a:solidFill>
                  <a:schemeClr val="dk1"/>
                </a:solidFill>
              </a:rPr>
              <a:t>, cotton, wool, flannel, and jeans. This led me to the question ‘</a:t>
            </a:r>
            <a:r>
              <a:rPr i="1" lang="en" sz="1500">
                <a:solidFill>
                  <a:schemeClr val="dk1"/>
                </a:solidFill>
              </a:rPr>
              <a:t>What if I tested to see what material is the best insulator and would keep people the warmest</a:t>
            </a:r>
            <a:r>
              <a:rPr i="1" lang="en" sz="1500">
                <a:solidFill>
                  <a:schemeClr val="dk1"/>
                </a:solidFill>
              </a:rPr>
              <a:t>?</a:t>
            </a:r>
            <a:r>
              <a:rPr lang="en" sz="1500">
                <a:solidFill>
                  <a:schemeClr val="dk1"/>
                </a:solidFill>
              </a:rPr>
              <a:t>’ The second reason is we all have objects that we want t</a:t>
            </a:r>
            <a:r>
              <a:rPr lang="en" sz="1500">
                <a:solidFill>
                  <a:schemeClr val="dk1"/>
                </a:solidFill>
              </a:rPr>
              <a:t>o keep warm, so we need to know which material is the best insulator. And the last thing is, sometimes we want to keep cool. This </a:t>
            </a:r>
            <a:r>
              <a:rPr lang="en" sz="1500">
                <a:solidFill>
                  <a:schemeClr val="dk1"/>
                </a:solidFill>
              </a:rPr>
              <a:t>experiment</a:t>
            </a:r>
            <a:r>
              <a:rPr lang="en" sz="1500">
                <a:solidFill>
                  <a:schemeClr val="dk1"/>
                </a:solidFill>
              </a:rPr>
              <a:t> could show what material would keep you the coolest. These are reasons why we should look at my experiment and figure out </a:t>
            </a:r>
            <a:r>
              <a:rPr lang="en" sz="1500">
                <a:solidFill>
                  <a:schemeClr val="dk1"/>
                </a:solidFill>
              </a:rPr>
              <a:t>accurate</a:t>
            </a:r>
            <a:r>
              <a:rPr lang="en" sz="1500">
                <a:solidFill>
                  <a:schemeClr val="dk1"/>
                </a:solidFill>
              </a:rPr>
              <a:t> </a:t>
            </a:r>
            <a:r>
              <a:rPr lang="en" sz="1500">
                <a:solidFill>
                  <a:schemeClr val="dk1"/>
                </a:solidFill>
              </a:rPr>
              <a:t>results.</a:t>
            </a:r>
            <a:endParaRPr sz="15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title"/>
          </p:nvPr>
        </p:nvSpPr>
        <p:spPr>
          <a:xfrm>
            <a:off x="286200" y="418950"/>
            <a:ext cx="4020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Temperature</a:t>
            </a:r>
            <a:r>
              <a:rPr b="1" lang="en"/>
              <a:t> </a:t>
            </a:r>
            <a:endParaRPr b="1"/>
          </a:p>
        </p:txBody>
      </p:sp>
      <p:sp>
        <p:nvSpPr>
          <p:cNvPr id="80" name="Google Shape;80;p17"/>
          <p:cNvSpPr txBox="1"/>
          <p:nvPr>
            <p:ph idx="1" type="body"/>
          </p:nvPr>
        </p:nvSpPr>
        <p:spPr>
          <a:xfrm>
            <a:off x="311700" y="1111325"/>
            <a:ext cx="3969900" cy="3710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i="1" lang="en" sz="1500">
                <a:solidFill>
                  <a:schemeClr val="dk1"/>
                </a:solidFill>
              </a:rPr>
              <a:t>What Is </a:t>
            </a:r>
            <a:r>
              <a:rPr b="1" i="1" lang="en" sz="1500">
                <a:solidFill>
                  <a:schemeClr val="dk1"/>
                </a:solidFill>
              </a:rPr>
              <a:t>Temperature</a:t>
            </a:r>
            <a:r>
              <a:rPr b="1" i="1" lang="en" sz="1500">
                <a:solidFill>
                  <a:schemeClr val="dk1"/>
                </a:solidFill>
              </a:rPr>
              <a:t>?</a:t>
            </a:r>
            <a:endParaRPr b="1" i="1" sz="1500">
              <a:solidFill>
                <a:schemeClr val="dk1"/>
              </a:solidFill>
            </a:endParaRPr>
          </a:p>
          <a:p>
            <a:pPr indent="0" lvl="0" marL="0" rtl="0" algn="ctr">
              <a:spcBef>
                <a:spcPts val="1200"/>
              </a:spcBef>
              <a:spcAft>
                <a:spcPts val="0"/>
              </a:spcAft>
              <a:buNone/>
            </a:pPr>
            <a:r>
              <a:rPr lang="en" sz="1200">
                <a:solidFill>
                  <a:schemeClr val="dk1"/>
                </a:solidFill>
              </a:rPr>
              <a:t>Temperature is a measure of how hot or cold </a:t>
            </a:r>
            <a:r>
              <a:rPr lang="en" sz="1200">
                <a:solidFill>
                  <a:schemeClr val="dk1"/>
                </a:solidFill>
              </a:rPr>
              <a:t>something</a:t>
            </a:r>
            <a:r>
              <a:rPr lang="en" sz="1200">
                <a:solidFill>
                  <a:schemeClr val="dk1"/>
                </a:solidFill>
              </a:rPr>
              <a:t> is. It specifically measures kinetic </a:t>
            </a:r>
            <a:r>
              <a:rPr lang="en" sz="1200">
                <a:solidFill>
                  <a:schemeClr val="dk1"/>
                </a:solidFill>
              </a:rPr>
              <a:t>energy</a:t>
            </a:r>
            <a:r>
              <a:rPr lang="en" sz="1200">
                <a:solidFill>
                  <a:schemeClr val="dk1"/>
                </a:solidFill>
              </a:rPr>
              <a:t> (energy associated with motion) of particles in the object. We use </a:t>
            </a:r>
            <a:r>
              <a:rPr lang="en" sz="1200">
                <a:solidFill>
                  <a:schemeClr val="dk1"/>
                </a:solidFill>
              </a:rPr>
              <a:t>temperature on ovens, before you go to school to know what to wear, if you have a fever, checking if the meat is safe to eat, measuring the temperature of the room, going out for blue days, keeping our fridge cool, and making food. In this experiment, we will be testing the temperature of water. </a:t>
            </a:r>
            <a:endParaRPr sz="1200">
              <a:solidFill>
                <a:schemeClr val="dk1"/>
              </a:solidFill>
            </a:endParaRPr>
          </a:p>
          <a:p>
            <a:pPr indent="0" lvl="0" marL="0" rtl="0" algn="ctr">
              <a:spcBef>
                <a:spcPts val="1200"/>
              </a:spcBef>
              <a:spcAft>
                <a:spcPts val="0"/>
              </a:spcAft>
              <a:buClr>
                <a:schemeClr val="dk1"/>
              </a:buClr>
              <a:buSzPts val="1100"/>
              <a:buFont typeface="Arial"/>
              <a:buNone/>
            </a:pPr>
            <a:r>
              <a:rPr b="1" i="1" lang="en" sz="1500">
                <a:solidFill>
                  <a:schemeClr val="dk1"/>
                </a:solidFill>
              </a:rPr>
              <a:t>Water &amp; Temperature</a:t>
            </a:r>
            <a:r>
              <a:rPr b="1" i="1" lang="en">
                <a:solidFill>
                  <a:schemeClr val="dk1"/>
                </a:solidFill>
              </a:rPr>
              <a:t>:</a:t>
            </a:r>
            <a:r>
              <a:rPr i="1" lang="en">
                <a:solidFill>
                  <a:schemeClr val="dk1"/>
                </a:solidFill>
              </a:rPr>
              <a:t> </a:t>
            </a:r>
            <a:endParaRPr i="1">
              <a:solidFill>
                <a:schemeClr val="dk1"/>
              </a:solidFill>
            </a:endParaRPr>
          </a:p>
          <a:p>
            <a:pPr indent="0" lvl="0" marL="0" rtl="0" algn="ctr">
              <a:spcBef>
                <a:spcPts val="1200"/>
              </a:spcBef>
              <a:spcAft>
                <a:spcPts val="1200"/>
              </a:spcAft>
              <a:buClr>
                <a:schemeClr val="dk1"/>
              </a:buClr>
              <a:buSzPts val="1100"/>
              <a:buFont typeface="Arial"/>
              <a:buNone/>
            </a:pPr>
            <a:r>
              <a:rPr lang="en" sz="1200">
                <a:solidFill>
                  <a:schemeClr val="dk1"/>
                </a:solidFill>
              </a:rPr>
              <a:t>Water freezes at 0ºC and 32ºF. Water is usually drunk around 10-22ºC . Water boils at 100ºC  and evaporates at the same tem</a:t>
            </a:r>
            <a:r>
              <a:rPr lang="en" sz="1200">
                <a:solidFill>
                  <a:schemeClr val="dk1"/>
                </a:solidFill>
              </a:rPr>
              <a:t>perature. </a:t>
            </a:r>
            <a:endParaRPr sz="1200">
              <a:solidFill>
                <a:schemeClr val="dk1"/>
              </a:solidFill>
            </a:endParaRPr>
          </a:p>
        </p:txBody>
      </p:sp>
      <p:sp>
        <p:nvSpPr>
          <p:cNvPr id="81" name="Google Shape;81;p17"/>
          <p:cNvSpPr txBox="1"/>
          <p:nvPr>
            <p:ph idx="2" type="body"/>
          </p:nvPr>
        </p:nvSpPr>
        <p:spPr>
          <a:xfrm>
            <a:off x="4480025" y="197925"/>
            <a:ext cx="4301400" cy="36036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Clr>
                <a:schemeClr val="dk1"/>
              </a:buClr>
              <a:buSzPts val="1100"/>
              <a:buFont typeface="Arial"/>
              <a:buNone/>
            </a:pPr>
            <a:r>
              <a:rPr b="1" i="1" lang="en" sz="1500">
                <a:solidFill>
                  <a:schemeClr val="dk1"/>
                </a:solidFill>
              </a:rPr>
              <a:t>Measuring Tem</a:t>
            </a:r>
            <a:r>
              <a:rPr b="1" i="1" lang="en" sz="1500">
                <a:solidFill>
                  <a:schemeClr val="dk1"/>
                </a:solidFill>
              </a:rPr>
              <a:t>perature:</a:t>
            </a:r>
            <a:r>
              <a:rPr i="1" lang="en">
                <a:solidFill>
                  <a:schemeClr val="dk1"/>
                </a:solidFill>
              </a:rPr>
              <a:t> </a:t>
            </a:r>
            <a:endParaRPr i="1">
              <a:solidFill>
                <a:schemeClr val="dk1"/>
              </a:solidFill>
            </a:endParaRPr>
          </a:p>
          <a:p>
            <a:pPr indent="0" lvl="0" marL="0" rtl="0" algn="ctr">
              <a:spcBef>
                <a:spcPts val="1200"/>
              </a:spcBef>
              <a:spcAft>
                <a:spcPts val="0"/>
              </a:spcAft>
              <a:buClr>
                <a:schemeClr val="dk1"/>
              </a:buClr>
              <a:buSzPts val="1100"/>
              <a:buFont typeface="Arial"/>
              <a:buNone/>
            </a:pPr>
            <a:r>
              <a:rPr lang="en" sz="1200">
                <a:solidFill>
                  <a:schemeClr val="dk1"/>
                </a:solidFill>
              </a:rPr>
              <a:t>We measure temperature in 3 different ways:</a:t>
            </a:r>
            <a:endParaRPr sz="1200">
              <a:solidFill>
                <a:schemeClr val="dk1"/>
              </a:solidFill>
            </a:endParaRPr>
          </a:p>
          <a:p>
            <a:pPr indent="0" lvl="0" marL="0" rtl="0" algn="ctr">
              <a:spcBef>
                <a:spcPts val="1200"/>
              </a:spcBef>
              <a:spcAft>
                <a:spcPts val="0"/>
              </a:spcAft>
              <a:buClr>
                <a:schemeClr val="dk1"/>
              </a:buClr>
              <a:buSzPts val="1100"/>
              <a:buFont typeface="Arial"/>
              <a:buNone/>
            </a:pPr>
            <a:r>
              <a:rPr lang="en" sz="1200">
                <a:solidFill>
                  <a:schemeClr val="dk1"/>
                </a:solidFill>
              </a:rPr>
              <a:t>The first way is Celsius (ºC), which is the most common way of measuring temperature around the world, and the way this experiment is going to be done. Fahrenheit (ºF) is only used in the US, Bahamas, Cayman islands, and some small desolate islands. Celsius and Fahrenheit are different because they have </a:t>
            </a:r>
            <a:r>
              <a:rPr lang="en" sz="1200">
                <a:solidFill>
                  <a:srgbClr val="1F1F1F"/>
                </a:solidFill>
                <a:highlight>
                  <a:schemeClr val="lt1"/>
                </a:highlight>
              </a:rPr>
              <a:t>different zero points and different increments. On the Celsius scale, 100 degrees separate freezing and boiling, but on the Fahrenheit scale, the difference is 180 degrees</a:t>
            </a:r>
            <a:r>
              <a:rPr lang="en" sz="1500">
                <a:solidFill>
                  <a:srgbClr val="1F1F1F"/>
                </a:solidFill>
                <a:highlight>
                  <a:schemeClr val="lt1"/>
                </a:highlight>
              </a:rPr>
              <a:t>. </a:t>
            </a:r>
            <a:r>
              <a:rPr lang="en" sz="1200">
                <a:solidFill>
                  <a:schemeClr val="dk1"/>
                </a:solidFill>
              </a:rPr>
              <a:t>Kelvin (K), the third temperature measurement, is a way of measuring really cold or really hot temperatures. Zero Kelvin degrees is -273.15ºC, and 0ºC is 273.15K. We do not typically use Kelvin to measure water temperature. </a:t>
            </a:r>
            <a:endParaRPr i="1" sz="1200">
              <a:solidFill>
                <a:schemeClr val="dk1"/>
              </a:solidFill>
            </a:endParaRPr>
          </a:p>
          <a:p>
            <a:pPr indent="0" lvl="0" marL="0" rtl="0" algn="ctr">
              <a:spcBef>
                <a:spcPts val="1200"/>
              </a:spcBef>
              <a:spcAft>
                <a:spcPts val="1200"/>
              </a:spcAft>
              <a:buNone/>
            </a:pPr>
            <a:r>
              <a:t/>
            </a:r>
            <a:endParaRPr b="1" i="1" sz="1500">
              <a:solidFill>
                <a:schemeClr val="dk1"/>
              </a:solidFill>
            </a:endParaRPr>
          </a:p>
        </p:txBody>
      </p:sp>
      <p:pic>
        <p:nvPicPr>
          <p:cNvPr id="82" name="Google Shape;82;p17"/>
          <p:cNvPicPr preferRelativeResize="0"/>
          <p:nvPr/>
        </p:nvPicPr>
        <p:blipFill>
          <a:blip r:embed="rId3">
            <a:alphaModFix/>
          </a:blip>
          <a:stretch>
            <a:fillRect/>
          </a:stretch>
        </p:blipFill>
        <p:spPr>
          <a:xfrm>
            <a:off x="5387524" y="3482450"/>
            <a:ext cx="2594225" cy="1631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357000" y="302000"/>
            <a:ext cx="3909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Water</a:t>
            </a:r>
            <a:r>
              <a:rPr lang="en"/>
              <a:t>                                        </a:t>
            </a:r>
            <a:endParaRPr/>
          </a:p>
        </p:txBody>
      </p:sp>
      <p:sp>
        <p:nvSpPr>
          <p:cNvPr id="88" name="Google Shape;88;p18"/>
          <p:cNvSpPr txBox="1"/>
          <p:nvPr>
            <p:ph idx="1" type="body"/>
          </p:nvPr>
        </p:nvSpPr>
        <p:spPr>
          <a:xfrm>
            <a:off x="311700" y="809175"/>
            <a:ext cx="3999900" cy="4100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i="1" lang="en" sz="1500">
                <a:solidFill>
                  <a:schemeClr val="dk1"/>
                </a:solidFill>
              </a:rPr>
              <a:t>ALL ABOUT WATER</a:t>
            </a:r>
            <a:endParaRPr i="1" sz="1500">
              <a:solidFill>
                <a:schemeClr val="dk1"/>
              </a:solidFill>
            </a:endParaRPr>
          </a:p>
          <a:p>
            <a:pPr indent="457200" lvl="0" marL="0" rtl="0" algn="l">
              <a:spcBef>
                <a:spcPts val="1200"/>
              </a:spcBef>
              <a:spcAft>
                <a:spcPts val="0"/>
              </a:spcAft>
              <a:buNone/>
            </a:pPr>
            <a:r>
              <a:rPr lang="en" sz="1200">
                <a:solidFill>
                  <a:schemeClr val="dk1"/>
                </a:solidFill>
              </a:rPr>
              <a:t>Water is a </a:t>
            </a:r>
            <a:r>
              <a:rPr lang="en" sz="1200">
                <a:solidFill>
                  <a:schemeClr val="dk1"/>
                </a:solidFill>
              </a:rPr>
              <a:t>liquid</a:t>
            </a:r>
            <a:r>
              <a:rPr lang="en" sz="1200">
                <a:solidFill>
                  <a:schemeClr val="dk1"/>
                </a:solidFill>
              </a:rPr>
              <a:t> that keeps our body alive. Without water, we would be dead, and nothing on Earth could survive.</a:t>
            </a:r>
            <a:endParaRPr sz="1200">
              <a:solidFill>
                <a:schemeClr val="dk1"/>
              </a:solidFill>
            </a:endParaRPr>
          </a:p>
          <a:p>
            <a:pPr indent="457200" lvl="0" marL="0" rtl="0" algn="l">
              <a:spcBef>
                <a:spcPts val="1200"/>
              </a:spcBef>
              <a:spcAft>
                <a:spcPts val="0"/>
              </a:spcAft>
              <a:buNone/>
            </a:pPr>
            <a:r>
              <a:rPr lang="en" sz="1200">
                <a:solidFill>
                  <a:schemeClr val="dk1"/>
                </a:solidFill>
              </a:rPr>
              <a:t>Water temperature changes a lot, making it a good thing to test things on. Water is essential to life and we all need it. We use it for our dishwasher, laundry, pumps, putting out fires, and even in some bedding. </a:t>
            </a:r>
            <a:endParaRPr sz="1200">
              <a:solidFill>
                <a:schemeClr val="dk1"/>
              </a:solidFill>
            </a:endParaRPr>
          </a:p>
          <a:p>
            <a:pPr indent="457200" lvl="0" marL="0" rtl="0" algn="l">
              <a:spcBef>
                <a:spcPts val="1200"/>
              </a:spcBef>
              <a:spcAft>
                <a:spcPts val="1200"/>
              </a:spcAft>
              <a:buNone/>
            </a:pPr>
            <a:r>
              <a:rPr lang="en" sz="1200">
                <a:solidFill>
                  <a:schemeClr val="dk1"/>
                </a:solidFill>
              </a:rPr>
              <a:t>But what is water? What is it made out of? What makes it so essential to life? What causes water to change temperature so easily?</a:t>
            </a:r>
            <a:endParaRPr sz="1200">
              <a:solidFill>
                <a:schemeClr val="dk1"/>
              </a:solidFill>
            </a:endParaRPr>
          </a:p>
        </p:txBody>
      </p:sp>
      <p:sp>
        <p:nvSpPr>
          <p:cNvPr id="89" name="Google Shape;89;p18"/>
          <p:cNvSpPr txBox="1"/>
          <p:nvPr>
            <p:ph idx="2" type="body"/>
          </p:nvPr>
        </p:nvSpPr>
        <p:spPr>
          <a:xfrm>
            <a:off x="4637650" y="106375"/>
            <a:ext cx="4211400" cy="4774800"/>
          </a:xfrm>
          <a:prstGeom prst="rect">
            <a:avLst/>
          </a:prstGeom>
        </p:spPr>
        <p:txBody>
          <a:bodyPr anchorCtr="0" anchor="t" bIns="91425" lIns="91425" spcFirstLastPara="1" rIns="91425" wrap="square" tIns="91425">
            <a:noAutofit/>
          </a:bodyPr>
          <a:lstStyle/>
          <a:p>
            <a:pPr indent="457200" lvl="0" marL="0" rtl="0" algn="l">
              <a:lnSpc>
                <a:spcPct val="95000"/>
              </a:lnSpc>
              <a:spcBef>
                <a:spcPts val="0"/>
              </a:spcBef>
              <a:spcAft>
                <a:spcPts val="0"/>
              </a:spcAft>
              <a:buNone/>
            </a:pPr>
            <a:r>
              <a:rPr i="1" lang="en" sz="1500">
                <a:solidFill>
                  <a:schemeClr val="dk1"/>
                </a:solidFill>
              </a:rPr>
              <a:t>Water’s Definition: </a:t>
            </a:r>
            <a:r>
              <a:rPr lang="en" sz="1200">
                <a:solidFill>
                  <a:schemeClr val="dk1"/>
                </a:solidFill>
              </a:rPr>
              <a:t>The clear </a:t>
            </a:r>
            <a:r>
              <a:rPr lang="en" sz="1200">
                <a:solidFill>
                  <a:schemeClr val="dk1"/>
                </a:solidFill>
              </a:rPr>
              <a:t>liquid</a:t>
            </a:r>
            <a:r>
              <a:rPr lang="en" sz="1200">
                <a:solidFill>
                  <a:schemeClr val="dk1"/>
                </a:solidFill>
              </a:rPr>
              <a:t> that has no color, taste, or smell, that falls from clouds as rain or snow, and formes lakes, streams, rivers, ponds, and oceans. It is </a:t>
            </a:r>
            <a:r>
              <a:rPr lang="en" sz="1200">
                <a:solidFill>
                  <a:schemeClr val="dk1"/>
                </a:solidFill>
              </a:rPr>
              <a:t>essential</a:t>
            </a:r>
            <a:r>
              <a:rPr lang="en" sz="1200">
                <a:solidFill>
                  <a:schemeClr val="dk1"/>
                </a:solidFill>
              </a:rPr>
              <a:t> for life.</a:t>
            </a:r>
            <a:endParaRPr sz="1200">
              <a:solidFill>
                <a:schemeClr val="dk1"/>
              </a:solidFill>
            </a:endParaRPr>
          </a:p>
          <a:p>
            <a:pPr indent="457200" lvl="0" marL="0" rtl="0" algn="l">
              <a:lnSpc>
                <a:spcPct val="95000"/>
              </a:lnSpc>
              <a:spcBef>
                <a:spcPts val="1200"/>
              </a:spcBef>
              <a:spcAft>
                <a:spcPts val="0"/>
              </a:spcAft>
              <a:buNone/>
            </a:pPr>
            <a:r>
              <a:rPr i="1" lang="en" sz="1500">
                <a:solidFill>
                  <a:schemeClr val="dk1"/>
                </a:solidFill>
              </a:rPr>
              <a:t>What Water Is Made </a:t>
            </a:r>
            <a:r>
              <a:rPr i="1" lang="en" sz="1500">
                <a:solidFill>
                  <a:schemeClr val="dk1"/>
                </a:solidFill>
              </a:rPr>
              <a:t>Of</a:t>
            </a:r>
            <a:r>
              <a:rPr lang="en" sz="1500">
                <a:solidFill>
                  <a:schemeClr val="dk1"/>
                </a:solidFill>
              </a:rPr>
              <a:t>: </a:t>
            </a:r>
            <a:r>
              <a:rPr lang="en" sz="1200">
                <a:solidFill>
                  <a:schemeClr val="dk1"/>
                </a:solidFill>
              </a:rPr>
              <a:t>Water is made out of 2 Hydrogens and 1 Oxygen molecule. Water has the formula of H</a:t>
            </a:r>
            <a:r>
              <a:rPr baseline="-25000" lang="en" sz="1200">
                <a:solidFill>
                  <a:schemeClr val="dk1"/>
                </a:solidFill>
              </a:rPr>
              <a:t>2</a:t>
            </a:r>
            <a:r>
              <a:rPr lang="en" sz="1200">
                <a:solidFill>
                  <a:schemeClr val="dk1"/>
                </a:solidFill>
              </a:rPr>
              <a:t>O. Water has a high polarity because water has two poles: a positive charge on hydrogen and a strong negative charge on oxygen. This allows water to have cohesive bonds (meaning that the same molecules stick to each other). </a:t>
            </a:r>
            <a:endParaRPr sz="1200">
              <a:solidFill>
                <a:schemeClr val="dk1"/>
              </a:solidFill>
            </a:endParaRPr>
          </a:p>
          <a:p>
            <a:pPr indent="457200" lvl="0" marL="0" rtl="0" algn="l">
              <a:lnSpc>
                <a:spcPct val="95000"/>
              </a:lnSpc>
              <a:spcBef>
                <a:spcPts val="1200"/>
              </a:spcBef>
              <a:spcAft>
                <a:spcPts val="0"/>
              </a:spcAft>
              <a:buNone/>
            </a:pPr>
            <a:r>
              <a:rPr i="1" lang="en" sz="1500">
                <a:solidFill>
                  <a:schemeClr val="dk1"/>
                </a:solidFill>
              </a:rPr>
              <a:t>Water’s Importance to Life: </a:t>
            </a:r>
            <a:r>
              <a:rPr lang="en" sz="1200">
                <a:solidFill>
                  <a:schemeClr val="dk1"/>
                </a:solidFill>
              </a:rPr>
              <a:t>Water brings nutrients to the body and plants. Water helps get rid of waste in animals and humans and helps produce urine. Water protects joints and organs, and maintains the temperature of organs.</a:t>
            </a:r>
            <a:endParaRPr sz="1200">
              <a:solidFill>
                <a:schemeClr val="dk1"/>
              </a:solidFill>
            </a:endParaRPr>
          </a:p>
          <a:p>
            <a:pPr indent="457200" lvl="0" marL="0" rtl="0" algn="l">
              <a:lnSpc>
                <a:spcPct val="95000"/>
              </a:lnSpc>
              <a:spcBef>
                <a:spcPts val="1200"/>
              </a:spcBef>
              <a:spcAft>
                <a:spcPts val="0"/>
              </a:spcAft>
              <a:buClr>
                <a:schemeClr val="dk1"/>
              </a:buClr>
              <a:buSzPts val="1100"/>
              <a:buFont typeface="Arial"/>
              <a:buNone/>
            </a:pPr>
            <a:r>
              <a:rPr i="1" lang="en" sz="1500">
                <a:solidFill>
                  <a:schemeClr val="dk1"/>
                </a:solidFill>
              </a:rPr>
              <a:t>Water and Temperature:  </a:t>
            </a:r>
            <a:r>
              <a:rPr lang="en" sz="1200">
                <a:solidFill>
                  <a:schemeClr val="dk1"/>
                </a:solidFill>
              </a:rPr>
              <a:t>When water freezes, the molecules of water expand, strengthen and make ice (a solid). Ice is less dense than water, which makes it float on water. Most liquids don’t do this, which makes water unique. When water heats up, the water molecules move faster and the cohesive bonds break. This allows water to change from a liquid to a gas. </a:t>
            </a:r>
            <a:endParaRPr sz="1200">
              <a:solidFill>
                <a:schemeClr val="dk1"/>
              </a:solidFill>
            </a:endParaRPr>
          </a:p>
          <a:p>
            <a:pPr indent="457200" lvl="0" marL="0" rtl="0" algn="l">
              <a:lnSpc>
                <a:spcPct val="95000"/>
              </a:lnSpc>
              <a:spcBef>
                <a:spcPts val="1200"/>
              </a:spcBef>
              <a:spcAft>
                <a:spcPts val="0"/>
              </a:spcAft>
              <a:buNone/>
            </a:pPr>
            <a:r>
              <a:t/>
            </a:r>
            <a:endParaRPr sz="1200">
              <a:solidFill>
                <a:schemeClr val="dk1"/>
              </a:solidFill>
            </a:endParaRPr>
          </a:p>
          <a:p>
            <a:pPr indent="457200" lvl="0" marL="0" rtl="0" algn="l">
              <a:lnSpc>
                <a:spcPct val="95000"/>
              </a:lnSpc>
              <a:spcBef>
                <a:spcPts val="1200"/>
              </a:spcBef>
              <a:spcAft>
                <a:spcPts val="0"/>
              </a:spcAft>
              <a:buNone/>
            </a:pPr>
            <a:r>
              <a:t/>
            </a:r>
            <a:endParaRPr sz="1200">
              <a:solidFill>
                <a:schemeClr val="dk1"/>
              </a:solidFill>
            </a:endParaRPr>
          </a:p>
          <a:p>
            <a:pPr indent="457200" lvl="0" marL="0" rtl="0" algn="l">
              <a:lnSpc>
                <a:spcPct val="95000"/>
              </a:lnSpc>
              <a:spcBef>
                <a:spcPts val="1200"/>
              </a:spcBef>
              <a:spcAft>
                <a:spcPts val="1200"/>
              </a:spcAft>
              <a:buNone/>
            </a:pPr>
            <a:r>
              <a:t/>
            </a:r>
            <a:endParaRPr sz="1200">
              <a:solidFill>
                <a:schemeClr val="dk1"/>
              </a:solidFill>
            </a:endParaRPr>
          </a:p>
        </p:txBody>
      </p:sp>
      <p:pic>
        <p:nvPicPr>
          <p:cNvPr id="90" name="Google Shape;90;p18"/>
          <p:cNvPicPr preferRelativeResize="0"/>
          <p:nvPr/>
        </p:nvPicPr>
        <p:blipFill>
          <a:blip r:embed="rId3">
            <a:alphaModFix/>
          </a:blip>
          <a:stretch>
            <a:fillRect/>
          </a:stretch>
        </p:blipFill>
        <p:spPr>
          <a:xfrm>
            <a:off x="1475832" y="3701525"/>
            <a:ext cx="1671651" cy="13015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276575" y="459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b="1" lang="en"/>
              <a:t> Polyest</a:t>
            </a:r>
            <a:r>
              <a:rPr b="1" lang="en"/>
              <a:t>er</a:t>
            </a:r>
            <a:endParaRPr b="1"/>
          </a:p>
        </p:txBody>
      </p:sp>
      <p:sp>
        <p:nvSpPr>
          <p:cNvPr id="96" name="Google Shape;96;p19"/>
          <p:cNvSpPr txBox="1"/>
          <p:nvPr>
            <p:ph idx="1" type="body"/>
          </p:nvPr>
        </p:nvSpPr>
        <p:spPr>
          <a:xfrm>
            <a:off x="276575" y="1116750"/>
            <a:ext cx="8520600" cy="37470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sz="1100"/>
              <a:t>	</a:t>
            </a:r>
            <a:r>
              <a:rPr lang="en" sz="1100">
                <a:solidFill>
                  <a:schemeClr val="dk1"/>
                </a:solidFill>
              </a:rPr>
              <a:t>Polyester is a </a:t>
            </a:r>
            <a:r>
              <a:rPr lang="en" sz="1100">
                <a:solidFill>
                  <a:schemeClr val="dk1"/>
                </a:solidFill>
              </a:rPr>
              <a:t>synthetic</a:t>
            </a:r>
            <a:r>
              <a:rPr lang="en" sz="1100">
                <a:solidFill>
                  <a:schemeClr val="dk1"/>
                </a:solidFill>
              </a:rPr>
              <a:t> material, meaning it is man-made and not found naturally in nature. </a:t>
            </a:r>
            <a:r>
              <a:rPr lang="en" sz="1100">
                <a:solidFill>
                  <a:schemeClr val="dk1"/>
                </a:solidFill>
              </a:rPr>
              <a:t> Polyester fibres are made by melting plastic pellets through small holes to form long threads. These threads are then cooled to make a fiber. From there, the fiber goes to manufacturing companies to make clothing, tires, furniture, bottles and more. </a:t>
            </a:r>
            <a:endParaRPr sz="1100">
              <a:solidFill>
                <a:schemeClr val="dk1"/>
              </a:solidFill>
            </a:endParaRPr>
          </a:p>
          <a:p>
            <a:pPr indent="457200" lvl="0" marL="0" rtl="0" algn="l">
              <a:spcBef>
                <a:spcPts val="1200"/>
              </a:spcBef>
              <a:spcAft>
                <a:spcPts val="0"/>
              </a:spcAft>
              <a:buNone/>
            </a:pPr>
            <a:r>
              <a:rPr lang="en" sz="1100">
                <a:solidFill>
                  <a:schemeClr val="dk1"/>
                </a:solidFill>
              </a:rPr>
              <a:t>Polyester is commonly used in clothing because it is cheap to produce, warm, durable and long lasting.  </a:t>
            </a:r>
            <a:r>
              <a:rPr lang="en" sz="1100">
                <a:solidFill>
                  <a:schemeClr val="dk1"/>
                </a:solidFill>
              </a:rPr>
              <a:t>Polyester</a:t>
            </a:r>
            <a:r>
              <a:rPr lang="en" sz="1100">
                <a:solidFill>
                  <a:schemeClr val="dk1"/>
                </a:solidFill>
              </a:rPr>
              <a:t> is a really warm material because it traps the heat inside its fibers. </a:t>
            </a:r>
            <a:r>
              <a:rPr lang="en" sz="1100">
                <a:solidFill>
                  <a:schemeClr val="dk1"/>
                </a:solidFill>
              </a:rPr>
              <a:t>Po</a:t>
            </a:r>
            <a:r>
              <a:rPr lang="en" sz="1100">
                <a:solidFill>
                  <a:schemeClr val="dk1"/>
                </a:solidFill>
              </a:rPr>
              <a:t>lyester is </a:t>
            </a:r>
            <a:r>
              <a:rPr lang="en" sz="1100">
                <a:solidFill>
                  <a:schemeClr val="dk1"/>
                </a:solidFill>
              </a:rPr>
              <a:t>durable because the fibers are hard to pull apart, making it last a long time.</a:t>
            </a:r>
            <a:r>
              <a:rPr lang="en" sz="1100">
                <a:solidFill>
                  <a:schemeClr val="dk1"/>
                </a:solidFill>
              </a:rPr>
              <a:t> Poly</a:t>
            </a:r>
            <a:r>
              <a:rPr lang="en" sz="1100">
                <a:solidFill>
                  <a:schemeClr val="dk1"/>
                </a:solidFill>
              </a:rPr>
              <a:t>ester is a great material to layer up</a:t>
            </a:r>
            <a:r>
              <a:rPr lang="en" sz="1100">
                <a:solidFill>
                  <a:schemeClr val="dk1"/>
                </a:solidFill>
              </a:rPr>
              <a:t> with because it is a strong moisture wicking material, meaning it collects moisture away from your skin.</a:t>
            </a:r>
            <a:r>
              <a:rPr lang="en" sz="1100">
                <a:solidFill>
                  <a:schemeClr val="dk1"/>
                </a:solidFill>
              </a:rPr>
              <a:t> </a:t>
            </a:r>
            <a:endParaRPr sz="1100">
              <a:solidFill>
                <a:schemeClr val="dk1"/>
              </a:solidFill>
            </a:endParaRPr>
          </a:p>
          <a:p>
            <a:pPr indent="457200" lvl="0" marL="0" rtl="0" algn="l">
              <a:spcBef>
                <a:spcPts val="1200"/>
              </a:spcBef>
              <a:spcAft>
                <a:spcPts val="0"/>
              </a:spcAft>
              <a:buNone/>
            </a:pPr>
            <a:r>
              <a:rPr lang="en" sz="1100">
                <a:solidFill>
                  <a:schemeClr val="dk1"/>
                </a:solidFill>
              </a:rPr>
              <a:t>Another advantage of polyester is that it does not easily shrink or change shape. This keeps the clothing in new condition. </a:t>
            </a:r>
            <a:r>
              <a:rPr lang="en" sz="1100">
                <a:solidFill>
                  <a:schemeClr val="dk1"/>
                </a:solidFill>
              </a:rPr>
              <a:t>It’s important to have a polyester clothing that is almost brand new condition because then there would be no missing threads, rips or tears, or heat loss as the polyester clothing gets old. Polyester can shrink if it is in really hot water for too long. This is why polyester clothing is washed in cold water and usually doesn’t go in the dryer, but hang drys instead. Polyester is less likely to shrink in comparison to wool or cotton because of the strong fibers. </a:t>
            </a:r>
            <a:endParaRPr sz="1100">
              <a:solidFill>
                <a:schemeClr val="dk1"/>
              </a:solidFill>
            </a:endParaRPr>
          </a:p>
          <a:p>
            <a:pPr indent="0" lvl="0" marL="0" rtl="0" algn="l">
              <a:spcBef>
                <a:spcPts val="1200"/>
              </a:spcBef>
              <a:spcAft>
                <a:spcPts val="0"/>
              </a:spcAft>
              <a:buNone/>
            </a:pPr>
            <a:r>
              <a:rPr lang="en" sz="1100">
                <a:solidFill>
                  <a:schemeClr val="dk1"/>
                </a:solidFill>
              </a:rPr>
              <a:t>	So in the end, polyester is a great </a:t>
            </a:r>
            <a:r>
              <a:rPr lang="en" sz="1100">
                <a:solidFill>
                  <a:schemeClr val="dk1"/>
                </a:solidFill>
              </a:rPr>
              <a:t>material</a:t>
            </a:r>
            <a:r>
              <a:rPr lang="en" sz="1100">
                <a:solidFill>
                  <a:schemeClr val="dk1"/>
                </a:solidFill>
              </a:rPr>
              <a:t> to wear and use. Its cheap to make and lasts a long time. </a:t>
            </a:r>
            <a:r>
              <a:rPr lang="en" sz="1100">
                <a:solidFill>
                  <a:schemeClr val="dk1"/>
                </a:solidFill>
              </a:rPr>
              <a:t>Polyester is found in may types of clothing, especially sweaters and jackets. This is because polyester is a warm light material. </a:t>
            </a:r>
            <a:r>
              <a:rPr lang="en" sz="1100">
                <a:solidFill>
                  <a:schemeClr val="dk1"/>
                </a:solidFill>
              </a:rPr>
              <a:t>The only </a:t>
            </a:r>
            <a:r>
              <a:rPr lang="en" sz="1100">
                <a:solidFill>
                  <a:schemeClr val="dk1"/>
                </a:solidFill>
              </a:rPr>
              <a:t>disadvantage</a:t>
            </a:r>
            <a:r>
              <a:rPr lang="en" sz="1100">
                <a:solidFill>
                  <a:schemeClr val="dk1"/>
                </a:solidFill>
              </a:rPr>
              <a:t> of </a:t>
            </a:r>
            <a:r>
              <a:rPr lang="en" sz="1100">
                <a:solidFill>
                  <a:schemeClr val="dk1"/>
                </a:solidFill>
              </a:rPr>
              <a:t>polyester is that it is not biodegradable making it hard on the environment and its not breathable because of how tightly the fibers are woven. </a:t>
            </a:r>
            <a:endParaRPr sz="1100">
              <a:solidFill>
                <a:schemeClr val="dk1"/>
              </a:solidFill>
            </a:endParaRPr>
          </a:p>
          <a:p>
            <a:pPr indent="0" lvl="0" marL="0" rtl="0" algn="l">
              <a:spcBef>
                <a:spcPts val="1200"/>
              </a:spcBef>
              <a:spcAft>
                <a:spcPts val="0"/>
              </a:spcAft>
              <a:buNone/>
            </a:pPr>
            <a:r>
              <a:t/>
            </a:r>
            <a:endParaRPr sz="1100">
              <a:solidFill>
                <a:schemeClr val="dk1"/>
              </a:solidFill>
            </a:endParaRPr>
          </a:p>
          <a:p>
            <a:pPr indent="0" lvl="0" marL="0" rtl="0" algn="l">
              <a:spcBef>
                <a:spcPts val="1200"/>
              </a:spcBef>
              <a:spcAft>
                <a:spcPts val="1200"/>
              </a:spcAft>
              <a:buNone/>
            </a:pPr>
            <a:r>
              <a:t/>
            </a:r>
            <a:endParaRPr sz="1100">
              <a:solidFill>
                <a:schemeClr val="dk1"/>
              </a:solidFill>
              <a:highlight>
                <a:srgbClr val="FE0080"/>
              </a:highlight>
            </a:endParaRPr>
          </a:p>
        </p:txBody>
      </p:sp>
      <p:sp>
        <p:nvSpPr>
          <p:cNvPr id="97" name="Google Shape;97;p19"/>
          <p:cNvSpPr txBox="1"/>
          <p:nvPr/>
        </p:nvSpPr>
        <p:spPr>
          <a:xfrm>
            <a:off x="6166247" y="4779475"/>
            <a:ext cx="1418700" cy="1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rPr>
              <a:t>Polyester pellets </a:t>
            </a:r>
            <a:endParaRPr b="1" sz="1100">
              <a:solidFill>
                <a:schemeClr val="dk1"/>
              </a:solidFill>
            </a:endParaRPr>
          </a:p>
        </p:txBody>
      </p:sp>
      <p:pic>
        <p:nvPicPr>
          <p:cNvPr id="98" name="Google Shape;98;p19"/>
          <p:cNvPicPr preferRelativeResize="0"/>
          <p:nvPr/>
        </p:nvPicPr>
        <p:blipFill>
          <a:blip r:embed="rId3">
            <a:alphaModFix/>
          </a:blip>
          <a:stretch>
            <a:fillRect/>
          </a:stretch>
        </p:blipFill>
        <p:spPr>
          <a:xfrm>
            <a:off x="7521675" y="4008675"/>
            <a:ext cx="1490873" cy="10894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962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Cotto</a:t>
            </a:r>
            <a:r>
              <a:rPr b="1" lang="en"/>
              <a:t>n</a:t>
            </a:r>
            <a:endParaRPr/>
          </a:p>
        </p:txBody>
      </p:sp>
      <p:sp>
        <p:nvSpPr>
          <p:cNvPr id="104" name="Google Shape;104;p20"/>
          <p:cNvSpPr txBox="1"/>
          <p:nvPr>
            <p:ph idx="1" type="body"/>
          </p:nvPr>
        </p:nvSpPr>
        <p:spPr>
          <a:xfrm>
            <a:off x="311700" y="668900"/>
            <a:ext cx="8520600" cy="4220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a:t>	</a:t>
            </a:r>
            <a:r>
              <a:rPr lang="en" sz="1100">
                <a:solidFill>
                  <a:schemeClr val="dk1"/>
                </a:solidFill>
              </a:rPr>
              <a:t>Cotton is an organic material. </a:t>
            </a:r>
            <a:r>
              <a:rPr lang="en" sz="1100">
                <a:solidFill>
                  <a:schemeClr val="dk1"/>
                </a:solidFill>
              </a:rPr>
              <a:t>Cotton comes from a plant, </a:t>
            </a:r>
            <a:r>
              <a:rPr lang="en" sz="1100">
                <a:solidFill>
                  <a:schemeClr val="dk1"/>
                </a:solidFill>
                <a:highlight>
                  <a:srgbClr val="FFFFFF"/>
                </a:highlight>
              </a:rPr>
              <a:t>the Gossypium, </a:t>
            </a:r>
            <a:r>
              <a:rPr lang="en" sz="1100">
                <a:solidFill>
                  <a:schemeClr val="dk1"/>
                </a:solidFill>
              </a:rPr>
              <a:t>or also called </a:t>
            </a:r>
            <a:r>
              <a:rPr i="1" lang="en" sz="1100">
                <a:solidFill>
                  <a:schemeClr val="dk1"/>
                </a:solidFill>
              </a:rPr>
              <a:t>cotton plant.</a:t>
            </a:r>
            <a:r>
              <a:rPr lang="en" sz="1100">
                <a:solidFill>
                  <a:schemeClr val="dk1"/>
                </a:solidFill>
              </a:rPr>
              <a:t> The Cotton come from the outer layer of the cotton plant’s seed. Before the cotton can be sent to manufacturing plants, it must be separated from the plant and then from the seeds. Machines assist in this process. Overall cotton is cheap to produce in comparison to other materials like wool. </a:t>
            </a:r>
            <a:endParaRPr sz="1100">
              <a:solidFill>
                <a:schemeClr val="dk1"/>
              </a:solidFill>
            </a:endParaRPr>
          </a:p>
          <a:p>
            <a:pPr indent="457200" lvl="0" marL="0" rtl="0" algn="l">
              <a:spcBef>
                <a:spcPts val="1200"/>
              </a:spcBef>
              <a:spcAft>
                <a:spcPts val="0"/>
              </a:spcAft>
              <a:buNone/>
            </a:pPr>
            <a:r>
              <a:rPr lang="en" sz="1100">
                <a:solidFill>
                  <a:schemeClr val="dk1"/>
                </a:solidFill>
              </a:rPr>
              <a:t>T</a:t>
            </a:r>
            <a:r>
              <a:rPr lang="en" sz="1100">
                <a:solidFill>
                  <a:schemeClr val="dk1"/>
                </a:solidFill>
              </a:rPr>
              <a:t>here are two types of cotton, organic and regular cotton. Organic cotton is a lot better for your health because is grown without toxins or pesticides. The </a:t>
            </a:r>
            <a:r>
              <a:rPr lang="en" sz="1100">
                <a:solidFill>
                  <a:schemeClr val="dk1"/>
                </a:solidFill>
              </a:rPr>
              <a:t>toxic</a:t>
            </a:r>
            <a:r>
              <a:rPr lang="en" sz="1100">
                <a:solidFill>
                  <a:schemeClr val="dk1"/>
                </a:solidFill>
              </a:rPr>
              <a:t> pesticides in regular cotton not only hurt the </a:t>
            </a:r>
            <a:r>
              <a:rPr lang="en" sz="1100">
                <a:solidFill>
                  <a:schemeClr val="dk1"/>
                </a:solidFill>
              </a:rPr>
              <a:t>environment</a:t>
            </a:r>
            <a:r>
              <a:rPr lang="en" sz="1100">
                <a:solidFill>
                  <a:schemeClr val="dk1"/>
                </a:solidFill>
              </a:rPr>
              <a:t>, but can also harm your health in a few ways. Some of </a:t>
            </a:r>
            <a:r>
              <a:rPr lang="en" sz="1100">
                <a:solidFill>
                  <a:schemeClr val="dk1"/>
                </a:solidFill>
              </a:rPr>
              <a:t>these</a:t>
            </a:r>
            <a:r>
              <a:rPr lang="en" sz="1100">
                <a:solidFill>
                  <a:schemeClr val="dk1"/>
                </a:solidFill>
              </a:rPr>
              <a:t> ways are skin irritation, allergies, and even long-term health problems. </a:t>
            </a:r>
            <a:endParaRPr sz="1100">
              <a:solidFill>
                <a:schemeClr val="dk1"/>
              </a:solidFill>
            </a:endParaRPr>
          </a:p>
          <a:p>
            <a:pPr indent="457200" lvl="0" marL="0" rtl="0" algn="l">
              <a:spcBef>
                <a:spcPts val="1200"/>
              </a:spcBef>
              <a:spcAft>
                <a:spcPts val="0"/>
              </a:spcAft>
              <a:buNone/>
            </a:pPr>
            <a:r>
              <a:rPr lang="en" sz="1100">
                <a:solidFill>
                  <a:schemeClr val="dk1"/>
                </a:solidFill>
              </a:rPr>
              <a:t>Cotton is also a very old material. It’s been used for over 7000 years! </a:t>
            </a:r>
            <a:r>
              <a:rPr lang="en" sz="1100">
                <a:solidFill>
                  <a:schemeClr val="dk1"/>
                </a:solidFill>
              </a:rPr>
              <a:t>Cotton is not always used in clothes, it is also used to print mo</a:t>
            </a:r>
            <a:r>
              <a:rPr lang="en" sz="1100">
                <a:solidFill>
                  <a:schemeClr val="dk1"/>
                </a:solidFill>
              </a:rPr>
              <a:t>ney </a:t>
            </a:r>
            <a:r>
              <a:rPr lang="en" sz="1100">
                <a:solidFill>
                  <a:schemeClr val="dk1"/>
                </a:solidFill>
              </a:rPr>
              <a:t>in the United States and is often used for towels, book bindings, bandages and even in coffee filters.  </a:t>
            </a:r>
            <a:r>
              <a:rPr lang="en" sz="1100">
                <a:solidFill>
                  <a:schemeClr val="dk1"/>
                </a:solidFill>
              </a:rPr>
              <a:t>India and China are the two countries that use the most cotton</a:t>
            </a:r>
            <a:r>
              <a:rPr lang="en" sz="1100">
                <a:solidFill>
                  <a:schemeClr val="dk1"/>
                </a:solidFill>
              </a:rPr>
              <a:t> because cotton is cheap and affordable in these countries with the most amount of people.</a:t>
            </a:r>
            <a:endParaRPr sz="1100">
              <a:solidFill>
                <a:schemeClr val="dk1"/>
              </a:solidFill>
            </a:endParaRPr>
          </a:p>
          <a:p>
            <a:pPr indent="0" lvl="0" marL="0" rtl="0" algn="l">
              <a:spcBef>
                <a:spcPts val="1200"/>
              </a:spcBef>
              <a:spcAft>
                <a:spcPts val="0"/>
              </a:spcAft>
              <a:buNone/>
            </a:pPr>
            <a:r>
              <a:rPr lang="en" sz="1100">
                <a:solidFill>
                  <a:schemeClr val="dk1"/>
                </a:solidFill>
              </a:rPr>
              <a:t>	</a:t>
            </a:r>
            <a:r>
              <a:rPr lang="en" sz="1100">
                <a:solidFill>
                  <a:schemeClr val="dk1"/>
                </a:solidFill>
              </a:rPr>
              <a:t>Cotton, despite being a plant, is not great for the environment. Regular cotton uses lots of chemicals and fertilizers to grow, wasting the land. Cotton is a good insulator when its not wet as it can trap air in between its fibres. When wet, cotton becomes stronger and doesn’t stay warm. Cotton when wet becomes stronger because the hydrogen bonds in water make even stronger bonds with the cellulose in the cotton. When wet, cotton is not a good insulator because water gets trapped instead of air. Cotton can shrink, but it only shrinks once in its whole life. This happens because cotton fibres swell when wet, and then contract when dry, changing the size/ shape of the clothing.  </a:t>
            </a:r>
            <a:endParaRPr sz="1100">
              <a:solidFill>
                <a:schemeClr val="dk1"/>
              </a:solidFill>
            </a:endParaRPr>
          </a:p>
          <a:p>
            <a:pPr indent="0" lvl="0" marL="0" rtl="0" algn="l">
              <a:spcBef>
                <a:spcPts val="1200"/>
              </a:spcBef>
              <a:spcAft>
                <a:spcPts val="1200"/>
              </a:spcAft>
              <a:buNone/>
            </a:pPr>
            <a:r>
              <a:rPr lang="en" sz="1100">
                <a:solidFill>
                  <a:schemeClr val="dk1"/>
                </a:solidFill>
              </a:rPr>
              <a:t>	</a:t>
            </a:r>
            <a:endParaRPr sz="1100">
              <a:solidFill>
                <a:srgbClr val="000000"/>
              </a:solidFill>
            </a:endParaRPr>
          </a:p>
        </p:txBody>
      </p:sp>
      <p:pic>
        <p:nvPicPr>
          <p:cNvPr id="105" name="Google Shape;105;p20"/>
          <p:cNvPicPr preferRelativeResize="0"/>
          <p:nvPr/>
        </p:nvPicPr>
        <p:blipFill>
          <a:blip r:embed="rId3">
            <a:alphaModFix/>
          </a:blip>
          <a:stretch>
            <a:fillRect/>
          </a:stretch>
        </p:blipFill>
        <p:spPr>
          <a:xfrm>
            <a:off x="7760450" y="3932900"/>
            <a:ext cx="1307075" cy="1216050"/>
          </a:xfrm>
          <a:prstGeom prst="rect">
            <a:avLst/>
          </a:prstGeom>
          <a:noFill/>
          <a:ln>
            <a:noFill/>
          </a:ln>
        </p:spPr>
      </p:pic>
      <p:sp>
        <p:nvSpPr>
          <p:cNvPr id="106" name="Google Shape;106;p20"/>
          <p:cNvSpPr txBox="1"/>
          <p:nvPr/>
        </p:nvSpPr>
        <p:spPr>
          <a:xfrm>
            <a:off x="421400" y="4284050"/>
            <a:ext cx="6749100" cy="39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However, cotton is a good material overall and cheap to produce. Cotton is comfortable, so they use it in hotels and hospitals for the bedding. Cotton can last decades but disintegrates after a week to 5 months once in the landfill.</a:t>
            </a:r>
            <a:endParaRPr sz="1100">
              <a:solidFill>
                <a:schemeClr val="dk1"/>
              </a:solidFill>
            </a:endParaRPr>
          </a:p>
          <a:p>
            <a:pPr indent="0" lvl="0" marL="0" rtl="0" algn="l">
              <a:spcBef>
                <a:spcPts val="1200"/>
              </a:spcBef>
              <a:spcAft>
                <a:spcPts val="0"/>
              </a:spcAft>
              <a:buNone/>
            </a:pPr>
            <a:r>
              <a:t/>
            </a:r>
            <a:endParaRPr sz="1800">
              <a:solidFill>
                <a:schemeClr val="dk2"/>
              </a:solidFill>
            </a:endParaRPr>
          </a:p>
        </p:txBody>
      </p:sp>
      <p:sp>
        <p:nvSpPr>
          <p:cNvPr id="107" name="Google Shape;107;p20"/>
          <p:cNvSpPr txBox="1"/>
          <p:nvPr/>
        </p:nvSpPr>
        <p:spPr>
          <a:xfrm>
            <a:off x="6707000" y="4881025"/>
            <a:ext cx="11097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rPr>
              <a:t>Cotton Plant</a:t>
            </a:r>
            <a:endParaRPr b="1" sz="11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349200" y="5697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Wool</a:t>
            </a:r>
            <a:endParaRPr b="1"/>
          </a:p>
        </p:txBody>
      </p:sp>
      <p:sp>
        <p:nvSpPr>
          <p:cNvPr id="113" name="Google Shape;113;p21"/>
          <p:cNvSpPr txBox="1"/>
          <p:nvPr>
            <p:ph idx="1" type="body"/>
          </p:nvPr>
        </p:nvSpPr>
        <p:spPr>
          <a:xfrm>
            <a:off x="311700" y="1268800"/>
            <a:ext cx="8520600" cy="31980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 sz="1100">
                <a:solidFill>
                  <a:schemeClr val="dk1"/>
                </a:solidFill>
              </a:rPr>
              <a:t>Wool is a great natural material for keeping you warm. It is made from </a:t>
            </a:r>
            <a:r>
              <a:rPr lang="en" sz="1100">
                <a:solidFill>
                  <a:schemeClr val="dk1"/>
                </a:solidFill>
              </a:rPr>
              <a:t>sheep's</a:t>
            </a:r>
            <a:r>
              <a:rPr lang="en" sz="1100">
                <a:solidFill>
                  <a:schemeClr val="dk1"/>
                </a:solidFill>
              </a:rPr>
              <a:t> fur and therefore is an organic material. The shape of the wool fiber is like a coil that has natural bends and kinks. This shape helps trap air in to keep your body warm, making it a very go</a:t>
            </a:r>
            <a:r>
              <a:rPr lang="en" sz="1100">
                <a:solidFill>
                  <a:schemeClr val="dk1"/>
                </a:solidFill>
              </a:rPr>
              <a:t>od insulato</a:t>
            </a:r>
            <a:r>
              <a:rPr lang="en" sz="1100">
                <a:solidFill>
                  <a:schemeClr val="dk1"/>
                </a:solidFill>
              </a:rPr>
              <a:t>r. The sheep’s fur is made from keratin, the same material that makes up human hair, nails and the outer layer of our skin. Keratin is a strong protein and is the building </a:t>
            </a:r>
            <a:r>
              <a:rPr lang="en" sz="1100">
                <a:solidFill>
                  <a:schemeClr val="dk1"/>
                </a:solidFill>
              </a:rPr>
              <a:t>block</a:t>
            </a:r>
            <a:r>
              <a:rPr lang="en" sz="1100">
                <a:solidFill>
                  <a:schemeClr val="dk1"/>
                </a:solidFill>
              </a:rPr>
              <a:t> for wool, making the wool fiber strong. </a:t>
            </a:r>
            <a:endParaRPr sz="1100">
              <a:solidFill>
                <a:schemeClr val="dk1"/>
              </a:solidFill>
            </a:endParaRPr>
          </a:p>
          <a:p>
            <a:pPr indent="457200" lvl="0" marL="0" rtl="0" algn="l">
              <a:spcBef>
                <a:spcPts val="1200"/>
              </a:spcBef>
              <a:spcAft>
                <a:spcPts val="0"/>
              </a:spcAft>
              <a:buNone/>
            </a:pPr>
            <a:r>
              <a:rPr lang="en" sz="1100">
                <a:solidFill>
                  <a:schemeClr val="dk1"/>
                </a:solidFill>
              </a:rPr>
              <a:t>Wool is a great material </a:t>
            </a:r>
            <a:r>
              <a:rPr lang="en" sz="1100">
                <a:solidFill>
                  <a:schemeClr val="dk1"/>
                </a:solidFill>
              </a:rPr>
              <a:t>because</a:t>
            </a:r>
            <a:r>
              <a:rPr lang="en" sz="1100">
                <a:solidFill>
                  <a:schemeClr val="dk1"/>
                </a:solidFill>
              </a:rPr>
              <a:t> it is </a:t>
            </a:r>
            <a:r>
              <a:rPr lang="en" sz="1100">
                <a:solidFill>
                  <a:schemeClr val="dk1"/>
                </a:solidFill>
              </a:rPr>
              <a:t>fireproof</a:t>
            </a:r>
            <a:r>
              <a:rPr lang="en" sz="1100">
                <a:solidFill>
                  <a:schemeClr val="dk1"/>
                </a:solidFill>
              </a:rPr>
              <a:t> and it is hard to burn. This is because wool is </a:t>
            </a:r>
            <a:r>
              <a:rPr lang="en" sz="1100">
                <a:solidFill>
                  <a:schemeClr val="dk1"/>
                </a:solidFill>
              </a:rPr>
              <a:t>naturally high in nitrogen and water content requiring higher levels of oxygen in the surrounding air to burn. This makes it great for firefighters wear. The other people that should wear wool is babies. Babies have soft, sensitive skin and wool helps their skin stay soft.  </a:t>
            </a:r>
            <a:endParaRPr sz="1100">
              <a:solidFill>
                <a:schemeClr val="dk1"/>
              </a:solidFill>
            </a:endParaRPr>
          </a:p>
          <a:p>
            <a:pPr indent="457200" lvl="0" marL="0" rtl="0" algn="l">
              <a:spcBef>
                <a:spcPts val="1200"/>
              </a:spcBef>
              <a:spcAft>
                <a:spcPts val="0"/>
              </a:spcAft>
              <a:buNone/>
            </a:pPr>
            <a:r>
              <a:rPr lang="en" sz="1100">
                <a:solidFill>
                  <a:schemeClr val="dk1"/>
                </a:solidFill>
              </a:rPr>
              <a:t>Wool has many special properties like reducing body odor and can retain heat if damp. Many materials can’t retain heat when they are damp, but wool can. Wool is renewable and biodegradable making it great for the environment. Wool stays in its shape easily because the coil fibers can bend and return to its naturally shape. It is very durable and tightly woven. The main disadvantage to wool is cost to manufacture. It can be very expensive. </a:t>
            </a:r>
            <a:endParaRPr sz="1100">
              <a:solidFill>
                <a:schemeClr val="dk1"/>
              </a:solidFill>
            </a:endParaRPr>
          </a:p>
          <a:p>
            <a:pPr indent="457200" lvl="0" marL="0" rtl="0" algn="l">
              <a:spcBef>
                <a:spcPts val="1200"/>
              </a:spcBef>
              <a:spcAft>
                <a:spcPts val="0"/>
              </a:spcAft>
              <a:buNone/>
            </a:pPr>
            <a:r>
              <a:rPr lang="en" sz="1100">
                <a:solidFill>
                  <a:schemeClr val="dk1"/>
                </a:solidFill>
              </a:rPr>
              <a:t>The most common wool is Merino wool and it is the wool that will be used for the experiment. Merino wool is is slightly different than regular wool because it's fibers are a bit softer and finer. That is why this is most commonly worn. It is also very breathable making it comfortable to wear in many different temperatures. </a:t>
            </a:r>
            <a:endParaRPr sz="1100">
              <a:solidFill>
                <a:schemeClr val="dk1"/>
              </a:solidFill>
            </a:endParaRPr>
          </a:p>
          <a:p>
            <a:pPr indent="457200" lvl="0" marL="0" rtl="0" algn="l">
              <a:spcBef>
                <a:spcPts val="1200"/>
              </a:spcBef>
              <a:spcAft>
                <a:spcPts val="1200"/>
              </a:spcAft>
              <a:buClr>
                <a:schemeClr val="dk1"/>
              </a:buClr>
              <a:buSzPts val="1100"/>
              <a:buFont typeface="Arial"/>
              <a:buNone/>
            </a:pPr>
            <a:r>
              <a:t/>
            </a:r>
            <a:endParaRPr sz="1100">
              <a:solidFill>
                <a:schemeClr val="dk1"/>
              </a:solidFill>
            </a:endParaRPr>
          </a:p>
        </p:txBody>
      </p:sp>
      <p:pic>
        <p:nvPicPr>
          <p:cNvPr id="114" name="Google Shape;114;p21"/>
          <p:cNvPicPr preferRelativeResize="0"/>
          <p:nvPr/>
        </p:nvPicPr>
        <p:blipFill>
          <a:blip r:embed="rId3">
            <a:alphaModFix/>
          </a:blip>
          <a:stretch>
            <a:fillRect/>
          </a:stretch>
        </p:blipFill>
        <p:spPr>
          <a:xfrm>
            <a:off x="7165400" y="-122150"/>
            <a:ext cx="900425" cy="1382875"/>
          </a:xfrm>
          <a:prstGeom prst="rect">
            <a:avLst/>
          </a:prstGeom>
          <a:noFill/>
          <a:ln>
            <a:noFill/>
          </a:ln>
        </p:spPr>
      </p:pic>
      <p:pic>
        <p:nvPicPr>
          <p:cNvPr id="115" name="Google Shape;115;p21"/>
          <p:cNvPicPr preferRelativeResize="0"/>
          <p:nvPr/>
        </p:nvPicPr>
        <p:blipFill>
          <a:blip r:embed="rId4">
            <a:alphaModFix/>
          </a:blip>
          <a:stretch>
            <a:fillRect/>
          </a:stretch>
        </p:blipFill>
        <p:spPr>
          <a:xfrm>
            <a:off x="8065819" y="-31556"/>
            <a:ext cx="865325" cy="1300350"/>
          </a:xfrm>
          <a:prstGeom prst="rect">
            <a:avLst/>
          </a:prstGeom>
          <a:noFill/>
          <a:ln>
            <a:noFill/>
          </a:ln>
        </p:spPr>
      </p:pic>
      <p:sp>
        <p:nvSpPr>
          <p:cNvPr id="116" name="Google Shape;116;p21"/>
          <p:cNvSpPr txBox="1"/>
          <p:nvPr/>
        </p:nvSpPr>
        <p:spPr>
          <a:xfrm>
            <a:off x="7544063" y="1018325"/>
            <a:ext cx="568800" cy="2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rPr>
              <a:t>Wool</a:t>
            </a:r>
            <a:endParaRPr b="1" sz="1100">
              <a:solidFill>
                <a:schemeClr val="dk1"/>
              </a:solidFill>
            </a:endParaRPr>
          </a:p>
        </p:txBody>
      </p:sp>
      <p:sp>
        <p:nvSpPr>
          <p:cNvPr id="117" name="Google Shape;117;p21"/>
          <p:cNvSpPr txBox="1"/>
          <p:nvPr/>
        </p:nvSpPr>
        <p:spPr>
          <a:xfrm>
            <a:off x="7989625" y="993725"/>
            <a:ext cx="1067400" cy="2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rPr>
              <a:t>Merino Wool</a:t>
            </a:r>
            <a:endParaRPr b="1" sz="11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