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8c18c7c1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8c18c7c1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8c18c7c1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8c18c7c1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8c3ccfb7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8c3ccfb7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8c18c7c1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8c18c7c1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8c18c7c1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8c18c7c1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8c18c7c1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8c18c7c1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8c18c7c1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8c18c7c1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8c18c7c1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8c18c7c1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8c18c7c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8c18c7c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8c18c7c1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8c18c7c1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8c18c7c1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8c18c7c1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8c18c7c1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8c18c7c1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8c18c7c1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8c18c7c1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8c18c7c1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8c18c7c1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8c18c7c1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8c18c7c1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8c18c7c1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8c18c7c1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nasa.gov/audience/forstudents/k-4/stories/nasa-knows/what-is-a-rocket-k4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n.wikipedia.org/wiki/Exoplanet" TargetMode="External"/><Relationship Id="rId4" Type="http://schemas.openxmlformats.org/officeDocument/2006/relationships/hyperlink" Target="https://spaceplace.nasa.gov/all-about-exoplanets/en/#:~:text=Exoplanets%20are%20very%20hard%20to,on%20the%20stars%20they%20orbit" TargetMode="External"/><Relationship Id="rId9" Type="http://schemas.openxmlformats.org/officeDocument/2006/relationships/hyperlink" Target="https://spaceplace.nasa.gov/all-about-exoplanets/en/#:~:text=Exoplanets%20are%20very%20hard%20to,on%20the%20stars%20they%20orbit" TargetMode="External"/><Relationship Id="rId5" Type="http://schemas.openxmlformats.org/officeDocument/2006/relationships/hyperlink" Target="https://en.wikipedia.org/wiki/Exoplanet" TargetMode="External"/><Relationship Id="rId6" Type="http://schemas.openxmlformats.org/officeDocument/2006/relationships/hyperlink" Target="https://earthsky.org/astronomy-essentials/what-are-exoplanets" TargetMode="External"/><Relationship Id="rId7" Type="http://schemas.openxmlformats.org/officeDocument/2006/relationships/hyperlink" Target="https://exoplanets.nasa.gov/" TargetMode="External"/><Relationship Id="rId8" Type="http://schemas.openxmlformats.org/officeDocument/2006/relationships/hyperlink" Target="https://earthsky.org/astronomy-essentials/what-are-exoplanet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spaceplace.nasa.gov/all-about-exoplanets/en/#:~:text=Exoplanets%20are%20very%20hard%20to,on%20the%20stars%20they%20orbit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exoplanets.nasa.gov/alien-worlds/strange-new-worlds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jI-HeXhsUIg&amp;ab_channel=ScienceABC" TargetMode="External"/><Relationship Id="rId4" Type="http://schemas.openxmlformats.org/officeDocument/2006/relationships/hyperlink" Target="https://www.nasa.gov/audience/forstudents/k-4/stories/nasa-knows/what-is-a-rocket-k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Log-book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Rockets and Exoplanets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February 22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1700" y="1152475"/>
            <a:ext cx="8520600" cy="39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What is an energy source of rockets right now?</a:t>
            </a:r>
            <a:endParaRPr b="1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➔"/>
            </a:pPr>
            <a:r>
              <a:rPr lang="en" sz="1400">
                <a:solidFill>
                  <a:srgbClr val="000000"/>
                </a:solidFill>
              </a:rPr>
              <a:t>f</a:t>
            </a:r>
            <a:r>
              <a:rPr lang="en" sz="1400">
                <a:solidFill>
                  <a:srgbClr val="000000"/>
                </a:solidFill>
              </a:rPr>
              <a:t>uel and gas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How can we improve rockets to make them go faster and further?</a:t>
            </a:r>
            <a:endParaRPr b="1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➔"/>
            </a:pPr>
            <a:r>
              <a:rPr lang="en" sz="1400">
                <a:solidFill>
                  <a:srgbClr val="000000"/>
                </a:solidFill>
              </a:rPr>
              <a:t>make your material lighter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➔"/>
            </a:pPr>
            <a:r>
              <a:rPr lang="en" sz="1400">
                <a:solidFill>
                  <a:srgbClr val="000000"/>
                </a:solidFill>
              </a:rPr>
              <a:t>get a new energy source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Citations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3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https://www.nasa.gov/audience/forstudents/k-4/stories/nasa-knows/what-is-a-rocket-k4.html</a:t>
            </a: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February 22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Add old pictures of your rockets: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7" name="Google Shape;117;p23"/>
          <p:cNvPicPr preferRelativeResize="0"/>
          <p:nvPr/>
        </p:nvPicPr>
        <p:blipFill rotWithShape="1">
          <a:blip r:embed="rId3">
            <a:alphaModFix/>
          </a:blip>
          <a:srcRect b="24740" l="0" r="6620" t="7531"/>
          <a:stretch/>
        </p:blipFill>
        <p:spPr>
          <a:xfrm rot="-5400000">
            <a:off x="5046677" y="1929724"/>
            <a:ext cx="3242499" cy="2661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3"/>
          <p:cNvPicPr preferRelativeResize="0"/>
          <p:nvPr/>
        </p:nvPicPr>
        <p:blipFill rotWithShape="1">
          <a:blip r:embed="rId4">
            <a:alphaModFix/>
          </a:blip>
          <a:srcRect b="3827" l="0" r="0" t="0"/>
          <a:stretch/>
        </p:blipFill>
        <p:spPr>
          <a:xfrm>
            <a:off x="229975" y="1743200"/>
            <a:ext cx="3320950" cy="303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4"/>
          <p:cNvPicPr preferRelativeResize="0"/>
          <p:nvPr/>
        </p:nvPicPr>
        <p:blipFill rotWithShape="1">
          <a:blip r:embed="rId3">
            <a:alphaModFix/>
          </a:blip>
          <a:srcRect b="0" l="0" r="0" t="16436"/>
          <a:stretch/>
        </p:blipFill>
        <p:spPr>
          <a:xfrm>
            <a:off x="4572000" y="287575"/>
            <a:ext cx="3855400" cy="429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4"/>
          <p:cNvPicPr preferRelativeResize="0"/>
          <p:nvPr/>
        </p:nvPicPr>
        <p:blipFill rotWithShape="1">
          <a:blip r:embed="rId4">
            <a:alphaModFix/>
          </a:blip>
          <a:srcRect b="24930" l="0" r="0" t="0"/>
          <a:stretch/>
        </p:blipFill>
        <p:spPr>
          <a:xfrm rot="-5400000">
            <a:off x="-150636" y="710189"/>
            <a:ext cx="4569597" cy="345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23</a:t>
            </a:r>
            <a:endParaRPr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Final copy of the rocket </a:t>
            </a:r>
            <a:endParaRPr/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 b="4667" l="11305" r="3754" t="15954"/>
          <a:stretch/>
        </p:blipFill>
        <p:spPr>
          <a:xfrm rot="-5400000">
            <a:off x="3562300" y="562535"/>
            <a:ext cx="4801427" cy="4018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24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Explain the final design of the rocket</a:t>
            </a:r>
            <a:endParaRPr b="1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➔"/>
            </a:pPr>
            <a:r>
              <a:rPr lang="en" sz="1400">
                <a:solidFill>
                  <a:srgbClr val="000000"/>
                </a:solidFill>
              </a:rPr>
              <a:t>solar panels and solar wings to get energy from the Sun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➔"/>
            </a:pPr>
            <a:r>
              <a:rPr lang="en" sz="1400">
                <a:solidFill>
                  <a:srgbClr val="000000"/>
                </a:solidFill>
              </a:rPr>
              <a:t>made of New </a:t>
            </a:r>
            <a:r>
              <a:rPr lang="en" sz="1400">
                <a:solidFill>
                  <a:srgbClr val="000000"/>
                </a:solidFill>
              </a:rPr>
              <a:t>Magnezium because it is super light</a:t>
            </a:r>
            <a:endParaRPr sz="1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 </a:t>
            </a:r>
            <a:endParaRPr sz="1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25</a:t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and talk about the methane super engine.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Picture: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03" y="2137700"/>
            <a:ext cx="5452374" cy="266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7"/>
          <p:cNvSpPr txBox="1"/>
          <p:nvPr/>
        </p:nvSpPr>
        <p:spPr>
          <a:xfrm>
            <a:off x="5832175" y="982800"/>
            <a:ext cx="316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thousand times faster than normal </a:t>
            </a:r>
            <a:r>
              <a:rPr lang="en"/>
              <a:t>engines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26th to March 16th</a:t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Work on presentation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➔"/>
            </a:pPr>
            <a:r>
              <a:rPr lang="en" sz="1400">
                <a:solidFill>
                  <a:srgbClr val="000000"/>
                </a:solidFill>
              </a:rPr>
              <a:t>added final touches to my </a:t>
            </a:r>
            <a:r>
              <a:rPr lang="en" sz="1400">
                <a:solidFill>
                  <a:srgbClr val="000000"/>
                </a:solidFill>
              </a:rPr>
              <a:t>presentation</a:t>
            </a:r>
            <a:endParaRPr sz="1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17th</a:t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- </a:t>
            </a:r>
            <a:r>
              <a:rPr lang="en">
                <a:solidFill>
                  <a:srgbClr val="000000"/>
                </a:solidFill>
              </a:rPr>
              <a:t>We recorded the video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- Filled out the form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February 17th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started our project on this day! We chose this project </a:t>
            </a: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because</a:t>
            </a: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we wanted to unravel the </a:t>
            </a: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mysteries that space hold.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February 18th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225625" y="1017725"/>
            <a:ext cx="8520600" cy="39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What are exoplanets?</a:t>
            </a:r>
            <a:endParaRPr b="1">
              <a:solidFill>
                <a:srgbClr val="000000"/>
              </a:solidFill>
            </a:endParaRPr>
          </a:p>
          <a:p>
            <a:pPr indent="-2857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ic Sans MS"/>
              <a:buChar char="➔"/>
            </a:pPr>
            <a:r>
              <a:rPr lang="en" sz="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exoplanet is any planet that is </a:t>
            </a:r>
            <a:r>
              <a:rPr lang="en" sz="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beyond</a:t>
            </a:r>
            <a:r>
              <a:rPr lang="en" sz="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our 8 planets ( 9 planets, if you count </a:t>
            </a:r>
            <a:r>
              <a:rPr lang="en" sz="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pluto</a:t>
            </a:r>
            <a:r>
              <a:rPr lang="en" sz="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</a:rPr>
              <a:t>Different kinds of exoplanets </a:t>
            </a:r>
            <a:endParaRPr b="1" sz="1100">
              <a:solidFill>
                <a:srgbClr val="000000"/>
              </a:solidFill>
            </a:endParaRPr>
          </a:p>
          <a:p>
            <a:pPr indent="-2857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ic Sans MS"/>
              <a:buChar char="➔"/>
            </a:pPr>
            <a:r>
              <a:rPr lang="en" sz="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en" sz="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losest</a:t>
            </a:r>
            <a:r>
              <a:rPr lang="en" sz="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planet to Earth is Proxima </a:t>
            </a:r>
            <a:r>
              <a:rPr lang="en" sz="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Centauri</a:t>
            </a:r>
            <a:r>
              <a:rPr lang="en" sz="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b.</a:t>
            </a:r>
            <a:endParaRPr sz="9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ic Sans MS"/>
              <a:buChar char="➔"/>
            </a:pPr>
            <a:r>
              <a:rPr lang="en" sz="900">
                <a:solidFill>
                  <a:srgbClr val="000000"/>
                </a:solidFill>
                <a:highlight>
                  <a:schemeClr val="lt1"/>
                </a:highlight>
              </a:rPr>
              <a:t>Kepler-186f</a:t>
            </a:r>
            <a:endParaRPr sz="9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➔"/>
            </a:pPr>
            <a:r>
              <a:rPr lang="en" sz="900">
                <a:solidFill>
                  <a:srgbClr val="000000"/>
                </a:solidFill>
                <a:highlight>
                  <a:schemeClr val="lt1"/>
                </a:highlight>
              </a:rPr>
              <a:t>HD 209458 b</a:t>
            </a:r>
            <a:endParaRPr sz="9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➔"/>
            </a:pPr>
            <a:r>
              <a:rPr lang="en" sz="900">
                <a:solidFill>
                  <a:srgbClr val="000000"/>
                </a:solidFill>
                <a:highlight>
                  <a:schemeClr val="lt1"/>
                </a:highlight>
              </a:rPr>
              <a:t>55 Cancri e</a:t>
            </a:r>
            <a:endParaRPr sz="9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➔"/>
            </a:pPr>
            <a:r>
              <a:rPr lang="en" sz="900">
                <a:solidFill>
                  <a:srgbClr val="000000"/>
                </a:solidFill>
                <a:highlight>
                  <a:schemeClr val="lt1"/>
                </a:highlight>
              </a:rPr>
              <a:t>GJ 504 b</a:t>
            </a:r>
            <a:endParaRPr sz="9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➔"/>
            </a:pPr>
            <a:r>
              <a:rPr lang="en" sz="900">
                <a:solidFill>
                  <a:srgbClr val="000000"/>
                </a:solidFill>
                <a:highlight>
                  <a:schemeClr val="lt1"/>
                </a:highlight>
              </a:rPr>
              <a:t>TrES- 2b</a:t>
            </a:r>
            <a:endParaRPr sz="9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➔"/>
            </a:pPr>
            <a:r>
              <a:rPr lang="en" sz="900">
                <a:solidFill>
                  <a:srgbClr val="000000"/>
                </a:solidFill>
                <a:highlight>
                  <a:schemeClr val="lt1"/>
                </a:highlight>
              </a:rPr>
              <a:t>AU Microscopii b</a:t>
            </a:r>
            <a:endParaRPr sz="9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</a:rPr>
              <a:t>Citations</a:t>
            </a:r>
            <a:endParaRPr b="1"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https://en.wikipedia.org/wiki/Exoplanet</a:t>
            </a:r>
            <a:endParaRPr b="1" sz="1500" u="sng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https://spaceplace.nasa.gov/all-about-exoplanets/en/#:~:text=Exoplanets%20are%20very%20hard%20to,on%20the%20stars%20they%20orbit</a:t>
            </a:r>
            <a:r>
              <a:rPr b="1" lang="en" sz="800" u="sng">
                <a:solidFill>
                  <a:schemeClr val="accent5"/>
                </a:solidFill>
              </a:rPr>
              <a:t>.</a:t>
            </a:r>
            <a:endParaRPr b="1" sz="800" u="sng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https://en.wikipedia.org/wiki/Exoplanet</a:t>
            </a:r>
            <a:endParaRPr b="1" sz="1500" u="sng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</a:t>
            </a:r>
            <a:r>
              <a:rPr b="1" lang="en" sz="800" u="sng">
                <a:solidFill>
                  <a:schemeClr val="accent5"/>
                </a:solidFill>
              </a:rPr>
              <a:t>://</a:t>
            </a:r>
            <a:r>
              <a:rPr b="1" lang="en" sz="8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Exoplanet Exploration: Planets Beyond our Solar System</a:t>
            </a:r>
            <a:r>
              <a:rPr b="1" lang="en" sz="8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s://earthsky.org/astronomy-essentials/what-are-exoplanets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800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https://spaceplace.nasa.gov/all-about-exoplanets/en/#:~:text=Exoplanets%20are%20very%20hard%20to,on%20the%20stars%20they%20orbit</a:t>
            </a:r>
            <a:r>
              <a:rPr b="1" lang="en" sz="800" u="sng">
                <a:solidFill>
                  <a:schemeClr val="accent5"/>
                </a:solidFill>
              </a:rPr>
              <a:t>.</a:t>
            </a:r>
            <a:endParaRPr b="1" sz="800" u="sng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 u="sng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800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February 18th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Why are exoplanets important to research about?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exoplanets are important to research about because, one day our sun will explode and there will be no life/oxygen on Earth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- also we are polluting the air, water and land.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February 19th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How do we find exoplanets?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➔"/>
            </a:pPr>
            <a:r>
              <a:rPr lang="en" sz="1400">
                <a:solidFill>
                  <a:srgbClr val="000000"/>
                </a:solidFill>
              </a:rPr>
              <a:t>exoplanets are very hard to see directly with a telescope: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➔"/>
            </a:pPr>
            <a:r>
              <a:rPr lang="en" sz="1400">
                <a:solidFill>
                  <a:srgbClr val="000000"/>
                </a:solidFill>
              </a:rPr>
              <a:t>scientists have to use strong telescopes to see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➔"/>
            </a:pPr>
            <a:r>
              <a:rPr lang="en" sz="1400">
                <a:solidFill>
                  <a:srgbClr val="000000"/>
                </a:solidFill>
              </a:rPr>
              <a:t>they </a:t>
            </a:r>
            <a:r>
              <a:rPr lang="en" sz="1400">
                <a:solidFill>
                  <a:srgbClr val="000000"/>
                </a:solidFill>
              </a:rPr>
              <a:t>usually</a:t>
            </a:r>
            <a:r>
              <a:rPr lang="en" sz="1400">
                <a:solidFill>
                  <a:srgbClr val="000000"/>
                </a:solidFill>
              </a:rPr>
              <a:t> look for “wobbly s</a:t>
            </a:r>
            <a:r>
              <a:rPr lang="en" sz="1400">
                <a:solidFill>
                  <a:srgbClr val="000000"/>
                </a:solidFill>
              </a:rPr>
              <a:t>tars”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What is radial velocity?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➔"/>
            </a:pPr>
            <a:r>
              <a:rPr lang="en" sz="1400">
                <a:solidFill>
                  <a:srgbClr val="000000"/>
                </a:solidFill>
              </a:rPr>
              <a:t>it means wobbly stars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Citations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https://spaceplace.nasa.gov/all-about-exoplanets/en/#:~:text=Exoplanets%20are%20very%20hard%20to,on%20the%20stars%20they%20orbit</a:t>
            </a:r>
            <a:r>
              <a:rPr b="1" lang="en" sz="800" u="sng">
                <a:solidFill>
                  <a:schemeClr val="accent5"/>
                </a:solidFill>
              </a:rPr>
              <a:t>.</a:t>
            </a:r>
            <a:endParaRPr b="1" sz="800" u="sng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February 20th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45400"/>
            <a:ext cx="8520600" cy="38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Names of exoplanets that look like Earth</a:t>
            </a:r>
            <a:endParaRPr b="1">
              <a:solidFill>
                <a:srgbClr val="000000"/>
              </a:solidFill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lang="en">
                <a:solidFill>
                  <a:srgbClr val="000000"/>
                </a:solidFill>
              </a:rPr>
              <a:t>Proxima </a:t>
            </a:r>
            <a:r>
              <a:rPr lang="en">
                <a:solidFill>
                  <a:srgbClr val="000000"/>
                </a:solidFill>
              </a:rPr>
              <a:t>centauri</a:t>
            </a:r>
            <a:r>
              <a:rPr lang="en">
                <a:solidFill>
                  <a:srgbClr val="000000"/>
                </a:solidFill>
              </a:rPr>
              <a:t> -b </a:t>
            </a:r>
            <a:endParaRPr>
              <a:solidFill>
                <a:srgbClr val="000000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lang="en">
                <a:solidFill>
                  <a:srgbClr val="000000"/>
                </a:solidFill>
              </a:rPr>
              <a:t>Kepler - 452b</a:t>
            </a:r>
            <a:endParaRPr>
              <a:solidFill>
                <a:srgbClr val="000000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lang="en">
                <a:solidFill>
                  <a:srgbClr val="000000"/>
                </a:solidFill>
              </a:rPr>
              <a:t>TRAPPIST-1e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Coming up with our hypothesis</a:t>
            </a:r>
            <a:endParaRPr b="1">
              <a:solidFill>
                <a:srgbClr val="000000"/>
              </a:solidFill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lang="en">
                <a:solidFill>
                  <a:srgbClr val="000000"/>
                </a:solidFill>
              </a:rPr>
              <a:t>next 500 years humans will be multi- planetary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Citations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https://exoplanets.nasa.gov/alien-worlds/strange-new-worlds/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February 21st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309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What is the closest exoplanet to Earth that has the same characteristics?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en">
                <a:solidFill>
                  <a:srgbClr val="000000"/>
                </a:solidFill>
              </a:rPr>
              <a:t>Proxima </a:t>
            </a:r>
            <a:r>
              <a:rPr lang="en">
                <a:solidFill>
                  <a:srgbClr val="000000"/>
                </a:solidFill>
              </a:rPr>
              <a:t>Centauri</a:t>
            </a:r>
            <a:r>
              <a:rPr lang="en">
                <a:solidFill>
                  <a:srgbClr val="000000"/>
                </a:solidFill>
              </a:rPr>
              <a:t>- b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How far is this planet away in light years?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en">
                <a:solidFill>
                  <a:srgbClr val="000000"/>
                </a:solidFill>
              </a:rPr>
              <a:t>4 light years away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How far away is it in km?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en">
                <a:solidFill>
                  <a:srgbClr val="000000"/>
                </a:solidFill>
              </a:rPr>
              <a:t>3.784e+13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February 22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How long would it take a regular rocketship to get to Proxima </a:t>
            </a:r>
            <a:r>
              <a:rPr b="1" lang="en">
                <a:solidFill>
                  <a:srgbClr val="000000"/>
                </a:solidFill>
              </a:rPr>
              <a:t>Centauri</a:t>
            </a:r>
            <a:r>
              <a:rPr b="1" lang="en">
                <a:solidFill>
                  <a:srgbClr val="000000"/>
                </a:solidFill>
              </a:rPr>
              <a:t> B?</a:t>
            </a:r>
            <a:endParaRPr b="1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➔"/>
            </a:pPr>
            <a:r>
              <a:rPr lang="en" sz="1400">
                <a:solidFill>
                  <a:srgbClr val="000000"/>
                </a:solidFill>
              </a:rPr>
              <a:t>Our (scientist)  prediction is 7000 years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February 22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68300" y="1053425"/>
            <a:ext cx="8520600" cy="37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How do rockets work?</a:t>
            </a:r>
            <a:endParaRPr b="1"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Char char="➔"/>
            </a:pPr>
            <a:r>
              <a:rPr lang="en" sz="1300">
                <a:solidFill>
                  <a:srgbClr val="000000"/>
                </a:solidFill>
              </a:rPr>
              <a:t>They need gas and fuel to work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What are different rocket parts?</a:t>
            </a:r>
            <a:endParaRPr b="1">
              <a:solidFill>
                <a:srgbClr val="000000"/>
              </a:solidFill>
            </a:endParaRPr>
          </a:p>
          <a:p>
            <a:pPr indent="-2794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800"/>
              <a:buChar char="➔"/>
            </a:pPr>
            <a:r>
              <a:rPr lang="en" sz="800">
                <a:solidFill>
                  <a:srgbClr val="000000"/>
                </a:solidFill>
              </a:rPr>
              <a:t>Nose Cone</a:t>
            </a:r>
            <a:endParaRPr sz="800">
              <a:solidFill>
                <a:srgbClr val="0000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➔"/>
            </a:pPr>
            <a:r>
              <a:rPr lang="en" sz="800">
                <a:solidFill>
                  <a:srgbClr val="000000"/>
                </a:solidFill>
              </a:rPr>
              <a:t>Structure System</a:t>
            </a:r>
            <a:endParaRPr sz="800">
              <a:solidFill>
                <a:srgbClr val="0000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➔"/>
            </a:pPr>
            <a:r>
              <a:rPr lang="en" sz="800">
                <a:solidFill>
                  <a:srgbClr val="000000"/>
                </a:solidFill>
              </a:rPr>
              <a:t>Fuel</a:t>
            </a:r>
            <a:endParaRPr sz="800">
              <a:solidFill>
                <a:srgbClr val="0000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➔"/>
            </a:pPr>
            <a:r>
              <a:rPr lang="en" sz="800">
                <a:solidFill>
                  <a:srgbClr val="000000"/>
                </a:solidFill>
              </a:rPr>
              <a:t>Frame</a:t>
            </a:r>
            <a:endParaRPr sz="800">
              <a:solidFill>
                <a:srgbClr val="0000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➔"/>
            </a:pPr>
            <a:r>
              <a:rPr lang="en" sz="800">
                <a:solidFill>
                  <a:srgbClr val="000000"/>
                </a:solidFill>
              </a:rPr>
              <a:t>Oxidizer</a:t>
            </a:r>
            <a:endParaRPr sz="800">
              <a:solidFill>
                <a:srgbClr val="0000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➔"/>
            </a:pPr>
            <a:r>
              <a:rPr lang="en" sz="800">
                <a:solidFill>
                  <a:srgbClr val="000000"/>
                </a:solidFill>
              </a:rPr>
              <a:t>Pumps</a:t>
            </a:r>
            <a:endParaRPr sz="800">
              <a:solidFill>
                <a:srgbClr val="0000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➔"/>
            </a:pPr>
            <a:r>
              <a:rPr lang="en" sz="800">
                <a:solidFill>
                  <a:srgbClr val="000000"/>
                </a:solidFill>
              </a:rPr>
              <a:t>Nozzle</a:t>
            </a:r>
            <a:endParaRPr sz="800">
              <a:solidFill>
                <a:srgbClr val="0000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➔"/>
            </a:pPr>
            <a:r>
              <a:rPr lang="en" sz="800">
                <a:solidFill>
                  <a:srgbClr val="000000"/>
                </a:solidFill>
              </a:rPr>
              <a:t>Fin </a:t>
            </a:r>
            <a:endParaRPr sz="800">
              <a:solidFill>
                <a:srgbClr val="0000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➔"/>
            </a:pPr>
            <a:r>
              <a:rPr lang="en" sz="800">
                <a:solidFill>
                  <a:srgbClr val="000000"/>
                </a:solidFill>
              </a:rPr>
              <a:t>Propulsion</a:t>
            </a:r>
            <a:r>
              <a:rPr lang="en" sz="800">
                <a:solidFill>
                  <a:srgbClr val="000000"/>
                </a:solidFill>
              </a:rPr>
              <a:t> System</a:t>
            </a:r>
            <a:endParaRPr sz="800">
              <a:solidFill>
                <a:srgbClr val="0000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➔"/>
            </a:pPr>
            <a:r>
              <a:rPr lang="en" sz="800">
                <a:solidFill>
                  <a:srgbClr val="000000"/>
                </a:solidFill>
              </a:rPr>
              <a:t>Payload</a:t>
            </a:r>
            <a:r>
              <a:rPr lang="en" sz="800">
                <a:solidFill>
                  <a:srgbClr val="000000"/>
                </a:solidFill>
              </a:rPr>
              <a:t> System</a:t>
            </a:r>
            <a:endParaRPr sz="800">
              <a:solidFill>
                <a:srgbClr val="0000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➔"/>
            </a:pPr>
            <a:r>
              <a:rPr lang="en" sz="800">
                <a:solidFill>
                  <a:srgbClr val="000000"/>
                </a:solidFill>
              </a:rPr>
              <a:t>Guidance System</a:t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Cita</a:t>
            </a:r>
            <a:r>
              <a:rPr b="1" lang="en">
                <a:solidFill>
                  <a:srgbClr val="000000"/>
                </a:solidFill>
              </a:rPr>
              <a:t>tions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04" name="Google Shape;104;p21"/>
          <p:cNvSpPr txBox="1"/>
          <p:nvPr/>
        </p:nvSpPr>
        <p:spPr>
          <a:xfrm>
            <a:off x="6783075" y="3622925"/>
            <a:ext cx="1547100" cy="14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https://www.youtube.com/watch?v=jI-HeXhsUIg&amp;ab_channel=ScienceABC</a:t>
            </a:r>
            <a:endParaRPr sz="11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https://www.nasa.gov/audience/forstudents/k-4/stories/nasa-knows/what-is-a-rocket-k4.html</a:t>
            </a:r>
            <a:endParaRPr sz="11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