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Nunito"/>
      <p:regular r:id="rId34"/>
      <p:bold r:id="rId35"/>
      <p:italic r:id="rId36"/>
      <p:boldItalic r:id="rId37"/>
    </p:embeddedFont>
    <p:embeddedFont>
      <p:font typeface="Maven Pro"/>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76B8F8-FD9A-4FA8-806B-D61B8E3052E0}">
  <a:tblStyle styleId="{B076B8F8-FD9A-4FA8-806B-D61B8E3052E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Nunito-bold.fntdata"/><Relationship Id="rId12" Type="http://schemas.openxmlformats.org/officeDocument/2006/relationships/slide" Target="slides/slide6.xml"/><Relationship Id="rId34" Type="http://schemas.openxmlformats.org/officeDocument/2006/relationships/font" Target="fonts/Nunito-regular.fntdata"/><Relationship Id="rId15" Type="http://schemas.openxmlformats.org/officeDocument/2006/relationships/slide" Target="slides/slide9.xml"/><Relationship Id="rId37" Type="http://schemas.openxmlformats.org/officeDocument/2006/relationships/font" Target="fonts/Nunito-boldItalic.fntdata"/><Relationship Id="rId14" Type="http://schemas.openxmlformats.org/officeDocument/2006/relationships/slide" Target="slides/slide8.xml"/><Relationship Id="rId36" Type="http://schemas.openxmlformats.org/officeDocument/2006/relationships/font" Target="fonts/Nunito-italic.fntdata"/><Relationship Id="rId17" Type="http://schemas.openxmlformats.org/officeDocument/2006/relationships/slide" Target="slides/slide11.xml"/><Relationship Id="rId39" Type="http://schemas.openxmlformats.org/officeDocument/2006/relationships/font" Target="fonts/MavenPro-bold.fntdata"/><Relationship Id="rId16" Type="http://schemas.openxmlformats.org/officeDocument/2006/relationships/slide" Target="slides/slide10.xml"/><Relationship Id="rId38" Type="http://schemas.openxmlformats.org/officeDocument/2006/relationships/font" Target="fonts/MavenPr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mmolfert@educbe.ca" TargetMode="External"/><Relationship Id="rId3" Type="http://schemas.openxmlformats.org/officeDocument/2006/relationships/hyperlink" Target="mailto:amduncan@educbe.ca" TargetMode="External"/><Relationship Id="rId4" Type="http://schemas.openxmlformats.org/officeDocument/2006/relationships/hyperlink" Target="mailto:kknanji@educbe.c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a copy of this logbook (File - Make a Copy) and save in your Google Drive.</a:t>
            </a:r>
            <a:endParaRPr/>
          </a:p>
          <a:p>
            <a:pPr indent="0" lvl="0" marL="0" rtl="0" algn="l">
              <a:spcBef>
                <a:spcPts val="0"/>
              </a:spcBef>
              <a:spcAft>
                <a:spcPts val="0"/>
              </a:spcAft>
              <a:buNone/>
            </a:pPr>
            <a:r>
              <a:rPr lang="en"/>
              <a:t>Share it with your Science Fair teachers: </a:t>
            </a:r>
            <a:r>
              <a:rPr lang="en" u="sng">
                <a:solidFill>
                  <a:schemeClr val="hlink"/>
                </a:solidFill>
                <a:hlinkClick r:id="rId2"/>
              </a:rPr>
              <a:t>mmolfert@educbe.ca</a:t>
            </a:r>
            <a:r>
              <a:rPr lang="en"/>
              <a:t> </a:t>
            </a:r>
            <a:r>
              <a:rPr lang="en" u="sng">
                <a:solidFill>
                  <a:schemeClr val="hlink"/>
                </a:solidFill>
                <a:hlinkClick r:id="rId3"/>
              </a:rPr>
              <a:t>amduncan@educbe.ca</a:t>
            </a:r>
            <a:r>
              <a:rPr lang="en"/>
              <a:t> </a:t>
            </a:r>
            <a:r>
              <a:rPr lang="en" u="sng">
                <a:solidFill>
                  <a:schemeClr val="hlink"/>
                </a:solidFill>
                <a:hlinkClick r:id="rId4"/>
              </a:rPr>
              <a:t>kknanji@educbe.ca</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620fd1fa89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620fd1fa89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Hypothesis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20fd1fa89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620fd1fa89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620fd1fa89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620fd1fa89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620fd1fa89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620fd1fa89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620fd1fa89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620fd1fa89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620fd1fa89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620fd1fa89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620fd1fa89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620fd1fa89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620fd1fa89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620fd1fa89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620fd1fa89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620fd1fa89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Designing Your Experiment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20fd1fa89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620fd1fa89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See D2L - Content - Designing Your Experiment</a:t>
            </a:r>
            <a:endParaRPr/>
          </a:p>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620fd1fa89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620fd1fa89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620fd1fa89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620fd1fa89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See D2L - Content - Designing Your Experiment</a:t>
            </a:r>
            <a:endParaRPr/>
          </a:p>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620fd1fa89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620fd1fa89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See D2L - Content - Designing Your Experiment</a:t>
            </a:r>
            <a:endParaRPr/>
          </a:p>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20fd1fa89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620fd1fa89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20fd1fa89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620fd1fa89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620fd1fa89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620fd1fa89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620fd1fa89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620fd1fa89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20fd1fa89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620fd1fa89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Conclusion, Application, and Extensions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620fd1fa89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620fd1fa89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620fd1fa89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620fd1fa89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Getting Started - Planning Page 2</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620fd1fa89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620fd1fa89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620fd1fa89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620fd1fa89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620fd1fa89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620fd1fa89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20fd1fa89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620fd1fa89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Referencing Your Sources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620fd1fa89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620fd1fa89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D2L - Content - Hypothesis - Variables and Hypothesis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620fd1fa89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620fd1fa89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See D2L - Content - Hypothesis - Variables and Hypothesis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25.jpg"/><Relationship Id="rId9" Type="http://schemas.openxmlformats.org/officeDocument/2006/relationships/image" Target="../media/image28.jpg"/><Relationship Id="rId5" Type="http://schemas.openxmlformats.org/officeDocument/2006/relationships/image" Target="../media/image24.jpg"/><Relationship Id="rId6" Type="http://schemas.openxmlformats.org/officeDocument/2006/relationships/image" Target="../media/image41.jpg"/><Relationship Id="rId7" Type="http://schemas.openxmlformats.org/officeDocument/2006/relationships/image" Target="../media/image27.jpg"/><Relationship Id="rId8"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7.jpg"/><Relationship Id="rId5" Type="http://schemas.openxmlformats.org/officeDocument/2006/relationships/image" Target="../media/image22.jpg"/><Relationship Id="rId6"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25.jpg"/><Relationship Id="rId9" Type="http://schemas.openxmlformats.org/officeDocument/2006/relationships/image" Target="../media/image28.jpg"/><Relationship Id="rId5" Type="http://schemas.openxmlformats.org/officeDocument/2006/relationships/image" Target="../media/image24.jpg"/><Relationship Id="rId6" Type="http://schemas.openxmlformats.org/officeDocument/2006/relationships/image" Target="../media/image41.jpg"/><Relationship Id="rId7" Type="http://schemas.openxmlformats.org/officeDocument/2006/relationships/image" Target="../media/image27.jpg"/><Relationship Id="rId8"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gif"/><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33.jpg"/><Relationship Id="rId5"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3.jpg"/><Relationship Id="rId4" Type="http://schemas.openxmlformats.org/officeDocument/2006/relationships/image" Target="../media/image45.jpg"/><Relationship Id="rId5" Type="http://schemas.openxmlformats.org/officeDocument/2006/relationships/image" Target="../media/image42.jpg"/><Relationship Id="rId6"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7.jpg"/><Relationship Id="rId5"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wjz4JXWjYto" TargetMode="Externa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hyperlink" Target="http://www.youtube.com/watch?v=uJB4dMxuqJc" TargetMode="External"/><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gif"/><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3"/>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Science Fair Logbook</a:t>
            </a:r>
            <a:endParaRPr/>
          </a:p>
        </p:txBody>
      </p:sp>
      <p:sp>
        <p:nvSpPr>
          <p:cNvPr id="278" name="Google Shape;278;p13"/>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Name: Liakat and Navraj</a:t>
            </a:r>
            <a:endParaRPr/>
          </a:p>
        </p:txBody>
      </p:sp>
      <p:pic>
        <p:nvPicPr>
          <p:cNvPr descr="Young plant (Provided by Getty Images)" id="279" name="Google Shape;279;p13"/>
          <p:cNvPicPr preferRelativeResize="0"/>
          <p:nvPr/>
        </p:nvPicPr>
        <p:blipFill>
          <a:blip r:embed="rId3">
            <a:alphaModFix/>
          </a:blip>
          <a:stretch>
            <a:fillRect/>
          </a:stretch>
        </p:blipFill>
        <p:spPr>
          <a:xfrm>
            <a:off x="4572000" y="1539525"/>
            <a:ext cx="3759703" cy="2531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2"/>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Hypothesis</a:t>
            </a:r>
            <a:endParaRPr/>
          </a:p>
        </p:txBody>
      </p:sp>
      <p:sp>
        <p:nvSpPr>
          <p:cNvPr id="385" name="Google Shape;385;p22"/>
          <p:cNvSpPr txBox="1"/>
          <p:nvPr/>
        </p:nvSpPr>
        <p:spPr>
          <a:xfrm>
            <a:off x="714450" y="1346350"/>
            <a:ext cx="7715100" cy="16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Your prediction, or what you think will happen:</a:t>
            </a:r>
            <a:endParaRPr b="1" sz="1800">
              <a:solidFill>
                <a:schemeClr val="dk2"/>
              </a:solidFill>
              <a:latin typeface="Nunito"/>
              <a:ea typeface="Nunito"/>
              <a:cs typeface="Nunito"/>
              <a:sym typeface="Nunito"/>
            </a:endParaRPr>
          </a:p>
          <a:p>
            <a:pPr indent="0" lvl="0" marL="0" rtl="0" algn="l">
              <a:spcBef>
                <a:spcPts val="0"/>
              </a:spcBef>
              <a:spcAft>
                <a:spcPts val="0"/>
              </a:spcAft>
              <a:buNone/>
            </a:pPr>
            <a:r>
              <a:t/>
            </a:r>
            <a:endParaRPr b="1" sz="1800">
              <a:solidFill>
                <a:schemeClr val="dk2"/>
              </a:solidFill>
              <a:latin typeface="Nunito"/>
              <a:ea typeface="Nunito"/>
              <a:cs typeface="Nunito"/>
              <a:sym typeface="Nunito"/>
            </a:endParaRPr>
          </a:p>
          <a:p>
            <a:pPr indent="0" lvl="0" marL="0" rtl="0" algn="l">
              <a:spcBef>
                <a:spcPts val="0"/>
              </a:spcBef>
              <a:spcAft>
                <a:spcPts val="0"/>
              </a:spcAft>
              <a:buNone/>
            </a:pPr>
            <a:r>
              <a:rPr b="1" lang="en" sz="1800">
                <a:solidFill>
                  <a:schemeClr val="dk2"/>
                </a:solidFill>
                <a:latin typeface="Nunito"/>
                <a:ea typeface="Nunito"/>
                <a:cs typeface="Nunito"/>
                <a:sym typeface="Nunito"/>
              </a:rPr>
              <a:t>If saltwater affected on plants then will turn yellow,brown, or black </a:t>
            </a:r>
            <a:r>
              <a:rPr b="1" lang="en" sz="1800">
                <a:solidFill>
                  <a:schemeClr val="dk2"/>
                </a:solidFill>
                <a:latin typeface="Nunito"/>
                <a:ea typeface="Nunito"/>
                <a:cs typeface="Nunito"/>
                <a:sym typeface="Nunito"/>
              </a:rPr>
              <a:t>because</a:t>
            </a:r>
            <a:r>
              <a:rPr b="1" lang="en" sz="1800">
                <a:solidFill>
                  <a:schemeClr val="dk2"/>
                </a:solidFill>
                <a:latin typeface="Nunito"/>
                <a:ea typeface="Nunito"/>
                <a:cs typeface="Nunito"/>
                <a:sym typeface="Nunito"/>
              </a:rPr>
              <a:t> it causes trouble for roots and soil.</a:t>
            </a:r>
            <a:endParaRPr b="1" sz="1800">
              <a:solidFill>
                <a:schemeClr val="dk2"/>
              </a:solidFill>
              <a:latin typeface="Nunito"/>
              <a:ea typeface="Nunito"/>
              <a:cs typeface="Nunito"/>
              <a:sym typeface="Nunito"/>
            </a:endParaRPr>
          </a:p>
          <a:p>
            <a:pPr indent="0" lvl="0" marL="0" rtl="0" algn="l">
              <a:spcBef>
                <a:spcPts val="0"/>
              </a:spcBef>
              <a:spcAft>
                <a:spcPts val="0"/>
              </a:spcAft>
              <a:buNone/>
            </a:pPr>
            <a:r>
              <a:rPr b="1" lang="en" sz="1800">
                <a:solidFill>
                  <a:schemeClr val="dk2"/>
                </a:solidFill>
                <a:latin typeface="Nunito"/>
                <a:ea typeface="Nunito"/>
                <a:cs typeface="Nunito"/>
                <a:sym typeface="Nunito"/>
              </a:rPr>
              <a:t>   </a:t>
            </a:r>
            <a:r>
              <a:rPr lang="en" sz="1800">
                <a:solidFill>
                  <a:schemeClr val="dk2"/>
                </a:solidFill>
                <a:latin typeface="Nunito"/>
                <a:ea typeface="Nunito"/>
                <a:cs typeface="Nunito"/>
                <a:sym typeface="Nunito"/>
              </a:rPr>
              <a:t>(I do/change this…)          (I think this will happen)       (Why? )</a:t>
            </a:r>
            <a:endParaRPr sz="1800">
              <a:solidFill>
                <a:schemeClr val="dk2"/>
              </a:solidFill>
              <a:latin typeface="Nunito"/>
              <a:ea typeface="Nunito"/>
              <a:cs typeface="Nunito"/>
              <a:sym typeface="Nunito"/>
            </a:endParaRPr>
          </a:p>
          <a:p>
            <a:pPr indent="457200" lvl="0" marL="1371600" rtl="0" algn="l">
              <a:spcBef>
                <a:spcPts val="0"/>
              </a:spcBef>
              <a:spcAft>
                <a:spcPts val="0"/>
              </a:spcAft>
              <a:buNone/>
            </a:pPr>
            <a:r>
              <a:rPr lang="en">
                <a:solidFill>
                  <a:schemeClr val="dk2"/>
                </a:solidFill>
                <a:latin typeface="Nunito"/>
                <a:ea typeface="Nunito"/>
                <a:cs typeface="Nunito"/>
                <a:sym typeface="Nunito"/>
              </a:rPr>
              <a:t>*use info from your research or background knowledge to help explain)</a:t>
            </a:r>
            <a:endParaRPr>
              <a:solidFill>
                <a:schemeClr val="dk2"/>
              </a:solidFill>
              <a:latin typeface="Nunito"/>
              <a:ea typeface="Nunito"/>
              <a:cs typeface="Nunito"/>
              <a:sym typeface="Nunito"/>
            </a:endParaRPr>
          </a:p>
        </p:txBody>
      </p:sp>
      <p:sp>
        <p:nvSpPr>
          <p:cNvPr id="386" name="Google Shape;386;p22"/>
          <p:cNvSpPr txBox="1"/>
          <p:nvPr/>
        </p:nvSpPr>
        <p:spPr>
          <a:xfrm>
            <a:off x="714450" y="3036775"/>
            <a:ext cx="8017800" cy="1891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Our </a:t>
            </a:r>
            <a:r>
              <a:rPr lang="en" sz="1300">
                <a:solidFill>
                  <a:schemeClr val="dk2"/>
                </a:solidFill>
                <a:latin typeface="Nunito"/>
                <a:ea typeface="Nunito"/>
                <a:cs typeface="Nunito"/>
                <a:sym typeface="Nunito"/>
              </a:rPr>
              <a:t>hypothesis</a:t>
            </a:r>
            <a:r>
              <a:rPr lang="en" sz="1300">
                <a:solidFill>
                  <a:schemeClr val="dk2"/>
                </a:solidFill>
                <a:latin typeface="Nunito"/>
                <a:ea typeface="Nunito"/>
                <a:cs typeface="Nunito"/>
                <a:sym typeface="Nunito"/>
              </a:rPr>
              <a:t> is that fresh watered plant will grow faster than a plant due to imbalancing in nutrient systems,dehydration,ion toxicity,soil degradation,and trouble for roots and soi.</a:t>
            </a:r>
            <a:endParaRPr sz="1300">
              <a:solidFill>
                <a:schemeClr val="dk2"/>
              </a:solidFill>
              <a:latin typeface="Nunito"/>
              <a:ea typeface="Nunito"/>
              <a:cs typeface="Nunito"/>
              <a:sym typeface="Nunito"/>
            </a:endParaRPr>
          </a:p>
        </p:txBody>
      </p:sp>
      <p:pic>
        <p:nvPicPr>
          <p:cNvPr descr="Gardener monitoring the condition of plants (Provided by Getty Images)" id="387" name="Google Shape;387;p22"/>
          <p:cNvPicPr preferRelativeResize="0"/>
          <p:nvPr/>
        </p:nvPicPr>
        <p:blipFill>
          <a:blip r:embed="rId3">
            <a:alphaModFix/>
          </a:blip>
          <a:stretch>
            <a:fillRect/>
          </a:stretch>
        </p:blipFill>
        <p:spPr>
          <a:xfrm>
            <a:off x="6562675" y="3597250"/>
            <a:ext cx="1997051" cy="1331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3"/>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Materials</a:t>
            </a:r>
            <a:endParaRPr/>
          </a:p>
        </p:txBody>
      </p:sp>
      <p:sp>
        <p:nvSpPr>
          <p:cNvPr id="393" name="Google Shape;393;p23"/>
          <p:cNvSpPr txBox="1"/>
          <p:nvPr/>
        </p:nvSpPr>
        <p:spPr>
          <a:xfrm>
            <a:off x="714450" y="1346350"/>
            <a:ext cx="7715100" cy="6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What materials will you use for your experiment? </a:t>
            </a:r>
            <a:r>
              <a:rPr lang="en" sz="1800">
                <a:solidFill>
                  <a:schemeClr val="dk2"/>
                </a:solidFill>
                <a:latin typeface="Nunito"/>
                <a:ea typeface="Nunito"/>
                <a:cs typeface="Nunito"/>
                <a:sym typeface="Nunito"/>
              </a:rPr>
              <a:t>Be specific about amounts whenever possible. </a:t>
            </a:r>
            <a:endParaRPr>
              <a:solidFill>
                <a:schemeClr val="dk2"/>
              </a:solidFill>
              <a:latin typeface="Nunito"/>
              <a:ea typeface="Nunito"/>
              <a:cs typeface="Nunito"/>
              <a:sym typeface="Nunito"/>
            </a:endParaRPr>
          </a:p>
        </p:txBody>
      </p:sp>
      <p:sp>
        <p:nvSpPr>
          <p:cNvPr id="394" name="Google Shape;394;p23"/>
          <p:cNvSpPr txBox="1"/>
          <p:nvPr/>
        </p:nvSpPr>
        <p:spPr>
          <a:xfrm>
            <a:off x="711025" y="2163300"/>
            <a:ext cx="8017800" cy="2602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Salt water.</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6 of the same plants.</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Fresh water.</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Clear cups/pots.</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Soil.</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Sunlight.</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Even amount of water for both” salt” and “fresh”.</a:t>
            </a:r>
            <a:endParaRPr sz="1300">
              <a:solidFill>
                <a:schemeClr val="dk2"/>
              </a:solidFill>
              <a:latin typeface="Nunito"/>
              <a:ea typeface="Nunito"/>
              <a:cs typeface="Nunito"/>
              <a:sym typeface="Nunito"/>
            </a:endParaRPr>
          </a:p>
        </p:txBody>
      </p:sp>
      <p:pic>
        <p:nvPicPr>
          <p:cNvPr descr="Set of decorative house plants in pots. Vector illustration in flat cartoon style. (Provided by Getty Images)" id="395" name="Google Shape;395;p23"/>
          <p:cNvPicPr preferRelativeResize="0"/>
          <p:nvPr/>
        </p:nvPicPr>
        <p:blipFill>
          <a:blip r:embed="rId3">
            <a:alphaModFix/>
          </a:blip>
          <a:stretch>
            <a:fillRect/>
          </a:stretch>
        </p:blipFill>
        <p:spPr>
          <a:xfrm>
            <a:off x="5803550" y="2657675"/>
            <a:ext cx="2074076" cy="1243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Procedure</a:t>
            </a:r>
            <a:endParaRPr/>
          </a:p>
        </p:txBody>
      </p:sp>
      <p:sp>
        <p:nvSpPr>
          <p:cNvPr id="401" name="Google Shape;401;p24"/>
          <p:cNvSpPr txBox="1"/>
          <p:nvPr/>
        </p:nvSpPr>
        <p:spPr>
          <a:xfrm>
            <a:off x="1303800" y="1134600"/>
            <a:ext cx="7125900" cy="8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List the step-by-step procedure you will follow to conduct your experiment. Be as specific as possible and include exact measurements, quantities, times, etc. </a:t>
            </a:r>
            <a:endParaRPr>
              <a:solidFill>
                <a:schemeClr val="dk2"/>
              </a:solidFill>
              <a:latin typeface="Nunito"/>
              <a:ea typeface="Nunito"/>
              <a:cs typeface="Nunito"/>
              <a:sym typeface="Nunito"/>
            </a:endParaRPr>
          </a:p>
        </p:txBody>
      </p:sp>
      <p:sp>
        <p:nvSpPr>
          <p:cNvPr id="402" name="Google Shape;402;p24"/>
          <p:cNvSpPr txBox="1"/>
          <p:nvPr/>
        </p:nvSpPr>
        <p:spPr>
          <a:xfrm>
            <a:off x="810150" y="2140775"/>
            <a:ext cx="8017800" cy="2602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lang="en" sz="1300">
                <a:solidFill>
                  <a:schemeClr val="dk2"/>
                </a:solidFill>
                <a:latin typeface="Nunito"/>
                <a:ea typeface="Nunito"/>
                <a:cs typeface="Nunito"/>
                <a:sym typeface="Nunito"/>
              </a:rPr>
              <a:t>Here is are procedure step 1 to step 7.</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AutoNum type="arabicPeriod"/>
            </a:pPr>
            <a:r>
              <a:rPr lang="en" sz="1300">
                <a:solidFill>
                  <a:schemeClr val="dk2"/>
                </a:solidFill>
                <a:latin typeface="Nunito"/>
                <a:ea typeface="Nunito"/>
                <a:cs typeface="Nunito"/>
                <a:sym typeface="Nunito"/>
              </a:rPr>
              <a:t> Take 6 plants(2 plants for 3 trials).</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AutoNum type="arabicPeriod"/>
            </a:pPr>
            <a:r>
              <a:rPr lang="en" sz="1300">
                <a:solidFill>
                  <a:schemeClr val="dk2"/>
                </a:solidFill>
                <a:latin typeface="Nunito"/>
                <a:ea typeface="Nunito"/>
                <a:cs typeface="Nunito"/>
                <a:sym typeface="Nunito"/>
              </a:rPr>
              <a:t>Take 2 plants.</a:t>
            </a:r>
            <a:endParaRPr sz="1300">
              <a:solidFill>
                <a:schemeClr val="dk2"/>
              </a:solidFill>
              <a:latin typeface="Nunito"/>
              <a:ea typeface="Nunito"/>
              <a:cs typeface="Nunito"/>
              <a:sym typeface="Nunito"/>
            </a:endParaRPr>
          </a:p>
          <a:p>
            <a:pPr indent="0" lvl="0" marL="457200" rtl="0" algn="l">
              <a:spcBef>
                <a:spcPts val="0"/>
              </a:spcBef>
              <a:spcAft>
                <a:spcPts val="0"/>
              </a:spcAft>
              <a:buNone/>
            </a:pPr>
            <a:r>
              <a:rPr lang="en" sz="1300">
                <a:solidFill>
                  <a:schemeClr val="dk2"/>
                </a:solidFill>
                <a:latin typeface="Nunito"/>
                <a:ea typeface="Nunito"/>
                <a:cs typeface="Nunito"/>
                <a:sym typeface="Nunito"/>
              </a:rPr>
              <a:t>L</a:t>
            </a:r>
            <a:r>
              <a:rPr lang="en" sz="1300">
                <a:solidFill>
                  <a:schemeClr val="dk2"/>
                </a:solidFill>
                <a:latin typeface="Nunito"/>
                <a:ea typeface="Nunito"/>
                <a:cs typeface="Nunito"/>
                <a:sym typeface="Nunito"/>
              </a:rPr>
              <a:t>abel</a:t>
            </a:r>
            <a:r>
              <a:rPr lang="en" sz="1300">
                <a:solidFill>
                  <a:schemeClr val="dk2"/>
                </a:solidFill>
                <a:latin typeface="Nunito"/>
                <a:ea typeface="Nunito"/>
                <a:cs typeface="Nunito"/>
                <a:sym typeface="Nunito"/>
              </a:rPr>
              <a:t>  one </a:t>
            </a:r>
            <a:r>
              <a:rPr lang="en" sz="1300">
                <a:solidFill>
                  <a:schemeClr val="dk2"/>
                </a:solidFill>
                <a:latin typeface="Nunito"/>
                <a:ea typeface="Nunito"/>
                <a:cs typeface="Nunito"/>
                <a:sym typeface="Nunito"/>
              </a:rPr>
              <a:t>fresh</a:t>
            </a:r>
            <a:r>
              <a:rPr lang="en" sz="1300">
                <a:solidFill>
                  <a:schemeClr val="dk2"/>
                </a:solidFill>
                <a:latin typeface="Nunito"/>
                <a:ea typeface="Nunito"/>
                <a:cs typeface="Nunito"/>
                <a:sym typeface="Nunito"/>
              </a:rPr>
              <a:t>  water,and other salt water.</a:t>
            </a:r>
            <a:endParaRPr sz="1300">
              <a:solidFill>
                <a:schemeClr val="dk2"/>
              </a:solidFill>
              <a:latin typeface="Nunito"/>
              <a:ea typeface="Nunito"/>
              <a:cs typeface="Nunito"/>
              <a:sym typeface="Nunito"/>
            </a:endParaRPr>
          </a:p>
          <a:p>
            <a:pPr indent="0" lvl="0" marL="457200" rtl="0" algn="l">
              <a:spcBef>
                <a:spcPts val="0"/>
              </a:spcBef>
              <a:spcAft>
                <a:spcPts val="0"/>
              </a:spcAft>
              <a:buNone/>
            </a:pPr>
            <a:r>
              <a:rPr lang="en" sz="1300">
                <a:solidFill>
                  <a:schemeClr val="dk2"/>
                </a:solidFill>
                <a:latin typeface="Nunito"/>
                <a:ea typeface="Nunito"/>
                <a:cs typeface="Nunito"/>
                <a:sym typeface="Nunito"/>
              </a:rPr>
              <a:t>Give  both plants the water their supposed have amount.</a:t>
            </a:r>
            <a:endParaRPr sz="1300">
              <a:solidFill>
                <a:schemeClr val="dk2"/>
              </a:solidFill>
              <a:latin typeface="Nunito"/>
              <a:ea typeface="Nunito"/>
              <a:cs typeface="Nunito"/>
              <a:sym typeface="Nunito"/>
            </a:endParaRPr>
          </a:p>
          <a:p>
            <a:pPr indent="0" lvl="0" marL="457200" rtl="0" algn="l">
              <a:spcBef>
                <a:spcPts val="0"/>
              </a:spcBef>
              <a:spcAft>
                <a:spcPts val="0"/>
              </a:spcAft>
              <a:buNone/>
            </a:pPr>
            <a:r>
              <a:rPr lang="en" sz="1300">
                <a:solidFill>
                  <a:schemeClr val="dk2"/>
                </a:solidFill>
                <a:latin typeface="Nunito"/>
                <a:ea typeface="Nunito"/>
                <a:cs typeface="Nunito"/>
                <a:sym typeface="Nunito"/>
              </a:rPr>
              <a:t>C</a:t>
            </a:r>
            <a:r>
              <a:rPr lang="en" sz="1300">
                <a:solidFill>
                  <a:schemeClr val="dk2"/>
                </a:solidFill>
                <a:latin typeface="Nunito"/>
                <a:ea typeface="Nunito"/>
                <a:cs typeface="Nunito"/>
                <a:sym typeface="Nunito"/>
              </a:rPr>
              <a:t>ontinue for 1 or 2 weeks.</a:t>
            </a:r>
            <a:endParaRPr sz="1300">
              <a:solidFill>
                <a:schemeClr val="dk2"/>
              </a:solidFill>
              <a:latin typeface="Nunito"/>
              <a:ea typeface="Nunito"/>
              <a:cs typeface="Nunito"/>
              <a:sym typeface="Nunito"/>
            </a:endParaRPr>
          </a:p>
          <a:p>
            <a:pPr indent="0" lvl="0" marL="457200" rtl="0" algn="l">
              <a:spcBef>
                <a:spcPts val="0"/>
              </a:spcBef>
              <a:spcAft>
                <a:spcPts val="0"/>
              </a:spcAft>
              <a:buNone/>
            </a:pPr>
            <a:r>
              <a:rPr lang="en" sz="1300">
                <a:solidFill>
                  <a:schemeClr val="dk2"/>
                </a:solidFill>
                <a:latin typeface="Nunito"/>
                <a:ea typeface="Nunito"/>
                <a:cs typeface="Nunito"/>
                <a:sym typeface="Nunito"/>
              </a:rPr>
              <a:t>see</a:t>
            </a:r>
            <a:r>
              <a:rPr lang="en" sz="1300">
                <a:solidFill>
                  <a:schemeClr val="dk2"/>
                </a:solidFill>
                <a:latin typeface="Nunito"/>
                <a:ea typeface="Nunito"/>
                <a:cs typeface="Nunito"/>
                <a:sym typeface="Nunito"/>
              </a:rPr>
              <a:t> if </a:t>
            </a:r>
            <a:r>
              <a:rPr lang="en" sz="1300">
                <a:solidFill>
                  <a:schemeClr val="dk2"/>
                </a:solidFill>
                <a:latin typeface="Nunito"/>
                <a:ea typeface="Nunito"/>
                <a:cs typeface="Nunito"/>
                <a:sym typeface="Nunito"/>
              </a:rPr>
              <a:t>results</a:t>
            </a:r>
            <a:r>
              <a:rPr lang="en" sz="1300">
                <a:solidFill>
                  <a:schemeClr val="dk2"/>
                </a:solidFill>
                <a:latin typeface="Nunito"/>
                <a:ea typeface="Nunito"/>
                <a:cs typeface="Nunito"/>
                <a:sym typeface="Nunito"/>
              </a:rPr>
              <a:t>  are correct .</a:t>
            </a:r>
            <a:endParaRPr sz="1300">
              <a:solidFill>
                <a:schemeClr val="dk2"/>
              </a:solidFill>
              <a:latin typeface="Nunito"/>
              <a:ea typeface="Nunito"/>
              <a:cs typeface="Nunito"/>
              <a:sym typeface="Nunito"/>
            </a:endParaRPr>
          </a:p>
          <a:p>
            <a:pPr indent="0" lvl="0" marL="457200" rtl="0" algn="l">
              <a:spcBef>
                <a:spcPts val="0"/>
              </a:spcBef>
              <a:spcAft>
                <a:spcPts val="0"/>
              </a:spcAft>
              <a:buNone/>
            </a:pPr>
            <a:r>
              <a:rPr lang="en" sz="1300">
                <a:solidFill>
                  <a:schemeClr val="dk2"/>
                </a:solidFill>
                <a:latin typeface="Nunito"/>
                <a:ea typeface="Nunito"/>
                <a:cs typeface="Nunito"/>
                <a:sym typeface="Nunito"/>
              </a:rPr>
              <a:t>Send to teacher.</a:t>
            </a:r>
            <a:endParaRPr sz="1300">
              <a:solidFill>
                <a:schemeClr val="dk2"/>
              </a:solidFill>
              <a:latin typeface="Nunito"/>
              <a:ea typeface="Nunito"/>
              <a:cs typeface="Nunito"/>
              <a:sym typeface="Nunito"/>
            </a:endParaRPr>
          </a:p>
        </p:txBody>
      </p:sp>
      <p:pic>
        <p:nvPicPr>
          <p:cNvPr descr="young Asian man are happy with growing plant in small green garden at home, hobby lifestyle with green nature in a house, flower tree in pot botanical gardening agriculture cultivation (Provided by Getty Images)" id="403" name="Google Shape;403;p24"/>
          <p:cNvPicPr preferRelativeResize="0"/>
          <p:nvPr/>
        </p:nvPicPr>
        <p:blipFill>
          <a:blip r:embed="rId3">
            <a:alphaModFix/>
          </a:blip>
          <a:stretch>
            <a:fillRect/>
          </a:stretch>
        </p:blipFill>
        <p:spPr>
          <a:xfrm>
            <a:off x="6016577" y="3133749"/>
            <a:ext cx="2413123" cy="1609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5"/>
          <p:cNvSpPr txBox="1"/>
          <p:nvPr>
            <p:ph type="title"/>
          </p:nvPr>
        </p:nvSpPr>
        <p:spPr>
          <a:xfrm>
            <a:off x="1303800" y="598575"/>
            <a:ext cx="3703500" cy="65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Experiment:  Trial 1</a:t>
            </a:r>
            <a:endParaRPr/>
          </a:p>
        </p:txBody>
      </p:sp>
      <p:sp>
        <p:nvSpPr>
          <p:cNvPr id="409" name="Google Shape;409;p25"/>
          <p:cNvSpPr txBox="1"/>
          <p:nvPr/>
        </p:nvSpPr>
        <p:spPr>
          <a:xfrm>
            <a:off x="4871200" y="1437700"/>
            <a:ext cx="3600600" cy="3298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Observations:/Notes</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We observe that the plants </a:t>
            </a:r>
            <a:r>
              <a:rPr b="1" lang="en" sz="1300">
                <a:solidFill>
                  <a:schemeClr val="dk2"/>
                </a:solidFill>
                <a:latin typeface="Nunito"/>
                <a:ea typeface="Nunito"/>
                <a:cs typeface="Nunito"/>
                <a:sym typeface="Nunito"/>
              </a:rPr>
              <a:t>absolutely</a:t>
            </a:r>
            <a:r>
              <a:rPr b="1" lang="en" sz="1300">
                <a:solidFill>
                  <a:schemeClr val="dk2"/>
                </a:solidFill>
                <a:latin typeface="Nunito"/>
                <a:ea typeface="Nunito"/>
                <a:cs typeface="Nunito"/>
                <a:sym typeface="Nunito"/>
              </a:rPr>
              <a:t> did not germinate.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But the water section looks like its about to pop out,for real!</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 </a:t>
            </a:r>
            <a:endParaRPr b="1" sz="1300">
              <a:solidFill>
                <a:schemeClr val="dk2"/>
              </a:solidFill>
              <a:latin typeface="Nunito"/>
              <a:ea typeface="Nunito"/>
              <a:cs typeface="Nunito"/>
              <a:sym typeface="Nunito"/>
            </a:endParaRPr>
          </a:p>
        </p:txBody>
      </p:sp>
      <p:sp>
        <p:nvSpPr>
          <p:cNvPr id="410" name="Google Shape;410;p25"/>
          <p:cNvSpPr txBox="1"/>
          <p:nvPr/>
        </p:nvSpPr>
        <p:spPr>
          <a:xfrm>
            <a:off x="714450" y="1346350"/>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Data:  </a:t>
            </a:r>
            <a:r>
              <a:rPr lang="en" sz="1800">
                <a:solidFill>
                  <a:schemeClr val="dk2"/>
                </a:solidFill>
                <a:latin typeface="Nunito"/>
                <a:ea typeface="Nunito"/>
                <a:cs typeface="Nunito"/>
                <a:sym typeface="Nunito"/>
              </a:rPr>
              <a:t>(measurements)</a:t>
            </a:r>
            <a:endParaRPr>
              <a:solidFill>
                <a:schemeClr val="dk2"/>
              </a:solidFill>
              <a:latin typeface="Nunito"/>
              <a:ea typeface="Nunito"/>
              <a:cs typeface="Nunito"/>
              <a:sym typeface="Nunito"/>
            </a:endParaRPr>
          </a:p>
        </p:txBody>
      </p:sp>
      <p:graphicFrame>
        <p:nvGraphicFramePr>
          <p:cNvPr id="411" name="Google Shape;411;p25"/>
          <p:cNvGraphicFramePr/>
          <p:nvPr/>
        </p:nvGraphicFramePr>
        <p:xfrm>
          <a:off x="619700" y="1851775"/>
          <a:ext cx="3000000" cy="3000000"/>
        </p:xfrm>
        <a:graphic>
          <a:graphicData uri="http://schemas.openxmlformats.org/drawingml/2006/table">
            <a:tbl>
              <a:tblPr>
                <a:noFill/>
                <a:tableStyleId>{B076B8F8-FD9A-4FA8-806B-D61B8E3052E0}</a:tableStyleId>
              </a:tblPr>
              <a:tblGrid>
                <a:gridCol w="1800300"/>
                <a:gridCol w="1800300"/>
              </a:tblGrid>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 </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 </a:t>
                      </a:r>
                      <a:endParaRPr/>
                    </a:p>
                  </a:txBody>
                  <a:tcPr marT="91425" marB="91425" marR="91425" marL="91425"/>
                </a:tc>
                <a:tc>
                  <a:txBody>
                    <a:bodyPr/>
                    <a:lstStyle/>
                    <a:p>
                      <a:pPr indent="0" lvl="0" marL="0" rtl="0" algn="l">
                        <a:spcBef>
                          <a:spcPts val="0"/>
                        </a:spcBef>
                        <a:spcAft>
                          <a:spcPts val="0"/>
                        </a:spcAft>
                        <a:buNone/>
                      </a:pPr>
                      <a:r>
                        <a:rPr lang="en"/>
                        <a:t>Not germinate yet </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bl>
          </a:graphicData>
        </a:graphic>
      </p:graphicFrame>
      <p:sp>
        <p:nvSpPr>
          <p:cNvPr id="412" name="Google Shape;412;p25"/>
          <p:cNvSpPr txBox="1"/>
          <p:nvPr/>
        </p:nvSpPr>
        <p:spPr>
          <a:xfrm>
            <a:off x="5057850" y="660550"/>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Date:friday, feb, 27</a:t>
            </a:r>
            <a:endParaRPr>
              <a:solidFill>
                <a:schemeClr val="dk2"/>
              </a:solidFill>
              <a:latin typeface="Nunito"/>
              <a:ea typeface="Nunito"/>
              <a:cs typeface="Nunito"/>
              <a:sym typeface="Nunito"/>
            </a:endParaRPr>
          </a:p>
        </p:txBody>
      </p:sp>
      <p:pic>
        <p:nvPicPr>
          <p:cNvPr descr="Growing plant (Provided by Getty Images)" id="413" name="Google Shape;413;p25"/>
          <p:cNvPicPr preferRelativeResize="0"/>
          <p:nvPr/>
        </p:nvPicPr>
        <p:blipFill>
          <a:blip r:embed="rId3">
            <a:alphaModFix/>
          </a:blip>
          <a:stretch>
            <a:fillRect/>
          </a:stretch>
        </p:blipFill>
        <p:spPr>
          <a:xfrm>
            <a:off x="5469445" y="2725925"/>
            <a:ext cx="2404111" cy="1754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Experiment:  Trial 1</a:t>
            </a:r>
            <a:endParaRPr/>
          </a:p>
        </p:txBody>
      </p:sp>
      <p:sp>
        <p:nvSpPr>
          <p:cNvPr id="419" name="Google Shape;419;p26"/>
          <p:cNvSpPr txBox="1"/>
          <p:nvPr/>
        </p:nvSpPr>
        <p:spPr>
          <a:xfrm>
            <a:off x="1455725" y="1189275"/>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Photos</a:t>
            </a:r>
            <a:r>
              <a:rPr b="1" lang="en" sz="1800">
                <a:solidFill>
                  <a:schemeClr val="dk2"/>
                </a:solidFill>
                <a:latin typeface="Nunito"/>
                <a:ea typeface="Nunito"/>
                <a:cs typeface="Nunito"/>
                <a:sym typeface="Nunito"/>
              </a:rPr>
              <a:t>: </a:t>
            </a:r>
            <a:endParaRPr>
              <a:solidFill>
                <a:schemeClr val="dk2"/>
              </a:solidFill>
              <a:latin typeface="Nunito"/>
              <a:ea typeface="Nunito"/>
              <a:cs typeface="Nunito"/>
              <a:sym typeface="Nunito"/>
            </a:endParaRPr>
          </a:p>
        </p:txBody>
      </p:sp>
      <p:sp>
        <p:nvSpPr>
          <p:cNvPr id="420" name="Google Shape;420;p26"/>
          <p:cNvSpPr txBox="1"/>
          <p:nvPr/>
        </p:nvSpPr>
        <p:spPr>
          <a:xfrm>
            <a:off x="-552175" y="618925"/>
            <a:ext cx="7462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2"/>
              </a:solidFill>
              <a:latin typeface="Nunito"/>
              <a:ea typeface="Nunito"/>
              <a:cs typeface="Nunito"/>
              <a:sym typeface="Nunito"/>
            </a:endParaRPr>
          </a:p>
        </p:txBody>
      </p:sp>
      <p:pic>
        <p:nvPicPr>
          <p:cNvPr id="421" name="Google Shape;421;p26" title="IMG_20260303_171443.jpg"/>
          <p:cNvPicPr preferRelativeResize="0"/>
          <p:nvPr/>
        </p:nvPicPr>
        <p:blipFill>
          <a:blip r:embed="rId3">
            <a:alphaModFix/>
          </a:blip>
          <a:stretch>
            <a:fillRect/>
          </a:stretch>
        </p:blipFill>
        <p:spPr>
          <a:xfrm>
            <a:off x="6504476" y="3241304"/>
            <a:ext cx="2430623" cy="1822959"/>
          </a:xfrm>
          <a:prstGeom prst="rect">
            <a:avLst/>
          </a:prstGeom>
          <a:noFill/>
          <a:ln>
            <a:noFill/>
          </a:ln>
        </p:spPr>
      </p:pic>
      <p:pic>
        <p:nvPicPr>
          <p:cNvPr id="422" name="Google Shape;422;p26" title="IMG_20260303_171447.jpg"/>
          <p:cNvPicPr preferRelativeResize="0"/>
          <p:nvPr/>
        </p:nvPicPr>
        <p:blipFill>
          <a:blip r:embed="rId4">
            <a:alphaModFix/>
          </a:blip>
          <a:stretch>
            <a:fillRect/>
          </a:stretch>
        </p:blipFill>
        <p:spPr>
          <a:xfrm flipH="1">
            <a:off x="2921869" y="1849290"/>
            <a:ext cx="1577574" cy="1183185"/>
          </a:xfrm>
          <a:prstGeom prst="rect">
            <a:avLst/>
          </a:prstGeom>
          <a:noFill/>
          <a:ln>
            <a:noFill/>
          </a:ln>
        </p:spPr>
      </p:pic>
      <p:pic>
        <p:nvPicPr>
          <p:cNvPr id="423" name="Google Shape;423;p26" title="IMG_20260303_171452.jpg"/>
          <p:cNvPicPr preferRelativeResize="0"/>
          <p:nvPr/>
        </p:nvPicPr>
        <p:blipFill>
          <a:blip r:embed="rId5">
            <a:alphaModFix/>
          </a:blip>
          <a:stretch>
            <a:fillRect/>
          </a:stretch>
        </p:blipFill>
        <p:spPr>
          <a:xfrm>
            <a:off x="4067125" y="3739400"/>
            <a:ext cx="1679473" cy="1259601"/>
          </a:xfrm>
          <a:prstGeom prst="rect">
            <a:avLst/>
          </a:prstGeom>
          <a:noFill/>
          <a:ln>
            <a:noFill/>
          </a:ln>
        </p:spPr>
      </p:pic>
      <p:pic>
        <p:nvPicPr>
          <p:cNvPr id="424" name="Google Shape;424;p26" title="IMG_20260303_171455.jpg"/>
          <p:cNvPicPr preferRelativeResize="0"/>
          <p:nvPr/>
        </p:nvPicPr>
        <p:blipFill>
          <a:blip r:embed="rId6">
            <a:alphaModFix/>
          </a:blip>
          <a:stretch>
            <a:fillRect/>
          </a:stretch>
        </p:blipFill>
        <p:spPr>
          <a:xfrm>
            <a:off x="7032385" y="1189276"/>
            <a:ext cx="1577564" cy="1183173"/>
          </a:xfrm>
          <a:prstGeom prst="rect">
            <a:avLst/>
          </a:prstGeom>
          <a:noFill/>
          <a:ln>
            <a:noFill/>
          </a:ln>
        </p:spPr>
      </p:pic>
      <p:pic>
        <p:nvPicPr>
          <p:cNvPr id="425" name="Google Shape;425;p26" title="IMG_20260303_171537.jpg"/>
          <p:cNvPicPr preferRelativeResize="0"/>
          <p:nvPr/>
        </p:nvPicPr>
        <p:blipFill>
          <a:blip r:embed="rId7">
            <a:alphaModFix/>
          </a:blip>
          <a:stretch>
            <a:fillRect/>
          </a:stretch>
        </p:blipFill>
        <p:spPr>
          <a:xfrm>
            <a:off x="1455726" y="3674132"/>
            <a:ext cx="1853527" cy="1390145"/>
          </a:xfrm>
          <a:prstGeom prst="rect">
            <a:avLst/>
          </a:prstGeom>
          <a:noFill/>
          <a:ln>
            <a:noFill/>
          </a:ln>
        </p:spPr>
      </p:pic>
      <p:pic>
        <p:nvPicPr>
          <p:cNvPr id="426" name="Google Shape;426;p26" title="IMG_20260303_171545.jpg"/>
          <p:cNvPicPr preferRelativeResize="0"/>
          <p:nvPr/>
        </p:nvPicPr>
        <p:blipFill>
          <a:blip r:embed="rId8">
            <a:alphaModFix/>
          </a:blip>
          <a:stretch>
            <a:fillRect/>
          </a:stretch>
        </p:blipFill>
        <p:spPr>
          <a:xfrm flipH="1">
            <a:off x="604200" y="2031120"/>
            <a:ext cx="1783777" cy="1337825"/>
          </a:xfrm>
          <a:prstGeom prst="rect">
            <a:avLst/>
          </a:prstGeom>
          <a:noFill/>
          <a:ln>
            <a:noFill/>
          </a:ln>
        </p:spPr>
      </p:pic>
      <p:pic>
        <p:nvPicPr>
          <p:cNvPr id="427" name="Google Shape;427;p26" title="IMG_20260303_171557.jpg"/>
          <p:cNvPicPr preferRelativeResize="0"/>
          <p:nvPr/>
        </p:nvPicPr>
        <p:blipFill>
          <a:blip r:embed="rId9">
            <a:alphaModFix/>
          </a:blip>
          <a:stretch>
            <a:fillRect/>
          </a:stretch>
        </p:blipFill>
        <p:spPr>
          <a:xfrm>
            <a:off x="4903202" y="1003826"/>
            <a:ext cx="1577576" cy="21034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7"/>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Experiment:  Trial 2</a:t>
            </a:r>
            <a:endParaRPr/>
          </a:p>
        </p:txBody>
      </p:sp>
      <p:sp>
        <p:nvSpPr>
          <p:cNvPr id="433" name="Google Shape;433;p27"/>
          <p:cNvSpPr txBox="1"/>
          <p:nvPr/>
        </p:nvSpPr>
        <p:spPr>
          <a:xfrm>
            <a:off x="4871200" y="1361500"/>
            <a:ext cx="3600600" cy="3298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Observations/Notes</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We observe that a few of the plants have cracks.</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 Not </a:t>
            </a:r>
            <a:r>
              <a:rPr b="1" lang="en" sz="1300">
                <a:solidFill>
                  <a:schemeClr val="dk2"/>
                </a:solidFill>
                <a:latin typeface="Nunito"/>
                <a:ea typeface="Nunito"/>
                <a:cs typeface="Nunito"/>
                <a:sym typeface="Nunito"/>
              </a:rPr>
              <a:t>germinate</a:t>
            </a:r>
            <a:r>
              <a:rPr b="1" lang="en" sz="1300">
                <a:solidFill>
                  <a:schemeClr val="dk2"/>
                </a:solidFill>
                <a:latin typeface="Nunito"/>
                <a:ea typeface="Nunito"/>
                <a:cs typeface="Nunito"/>
                <a:sym typeface="Nunito"/>
              </a:rPr>
              <a:t> yet: </a:t>
            </a:r>
            <a:endParaRPr b="1" sz="1300">
              <a:solidFill>
                <a:schemeClr val="dk2"/>
              </a:solidFill>
              <a:latin typeface="Nunito"/>
              <a:ea typeface="Nunito"/>
              <a:cs typeface="Nunito"/>
              <a:sym typeface="Nunito"/>
            </a:endParaRPr>
          </a:p>
        </p:txBody>
      </p:sp>
      <p:sp>
        <p:nvSpPr>
          <p:cNvPr id="434" name="Google Shape;434;p27"/>
          <p:cNvSpPr txBox="1"/>
          <p:nvPr/>
        </p:nvSpPr>
        <p:spPr>
          <a:xfrm>
            <a:off x="714450" y="1346350"/>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Data:  </a:t>
            </a:r>
            <a:r>
              <a:rPr lang="en" sz="1800">
                <a:solidFill>
                  <a:schemeClr val="dk2"/>
                </a:solidFill>
                <a:latin typeface="Nunito"/>
                <a:ea typeface="Nunito"/>
                <a:cs typeface="Nunito"/>
                <a:sym typeface="Nunito"/>
              </a:rPr>
              <a:t>(measurements)</a:t>
            </a:r>
            <a:endParaRPr>
              <a:solidFill>
                <a:schemeClr val="dk2"/>
              </a:solidFill>
              <a:latin typeface="Nunito"/>
              <a:ea typeface="Nunito"/>
              <a:cs typeface="Nunito"/>
              <a:sym typeface="Nunito"/>
            </a:endParaRPr>
          </a:p>
        </p:txBody>
      </p:sp>
      <p:graphicFrame>
        <p:nvGraphicFramePr>
          <p:cNvPr id="435" name="Google Shape;435;p27"/>
          <p:cNvGraphicFramePr/>
          <p:nvPr/>
        </p:nvGraphicFramePr>
        <p:xfrm>
          <a:off x="619700" y="1851775"/>
          <a:ext cx="3000000" cy="3000000"/>
        </p:xfrm>
        <a:graphic>
          <a:graphicData uri="http://schemas.openxmlformats.org/drawingml/2006/table">
            <a:tbl>
              <a:tblPr>
                <a:noFill/>
                <a:tableStyleId>{B076B8F8-FD9A-4FA8-806B-D61B8E3052E0}</a:tableStyleId>
              </a:tblPr>
              <a:tblGrid>
                <a:gridCol w="1800300"/>
                <a:gridCol w="1800300"/>
              </a:tblGrid>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Not germinate yet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436" name="Google Shape;436;p27"/>
          <p:cNvSpPr txBox="1"/>
          <p:nvPr/>
        </p:nvSpPr>
        <p:spPr>
          <a:xfrm>
            <a:off x="5057850" y="660550"/>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Date:  </a:t>
            </a:r>
            <a:endParaRPr>
              <a:solidFill>
                <a:schemeClr val="dk2"/>
              </a:solidFill>
              <a:latin typeface="Nunito"/>
              <a:ea typeface="Nunito"/>
              <a:cs typeface="Nunito"/>
              <a:sym typeface="Nunito"/>
            </a:endParaRPr>
          </a:p>
        </p:txBody>
      </p:sp>
      <p:pic>
        <p:nvPicPr>
          <p:cNvPr descr="Cactus plants in pot, close-up (Provided by Getty Images)" id="437" name="Google Shape;437;p27"/>
          <p:cNvPicPr preferRelativeResize="0"/>
          <p:nvPr/>
        </p:nvPicPr>
        <p:blipFill>
          <a:blip r:embed="rId3">
            <a:alphaModFix/>
          </a:blip>
          <a:stretch>
            <a:fillRect/>
          </a:stretch>
        </p:blipFill>
        <p:spPr>
          <a:xfrm>
            <a:off x="5094921" y="2522050"/>
            <a:ext cx="3153152" cy="2103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8"/>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Experiment:  Trial 2</a:t>
            </a:r>
            <a:endParaRPr/>
          </a:p>
        </p:txBody>
      </p:sp>
      <p:sp>
        <p:nvSpPr>
          <p:cNvPr id="443" name="Google Shape;443;p28"/>
          <p:cNvSpPr txBox="1"/>
          <p:nvPr/>
        </p:nvSpPr>
        <p:spPr>
          <a:xfrm>
            <a:off x="1455725" y="1189275"/>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Photos: </a:t>
            </a:r>
            <a:endParaRPr>
              <a:solidFill>
                <a:schemeClr val="dk2"/>
              </a:solidFill>
              <a:latin typeface="Nunito"/>
              <a:ea typeface="Nunito"/>
              <a:cs typeface="Nunito"/>
              <a:sym typeface="Nunito"/>
            </a:endParaRPr>
          </a:p>
        </p:txBody>
      </p:sp>
      <p:pic>
        <p:nvPicPr>
          <p:cNvPr id="444" name="Google Shape;444;p28" title="IMG_20260303_171443.jpg"/>
          <p:cNvPicPr preferRelativeResize="0"/>
          <p:nvPr/>
        </p:nvPicPr>
        <p:blipFill>
          <a:blip r:embed="rId3">
            <a:alphaModFix/>
          </a:blip>
          <a:stretch>
            <a:fillRect/>
          </a:stretch>
        </p:blipFill>
        <p:spPr>
          <a:xfrm>
            <a:off x="496250" y="3830350"/>
            <a:ext cx="1645225" cy="1233926"/>
          </a:xfrm>
          <a:prstGeom prst="rect">
            <a:avLst/>
          </a:prstGeom>
          <a:noFill/>
          <a:ln>
            <a:noFill/>
          </a:ln>
        </p:spPr>
      </p:pic>
      <p:pic>
        <p:nvPicPr>
          <p:cNvPr id="445" name="Google Shape;445;p28" title="IMG_20260303_171537.jpg"/>
          <p:cNvPicPr preferRelativeResize="0"/>
          <p:nvPr/>
        </p:nvPicPr>
        <p:blipFill>
          <a:blip r:embed="rId4">
            <a:alphaModFix/>
          </a:blip>
          <a:stretch>
            <a:fillRect/>
          </a:stretch>
        </p:blipFill>
        <p:spPr>
          <a:xfrm>
            <a:off x="5165201" y="262525"/>
            <a:ext cx="1780475" cy="1335348"/>
          </a:xfrm>
          <a:prstGeom prst="rect">
            <a:avLst/>
          </a:prstGeom>
          <a:noFill/>
          <a:ln>
            <a:noFill/>
          </a:ln>
        </p:spPr>
      </p:pic>
      <p:pic>
        <p:nvPicPr>
          <p:cNvPr id="446" name="Google Shape;446;p28" title="IMG_20260303_171545.jpg"/>
          <p:cNvPicPr preferRelativeResize="0"/>
          <p:nvPr/>
        </p:nvPicPr>
        <p:blipFill>
          <a:blip r:embed="rId5">
            <a:alphaModFix/>
          </a:blip>
          <a:stretch>
            <a:fillRect/>
          </a:stretch>
        </p:blipFill>
        <p:spPr>
          <a:xfrm>
            <a:off x="392250" y="1597875"/>
            <a:ext cx="3204700" cy="2066650"/>
          </a:xfrm>
          <a:prstGeom prst="rect">
            <a:avLst/>
          </a:prstGeom>
          <a:noFill/>
          <a:ln>
            <a:noFill/>
          </a:ln>
        </p:spPr>
      </p:pic>
      <p:pic>
        <p:nvPicPr>
          <p:cNvPr id="447" name="Google Shape;447;p28" title="IMG_20260303_171557.jpg"/>
          <p:cNvPicPr preferRelativeResize="0"/>
          <p:nvPr/>
        </p:nvPicPr>
        <p:blipFill>
          <a:blip r:embed="rId6">
            <a:alphaModFix/>
          </a:blip>
          <a:stretch>
            <a:fillRect/>
          </a:stretch>
        </p:blipFill>
        <p:spPr>
          <a:xfrm>
            <a:off x="7520398" y="148388"/>
            <a:ext cx="1424751" cy="1899674"/>
          </a:xfrm>
          <a:prstGeom prst="rect">
            <a:avLst/>
          </a:prstGeom>
          <a:noFill/>
          <a:ln>
            <a:noFill/>
          </a:ln>
        </p:spPr>
      </p:pic>
      <p:pic>
        <p:nvPicPr>
          <p:cNvPr id="448" name="Google Shape;448;p28" title="IMG_20260303_171545.jpg"/>
          <p:cNvPicPr preferRelativeResize="0"/>
          <p:nvPr/>
        </p:nvPicPr>
        <p:blipFill>
          <a:blip r:embed="rId5">
            <a:alphaModFix/>
          </a:blip>
          <a:stretch>
            <a:fillRect/>
          </a:stretch>
        </p:blipFill>
        <p:spPr>
          <a:xfrm>
            <a:off x="4334263" y="1597875"/>
            <a:ext cx="2001152" cy="1335348"/>
          </a:xfrm>
          <a:prstGeom prst="rect">
            <a:avLst/>
          </a:prstGeom>
          <a:noFill/>
          <a:ln>
            <a:noFill/>
          </a:ln>
        </p:spPr>
      </p:pic>
      <p:pic>
        <p:nvPicPr>
          <p:cNvPr id="449" name="Google Shape;449;p28" title="IMG_20260303_171537.jpg"/>
          <p:cNvPicPr preferRelativeResize="0"/>
          <p:nvPr/>
        </p:nvPicPr>
        <p:blipFill>
          <a:blip r:embed="rId4">
            <a:alphaModFix/>
          </a:blip>
          <a:stretch>
            <a:fillRect/>
          </a:stretch>
        </p:blipFill>
        <p:spPr>
          <a:xfrm>
            <a:off x="3892288" y="3457719"/>
            <a:ext cx="1853527" cy="1390145"/>
          </a:xfrm>
          <a:prstGeom prst="rect">
            <a:avLst/>
          </a:prstGeom>
          <a:noFill/>
          <a:ln>
            <a:noFill/>
          </a:ln>
        </p:spPr>
      </p:pic>
      <p:pic>
        <p:nvPicPr>
          <p:cNvPr id="450" name="Google Shape;450;p28" title="IMG_20260303_171443.jpg"/>
          <p:cNvPicPr preferRelativeResize="0"/>
          <p:nvPr/>
        </p:nvPicPr>
        <p:blipFill>
          <a:blip r:embed="rId3">
            <a:alphaModFix/>
          </a:blip>
          <a:stretch>
            <a:fillRect/>
          </a:stretch>
        </p:blipFill>
        <p:spPr>
          <a:xfrm>
            <a:off x="6504476" y="3241304"/>
            <a:ext cx="2430623" cy="18229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9"/>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Experiment:  Trial 3</a:t>
            </a:r>
            <a:endParaRPr/>
          </a:p>
        </p:txBody>
      </p:sp>
      <p:sp>
        <p:nvSpPr>
          <p:cNvPr id="456" name="Google Shape;456;p29"/>
          <p:cNvSpPr txBox="1"/>
          <p:nvPr/>
        </p:nvSpPr>
        <p:spPr>
          <a:xfrm>
            <a:off x="4871200" y="1361500"/>
            <a:ext cx="3600600" cy="3298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Observations/Notes: </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An observation that we made is that none of the plants have any part of their stem or petal that has shown itself. </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Not germinate yet.</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p:txBody>
      </p:sp>
      <p:sp>
        <p:nvSpPr>
          <p:cNvPr id="457" name="Google Shape;457;p29"/>
          <p:cNvSpPr txBox="1"/>
          <p:nvPr/>
        </p:nvSpPr>
        <p:spPr>
          <a:xfrm>
            <a:off x="714450" y="1346350"/>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Data:  </a:t>
            </a:r>
            <a:r>
              <a:rPr lang="en" sz="1800">
                <a:solidFill>
                  <a:schemeClr val="dk2"/>
                </a:solidFill>
                <a:latin typeface="Nunito"/>
                <a:ea typeface="Nunito"/>
                <a:cs typeface="Nunito"/>
                <a:sym typeface="Nunito"/>
              </a:rPr>
              <a:t>(measurements)</a:t>
            </a:r>
            <a:endParaRPr>
              <a:solidFill>
                <a:schemeClr val="dk2"/>
              </a:solidFill>
              <a:latin typeface="Nunito"/>
              <a:ea typeface="Nunito"/>
              <a:cs typeface="Nunito"/>
              <a:sym typeface="Nunito"/>
            </a:endParaRPr>
          </a:p>
        </p:txBody>
      </p:sp>
      <p:graphicFrame>
        <p:nvGraphicFramePr>
          <p:cNvPr id="458" name="Google Shape;458;p29"/>
          <p:cNvGraphicFramePr/>
          <p:nvPr/>
        </p:nvGraphicFramePr>
        <p:xfrm>
          <a:off x="619700" y="1851775"/>
          <a:ext cx="3000000" cy="3000000"/>
        </p:xfrm>
        <a:graphic>
          <a:graphicData uri="http://schemas.openxmlformats.org/drawingml/2006/table">
            <a:tbl>
              <a:tblPr>
                <a:noFill/>
                <a:tableStyleId>{B076B8F8-FD9A-4FA8-806B-D61B8E3052E0}</a:tableStyleId>
              </a:tblPr>
              <a:tblGrid>
                <a:gridCol w="1800300"/>
                <a:gridCol w="1800300"/>
              </a:tblGrid>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 </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r h="381000">
                <a:tc>
                  <a:txBody>
                    <a:bodyPr/>
                    <a:lstStyle/>
                    <a:p>
                      <a:pPr indent="0" lvl="0" marL="0" rtl="0" algn="l">
                        <a:spcBef>
                          <a:spcPts val="0"/>
                        </a:spcBef>
                        <a:spcAft>
                          <a:spcPts val="0"/>
                        </a:spcAft>
                        <a:buNone/>
                      </a:pPr>
                      <a:r>
                        <a:rPr lang="en"/>
                        <a:t>Not germinate yet</a:t>
                      </a:r>
                      <a:endParaRPr/>
                    </a:p>
                  </a:txBody>
                  <a:tcPr marT="91425" marB="91425" marR="91425" marL="91425"/>
                </a:tc>
                <a:tc>
                  <a:txBody>
                    <a:bodyPr/>
                    <a:lstStyle/>
                    <a:p>
                      <a:pPr indent="0" lvl="0" marL="0" rtl="0" algn="l">
                        <a:spcBef>
                          <a:spcPts val="0"/>
                        </a:spcBef>
                        <a:spcAft>
                          <a:spcPts val="0"/>
                        </a:spcAft>
                        <a:buNone/>
                      </a:pPr>
                      <a:r>
                        <a:rPr lang="en"/>
                        <a:t>Not germinate yet</a:t>
                      </a:r>
                      <a:endParaRPr/>
                    </a:p>
                  </a:txBody>
                  <a:tcPr marT="91425" marB="91425" marR="91425" marL="91425"/>
                </a:tc>
              </a:tr>
            </a:tbl>
          </a:graphicData>
        </a:graphic>
      </p:graphicFrame>
      <p:sp>
        <p:nvSpPr>
          <p:cNvPr id="459" name="Google Shape;459;p29"/>
          <p:cNvSpPr txBox="1"/>
          <p:nvPr/>
        </p:nvSpPr>
        <p:spPr>
          <a:xfrm>
            <a:off x="5057850" y="660550"/>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Date:  </a:t>
            </a:r>
            <a:endParaRPr>
              <a:solidFill>
                <a:schemeClr val="dk2"/>
              </a:solidFill>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Experiment:  Trial 3</a:t>
            </a:r>
            <a:endParaRPr/>
          </a:p>
        </p:txBody>
      </p:sp>
      <p:sp>
        <p:nvSpPr>
          <p:cNvPr id="465" name="Google Shape;465;p30"/>
          <p:cNvSpPr txBox="1"/>
          <p:nvPr/>
        </p:nvSpPr>
        <p:spPr>
          <a:xfrm>
            <a:off x="1455725" y="1189275"/>
            <a:ext cx="3857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Photos: </a:t>
            </a:r>
            <a:endParaRPr>
              <a:solidFill>
                <a:schemeClr val="dk2"/>
              </a:solidFill>
              <a:latin typeface="Nunito"/>
              <a:ea typeface="Nunito"/>
              <a:cs typeface="Nunito"/>
              <a:sym typeface="Nunito"/>
            </a:endParaRPr>
          </a:p>
        </p:txBody>
      </p:sp>
      <p:pic>
        <p:nvPicPr>
          <p:cNvPr id="466" name="Google Shape;466;p30" title="IMG_20260303_171443.jpg"/>
          <p:cNvPicPr preferRelativeResize="0"/>
          <p:nvPr/>
        </p:nvPicPr>
        <p:blipFill>
          <a:blip r:embed="rId3">
            <a:alphaModFix/>
          </a:blip>
          <a:stretch>
            <a:fillRect/>
          </a:stretch>
        </p:blipFill>
        <p:spPr>
          <a:xfrm>
            <a:off x="123325" y="1638725"/>
            <a:ext cx="1738102" cy="1303576"/>
          </a:xfrm>
          <a:prstGeom prst="rect">
            <a:avLst/>
          </a:prstGeom>
          <a:noFill/>
          <a:ln>
            <a:noFill/>
          </a:ln>
        </p:spPr>
      </p:pic>
      <p:sp>
        <p:nvSpPr>
          <p:cNvPr id="467" name="Google Shape;467;p30"/>
          <p:cNvSpPr txBox="1"/>
          <p:nvPr/>
        </p:nvSpPr>
        <p:spPr>
          <a:xfrm>
            <a:off x="535500" y="-347125"/>
            <a:ext cx="8252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2"/>
              </a:solidFill>
              <a:latin typeface="Nunito"/>
              <a:ea typeface="Nunito"/>
              <a:cs typeface="Nunito"/>
              <a:sym typeface="Nunito"/>
            </a:endParaRPr>
          </a:p>
        </p:txBody>
      </p:sp>
      <p:pic>
        <p:nvPicPr>
          <p:cNvPr id="468" name="Google Shape;468;p30" title="IMG_20260303_171447.jpg"/>
          <p:cNvPicPr preferRelativeResize="0"/>
          <p:nvPr/>
        </p:nvPicPr>
        <p:blipFill>
          <a:blip r:embed="rId4">
            <a:alphaModFix/>
          </a:blip>
          <a:stretch>
            <a:fillRect/>
          </a:stretch>
        </p:blipFill>
        <p:spPr>
          <a:xfrm>
            <a:off x="6091374" y="3778636"/>
            <a:ext cx="1738102" cy="1303576"/>
          </a:xfrm>
          <a:prstGeom prst="rect">
            <a:avLst/>
          </a:prstGeom>
          <a:noFill/>
          <a:ln>
            <a:noFill/>
          </a:ln>
        </p:spPr>
      </p:pic>
      <p:pic>
        <p:nvPicPr>
          <p:cNvPr id="469" name="Google Shape;469;p30" title="IMG_20260303_171452.jpg"/>
          <p:cNvPicPr preferRelativeResize="0"/>
          <p:nvPr/>
        </p:nvPicPr>
        <p:blipFill>
          <a:blip r:embed="rId5">
            <a:alphaModFix/>
          </a:blip>
          <a:stretch>
            <a:fillRect/>
          </a:stretch>
        </p:blipFill>
        <p:spPr>
          <a:xfrm>
            <a:off x="7148109" y="2603675"/>
            <a:ext cx="1332398" cy="999299"/>
          </a:xfrm>
          <a:prstGeom prst="rect">
            <a:avLst/>
          </a:prstGeom>
          <a:noFill/>
          <a:ln>
            <a:noFill/>
          </a:ln>
        </p:spPr>
      </p:pic>
      <p:pic>
        <p:nvPicPr>
          <p:cNvPr id="470" name="Google Shape;470;p30" title="IMG_20260303_171455.jpg"/>
          <p:cNvPicPr preferRelativeResize="0"/>
          <p:nvPr/>
        </p:nvPicPr>
        <p:blipFill>
          <a:blip r:embed="rId6">
            <a:alphaModFix/>
          </a:blip>
          <a:stretch>
            <a:fillRect/>
          </a:stretch>
        </p:blipFill>
        <p:spPr>
          <a:xfrm>
            <a:off x="3397316" y="3928745"/>
            <a:ext cx="1619651" cy="1214749"/>
          </a:xfrm>
          <a:prstGeom prst="rect">
            <a:avLst/>
          </a:prstGeom>
          <a:noFill/>
          <a:ln>
            <a:noFill/>
          </a:ln>
        </p:spPr>
      </p:pic>
      <p:pic>
        <p:nvPicPr>
          <p:cNvPr id="471" name="Google Shape;471;p30" title="IMG_20260303_171537.jpg"/>
          <p:cNvPicPr preferRelativeResize="0"/>
          <p:nvPr/>
        </p:nvPicPr>
        <p:blipFill>
          <a:blip r:embed="rId7">
            <a:alphaModFix/>
          </a:blip>
          <a:stretch>
            <a:fillRect/>
          </a:stretch>
        </p:blipFill>
        <p:spPr>
          <a:xfrm>
            <a:off x="334927" y="3378650"/>
            <a:ext cx="2271401" cy="1703551"/>
          </a:xfrm>
          <a:prstGeom prst="rect">
            <a:avLst/>
          </a:prstGeom>
          <a:noFill/>
          <a:ln>
            <a:noFill/>
          </a:ln>
        </p:spPr>
      </p:pic>
      <p:pic>
        <p:nvPicPr>
          <p:cNvPr id="472" name="Google Shape;472;p30" title="IMG_20260303_171545.jpg"/>
          <p:cNvPicPr preferRelativeResize="0"/>
          <p:nvPr/>
        </p:nvPicPr>
        <p:blipFill>
          <a:blip r:embed="rId8">
            <a:alphaModFix/>
          </a:blip>
          <a:stretch>
            <a:fillRect/>
          </a:stretch>
        </p:blipFill>
        <p:spPr>
          <a:xfrm>
            <a:off x="2827876" y="1597875"/>
            <a:ext cx="2758533" cy="2068900"/>
          </a:xfrm>
          <a:prstGeom prst="rect">
            <a:avLst/>
          </a:prstGeom>
          <a:noFill/>
          <a:ln>
            <a:noFill/>
          </a:ln>
        </p:spPr>
      </p:pic>
      <p:pic>
        <p:nvPicPr>
          <p:cNvPr id="473" name="Google Shape;473;p30" title="IMG_20260303_171557.jpg"/>
          <p:cNvPicPr preferRelativeResize="0"/>
          <p:nvPr/>
        </p:nvPicPr>
        <p:blipFill>
          <a:blip r:embed="rId9">
            <a:alphaModFix/>
          </a:blip>
          <a:stretch>
            <a:fillRect/>
          </a:stretch>
        </p:blipFill>
        <p:spPr>
          <a:xfrm>
            <a:off x="5938605" y="359125"/>
            <a:ext cx="1551675" cy="2068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1"/>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Results: </a:t>
            </a:r>
            <a:r>
              <a:rPr b="0" lang="en"/>
              <a:t>Chart</a:t>
            </a:r>
            <a:endParaRPr b="0"/>
          </a:p>
        </p:txBody>
      </p:sp>
      <p:sp>
        <p:nvSpPr>
          <p:cNvPr id="479" name="Google Shape;479;p31"/>
          <p:cNvSpPr txBox="1"/>
          <p:nvPr/>
        </p:nvSpPr>
        <p:spPr>
          <a:xfrm>
            <a:off x="714450" y="1346350"/>
            <a:ext cx="7715100" cy="7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Put your data </a:t>
            </a:r>
            <a:r>
              <a:rPr b="1" lang="en" sz="1800">
                <a:solidFill>
                  <a:schemeClr val="dk2"/>
                </a:solidFill>
                <a:latin typeface="Nunito"/>
                <a:ea typeface="Nunito"/>
                <a:cs typeface="Nunito"/>
                <a:sym typeface="Nunito"/>
              </a:rPr>
              <a:t>together into a chart.</a:t>
            </a:r>
            <a:endParaRPr b="1" sz="1800">
              <a:solidFill>
                <a:schemeClr val="dk2"/>
              </a:solidFill>
              <a:latin typeface="Nunito"/>
              <a:ea typeface="Nunito"/>
              <a:cs typeface="Nunito"/>
              <a:sym typeface="Nunito"/>
            </a:endParaRPr>
          </a:p>
          <a:p>
            <a:pPr indent="0" lvl="0" marL="0" rtl="0" algn="l">
              <a:spcBef>
                <a:spcPts val="0"/>
              </a:spcBef>
              <a:spcAft>
                <a:spcPts val="0"/>
              </a:spcAft>
              <a:buNone/>
            </a:pPr>
            <a:r>
              <a:rPr lang="en" sz="1800">
                <a:solidFill>
                  <a:schemeClr val="dk2"/>
                </a:solidFill>
                <a:latin typeface="Nunito"/>
                <a:ea typeface="Nunito"/>
                <a:cs typeface="Nunito"/>
                <a:sym typeface="Nunito"/>
              </a:rPr>
              <a:t>Example:     (you can change the chart)</a:t>
            </a:r>
            <a:endParaRPr sz="1800">
              <a:solidFill>
                <a:schemeClr val="dk2"/>
              </a:solidFill>
              <a:latin typeface="Nunito"/>
              <a:ea typeface="Nunito"/>
              <a:cs typeface="Nunito"/>
              <a:sym typeface="Nunito"/>
            </a:endParaRPr>
          </a:p>
        </p:txBody>
      </p:sp>
      <p:graphicFrame>
        <p:nvGraphicFramePr>
          <p:cNvPr id="480" name="Google Shape;480;p31"/>
          <p:cNvGraphicFramePr/>
          <p:nvPr/>
        </p:nvGraphicFramePr>
        <p:xfrm>
          <a:off x="801225" y="2384600"/>
          <a:ext cx="3000000" cy="3000000"/>
        </p:xfrm>
        <a:graphic>
          <a:graphicData uri="http://schemas.openxmlformats.org/drawingml/2006/table">
            <a:tbl>
              <a:tblPr>
                <a:noFill/>
                <a:tableStyleId>{B076B8F8-FD9A-4FA8-806B-D61B8E3052E0}</a:tableStyleId>
              </a:tblPr>
              <a:tblGrid>
                <a:gridCol w="1809750"/>
                <a:gridCol w="1809750"/>
                <a:gridCol w="1809750"/>
                <a:gridCol w="1809750"/>
              </a:tblGrid>
              <a:tr h="381000">
                <a:tc>
                  <a:txBody>
                    <a:bodyPr/>
                    <a:lstStyle/>
                    <a:p>
                      <a:pPr indent="0" lvl="0" marL="0" rtl="0" algn="l">
                        <a:spcBef>
                          <a:spcPts val="0"/>
                        </a:spcBef>
                        <a:spcAft>
                          <a:spcPts val="0"/>
                        </a:spcAft>
                        <a:buNone/>
                      </a:pPr>
                      <a:r>
                        <a:rPr lang="en"/>
                        <a:t> </a:t>
                      </a:r>
                      <a:r>
                        <a:rPr lang="en">
                          <a:highlight>
                            <a:srgbClr val="A4C2F4"/>
                          </a:highlight>
                        </a:rPr>
                        <a:t>  </a:t>
                      </a:r>
                      <a:r>
                        <a:rPr lang="en">
                          <a:highlight>
                            <a:srgbClr val="F9CB9C"/>
                          </a:highlight>
                        </a:rPr>
                        <a:t> </a:t>
                      </a:r>
                      <a:r>
                        <a:rPr lang="en">
                          <a:highlight>
                            <a:srgbClr val="F9CB9C"/>
                          </a:highlight>
                        </a:rPr>
                        <a:t>Tri</a:t>
                      </a:r>
                      <a:r>
                        <a:rPr lang="en">
                          <a:highlight>
                            <a:srgbClr val="A4C2F4"/>
                          </a:highlight>
                        </a:rPr>
                        <a:t>al</a:t>
                      </a:r>
                      <a:r>
                        <a:rPr lang="en">
                          <a:highlight>
                            <a:srgbClr val="F9CB9C"/>
                          </a:highlight>
                        </a:rPr>
                        <a:t>s</a:t>
                      </a:r>
                      <a:endParaRPr>
                        <a:highlight>
                          <a:srgbClr val="F9CB9C"/>
                        </a:highlight>
                      </a:endParaRPr>
                    </a:p>
                  </a:txBody>
                  <a:tcPr marT="91425" marB="91425" marR="91425" marL="91425"/>
                </a:tc>
                <a:tc>
                  <a:txBody>
                    <a:bodyPr/>
                    <a:lstStyle/>
                    <a:p>
                      <a:pPr indent="0" lvl="0" marL="0" rtl="0" algn="l">
                        <a:spcBef>
                          <a:spcPts val="0"/>
                        </a:spcBef>
                        <a:spcAft>
                          <a:spcPts val="0"/>
                        </a:spcAft>
                        <a:buNone/>
                      </a:pPr>
                      <a:r>
                        <a:rPr lang="en"/>
                        <a:t>  </a:t>
                      </a:r>
                      <a:r>
                        <a:rPr lang="en">
                          <a:highlight>
                            <a:srgbClr val="F9CB9C"/>
                          </a:highlight>
                        </a:rPr>
                        <a:t>  Week 1 </a:t>
                      </a:r>
                      <a:r>
                        <a:rPr lang="en">
                          <a:highlight>
                            <a:srgbClr val="A4C2F4"/>
                          </a:highlight>
                        </a:rPr>
                        <a:t>Results</a:t>
                      </a:r>
                      <a:r>
                        <a:rPr lang="en">
                          <a:highlight>
                            <a:srgbClr val="A4C2F4"/>
                          </a:highlight>
                        </a:rPr>
                        <a:t> </a:t>
                      </a:r>
                      <a:endParaRPr>
                        <a:highlight>
                          <a:srgbClr val="A4C2F4"/>
                        </a:highlight>
                      </a:endParaRPr>
                    </a:p>
                  </a:txBody>
                  <a:tcPr marT="91425" marB="91425" marR="91425" marL="91425"/>
                </a:tc>
                <a:tc>
                  <a:txBody>
                    <a:bodyPr/>
                    <a:lstStyle/>
                    <a:p>
                      <a:pPr indent="0" lvl="0" marL="0" rtl="0" algn="l">
                        <a:spcBef>
                          <a:spcPts val="0"/>
                        </a:spcBef>
                        <a:spcAft>
                          <a:spcPts val="0"/>
                        </a:spcAft>
                        <a:buNone/>
                      </a:pPr>
                      <a:r>
                        <a:rPr lang="en">
                          <a:highlight>
                            <a:srgbClr val="F9CB9C"/>
                          </a:highlight>
                        </a:rPr>
                        <a:t> week 2</a:t>
                      </a:r>
                      <a:r>
                        <a:rPr lang="en">
                          <a:highlight>
                            <a:srgbClr val="A4C2F4"/>
                          </a:highlight>
                        </a:rPr>
                        <a:t> Results</a:t>
                      </a:r>
                      <a:endParaRPr>
                        <a:highlight>
                          <a:srgbClr val="A4C2F4"/>
                        </a:highlight>
                      </a:endParaRPr>
                    </a:p>
                  </a:txBody>
                  <a:tcPr marT="91425" marB="91425" marR="91425" marL="91425"/>
                </a:tc>
                <a:tc>
                  <a:txBody>
                    <a:bodyPr/>
                    <a:lstStyle/>
                    <a:p>
                      <a:pPr indent="0" lvl="0" marL="0" rtl="0" algn="l">
                        <a:spcBef>
                          <a:spcPts val="0"/>
                        </a:spcBef>
                        <a:spcAft>
                          <a:spcPts val="0"/>
                        </a:spcAft>
                        <a:buNone/>
                      </a:pPr>
                      <a:r>
                        <a:rPr lang="en"/>
                        <a:t> </a:t>
                      </a:r>
                      <a:r>
                        <a:rPr lang="en">
                          <a:highlight>
                            <a:srgbClr val="F9CB9C"/>
                          </a:highlight>
                        </a:rPr>
                        <a:t>Week </a:t>
                      </a:r>
                      <a:r>
                        <a:rPr lang="en">
                          <a:highlight>
                            <a:srgbClr val="F9CB9C"/>
                          </a:highlight>
                        </a:rPr>
                        <a:t>3 </a:t>
                      </a:r>
                      <a:r>
                        <a:rPr lang="en">
                          <a:highlight>
                            <a:srgbClr val="A4C2F4"/>
                          </a:highlight>
                        </a:rPr>
                        <a:t>Results</a:t>
                      </a:r>
                      <a:endParaRPr>
                        <a:highlight>
                          <a:srgbClr val="A4C2F4"/>
                        </a:highlight>
                      </a:endParaRPr>
                    </a:p>
                  </a:txBody>
                  <a:tcPr marT="91425" marB="91425" marR="91425" marL="91425"/>
                </a:tc>
              </a:tr>
              <a:tr h="381000">
                <a:tc>
                  <a:txBody>
                    <a:bodyPr/>
                    <a:lstStyle/>
                    <a:p>
                      <a:pPr indent="0" lvl="0" marL="0" rtl="0" algn="l">
                        <a:spcBef>
                          <a:spcPts val="0"/>
                        </a:spcBef>
                        <a:spcAft>
                          <a:spcPts val="0"/>
                        </a:spcAft>
                        <a:buNone/>
                      </a:pPr>
                      <a:r>
                        <a:rPr lang="en"/>
                        <a:t>Trial 1</a:t>
                      </a:r>
                      <a:endParaRPr/>
                    </a:p>
                  </a:txBody>
                  <a:tcPr marT="91425" marB="91425" marR="91425" marL="91425"/>
                </a:tc>
                <a:tc>
                  <a:txBody>
                    <a:bodyPr/>
                    <a:lstStyle/>
                    <a:p>
                      <a:pPr indent="0" lvl="0" marL="0" rtl="0" algn="l">
                        <a:spcBef>
                          <a:spcPts val="0"/>
                        </a:spcBef>
                        <a:spcAft>
                          <a:spcPts val="0"/>
                        </a:spcAft>
                        <a:buNone/>
                      </a:pPr>
                      <a:r>
                        <a:rPr lang="en" sz="1500"/>
                        <a:t>Didn't</a:t>
                      </a:r>
                      <a:r>
                        <a:rPr lang="en" sz="1500"/>
                        <a:t> </a:t>
                      </a:r>
                      <a:r>
                        <a:rPr lang="en" sz="1500"/>
                        <a:t>germinate</a:t>
                      </a:r>
                      <a:endParaRPr sz="1500"/>
                    </a:p>
                  </a:txBody>
                  <a:tcPr marT="91425" marB="91425" marR="91425" marL="91425"/>
                </a:tc>
                <a:tc>
                  <a:txBody>
                    <a:bodyPr/>
                    <a:lstStyle/>
                    <a:p>
                      <a:pPr indent="0" lvl="0" marL="0" rtl="0" algn="l">
                        <a:spcBef>
                          <a:spcPts val="0"/>
                        </a:spcBef>
                        <a:spcAft>
                          <a:spcPts val="0"/>
                        </a:spcAft>
                        <a:buNone/>
                      </a:pPr>
                      <a:r>
                        <a:rPr lang="en"/>
                        <a:t>Cracks forming</a:t>
                      </a:r>
                      <a:endParaRPr/>
                    </a:p>
                  </a:txBody>
                  <a:tcPr marT="91425" marB="91425" marR="91425" marL="91425"/>
                </a:tc>
                <a:tc>
                  <a:txBody>
                    <a:bodyPr/>
                    <a:lstStyle/>
                    <a:p>
                      <a:pPr indent="0" lvl="0" marL="0" rtl="0" algn="l">
                        <a:spcBef>
                          <a:spcPts val="0"/>
                        </a:spcBef>
                        <a:spcAft>
                          <a:spcPts val="0"/>
                        </a:spcAft>
                        <a:buNone/>
                      </a:pPr>
                      <a:r>
                        <a:rPr lang="en"/>
                        <a:t>More cracks forming</a:t>
                      </a:r>
                      <a:endParaRPr/>
                    </a:p>
                  </a:txBody>
                  <a:tcPr marT="91425" marB="91425" marR="91425" marL="91425"/>
                </a:tc>
              </a:tr>
              <a:tr h="381000">
                <a:tc>
                  <a:txBody>
                    <a:bodyPr/>
                    <a:lstStyle/>
                    <a:p>
                      <a:pPr indent="0" lvl="0" marL="0" rtl="0" algn="l">
                        <a:spcBef>
                          <a:spcPts val="0"/>
                        </a:spcBef>
                        <a:spcAft>
                          <a:spcPts val="0"/>
                        </a:spcAft>
                        <a:buNone/>
                      </a:pPr>
                      <a:r>
                        <a:rPr lang="en"/>
                        <a:t>Trial 2</a:t>
                      </a:r>
                      <a:endParaRPr/>
                    </a:p>
                  </a:txBody>
                  <a:tcPr marT="91425" marB="91425" marR="91425" marL="91425"/>
                </a:tc>
                <a:tc>
                  <a:txBody>
                    <a:bodyPr/>
                    <a:lstStyle/>
                    <a:p>
                      <a:pPr indent="0" lvl="0" marL="0" rtl="0" algn="l">
                        <a:spcBef>
                          <a:spcPts val="0"/>
                        </a:spcBef>
                        <a:spcAft>
                          <a:spcPts val="0"/>
                        </a:spcAft>
                        <a:buNone/>
                      </a:pPr>
                      <a:r>
                        <a:rPr lang="en"/>
                        <a:t>Didn’t germinate</a:t>
                      </a:r>
                      <a:endParaRPr/>
                    </a:p>
                  </a:txBody>
                  <a:tcPr marT="91425" marB="91425" marR="91425" marL="91425"/>
                </a:tc>
                <a:tc>
                  <a:txBody>
                    <a:bodyPr/>
                    <a:lstStyle/>
                    <a:p>
                      <a:pPr indent="0" lvl="0" marL="0" rtl="0" algn="l">
                        <a:spcBef>
                          <a:spcPts val="0"/>
                        </a:spcBef>
                        <a:spcAft>
                          <a:spcPts val="0"/>
                        </a:spcAft>
                        <a:buNone/>
                      </a:pPr>
                      <a:r>
                        <a:rPr lang="en"/>
                        <a:t>Cracks forming</a:t>
                      </a:r>
                      <a:endParaRPr/>
                    </a:p>
                  </a:txBody>
                  <a:tcPr marT="91425" marB="91425" marR="91425" marL="91425"/>
                </a:tc>
                <a:tc>
                  <a:txBody>
                    <a:bodyPr/>
                    <a:lstStyle/>
                    <a:p>
                      <a:pPr indent="0" lvl="0" marL="0" rtl="0" algn="l">
                        <a:spcBef>
                          <a:spcPts val="0"/>
                        </a:spcBef>
                        <a:spcAft>
                          <a:spcPts val="0"/>
                        </a:spcAft>
                        <a:buNone/>
                      </a:pPr>
                      <a:r>
                        <a:rPr lang="en"/>
                        <a:t>More cracks forming</a:t>
                      </a:r>
                      <a:endParaRPr/>
                    </a:p>
                  </a:txBody>
                  <a:tcPr marT="91425" marB="91425" marR="91425" marL="91425">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Trial 3</a:t>
                      </a:r>
                      <a:endParaRPr/>
                    </a:p>
                  </a:txBody>
                  <a:tcPr marT="91425" marB="91425" marR="91425" marL="91425"/>
                </a:tc>
                <a:tc>
                  <a:txBody>
                    <a:bodyPr/>
                    <a:lstStyle/>
                    <a:p>
                      <a:pPr indent="0" lvl="0" marL="0" rtl="0" algn="l">
                        <a:spcBef>
                          <a:spcPts val="0"/>
                        </a:spcBef>
                        <a:spcAft>
                          <a:spcPts val="0"/>
                        </a:spcAft>
                        <a:buNone/>
                      </a:pPr>
                      <a:r>
                        <a:rPr lang="en"/>
                        <a:t>Didn't</a:t>
                      </a:r>
                      <a:r>
                        <a:rPr lang="en"/>
                        <a:t> germinate</a:t>
                      </a:r>
                      <a:endParaRPr/>
                    </a:p>
                  </a:txBody>
                  <a:tcPr marT="91425" marB="91425" marR="91425" marL="91425"/>
                </a:tc>
                <a:tc>
                  <a:txBody>
                    <a:bodyPr/>
                    <a:lstStyle/>
                    <a:p>
                      <a:pPr indent="0" lvl="0" marL="0" rtl="0" algn="l">
                        <a:spcBef>
                          <a:spcPts val="0"/>
                        </a:spcBef>
                        <a:spcAft>
                          <a:spcPts val="0"/>
                        </a:spcAft>
                        <a:buNone/>
                      </a:pPr>
                      <a:r>
                        <a:rPr lang="en"/>
                        <a:t>Cracks forming</a:t>
                      </a:r>
                      <a:endParaRPr/>
                    </a:p>
                  </a:txBody>
                  <a:tcPr marT="91425" marB="91425" marR="91425" marL="91425">
                    <a:lnR cap="flat" cmpd="sng" w="9525">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a:t>More cracks forming</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4"/>
          <p:cNvSpPr txBox="1"/>
          <p:nvPr>
            <p:ph type="title"/>
          </p:nvPr>
        </p:nvSpPr>
        <p:spPr>
          <a:xfrm>
            <a:off x="1303800" y="97025"/>
            <a:ext cx="7312200" cy="115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Topic:How </a:t>
            </a:r>
            <a:r>
              <a:rPr lang="en"/>
              <a:t>does</a:t>
            </a:r>
            <a:r>
              <a:rPr lang="en"/>
              <a:t> salt  water affect plant</a:t>
            </a:r>
            <a:endParaRPr/>
          </a:p>
          <a:p>
            <a:pPr indent="0" lvl="0" marL="0" rtl="0" algn="l">
              <a:spcBef>
                <a:spcPts val="0"/>
              </a:spcBef>
              <a:spcAft>
                <a:spcPts val="0"/>
              </a:spcAft>
              <a:buNone/>
            </a:pPr>
            <a:r>
              <a:rPr lang="en"/>
              <a:t>G</a:t>
            </a:r>
            <a:r>
              <a:rPr lang="en"/>
              <a:t>rowth</a:t>
            </a:r>
            <a:r>
              <a:rPr lang="en"/>
              <a:t> .</a:t>
            </a:r>
            <a:endParaRPr/>
          </a:p>
        </p:txBody>
      </p:sp>
      <p:sp>
        <p:nvSpPr>
          <p:cNvPr id="285" name="Google Shape;285;p14"/>
          <p:cNvSpPr txBox="1"/>
          <p:nvPr>
            <p:ph idx="1" type="body"/>
          </p:nvPr>
        </p:nvSpPr>
        <p:spPr>
          <a:xfrm>
            <a:off x="1207500" y="1347600"/>
            <a:ext cx="7030500" cy="801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Write about the topic you chose. Why did you choose this topic? What do you hope to find out?</a:t>
            </a:r>
            <a:endParaRPr/>
          </a:p>
        </p:txBody>
      </p:sp>
      <p:sp>
        <p:nvSpPr>
          <p:cNvPr id="286" name="Google Shape;286;p14"/>
          <p:cNvSpPr txBox="1"/>
          <p:nvPr/>
        </p:nvSpPr>
        <p:spPr>
          <a:xfrm>
            <a:off x="1540950" y="2007375"/>
            <a:ext cx="6837900" cy="27987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We chose: How does salt water affect plant growth?We chose this topic because we want to find out if you can water a garden with not only fresh water,but also salt water.</a:t>
            </a:r>
            <a:endParaRPr sz="1300">
              <a:solidFill>
                <a:schemeClr val="dk2"/>
              </a:solidFill>
              <a:latin typeface="Nunito"/>
              <a:ea typeface="Nunito"/>
              <a:cs typeface="Nunito"/>
              <a:sym typeface="Nunito"/>
            </a:endParaRPr>
          </a:p>
        </p:txBody>
      </p:sp>
      <p:pic>
        <p:nvPicPr>
          <p:cNvPr descr="a cartoon drawing of salt pouring out of a container (Provided by Tenor)" id="287" name="Google Shape;287;p14"/>
          <p:cNvPicPr preferRelativeResize="0"/>
          <p:nvPr/>
        </p:nvPicPr>
        <p:blipFill>
          <a:blip r:embed="rId3">
            <a:alphaModFix/>
          </a:blip>
          <a:stretch>
            <a:fillRect/>
          </a:stretch>
        </p:blipFill>
        <p:spPr>
          <a:xfrm>
            <a:off x="4094025" y="2655787"/>
            <a:ext cx="2170580" cy="1961375"/>
          </a:xfrm>
          <a:prstGeom prst="rect">
            <a:avLst/>
          </a:prstGeom>
          <a:noFill/>
          <a:ln>
            <a:noFill/>
          </a:ln>
        </p:spPr>
      </p:pic>
      <p:sp>
        <p:nvSpPr>
          <p:cNvPr id="288" name="Google Shape;288;p14"/>
          <p:cNvSpPr/>
          <p:nvPr/>
        </p:nvSpPr>
        <p:spPr>
          <a:xfrm>
            <a:off x="3088925" y="3196675"/>
            <a:ext cx="1261200" cy="12612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289" name="Google Shape;289;p14"/>
          <p:cNvSpPr/>
          <p:nvPr/>
        </p:nvSpPr>
        <p:spPr>
          <a:xfrm>
            <a:off x="6173150" y="2994175"/>
            <a:ext cx="1261200" cy="13890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290" name="Google Shape;290;p14"/>
          <p:cNvSpPr txBox="1"/>
          <p:nvPr/>
        </p:nvSpPr>
        <p:spPr>
          <a:xfrm>
            <a:off x="7243850" y="3196675"/>
            <a:ext cx="11349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Nunito"/>
                <a:ea typeface="Nunito"/>
                <a:cs typeface="Nunito"/>
                <a:sym typeface="Nunito"/>
              </a:rPr>
              <a:t>Salt water</a:t>
            </a:r>
            <a:endParaRPr sz="1800">
              <a:solidFill>
                <a:schemeClr val="dk2"/>
              </a:solidFill>
              <a:latin typeface="Nunito"/>
              <a:ea typeface="Nunito"/>
              <a:cs typeface="Nunito"/>
              <a:sym typeface="Nunito"/>
            </a:endParaRPr>
          </a:p>
          <a:p>
            <a:pPr indent="0" lvl="0" marL="0" rtl="0" algn="l">
              <a:spcBef>
                <a:spcPts val="0"/>
              </a:spcBef>
              <a:spcAft>
                <a:spcPts val="0"/>
              </a:spcAft>
              <a:buNone/>
            </a:pPr>
            <a:r>
              <a:t/>
            </a:r>
            <a:endParaRPr sz="1800">
              <a:solidFill>
                <a:schemeClr val="dk2"/>
              </a:solidFill>
              <a:latin typeface="Nunito"/>
              <a:ea typeface="Nunito"/>
              <a:cs typeface="Nunito"/>
              <a:sym typeface="Nunito"/>
            </a:endParaRPr>
          </a:p>
        </p:txBody>
      </p:sp>
      <p:pic>
        <p:nvPicPr>
          <p:cNvPr descr="Plastic bottle vector illustration, flat style icon (Provided by Getty Images)" id="291" name="Google Shape;291;p14"/>
          <p:cNvPicPr preferRelativeResize="0"/>
          <p:nvPr/>
        </p:nvPicPr>
        <p:blipFill>
          <a:blip r:embed="rId4">
            <a:alphaModFix/>
          </a:blip>
          <a:stretch>
            <a:fillRect/>
          </a:stretch>
        </p:blipFill>
        <p:spPr>
          <a:xfrm>
            <a:off x="1540950" y="2841775"/>
            <a:ext cx="1693798" cy="16937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2"/>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Results: </a:t>
            </a:r>
            <a:r>
              <a:rPr b="0" lang="en"/>
              <a:t>Analyze</a:t>
            </a:r>
            <a:endParaRPr b="0"/>
          </a:p>
        </p:txBody>
      </p:sp>
      <p:sp>
        <p:nvSpPr>
          <p:cNvPr id="486" name="Google Shape;486;p32"/>
          <p:cNvSpPr txBox="1"/>
          <p:nvPr/>
        </p:nvSpPr>
        <p:spPr>
          <a:xfrm>
            <a:off x="714450" y="1346350"/>
            <a:ext cx="7715100" cy="7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Look at your data and observations. Look for patterns and trends. Explain what happened in your experiment and what you found out: </a:t>
            </a:r>
            <a:endParaRPr>
              <a:solidFill>
                <a:schemeClr val="dk2"/>
              </a:solidFill>
              <a:latin typeface="Nunito"/>
              <a:ea typeface="Nunito"/>
              <a:cs typeface="Nunito"/>
              <a:sym typeface="Nunito"/>
            </a:endParaRPr>
          </a:p>
        </p:txBody>
      </p:sp>
      <p:sp>
        <p:nvSpPr>
          <p:cNvPr id="487" name="Google Shape;487;p32"/>
          <p:cNvSpPr txBox="1"/>
          <p:nvPr/>
        </p:nvSpPr>
        <p:spPr>
          <a:xfrm>
            <a:off x="711025" y="2087650"/>
            <a:ext cx="8017800" cy="26781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latin typeface="Nunito"/>
                <a:ea typeface="Nunito"/>
                <a:cs typeface="Nunito"/>
                <a:sym typeface="Nunito"/>
              </a:rPr>
              <a:t>We </a:t>
            </a:r>
            <a:r>
              <a:rPr lang="en" sz="2000">
                <a:solidFill>
                  <a:schemeClr val="dk2"/>
                </a:solidFill>
                <a:latin typeface="Nunito"/>
                <a:ea typeface="Nunito"/>
                <a:cs typeface="Nunito"/>
                <a:sym typeface="Nunito"/>
              </a:rPr>
              <a:t>have</a:t>
            </a:r>
            <a:r>
              <a:rPr lang="en" sz="2000">
                <a:solidFill>
                  <a:schemeClr val="dk2"/>
                </a:solidFill>
                <a:latin typeface="Nunito"/>
                <a:ea typeface="Nunito"/>
                <a:cs typeface="Nunito"/>
                <a:sym typeface="Nunito"/>
              </a:rPr>
              <a:t> analyzed that the plants are growing little cracks after we </a:t>
            </a:r>
            <a:r>
              <a:rPr lang="en" sz="2000">
                <a:solidFill>
                  <a:schemeClr val="dk2"/>
                </a:solidFill>
                <a:latin typeface="Nunito"/>
                <a:ea typeface="Nunito"/>
                <a:cs typeface="Nunito"/>
                <a:sym typeface="Nunito"/>
              </a:rPr>
              <a:t>putted</a:t>
            </a:r>
            <a:r>
              <a:rPr lang="en" sz="2000">
                <a:solidFill>
                  <a:schemeClr val="dk2"/>
                </a:solidFill>
                <a:latin typeface="Nunito"/>
                <a:ea typeface="Nunito"/>
                <a:cs typeface="Nunito"/>
                <a:sym typeface="Nunito"/>
              </a:rPr>
              <a:t> water daily for 4 times, </a:t>
            </a:r>
            <a:r>
              <a:rPr lang="en" sz="2000">
                <a:solidFill>
                  <a:schemeClr val="dk2"/>
                </a:solidFill>
                <a:latin typeface="Nunito"/>
                <a:ea typeface="Nunito"/>
                <a:cs typeface="Nunito"/>
                <a:sym typeface="Nunito"/>
              </a:rPr>
              <a:t>morning</a:t>
            </a:r>
            <a:r>
              <a:rPr lang="en" sz="2000">
                <a:solidFill>
                  <a:schemeClr val="dk2"/>
                </a:solidFill>
                <a:latin typeface="Nunito"/>
                <a:ea typeface="Nunito"/>
                <a:cs typeface="Nunito"/>
                <a:sym typeface="Nunito"/>
              </a:rPr>
              <a:t> afternoon,evening, and night time. We also let it  </a:t>
            </a:r>
            <a:r>
              <a:rPr lang="en" sz="2000">
                <a:solidFill>
                  <a:schemeClr val="dk2"/>
                </a:solidFill>
                <a:latin typeface="Nunito"/>
                <a:ea typeface="Nunito"/>
                <a:cs typeface="Nunito"/>
                <a:sym typeface="Nunito"/>
              </a:rPr>
              <a:t>fertilize</a:t>
            </a:r>
            <a:r>
              <a:rPr lang="en" sz="2000">
                <a:solidFill>
                  <a:schemeClr val="dk2"/>
                </a:solidFill>
                <a:latin typeface="Nunito"/>
                <a:ea typeface="Nunito"/>
                <a:cs typeface="Nunito"/>
                <a:sym typeface="Nunito"/>
              </a:rPr>
              <a:t> in the sun every day.</a:t>
            </a:r>
            <a:endParaRPr sz="2000">
              <a:solidFill>
                <a:schemeClr val="dk2"/>
              </a:solidFill>
              <a:latin typeface="Nunito"/>
              <a:ea typeface="Nunito"/>
              <a:cs typeface="Nunito"/>
              <a:sym typeface="Nunito"/>
            </a:endParaRPr>
          </a:p>
        </p:txBody>
      </p:sp>
      <p:pic>
        <p:nvPicPr>
          <p:cNvPr descr="File:Sun.svg - Wikimedia Commons" id="488" name="Google Shape;488;p32"/>
          <p:cNvPicPr preferRelativeResize="0"/>
          <p:nvPr/>
        </p:nvPicPr>
        <p:blipFill>
          <a:blip r:embed="rId3">
            <a:alphaModFix/>
          </a:blip>
          <a:stretch>
            <a:fillRect/>
          </a:stretch>
        </p:blipFill>
        <p:spPr>
          <a:xfrm>
            <a:off x="1626851" y="2838450"/>
            <a:ext cx="1937400" cy="1927300"/>
          </a:xfrm>
          <a:prstGeom prst="rect">
            <a:avLst/>
          </a:prstGeom>
          <a:noFill/>
          <a:ln>
            <a:noFill/>
          </a:ln>
        </p:spPr>
      </p:pic>
      <p:pic>
        <p:nvPicPr>
          <p:cNvPr descr="Free picture: drinking water, fresh water, full, glass, liquid ..." id="489" name="Google Shape;489;p32"/>
          <p:cNvPicPr preferRelativeResize="0"/>
          <p:nvPr/>
        </p:nvPicPr>
        <p:blipFill>
          <a:blip r:embed="rId4">
            <a:alphaModFix/>
          </a:blip>
          <a:stretch>
            <a:fillRect/>
          </a:stretch>
        </p:blipFill>
        <p:spPr>
          <a:xfrm>
            <a:off x="3820724" y="3278025"/>
            <a:ext cx="1937398" cy="1291280"/>
          </a:xfrm>
          <a:prstGeom prst="rect">
            <a:avLst/>
          </a:prstGeom>
          <a:noFill/>
          <a:ln>
            <a:noFill/>
          </a:ln>
        </p:spPr>
      </p:pic>
      <p:pic>
        <p:nvPicPr>
          <p:cNvPr descr="File:SaltInWaterSolutionLiquid.jpg - Wikimedia Commons" id="490" name="Google Shape;490;p32"/>
          <p:cNvPicPr preferRelativeResize="0"/>
          <p:nvPr/>
        </p:nvPicPr>
        <p:blipFill>
          <a:blip r:embed="rId5">
            <a:alphaModFix/>
          </a:blip>
          <a:stretch>
            <a:fillRect/>
          </a:stretch>
        </p:blipFill>
        <p:spPr>
          <a:xfrm>
            <a:off x="6786975" y="2838450"/>
            <a:ext cx="1427975" cy="1927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3"/>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Results: </a:t>
            </a:r>
            <a:r>
              <a:rPr b="0" lang="en"/>
              <a:t>Graph</a:t>
            </a:r>
            <a:endParaRPr b="0"/>
          </a:p>
        </p:txBody>
      </p:sp>
      <p:sp>
        <p:nvSpPr>
          <p:cNvPr id="496" name="Google Shape;496;p33"/>
          <p:cNvSpPr txBox="1"/>
          <p:nvPr/>
        </p:nvSpPr>
        <p:spPr>
          <a:xfrm>
            <a:off x="714450" y="1346350"/>
            <a:ext cx="7715100" cy="7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Nunito"/>
                <a:ea typeface="Nunito"/>
                <a:cs typeface="Nunito"/>
                <a:sym typeface="Nunito"/>
              </a:rPr>
              <a:t>Graph your data for a visual display of your results.</a:t>
            </a:r>
            <a:endParaRPr b="1" sz="1800">
              <a:solidFill>
                <a:schemeClr val="dk2"/>
              </a:solidFill>
              <a:latin typeface="Nunito"/>
              <a:ea typeface="Nunito"/>
              <a:cs typeface="Nunito"/>
              <a:sym typeface="Nunito"/>
            </a:endParaRPr>
          </a:p>
          <a:p>
            <a:pPr indent="0" lvl="0" marL="0" rtl="0" algn="l">
              <a:spcBef>
                <a:spcPts val="0"/>
              </a:spcBef>
              <a:spcAft>
                <a:spcPts val="0"/>
              </a:spcAft>
              <a:buNone/>
            </a:pPr>
            <a:r>
              <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sz="1800">
                <a:solidFill>
                  <a:schemeClr val="dk2"/>
                </a:solidFill>
                <a:latin typeface="Nunito"/>
                <a:ea typeface="Nunito"/>
                <a:cs typeface="Nunito"/>
                <a:sym typeface="Nunito"/>
              </a:rPr>
              <a:t>Use Google Sheets or another  website and copy the graph onto this slide, or draw by hand and upload a photo.</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sz="1800">
                <a:solidFill>
                  <a:schemeClr val="dk2"/>
                </a:solidFill>
                <a:latin typeface="Nunito"/>
                <a:ea typeface="Nunito"/>
                <a:cs typeface="Nunito"/>
                <a:sym typeface="Nunito"/>
              </a:rPr>
              <a:t>Ask your Science Fair teachers for help if you need it!</a:t>
            </a:r>
            <a:endParaRPr sz="1800">
              <a:solidFill>
                <a:schemeClr val="dk2"/>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4"/>
          <p:cNvSpPr txBox="1"/>
          <p:nvPr>
            <p:ph type="title"/>
          </p:nvPr>
        </p:nvSpPr>
        <p:spPr>
          <a:xfrm>
            <a:off x="1303800" y="598575"/>
            <a:ext cx="7030500" cy="7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Conclusion</a:t>
            </a:r>
            <a:endParaRPr b="0"/>
          </a:p>
        </p:txBody>
      </p:sp>
      <p:sp>
        <p:nvSpPr>
          <p:cNvPr id="502" name="Google Shape;502;p34"/>
          <p:cNvSpPr txBox="1"/>
          <p:nvPr/>
        </p:nvSpPr>
        <p:spPr>
          <a:xfrm>
            <a:off x="1119475" y="1361500"/>
            <a:ext cx="7352400" cy="8472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My </a:t>
            </a:r>
            <a:r>
              <a:rPr b="1" lang="en" sz="1300">
                <a:solidFill>
                  <a:schemeClr val="dk2"/>
                </a:solidFill>
                <a:latin typeface="Nunito"/>
                <a:ea typeface="Nunito"/>
                <a:cs typeface="Nunito"/>
                <a:sym typeface="Nunito"/>
              </a:rPr>
              <a:t>question</a:t>
            </a:r>
            <a:r>
              <a:rPr b="1" lang="en" sz="1300">
                <a:solidFill>
                  <a:schemeClr val="dk2"/>
                </a:solidFill>
                <a:latin typeface="Nunito"/>
                <a:ea typeface="Nunito"/>
                <a:cs typeface="Nunito"/>
                <a:sym typeface="Nunito"/>
              </a:rPr>
              <a:t> was: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How does the salt water affect plants?</a:t>
            </a:r>
            <a:endParaRPr b="1" sz="1300">
              <a:solidFill>
                <a:schemeClr val="dk2"/>
              </a:solidFill>
              <a:latin typeface="Nunito"/>
              <a:ea typeface="Nunito"/>
              <a:cs typeface="Nunito"/>
              <a:sym typeface="Nunito"/>
            </a:endParaRPr>
          </a:p>
        </p:txBody>
      </p:sp>
      <p:sp>
        <p:nvSpPr>
          <p:cNvPr id="503" name="Google Shape;503;p34"/>
          <p:cNvSpPr txBox="1"/>
          <p:nvPr/>
        </p:nvSpPr>
        <p:spPr>
          <a:xfrm>
            <a:off x="1119475" y="2428300"/>
            <a:ext cx="7352400" cy="8472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The answer to my question is: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That fresh water was much better than salt water has a </a:t>
            </a:r>
            <a:r>
              <a:rPr b="1" lang="en" sz="1300">
                <a:solidFill>
                  <a:schemeClr val="dk2"/>
                </a:solidFill>
                <a:latin typeface="Nunito"/>
                <a:ea typeface="Nunito"/>
                <a:cs typeface="Nunito"/>
                <a:sym typeface="Nunito"/>
              </a:rPr>
              <a:t>photosynthesis?</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p:txBody>
      </p:sp>
      <p:sp>
        <p:nvSpPr>
          <p:cNvPr id="504" name="Google Shape;504;p34"/>
          <p:cNvSpPr txBox="1"/>
          <p:nvPr/>
        </p:nvSpPr>
        <p:spPr>
          <a:xfrm>
            <a:off x="1119475" y="3495100"/>
            <a:ext cx="7352400" cy="14511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My hypothesis was </a:t>
            </a:r>
            <a:r>
              <a:rPr b="1" lang="en" sz="1300" u="sng">
                <a:solidFill>
                  <a:schemeClr val="dk2"/>
                </a:solidFill>
                <a:latin typeface="Nunito"/>
                <a:ea typeface="Nunito"/>
                <a:cs typeface="Nunito"/>
                <a:sym typeface="Nunito"/>
              </a:rPr>
              <a:t>correct</a:t>
            </a:r>
            <a:r>
              <a:rPr b="1" lang="en" sz="1300">
                <a:solidFill>
                  <a:schemeClr val="dk2"/>
                </a:solidFill>
                <a:latin typeface="Nunito"/>
                <a:ea typeface="Nunito"/>
                <a:cs typeface="Nunito"/>
                <a:sym typeface="Nunito"/>
              </a:rPr>
              <a:t> because:  The salt area did not grow because the salt water is not </a:t>
            </a:r>
            <a:r>
              <a:rPr b="1" lang="en" sz="1300">
                <a:solidFill>
                  <a:schemeClr val="dk2"/>
                </a:solidFill>
                <a:latin typeface="Nunito"/>
                <a:ea typeface="Nunito"/>
                <a:cs typeface="Nunito"/>
                <a:sym typeface="Nunito"/>
              </a:rPr>
              <a:t>designed for plants and plants are not designed for salt water.</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OR</a:t>
            </a:r>
            <a:endParaRPr b="1" sz="1300">
              <a:solidFill>
                <a:schemeClr val="dk2"/>
              </a:solidFill>
              <a:latin typeface="Nunito"/>
              <a:ea typeface="Nunito"/>
              <a:cs typeface="Nunito"/>
              <a:sym typeface="Nunito"/>
            </a:endParaRPr>
          </a:p>
          <a:p>
            <a:pPr indent="0" lvl="0" marL="0" rtl="0" algn="l">
              <a:spcBef>
                <a:spcPts val="0"/>
              </a:spcBef>
              <a:spcAft>
                <a:spcPts val="0"/>
              </a:spcAft>
              <a:buNone/>
            </a:pPr>
            <a:r>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My hypothesis was </a:t>
            </a:r>
            <a:r>
              <a:rPr b="1" lang="en" sz="1300" u="sng">
                <a:solidFill>
                  <a:schemeClr val="dk2"/>
                </a:solidFill>
                <a:latin typeface="Nunito"/>
                <a:ea typeface="Nunito"/>
                <a:cs typeface="Nunito"/>
                <a:sym typeface="Nunito"/>
              </a:rPr>
              <a:t>incorrect</a:t>
            </a:r>
            <a:r>
              <a:rPr b="1" lang="en" sz="1300">
                <a:solidFill>
                  <a:schemeClr val="dk2"/>
                </a:solidFill>
                <a:latin typeface="Nunito"/>
                <a:ea typeface="Nunito"/>
                <a:cs typeface="Nunito"/>
                <a:sym typeface="Nunito"/>
              </a:rPr>
              <a:t> because: We were not incorrect.</a:t>
            </a:r>
            <a:endParaRPr b="1" sz="1300">
              <a:solidFill>
                <a:schemeClr val="dk2"/>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5"/>
          <p:cNvSpPr txBox="1"/>
          <p:nvPr>
            <p:ph type="title"/>
          </p:nvPr>
        </p:nvSpPr>
        <p:spPr>
          <a:xfrm>
            <a:off x="1303800" y="598575"/>
            <a:ext cx="7030500" cy="7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Applications</a:t>
            </a:r>
            <a:endParaRPr b="0"/>
          </a:p>
        </p:txBody>
      </p:sp>
      <p:sp>
        <p:nvSpPr>
          <p:cNvPr id="510" name="Google Shape;510;p35"/>
          <p:cNvSpPr txBox="1"/>
          <p:nvPr/>
        </p:nvSpPr>
        <p:spPr>
          <a:xfrm>
            <a:off x="1119475" y="1285300"/>
            <a:ext cx="73524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In what ways  are your findings useful?</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Who could benefit from your results and how? </a:t>
            </a:r>
            <a:endParaRPr b="1" sz="1300">
              <a:solidFill>
                <a:schemeClr val="dk2"/>
              </a:solidFill>
              <a:latin typeface="Nunito"/>
              <a:ea typeface="Nunito"/>
              <a:cs typeface="Nunito"/>
              <a:sym typeface="Nunito"/>
            </a:endParaRPr>
          </a:p>
        </p:txBody>
      </p:sp>
      <p:sp>
        <p:nvSpPr>
          <p:cNvPr id="511" name="Google Shape;511;p35"/>
          <p:cNvSpPr txBox="1"/>
          <p:nvPr/>
        </p:nvSpPr>
        <p:spPr>
          <a:xfrm>
            <a:off x="1119475" y="1936375"/>
            <a:ext cx="7352400" cy="26928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2"/>
                </a:solidFill>
                <a:latin typeface="Nunito"/>
                <a:ea typeface="Nunito"/>
                <a:cs typeface="Nunito"/>
                <a:sym typeface="Nunito"/>
              </a:rPr>
              <a:t>It has been useful to farmers,people, and for a living things. So they can see </a:t>
            </a:r>
            <a:r>
              <a:rPr lang="en" sz="1900">
                <a:solidFill>
                  <a:schemeClr val="dk2"/>
                </a:solidFill>
                <a:latin typeface="Nunito"/>
                <a:ea typeface="Nunito"/>
                <a:cs typeface="Nunito"/>
                <a:sym typeface="Nunito"/>
              </a:rPr>
              <a:t>what's</a:t>
            </a:r>
            <a:r>
              <a:rPr lang="en" sz="1900">
                <a:solidFill>
                  <a:schemeClr val="dk2"/>
                </a:solidFill>
                <a:latin typeface="Nunito"/>
                <a:ea typeface="Nunito"/>
                <a:cs typeface="Nunito"/>
                <a:sym typeface="Nunito"/>
              </a:rPr>
              <a:t> better </a:t>
            </a:r>
            <a:r>
              <a:rPr lang="en" sz="1900">
                <a:solidFill>
                  <a:schemeClr val="dk2"/>
                </a:solidFill>
                <a:latin typeface="Nunito"/>
                <a:ea typeface="Nunito"/>
                <a:cs typeface="Nunito"/>
                <a:sym typeface="Nunito"/>
              </a:rPr>
              <a:t>freshwater</a:t>
            </a:r>
            <a:r>
              <a:rPr lang="en" sz="1900">
                <a:solidFill>
                  <a:schemeClr val="dk2"/>
                </a:solidFill>
                <a:latin typeface="Nunito"/>
                <a:ea typeface="Nunito"/>
                <a:cs typeface="Nunito"/>
                <a:sym typeface="Nunito"/>
              </a:rPr>
              <a:t> or </a:t>
            </a:r>
            <a:r>
              <a:rPr lang="en" sz="1900">
                <a:solidFill>
                  <a:schemeClr val="dk2"/>
                </a:solidFill>
                <a:latin typeface="Nunito"/>
                <a:ea typeface="Nunito"/>
                <a:cs typeface="Nunito"/>
                <a:sym typeface="Nunito"/>
              </a:rPr>
              <a:t>saltwater for a fertilized photophysics for there plants. People like farmers and more can see your slides that we made and reflect on it.</a:t>
            </a:r>
            <a:endParaRPr sz="1900">
              <a:solidFill>
                <a:schemeClr val="dk2"/>
              </a:solidFill>
              <a:latin typeface="Nunito"/>
              <a:ea typeface="Nunito"/>
              <a:cs typeface="Nunito"/>
              <a:sym typeface="Nunito"/>
            </a:endParaRPr>
          </a:p>
          <a:p>
            <a:pPr indent="0" lvl="0" marL="0" rtl="0" algn="l">
              <a:spcBef>
                <a:spcPts val="0"/>
              </a:spcBef>
              <a:spcAft>
                <a:spcPts val="0"/>
              </a:spcAft>
              <a:buNone/>
            </a:pPr>
            <a:r>
              <a:t/>
            </a:r>
            <a:endParaRPr sz="1900">
              <a:solidFill>
                <a:schemeClr val="dk2"/>
              </a:solidFill>
              <a:latin typeface="Nunito"/>
              <a:ea typeface="Nunito"/>
              <a:cs typeface="Nunito"/>
              <a:sym typeface="Nunito"/>
            </a:endParaRPr>
          </a:p>
        </p:txBody>
      </p:sp>
      <p:pic>
        <p:nvPicPr>
          <p:cNvPr descr="Farmer vector - People - FREE-VECTORS.NET" id="512" name="Google Shape;512;p35"/>
          <p:cNvPicPr preferRelativeResize="0"/>
          <p:nvPr/>
        </p:nvPicPr>
        <p:blipFill>
          <a:blip r:embed="rId3">
            <a:alphaModFix/>
          </a:blip>
          <a:stretch>
            <a:fillRect/>
          </a:stretch>
        </p:blipFill>
        <p:spPr>
          <a:xfrm>
            <a:off x="6140900" y="2984125"/>
            <a:ext cx="2193400" cy="1645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6"/>
          <p:cNvSpPr txBox="1"/>
          <p:nvPr>
            <p:ph type="title"/>
          </p:nvPr>
        </p:nvSpPr>
        <p:spPr>
          <a:xfrm>
            <a:off x="1303800" y="598575"/>
            <a:ext cx="7030500" cy="7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Sources of Error</a:t>
            </a:r>
            <a:endParaRPr b="0"/>
          </a:p>
        </p:txBody>
      </p:sp>
      <p:sp>
        <p:nvSpPr>
          <p:cNvPr id="518" name="Google Shape;518;p36"/>
          <p:cNvSpPr txBox="1"/>
          <p:nvPr/>
        </p:nvSpPr>
        <p:spPr>
          <a:xfrm>
            <a:off x="816900" y="1361500"/>
            <a:ext cx="81843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Do you think your results were reliable?  Were there any other factors or conditions that could have affected the results of your experiment in unexpected ways? </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What could have affected your results, that would need to be controlled differently if you were to repeat the experiment? </a:t>
            </a:r>
            <a:endParaRPr b="1" sz="1300">
              <a:solidFill>
                <a:schemeClr val="dk2"/>
              </a:solidFill>
              <a:latin typeface="Nunito"/>
              <a:ea typeface="Nunito"/>
              <a:cs typeface="Nunito"/>
              <a:sym typeface="Nunito"/>
            </a:endParaRPr>
          </a:p>
        </p:txBody>
      </p:sp>
      <p:sp>
        <p:nvSpPr>
          <p:cNvPr id="519" name="Google Shape;519;p36"/>
          <p:cNvSpPr txBox="1"/>
          <p:nvPr/>
        </p:nvSpPr>
        <p:spPr>
          <a:xfrm>
            <a:off x="1391700" y="2356750"/>
            <a:ext cx="7352400" cy="23298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Nunito"/>
                <a:ea typeface="Nunito"/>
                <a:cs typeface="Nunito"/>
                <a:sym typeface="Nunito"/>
              </a:rPr>
              <a:t>First we got the </a:t>
            </a:r>
            <a:r>
              <a:rPr lang="en" sz="2100">
                <a:solidFill>
                  <a:schemeClr val="dk2"/>
                </a:solidFill>
                <a:latin typeface="Nunito"/>
                <a:ea typeface="Nunito"/>
                <a:cs typeface="Nunito"/>
                <a:sym typeface="Nunito"/>
              </a:rPr>
              <a:t>wrong</a:t>
            </a:r>
            <a:r>
              <a:rPr lang="en" sz="2100">
                <a:solidFill>
                  <a:schemeClr val="dk2"/>
                </a:solidFill>
                <a:latin typeface="Nunito"/>
                <a:ea typeface="Nunito"/>
                <a:cs typeface="Nunito"/>
                <a:sym typeface="Nunito"/>
              </a:rPr>
              <a:t> amount of plants. Then we got the </a:t>
            </a:r>
            <a:r>
              <a:rPr lang="en" sz="2100">
                <a:solidFill>
                  <a:schemeClr val="dk2"/>
                </a:solidFill>
                <a:latin typeface="Nunito"/>
                <a:ea typeface="Nunito"/>
                <a:cs typeface="Nunito"/>
                <a:sym typeface="Nunito"/>
              </a:rPr>
              <a:t>correct amount of plants.we also watered the plants late to the  due date. </a:t>
            </a:r>
            <a:endParaRPr sz="2600">
              <a:solidFill>
                <a:schemeClr val="dk2"/>
              </a:solidFill>
              <a:latin typeface="Nunito"/>
              <a:ea typeface="Nunito"/>
              <a:cs typeface="Nunito"/>
              <a:sym typeface="Nunito"/>
            </a:endParaRPr>
          </a:p>
        </p:txBody>
      </p:sp>
      <p:pic>
        <p:nvPicPr>
          <p:cNvPr descr="Plants - Gulf Islands National Seashore (U.S. National Park Service)" id="520" name="Google Shape;520;p36"/>
          <p:cNvPicPr preferRelativeResize="0"/>
          <p:nvPr/>
        </p:nvPicPr>
        <p:blipFill>
          <a:blip r:embed="rId3">
            <a:alphaModFix/>
          </a:blip>
          <a:stretch>
            <a:fillRect/>
          </a:stretch>
        </p:blipFill>
        <p:spPr>
          <a:xfrm>
            <a:off x="4677924" y="3101699"/>
            <a:ext cx="3344650" cy="15848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7"/>
          <p:cNvSpPr txBox="1"/>
          <p:nvPr>
            <p:ph type="title"/>
          </p:nvPr>
        </p:nvSpPr>
        <p:spPr>
          <a:xfrm>
            <a:off x="1303800" y="598575"/>
            <a:ext cx="7030500" cy="7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Extensions</a:t>
            </a:r>
            <a:endParaRPr b="0"/>
          </a:p>
        </p:txBody>
      </p:sp>
      <p:sp>
        <p:nvSpPr>
          <p:cNvPr id="526" name="Google Shape;526;p37"/>
          <p:cNvSpPr txBox="1"/>
          <p:nvPr/>
        </p:nvSpPr>
        <p:spPr>
          <a:xfrm>
            <a:off x="1119475" y="1361500"/>
            <a:ext cx="73524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If you were to conduct this experiment again, what would you do differently?</a:t>
            </a:r>
            <a:endParaRPr b="1" sz="1300">
              <a:solidFill>
                <a:schemeClr val="dk2"/>
              </a:solidFill>
              <a:latin typeface="Nunito"/>
              <a:ea typeface="Nunito"/>
              <a:cs typeface="Nunito"/>
              <a:sym typeface="Nunito"/>
            </a:endParaRPr>
          </a:p>
        </p:txBody>
      </p:sp>
      <p:sp>
        <p:nvSpPr>
          <p:cNvPr id="527" name="Google Shape;527;p37"/>
          <p:cNvSpPr txBox="1"/>
          <p:nvPr/>
        </p:nvSpPr>
        <p:spPr>
          <a:xfrm>
            <a:off x="1119475" y="1815350"/>
            <a:ext cx="7352400" cy="28137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2"/>
                </a:solidFill>
                <a:latin typeface="Nunito"/>
                <a:ea typeface="Nunito"/>
                <a:cs typeface="Nunito"/>
                <a:sym typeface="Nunito"/>
              </a:rPr>
              <a:t>Maybe</a:t>
            </a:r>
            <a:r>
              <a:rPr lang="en" sz="2500">
                <a:solidFill>
                  <a:schemeClr val="dk2"/>
                </a:solidFill>
                <a:latin typeface="Nunito"/>
                <a:ea typeface="Nunito"/>
                <a:cs typeface="Nunito"/>
                <a:sym typeface="Nunito"/>
              </a:rPr>
              <a:t> learn the plant </a:t>
            </a:r>
            <a:r>
              <a:rPr lang="en" sz="2500">
                <a:solidFill>
                  <a:schemeClr val="dk2"/>
                </a:solidFill>
                <a:latin typeface="Nunito"/>
                <a:ea typeface="Nunito"/>
                <a:cs typeface="Nunito"/>
                <a:sym typeface="Nunito"/>
              </a:rPr>
              <a:t>earlier</a:t>
            </a:r>
            <a:r>
              <a:rPr lang="en" sz="2500">
                <a:solidFill>
                  <a:schemeClr val="dk2"/>
                </a:solidFill>
                <a:latin typeface="Nunito"/>
                <a:ea typeface="Nunito"/>
                <a:cs typeface="Nunito"/>
                <a:sym typeface="Nunito"/>
              </a:rPr>
              <a:t> and not later closer to the deadline.</a:t>
            </a:r>
            <a:endParaRPr sz="2500">
              <a:solidFill>
                <a:schemeClr val="dk2"/>
              </a:solidFill>
              <a:latin typeface="Nunito"/>
              <a:ea typeface="Nunito"/>
              <a:cs typeface="Nunito"/>
              <a:sym typeface="Nunito"/>
            </a:endParaRPr>
          </a:p>
        </p:txBody>
      </p:sp>
      <p:pic>
        <p:nvPicPr>
          <p:cNvPr descr="Plants - Virgin Islands National Park (U.S. National Park Service)" id="528" name="Google Shape;528;p37"/>
          <p:cNvPicPr preferRelativeResize="0"/>
          <p:nvPr/>
        </p:nvPicPr>
        <p:blipFill>
          <a:blip r:embed="rId3">
            <a:alphaModFix/>
          </a:blip>
          <a:stretch>
            <a:fillRect/>
          </a:stretch>
        </p:blipFill>
        <p:spPr>
          <a:xfrm>
            <a:off x="5447520" y="2571750"/>
            <a:ext cx="1882974" cy="2128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8"/>
          <p:cNvSpPr txBox="1"/>
          <p:nvPr>
            <p:ph type="title"/>
          </p:nvPr>
        </p:nvSpPr>
        <p:spPr>
          <a:xfrm>
            <a:off x="1303800" y="598575"/>
            <a:ext cx="7030500" cy="74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Extensions</a:t>
            </a:r>
            <a:endParaRPr b="0"/>
          </a:p>
        </p:txBody>
      </p:sp>
      <p:sp>
        <p:nvSpPr>
          <p:cNvPr id="534" name="Google Shape;534;p38"/>
          <p:cNvSpPr txBox="1"/>
          <p:nvPr/>
        </p:nvSpPr>
        <p:spPr>
          <a:xfrm>
            <a:off x="1119475" y="1361500"/>
            <a:ext cx="73524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Because of the results of this experiment, I wonder…</a:t>
            </a:r>
            <a:endParaRPr b="1" sz="1300">
              <a:solidFill>
                <a:schemeClr val="dk2"/>
              </a:solidFill>
              <a:latin typeface="Nunito"/>
              <a:ea typeface="Nunito"/>
              <a:cs typeface="Nunito"/>
              <a:sym typeface="Nunito"/>
            </a:endParaRPr>
          </a:p>
          <a:p>
            <a:pPr indent="0" lvl="0" marL="0" rtl="0" algn="l">
              <a:spcBef>
                <a:spcPts val="0"/>
              </a:spcBef>
              <a:spcAft>
                <a:spcPts val="0"/>
              </a:spcAft>
              <a:buNone/>
            </a:pPr>
            <a:r>
              <a:rPr b="1" lang="en" sz="1300">
                <a:solidFill>
                  <a:schemeClr val="dk2"/>
                </a:solidFill>
                <a:latin typeface="Nunito"/>
                <a:ea typeface="Nunito"/>
                <a:cs typeface="Nunito"/>
                <a:sym typeface="Nunito"/>
              </a:rPr>
              <a:t>Describe further experiments that could be </a:t>
            </a:r>
            <a:r>
              <a:rPr b="1" lang="en" sz="1300">
                <a:solidFill>
                  <a:schemeClr val="dk2"/>
                </a:solidFill>
                <a:latin typeface="Nunito"/>
                <a:ea typeface="Nunito"/>
                <a:cs typeface="Nunito"/>
                <a:sym typeface="Nunito"/>
              </a:rPr>
              <a:t>conducted</a:t>
            </a:r>
            <a:r>
              <a:rPr b="1" lang="en" sz="1300">
                <a:solidFill>
                  <a:schemeClr val="dk2"/>
                </a:solidFill>
                <a:latin typeface="Nunito"/>
                <a:ea typeface="Nunito"/>
                <a:cs typeface="Nunito"/>
                <a:sym typeface="Nunito"/>
              </a:rPr>
              <a:t> to further investigate and understand your topic: </a:t>
            </a:r>
            <a:endParaRPr b="1" sz="1300">
              <a:solidFill>
                <a:schemeClr val="dk2"/>
              </a:solidFill>
              <a:latin typeface="Nunito"/>
              <a:ea typeface="Nunito"/>
              <a:cs typeface="Nunito"/>
              <a:sym typeface="Nunito"/>
            </a:endParaRPr>
          </a:p>
        </p:txBody>
      </p:sp>
      <p:sp>
        <p:nvSpPr>
          <p:cNvPr id="535" name="Google Shape;535;p38"/>
          <p:cNvSpPr txBox="1"/>
          <p:nvPr/>
        </p:nvSpPr>
        <p:spPr>
          <a:xfrm>
            <a:off x="1119475" y="2208700"/>
            <a:ext cx="7352400" cy="2420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latin typeface="Nunito"/>
                <a:ea typeface="Nunito"/>
                <a:cs typeface="Nunito"/>
                <a:sym typeface="Nunito"/>
              </a:rPr>
              <a:t>.is there </a:t>
            </a:r>
            <a:r>
              <a:rPr lang="en" sz="2000">
                <a:solidFill>
                  <a:schemeClr val="dk2"/>
                </a:solidFill>
                <a:latin typeface="Nunito"/>
                <a:ea typeface="Nunito"/>
                <a:cs typeface="Nunito"/>
                <a:sym typeface="Nunito"/>
              </a:rPr>
              <a:t>another</a:t>
            </a:r>
            <a:r>
              <a:rPr lang="en" sz="2000">
                <a:solidFill>
                  <a:schemeClr val="dk2"/>
                </a:solidFill>
                <a:latin typeface="Nunito"/>
                <a:ea typeface="Nunito"/>
                <a:cs typeface="Nunito"/>
                <a:sym typeface="Nunito"/>
              </a:rPr>
              <a:t> type of water that we can use for the future?</a:t>
            </a:r>
            <a:endParaRPr sz="2000">
              <a:solidFill>
                <a:schemeClr val="dk2"/>
              </a:solidFill>
              <a:latin typeface="Nunito"/>
              <a:ea typeface="Nunito"/>
              <a:cs typeface="Nunito"/>
              <a:sym typeface="Nunito"/>
            </a:endParaRPr>
          </a:p>
        </p:txBody>
      </p:sp>
      <p:pic>
        <p:nvPicPr>
          <p:cNvPr descr="Free Images : nature, blossom, meadow, prairie, sunlight, flower ..." id="536" name="Google Shape;536;p38"/>
          <p:cNvPicPr preferRelativeResize="0"/>
          <p:nvPr/>
        </p:nvPicPr>
        <p:blipFill>
          <a:blip r:embed="rId3">
            <a:alphaModFix/>
          </a:blip>
          <a:stretch>
            <a:fillRect/>
          </a:stretch>
        </p:blipFill>
        <p:spPr>
          <a:xfrm>
            <a:off x="4245150" y="3001250"/>
            <a:ext cx="2592101" cy="16278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39"/>
          <p:cNvPicPr preferRelativeResize="0"/>
          <p:nvPr/>
        </p:nvPicPr>
        <p:blipFill>
          <a:blip r:embed="rId3">
            <a:alphaModFix/>
          </a:blip>
          <a:stretch>
            <a:fillRect/>
          </a:stretch>
        </p:blipFill>
        <p:spPr>
          <a:xfrm>
            <a:off x="1013500" y="1893400"/>
            <a:ext cx="2343976" cy="2343976"/>
          </a:xfrm>
          <a:prstGeom prst="rect">
            <a:avLst/>
          </a:prstGeom>
          <a:noFill/>
          <a:ln>
            <a:noFill/>
          </a:ln>
        </p:spPr>
      </p:pic>
      <p:sp>
        <p:nvSpPr>
          <p:cNvPr id="542" name="Google Shape;542;p39"/>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CONGRATULATIONS!!</a:t>
            </a:r>
            <a:endParaRPr/>
          </a:p>
        </p:txBody>
      </p:sp>
      <p:sp>
        <p:nvSpPr>
          <p:cNvPr id="543" name="Google Shape;543;p39"/>
          <p:cNvSpPr txBox="1"/>
          <p:nvPr>
            <p:ph idx="1" type="body"/>
          </p:nvPr>
        </p:nvSpPr>
        <p:spPr>
          <a:xfrm>
            <a:off x="-82475" y="1217875"/>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a:t>
            </a:r>
            <a:r>
              <a:rPr lang="en"/>
              <a:t> have completed your experiment! </a:t>
            </a:r>
            <a:endParaRPr/>
          </a:p>
          <a:p>
            <a:pPr indent="0" lvl="0" marL="0" rtl="0" algn="l">
              <a:spcBef>
                <a:spcPts val="1200"/>
              </a:spcBef>
              <a:spcAft>
                <a:spcPts val="0"/>
              </a:spcAft>
              <a:buNone/>
            </a:pPr>
            <a:r>
              <a:rPr lang="en"/>
              <a:t>Make sure that you enter information from this logbook into the CYSF Digital platform.</a:t>
            </a:r>
            <a:endParaRPr/>
          </a:p>
          <a:p>
            <a:pPr indent="0" lvl="0" marL="0" rtl="0" algn="l">
              <a:spcBef>
                <a:spcPts val="1200"/>
              </a:spcBef>
              <a:spcAft>
                <a:spcPts val="0"/>
              </a:spcAft>
              <a:buNone/>
            </a:pPr>
            <a:r>
              <a:rPr lang="en"/>
              <a:t>You are now ready to create your </a:t>
            </a:r>
            <a:r>
              <a:rPr lang="en"/>
              <a:t>tri fold</a:t>
            </a:r>
            <a:r>
              <a:rPr lang="en"/>
              <a:t> display and practice your presentation.</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descr="Science Line Icon Set Vector. Analysis Graphic Silhouette. Science Laboratory Icons. Thin Outline Web Illustration (Provided by Getty Images)" id="544" name="Google Shape;544;p39"/>
          <p:cNvPicPr preferRelativeResize="0"/>
          <p:nvPr/>
        </p:nvPicPr>
        <p:blipFill>
          <a:blip r:embed="rId4">
            <a:alphaModFix/>
          </a:blip>
          <a:stretch>
            <a:fillRect/>
          </a:stretch>
        </p:blipFill>
        <p:spPr>
          <a:xfrm>
            <a:off x="6642600" y="177037"/>
            <a:ext cx="1420826" cy="1420826"/>
          </a:xfrm>
          <a:prstGeom prst="rect">
            <a:avLst/>
          </a:prstGeom>
          <a:noFill/>
          <a:ln>
            <a:noFill/>
          </a:ln>
        </p:spPr>
      </p:pic>
      <p:pic>
        <p:nvPicPr>
          <p:cNvPr descr="science   lab  beaker (Provided by Getty Images)" id="545" name="Google Shape;545;p39"/>
          <p:cNvPicPr preferRelativeResize="0"/>
          <p:nvPr/>
        </p:nvPicPr>
        <p:blipFill>
          <a:blip r:embed="rId5">
            <a:alphaModFix/>
          </a:blip>
          <a:stretch>
            <a:fillRect/>
          </a:stretch>
        </p:blipFill>
        <p:spPr>
          <a:xfrm>
            <a:off x="7414025" y="2272251"/>
            <a:ext cx="1317325" cy="1317325"/>
          </a:xfrm>
          <a:prstGeom prst="rect">
            <a:avLst/>
          </a:prstGeom>
          <a:noFill/>
          <a:ln>
            <a:noFill/>
          </a:ln>
        </p:spPr>
      </p:pic>
      <p:pic>
        <p:nvPicPr>
          <p:cNvPr id="546" name="Google Shape;546;p39" title="IMG_20260303_171739.jpg"/>
          <p:cNvPicPr preferRelativeResize="0"/>
          <p:nvPr/>
        </p:nvPicPr>
        <p:blipFill>
          <a:blip r:embed="rId6">
            <a:alphaModFix/>
          </a:blip>
          <a:stretch>
            <a:fillRect/>
          </a:stretch>
        </p:blipFill>
        <p:spPr>
          <a:xfrm>
            <a:off x="3774882" y="2592938"/>
            <a:ext cx="3388795" cy="2541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Testable Question</a:t>
            </a:r>
            <a:endParaRPr/>
          </a:p>
        </p:txBody>
      </p:sp>
      <p:sp>
        <p:nvSpPr>
          <p:cNvPr id="297" name="Google Shape;297;p15"/>
          <p:cNvSpPr txBox="1"/>
          <p:nvPr>
            <p:ph idx="1" type="body"/>
          </p:nvPr>
        </p:nvSpPr>
        <p:spPr>
          <a:xfrm>
            <a:off x="1303800" y="1321575"/>
            <a:ext cx="7030500" cy="127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How does salt water affect plant growth ?</a:t>
            </a:r>
            <a:endParaRPr sz="1400"/>
          </a:p>
          <a:p>
            <a:pPr indent="0" lvl="0" marL="0" rtl="0" algn="l">
              <a:spcBef>
                <a:spcPts val="1200"/>
              </a:spcBef>
              <a:spcAft>
                <a:spcPts val="0"/>
              </a:spcAft>
              <a:buNone/>
            </a:pPr>
            <a:r>
              <a:rPr lang="en" sz="1400"/>
              <a:t>What is the effect of salt water on plant growth?</a:t>
            </a:r>
            <a:endParaRPr sz="1400"/>
          </a:p>
          <a:p>
            <a:pPr indent="0" lvl="0" marL="0" rtl="0" algn="l">
              <a:spcBef>
                <a:spcPts val="1200"/>
              </a:spcBef>
              <a:spcAft>
                <a:spcPts val="1200"/>
              </a:spcAft>
              <a:buNone/>
            </a:pPr>
            <a:r>
              <a:rPr lang="en" sz="1400"/>
              <a:t>Which water makes  a healthy plant grow ?</a:t>
            </a:r>
            <a:endParaRPr sz="1400"/>
          </a:p>
        </p:txBody>
      </p:sp>
      <p:sp>
        <p:nvSpPr>
          <p:cNvPr id="298" name="Google Shape;298;p15"/>
          <p:cNvSpPr txBox="1"/>
          <p:nvPr/>
        </p:nvSpPr>
        <p:spPr>
          <a:xfrm>
            <a:off x="1496400" y="2571750"/>
            <a:ext cx="6837900" cy="211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Nunito"/>
                <a:ea typeface="Nunito"/>
                <a:cs typeface="Nunito"/>
                <a:sym typeface="Nunito"/>
              </a:rPr>
              <a:t>Salt water can help plants become unstable and unhealthy,but we will try to see if that is true.  </a:t>
            </a:r>
            <a:endParaRPr sz="1800">
              <a:solidFill>
                <a:schemeClr val="dk2"/>
              </a:solidFill>
              <a:latin typeface="Nunito"/>
              <a:ea typeface="Nunito"/>
              <a:cs typeface="Nunito"/>
              <a:sym typeface="Nunito"/>
            </a:endParaRPr>
          </a:p>
        </p:txBody>
      </p:sp>
      <p:pic>
        <p:nvPicPr>
          <p:cNvPr descr="Row of Sage Plants (Provided by Getty Images)" id="299" name="Google Shape;299;p15"/>
          <p:cNvPicPr preferRelativeResize="0"/>
          <p:nvPr/>
        </p:nvPicPr>
        <p:blipFill>
          <a:blip r:embed="rId3">
            <a:alphaModFix/>
          </a:blip>
          <a:stretch>
            <a:fillRect/>
          </a:stretch>
        </p:blipFill>
        <p:spPr>
          <a:xfrm>
            <a:off x="5926400" y="164317"/>
            <a:ext cx="1851202" cy="1433559"/>
          </a:xfrm>
          <a:prstGeom prst="rect">
            <a:avLst/>
          </a:prstGeom>
          <a:noFill/>
          <a:ln>
            <a:noFill/>
          </a:ln>
        </p:spPr>
      </p:pic>
      <p:sp>
        <p:nvSpPr>
          <p:cNvPr id="300" name="Google Shape;300;p15"/>
          <p:cNvSpPr/>
          <p:nvPr/>
        </p:nvSpPr>
        <p:spPr>
          <a:xfrm>
            <a:off x="5465375" y="874875"/>
            <a:ext cx="394200" cy="446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01" name="Google Shape;301;p15"/>
          <p:cNvSpPr txBox="1"/>
          <p:nvPr/>
        </p:nvSpPr>
        <p:spPr>
          <a:xfrm>
            <a:off x="5264800" y="1285925"/>
            <a:ext cx="5913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plant</a:t>
            </a:r>
            <a:endParaRPr sz="1300">
              <a:solidFill>
                <a:schemeClr val="dk2"/>
              </a:solidFill>
              <a:latin typeface="Nunito"/>
              <a:ea typeface="Nunito"/>
              <a:cs typeface="Nunito"/>
              <a:sym typeface="Nunito"/>
            </a:endParaRPr>
          </a:p>
        </p:txBody>
      </p:sp>
      <p:cxnSp>
        <p:nvCxnSpPr>
          <p:cNvPr id="302" name="Google Shape;302;p15"/>
          <p:cNvCxnSpPr/>
          <p:nvPr/>
        </p:nvCxnSpPr>
        <p:spPr>
          <a:xfrm>
            <a:off x="3150675" y="2821700"/>
            <a:ext cx="368400" cy="0"/>
          </a:xfrm>
          <a:prstGeom prst="straightConnector1">
            <a:avLst/>
          </a:prstGeom>
          <a:noFill/>
          <a:ln cap="flat" cmpd="sng" w="9525">
            <a:solidFill>
              <a:srgbClr val="0000FF"/>
            </a:solidFill>
            <a:prstDash val="solid"/>
            <a:round/>
            <a:headEnd len="med" w="med" type="none"/>
            <a:tailEnd len="med" w="med" type="none"/>
          </a:ln>
        </p:spPr>
      </p:cxnSp>
      <p:sp>
        <p:nvSpPr>
          <p:cNvPr id="303" name="Google Shape;303;p15"/>
          <p:cNvSpPr/>
          <p:nvPr/>
        </p:nvSpPr>
        <p:spPr>
          <a:xfrm rot="-7936214">
            <a:off x="6166305" y="806725"/>
            <a:ext cx="1340711" cy="1431401"/>
          </a:xfrm>
          <a:prstGeom prst="diagStrip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04" name="Google Shape;304;p15"/>
          <p:cNvSpPr txBox="1"/>
          <p:nvPr/>
        </p:nvSpPr>
        <p:spPr>
          <a:xfrm>
            <a:off x="5133400" y="1984350"/>
            <a:ext cx="854100" cy="5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NOT HELP!</a:t>
            </a:r>
            <a:endParaRPr sz="1300">
              <a:solidFill>
                <a:schemeClr val="dk2"/>
              </a:solidFill>
              <a:latin typeface="Nunito"/>
              <a:ea typeface="Nunito"/>
              <a:cs typeface="Nunito"/>
              <a:sym typeface="Nunito"/>
            </a:endParaRPr>
          </a:p>
        </p:txBody>
      </p:sp>
      <p:cxnSp>
        <p:nvCxnSpPr>
          <p:cNvPr id="305" name="Google Shape;305;p15"/>
          <p:cNvCxnSpPr>
            <a:endCxn id="304" idx="1"/>
          </p:cNvCxnSpPr>
          <p:nvPr/>
        </p:nvCxnSpPr>
        <p:spPr>
          <a:xfrm flipH="1" rot="10800000">
            <a:off x="3519100" y="2278050"/>
            <a:ext cx="1614300" cy="315000"/>
          </a:xfrm>
          <a:prstGeom prst="straightConnector1">
            <a:avLst/>
          </a:prstGeom>
          <a:noFill/>
          <a:ln cap="flat" cmpd="sng" w="9525">
            <a:solidFill>
              <a:schemeClr val="dk2"/>
            </a:solidFill>
            <a:prstDash val="solid"/>
            <a:round/>
            <a:headEnd len="med" w="med" type="none"/>
            <a:tailEnd len="med" w="med" type="none"/>
          </a:ln>
        </p:spPr>
      </p:cxnSp>
      <p:pic>
        <p:nvPicPr>
          <p:cNvPr descr="protest related board with yes and no tick mark vector in lineal style, (Provided by Getty Images)" id="306" name="Google Shape;306;p15"/>
          <p:cNvPicPr preferRelativeResize="0"/>
          <p:nvPr/>
        </p:nvPicPr>
        <p:blipFill>
          <a:blip r:embed="rId4">
            <a:alphaModFix/>
          </a:blip>
          <a:stretch>
            <a:fillRect/>
          </a:stretch>
        </p:blipFill>
        <p:spPr>
          <a:xfrm>
            <a:off x="6720001" y="3096076"/>
            <a:ext cx="1614300" cy="1614300"/>
          </a:xfrm>
          <a:prstGeom prst="rect">
            <a:avLst/>
          </a:prstGeom>
          <a:noFill/>
          <a:ln>
            <a:noFill/>
          </a:ln>
        </p:spPr>
      </p:pic>
      <p:sp>
        <p:nvSpPr>
          <p:cNvPr id="307" name="Google Shape;307;p15"/>
          <p:cNvSpPr/>
          <p:nvPr/>
        </p:nvSpPr>
        <p:spPr>
          <a:xfrm>
            <a:off x="6332350" y="3823125"/>
            <a:ext cx="591300" cy="52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08" name="Google Shape;308;p15"/>
          <p:cNvSpPr txBox="1"/>
          <p:nvPr/>
        </p:nvSpPr>
        <p:spPr>
          <a:xfrm>
            <a:off x="5557350" y="3836275"/>
            <a:ext cx="774900" cy="657000"/>
          </a:xfrm>
          <a:prstGeom prst="rect">
            <a:avLst/>
          </a:prstGeom>
          <a:noFill/>
          <a:ln cap="flat" cmpd="sng" w="9525">
            <a:solidFill>
              <a:srgbClr val="4C113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Wich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one</a:t>
            </a:r>
            <a:endParaRPr sz="1300">
              <a:solidFill>
                <a:schemeClr val="dk2"/>
              </a:solidFill>
              <a:latin typeface="Nunito"/>
              <a:ea typeface="Nunito"/>
              <a:cs typeface="Nunito"/>
              <a:sym typeface="Nunito"/>
            </a:endParaRPr>
          </a:p>
        </p:txBody>
      </p:sp>
      <p:sp>
        <p:nvSpPr>
          <p:cNvPr id="309" name="Google Shape;309;p15"/>
          <p:cNvSpPr/>
          <p:nvPr/>
        </p:nvSpPr>
        <p:spPr>
          <a:xfrm>
            <a:off x="1079950" y="1153350"/>
            <a:ext cx="282300" cy="8310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10" name="Google Shape;310;p15"/>
          <p:cNvSpPr/>
          <p:nvPr/>
        </p:nvSpPr>
        <p:spPr>
          <a:xfrm>
            <a:off x="1079950" y="1498425"/>
            <a:ext cx="282300" cy="9171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11" name="Google Shape;311;p15"/>
          <p:cNvSpPr/>
          <p:nvPr/>
        </p:nvSpPr>
        <p:spPr>
          <a:xfrm>
            <a:off x="1079950" y="1822400"/>
            <a:ext cx="282300" cy="9993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descr="USA, California, Salton Sea, dried marsh with tree (Provided by Getty Images)" id="312" name="Google Shape;312;p15"/>
          <p:cNvPicPr preferRelativeResize="0"/>
          <p:nvPr/>
        </p:nvPicPr>
        <p:blipFill>
          <a:blip r:embed="rId5">
            <a:alphaModFix/>
          </a:blip>
          <a:stretch>
            <a:fillRect/>
          </a:stretch>
        </p:blipFill>
        <p:spPr>
          <a:xfrm>
            <a:off x="3413599" y="3223650"/>
            <a:ext cx="1851201" cy="1433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 Information</a:t>
            </a:r>
            <a:endParaRPr/>
          </a:p>
        </p:txBody>
      </p:sp>
      <p:sp>
        <p:nvSpPr>
          <p:cNvPr id="318" name="Google Shape;318;p16"/>
          <p:cNvSpPr txBox="1"/>
          <p:nvPr>
            <p:ph idx="1" type="body"/>
          </p:nvPr>
        </p:nvSpPr>
        <p:spPr>
          <a:xfrm>
            <a:off x="1303800" y="1279050"/>
            <a:ext cx="7030500" cy="83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What questions/information do you need to find out about your topic? What is some important vocabulary?</a:t>
            </a:r>
            <a:endParaRPr/>
          </a:p>
        </p:txBody>
      </p:sp>
      <p:sp>
        <p:nvSpPr>
          <p:cNvPr id="319" name="Google Shape;319;p16"/>
          <p:cNvSpPr txBox="1"/>
          <p:nvPr/>
        </p:nvSpPr>
        <p:spPr>
          <a:xfrm>
            <a:off x="1400100" y="1977100"/>
            <a:ext cx="6837900" cy="26928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Nunito"/>
                <a:ea typeface="Nunito"/>
                <a:cs typeface="Nunito"/>
                <a:sym typeface="Nunito"/>
              </a:rPr>
              <a:t>Plants don’t grow with with salt water.</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sz="1800">
                <a:solidFill>
                  <a:schemeClr val="dk2"/>
                </a:solidFill>
                <a:latin typeface="Nunito"/>
                <a:ea typeface="Nunito"/>
                <a:cs typeface="Nunito"/>
                <a:sym typeface="Nunito"/>
              </a:rPr>
              <a:t>Plant turns brown or yellow.</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sz="1800">
                <a:solidFill>
                  <a:schemeClr val="dk2"/>
                </a:solidFill>
                <a:latin typeface="Nunito"/>
                <a:ea typeface="Nunito"/>
                <a:cs typeface="Nunito"/>
                <a:sym typeface="Nunito"/>
              </a:rPr>
              <a:t>Salt water is from ocean.</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sz="1800">
                <a:solidFill>
                  <a:schemeClr val="dk2"/>
                </a:solidFill>
                <a:latin typeface="Nunito"/>
                <a:ea typeface="Nunito"/>
                <a:cs typeface="Nunito"/>
                <a:sym typeface="Nunito"/>
              </a:rPr>
              <a:t>Salt water effects the soil.</a:t>
            </a:r>
            <a:endParaRPr sz="1800">
              <a:solidFill>
                <a:schemeClr val="dk2"/>
              </a:solidFill>
              <a:latin typeface="Nunito"/>
              <a:ea typeface="Nunito"/>
              <a:cs typeface="Nunito"/>
              <a:sym typeface="Nunito"/>
            </a:endParaRPr>
          </a:p>
          <a:p>
            <a:pPr indent="0" lvl="0" marL="0" rtl="0" algn="l">
              <a:spcBef>
                <a:spcPts val="0"/>
              </a:spcBef>
              <a:spcAft>
                <a:spcPts val="0"/>
              </a:spcAft>
              <a:buNone/>
            </a:pPr>
            <a:r>
              <a:t/>
            </a:r>
            <a:endParaRPr sz="1800">
              <a:solidFill>
                <a:schemeClr val="dk2"/>
              </a:solidFill>
              <a:latin typeface="Nunito"/>
              <a:ea typeface="Nunito"/>
              <a:cs typeface="Nunito"/>
              <a:sym typeface="Nunito"/>
            </a:endParaRPr>
          </a:p>
        </p:txBody>
      </p:sp>
      <p:sp>
        <p:nvSpPr>
          <p:cNvPr id="320" name="Google Shape;320;p16"/>
          <p:cNvSpPr/>
          <p:nvPr/>
        </p:nvSpPr>
        <p:spPr>
          <a:xfrm flipH="1">
            <a:off x="1157400" y="2117850"/>
            <a:ext cx="197700" cy="2055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21" name="Google Shape;321;p16"/>
          <p:cNvSpPr/>
          <p:nvPr/>
        </p:nvSpPr>
        <p:spPr>
          <a:xfrm>
            <a:off x="1182150" y="2393725"/>
            <a:ext cx="173100" cy="1737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22" name="Google Shape;322;p16"/>
          <p:cNvSpPr/>
          <p:nvPr/>
        </p:nvSpPr>
        <p:spPr>
          <a:xfrm>
            <a:off x="1169850" y="2694950"/>
            <a:ext cx="197700" cy="1737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descr="Best offers for your Garden -  https://amzn.to/2InnD0w&#10;---------------&#10;The Effects of Salt Water on Plants. Salt water in low concentrations can harm a plant's health, while high concentrations can be fatal. Although scientific understanding of salt's biological effects has improved over the course of time, the connection between salt and plant death has been known for centuries. In ancient times, salt was used as a...&#10;&#10;Table of contents The Effects of Salt Water on Plants&#10;Where Does Salt Come From 00:47&#10;Chemically Speaking 01:34&#10;I'm Parched 02:36&#10;Resisting Dehydration 03:13&#10;&#10;-----------------" id="323" name="Google Shape;323;p16" title="The Effects of Salt Water on Plants">
            <a:hlinkClick r:id="rId3"/>
          </p:cNvPr>
          <p:cNvPicPr preferRelativeResize="0"/>
          <p:nvPr/>
        </p:nvPicPr>
        <p:blipFill>
          <a:blip r:embed="rId4">
            <a:alphaModFix/>
          </a:blip>
          <a:stretch>
            <a:fillRect/>
          </a:stretch>
        </p:blipFill>
        <p:spPr>
          <a:xfrm>
            <a:off x="5116900" y="2930650"/>
            <a:ext cx="3121100" cy="1714500"/>
          </a:xfrm>
          <a:prstGeom prst="rect">
            <a:avLst/>
          </a:prstGeom>
          <a:noFill/>
          <a:ln>
            <a:noFill/>
          </a:ln>
        </p:spPr>
      </p:pic>
      <p:sp>
        <p:nvSpPr>
          <p:cNvPr id="324" name="Google Shape;324;p16"/>
          <p:cNvSpPr/>
          <p:nvPr/>
        </p:nvSpPr>
        <p:spPr>
          <a:xfrm>
            <a:off x="1167000" y="2955400"/>
            <a:ext cx="203400" cy="2373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cxnSp>
        <p:nvCxnSpPr>
          <p:cNvPr id="325" name="Google Shape;325;p16"/>
          <p:cNvCxnSpPr/>
          <p:nvPr/>
        </p:nvCxnSpPr>
        <p:spPr>
          <a:xfrm>
            <a:off x="2909375" y="3952000"/>
            <a:ext cx="1447800" cy="12600"/>
          </a:xfrm>
          <a:prstGeom prst="straightConnector1">
            <a:avLst/>
          </a:prstGeom>
          <a:noFill/>
          <a:ln cap="flat" cmpd="sng" w="9525">
            <a:solidFill>
              <a:schemeClr val="dk2"/>
            </a:solidFill>
            <a:prstDash val="solid"/>
            <a:round/>
            <a:headEnd len="med" w="med" type="none"/>
            <a:tailEnd len="med" w="med" type="none"/>
          </a:ln>
        </p:spPr>
      </p:cxnSp>
      <p:cxnSp>
        <p:nvCxnSpPr>
          <p:cNvPr id="326" name="Google Shape;326;p16"/>
          <p:cNvCxnSpPr/>
          <p:nvPr/>
        </p:nvCxnSpPr>
        <p:spPr>
          <a:xfrm rot="10800000">
            <a:off x="3950675" y="3660000"/>
            <a:ext cx="406500" cy="279300"/>
          </a:xfrm>
          <a:prstGeom prst="straightConnector1">
            <a:avLst/>
          </a:prstGeom>
          <a:noFill/>
          <a:ln cap="flat" cmpd="sng" w="9525">
            <a:solidFill>
              <a:schemeClr val="dk2"/>
            </a:solidFill>
            <a:prstDash val="solid"/>
            <a:round/>
            <a:headEnd len="med" w="med" type="none"/>
            <a:tailEnd len="med" w="med" type="none"/>
          </a:ln>
        </p:spPr>
      </p:cxnSp>
      <p:cxnSp>
        <p:nvCxnSpPr>
          <p:cNvPr id="327" name="Google Shape;327;p16"/>
          <p:cNvCxnSpPr/>
          <p:nvPr/>
        </p:nvCxnSpPr>
        <p:spPr>
          <a:xfrm flipH="1">
            <a:off x="4090375" y="4028200"/>
            <a:ext cx="254100" cy="203100"/>
          </a:xfrm>
          <a:prstGeom prst="straightConnector1">
            <a:avLst/>
          </a:prstGeom>
          <a:noFill/>
          <a:ln cap="flat" cmpd="sng" w="9525">
            <a:solidFill>
              <a:schemeClr val="dk2"/>
            </a:solidFill>
            <a:prstDash val="solid"/>
            <a:round/>
            <a:headEnd len="med" w="med" type="none"/>
            <a:tailEnd len="med" w="med" type="none"/>
          </a:ln>
        </p:spPr>
      </p:cxnSp>
      <p:sp>
        <p:nvSpPr>
          <p:cNvPr id="328" name="Google Shape;328;p16"/>
          <p:cNvSpPr txBox="1"/>
          <p:nvPr/>
        </p:nvSpPr>
        <p:spPr>
          <a:xfrm>
            <a:off x="1971750" y="3458650"/>
            <a:ext cx="874200" cy="658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WATCH VIDEO</a:t>
            </a:r>
            <a:endParaRPr sz="1300">
              <a:solidFill>
                <a:schemeClr val="dk2"/>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7"/>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 Information</a:t>
            </a:r>
            <a:endParaRPr/>
          </a:p>
        </p:txBody>
      </p:sp>
      <p:sp>
        <p:nvSpPr>
          <p:cNvPr id="334" name="Google Shape;334;p17"/>
          <p:cNvSpPr txBox="1"/>
          <p:nvPr>
            <p:ph idx="1" type="body"/>
          </p:nvPr>
        </p:nvSpPr>
        <p:spPr>
          <a:xfrm>
            <a:off x="1303800" y="1279050"/>
            <a:ext cx="7030500" cy="83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Research your topic and write about </a:t>
            </a:r>
            <a:r>
              <a:rPr lang="en"/>
              <a:t>what</a:t>
            </a:r>
            <a:r>
              <a:rPr lang="en"/>
              <a:t> you find out IN YOUR OWN WORDS.  Add slides as necessary.  Make sure to note your sources of information on the Sources page. </a:t>
            </a:r>
            <a:endParaRPr/>
          </a:p>
        </p:txBody>
      </p:sp>
      <p:sp>
        <p:nvSpPr>
          <p:cNvPr id="335" name="Google Shape;335;p17"/>
          <p:cNvSpPr txBox="1"/>
          <p:nvPr/>
        </p:nvSpPr>
        <p:spPr>
          <a:xfrm>
            <a:off x="941225" y="1814125"/>
            <a:ext cx="8017800" cy="2919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Saltwater  normally hurts most plants by causing dry nutrient </a:t>
            </a:r>
            <a:r>
              <a:rPr lang="en" sz="1300">
                <a:solidFill>
                  <a:schemeClr val="dk2"/>
                </a:solidFill>
                <a:latin typeface="Nunito"/>
                <a:ea typeface="Nunito"/>
                <a:cs typeface="Nunito"/>
                <a:sym typeface="Nunito"/>
              </a:rPr>
              <a:t>imbalances, desiccated and toxicity, but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Certain salt-tolerant plants known as halophytes can survive or thrive in it.</a:t>
            </a:r>
            <a:r>
              <a:rPr lang="en" sz="1300">
                <a:solidFill>
                  <a:schemeClr val="dk2"/>
                </a:solidFill>
                <a:latin typeface="Nunito"/>
                <a:ea typeface="Nunito"/>
                <a:cs typeface="Nunito"/>
                <a:sym typeface="Nunito"/>
              </a:rPr>
              <a:t> </a:t>
            </a:r>
            <a:endParaRPr sz="1300">
              <a:solidFill>
                <a:schemeClr val="dk2"/>
              </a:solidFill>
              <a:latin typeface="Nunito"/>
              <a:ea typeface="Nunito"/>
              <a:cs typeface="Nunito"/>
              <a:sym typeface="Nunito"/>
            </a:endParaRPr>
          </a:p>
          <a:p>
            <a:pPr indent="0" lvl="0" marL="0" rtl="0" algn="l">
              <a:spcBef>
                <a:spcPts val="0"/>
              </a:spcBef>
              <a:spcAft>
                <a:spcPts val="0"/>
              </a:spcAft>
              <a:buNone/>
            </a:pPr>
            <a:r>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Some sources that we used,well we only used one source but it is Google.</a:t>
            </a:r>
            <a:endParaRPr sz="1300">
              <a:solidFill>
                <a:schemeClr val="dk2"/>
              </a:solidFill>
              <a:latin typeface="Nunito"/>
              <a:ea typeface="Nunito"/>
              <a:cs typeface="Nunito"/>
              <a:sym typeface="Nunito"/>
            </a:endParaRPr>
          </a:p>
        </p:txBody>
      </p:sp>
      <p:pic>
        <p:nvPicPr>
          <p:cNvPr descr="Plant Growing Images | Free Photos, PNG Stickers, Wallpapers ..." id="336" name="Google Shape;336;p17"/>
          <p:cNvPicPr preferRelativeResize="0"/>
          <p:nvPr/>
        </p:nvPicPr>
        <p:blipFill>
          <a:blip r:embed="rId3">
            <a:alphaModFix/>
          </a:blip>
          <a:stretch>
            <a:fillRect/>
          </a:stretch>
        </p:blipFill>
        <p:spPr>
          <a:xfrm>
            <a:off x="6545368" y="2769678"/>
            <a:ext cx="2413658" cy="1608100"/>
          </a:xfrm>
          <a:prstGeom prst="rect">
            <a:avLst/>
          </a:prstGeom>
          <a:noFill/>
          <a:ln>
            <a:noFill/>
          </a:ln>
        </p:spPr>
      </p:pic>
      <p:pic>
        <p:nvPicPr>
          <p:cNvPr descr="Have you ever seen a salt pan? &#10;&#10;These natural formations occur where water evaporates leaving large deposits of salt.&#10;&#10;The more salt there is, the harder it is for plants to grow.&#10;&#10;Dr Staffan Persson at Uni of Melbourne is looking at ways to give plants biological tools to grow in salty ground.&#10;&#10;Watch more of this episode here!&#10;https://tenplay.com.au/channel-eleven/scope/season-4/episode-62" id="337" name="Google Shape;337;p17" title="How Can Plants Survive in a Salty Environment?">
            <a:hlinkClick r:id="rId4"/>
          </p:cNvPr>
          <p:cNvPicPr preferRelativeResize="0"/>
          <p:nvPr/>
        </p:nvPicPr>
        <p:blipFill>
          <a:blip r:embed="rId5">
            <a:alphaModFix/>
          </a:blip>
          <a:stretch>
            <a:fillRect/>
          </a:stretch>
        </p:blipFill>
        <p:spPr>
          <a:xfrm>
            <a:off x="941225" y="2896675"/>
            <a:ext cx="2977850" cy="1837050"/>
          </a:xfrm>
          <a:prstGeom prst="rect">
            <a:avLst/>
          </a:prstGeom>
          <a:noFill/>
          <a:ln>
            <a:noFill/>
          </a:ln>
        </p:spPr>
      </p:pic>
      <p:sp>
        <p:nvSpPr>
          <p:cNvPr id="338" name="Google Shape;338;p17"/>
          <p:cNvSpPr txBox="1"/>
          <p:nvPr/>
        </p:nvSpPr>
        <p:spPr>
          <a:xfrm>
            <a:off x="4635250" y="3156225"/>
            <a:ext cx="10719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watch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video</a:t>
            </a:r>
            <a:endParaRPr sz="1300">
              <a:solidFill>
                <a:schemeClr val="dk2"/>
              </a:solidFill>
              <a:latin typeface="Nunito"/>
              <a:ea typeface="Nunito"/>
              <a:cs typeface="Nunito"/>
              <a:sym typeface="Nunito"/>
            </a:endParaRPr>
          </a:p>
        </p:txBody>
      </p:sp>
      <p:sp>
        <p:nvSpPr>
          <p:cNvPr id="339" name="Google Shape;339;p17"/>
          <p:cNvSpPr/>
          <p:nvPr/>
        </p:nvSpPr>
        <p:spPr>
          <a:xfrm rot="10800000">
            <a:off x="4249837" y="3687112"/>
            <a:ext cx="884400" cy="8301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cxnSp>
        <p:nvCxnSpPr>
          <p:cNvPr id="340" name="Google Shape;340;p17"/>
          <p:cNvCxnSpPr/>
          <p:nvPr/>
        </p:nvCxnSpPr>
        <p:spPr>
          <a:xfrm flipH="1" rot="10800000">
            <a:off x="4513300" y="3689725"/>
            <a:ext cx="1130400" cy="126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8"/>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 Information</a:t>
            </a:r>
            <a:endParaRPr/>
          </a:p>
        </p:txBody>
      </p:sp>
      <p:sp>
        <p:nvSpPr>
          <p:cNvPr id="346" name="Google Shape;346;p18"/>
          <p:cNvSpPr txBox="1"/>
          <p:nvPr>
            <p:ph idx="1" type="body"/>
          </p:nvPr>
        </p:nvSpPr>
        <p:spPr>
          <a:xfrm>
            <a:off x="1303800" y="1279050"/>
            <a:ext cx="7030500" cy="83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Research your topic and write about what you find out IN YOUR OWN WORDS.  Add slides as necessary.  Make sure to note your sources of information on the Sources page. </a:t>
            </a:r>
            <a:endParaRPr/>
          </a:p>
        </p:txBody>
      </p:sp>
      <p:sp>
        <p:nvSpPr>
          <p:cNvPr id="347" name="Google Shape;347;p18"/>
          <p:cNvSpPr txBox="1"/>
          <p:nvPr/>
        </p:nvSpPr>
        <p:spPr>
          <a:xfrm>
            <a:off x="711025" y="1871575"/>
            <a:ext cx="8017800" cy="2919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Saltwater  damages plants by </a:t>
            </a:r>
            <a:r>
              <a:rPr lang="en" sz="1300">
                <a:solidFill>
                  <a:schemeClr val="dk2"/>
                </a:solidFill>
                <a:latin typeface="Nunito"/>
                <a:ea typeface="Nunito"/>
                <a:cs typeface="Nunito"/>
                <a:sym typeface="Nunito"/>
              </a:rPr>
              <a:t>causing</a:t>
            </a:r>
            <a:r>
              <a:rPr lang="en" sz="1300">
                <a:solidFill>
                  <a:schemeClr val="dk2"/>
                </a:solidFill>
                <a:latin typeface="Nunito"/>
                <a:ea typeface="Nunito"/>
                <a:cs typeface="Nunito"/>
                <a:sym typeface="Nunito"/>
              </a:rPr>
              <a:t>  severe osmotic stress.</a:t>
            </a:r>
            <a:endParaRPr sz="1300">
              <a:solidFill>
                <a:schemeClr val="dk2"/>
              </a:solidFill>
              <a:latin typeface="Nunito"/>
              <a:ea typeface="Nunito"/>
              <a:cs typeface="Nunito"/>
              <a:sym typeface="Nunito"/>
            </a:endParaRPr>
          </a:p>
          <a:p>
            <a:pPr indent="0" lvl="0" marL="0" rtl="0" algn="l">
              <a:spcBef>
                <a:spcPts val="0"/>
              </a:spcBef>
              <a:spcAft>
                <a:spcPts val="0"/>
              </a:spcAft>
              <a:buNone/>
            </a:pPr>
            <a:r>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Prevents</a:t>
            </a:r>
            <a:r>
              <a:rPr lang="en" sz="1300">
                <a:solidFill>
                  <a:schemeClr val="dk2"/>
                </a:solidFill>
                <a:latin typeface="Nunito"/>
                <a:ea typeface="Nunito"/>
                <a:cs typeface="Nunito"/>
                <a:sym typeface="Nunito"/>
              </a:rPr>
              <a:t> roots from absorbing  water.</a:t>
            </a:r>
            <a:endParaRPr sz="1300">
              <a:solidFill>
                <a:schemeClr val="dk2"/>
              </a:solidFill>
              <a:latin typeface="Nunito"/>
              <a:ea typeface="Nunito"/>
              <a:cs typeface="Nunito"/>
              <a:sym typeface="Nunito"/>
            </a:endParaRPr>
          </a:p>
          <a:p>
            <a:pPr indent="0" lvl="0" marL="0" rtl="0" algn="l">
              <a:spcBef>
                <a:spcPts val="0"/>
              </a:spcBef>
              <a:spcAft>
                <a:spcPts val="0"/>
              </a:spcAft>
              <a:buNone/>
            </a:pPr>
            <a:r>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Leading to dehydration and wilting even in  moist soil.</a:t>
            </a:r>
            <a:endParaRPr sz="1300">
              <a:solidFill>
                <a:schemeClr val="dk2"/>
              </a:solidFill>
              <a:latin typeface="Nunito"/>
              <a:ea typeface="Nunito"/>
              <a:cs typeface="Nunito"/>
              <a:sym typeface="Nunito"/>
            </a:endParaRPr>
          </a:p>
          <a:p>
            <a:pPr indent="0" lvl="0" marL="0" rtl="0" algn="l">
              <a:spcBef>
                <a:spcPts val="0"/>
              </a:spcBef>
              <a:spcAft>
                <a:spcPts val="0"/>
              </a:spcAft>
              <a:buNone/>
            </a:pPr>
            <a:r>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Salt  also causes direct toxic</a:t>
            </a:r>
            <a:endParaRPr sz="1300">
              <a:solidFill>
                <a:schemeClr val="dk2"/>
              </a:solidFill>
              <a:latin typeface="Nunito"/>
              <a:ea typeface="Nunito"/>
              <a:cs typeface="Nunito"/>
              <a:sym typeface="Nunito"/>
            </a:endParaRPr>
          </a:p>
          <a:p>
            <a:pPr indent="0" lvl="0" marL="0" rtl="0" algn="l">
              <a:spcBef>
                <a:spcPts val="0"/>
              </a:spcBef>
              <a:spcAft>
                <a:spcPts val="0"/>
              </a:spcAft>
              <a:buNone/>
            </a:pPr>
            <a:r>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Stunted growth.</a:t>
            </a:r>
            <a:endParaRPr sz="1300">
              <a:solidFill>
                <a:schemeClr val="dk2"/>
              </a:solidFill>
              <a:latin typeface="Nunito"/>
              <a:ea typeface="Nunito"/>
              <a:cs typeface="Nunito"/>
              <a:sym typeface="Nunito"/>
            </a:endParaRPr>
          </a:p>
        </p:txBody>
      </p:sp>
      <p:pic>
        <p:nvPicPr>
          <p:cNvPr descr="Desert landscape (Provided by Getty Images)" id="348" name="Google Shape;348;p18"/>
          <p:cNvPicPr preferRelativeResize="0"/>
          <p:nvPr/>
        </p:nvPicPr>
        <p:blipFill>
          <a:blip r:embed="rId3">
            <a:alphaModFix/>
          </a:blip>
          <a:stretch>
            <a:fillRect/>
          </a:stretch>
        </p:blipFill>
        <p:spPr>
          <a:xfrm>
            <a:off x="7013494" y="2117844"/>
            <a:ext cx="1715324" cy="2571730"/>
          </a:xfrm>
          <a:prstGeom prst="rect">
            <a:avLst/>
          </a:prstGeom>
          <a:noFill/>
          <a:ln>
            <a:noFill/>
          </a:ln>
        </p:spPr>
      </p:pic>
      <p:pic>
        <p:nvPicPr>
          <p:cNvPr descr="Close-up of soil and brush that has been burned. (Provided by Getty Images)" id="349" name="Google Shape;349;p18"/>
          <p:cNvPicPr preferRelativeResize="0"/>
          <p:nvPr/>
        </p:nvPicPr>
        <p:blipFill>
          <a:blip r:embed="rId4">
            <a:alphaModFix/>
          </a:blip>
          <a:stretch>
            <a:fillRect/>
          </a:stretch>
        </p:blipFill>
        <p:spPr>
          <a:xfrm>
            <a:off x="5213725" y="2860025"/>
            <a:ext cx="1799777" cy="1829549"/>
          </a:xfrm>
          <a:prstGeom prst="rect">
            <a:avLst/>
          </a:prstGeom>
          <a:noFill/>
          <a:ln>
            <a:noFill/>
          </a:ln>
        </p:spPr>
      </p:pic>
      <p:sp>
        <p:nvSpPr>
          <p:cNvPr id="350" name="Google Shape;350;p18"/>
          <p:cNvSpPr/>
          <p:nvPr/>
        </p:nvSpPr>
        <p:spPr>
          <a:xfrm>
            <a:off x="252625" y="1497150"/>
            <a:ext cx="458400" cy="10746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51" name="Google Shape;351;p18"/>
          <p:cNvSpPr/>
          <p:nvPr/>
        </p:nvSpPr>
        <p:spPr>
          <a:xfrm>
            <a:off x="252625" y="1975100"/>
            <a:ext cx="458400" cy="9993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52" name="Google Shape;352;p18"/>
          <p:cNvSpPr/>
          <p:nvPr/>
        </p:nvSpPr>
        <p:spPr>
          <a:xfrm>
            <a:off x="252625" y="2346425"/>
            <a:ext cx="458400" cy="9993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53" name="Google Shape;353;p18"/>
          <p:cNvSpPr/>
          <p:nvPr/>
        </p:nvSpPr>
        <p:spPr>
          <a:xfrm>
            <a:off x="252625" y="2654075"/>
            <a:ext cx="458400" cy="10746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54" name="Google Shape;354;p18"/>
          <p:cNvSpPr/>
          <p:nvPr/>
        </p:nvSpPr>
        <p:spPr>
          <a:xfrm>
            <a:off x="252625" y="3105750"/>
            <a:ext cx="458400" cy="999300"/>
          </a:xfrm>
          <a:prstGeom prst="mathMin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55" name="Google Shape;355;p18"/>
          <p:cNvSpPr/>
          <p:nvPr/>
        </p:nvSpPr>
        <p:spPr>
          <a:xfrm rot="194930">
            <a:off x="4158681" y="3052399"/>
            <a:ext cx="815210" cy="831452"/>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56" name="Google Shape;356;p18"/>
          <p:cNvSpPr txBox="1"/>
          <p:nvPr/>
        </p:nvSpPr>
        <p:spPr>
          <a:xfrm>
            <a:off x="3789450" y="3994425"/>
            <a:ext cx="1003200" cy="495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Nunito"/>
                <a:ea typeface="Nunito"/>
                <a:cs typeface="Nunito"/>
                <a:sym typeface="Nunito"/>
              </a:rPr>
              <a:t>Dry  plants</a:t>
            </a:r>
            <a:endParaRPr sz="1300">
              <a:solidFill>
                <a:schemeClr val="dk2"/>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9"/>
          <p:cNvSpPr txBox="1"/>
          <p:nvPr>
            <p:ph type="title"/>
          </p:nvPr>
        </p:nvSpPr>
        <p:spPr>
          <a:xfrm>
            <a:off x="1709200" y="93265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Sources of Information</a:t>
            </a:r>
            <a:endParaRPr/>
          </a:p>
        </p:txBody>
      </p:sp>
      <p:sp>
        <p:nvSpPr>
          <p:cNvPr id="362" name="Google Shape;362;p19"/>
          <p:cNvSpPr txBox="1"/>
          <p:nvPr>
            <p:ph idx="1" type="body"/>
          </p:nvPr>
        </p:nvSpPr>
        <p:spPr>
          <a:xfrm>
            <a:off x="1303800" y="1279050"/>
            <a:ext cx="7030500" cy="83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Note all sources used - websites, books, experts, etc.   ( *Google is not a website, follow links to find the page information.) Add slides as needed.</a:t>
            </a:r>
            <a:endParaRPr/>
          </a:p>
        </p:txBody>
      </p:sp>
      <p:graphicFrame>
        <p:nvGraphicFramePr>
          <p:cNvPr id="363" name="Google Shape;363;p19"/>
          <p:cNvGraphicFramePr/>
          <p:nvPr/>
        </p:nvGraphicFramePr>
        <p:xfrm>
          <a:off x="556400" y="1931950"/>
          <a:ext cx="3000000" cy="3000000"/>
        </p:xfrm>
        <a:graphic>
          <a:graphicData uri="http://schemas.openxmlformats.org/drawingml/2006/table">
            <a:tbl>
              <a:tblPr>
                <a:noFill/>
                <a:tableStyleId>{B076B8F8-FD9A-4FA8-806B-D61B8E3052E0}</a:tableStyleId>
              </a:tblPr>
              <a:tblGrid>
                <a:gridCol w="1632875"/>
                <a:gridCol w="1414975"/>
                <a:gridCol w="4061700"/>
                <a:gridCol w="1006500"/>
              </a:tblGrid>
              <a:tr h="600425">
                <a:tc>
                  <a:txBody>
                    <a:bodyPr/>
                    <a:lstStyle/>
                    <a:p>
                      <a:pPr indent="0" lvl="0" marL="0" rtl="0" algn="l">
                        <a:spcBef>
                          <a:spcPts val="0"/>
                        </a:spcBef>
                        <a:spcAft>
                          <a:spcPts val="0"/>
                        </a:spcAft>
                        <a:buNone/>
                      </a:pPr>
                      <a:r>
                        <a:rPr lang="en"/>
                        <a:t>    Title</a:t>
                      </a:r>
                      <a:endParaRPr/>
                    </a:p>
                  </a:txBody>
                  <a:tcPr marT="91425" marB="91425" marR="91425" marL="91425"/>
                </a:tc>
                <a:tc>
                  <a:txBody>
                    <a:bodyPr/>
                    <a:lstStyle/>
                    <a:p>
                      <a:pPr indent="0" lvl="0" marL="0" rtl="0" algn="l">
                        <a:spcBef>
                          <a:spcPts val="0"/>
                        </a:spcBef>
                        <a:spcAft>
                          <a:spcPts val="0"/>
                        </a:spcAft>
                        <a:buNone/>
                      </a:pPr>
                      <a:r>
                        <a:rPr lang="en"/>
                        <a:t>   Author</a:t>
                      </a:r>
                      <a:endParaRPr/>
                    </a:p>
                  </a:txBody>
                  <a:tcPr marT="91425" marB="91425" marR="91425" marL="91425"/>
                </a:tc>
                <a:tc>
                  <a:txBody>
                    <a:bodyPr/>
                    <a:lstStyle/>
                    <a:p>
                      <a:pPr indent="0" lvl="0" marL="0" rtl="0" algn="l">
                        <a:spcBef>
                          <a:spcPts val="0"/>
                        </a:spcBef>
                        <a:spcAft>
                          <a:spcPts val="0"/>
                        </a:spcAft>
                        <a:buNone/>
                      </a:pPr>
                      <a:r>
                        <a:rPr lang="en"/>
                        <a:t>     Information (web link, publisher, etc)</a:t>
                      </a:r>
                      <a:endParaRPr/>
                    </a:p>
                  </a:txBody>
                  <a:tcPr marT="91425" marB="91425" marR="91425" marL="91425"/>
                </a:tc>
                <a:tc>
                  <a:txBody>
                    <a:bodyPr/>
                    <a:lstStyle/>
                    <a:p>
                      <a:pPr indent="0" lvl="0" marL="0" rtl="0" algn="l">
                        <a:spcBef>
                          <a:spcPts val="0"/>
                        </a:spcBef>
                        <a:spcAft>
                          <a:spcPts val="0"/>
                        </a:spcAft>
                        <a:buNone/>
                      </a:pPr>
                      <a:r>
                        <a:rPr lang="en"/>
                        <a:t>Year</a:t>
                      </a:r>
                      <a:endParaRPr/>
                    </a:p>
                  </a:txBody>
                  <a:tcPr marT="91425" marB="91425" marR="91425" marL="91425"/>
                </a:tc>
              </a:tr>
              <a:tr h="599325">
                <a:tc>
                  <a:txBody>
                    <a:bodyPr/>
                    <a:lstStyle/>
                    <a:p>
                      <a:pPr indent="0" lvl="0" marL="0" rtl="0" algn="l">
                        <a:spcBef>
                          <a:spcPts val="0"/>
                        </a:spcBef>
                        <a:spcAft>
                          <a:spcPts val="0"/>
                        </a:spcAft>
                        <a:buNone/>
                      </a:pPr>
                      <a:r>
                        <a:rPr lang="en"/>
                        <a:t> google</a:t>
                      </a:r>
                      <a:endParaRPr/>
                    </a:p>
                  </a:txBody>
                  <a:tcPr marT="91425" marB="91425" marR="91425" marL="91425"/>
                </a:tc>
                <a:tc>
                  <a:txBody>
                    <a:bodyPr/>
                    <a:lstStyle/>
                    <a:p>
                      <a:pPr indent="0" lvl="0" marL="0" rtl="0" algn="l">
                        <a:spcBef>
                          <a:spcPts val="0"/>
                        </a:spcBef>
                        <a:spcAft>
                          <a:spcPts val="0"/>
                        </a:spcAft>
                        <a:buNone/>
                      </a:pPr>
                      <a:r>
                        <a:rPr lang="en"/>
                        <a:t>Larry page and </a:t>
                      </a:r>
                      <a:endParaRPr/>
                    </a:p>
                    <a:p>
                      <a:pPr indent="0" lvl="0" marL="0" rtl="0" algn="l">
                        <a:spcBef>
                          <a:spcPts val="0"/>
                        </a:spcBef>
                        <a:spcAft>
                          <a:spcPts val="0"/>
                        </a:spcAft>
                        <a:buNone/>
                      </a:pPr>
                      <a:r>
                        <a:rPr lang="en"/>
                        <a:t>Sergey </a:t>
                      </a:r>
                      <a:r>
                        <a:rPr lang="en"/>
                        <a:t>brin</a:t>
                      </a:r>
                      <a:endParaRPr/>
                    </a:p>
                  </a:txBody>
                  <a:tcPr marT="91425" marB="91425" marR="91425" marL="91425"/>
                </a:tc>
                <a:tc>
                  <a:txBody>
                    <a:bodyPr/>
                    <a:lstStyle/>
                    <a:p>
                      <a:pPr indent="0" lvl="0" marL="0" rtl="0" algn="l">
                        <a:spcBef>
                          <a:spcPts val="0"/>
                        </a:spcBef>
                        <a:spcAft>
                          <a:spcPts val="0"/>
                        </a:spcAft>
                        <a:buNone/>
                      </a:pPr>
                      <a:r>
                        <a:rPr lang="en"/>
                        <a:t>              AI GOOGLE</a:t>
                      </a:r>
                      <a:endParaRPr/>
                    </a:p>
                  </a:txBody>
                  <a:tcPr marT="91425" marB="91425" marR="91425" marL="91425"/>
                </a:tc>
                <a:tc>
                  <a:txBody>
                    <a:bodyPr/>
                    <a:lstStyle/>
                    <a:p>
                      <a:pPr indent="0" lvl="0" marL="0" rtl="0" algn="l">
                        <a:spcBef>
                          <a:spcPts val="0"/>
                        </a:spcBef>
                        <a:spcAft>
                          <a:spcPts val="0"/>
                        </a:spcAft>
                        <a:buNone/>
                      </a:pPr>
                      <a:r>
                        <a:rPr lang="en"/>
                        <a:t>2026</a:t>
                      </a:r>
                      <a:endParaRPr/>
                    </a:p>
                  </a:txBody>
                  <a:tcPr marT="91425" marB="91425" marR="91425" marL="91425"/>
                </a:tc>
              </a:tr>
              <a:tr h="599325">
                <a:tc>
                  <a:txBody>
                    <a:bodyPr/>
                    <a:lstStyle/>
                    <a:p>
                      <a:pPr indent="0" lvl="0" marL="0" rtl="0" algn="l">
                        <a:spcBef>
                          <a:spcPts val="0"/>
                        </a:spcBef>
                        <a:spcAft>
                          <a:spcPts val="0"/>
                        </a:spcAft>
                        <a:buNone/>
                      </a:pPr>
                      <a:r>
                        <a:rPr lang="en"/>
                        <a:t>google</a:t>
                      </a:r>
                      <a:endParaRPr/>
                    </a:p>
                  </a:txBody>
                  <a:tcPr marT="91425" marB="91425" marR="91425" marL="91425"/>
                </a:tc>
                <a:tc>
                  <a:txBody>
                    <a:bodyPr/>
                    <a:lstStyle/>
                    <a:p>
                      <a:pPr indent="0" lvl="0" marL="0" rtl="0" algn="l">
                        <a:spcBef>
                          <a:spcPts val="0"/>
                        </a:spcBef>
                        <a:spcAft>
                          <a:spcPts val="0"/>
                        </a:spcAft>
                        <a:buNone/>
                      </a:pPr>
                      <a:r>
                        <a:rPr lang="en"/>
                        <a:t>Larry</a:t>
                      </a:r>
                      <a:r>
                        <a:rPr lang="en"/>
                        <a:t> page and sergey brin</a:t>
                      </a:r>
                      <a:endParaRPr/>
                    </a:p>
                  </a:txBody>
                  <a:tcPr marT="91425" marB="91425" marR="91425" marL="91425"/>
                </a:tc>
                <a:tc>
                  <a:txBody>
                    <a:bodyPr/>
                    <a:lstStyle/>
                    <a:p>
                      <a:pPr indent="0" lvl="0" marL="0" rtl="0" algn="l">
                        <a:spcBef>
                          <a:spcPts val="0"/>
                        </a:spcBef>
                        <a:spcAft>
                          <a:spcPts val="0"/>
                        </a:spcAft>
                        <a:buNone/>
                      </a:pPr>
                      <a:r>
                        <a:rPr lang="en"/>
                        <a:t>            AI  GOOGLE               </a:t>
                      </a:r>
                      <a:endParaRPr/>
                    </a:p>
                  </a:txBody>
                  <a:tcPr marT="91425" marB="91425" marR="91425" marL="91425"/>
                </a:tc>
                <a:tc>
                  <a:txBody>
                    <a:bodyPr/>
                    <a:lstStyle/>
                    <a:p>
                      <a:pPr indent="0" lvl="0" marL="0" rtl="0" algn="l">
                        <a:spcBef>
                          <a:spcPts val="0"/>
                        </a:spcBef>
                        <a:spcAft>
                          <a:spcPts val="0"/>
                        </a:spcAft>
                        <a:buNone/>
                      </a:pPr>
                      <a:r>
                        <a:rPr lang="en"/>
                        <a:t>2026</a:t>
                      </a:r>
                      <a:endParaRPr/>
                    </a:p>
                  </a:txBody>
                  <a:tcPr marT="91425" marB="91425" marR="91425" marL="91425"/>
                </a:tc>
              </a:tr>
              <a:tr h="599325">
                <a:tc>
                  <a:txBody>
                    <a:bodyPr/>
                    <a:lstStyle/>
                    <a:p>
                      <a:pPr indent="0" lvl="0" marL="0" rtl="0" algn="l">
                        <a:spcBef>
                          <a:spcPts val="0"/>
                        </a:spcBef>
                        <a:spcAft>
                          <a:spcPts val="0"/>
                        </a:spcAft>
                        <a:buNone/>
                      </a:pPr>
                      <a:r>
                        <a:rPr lang="en"/>
                        <a:t>google</a:t>
                      </a:r>
                      <a:endParaRPr/>
                    </a:p>
                  </a:txBody>
                  <a:tcPr marT="91425" marB="91425" marR="91425" marL="91425"/>
                </a:tc>
                <a:tc>
                  <a:txBody>
                    <a:bodyPr/>
                    <a:lstStyle/>
                    <a:p>
                      <a:pPr indent="0" lvl="0" marL="0" rtl="0" algn="l">
                        <a:spcBef>
                          <a:spcPts val="0"/>
                        </a:spcBef>
                        <a:spcAft>
                          <a:spcPts val="0"/>
                        </a:spcAft>
                        <a:buNone/>
                      </a:pPr>
                      <a:r>
                        <a:rPr lang="en"/>
                        <a:t>Larry page  </a:t>
                      </a:r>
                      <a:endParaRPr/>
                    </a:p>
                    <a:p>
                      <a:pPr indent="0" lvl="0" marL="0" rtl="0" algn="l">
                        <a:spcBef>
                          <a:spcPts val="0"/>
                        </a:spcBef>
                        <a:spcAft>
                          <a:spcPts val="0"/>
                        </a:spcAft>
                        <a:buNone/>
                      </a:pPr>
                      <a:r>
                        <a:rPr lang="en"/>
                        <a:t>Sergey  brin</a:t>
                      </a:r>
                      <a:endParaRPr/>
                    </a:p>
                  </a:txBody>
                  <a:tcPr marT="91425" marB="91425" marR="91425" marL="91425"/>
                </a:tc>
                <a:tc>
                  <a:txBody>
                    <a:bodyPr/>
                    <a:lstStyle/>
                    <a:p>
                      <a:pPr indent="0" lvl="0" marL="0" rtl="0" algn="l">
                        <a:spcBef>
                          <a:spcPts val="0"/>
                        </a:spcBef>
                        <a:spcAft>
                          <a:spcPts val="0"/>
                        </a:spcAft>
                        <a:buNone/>
                      </a:pPr>
                      <a:r>
                        <a:rPr lang="en"/>
                        <a:t>            AI GOOGLE</a:t>
                      </a:r>
                      <a:endParaRPr/>
                    </a:p>
                  </a:txBody>
                  <a:tcPr marT="91425" marB="91425" marR="91425" marL="91425"/>
                </a:tc>
                <a:tc>
                  <a:txBody>
                    <a:bodyPr/>
                    <a:lstStyle/>
                    <a:p>
                      <a:pPr indent="0" lvl="0" marL="0" rtl="0" algn="l">
                        <a:spcBef>
                          <a:spcPts val="0"/>
                        </a:spcBef>
                        <a:spcAft>
                          <a:spcPts val="0"/>
                        </a:spcAft>
                        <a:buNone/>
                      </a:pPr>
                      <a:r>
                        <a:rPr lang="en"/>
                        <a:t>2026</a:t>
                      </a:r>
                      <a:endParaRPr/>
                    </a:p>
                  </a:txBody>
                  <a:tcPr marT="91425" marB="91425" marR="91425" marL="91425"/>
                </a:tc>
              </a:tr>
              <a:tr h="599325">
                <a:tc>
                  <a:txBody>
                    <a:bodyPr/>
                    <a:lstStyle/>
                    <a:p>
                      <a:pPr indent="0" lvl="0" marL="0" rtl="0" algn="l">
                        <a:spcBef>
                          <a:spcPts val="0"/>
                        </a:spcBef>
                        <a:spcAft>
                          <a:spcPts val="0"/>
                        </a:spcAft>
                        <a:buNone/>
                      </a:pPr>
                      <a:r>
                        <a:rPr lang="en"/>
                        <a:t> </a:t>
                      </a:r>
                      <a:r>
                        <a:rPr lang="en"/>
                        <a:t>google</a:t>
                      </a:r>
                      <a:endParaRPr/>
                    </a:p>
                  </a:txBody>
                  <a:tcPr marT="91425" marB="91425" marR="91425" marL="91425"/>
                </a:tc>
                <a:tc>
                  <a:txBody>
                    <a:bodyPr/>
                    <a:lstStyle/>
                    <a:p>
                      <a:pPr indent="0" lvl="0" marL="0" rtl="0" algn="l">
                        <a:spcBef>
                          <a:spcPts val="0"/>
                        </a:spcBef>
                        <a:spcAft>
                          <a:spcPts val="0"/>
                        </a:spcAft>
                        <a:buNone/>
                      </a:pPr>
                      <a:r>
                        <a:rPr lang="en"/>
                        <a:t>Larry</a:t>
                      </a:r>
                      <a:r>
                        <a:rPr lang="en"/>
                        <a:t> page and sergey brin</a:t>
                      </a:r>
                      <a:endParaRPr/>
                    </a:p>
                  </a:txBody>
                  <a:tcPr marT="91425" marB="91425" marR="91425" marL="91425"/>
                </a:tc>
                <a:tc>
                  <a:txBody>
                    <a:bodyPr/>
                    <a:lstStyle/>
                    <a:p>
                      <a:pPr indent="0" lvl="0" marL="0" rtl="0" algn="l">
                        <a:spcBef>
                          <a:spcPts val="0"/>
                        </a:spcBef>
                        <a:spcAft>
                          <a:spcPts val="0"/>
                        </a:spcAft>
                        <a:buNone/>
                      </a:pPr>
                      <a:r>
                        <a:rPr lang="en"/>
                        <a:t>            AI GOOGLE</a:t>
                      </a:r>
                      <a:endParaRPr/>
                    </a:p>
                  </a:txBody>
                  <a:tcPr marT="91425" marB="91425" marR="91425" marL="91425"/>
                </a:tc>
                <a:tc>
                  <a:txBody>
                    <a:bodyPr/>
                    <a:lstStyle/>
                    <a:p>
                      <a:pPr indent="0" lvl="0" marL="0" rtl="0" algn="l">
                        <a:spcBef>
                          <a:spcPts val="0"/>
                        </a:spcBef>
                        <a:spcAft>
                          <a:spcPts val="0"/>
                        </a:spcAft>
                        <a:buNone/>
                      </a:pPr>
                      <a:r>
                        <a:rPr lang="en"/>
                        <a:t>2026</a:t>
                      </a:r>
                      <a:endParaRPr/>
                    </a:p>
                  </a:txBody>
                  <a:tcPr marT="91425" marB="91425" marR="91425" marL="91425"/>
                </a:tc>
              </a:tr>
              <a:tr h="599325">
                <a:tc>
                  <a:txBody>
                    <a:bodyPr/>
                    <a:lstStyle/>
                    <a:p>
                      <a:pPr indent="0" lvl="0" marL="0" rtl="0" algn="l">
                        <a:spcBef>
                          <a:spcPts val="0"/>
                        </a:spcBef>
                        <a:spcAft>
                          <a:spcPts val="0"/>
                        </a:spcAft>
                        <a:buNone/>
                      </a:pPr>
                      <a:r>
                        <a:rPr lang="en"/>
                        <a:t>google</a:t>
                      </a:r>
                      <a:endParaRPr/>
                    </a:p>
                  </a:txBody>
                  <a:tcPr marT="91425" marB="91425" marR="91425" marL="91425"/>
                </a:tc>
                <a:tc>
                  <a:txBody>
                    <a:bodyPr/>
                    <a:lstStyle/>
                    <a:p>
                      <a:pPr indent="0" lvl="0" marL="0" rtl="0" algn="l">
                        <a:spcBef>
                          <a:spcPts val="0"/>
                        </a:spcBef>
                        <a:spcAft>
                          <a:spcPts val="0"/>
                        </a:spcAft>
                        <a:buNone/>
                      </a:pPr>
                      <a:r>
                        <a:rPr lang="en"/>
                        <a:t>Larry page and sergey brin</a:t>
                      </a:r>
                      <a:endParaRPr/>
                    </a:p>
                  </a:txBody>
                  <a:tcPr marT="91425" marB="91425" marR="91425" marL="91425"/>
                </a:tc>
                <a:tc>
                  <a:txBody>
                    <a:bodyPr/>
                    <a:lstStyle/>
                    <a:p>
                      <a:pPr indent="0" lvl="0" marL="0" rtl="0" algn="l">
                        <a:spcBef>
                          <a:spcPts val="0"/>
                        </a:spcBef>
                        <a:spcAft>
                          <a:spcPts val="0"/>
                        </a:spcAft>
                        <a:buNone/>
                      </a:pPr>
                      <a:r>
                        <a:rPr lang="en"/>
                        <a:t>           AI GOOGLE</a:t>
                      </a:r>
                      <a:endParaRPr/>
                    </a:p>
                  </a:txBody>
                  <a:tcPr marT="91425" marB="91425" marR="91425" marL="91425"/>
                </a:tc>
                <a:tc>
                  <a:txBody>
                    <a:bodyPr/>
                    <a:lstStyle/>
                    <a:p>
                      <a:pPr indent="0" lvl="0" marL="0" rtl="0" algn="l">
                        <a:spcBef>
                          <a:spcPts val="0"/>
                        </a:spcBef>
                        <a:spcAft>
                          <a:spcPts val="0"/>
                        </a:spcAft>
                        <a:buNone/>
                      </a:pPr>
                      <a:r>
                        <a:rPr lang="en"/>
                        <a:t>2026</a:t>
                      </a:r>
                      <a:endParaRPr/>
                    </a:p>
                  </a:txBody>
                  <a:tcPr marT="91425" marB="91425" marR="91425" marL="91425"/>
                </a:tc>
              </a:tr>
              <a:tr h="599325">
                <a:tc>
                  <a:txBody>
                    <a:bodyPr/>
                    <a:lstStyle/>
                    <a:p>
                      <a:pPr indent="0" lvl="0" marL="0" rtl="0" algn="l">
                        <a:spcBef>
                          <a:spcPts val="0"/>
                        </a:spcBef>
                        <a:spcAft>
                          <a:spcPts val="0"/>
                        </a:spcAft>
                        <a:buNone/>
                      </a:pPr>
                      <a:r>
                        <a:rPr lang="en"/>
                        <a:t>google</a:t>
                      </a:r>
                      <a:endParaRPr/>
                    </a:p>
                  </a:txBody>
                  <a:tcPr marT="91425" marB="91425" marR="91425" marL="91425"/>
                </a:tc>
                <a:tc>
                  <a:txBody>
                    <a:bodyPr/>
                    <a:lstStyle/>
                    <a:p>
                      <a:pPr indent="0" lvl="0" marL="0" rtl="0" algn="l">
                        <a:spcBef>
                          <a:spcPts val="0"/>
                        </a:spcBef>
                        <a:spcAft>
                          <a:spcPts val="0"/>
                        </a:spcAft>
                        <a:buNone/>
                      </a:pPr>
                      <a:r>
                        <a:rPr lang="en"/>
                        <a:t>Larry page and sergey page</a:t>
                      </a:r>
                      <a:endParaRPr/>
                    </a:p>
                  </a:txBody>
                  <a:tcPr marT="91425" marB="91425" marR="91425" marL="91425"/>
                </a:tc>
                <a:tc>
                  <a:txBody>
                    <a:bodyPr/>
                    <a:lstStyle/>
                    <a:p>
                      <a:pPr indent="0" lvl="0" marL="0" rtl="0" algn="l">
                        <a:spcBef>
                          <a:spcPts val="0"/>
                        </a:spcBef>
                        <a:spcAft>
                          <a:spcPts val="0"/>
                        </a:spcAft>
                        <a:buNone/>
                      </a:pPr>
                      <a:r>
                        <a:rPr lang="en"/>
                        <a:t>            AI GOOGLE</a:t>
                      </a:r>
                      <a:endParaRPr/>
                    </a:p>
                    <a:p>
                      <a:pPr indent="0" lvl="0" marL="0" rtl="0" algn="l">
                        <a:spcBef>
                          <a:spcPts val="0"/>
                        </a:spcBef>
                        <a:spcAft>
                          <a:spcPts val="0"/>
                        </a:spcAft>
                        <a:buNone/>
                      </a:pPr>
                      <a:r>
                        <a:rPr lang="en"/>
                        <a:t>                     </a:t>
                      </a:r>
                      <a:endParaRPr/>
                    </a:p>
                  </a:txBody>
                  <a:tcPr marT="91425" marB="91425" marR="91425" marL="91425"/>
                </a:tc>
                <a:tc>
                  <a:txBody>
                    <a:bodyPr/>
                    <a:lstStyle/>
                    <a:p>
                      <a:pPr indent="0" lvl="0" marL="0" rtl="0" algn="l">
                        <a:spcBef>
                          <a:spcPts val="0"/>
                        </a:spcBef>
                        <a:spcAft>
                          <a:spcPts val="0"/>
                        </a:spcAft>
                        <a:buNone/>
                      </a:pPr>
                      <a:r>
                        <a:rPr lang="en"/>
                        <a:t>2026</a:t>
                      </a:r>
                      <a:endParaRPr/>
                    </a:p>
                  </a:txBody>
                  <a:tcPr marT="91425" marB="91425" marR="91425" marL="91425"/>
                </a:tc>
              </a:tr>
            </a:tbl>
          </a:graphicData>
        </a:graphic>
      </p:graphicFrame>
      <p:pic>
        <p:nvPicPr>
          <p:cNvPr descr="a pixel art google logo with a red balloon and a yellow ball (Provided by Tenor)" id="364" name="Google Shape;364;p19"/>
          <p:cNvPicPr preferRelativeResize="0"/>
          <p:nvPr/>
        </p:nvPicPr>
        <p:blipFill>
          <a:blip r:embed="rId3">
            <a:alphaModFix/>
          </a:blip>
          <a:stretch>
            <a:fillRect/>
          </a:stretch>
        </p:blipFill>
        <p:spPr>
          <a:xfrm>
            <a:off x="8051100" y="823800"/>
            <a:ext cx="977092" cy="680475"/>
          </a:xfrm>
          <a:prstGeom prst="rect">
            <a:avLst/>
          </a:prstGeom>
          <a:noFill/>
          <a:ln>
            <a:noFill/>
          </a:ln>
        </p:spPr>
      </p:pic>
      <p:pic>
        <p:nvPicPr>
          <p:cNvPr descr="artificial intelligence icon vector. Isolated contour symbol illustration (Provided by Getty Images)" id="365" name="Google Shape;365;p19"/>
          <p:cNvPicPr preferRelativeResize="0"/>
          <p:nvPr/>
        </p:nvPicPr>
        <p:blipFill>
          <a:blip r:embed="rId4">
            <a:alphaModFix/>
          </a:blip>
          <a:stretch>
            <a:fillRect/>
          </a:stretch>
        </p:blipFill>
        <p:spPr>
          <a:xfrm>
            <a:off x="6549750" y="0"/>
            <a:ext cx="823798" cy="823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Variables </a:t>
            </a:r>
            <a:endParaRPr/>
          </a:p>
        </p:txBody>
      </p:sp>
      <p:sp>
        <p:nvSpPr>
          <p:cNvPr id="371" name="Google Shape;371;p20"/>
          <p:cNvSpPr txBox="1"/>
          <p:nvPr/>
        </p:nvSpPr>
        <p:spPr>
          <a:xfrm>
            <a:off x="711025" y="1391750"/>
            <a:ext cx="3861000" cy="22542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Nunito"/>
                <a:ea typeface="Nunito"/>
                <a:cs typeface="Nunito"/>
                <a:sym typeface="Nunito"/>
              </a:rPr>
              <a:t>Manipulated / Independent Variable</a:t>
            </a:r>
            <a:endParaRPr b="1" sz="1800">
              <a:solidFill>
                <a:schemeClr val="dk2"/>
              </a:solidFill>
              <a:latin typeface="Nunito"/>
              <a:ea typeface="Nunito"/>
              <a:cs typeface="Nunito"/>
              <a:sym typeface="Nunito"/>
            </a:endParaRPr>
          </a:p>
          <a:p>
            <a:pPr indent="0" lvl="0" marL="0" rtl="0" algn="ctr">
              <a:spcBef>
                <a:spcPts val="0"/>
              </a:spcBef>
              <a:spcAft>
                <a:spcPts val="0"/>
              </a:spcAft>
              <a:buNone/>
            </a:pPr>
            <a:r>
              <a:t/>
            </a:r>
            <a:endParaRPr b="1" sz="18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ONE thing that you will test/change: </a:t>
            </a:r>
            <a:endParaRPr sz="16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TEST:SALT WATER EFFECT ON PLANT!</a:t>
            </a:r>
            <a:endParaRPr sz="16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CHANGE:THE WATER THAT WE USE!</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p:txBody>
      </p:sp>
      <p:sp>
        <p:nvSpPr>
          <p:cNvPr id="372" name="Google Shape;372;p20"/>
          <p:cNvSpPr txBox="1"/>
          <p:nvPr/>
        </p:nvSpPr>
        <p:spPr>
          <a:xfrm>
            <a:off x="5052725" y="1391750"/>
            <a:ext cx="3651000" cy="34188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Nunito"/>
                <a:ea typeface="Nunito"/>
                <a:cs typeface="Nunito"/>
                <a:sym typeface="Nunito"/>
              </a:rPr>
              <a:t>Responding</a:t>
            </a:r>
            <a:r>
              <a:rPr b="1" lang="en" sz="1800">
                <a:solidFill>
                  <a:schemeClr val="dk2"/>
                </a:solidFill>
                <a:latin typeface="Nunito"/>
                <a:ea typeface="Nunito"/>
                <a:cs typeface="Nunito"/>
                <a:sym typeface="Nunito"/>
              </a:rPr>
              <a:t> / Dependent Variable</a:t>
            </a:r>
            <a:endParaRPr b="1" sz="1800">
              <a:solidFill>
                <a:schemeClr val="dk2"/>
              </a:solidFill>
              <a:latin typeface="Nunito"/>
              <a:ea typeface="Nunito"/>
              <a:cs typeface="Nunito"/>
              <a:sym typeface="Nunito"/>
            </a:endParaRPr>
          </a:p>
          <a:p>
            <a:pPr indent="0" lvl="0" marL="0" rtl="0" algn="ctr">
              <a:spcBef>
                <a:spcPts val="0"/>
              </a:spcBef>
              <a:spcAft>
                <a:spcPts val="0"/>
              </a:spcAft>
              <a:buNone/>
            </a:pPr>
            <a:r>
              <a:t/>
            </a:r>
            <a:endParaRPr b="1" sz="18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The thing I think will change or be affected: PLANT!</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How will you measure it? </a:t>
            </a:r>
            <a:r>
              <a:rPr lang="en" sz="1600">
                <a:solidFill>
                  <a:schemeClr val="dk2"/>
                </a:solidFill>
                <a:latin typeface="Nunito"/>
                <a:ea typeface="Nunito"/>
                <a:cs typeface="Nunito"/>
                <a:sym typeface="Nunito"/>
              </a:rPr>
              <a:t>: </a:t>
            </a:r>
            <a:endParaRPr sz="16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MEASURING TAPE!</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1"/>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Variables </a:t>
            </a:r>
            <a:endParaRPr/>
          </a:p>
        </p:txBody>
      </p:sp>
      <p:sp>
        <p:nvSpPr>
          <p:cNvPr id="378" name="Google Shape;378;p21"/>
          <p:cNvSpPr txBox="1"/>
          <p:nvPr/>
        </p:nvSpPr>
        <p:spPr>
          <a:xfrm>
            <a:off x="711025" y="1391750"/>
            <a:ext cx="7715100" cy="34947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br>
              <a:rPr b="1" lang="en" sz="1800">
                <a:solidFill>
                  <a:schemeClr val="dk2"/>
                </a:solidFill>
                <a:latin typeface="Nunito"/>
                <a:ea typeface="Nunito"/>
                <a:cs typeface="Nunito"/>
                <a:sym typeface="Nunito"/>
              </a:rPr>
            </a:br>
            <a:r>
              <a:rPr b="1" lang="en" sz="1800">
                <a:solidFill>
                  <a:schemeClr val="dk2"/>
                </a:solidFill>
                <a:latin typeface="Nunito"/>
                <a:ea typeface="Nunito"/>
                <a:cs typeface="Nunito"/>
                <a:sym typeface="Nunito"/>
              </a:rPr>
              <a:t>Controlled</a:t>
            </a:r>
            <a:r>
              <a:rPr b="1" lang="en" sz="1800">
                <a:solidFill>
                  <a:schemeClr val="dk2"/>
                </a:solidFill>
                <a:latin typeface="Nunito"/>
                <a:ea typeface="Nunito"/>
                <a:cs typeface="Nunito"/>
                <a:sym typeface="Nunito"/>
              </a:rPr>
              <a:t> Variables</a:t>
            </a:r>
            <a:endParaRPr b="1" sz="1800">
              <a:solidFill>
                <a:schemeClr val="dk2"/>
              </a:solidFill>
              <a:latin typeface="Nunito"/>
              <a:ea typeface="Nunito"/>
              <a:cs typeface="Nunito"/>
              <a:sym typeface="Nunito"/>
            </a:endParaRPr>
          </a:p>
          <a:p>
            <a:pPr indent="0" lvl="0" marL="0" rtl="0" algn="ctr">
              <a:spcBef>
                <a:spcPts val="0"/>
              </a:spcBef>
              <a:spcAft>
                <a:spcPts val="0"/>
              </a:spcAft>
              <a:buNone/>
            </a:pPr>
            <a:r>
              <a:t/>
            </a:r>
            <a:endParaRPr b="1" sz="1800">
              <a:solidFill>
                <a:schemeClr val="dk2"/>
              </a:solidFill>
              <a:latin typeface="Nunito"/>
              <a:ea typeface="Nunito"/>
              <a:cs typeface="Nunito"/>
              <a:sym typeface="Nunito"/>
            </a:endParaRPr>
          </a:p>
          <a:p>
            <a:pPr indent="0" lvl="0" marL="0" rtl="0" algn="l">
              <a:spcBef>
                <a:spcPts val="0"/>
              </a:spcBef>
              <a:spcAft>
                <a:spcPts val="0"/>
              </a:spcAft>
              <a:buNone/>
            </a:pPr>
            <a:r>
              <a:rPr lang="en" sz="1600">
                <a:solidFill>
                  <a:schemeClr val="dk2"/>
                </a:solidFill>
                <a:latin typeface="Nunito"/>
                <a:ea typeface="Nunito"/>
                <a:cs typeface="Nunito"/>
                <a:sym typeface="Nunito"/>
              </a:rPr>
              <a:t>Things we have to be very careful to keep the same every time we test so that they do not affect the results/outcome of the experiment: </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a:p>
            <a:pPr indent="-330200" lvl="0" marL="457200" rtl="0" algn="l">
              <a:spcBef>
                <a:spcPts val="0"/>
              </a:spcBef>
              <a:spcAft>
                <a:spcPts val="0"/>
              </a:spcAft>
              <a:buClr>
                <a:schemeClr val="dk2"/>
              </a:buClr>
              <a:buSzPts val="1600"/>
              <a:buFont typeface="Nunito"/>
              <a:buChar char="●"/>
            </a:pPr>
            <a:r>
              <a:rPr lang="en" sz="1600">
                <a:solidFill>
                  <a:schemeClr val="dk2"/>
                </a:solidFill>
                <a:latin typeface="Nunito"/>
                <a:ea typeface="Nunito"/>
                <a:cs typeface="Nunito"/>
                <a:sym typeface="Nunito"/>
              </a:rPr>
              <a:t>Make sure we don’t switch up the plants,because some plants are less immune to salt than others.</a:t>
            </a:r>
            <a:endParaRPr sz="1600">
              <a:solidFill>
                <a:schemeClr val="dk2"/>
              </a:solidFill>
              <a:latin typeface="Nunito"/>
              <a:ea typeface="Nunito"/>
              <a:cs typeface="Nunito"/>
              <a:sym typeface="Nunito"/>
            </a:endParaRPr>
          </a:p>
          <a:p>
            <a:pPr indent="0" lvl="0" marL="457200" rtl="0" algn="l">
              <a:spcBef>
                <a:spcPts val="0"/>
              </a:spcBef>
              <a:spcAft>
                <a:spcPts val="0"/>
              </a:spcAft>
              <a:buNone/>
            </a:pPr>
            <a:r>
              <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a:p>
            <a:pPr indent="0" lvl="0" marL="0" rtl="0" algn="l">
              <a:spcBef>
                <a:spcPts val="0"/>
              </a:spcBef>
              <a:spcAft>
                <a:spcPts val="0"/>
              </a:spcAft>
              <a:buNone/>
            </a:pPr>
            <a:r>
              <a:t/>
            </a:r>
            <a:endParaRPr sz="1600">
              <a:solidFill>
                <a:schemeClr val="dk2"/>
              </a:solidFill>
              <a:latin typeface="Nunito"/>
              <a:ea typeface="Nunito"/>
              <a:cs typeface="Nunito"/>
              <a:sym typeface="Nunito"/>
            </a:endParaRPr>
          </a:p>
        </p:txBody>
      </p:sp>
      <p:pic>
        <p:nvPicPr>
          <p:cNvPr descr="Various potted plants and flowers in greenhouse in garden center, small business. (Provided by Getty Images)" id="379" name="Google Shape;379;p21"/>
          <p:cNvPicPr preferRelativeResize="0"/>
          <p:nvPr/>
        </p:nvPicPr>
        <p:blipFill>
          <a:blip r:embed="rId3">
            <a:alphaModFix/>
          </a:blip>
          <a:stretch>
            <a:fillRect/>
          </a:stretch>
        </p:blipFill>
        <p:spPr>
          <a:xfrm>
            <a:off x="5216949" y="3360675"/>
            <a:ext cx="2289198" cy="15257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