
<file path=[Content_Types].xml><?xml version="1.0" encoding="utf-8"?>
<Types xmlns="http://schemas.openxmlformats.org/package/2006/content-types">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9" roundtripDataSignature="AMtx7mi6GGRKYuv2NTm0kEzK0i8T/U92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5289AFB-6EC0-488D-83E1-0AEB4B2C04F0}">
  <a:tblStyle styleId="{B5289AFB-6EC0-488D-83E1-0AEB4B2C04F0}"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3ff11f9e28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g33ff11f9e28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2deaaa77cf_3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2deaaa77cf_3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2f14890e1a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2f14890e1a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2f14890e1a_0_1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2f14890e1a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2983b7b16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2983b7b1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2f14890e1a_0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2f14890e1a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2983b7b168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2983b7b16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3"/>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4"/>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5"/>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7"/>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7"/>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8"/>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8"/>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9"/>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9"/>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9"/>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9"/>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9"/>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1"/>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1"/>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2"/>
          <p:cNvSpPr/>
          <p:nvPr>
            <p:ph idx="2" type="pic"/>
          </p:nvPr>
        </p:nvSpPr>
        <p:spPr>
          <a:xfrm>
            <a:off x="3887391" y="987426"/>
            <a:ext cx="4629150" cy="4873625"/>
          </a:xfrm>
          <a:prstGeom prst="rect">
            <a:avLst/>
          </a:prstGeom>
          <a:noFill/>
          <a:ln>
            <a:noFill/>
          </a:ln>
        </p:spPr>
      </p:sp>
      <p:sp>
        <p:nvSpPr>
          <p:cNvPr id="64" name="Google Shape;64;p22"/>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1" Type="http://schemas.openxmlformats.org/officeDocument/2006/relationships/hyperlink" Target="https://waterpowercanada.ca/wp-content/uploads/2023/08/stantec_ps_final_en.pdf" TargetMode="External"/><Relationship Id="rId10" Type="http://schemas.openxmlformats.org/officeDocument/2006/relationships/hyperlink" Target="https://waterpowercanada.ca/wp-content/uploads/2023/08/stantec_ps_final_en.pdf" TargetMode="External"/><Relationship Id="rId13" Type="http://schemas.openxmlformats.org/officeDocument/2006/relationships/hyperlink" Target="https://www.eia.gov/kids/energy-sources/hydropower/#:~:text=Pumped%2Dstorage%20hydropower%20facilities%20are,located%20below%20the%20upper%20reservoir.I" TargetMode="External"/><Relationship Id="rId12" Type="http://schemas.openxmlformats.org/officeDocument/2006/relationships/hyperlink" Target="https://www.hydropower.org/factsheets/pumped-storage" TargetMode="External"/><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evolvepower.ca/what-we-do/tent-mountain-pumped-hydro-energy-storage/" TargetMode="External"/><Relationship Id="rId4" Type="http://schemas.openxmlformats.org/officeDocument/2006/relationships/hyperlink" Target="https://www.eia.gov/todayinenergy/detail.php?id=42915" TargetMode="External"/><Relationship Id="rId9" Type="http://schemas.openxmlformats.org/officeDocument/2006/relationships/hyperlink" Target="https://www.hydropower.org/publications/2024-world-hydropower-outlook" TargetMode="External"/><Relationship Id="rId15" Type="http://schemas.openxmlformats.org/officeDocument/2006/relationships/hyperlink" Target="https://pumpedhydro.com.au/education/pumped-storage-hydropower-advantages-and-disadvantages/" TargetMode="External"/><Relationship Id="rId14" Type="http://schemas.openxmlformats.org/officeDocument/2006/relationships/hyperlink" Target="https://www.energy.gov/eere/water/how-pumped-storage-hydropower-works" TargetMode="External"/><Relationship Id="rId17" Type="http://schemas.openxmlformats.org/officeDocument/2006/relationships/hyperlink" Target="https://theconversation.com/five-gifs-that-explain-how-pumped-hydro-actually-works-112610" TargetMode="External"/><Relationship Id="rId16" Type="http://schemas.openxmlformats.org/officeDocument/2006/relationships/hyperlink" Target="https://www.energy.gov/eere/water/pumped-storage-hydropower-animation" TargetMode="External"/><Relationship Id="rId5" Type="http://schemas.openxmlformats.org/officeDocument/2006/relationships/hyperlink" Target="https://www.aeso.ca/assets/Uploads/market-and-system-reporting/Annual-Market-Stats-2023_Final.pdf" TargetMode="External"/><Relationship Id="rId6" Type="http://schemas.openxmlformats.org/officeDocument/2006/relationships/hyperlink" Target="https://www.aeso.ca/assets/Uploads/market-and-system-reporting/Annual-Market-Stats-2023_Final.pdf" TargetMode="External"/><Relationship Id="rId18" Type="http://schemas.openxmlformats.org/officeDocument/2006/relationships/hyperlink" Target="https://www.eesi.org/papers/view/energy-storage-2019" TargetMode="External"/><Relationship Id="rId7" Type="http://schemas.openxmlformats.org/officeDocument/2006/relationships/hyperlink" Target="https://www.aeso.ca/market/market-and-system-reporting/data-requests" TargetMode="External"/><Relationship Id="rId8" Type="http://schemas.openxmlformats.org/officeDocument/2006/relationships/hyperlink" Target="https://www.aeso.ca/market/market-and-system-reporting/data-reques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g33ff11f9e28_0_3"/>
          <p:cNvSpPr txBox="1"/>
          <p:nvPr/>
        </p:nvSpPr>
        <p:spPr>
          <a:xfrm>
            <a:off x="0" y="641059"/>
            <a:ext cx="9144000" cy="723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CA" sz="4100">
                <a:solidFill>
                  <a:schemeClr val="dk1"/>
                </a:solidFill>
                <a:latin typeface="Calibri"/>
                <a:ea typeface="Calibri"/>
                <a:cs typeface="Calibri"/>
                <a:sym typeface="Calibri"/>
              </a:rPr>
              <a:t>PUMPED STORAGE HYDROPOWER</a:t>
            </a:r>
            <a:r>
              <a:rPr b="1" lang="en-CA" sz="4100">
                <a:solidFill>
                  <a:schemeClr val="dk1"/>
                </a:solidFill>
                <a:latin typeface="Calibri"/>
                <a:ea typeface="Calibri"/>
                <a:cs typeface="Calibri"/>
                <a:sym typeface="Calibri"/>
              </a:rPr>
              <a:t> </a:t>
            </a:r>
            <a:endParaRPr b="1" sz="41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94" name="Shape 194"/>
        <p:cNvGrpSpPr/>
        <p:nvPr/>
      </p:nvGrpSpPr>
      <p:grpSpPr>
        <a:xfrm>
          <a:off x="0" y="0"/>
          <a:ext cx="0" cy="0"/>
          <a:chOff x="0" y="0"/>
          <a:chExt cx="0" cy="0"/>
        </a:xfrm>
      </p:grpSpPr>
      <p:sp>
        <p:nvSpPr>
          <p:cNvPr id="195" name="Google Shape;195;g32deaaa77cf_3_8"/>
          <p:cNvSpPr txBox="1"/>
          <p:nvPr/>
        </p:nvSpPr>
        <p:spPr>
          <a:xfrm>
            <a:off x="-25" y="0"/>
            <a:ext cx="9144000" cy="693600"/>
          </a:xfrm>
          <a:prstGeom prst="rect">
            <a:avLst/>
          </a:prstGeom>
          <a:noFill/>
          <a:ln cap="flat" cmpd="sng" w="3810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1828800" rtl="0" algn="l">
              <a:lnSpc>
                <a:spcPct val="150000"/>
              </a:lnSpc>
              <a:spcBef>
                <a:spcPts val="0"/>
              </a:spcBef>
              <a:spcAft>
                <a:spcPts val="0"/>
              </a:spcAft>
              <a:buNone/>
            </a:pPr>
            <a:r>
              <a:rPr b="1" lang="en-CA" sz="3500">
                <a:solidFill>
                  <a:schemeClr val="dk1"/>
                </a:solidFill>
                <a:latin typeface="Calibri"/>
                <a:ea typeface="Calibri"/>
                <a:cs typeface="Calibri"/>
                <a:sym typeface="Calibri"/>
              </a:rPr>
              <a:t>         GLOBAL PSH OUTLOOK</a:t>
            </a:r>
            <a:endParaRPr b="1" sz="3500">
              <a:solidFill>
                <a:schemeClr val="dk1"/>
              </a:solidFill>
              <a:latin typeface="Calibri"/>
              <a:ea typeface="Calibri"/>
              <a:cs typeface="Calibri"/>
              <a:sym typeface="Calibri"/>
            </a:endParaRPr>
          </a:p>
          <a:p>
            <a:pPr indent="0" lvl="0" marL="0" rtl="0" algn="l">
              <a:lnSpc>
                <a:spcPct val="150000"/>
              </a:lnSpc>
              <a:spcBef>
                <a:spcPts val="0"/>
              </a:spcBef>
              <a:spcAft>
                <a:spcPts val="0"/>
              </a:spcAft>
              <a:buNone/>
            </a:pPr>
            <a:r>
              <a:t/>
            </a:r>
            <a:endParaRPr sz="3500">
              <a:solidFill>
                <a:schemeClr val="dk1"/>
              </a:solidFill>
              <a:latin typeface="Calibri"/>
              <a:ea typeface="Calibri"/>
              <a:cs typeface="Calibri"/>
              <a:sym typeface="Calibri"/>
            </a:endParaRPr>
          </a:p>
        </p:txBody>
      </p:sp>
      <p:sp>
        <p:nvSpPr>
          <p:cNvPr id="196" name="Google Shape;196;g32deaaa77cf_3_8"/>
          <p:cNvSpPr txBox="1"/>
          <p:nvPr/>
        </p:nvSpPr>
        <p:spPr>
          <a:xfrm>
            <a:off x="1124750" y="2217450"/>
            <a:ext cx="16200" cy="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id="197" name="Google Shape;197;g32deaaa77cf_3_8"/>
          <p:cNvPicPr preferRelativeResize="0"/>
          <p:nvPr/>
        </p:nvPicPr>
        <p:blipFill>
          <a:blip r:embed="rId3">
            <a:alphaModFix/>
          </a:blip>
          <a:stretch>
            <a:fillRect/>
          </a:stretch>
        </p:blipFill>
        <p:spPr>
          <a:xfrm>
            <a:off x="323975" y="693600"/>
            <a:ext cx="8349576" cy="5138225"/>
          </a:xfrm>
          <a:prstGeom prst="rect">
            <a:avLst/>
          </a:prstGeom>
          <a:noFill/>
          <a:ln cap="flat" cmpd="sng" w="9525">
            <a:solidFill>
              <a:schemeClr val="dk1"/>
            </a:solidFill>
            <a:prstDash val="solid"/>
            <a:round/>
            <a:headEnd len="sm" w="sm" type="none"/>
            <a:tailEnd len="sm" w="sm" type="none"/>
          </a:ln>
        </p:spPr>
      </p:pic>
      <p:sp>
        <p:nvSpPr>
          <p:cNvPr id="198" name="Google Shape;198;g32deaaa77cf_3_8"/>
          <p:cNvSpPr txBox="1"/>
          <p:nvPr/>
        </p:nvSpPr>
        <p:spPr>
          <a:xfrm>
            <a:off x="46050" y="5860500"/>
            <a:ext cx="9051900" cy="997500"/>
          </a:xfrm>
          <a:prstGeom prst="rect">
            <a:avLst/>
          </a:prstGeom>
          <a:noFill/>
          <a:ln cap="flat" cmpd="sng" w="38100">
            <a:solidFill>
              <a:srgbClr val="4A86E8"/>
            </a:solidFill>
            <a:prstDash val="solid"/>
            <a:round/>
            <a:headEnd len="sm" w="sm" type="none"/>
            <a:tailEnd len="sm" w="sm" type="none"/>
          </a:ln>
        </p:spPr>
        <p:txBody>
          <a:bodyPr anchorCtr="0" anchor="t" bIns="91425" lIns="91425" spcFirstLastPara="1" rIns="91425" wrap="square" tIns="91425">
            <a:noAutofit/>
          </a:bodyPr>
          <a:lstStyle/>
          <a:p>
            <a:pPr indent="0" lvl="0" marL="0" rtl="0" algn="just">
              <a:spcBef>
                <a:spcPts val="0"/>
              </a:spcBef>
              <a:spcAft>
                <a:spcPts val="0"/>
              </a:spcAft>
              <a:buNone/>
            </a:pPr>
            <a:r>
              <a:rPr b="1" i="1" lang="en-CA" sz="1900">
                <a:solidFill>
                  <a:schemeClr val="dk1"/>
                </a:solidFill>
                <a:latin typeface="Calibri"/>
                <a:ea typeface="Calibri"/>
                <a:cs typeface="Calibri"/>
                <a:sym typeface="Calibri"/>
              </a:rPr>
              <a:t>Fig 7 Shows current pumped storage hydropower capacity in MW of the top ten countries that contribute about 80% of the world’s PSH capacity.  Canada has 177 MW capacity of PSH.</a:t>
            </a:r>
            <a:endParaRPr b="1" i="1" sz="1900">
              <a:solidFill>
                <a:schemeClr val="dk1"/>
              </a:solidFill>
              <a:latin typeface="Calibri"/>
              <a:ea typeface="Calibri"/>
              <a:cs typeface="Calibri"/>
              <a:sym typeface="Calibri"/>
            </a:endParaRPr>
          </a:p>
          <a:p>
            <a:pPr indent="0" lvl="0" marL="0" rtl="0" algn="l">
              <a:spcBef>
                <a:spcPts val="0"/>
              </a:spcBef>
              <a:spcAft>
                <a:spcPts val="0"/>
              </a:spcAft>
              <a:buNone/>
            </a:pPr>
            <a:r>
              <a:t/>
            </a:r>
            <a:endParaRPr b="1" i="1" sz="19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202" name="Shape 202"/>
        <p:cNvGrpSpPr/>
        <p:nvPr/>
      </p:nvGrpSpPr>
      <p:grpSpPr>
        <a:xfrm>
          <a:off x="0" y="0"/>
          <a:ext cx="0" cy="0"/>
          <a:chOff x="0" y="0"/>
          <a:chExt cx="0" cy="0"/>
        </a:xfrm>
      </p:grpSpPr>
      <p:sp>
        <p:nvSpPr>
          <p:cNvPr id="203" name="Google Shape;203;g32f14890e1a_0_28"/>
          <p:cNvSpPr txBox="1"/>
          <p:nvPr/>
        </p:nvSpPr>
        <p:spPr>
          <a:xfrm>
            <a:off x="-25" y="0"/>
            <a:ext cx="9144000" cy="693600"/>
          </a:xfrm>
          <a:prstGeom prst="rect">
            <a:avLst/>
          </a:prstGeom>
          <a:noFill/>
          <a:ln cap="flat" cmpd="sng" w="3810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914400" rtl="0" algn="l">
              <a:lnSpc>
                <a:spcPct val="150000"/>
              </a:lnSpc>
              <a:spcBef>
                <a:spcPts val="0"/>
              </a:spcBef>
              <a:spcAft>
                <a:spcPts val="0"/>
              </a:spcAft>
              <a:buNone/>
            </a:pPr>
            <a:r>
              <a:rPr lang="en-CA" sz="3500">
                <a:solidFill>
                  <a:schemeClr val="dk1"/>
                </a:solidFill>
                <a:latin typeface="Calibri"/>
                <a:ea typeface="Calibri"/>
                <a:cs typeface="Calibri"/>
                <a:sym typeface="Calibri"/>
              </a:rPr>
              <a:t>            </a:t>
            </a:r>
            <a:r>
              <a:rPr b="1" lang="en-CA" sz="3500">
                <a:solidFill>
                  <a:schemeClr val="dk1"/>
                </a:solidFill>
                <a:latin typeface="Calibri"/>
                <a:ea typeface="Calibri"/>
                <a:cs typeface="Calibri"/>
                <a:sym typeface="Calibri"/>
              </a:rPr>
              <a:t>CANADA’s PSH CAPACITY  </a:t>
            </a:r>
            <a:endParaRPr b="1" sz="3500">
              <a:solidFill>
                <a:schemeClr val="dk1"/>
              </a:solidFill>
              <a:latin typeface="Calibri"/>
              <a:ea typeface="Calibri"/>
              <a:cs typeface="Calibri"/>
              <a:sym typeface="Calibri"/>
            </a:endParaRPr>
          </a:p>
        </p:txBody>
      </p:sp>
      <p:sp>
        <p:nvSpPr>
          <p:cNvPr id="204" name="Google Shape;204;g32f14890e1a_0_28"/>
          <p:cNvSpPr txBox="1"/>
          <p:nvPr/>
        </p:nvSpPr>
        <p:spPr>
          <a:xfrm>
            <a:off x="1124750" y="2217450"/>
            <a:ext cx="16200" cy="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205" name="Google Shape;205;g32f14890e1a_0_28"/>
          <p:cNvSpPr txBox="1"/>
          <p:nvPr/>
        </p:nvSpPr>
        <p:spPr>
          <a:xfrm>
            <a:off x="46050" y="5631900"/>
            <a:ext cx="9051900" cy="693600"/>
          </a:xfrm>
          <a:prstGeom prst="rect">
            <a:avLst/>
          </a:prstGeom>
          <a:noFill/>
          <a:ln cap="flat" cmpd="sng" w="38100">
            <a:solidFill>
              <a:srgbClr val="4A86E8"/>
            </a:solidFill>
            <a:prstDash val="solid"/>
            <a:round/>
            <a:headEnd len="sm" w="sm" type="none"/>
            <a:tailEnd len="sm" w="sm" type="none"/>
          </a:ln>
        </p:spPr>
        <p:txBody>
          <a:bodyPr anchorCtr="0" anchor="t" bIns="91425" lIns="91425" spcFirstLastPara="1" rIns="91425" wrap="square" tIns="91425">
            <a:noAutofit/>
          </a:bodyPr>
          <a:lstStyle/>
          <a:p>
            <a:pPr indent="0" lvl="0" marL="0" rtl="0" algn="just">
              <a:spcBef>
                <a:spcPts val="0"/>
              </a:spcBef>
              <a:spcAft>
                <a:spcPts val="0"/>
              </a:spcAft>
              <a:buNone/>
            </a:pPr>
            <a:r>
              <a:rPr b="1" i="1" lang="en-CA" sz="2300">
                <a:solidFill>
                  <a:schemeClr val="dk1"/>
                </a:solidFill>
                <a:latin typeface="Calibri"/>
                <a:ea typeface="Calibri"/>
                <a:cs typeface="Calibri"/>
                <a:sym typeface="Calibri"/>
              </a:rPr>
              <a:t>Fig 8. Shows some PSH projects currently being developed</a:t>
            </a:r>
            <a:r>
              <a:rPr b="1" i="1" lang="en-CA" sz="2300">
                <a:solidFill>
                  <a:schemeClr val="dk1"/>
                </a:solidFill>
                <a:latin typeface="Calibri"/>
                <a:ea typeface="Calibri"/>
                <a:cs typeface="Calibri"/>
                <a:sym typeface="Calibri"/>
              </a:rPr>
              <a:t> in Canada.</a:t>
            </a:r>
            <a:r>
              <a:rPr b="1" i="1" lang="en-CA" sz="2300">
                <a:solidFill>
                  <a:schemeClr val="dk1"/>
                </a:solidFill>
                <a:latin typeface="Calibri"/>
                <a:ea typeface="Calibri"/>
                <a:cs typeface="Calibri"/>
                <a:sym typeface="Calibri"/>
              </a:rPr>
              <a:t> </a:t>
            </a:r>
            <a:endParaRPr b="1" i="1" sz="2300">
              <a:solidFill>
                <a:schemeClr val="dk1"/>
              </a:solidFill>
              <a:latin typeface="Calibri"/>
              <a:ea typeface="Calibri"/>
              <a:cs typeface="Calibri"/>
              <a:sym typeface="Calibri"/>
            </a:endParaRPr>
          </a:p>
          <a:p>
            <a:pPr indent="0" lvl="0" marL="0" rtl="0" algn="l">
              <a:spcBef>
                <a:spcPts val="0"/>
              </a:spcBef>
              <a:spcAft>
                <a:spcPts val="0"/>
              </a:spcAft>
              <a:buNone/>
            </a:pPr>
            <a:r>
              <a:t/>
            </a:r>
            <a:endParaRPr b="1" i="1" sz="2300">
              <a:solidFill>
                <a:schemeClr val="dk1"/>
              </a:solidFill>
              <a:latin typeface="Calibri"/>
              <a:ea typeface="Calibri"/>
              <a:cs typeface="Calibri"/>
              <a:sym typeface="Calibri"/>
            </a:endParaRPr>
          </a:p>
        </p:txBody>
      </p:sp>
      <p:graphicFrame>
        <p:nvGraphicFramePr>
          <p:cNvPr id="206" name="Google Shape;206;g32f14890e1a_0_28"/>
          <p:cNvGraphicFramePr/>
          <p:nvPr/>
        </p:nvGraphicFramePr>
        <p:xfrm>
          <a:off x="743738" y="1206250"/>
          <a:ext cx="3000000" cy="3000000"/>
        </p:xfrm>
        <a:graphic>
          <a:graphicData uri="http://schemas.openxmlformats.org/drawingml/2006/table">
            <a:tbl>
              <a:tblPr>
                <a:noFill/>
                <a:tableStyleId>{B5289AFB-6EC0-488D-83E1-0AEB4B2C04F0}</a:tableStyleId>
              </a:tblPr>
              <a:tblGrid>
                <a:gridCol w="2840100"/>
                <a:gridCol w="2196350"/>
                <a:gridCol w="2597750"/>
              </a:tblGrid>
              <a:tr h="465025">
                <a:tc>
                  <a:txBody>
                    <a:bodyPr/>
                    <a:lstStyle/>
                    <a:p>
                      <a:pPr indent="0" lvl="0" marL="0" rtl="0" algn="ctr">
                        <a:spcBef>
                          <a:spcPts val="0"/>
                        </a:spcBef>
                        <a:spcAft>
                          <a:spcPts val="0"/>
                        </a:spcAft>
                        <a:buNone/>
                      </a:pPr>
                      <a:r>
                        <a:rPr b="1" lang="en-CA" sz="1800"/>
                        <a:t>PSH Project Name</a:t>
                      </a:r>
                      <a:endParaRPr b="1" sz="1800"/>
                    </a:p>
                  </a:txBody>
                  <a:tcPr marT="63500" marB="63500" marR="63500" marL="63500">
                    <a:solidFill>
                      <a:schemeClr val="lt1"/>
                    </a:solidFill>
                  </a:tcPr>
                </a:tc>
                <a:tc>
                  <a:txBody>
                    <a:bodyPr/>
                    <a:lstStyle/>
                    <a:p>
                      <a:pPr indent="0" lvl="0" marL="0" rtl="0" algn="ctr">
                        <a:spcBef>
                          <a:spcPts val="0"/>
                        </a:spcBef>
                        <a:spcAft>
                          <a:spcPts val="0"/>
                        </a:spcAft>
                        <a:buNone/>
                      </a:pPr>
                      <a:r>
                        <a:rPr b="1" lang="en-CA" sz="1800"/>
                        <a:t>Province</a:t>
                      </a:r>
                      <a:endParaRPr b="1" sz="1800"/>
                    </a:p>
                  </a:txBody>
                  <a:tcPr marT="63500" marB="63500" marR="63500" marL="63500">
                    <a:solidFill>
                      <a:schemeClr val="lt1"/>
                    </a:solidFill>
                  </a:tcPr>
                </a:tc>
                <a:tc>
                  <a:txBody>
                    <a:bodyPr/>
                    <a:lstStyle/>
                    <a:p>
                      <a:pPr indent="0" lvl="0" marL="0" rtl="0" algn="ctr">
                        <a:spcBef>
                          <a:spcPts val="0"/>
                        </a:spcBef>
                        <a:spcAft>
                          <a:spcPts val="0"/>
                        </a:spcAft>
                        <a:buNone/>
                      </a:pPr>
                      <a:r>
                        <a:rPr b="1" lang="en-CA" sz="1800"/>
                        <a:t>PSH Capacity (MW)</a:t>
                      </a:r>
                      <a:endParaRPr b="1" sz="1800"/>
                    </a:p>
                  </a:txBody>
                  <a:tcPr marT="63500" marB="63500" marR="63500" marL="63500">
                    <a:solidFill>
                      <a:schemeClr val="lt1"/>
                    </a:solidFill>
                  </a:tcPr>
                </a:tc>
              </a:tr>
              <a:tr h="465025">
                <a:tc>
                  <a:txBody>
                    <a:bodyPr/>
                    <a:lstStyle/>
                    <a:p>
                      <a:pPr indent="0" lvl="0" marL="0" rtl="0" algn="ctr">
                        <a:spcBef>
                          <a:spcPts val="0"/>
                        </a:spcBef>
                        <a:spcAft>
                          <a:spcPts val="0"/>
                        </a:spcAft>
                        <a:buNone/>
                      </a:pPr>
                      <a:r>
                        <a:rPr lang="en-CA" sz="1800"/>
                        <a:t>Canyon Creek PS</a:t>
                      </a:r>
                      <a:endParaRPr sz="1800"/>
                    </a:p>
                  </a:txBody>
                  <a:tcPr marT="63500" marB="63500" marR="63500" marL="63500">
                    <a:solidFill>
                      <a:schemeClr val="lt1"/>
                    </a:solidFill>
                  </a:tcPr>
                </a:tc>
                <a:tc>
                  <a:txBody>
                    <a:bodyPr/>
                    <a:lstStyle/>
                    <a:p>
                      <a:pPr indent="0" lvl="0" marL="0" rtl="0" algn="ctr">
                        <a:spcBef>
                          <a:spcPts val="0"/>
                        </a:spcBef>
                        <a:spcAft>
                          <a:spcPts val="0"/>
                        </a:spcAft>
                        <a:buNone/>
                      </a:pPr>
                      <a:r>
                        <a:rPr lang="en-CA" sz="1800"/>
                        <a:t>Alberta</a:t>
                      </a:r>
                      <a:endParaRPr sz="1800"/>
                    </a:p>
                  </a:txBody>
                  <a:tcPr marT="63500" marB="63500" marR="63500" marL="63500">
                    <a:solidFill>
                      <a:schemeClr val="lt1"/>
                    </a:solidFill>
                  </a:tcPr>
                </a:tc>
                <a:tc>
                  <a:txBody>
                    <a:bodyPr/>
                    <a:lstStyle/>
                    <a:p>
                      <a:pPr indent="0" lvl="0" marL="0" rtl="0" algn="ctr">
                        <a:spcBef>
                          <a:spcPts val="0"/>
                        </a:spcBef>
                        <a:spcAft>
                          <a:spcPts val="0"/>
                        </a:spcAft>
                        <a:buNone/>
                      </a:pPr>
                      <a:r>
                        <a:rPr lang="en-CA" sz="1800"/>
                        <a:t>75</a:t>
                      </a:r>
                      <a:endParaRPr sz="1800"/>
                    </a:p>
                  </a:txBody>
                  <a:tcPr marT="63500" marB="63500" marR="63500" marL="63500">
                    <a:solidFill>
                      <a:schemeClr val="lt1"/>
                    </a:solidFill>
                  </a:tcPr>
                </a:tc>
              </a:tr>
              <a:tr h="465025">
                <a:tc>
                  <a:txBody>
                    <a:bodyPr/>
                    <a:lstStyle/>
                    <a:p>
                      <a:pPr indent="0" lvl="0" marL="0" rtl="0" algn="ctr">
                        <a:spcBef>
                          <a:spcPts val="0"/>
                        </a:spcBef>
                        <a:spcAft>
                          <a:spcPts val="0"/>
                        </a:spcAft>
                        <a:buNone/>
                      </a:pPr>
                      <a:r>
                        <a:rPr lang="en-CA" sz="1800"/>
                        <a:t>Meaford PS</a:t>
                      </a:r>
                      <a:endParaRPr sz="1800"/>
                    </a:p>
                  </a:txBody>
                  <a:tcPr marT="63500" marB="63500" marR="63500" marL="63500">
                    <a:solidFill>
                      <a:schemeClr val="lt1"/>
                    </a:solidFill>
                  </a:tcPr>
                </a:tc>
                <a:tc>
                  <a:txBody>
                    <a:bodyPr/>
                    <a:lstStyle/>
                    <a:p>
                      <a:pPr indent="0" lvl="0" marL="0" rtl="0" algn="ctr">
                        <a:spcBef>
                          <a:spcPts val="0"/>
                        </a:spcBef>
                        <a:spcAft>
                          <a:spcPts val="0"/>
                        </a:spcAft>
                        <a:buNone/>
                      </a:pPr>
                      <a:r>
                        <a:rPr lang="en-CA" sz="1800"/>
                        <a:t>Ontario</a:t>
                      </a:r>
                      <a:endParaRPr sz="1800"/>
                    </a:p>
                  </a:txBody>
                  <a:tcPr marT="63500" marB="63500" marR="63500" marL="63500">
                    <a:solidFill>
                      <a:schemeClr val="lt1"/>
                    </a:solidFill>
                  </a:tcPr>
                </a:tc>
                <a:tc>
                  <a:txBody>
                    <a:bodyPr/>
                    <a:lstStyle/>
                    <a:p>
                      <a:pPr indent="0" lvl="0" marL="0" rtl="0" algn="ctr">
                        <a:spcBef>
                          <a:spcPts val="0"/>
                        </a:spcBef>
                        <a:spcAft>
                          <a:spcPts val="0"/>
                        </a:spcAft>
                        <a:buNone/>
                      </a:pPr>
                      <a:r>
                        <a:rPr lang="en-CA" sz="1800"/>
                        <a:t>1000</a:t>
                      </a:r>
                      <a:endParaRPr sz="1800"/>
                    </a:p>
                  </a:txBody>
                  <a:tcPr marT="63500" marB="63500" marR="63500" marL="63500">
                    <a:solidFill>
                      <a:schemeClr val="lt1"/>
                    </a:solidFill>
                  </a:tcPr>
                </a:tc>
              </a:tr>
              <a:tr h="465025">
                <a:tc>
                  <a:txBody>
                    <a:bodyPr/>
                    <a:lstStyle/>
                    <a:p>
                      <a:pPr indent="0" lvl="0" marL="0" rtl="0" algn="ctr">
                        <a:spcBef>
                          <a:spcPts val="0"/>
                        </a:spcBef>
                        <a:spcAft>
                          <a:spcPts val="0"/>
                        </a:spcAft>
                        <a:buNone/>
                      </a:pPr>
                      <a:r>
                        <a:rPr lang="en-CA" sz="1800"/>
                        <a:t>Marmora PS</a:t>
                      </a:r>
                      <a:endParaRPr sz="1800"/>
                    </a:p>
                  </a:txBody>
                  <a:tcPr marT="63500" marB="63500" marR="63500" marL="63500">
                    <a:solidFill>
                      <a:schemeClr val="lt1"/>
                    </a:solidFill>
                  </a:tcPr>
                </a:tc>
                <a:tc>
                  <a:txBody>
                    <a:bodyPr/>
                    <a:lstStyle/>
                    <a:p>
                      <a:pPr indent="0" lvl="0" marL="0" rtl="0" algn="ctr">
                        <a:spcBef>
                          <a:spcPts val="0"/>
                        </a:spcBef>
                        <a:spcAft>
                          <a:spcPts val="0"/>
                        </a:spcAft>
                        <a:buNone/>
                      </a:pPr>
                      <a:r>
                        <a:rPr lang="en-CA" sz="1800"/>
                        <a:t>Ontario</a:t>
                      </a:r>
                      <a:endParaRPr sz="1800"/>
                    </a:p>
                  </a:txBody>
                  <a:tcPr marT="63500" marB="63500" marR="63500" marL="63500">
                    <a:solidFill>
                      <a:schemeClr val="lt1"/>
                    </a:solidFill>
                  </a:tcPr>
                </a:tc>
                <a:tc>
                  <a:txBody>
                    <a:bodyPr/>
                    <a:lstStyle/>
                    <a:p>
                      <a:pPr indent="0" lvl="0" marL="0" rtl="0" algn="ctr">
                        <a:spcBef>
                          <a:spcPts val="0"/>
                        </a:spcBef>
                        <a:spcAft>
                          <a:spcPts val="0"/>
                        </a:spcAft>
                        <a:buNone/>
                      </a:pPr>
                      <a:r>
                        <a:rPr lang="en-CA" sz="1800"/>
                        <a:t>400</a:t>
                      </a:r>
                      <a:endParaRPr sz="1800"/>
                    </a:p>
                  </a:txBody>
                  <a:tcPr marT="63500" marB="63500" marR="63500" marL="63500">
                    <a:solidFill>
                      <a:schemeClr val="lt1"/>
                    </a:solidFill>
                  </a:tcPr>
                </a:tc>
              </a:tr>
              <a:tr h="465025">
                <a:tc>
                  <a:txBody>
                    <a:bodyPr/>
                    <a:lstStyle/>
                    <a:p>
                      <a:pPr indent="0" lvl="0" marL="0" rtl="0" algn="ctr">
                        <a:spcBef>
                          <a:spcPts val="0"/>
                        </a:spcBef>
                        <a:spcAft>
                          <a:spcPts val="0"/>
                        </a:spcAft>
                        <a:buNone/>
                      </a:pPr>
                      <a:r>
                        <a:rPr lang="en-CA" sz="1800"/>
                        <a:t>Schreiber PS</a:t>
                      </a:r>
                      <a:endParaRPr sz="1800"/>
                    </a:p>
                  </a:txBody>
                  <a:tcPr marT="63500" marB="63500" marR="63500" marL="63500">
                    <a:solidFill>
                      <a:schemeClr val="lt1"/>
                    </a:solidFill>
                  </a:tcPr>
                </a:tc>
                <a:tc>
                  <a:txBody>
                    <a:bodyPr/>
                    <a:lstStyle/>
                    <a:p>
                      <a:pPr indent="0" lvl="0" marL="0" rtl="0" algn="ctr">
                        <a:spcBef>
                          <a:spcPts val="0"/>
                        </a:spcBef>
                        <a:spcAft>
                          <a:spcPts val="0"/>
                        </a:spcAft>
                        <a:buNone/>
                      </a:pPr>
                      <a:r>
                        <a:rPr lang="en-CA" sz="1800"/>
                        <a:t>Ontario</a:t>
                      </a:r>
                      <a:endParaRPr sz="1800"/>
                    </a:p>
                  </a:txBody>
                  <a:tcPr marT="63500" marB="63500" marR="63500" marL="63500">
                    <a:solidFill>
                      <a:schemeClr val="lt1"/>
                    </a:solidFill>
                  </a:tcPr>
                </a:tc>
                <a:tc>
                  <a:txBody>
                    <a:bodyPr/>
                    <a:lstStyle/>
                    <a:p>
                      <a:pPr indent="0" lvl="0" marL="0" rtl="0" algn="ctr">
                        <a:spcBef>
                          <a:spcPts val="0"/>
                        </a:spcBef>
                        <a:spcAft>
                          <a:spcPts val="0"/>
                        </a:spcAft>
                        <a:buNone/>
                      </a:pPr>
                      <a:r>
                        <a:rPr lang="en-CA" sz="1800"/>
                        <a:t>333</a:t>
                      </a:r>
                      <a:endParaRPr sz="1800"/>
                    </a:p>
                  </a:txBody>
                  <a:tcPr marT="63500" marB="63500" marR="63500" marL="63500">
                    <a:solidFill>
                      <a:schemeClr val="lt1"/>
                    </a:solidFill>
                  </a:tcPr>
                </a:tc>
              </a:tr>
              <a:tr h="465025">
                <a:tc>
                  <a:txBody>
                    <a:bodyPr/>
                    <a:lstStyle/>
                    <a:p>
                      <a:pPr indent="0" lvl="0" marL="0" rtl="0" algn="ctr">
                        <a:spcBef>
                          <a:spcPts val="0"/>
                        </a:spcBef>
                        <a:spcAft>
                          <a:spcPts val="0"/>
                        </a:spcAft>
                        <a:buNone/>
                      </a:pPr>
                      <a:r>
                        <a:rPr lang="en-CA" sz="1800"/>
                        <a:t>Steep Rock PS</a:t>
                      </a:r>
                      <a:endParaRPr sz="1800"/>
                    </a:p>
                  </a:txBody>
                  <a:tcPr marT="63500" marB="63500" marR="63500" marL="63500">
                    <a:solidFill>
                      <a:schemeClr val="lt1"/>
                    </a:solidFill>
                  </a:tcPr>
                </a:tc>
                <a:tc>
                  <a:txBody>
                    <a:bodyPr/>
                    <a:lstStyle/>
                    <a:p>
                      <a:pPr indent="0" lvl="0" marL="0" rtl="0" algn="ctr">
                        <a:spcBef>
                          <a:spcPts val="0"/>
                        </a:spcBef>
                        <a:spcAft>
                          <a:spcPts val="0"/>
                        </a:spcAft>
                        <a:buNone/>
                      </a:pPr>
                      <a:r>
                        <a:rPr lang="en-CA" sz="1800"/>
                        <a:t>Ontario</a:t>
                      </a:r>
                      <a:endParaRPr sz="1800"/>
                    </a:p>
                  </a:txBody>
                  <a:tcPr marT="63500" marB="63500" marR="63500" marL="63500">
                    <a:solidFill>
                      <a:schemeClr val="lt1"/>
                    </a:solidFill>
                  </a:tcPr>
                </a:tc>
                <a:tc>
                  <a:txBody>
                    <a:bodyPr/>
                    <a:lstStyle/>
                    <a:p>
                      <a:pPr indent="0" lvl="0" marL="0" rtl="0" algn="ctr">
                        <a:spcBef>
                          <a:spcPts val="0"/>
                        </a:spcBef>
                        <a:spcAft>
                          <a:spcPts val="0"/>
                        </a:spcAft>
                        <a:buNone/>
                      </a:pPr>
                      <a:r>
                        <a:rPr lang="en-CA" sz="1800"/>
                        <a:t>900</a:t>
                      </a:r>
                      <a:endParaRPr sz="1800"/>
                    </a:p>
                  </a:txBody>
                  <a:tcPr marT="63500" marB="63500" marR="63500" marL="63500">
                    <a:solidFill>
                      <a:schemeClr val="lt1"/>
                    </a:solidFill>
                  </a:tcPr>
                </a:tc>
              </a:tr>
              <a:tr h="465025">
                <a:tc>
                  <a:txBody>
                    <a:bodyPr/>
                    <a:lstStyle/>
                    <a:p>
                      <a:pPr indent="0" lvl="0" marL="0" rtl="0" algn="ctr">
                        <a:spcBef>
                          <a:spcPts val="0"/>
                        </a:spcBef>
                        <a:spcAft>
                          <a:spcPts val="0"/>
                        </a:spcAft>
                        <a:buNone/>
                      </a:pPr>
                      <a:r>
                        <a:rPr lang="en-CA" sz="1800"/>
                        <a:t>Tent Mountain PS</a:t>
                      </a:r>
                      <a:endParaRPr sz="1800"/>
                    </a:p>
                  </a:txBody>
                  <a:tcPr marT="63500" marB="63500" marR="63500" marL="63500">
                    <a:solidFill>
                      <a:schemeClr val="lt1"/>
                    </a:solidFill>
                  </a:tcPr>
                </a:tc>
                <a:tc>
                  <a:txBody>
                    <a:bodyPr/>
                    <a:lstStyle/>
                    <a:p>
                      <a:pPr indent="0" lvl="0" marL="0" rtl="0" algn="ctr">
                        <a:spcBef>
                          <a:spcPts val="0"/>
                        </a:spcBef>
                        <a:spcAft>
                          <a:spcPts val="0"/>
                        </a:spcAft>
                        <a:buNone/>
                      </a:pPr>
                      <a:r>
                        <a:rPr lang="en-CA" sz="1800"/>
                        <a:t>Alberta</a:t>
                      </a:r>
                      <a:endParaRPr sz="1800"/>
                    </a:p>
                  </a:txBody>
                  <a:tcPr marT="63500" marB="63500" marR="63500" marL="63500">
                    <a:solidFill>
                      <a:schemeClr val="lt1"/>
                    </a:solidFill>
                  </a:tcPr>
                </a:tc>
                <a:tc>
                  <a:txBody>
                    <a:bodyPr/>
                    <a:lstStyle/>
                    <a:p>
                      <a:pPr indent="0" lvl="0" marL="0" rtl="0" algn="ctr">
                        <a:spcBef>
                          <a:spcPts val="0"/>
                        </a:spcBef>
                        <a:spcAft>
                          <a:spcPts val="0"/>
                        </a:spcAft>
                        <a:buNone/>
                      </a:pPr>
                      <a:r>
                        <a:rPr lang="en-CA" sz="1800"/>
                        <a:t>320</a:t>
                      </a:r>
                      <a:endParaRPr sz="1800"/>
                    </a:p>
                  </a:txBody>
                  <a:tcPr marT="63500" marB="63500" marR="63500" marL="63500">
                    <a:solidFill>
                      <a:schemeClr val="lt1"/>
                    </a:solidFill>
                  </a:tcPr>
                </a:tc>
              </a:tr>
              <a:tr h="465025">
                <a:tc>
                  <a:txBody>
                    <a:bodyPr/>
                    <a:lstStyle/>
                    <a:p>
                      <a:pPr indent="0" lvl="0" marL="0" rtl="0" algn="ctr">
                        <a:spcBef>
                          <a:spcPts val="0"/>
                        </a:spcBef>
                        <a:spcAft>
                          <a:spcPts val="0"/>
                        </a:spcAft>
                        <a:buNone/>
                      </a:pPr>
                      <a:r>
                        <a:rPr lang="en-CA" sz="1800"/>
                        <a:t>Hydro Battery PS</a:t>
                      </a:r>
                      <a:endParaRPr sz="1800"/>
                    </a:p>
                  </a:txBody>
                  <a:tcPr marT="63500" marB="63500" marR="63500" marL="63500">
                    <a:solidFill>
                      <a:schemeClr val="lt1"/>
                    </a:solidFill>
                  </a:tcPr>
                </a:tc>
                <a:tc>
                  <a:txBody>
                    <a:bodyPr/>
                    <a:lstStyle/>
                    <a:p>
                      <a:pPr indent="0" lvl="0" marL="0" rtl="0" algn="ctr">
                        <a:spcBef>
                          <a:spcPts val="0"/>
                        </a:spcBef>
                        <a:spcAft>
                          <a:spcPts val="0"/>
                        </a:spcAft>
                        <a:buNone/>
                      </a:pPr>
                      <a:r>
                        <a:rPr lang="en-CA" sz="1800"/>
                        <a:t>British Columbia</a:t>
                      </a:r>
                      <a:endParaRPr sz="1800"/>
                    </a:p>
                  </a:txBody>
                  <a:tcPr marT="63500" marB="63500" marR="63500" marL="63500">
                    <a:solidFill>
                      <a:schemeClr val="lt1"/>
                    </a:solidFill>
                  </a:tcPr>
                </a:tc>
                <a:tc>
                  <a:txBody>
                    <a:bodyPr/>
                    <a:lstStyle/>
                    <a:p>
                      <a:pPr indent="0" lvl="0" marL="0" rtl="0" algn="ctr">
                        <a:spcBef>
                          <a:spcPts val="0"/>
                        </a:spcBef>
                        <a:spcAft>
                          <a:spcPts val="0"/>
                        </a:spcAft>
                        <a:buNone/>
                      </a:pPr>
                      <a:r>
                        <a:rPr lang="en-CA" sz="1800"/>
                        <a:t>4000</a:t>
                      </a:r>
                      <a:endParaRPr sz="1800"/>
                    </a:p>
                  </a:txBody>
                  <a:tcPr marT="63500" marB="63500" marR="63500" marL="63500">
                    <a:solidFill>
                      <a:schemeClr val="lt1"/>
                    </a:solidFill>
                  </a:tcPr>
                </a:tc>
              </a:tr>
              <a:tr h="465025">
                <a:tc>
                  <a:txBody>
                    <a:bodyPr/>
                    <a:lstStyle/>
                    <a:p>
                      <a:pPr indent="0" lvl="0" marL="0" rtl="0" algn="ctr">
                        <a:spcBef>
                          <a:spcPts val="0"/>
                        </a:spcBef>
                        <a:spcAft>
                          <a:spcPts val="0"/>
                        </a:spcAft>
                        <a:buNone/>
                      </a:pPr>
                      <a:r>
                        <a:rPr b="1" lang="en-CA" sz="1800"/>
                        <a:t>TOTAL</a:t>
                      </a:r>
                      <a:endParaRPr b="1" sz="1800"/>
                    </a:p>
                  </a:txBody>
                  <a:tcPr marT="63500" marB="63500" marR="63500" marL="63500">
                    <a:solidFill>
                      <a:schemeClr val="lt1"/>
                    </a:solidFill>
                  </a:tcPr>
                </a:tc>
                <a:tc>
                  <a:txBody>
                    <a:bodyPr/>
                    <a:lstStyle/>
                    <a:p>
                      <a:pPr indent="0" lvl="0" marL="0" rtl="0" algn="ctr">
                        <a:spcBef>
                          <a:spcPts val="0"/>
                        </a:spcBef>
                        <a:spcAft>
                          <a:spcPts val="0"/>
                        </a:spcAft>
                        <a:buNone/>
                      </a:pPr>
                      <a:r>
                        <a:t/>
                      </a:r>
                      <a:endParaRPr b="1" sz="1800"/>
                    </a:p>
                  </a:txBody>
                  <a:tcPr marT="63500" marB="63500" marR="63500" marL="63500">
                    <a:solidFill>
                      <a:schemeClr val="lt1"/>
                    </a:solidFill>
                  </a:tcPr>
                </a:tc>
                <a:tc>
                  <a:txBody>
                    <a:bodyPr/>
                    <a:lstStyle/>
                    <a:p>
                      <a:pPr indent="0" lvl="0" marL="0" rtl="0" algn="ctr">
                        <a:spcBef>
                          <a:spcPts val="0"/>
                        </a:spcBef>
                        <a:spcAft>
                          <a:spcPts val="0"/>
                        </a:spcAft>
                        <a:buNone/>
                      </a:pPr>
                      <a:r>
                        <a:rPr b="1" lang="en-CA" sz="1800"/>
                        <a:t>7,028</a:t>
                      </a:r>
                      <a:endParaRPr b="1" sz="1800"/>
                    </a:p>
                  </a:txBody>
                  <a:tcPr marT="63500" marB="63500" marR="63500" marL="63500">
                    <a:solidFill>
                      <a:schemeClr val="lt1"/>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210" name="Shape 210"/>
        <p:cNvGrpSpPr/>
        <p:nvPr/>
      </p:nvGrpSpPr>
      <p:grpSpPr>
        <a:xfrm>
          <a:off x="0" y="0"/>
          <a:ext cx="0" cy="0"/>
          <a:chOff x="0" y="0"/>
          <a:chExt cx="0" cy="0"/>
        </a:xfrm>
      </p:grpSpPr>
      <p:sp>
        <p:nvSpPr>
          <p:cNvPr id="211" name="Google Shape;211;g32f14890e1a_0_106"/>
          <p:cNvSpPr txBox="1"/>
          <p:nvPr/>
        </p:nvSpPr>
        <p:spPr>
          <a:xfrm>
            <a:off x="-25" y="0"/>
            <a:ext cx="9144000" cy="693600"/>
          </a:xfrm>
          <a:prstGeom prst="rect">
            <a:avLst/>
          </a:prstGeom>
          <a:noFill/>
          <a:ln cap="flat" cmpd="sng" w="3810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1828800" rtl="0" algn="l">
              <a:lnSpc>
                <a:spcPct val="150000"/>
              </a:lnSpc>
              <a:spcBef>
                <a:spcPts val="0"/>
              </a:spcBef>
              <a:spcAft>
                <a:spcPts val="0"/>
              </a:spcAft>
              <a:buNone/>
            </a:pPr>
            <a:r>
              <a:rPr lang="en-CA" sz="3500">
                <a:solidFill>
                  <a:schemeClr val="dk1"/>
                </a:solidFill>
                <a:latin typeface="Calibri"/>
                <a:ea typeface="Calibri"/>
                <a:cs typeface="Calibri"/>
                <a:sym typeface="Calibri"/>
              </a:rPr>
              <a:t>            </a:t>
            </a:r>
            <a:r>
              <a:rPr b="1" lang="en-CA" sz="3500">
                <a:solidFill>
                  <a:schemeClr val="dk1"/>
                </a:solidFill>
                <a:latin typeface="Calibri"/>
                <a:ea typeface="Calibri"/>
                <a:cs typeface="Calibri"/>
                <a:sym typeface="Calibri"/>
              </a:rPr>
              <a:t>CONCLUSION</a:t>
            </a:r>
            <a:endParaRPr b="1" sz="3500">
              <a:solidFill>
                <a:schemeClr val="dk1"/>
              </a:solidFill>
              <a:latin typeface="Calibri"/>
              <a:ea typeface="Calibri"/>
              <a:cs typeface="Calibri"/>
              <a:sym typeface="Calibri"/>
            </a:endParaRPr>
          </a:p>
        </p:txBody>
      </p:sp>
      <p:sp>
        <p:nvSpPr>
          <p:cNvPr id="212" name="Google Shape;212;g32f14890e1a_0_106"/>
          <p:cNvSpPr txBox="1"/>
          <p:nvPr/>
        </p:nvSpPr>
        <p:spPr>
          <a:xfrm>
            <a:off x="1124750" y="2217450"/>
            <a:ext cx="16200" cy="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213" name="Google Shape;213;g32f14890e1a_0_106"/>
          <p:cNvSpPr txBox="1"/>
          <p:nvPr/>
        </p:nvSpPr>
        <p:spPr>
          <a:xfrm>
            <a:off x="-25" y="865700"/>
            <a:ext cx="9144000" cy="60339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dk1"/>
              </a:buClr>
              <a:buSzPts val="2000"/>
              <a:buFont typeface="Calibri"/>
              <a:buChar char="●"/>
            </a:pPr>
            <a:r>
              <a:rPr lang="en-CA" sz="2000">
                <a:solidFill>
                  <a:srgbClr val="FF0000"/>
                </a:solidFill>
                <a:highlight>
                  <a:srgbClr val="C9DAF8"/>
                </a:highlight>
                <a:latin typeface="Calibri"/>
                <a:ea typeface="Calibri"/>
                <a:cs typeface="Calibri"/>
                <a:sym typeface="Calibri"/>
              </a:rPr>
              <a:t>The on-demand generation and storage of electricity </a:t>
            </a:r>
            <a:r>
              <a:rPr lang="en-CA" sz="2000">
                <a:solidFill>
                  <a:srgbClr val="FF0000"/>
                </a:solidFill>
                <a:latin typeface="Calibri"/>
                <a:ea typeface="Calibri"/>
                <a:cs typeface="Calibri"/>
                <a:sym typeface="Calibri"/>
              </a:rPr>
              <a:t>increases the reliability of renewable energy sources (wind and solar).</a:t>
            </a:r>
            <a:endParaRPr sz="2000">
              <a:solidFill>
                <a:srgbClr val="FF0000"/>
              </a:solidFill>
              <a:latin typeface="Calibri"/>
              <a:ea typeface="Calibri"/>
              <a:cs typeface="Calibri"/>
              <a:sym typeface="Calibri"/>
            </a:endParaRPr>
          </a:p>
          <a:p>
            <a:pPr indent="0" lvl="0" marL="457200" rtl="0" algn="l">
              <a:spcBef>
                <a:spcPts val="0"/>
              </a:spcBef>
              <a:spcAft>
                <a:spcPts val="0"/>
              </a:spcAft>
              <a:buNone/>
            </a:pPr>
            <a:r>
              <a:t/>
            </a:r>
            <a:endParaRPr sz="2000">
              <a:solidFill>
                <a:srgbClr val="FF0000"/>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n-CA" sz="2000">
                <a:solidFill>
                  <a:srgbClr val="FF0000"/>
                </a:solidFill>
                <a:latin typeface="Calibri"/>
                <a:ea typeface="Calibri"/>
                <a:cs typeface="Calibri"/>
                <a:sym typeface="Calibri"/>
              </a:rPr>
              <a:t>PSH is by far the most popular and widely used energy storage method</a:t>
            </a:r>
            <a:r>
              <a:rPr lang="en-CA" sz="2000">
                <a:solidFill>
                  <a:schemeClr val="dk1"/>
                </a:solidFill>
                <a:latin typeface="Calibri"/>
                <a:ea typeface="Calibri"/>
                <a:cs typeface="Calibri"/>
                <a:sym typeface="Calibri"/>
              </a:rPr>
              <a:t> in the world, with some projects in operation for almost 100 years. In North America, it accounts for more than 95% of large-scale energy storage.</a:t>
            </a:r>
            <a:endParaRPr sz="20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n-CA" sz="2000">
                <a:solidFill>
                  <a:srgbClr val="FF0000"/>
                </a:solidFill>
                <a:latin typeface="Calibri"/>
                <a:ea typeface="Calibri"/>
                <a:cs typeface="Calibri"/>
                <a:sym typeface="Calibri"/>
              </a:rPr>
              <a:t>PSH can achieve 85% efficiency for energy storage</a:t>
            </a:r>
            <a:r>
              <a:rPr lang="en-CA" sz="2000">
                <a:solidFill>
                  <a:schemeClr val="dk1"/>
                </a:solidFill>
                <a:latin typeface="Calibri"/>
                <a:ea typeface="Calibri"/>
                <a:cs typeface="Calibri"/>
                <a:sym typeface="Calibri"/>
              </a:rPr>
              <a:t>.</a:t>
            </a:r>
            <a:endParaRPr sz="20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n-CA" sz="2000">
                <a:solidFill>
                  <a:schemeClr val="dk1"/>
                </a:solidFill>
                <a:latin typeface="Calibri"/>
                <a:ea typeface="Calibri"/>
                <a:cs typeface="Calibri"/>
                <a:sym typeface="Calibri"/>
              </a:rPr>
              <a:t>Battery Energy Storage (BES) is the next popular energy storage method, where Lithium ion batteries are used in 90% of the projects. BES can achieve 95% efficiency for energy storage.</a:t>
            </a:r>
            <a:endParaRPr sz="20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n-CA" sz="2000">
                <a:solidFill>
                  <a:schemeClr val="dk1"/>
                </a:solidFill>
                <a:latin typeface="Calibri"/>
                <a:ea typeface="Calibri"/>
                <a:cs typeface="Calibri"/>
                <a:sym typeface="Calibri"/>
              </a:rPr>
              <a:t>Amount of energy a PSH power plant can store depends on the size of the reservoirs and the height difference between the upper and lower reservoirs. </a:t>
            </a:r>
            <a:r>
              <a:rPr lang="en-CA" sz="2000">
                <a:solidFill>
                  <a:srgbClr val="282828"/>
                </a:solidFill>
                <a:highlight>
                  <a:srgbClr val="C9DAF8"/>
                </a:highlight>
                <a:latin typeface="Calibri"/>
                <a:ea typeface="Calibri"/>
                <a:cs typeface="Calibri"/>
                <a:sym typeface="Calibri"/>
              </a:rPr>
              <a:t>For example, a facility with two reservoirs roughly the size of two Olympic swimming pools, and a 500 metre height difference between them, could provide a capacity of 3 megawatts (MW) and store up to 3.5 megawatt hours (MWh) of electricity. This can power 6 Alberta homes for 1 month.</a:t>
            </a:r>
            <a:endParaRPr sz="20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217" name="Shape 217"/>
        <p:cNvGrpSpPr/>
        <p:nvPr/>
      </p:nvGrpSpPr>
      <p:grpSpPr>
        <a:xfrm>
          <a:off x="0" y="0"/>
          <a:ext cx="0" cy="0"/>
          <a:chOff x="0" y="0"/>
          <a:chExt cx="0" cy="0"/>
        </a:xfrm>
      </p:grpSpPr>
      <p:sp>
        <p:nvSpPr>
          <p:cNvPr id="218" name="Google Shape;218;p12"/>
          <p:cNvSpPr txBox="1"/>
          <p:nvPr/>
        </p:nvSpPr>
        <p:spPr>
          <a:xfrm>
            <a:off x="0" y="260059"/>
            <a:ext cx="9144000" cy="477000"/>
          </a:xfrm>
          <a:prstGeom prst="rect">
            <a:avLst/>
          </a:prstGeom>
          <a:noFill/>
          <a:ln cap="flat" cmpd="sng" w="38100">
            <a:solidFill>
              <a:schemeClr val="accent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CA" sz="2500" u="none" cap="none" strike="noStrike">
                <a:solidFill>
                  <a:schemeClr val="dk1"/>
                </a:solidFill>
                <a:latin typeface="Calibri"/>
                <a:ea typeface="Calibri"/>
                <a:cs typeface="Calibri"/>
                <a:sym typeface="Calibri"/>
              </a:rPr>
              <a:t>REFERENCES</a:t>
            </a:r>
            <a:endParaRPr b="1" sz="2100"/>
          </a:p>
        </p:txBody>
      </p:sp>
      <p:sp>
        <p:nvSpPr>
          <p:cNvPr id="219" name="Google Shape;219;p12"/>
          <p:cNvSpPr txBox="1"/>
          <p:nvPr/>
        </p:nvSpPr>
        <p:spPr>
          <a:xfrm>
            <a:off x="105300" y="1183000"/>
            <a:ext cx="8933400" cy="52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1500"/>
              <a:t>Fig 1</a:t>
            </a:r>
            <a:r>
              <a:rPr lang="en-CA"/>
              <a:t>:</a:t>
            </a:r>
            <a:r>
              <a:rPr lang="en-CA" sz="1600"/>
              <a:t> </a:t>
            </a:r>
            <a:r>
              <a:rPr lang="en-CA" sz="1500" u="sng">
                <a:solidFill>
                  <a:schemeClr val="hlink"/>
                </a:solidFill>
                <a:latin typeface="Calibri"/>
                <a:ea typeface="Calibri"/>
                <a:cs typeface="Calibri"/>
                <a:sym typeface="Calibri"/>
                <a:hlinkClick r:id="rId3"/>
              </a:rPr>
              <a:t>https://evolvepoer.ca/what-we-do/tent-mountain-pumped-hydro-energy-storage/</a:t>
            </a:r>
            <a:endParaRPr sz="1700"/>
          </a:p>
          <a:p>
            <a:pPr indent="0" lvl="0" marL="0" rtl="0" algn="l">
              <a:spcBef>
                <a:spcPts val="0"/>
              </a:spcBef>
              <a:spcAft>
                <a:spcPts val="0"/>
              </a:spcAft>
              <a:buNone/>
            </a:pPr>
            <a:r>
              <a:rPr lang="en-CA" sz="1500"/>
              <a:t>Fig 2</a:t>
            </a:r>
            <a:r>
              <a:rPr lang="en-CA"/>
              <a:t>:</a:t>
            </a:r>
            <a:r>
              <a:rPr lang="en-CA" sz="2100"/>
              <a:t> </a:t>
            </a:r>
            <a:r>
              <a:rPr lang="en-CA" sz="1500" u="sng">
                <a:solidFill>
                  <a:schemeClr val="hlink"/>
                </a:solidFill>
                <a:latin typeface="Calibri"/>
                <a:ea typeface="Calibri"/>
                <a:cs typeface="Calibri"/>
                <a:sym typeface="Calibri"/>
                <a:hlinkClick r:id="rId4"/>
              </a:rPr>
              <a:t>https://www.eia.gov/todayinenergy/detail.php?id=42915</a:t>
            </a:r>
            <a:endParaRPr sz="1500">
              <a:solidFill>
                <a:schemeClr val="dk1"/>
              </a:solidFill>
              <a:latin typeface="Calibri"/>
              <a:ea typeface="Calibri"/>
              <a:cs typeface="Calibri"/>
              <a:sym typeface="Calibri"/>
            </a:endParaRPr>
          </a:p>
          <a:p>
            <a:pPr indent="0" lvl="0" marL="0" rtl="0" algn="l">
              <a:spcBef>
                <a:spcPts val="0"/>
              </a:spcBef>
              <a:spcAft>
                <a:spcPts val="0"/>
              </a:spcAft>
              <a:buNone/>
            </a:pPr>
            <a:r>
              <a:rPr lang="en-CA" sz="1500">
                <a:solidFill>
                  <a:schemeClr val="dk1"/>
                </a:solidFill>
              </a:rPr>
              <a:t>Fig 3: </a:t>
            </a:r>
            <a:r>
              <a:rPr lang="en-CA" sz="1500" u="sng">
                <a:solidFill>
                  <a:schemeClr val="hlink"/>
                </a:solidFill>
                <a:latin typeface="Calibri"/>
                <a:ea typeface="Calibri"/>
                <a:cs typeface="Calibri"/>
                <a:sym typeface="Calibri"/>
                <a:hlinkClick r:id="rId5"/>
              </a:rPr>
              <a:t>https://www.aeso.ca/assets/Uploads/market-and-system-reporting/Annual-Market-Stats-2023_Final.pdf</a:t>
            </a:r>
            <a:endParaRPr sz="1500">
              <a:solidFill>
                <a:schemeClr val="dk1"/>
              </a:solidFill>
            </a:endParaRPr>
          </a:p>
          <a:p>
            <a:pPr indent="0" lvl="0" marL="0" rtl="0" algn="l">
              <a:spcBef>
                <a:spcPts val="0"/>
              </a:spcBef>
              <a:spcAft>
                <a:spcPts val="0"/>
              </a:spcAft>
              <a:buNone/>
            </a:pPr>
            <a:r>
              <a:rPr lang="en-CA" sz="1500">
                <a:solidFill>
                  <a:schemeClr val="dk1"/>
                </a:solidFill>
              </a:rPr>
              <a:t>Fig 4: </a:t>
            </a:r>
            <a:r>
              <a:rPr lang="en-CA" sz="1500" u="sng">
                <a:solidFill>
                  <a:schemeClr val="hlink"/>
                </a:solidFill>
                <a:latin typeface="Calibri"/>
                <a:ea typeface="Calibri"/>
                <a:cs typeface="Calibri"/>
                <a:sym typeface="Calibri"/>
                <a:hlinkClick r:id="rId6"/>
              </a:rPr>
              <a:t>https://www.aeso.ca/assets/Uploads/market-and-system-reporting/Annual-Market-Stats-2023_Final.pdf</a:t>
            </a:r>
            <a:endParaRPr sz="2100">
              <a:solidFill>
                <a:schemeClr val="dk1"/>
              </a:solidFill>
            </a:endParaRPr>
          </a:p>
          <a:p>
            <a:pPr indent="0" lvl="0" marL="0" rtl="0" algn="l">
              <a:spcBef>
                <a:spcPts val="0"/>
              </a:spcBef>
              <a:spcAft>
                <a:spcPts val="0"/>
              </a:spcAft>
              <a:buNone/>
            </a:pPr>
            <a:r>
              <a:rPr lang="en-CA" sz="1500">
                <a:solidFill>
                  <a:schemeClr val="dk1"/>
                </a:solidFill>
              </a:rPr>
              <a:t>Fig 5: </a:t>
            </a:r>
            <a:r>
              <a:rPr lang="en-CA" sz="1500" u="sng">
                <a:solidFill>
                  <a:srgbClr val="1155CC"/>
                </a:solidFill>
                <a:latin typeface="Calibri"/>
                <a:ea typeface="Calibri"/>
                <a:cs typeface="Calibri"/>
                <a:sym typeface="Calibri"/>
                <a:hlinkClick r:id="rId7">
                  <a:extLst>
                    <a:ext uri="{A12FA001-AC4F-418D-AE19-62706E023703}">
                      <ahyp:hlinkClr val="tx"/>
                    </a:ext>
                  </a:extLst>
                </a:hlinkClick>
              </a:rPr>
              <a:t>https://www.aeso.ca/market/market-and-system-reporting/data-requests</a:t>
            </a:r>
            <a:endParaRPr sz="2100">
              <a:solidFill>
                <a:schemeClr val="dk1"/>
              </a:solidFill>
              <a:latin typeface="Calibri"/>
              <a:ea typeface="Calibri"/>
              <a:cs typeface="Calibri"/>
              <a:sym typeface="Calibri"/>
            </a:endParaRPr>
          </a:p>
          <a:p>
            <a:pPr indent="0" lvl="0" marL="0" rtl="0" algn="l">
              <a:spcBef>
                <a:spcPts val="0"/>
              </a:spcBef>
              <a:spcAft>
                <a:spcPts val="0"/>
              </a:spcAft>
              <a:buNone/>
            </a:pPr>
            <a:r>
              <a:rPr lang="en-CA" sz="1500">
                <a:solidFill>
                  <a:schemeClr val="dk1"/>
                </a:solidFill>
              </a:rPr>
              <a:t>Fig 6:</a:t>
            </a:r>
            <a:r>
              <a:rPr lang="en-CA" sz="1500">
                <a:solidFill>
                  <a:schemeClr val="dk1"/>
                </a:solidFill>
                <a:latin typeface="Calibri"/>
                <a:ea typeface="Calibri"/>
                <a:cs typeface="Calibri"/>
                <a:sym typeface="Calibri"/>
              </a:rPr>
              <a:t> </a:t>
            </a:r>
            <a:r>
              <a:rPr lang="en-CA" sz="1500" u="sng">
                <a:solidFill>
                  <a:srgbClr val="1155CC"/>
                </a:solidFill>
                <a:latin typeface="Calibri"/>
                <a:ea typeface="Calibri"/>
                <a:cs typeface="Calibri"/>
                <a:sym typeface="Calibri"/>
                <a:hlinkClick r:id="rId8">
                  <a:extLst>
                    <a:ext uri="{A12FA001-AC4F-418D-AE19-62706E023703}">
                      <ahyp:hlinkClr val="tx"/>
                    </a:ext>
                  </a:extLst>
                </a:hlinkClick>
              </a:rPr>
              <a:t>https://www.aeso.ca/market/market-and-system-reporting/data-requests</a:t>
            </a:r>
            <a:endParaRPr>
              <a:solidFill>
                <a:schemeClr val="dk1"/>
              </a:solidFill>
            </a:endParaRPr>
          </a:p>
          <a:p>
            <a:pPr indent="0" lvl="0" marL="0" rtl="0" algn="l">
              <a:spcBef>
                <a:spcPts val="0"/>
              </a:spcBef>
              <a:spcAft>
                <a:spcPts val="0"/>
              </a:spcAft>
              <a:buNone/>
            </a:pPr>
            <a:r>
              <a:rPr lang="en-CA">
                <a:solidFill>
                  <a:schemeClr val="dk1"/>
                </a:solidFill>
              </a:rPr>
              <a:t>Fig 7: </a:t>
            </a:r>
            <a:r>
              <a:rPr lang="en-CA" u="sng">
                <a:solidFill>
                  <a:schemeClr val="hlink"/>
                </a:solidFill>
                <a:hlinkClick r:id="rId9"/>
              </a:rPr>
              <a:t>https://www.hydropower.org/publications/2024-world-hydropower-outlook</a:t>
            </a:r>
            <a:endParaRPr>
              <a:solidFill>
                <a:schemeClr val="dk1"/>
              </a:solidFill>
            </a:endParaRPr>
          </a:p>
          <a:p>
            <a:pPr indent="0" lvl="0" marL="0" rtl="0" algn="l">
              <a:spcBef>
                <a:spcPts val="0"/>
              </a:spcBef>
              <a:spcAft>
                <a:spcPts val="0"/>
              </a:spcAft>
              <a:buNone/>
            </a:pPr>
            <a:r>
              <a:rPr lang="en-CA">
                <a:solidFill>
                  <a:schemeClr val="dk1"/>
                </a:solidFill>
              </a:rPr>
              <a:t>Fig 8</a:t>
            </a:r>
            <a:r>
              <a:rPr lang="en-CA" sz="1500">
                <a:solidFill>
                  <a:schemeClr val="dk1"/>
                </a:solidFill>
                <a:latin typeface="Calibri"/>
                <a:ea typeface="Calibri"/>
                <a:cs typeface="Calibri"/>
                <a:sym typeface="Calibri"/>
              </a:rPr>
              <a:t>: </a:t>
            </a:r>
            <a:r>
              <a:rPr lang="en-CA" sz="1500" u="sng">
                <a:solidFill>
                  <a:srgbClr val="1155CC"/>
                </a:solidFill>
                <a:latin typeface="Calibri"/>
                <a:ea typeface="Calibri"/>
                <a:cs typeface="Calibri"/>
                <a:sym typeface="Calibri"/>
                <a:hlinkClick r:id="rId10">
                  <a:extLst>
                    <a:ext uri="{A12FA001-AC4F-418D-AE19-62706E023703}">
                      <ahyp:hlinkClr val="tx"/>
                    </a:ext>
                  </a:extLst>
                </a:hlinkClick>
              </a:rPr>
              <a:t>https://waterpowercanada.ca/wp-content/uploads/2023/08/stantec_ps_final_en.pdf</a:t>
            </a:r>
            <a:endParaRPr sz="1500">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endParaRPr>
          </a:p>
          <a:p>
            <a:pPr indent="-323850" lvl="0" marL="457200" rtl="0" algn="l">
              <a:spcBef>
                <a:spcPts val="0"/>
              </a:spcBef>
              <a:spcAft>
                <a:spcPts val="0"/>
              </a:spcAft>
              <a:buSzPts val="1500"/>
              <a:buFont typeface="Calibri"/>
              <a:buChar char="●"/>
            </a:pPr>
            <a:r>
              <a:rPr lang="en-CA" sz="1500" u="sng">
                <a:solidFill>
                  <a:schemeClr val="hlink"/>
                </a:solidFill>
                <a:latin typeface="Calibri"/>
                <a:ea typeface="Calibri"/>
                <a:cs typeface="Calibri"/>
                <a:sym typeface="Calibri"/>
                <a:hlinkClick r:id="rId11"/>
              </a:rPr>
              <a:t>https://waterpowercanada.ca/wp-content/uploads/2023/08/stantec_ps_final_en.pdf</a:t>
            </a:r>
            <a:endParaRPr sz="1500">
              <a:solidFill>
                <a:schemeClr val="dk1"/>
              </a:solidFill>
            </a:endParaRPr>
          </a:p>
          <a:p>
            <a:pPr indent="-323850" lvl="0" marL="457200" rtl="0" algn="l">
              <a:spcBef>
                <a:spcPts val="0"/>
              </a:spcBef>
              <a:spcAft>
                <a:spcPts val="0"/>
              </a:spcAft>
              <a:buSzPts val="1500"/>
              <a:buChar char="●"/>
            </a:pPr>
            <a:r>
              <a:rPr lang="en-CA" sz="1500" u="sng">
                <a:solidFill>
                  <a:schemeClr val="hlink"/>
                </a:solidFill>
                <a:hlinkClick r:id="rId12"/>
              </a:rPr>
              <a:t>https://www.hydropower.org/factsheets/pumped-storage</a:t>
            </a:r>
            <a:endParaRPr sz="1500">
              <a:solidFill>
                <a:schemeClr val="dk1"/>
              </a:solidFill>
            </a:endParaRPr>
          </a:p>
          <a:p>
            <a:pPr indent="-323850" lvl="0" marL="457200" rtl="0" algn="l">
              <a:lnSpc>
                <a:spcPct val="115000"/>
              </a:lnSpc>
              <a:spcBef>
                <a:spcPts val="0"/>
              </a:spcBef>
              <a:spcAft>
                <a:spcPts val="0"/>
              </a:spcAft>
              <a:buSzPts val="1500"/>
              <a:buChar char="●"/>
            </a:pPr>
            <a:r>
              <a:rPr lang="en-CA" sz="1500" u="sng">
                <a:solidFill>
                  <a:srgbClr val="1155CC"/>
                </a:solidFill>
                <a:hlinkClick r:id="rId13">
                  <a:extLst>
                    <a:ext uri="{A12FA001-AC4F-418D-AE19-62706E023703}">
                      <ahyp:hlinkClr val="tx"/>
                    </a:ext>
                  </a:extLst>
                </a:hlinkClick>
              </a:rPr>
              <a:t>https://www.eia.gov/kids/energy-sources/hydropower/#:~:text=Pumped%2Dstorage%20hydropower%20facilities%20are,located%20 below%20the%20 upper%20 reservoir.I</a:t>
            </a:r>
            <a:endParaRPr sz="1500">
              <a:solidFill>
                <a:srgbClr val="666666"/>
              </a:solidFill>
            </a:endParaRPr>
          </a:p>
          <a:p>
            <a:pPr indent="-323850" lvl="0" marL="457200" rtl="0" algn="l">
              <a:lnSpc>
                <a:spcPct val="115000"/>
              </a:lnSpc>
              <a:spcBef>
                <a:spcPts val="0"/>
              </a:spcBef>
              <a:spcAft>
                <a:spcPts val="0"/>
              </a:spcAft>
              <a:buSzPts val="1500"/>
              <a:buChar char="●"/>
            </a:pPr>
            <a:r>
              <a:rPr lang="en-CA" sz="1500" u="sng">
                <a:solidFill>
                  <a:srgbClr val="1155CC"/>
                </a:solidFill>
                <a:hlinkClick r:id="rId14">
                  <a:extLst>
                    <a:ext uri="{A12FA001-AC4F-418D-AE19-62706E023703}">
                      <ahyp:hlinkClr val="tx"/>
                    </a:ext>
                  </a:extLst>
                </a:hlinkClick>
              </a:rPr>
              <a:t>https://www.energy.gov/eere/water/how-pumped-storage-hydropower-works</a:t>
            </a:r>
            <a:endParaRPr sz="1500">
              <a:solidFill>
                <a:srgbClr val="666666"/>
              </a:solidFill>
            </a:endParaRPr>
          </a:p>
          <a:p>
            <a:pPr indent="-323850" lvl="0" marL="457200" rtl="0" algn="l">
              <a:lnSpc>
                <a:spcPct val="115000"/>
              </a:lnSpc>
              <a:spcBef>
                <a:spcPts val="0"/>
              </a:spcBef>
              <a:spcAft>
                <a:spcPts val="0"/>
              </a:spcAft>
              <a:buSzPts val="1500"/>
              <a:buFont typeface="Calibri"/>
              <a:buChar char="●"/>
            </a:pPr>
            <a:r>
              <a:rPr lang="en-CA" sz="1500" u="sng">
                <a:solidFill>
                  <a:srgbClr val="1155CC"/>
                </a:solidFill>
                <a:latin typeface="Calibri"/>
                <a:ea typeface="Calibri"/>
                <a:cs typeface="Calibri"/>
                <a:sym typeface="Calibri"/>
                <a:hlinkClick r:id="rId15">
                  <a:extLst>
                    <a:ext uri="{A12FA001-AC4F-418D-AE19-62706E023703}">
                      <ahyp:hlinkClr val="tx"/>
                    </a:ext>
                  </a:extLst>
                </a:hlinkClick>
              </a:rPr>
              <a:t>https://pumpedhydro.com.au/education/pumped-storage-hydropower-advantages-and-disadvantages/</a:t>
            </a:r>
            <a:endParaRPr sz="1500">
              <a:solidFill>
                <a:srgbClr val="666666"/>
              </a:solidFill>
              <a:latin typeface="Calibri"/>
              <a:ea typeface="Calibri"/>
              <a:cs typeface="Calibri"/>
              <a:sym typeface="Calibri"/>
            </a:endParaRPr>
          </a:p>
          <a:p>
            <a:pPr indent="-323850" lvl="0" marL="457200" rtl="0" algn="l">
              <a:lnSpc>
                <a:spcPct val="115000"/>
              </a:lnSpc>
              <a:spcBef>
                <a:spcPts val="0"/>
              </a:spcBef>
              <a:spcAft>
                <a:spcPts val="0"/>
              </a:spcAft>
              <a:buSzPts val="1500"/>
              <a:buFont typeface="Calibri"/>
              <a:buChar char="●"/>
            </a:pPr>
            <a:r>
              <a:rPr lang="en-CA" sz="1500" u="sng">
                <a:solidFill>
                  <a:schemeClr val="hlink"/>
                </a:solidFill>
                <a:latin typeface="Calibri"/>
                <a:ea typeface="Calibri"/>
                <a:cs typeface="Calibri"/>
                <a:sym typeface="Calibri"/>
                <a:hlinkClick r:id="rId16"/>
              </a:rPr>
              <a:t>https://www.energy.gov/eere/water/pumped-storage-hydropower-animation</a:t>
            </a:r>
            <a:endParaRPr sz="1500">
              <a:solidFill>
                <a:srgbClr val="666666"/>
              </a:solidFill>
              <a:latin typeface="Calibri"/>
              <a:ea typeface="Calibri"/>
              <a:cs typeface="Calibri"/>
              <a:sym typeface="Calibri"/>
            </a:endParaRPr>
          </a:p>
          <a:p>
            <a:pPr indent="-323850" lvl="0" marL="457200" rtl="0" algn="l">
              <a:lnSpc>
                <a:spcPct val="115000"/>
              </a:lnSpc>
              <a:spcBef>
                <a:spcPts val="0"/>
              </a:spcBef>
              <a:spcAft>
                <a:spcPts val="0"/>
              </a:spcAft>
              <a:buSzPts val="1500"/>
              <a:buFont typeface="Calibri"/>
              <a:buChar char="●"/>
            </a:pPr>
            <a:r>
              <a:rPr lang="en-CA" sz="1500" u="sng">
                <a:solidFill>
                  <a:schemeClr val="hlink"/>
                </a:solidFill>
                <a:latin typeface="Calibri"/>
                <a:ea typeface="Calibri"/>
                <a:cs typeface="Calibri"/>
                <a:sym typeface="Calibri"/>
                <a:hlinkClick r:id="rId17"/>
              </a:rPr>
              <a:t>https://theconversation.com/five-gifs-that-explain-how-pumped-hydro-actually-works-112610</a:t>
            </a:r>
            <a:endParaRPr/>
          </a:p>
          <a:p>
            <a:pPr indent="-323850" lvl="0" marL="457200" rtl="0" algn="l">
              <a:lnSpc>
                <a:spcPct val="115000"/>
              </a:lnSpc>
              <a:spcBef>
                <a:spcPts val="0"/>
              </a:spcBef>
              <a:spcAft>
                <a:spcPts val="0"/>
              </a:spcAft>
              <a:buSzPts val="1500"/>
              <a:buFont typeface="Calibri"/>
              <a:buChar char="●"/>
            </a:pPr>
            <a:r>
              <a:rPr lang="en-CA" sz="1500" u="sng">
                <a:solidFill>
                  <a:schemeClr val="hlink"/>
                </a:solidFill>
                <a:latin typeface="Calibri"/>
                <a:ea typeface="Calibri"/>
                <a:cs typeface="Calibri"/>
                <a:sym typeface="Calibri"/>
                <a:hlinkClick r:id="rId18"/>
              </a:rPr>
              <a:t>https://www.eesi.org/papers/view/energy-storage-2019</a:t>
            </a:r>
            <a:endParaRPr sz="1500">
              <a:solidFill>
                <a:srgbClr val="666666"/>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500">
              <a:solidFill>
                <a:srgbClr val="666666"/>
              </a:solidFill>
              <a:latin typeface="Calibri"/>
              <a:ea typeface="Calibri"/>
              <a:cs typeface="Calibri"/>
              <a:sym typeface="Calibri"/>
            </a:endParaRPr>
          </a:p>
          <a:p>
            <a:pPr indent="0" lvl="0" marL="0" rtl="0" algn="l">
              <a:lnSpc>
                <a:spcPct val="115000"/>
              </a:lnSpc>
              <a:spcBef>
                <a:spcPts val="0"/>
              </a:spcBef>
              <a:spcAft>
                <a:spcPts val="0"/>
              </a:spcAft>
              <a:buNone/>
            </a:pPr>
            <a:r>
              <a:t/>
            </a:r>
            <a:endParaRPr sz="1000">
              <a:solidFill>
                <a:srgbClr val="666666"/>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88" name="Shape 88"/>
        <p:cNvGrpSpPr/>
        <p:nvPr/>
      </p:nvGrpSpPr>
      <p:grpSpPr>
        <a:xfrm>
          <a:off x="0" y="0"/>
          <a:ext cx="0" cy="0"/>
          <a:chOff x="0" y="0"/>
          <a:chExt cx="0" cy="0"/>
        </a:xfrm>
      </p:grpSpPr>
      <p:sp>
        <p:nvSpPr>
          <p:cNvPr id="89" name="Google Shape;89;p1"/>
          <p:cNvSpPr txBox="1"/>
          <p:nvPr/>
        </p:nvSpPr>
        <p:spPr>
          <a:xfrm>
            <a:off x="0" y="31459"/>
            <a:ext cx="9144000" cy="630900"/>
          </a:xfrm>
          <a:prstGeom prst="rect">
            <a:avLst/>
          </a:prstGeom>
          <a:noFill/>
          <a:ln cap="flat" cmpd="sng" w="38100">
            <a:solidFill>
              <a:schemeClr val="accent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CA" sz="3500" u="none" cap="none" strike="noStrike">
                <a:solidFill>
                  <a:schemeClr val="dk1"/>
                </a:solidFill>
                <a:latin typeface="Calibri"/>
                <a:ea typeface="Calibri"/>
                <a:cs typeface="Calibri"/>
                <a:sym typeface="Calibri"/>
              </a:rPr>
              <a:t>INTRODUCTION</a:t>
            </a:r>
            <a:endParaRPr b="1" sz="3500"/>
          </a:p>
        </p:txBody>
      </p:sp>
      <p:sp>
        <p:nvSpPr>
          <p:cNvPr id="90" name="Google Shape;90;p1"/>
          <p:cNvSpPr txBox="1"/>
          <p:nvPr/>
        </p:nvSpPr>
        <p:spPr>
          <a:xfrm>
            <a:off x="100" y="633150"/>
            <a:ext cx="9144000" cy="2343000"/>
          </a:xfrm>
          <a:prstGeom prst="rect">
            <a:avLst/>
          </a:prstGeom>
          <a:noFill/>
          <a:ln cap="flat" cmpd="sng" w="38100">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rtl="0" algn="just">
              <a:spcBef>
                <a:spcPts val="0"/>
              </a:spcBef>
              <a:spcAft>
                <a:spcPts val="0"/>
              </a:spcAft>
              <a:buNone/>
            </a:pPr>
            <a:r>
              <a:rPr lang="en-CA" sz="2800">
                <a:solidFill>
                  <a:schemeClr val="dk1"/>
                </a:solidFill>
                <a:latin typeface="Calibri"/>
                <a:ea typeface="Calibri"/>
                <a:cs typeface="Calibri"/>
                <a:sym typeface="Calibri"/>
              </a:rPr>
              <a:t>My project aims to </a:t>
            </a:r>
            <a:r>
              <a:rPr b="1" lang="en-CA" sz="2800">
                <a:solidFill>
                  <a:srgbClr val="FF0000"/>
                </a:solidFill>
                <a:latin typeface="Calibri"/>
                <a:ea typeface="Calibri"/>
                <a:cs typeface="Calibri"/>
                <a:sym typeface="Calibri"/>
              </a:rPr>
              <a:t>study</a:t>
            </a:r>
            <a:r>
              <a:rPr lang="en-CA" sz="2800">
                <a:solidFill>
                  <a:srgbClr val="FF0000"/>
                </a:solidFill>
                <a:latin typeface="Calibri"/>
                <a:ea typeface="Calibri"/>
                <a:cs typeface="Calibri"/>
                <a:sym typeface="Calibri"/>
              </a:rPr>
              <a:t> </a:t>
            </a:r>
            <a:r>
              <a:rPr b="1" lang="en-CA" sz="2800">
                <a:solidFill>
                  <a:srgbClr val="FF0000"/>
                </a:solidFill>
                <a:latin typeface="Calibri"/>
                <a:ea typeface="Calibri"/>
                <a:cs typeface="Calibri"/>
                <a:sym typeface="Calibri"/>
              </a:rPr>
              <a:t>and</a:t>
            </a:r>
            <a:r>
              <a:rPr lang="en-CA" sz="2800">
                <a:solidFill>
                  <a:srgbClr val="FF0000"/>
                </a:solidFill>
                <a:latin typeface="Calibri"/>
                <a:ea typeface="Calibri"/>
                <a:cs typeface="Calibri"/>
                <a:sym typeface="Calibri"/>
              </a:rPr>
              <a:t> i</a:t>
            </a:r>
            <a:r>
              <a:rPr b="1" lang="en-CA" sz="2800">
                <a:solidFill>
                  <a:srgbClr val="FF0000"/>
                </a:solidFill>
                <a:latin typeface="Calibri"/>
                <a:ea typeface="Calibri"/>
                <a:cs typeface="Calibri"/>
                <a:sym typeface="Calibri"/>
              </a:rPr>
              <a:t>ncrease awareness about Pumped Storage Hydropower (PSH)</a:t>
            </a:r>
            <a:r>
              <a:rPr lang="en-CA" sz="2800">
                <a:solidFill>
                  <a:schemeClr val="dk1"/>
                </a:solidFill>
                <a:latin typeface="Calibri"/>
                <a:ea typeface="Calibri"/>
                <a:cs typeface="Calibri"/>
                <a:sym typeface="Calibri"/>
              </a:rPr>
              <a:t> as an energy storage method to increase the reliability of renewable energy. </a:t>
            </a:r>
            <a:endParaRPr sz="2800">
              <a:solidFill>
                <a:schemeClr val="dk1"/>
              </a:solidFill>
              <a:latin typeface="Calibri"/>
              <a:ea typeface="Calibri"/>
              <a:cs typeface="Calibri"/>
              <a:sym typeface="Calibri"/>
            </a:endParaRPr>
          </a:p>
          <a:p>
            <a:pPr indent="0" lvl="0" marL="0" rtl="0" algn="just">
              <a:spcBef>
                <a:spcPts val="0"/>
              </a:spcBef>
              <a:spcAft>
                <a:spcPts val="0"/>
              </a:spcAft>
              <a:buNone/>
            </a:pPr>
            <a:r>
              <a:rPr lang="en-CA" sz="2800">
                <a:solidFill>
                  <a:schemeClr val="dk1"/>
                </a:solidFill>
                <a:latin typeface="Calibri"/>
                <a:ea typeface="Calibri"/>
                <a:cs typeface="Calibri"/>
                <a:sym typeface="Calibri"/>
              </a:rPr>
              <a:t>This method provides a </a:t>
            </a:r>
            <a:r>
              <a:rPr lang="en-CA" sz="2800">
                <a:solidFill>
                  <a:schemeClr val="dk1"/>
                </a:solidFill>
                <a:latin typeface="Calibri"/>
                <a:ea typeface="Calibri"/>
                <a:cs typeface="Calibri"/>
                <a:sym typeface="Calibri"/>
              </a:rPr>
              <a:t>backup</a:t>
            </a:r>
            <a:r>
              <a:rPr lang="en-CA" sz="2800">
                <a:solidFill>
                  <a:schemeClr val="dk1"/>
                </a:solidFill>
                <a:latin typeface="Calibri"/>
                <a:ea typeface="Calibri"/>
                <a:cs typeface="Calibri"/>
                <a:sym typeface="Calibri"/>
              </a:rPr>
              <a:t> for solar and wind power when the wind </a:t>
            </a:r>
            <a:r>
              <a:rPr lang="en-CA" sz="2800">
                <a:solidFill>
                  <a:schemeClr val="dk1"/>
                </a:solidFill>
                <a:latin typeface="Calibri"/>
                <a:ea typeface="Calibri"/>
                <a:cs typeface="Calibri"/>
                <a:sym typeface="Calibri"/>
              </a:rPr>
              <a:t>isn’t</a:t>
            </a:r>
            <a:r>
              <a:rPr lang="en-CA" sz="2800">
                <a:solidFill>
                  <a:schemeClr val="dk1"/>
                </a:solidFill>
                <a:latin typeface="Calibri"/>
                <a:ea typeface="Calibri"/>
                <a:cs typeface="Calibri"/>
                <a:sym typeface="Calibri"/>
              </a:rPr>
              <a:t> blowing and the sun isn’t shining. </a:t>
            </a:r>
            <a:endParaRPr sz="2800">
              <a:solidFill>
                <a:schemeClr val="dk1"/>
              </a:solidFill>
              <a:latin typeface="Calibri"/>
              <a:ea typeface="Calibri"/>
              <a:cs typeface="Calibri"/>
              <a:sym typeface="Calibri"/>
            </a:endParaRPr>
          </a:p>
        </p:txBody>
      </p:sp>
      <p:pic>
        <p:nvPicPr>
          <p:cNvPr id="91" name="Google Shape;91;p1"/>
          <p:cNvPicPr preferRelativeResize="0"/>
          <p:nvPr/>
        </p:nvPicPr>
        <p:blipFill>
          <a:blip r:embed="rId3">
            <a:alphaModFix/>
          </a:blip>
          <a:stretch>
            <a:fillRect/>
          </a:stretch>
        </p:blipFill>
        <p:spPr>
          <a:xfrm>
            <a:off x="2566075" y="3060525"/>
            <a:ext cx="4011849" cy="3082499"/>
          </a:xfrm>
          <a:prstGeom prst="rect">
            <a:avLst/>
          </a:prstGeom>
          <a:noFill/>
          <a:ln>
            <a:noFill/>
          </a:ln>
        </p:spPr>
      </p:pic>
      <p:sp>
        <p:nvSpPr>
          <p:cNvPr id="92" name="Google Shape;92;p1"/>
          <p:cNvSpPr txBox="1"/>
          <p:nvPr/>
        </p:nvSpPr>
        <p:spPr>
          <a:xfrm>
            <a:off x="40500" y="6143025"/>
            <a:ext cx="9103500" cy="714900"/>
          </a:xfrm>
          <a:prstGeom prst="rect">
            <a:avLst/>
          </a:prstGeom>
          <a:noFill/>
          <a:ln>
            <a:noFill/>
          </a:ln>
        </p:spPr>
        <p:txBody>
          <a:bodyPr anchorCtr="0" anchor="t" bIns="91425" lIns="91425" spcFirstLastPara="1" rIns="91425" wrap="square" tIns="91425">
            <a:noAutofit/>
          </a:bodyPr>
          <a:lstStyle/>
          <a:p>
            <a:pPr indent="0" lvl="0" marL="1828800" rtl="0" algn="just">
              <a:spcBef>
                <a:spcPts val="0"/>
              </a:spcBef>
              <a:spcAft>
                <a:spcPts val="0"/>
              </a:spcAft>
              <a:buNone/>
            </a:pPr>
            <a:r>
              <a:rPr i="1" lang="en-CA" sz="2500">
                <a:solidFill>
                  <a:schemeClr val="dk1"/>
                </a:solidFill>
                <a:latin typeface="Calibri"/>
                <a:ea typeface="Calibri"/>
                <a:cs typeface="Calibri"/>
                <a:sym typeface="Calibri"/>
              </a:rPr>
              <a:t>Fig 1. Planned PSH plant in Tent Mountain, AB</a:t>
            </a:r>
            <a:endParaRPr i="1" sz="25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96" name="Shape 96"/>
        <p:cNvGrpSpPr/>
        <p:nvPr/>
      </p:nvGrpSpPr>
      <p:grpSpPr>
        <a:xfrm>
          <a:off x="0" y="0"/>
          <a:ext cx="0" cy="0"/>
          <a:chOff x="0" y="0"/>
          <a:chExt cx="0" cy="0"/>
        </a:xfrm>
      </p:grpSpPr>
      <p:sp>
        <p:nvSpPr>
          <p:cNvPr id="97" name="Google Shape;97;g32983b7b168_0_0"/>
          <p:cNvSpPr txBox="1"/>
          <p:nvPr/>
        </p:nvSpPr>
        <p:spPr>
          <a:xfrm>
            <a:off x="297950" y="56275"/>
            <a:ext cx="8641500" cy="783000"/>
          </a:xfrm>
          <a:prstGeom prst="rect">
            <a:avLst/>
          </a:prstGeom>
          <a:noFill/>
          <a:ln cap="flat" cmpd="sng" w="3810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3200400" rtl="0" algn="l">
              <a:spcBef>
                <a:spcPts val="0"/>
              </a:spcBef>
              <a:spcAft>
                <a:spcPts val="0"/>
              </a:spcAft>
              <a:buNone/>
            </a:pPr>
            <a:r>
              <a:rPr b="1" lang="en-CA" sz="4100">
                <a:solidFill>
                  <a:schemeClr val="dk1"/>
                </a:solidFill>
                <a:latin typeface="Calibri"/>
                <a:ea typeface="Calibri"/>
                <a:cs typeface="Calibri"/>
                <a:sym typeface="Calibri"/>
              </a:rPr>
              <a:t>INDEX</a:t>
            </a:r>
            <a:endParaRPr b="1" sz="4100">
              <a:solidFill>
                <a:schemeClr val="dk1"/>
              </a:solidFill>
              <a:latin typeface="Calibri"/>
              <a:ea typeface="Calibri"/>
              <a:cs typeface="Calibri"/>
              <a:sym typeface="Calibri"/>
            </a:endParaRPr>
          </a:p>
        </p:txBody>
      </p:sp>
      <p:sp>
        <p:nvSpPr>
          <p:cNvPr id="98" name="Google Shape;98;g32983b7b168_0_0"/>
          <p:cNvSpPr txBox="1"/>
          <p:nvPr/>
        </p:nvSpPr>
        <p:spPr>
          <a:xfrm>
            <a:off x="297900" y="1082550"/>
            <a:ext cx="8641500" cy="5642100"/>
          </a:xfrm>
          <a:prstGeom prst="rect">
            <a:avLst/>
          </a:prstGeom>
          <a:noFill/>
          <a:ln cap="flat" cmpd="sng" w="3810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431800" lvl="0" marL="457200" rtl="0" algn="l">
              <a:spcBef>
                <a:spcPts val="0"/>
              </a:spcBef>
              <a:spcAft>
                <a:spcPts val="0"/>
              </a:spcAft>
              <a:buClr>
                <a:schemeClr val="dk1"/>
              </a:buClr>
              <a:buSzPts val="3200"/>
              <a:buFont typeface="Calibri"/>
              <a:buChar char="●"/>
            </a:pPr>
            <a:r>
              <a:rPr lang="en-CA" sz="3200">
                <a:solidFill>
                  <a:schemeClr val="dk1"/>
                </a:solidFill>
                <a:latin typeface="Calibri"/>
                <a:ea typeface="Calibri"/>
                <a:cs typeface="Calibri"/>
                <a:sym typeface="Calibri"/>
              </a:rPr>
              <a:t>Energy Demand </a:t>
            </a:r>
            <a:endParaRPr sz="3200">
              <a:solidFill>
                <a:schemeClr val="dk1"/>
              </a:solidFill>
              <a:latin typeface="Calibri"/>
              <a:ea typeface="Calibri"/>
              <a:cs typeface="Calibri"/>
              <a:sym typeface="Calibri"/>
            </a:endParaRPr>
          </a:p>
          <a:p>
            <a:pPr indent="-431800" lvl="0" marL="457200" rtl="0" algn="l">
              <a:spcBef>
                <a:spcPts val="0"/>
              </a:spcBef>
              <a:spcAft>
                <a:spcPts val="0"/>
              </a:spcAft>
              <a:buClr>
                <a:schemeClr val="dk1"/>
              </a:buClr>
              <a:buSzPts val="3200"/>
              <a:buFont typeface="Calibri"/>
              <a:buChar char="●"/>
            </a:pPr>
            <a:r>
              <a:rPr lang="en-CA" sz="3200">
                <a:solidFill>
                  <a:schemeClr val="dk1"/>
                </a:solidFill>
                <a:latin typeface="Calibri"/>
                <a:ea typeface="Calibri"/>
                <a:cs typeface="Calibri"/>
                <a:sym typeface="Calibri"/>
              </a:rPr>
              <a:t>Renewable Energy Output </a:t>
            </a:r>
            <a:endParaRPr sz="3200">
              <a:solidFill>
                <a:schemeClr val="dk1"/>
              </a:solidFill>
              <a:latin typeface="Calibri"/>
              <a:ea typeface="Calibri"/>
              <a:cs typeface="Calibri"/>
              <a:sym typeface="Calibri"/>
            </a:endParaRPr>
          </a:p>
          <a:p>
            <a:pPr indent="-431800" lvl="0" marL="457200" rtl="0" algn="l">
              <a:spcBef>
                <a:spcPts val="0"/>
              </a:spcBef>
              <a:spcAft>
                <a:spcPts val="0"/>
              </a:spcAft>
              <a:buClr>
                <a:schemeClr val="dk1"/>
              </a:buClr>
              <a:buSzPts val="3200"/>
              <a:buFont typeface="Calibri"/>
              <a:buChar char="●"/>
            </a:pPr>
            <a:r>
              <a:rPr lang="en-CA" sz="3200">
                <a:solidFill>
                  <a:schemeClr val="dk1"/>
                </a:solidFill>
                <a:latin typeface="Calibri"/>
                <a:ea typeface="Calibri"/>
                <a:cs typeface="Calibri"/>
                <a:sym typeface="Calibri"/>
              </a:rPr>
              <a:t>Energy Demand and Renewable Energy Supply</a:t>
            </a:r>
            <a:endParaRPr sz="3200">
              <a:solidFill>
                <a:schemeClr val="dk1"/>
              </a:solidFill>
              <a:latin typeface="Calibri"/>
              <a:ea typeface="Calibri"/>
              <a:cs typeface="Calibri"/>
              <a:sym typeface="Calibri"/>
            </a:endParaRPr>
          </a:p>
          <a:p>
            <a:pPr indent="-431800" lvl="0" marL="457200" rtl="0" algn="l">
              <a:spcBef>
                <a:spcPts val="0"/>
              </a:spcBef>
              <a:spcAft>
                <a:spcPts val="0"/>
              </a:spcAft>
              <a:buClr>
                <a:schemeClr val="dk1"/>
              </a:buClr>
              <a:buSzPts val="3200"/>
              <a:buFont typeface="Calibri"/>
              <a:buChar char="●"/>
            </a:pPr>
            <a:r>
              <a:rPr lang="en-CA" sz="3200">
                <a:solidFill>
                  <a:schemeClr val="dk1"/>
                </a:solidFill>
                <a:latin typeface="Calibri"/>
                <a:ea typeface="Calibri"/>
                <a:cs typeface="Calibri"/>
                <a:sym typeface="Calibri"/>
              </a:rPr>
              <a:t>Pumped Storage Hydropower: Energy Storage Method</a:t>
            </a:r>
            <a:endParaRPr sz="3200">
              <a:solidFill>
                <a:schemeClr val="dk1"/>
              </a:solidFill>
              <a:latin typeface="Calibri"/>
              <a:ea typeface="Calibri"/>
              <a:cs typeface="Calibri"/>
              <a:sym typeface="Calibri"/>
            </a:endParaRPr>
          </a:p>
          <a:p>
            <a:pPr indent="-431800" lvl="0" marL="457200" rtl="0" algn="l">
              <a:spcBef>
                <a:spcPts val="0"/>
              </a:spcBef>
              <a:spcAft>
                <a:spcPts val="0"/>
              </a:spcAft>
              <a:buClr>
                <a:schemeClr val="dk1"/>
              </a:buClr>
              <a:buSzPts val="3200"/>
              <a:buFont typeface="Calibri"/>
              <a:buChar char="●"/>
            </a:pPr>
            <a:r>
              <a:rPr lang="en-CA" sz="3200">
                <a:solidFill>
                  <a:schemeClr val="dk1"/>
                </a:solidFill>
                <a:latin typeface="Calibri"/>
                <a:ea typeface="Calibri"/>
                <a:cs typeface="Calibri"/>
                <a:sym typeface="Calibri"/>
              </a:rPr>
              <a:t>PSH: Animation Model</a:t>
            </a:r>
            <a:endParaRPr sz="3200">
              <a:solidFill>
                <a:schemeClr val="dk1"/>
              </a:solidFill>
              <a:latin typeface="Calibri"/>
              <a:ea typeface="Calibri"/>
              <a:cs typeface="Calibri"/>
              <a:sym typeface="Calibri"/>
            </a:endParaRPr>
          </a:p>
          <a:p>
            <a:pPr indent="-431800" lvl="0" marL="457200" rtl="0" algn="l">
              <a:spcBef>
                <a:spcPts val="0"/>
              </a:spcBef>
              <a:spcAft>
                <a:spcPts val="0"/>
              </a:spcAft>
              <a:buClr>
                <a:schemeClr val="dk1"/>
              </a:buClr>
              <a:buSzPts val="3200"/>
              <a:buFont typeface="Calibri"/>
              <a:buChar char="●"/>
            </a:pPr>
            <a:r>
              <a:rPr lang="en-CA" sz="3200">
                <a:solidFill>
                  <a:schemeClr val="dk1"/>
                </a:solidFill>
                <a:latin typeface="Calibri"/>
                <a:ea typeface="Calibri"/>
                <a:cs typeface="Calibri"/>
                <a:sym typeface="Calibri"/>
              </a:rPr>
              <a:t>PSH: Advantages &amp; Disadvantages</a:t>
            </a:r>
            <a:endParaRPr sz="3200">
              <a:solidFill>
                <a:schemeClr val="dk1"/>
              </a:solidFill>
              <a:latin typeface="Calibri"/>
              <a:ea typeface="Calibri"/>
              <a:cs typeface="Calibri"/>
              <a:sym typeface="Calibri"/>
            </a:endParaRPr>
          </a:p>
          <a:p>
            <a:pPr indent="-431800" lvl="0" marL="457200" rtl="0" algn="l">
              <a:spcBef>
                <a:spcPts val="0"/>
              </a:spcBef>
              <a:spcAft>
                <a:spcPts val="0"/>
              </a:spcAft>
              <a:buClr>
                <a:schemeClr val="dk1"/>
              </a:buClr>
              <a:buSzPts val="3200"/>
              <a:buFont typeface="Calibri"/>
              <a:buChar char="●"/>
            </a:pPr>
            <a:r>
              <a:rPr lang="en-CA" sz="3200">
                <a:solidFill>
                  <a:schemeClr val="dk1"/>
                </a:solidFill>
                <a:latin typeface="Calibri"/>
                <a:ea typeface="Calibri"/>
                <a:cs typeface="Calibri"/>
                <a:sym typeface="Calibri"/>
              </a:rPr>
              <a:t>Global PSH Outlook</a:t>
            </a:r>
            <a:endParaRPr sz="3200">
              <a:solidFill>
                <a:schemeClr val="dk1"/>
              </a:solidFill>
              <a:latin typeface="Calibri"/>
              <a:ea typeface="Calibri"/>
              <a:cs typeface="Calibri"/>
              <a:sym typeface="Calibri"/>
            </a:endParaRPr>
          </a:p>
          <a:p>
            <a:pPr indent="-431800" lvl="0" marL="457200" rtl="0" algn="l">
              <a:spcBef>
                <a:spcPts val="0"/>
              </a:spcBef>
              <a:spcAft>
                <a:spcPts val="0"/>
              </a:spcAft>
              <a:buClr>
                <a:schemeClr val="dk1"/>
              </a:buClr>
              <a:buSzPts val="3200"/>
              <a:buFont typeface="Calibri"/>
              <a:buChar char="●"/>
            </a:pPr>
            <a:r>
              <a:rPr lang="en-CA" sz="3200">
                <a:solidFill>
                  <a:schemeClr val="dk1"/>
                </a:solidFill>
                <a:latin typeface="Calibri"/>
                <a:ea typeface="Calibri"/>
                <a:cs typeface="Calibri"/>
                <a:sym typeface="Calibri"/>
              </a:rPr>
              <a:t>Canada’s PSH Capacity</a:t>
            </a:r>
            <a:endParaRPr sz="3200">
              <a:solidFill>
                <a:schemeClr val="dk1"/>
              </a:solidFill>
              <a:latin typeface="Calibri"/>
              <a:ea typeface="Calibri"/>
              <a:cs typeface="Calibri"/>
              <a:sym typeface="Calibri"/>
            </a:endParaRPr>
          </a:p>
          <a:p>
            <a:pPr indent="-431800" lvl="0" marL="457200" rtl="0" algn="l">
              <a:spcBef>
                <a:spcPts val="0"/>
              </a:spcBef>
              <a:spcAft>
                <a:spcPts val="0"/>
              </a:spcAft>
              <a:buClr>
                <a:schemeClr val="dk1"/>
              </a:buClr>
              <a:buSzPts val="3200"/>
              <a:buFont typeface="Calibri"/>
              <a:buChar char="●"/>
            </a:pPr>
            <a:r>
              <a:rPr lang="en-CA" sz="3200">
                <a:solidFill>
                  <a:schemeClr val="dk1"/>
                </a:solidFill>
                <a:latin typeface="Calibri"/>
                <a:ea typeface="Calibri"/>
                <a:cs typeface="Calibri"/>
                <a:sym typeface="Calibri"/>
              </a:rPr>
              <a:t>Conclusion</a:t>
            </a:r>
            <a:endParaRPr sz="3200">
              <a:solidFill>
                <a:schemeClr val="dk1"/>
              </a:solidFill>
              <a:latin typeface="Calibri"/>
              <a:ea typeface="Calibri"/>
              <a:cs typeface="Calibri"/>
              <a:sym typeface="Calibri"/>
            </a:endParaRPr>
          </a:p>
          <a:p>
            <a:pPr indent="-431800" lvl="0" marL="457200" rtl="0" algn="l">
              <a:spcBef>
                <a:spcPts val="0"/>
              </a:spcBef>
              <a:spcAft>
                <a:spcPts val="0"/>
              </a:spcAft>
              <a:buClr>
                <a:schemeClr val="dk1"/>
              </a:buClr>
              <a:buSzPts val="3200"/>
              <a:buFont typeface="Calibri"/>
              <a:buChar char="●"/>
            </a:pPr>
            <a:r>
              <a:rPr lang="en-CA" sz="3200">
                <a:solidFill>
                  <a:schemeClr val="dk1"/>
                </a:solidFill>
                <a:latin typeface="Calibri"/>
                <a:ea typeface="Calibri"/>
                <a:cs typeface="Calibri"/>
                <a:sym typeface="Calibri"/>
              </a:rPr>
              <a:t>References</a:t>
            </a:r>
            <a:endParaRPr sz="32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02" name="Shape 102"/>
        <p:cNvGrpSpPr/>
        <p:nvPr/>
      </p:nvGrpSpPr>
      <p:grpSpPr>
        <a:xfrm>
          <a:off x="0" y="0"/>
          <a:ext cx="0" cy="0"/>
          <a:chOff x="0" y="0"/>
          <a:chExt cx="0" cy="0"/>
        </a:xfrm>
      </p:grpSpPr>
      <p:sp>
        <p:nvSpPr>
          <p:cNvPr id="103" name="Google Shape;103;p2"/>
          <p:cNvSpPr txBox="1"/>
          <p:nvPr/>
        </p:nvSpPr>
        <p:spPr>
          <a:xfrm>
            <a:off x="0" y="31450"/>
            <a:ext cx="9144000" cy="630900"/>
          </a:xfrm>
          <a:prstGeom prst="rect">
            <a:avLst/>
          </a:prstGeom>
          <a:noFill/>
          <a:ln cap="flat" cmpd="sng" w="38100">
            <a:solidFill>
              <a:schemeClr val="accent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CA" sz="3500" u="none" cap="none" strike="noStrike">
                <a:solidFill>
                  <a:schemeClr val="dk1"/>
                </a:solidFill>
                <a:latin typeface="Calibri"/>
                <a:ea typeface="Calibri"/>
                <a:cs typeface="Calibri"/>
                <a:sym typeface="Calibri"/>
              </a:rPr>
              <a:t>ENERGY DEMAND</a:t>
            </a:r>
            <a:endParaRPr b="1" sz="3500"/>
          </a:p>
        </p:txBody>
      </p:sp>
      <p:sp>
        <p:nvSpPr>
          <p:cNvPr id="104" name="Google Shape;104;p2"/>
          <p:cNvSpPr txBox="1"/>
          <p:nvPr/>
        </p:nvSpPr>
        <p:spPr>
          <a:xfrm>
            <a:off x="0" y="680450"/>
            <a:ext cx="9144000" cy="1358700"/>
          </a:xfrm>
          <a:prstGeom prst="rect">
            <a:avLst/>
          </a:prstGeom>
          <a:noFill/>
          <a:ln cap="flat" cmpd="sng" w="38100">
            <a:solidFill>
              <a:srgbClr val="4A86E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CA" sz="2000">
                <a:solidFill>
                  <a:schemeClr val="dk1"/>
                </a:solidFill>
                <a:latin typeface="Calibri"/>
                <a:ea typeface="Calibri"/>
                <a:cs typeface="Calibri"/>
                <a:sym typeface="Calibri"/>
              </a:rPr>
              <a:t>E</a:t>
            </a:r>
            <a:r>
              <a:rPr lang="en-CA" sz="2000">
                <a:solidFill>
                  <a:schemeClr val="dk1"/>
                </a:solidFill>
                <a:latin typeface="Calibri"/>
                <a:ea typeface="Calibri"/>
                <a:cs typeface="Calibri"/>
                <a:sym typeface="Calibri"/>
              </a:rPr>
              <a:t>nergy demand isn't constant throughout the day. </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n-CA" sz="2000">
                <a:solidFill>
                  <a:srgbClr val="FF0000"/>
                </a:solidFill>
                <a:latin typeface="Calibri"/>
                <a:ea typeface="Calibri"/>
                <a:cs typeface="Calibri"/>
                <a:sym typeface="Calibri"/>
              </a:rPr>
              <a:t>High during morning </a:t>
            </a:r>
            <a:r>
              <a:rPr lang="en-CA" sz="2000">
                <a:solidFill>
                  <a:schemeClr val="dk1"/>
                </a:solidFill>
                <a:latin typeface="Calibri"/>
                <a:ea typeface="Calibri"/>
                <a:cs typeface="Calibri"/>
                <a:sym typeface="Calibri"/>
              </a:rPr>
              <a:t>as people get to schools, offices and factories for the day.</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n-CA" sz="2000">
                <a:solidFill>
                  <a:srgbClr val="FF0000"/>
                </a:solidFill>
                <a:latin typeface="Calibri"/>
                <a:ea typeface="Calibri"/>
                <a:cs typeface="Calibri"/>
                <a:sym typeface="Calibri"/>
              </a:rPr>
              <a:t>Higher in evening </a:t>
            </a:r>
            <a:r>
              <a:rPr lang="en-CA" sz="2000">
                <a:solidFill>
                  <a:schemeClr val="dk1"/>
                </a:solidFill>
                <a:latin typeface="Calibri"/>
                <a:ea typeface="Calibri"/>
                <a:cs typeface="Calibri"/>
                <a:sym typeface="Calibri"/>
              </a:rPr>
              <a:t>as people need electricity for lighting, cooking other chores.</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en-CA" sz="2000">
                <a:solidFill>
                  <a:srgbClr val="FF0000"/>
                </a:solidFill>
                <a:latin typeface="Calibri"/>
                <a:ea typeface="Calibri"/>
                <a:cs typeface="Calibri"/>
                <a:sym typeface="Calibri"/>
              </a:rPr>
              <a:t>Low during night </a:t>
            </a:r>
            <a:r>
              <a:rPr lang="en-CA" sz="2000">
                <a:solidFill>
                  <a:schemeClr val="dk1"/>
                </a:solidFill>
                <a:latin typeface="Calibri"/>
                <a:ea typeface="Calibri"/>
                <a:cs typeface="Calibri"/>
                <a:sym typeface="Calibri"/>
              </a:rPr>
              <a:t>as everyone is sleeping with offices and factories closed.</a:t>
            </a:r>
            <a:endParaRPr sz="2000">
              <a:solidFill>
                <a:schemeClr val="dk1"/>
              </a:solidFill>
              <a:latin typeface="Calibri"/>
              <a:ea typeface="Calibri"/>
              <a:cs typeface="Calibri"/>
              <a:sym typeface="Calibri"/>
            </a:endParaRPr>
          </a:p>
        </p:txBody>
      </p:sp>
      <p:sp>
        <p:nvSpPr>
          <p:cNvPr id="105" name="Google Shape;105;p2"/>
          <p:cNvSpPr txBox="1"/>
          <p:nvPr/>
        </p:nvSpPr>
        <p:spPr>
          <a:xfrm>
            <a:off x="46050" y="5936700"/>
            <a:ext cx="9051900" cy="921300"/>
          </a:xfrm>
          <a:prstGeom prst="rect">
            <a:avLst/>
          </a:prstGeom>
          <a:noFill/>
          <a:ln cap="flat" cmpd="sng" w="38100">
            <a:solidFill>
              <a:srgbClr val="4A86E8"/>
            </a:solidFill>
            <a:prstDash val="solid"/>
            <a:round/>
            <a:headEnd len="sm" w="sm" type="none"/>
            <a:tailEnd len="sm" w="sm" type="none"/>
          </a:ln>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i="1" lang="en-CA" sz="1900">
                <a:solidFill>
                  <a:schemeClr val="dk1"/>
                </a:solidFill>
                <a:latin typeface="Calibri"/>
                <a:ea typeface="Calibri"/>
                <a:cs typeface="Calibri"/>
                <a:sym typeface="Calibri"/>
              </a:rPr>
              <a:t>Fig 2. Shows typical daily energy demand curve in North-West US with seasonal variation following the same trend except in summer where energy demand increases from morning to evening due to additional air conditioning requirements.</a:t>
            </a:r>
            <a:endParaRPr b="1" i="1" sz="1900">
              <a:solidFill>
                <a:schemeClr val="dk1"/>
              </a:solidFill>
              <a:latin typeface="Calibri"/>
              <a:ea typeface="Calibri"/>
              <a:cs typeface="Calibri"/>
              <a:sym typeface="Calibri"/>
            </a:endParaRPr>
          </a:p>
        </p:txBody>
      </p:sp>
      <p:grpSp>
        <p:nvGrpSpPr>
          <p:cNvPr id="106" name="Google Shape;106;p2"/>
          <p:cNvGrpSpPr/>
          <p:nvPr/>
        </p:nvGrpSpPr>
        <p:grpSpPr>
          <a:xfrm>
            <a:off x="2669350" y="2086100"/>
            <a:ext cx="3815350" cy="3810175"/>
            <a:chOff x="2669350" y="2086100"/>
            <a:chExt cx="3815350" cy="3810175"/>
          </a:xfrm>
        </p:grpSpPr>
        <p:grpSp>
          <p:nvGrpSpPr>
            <p:cNvPr id="107" name="Google Shape;107;p2"/>
            <p:cNvGrpSpPr/>
            <p:nvPr/>
          </p:nvGrpSpPr>
          <p:grpSpPr>
            <a:xfrm>
              <a:off x="2669350" y="2086100"/>
              <a:ext cx="3815350" cy="3810175"/>
              <a:chOff x="2669350" y="2086100"/>
              <a:chExt cx="3815350" cy="3810175"/>
            </a:xfrm>
          </p:grpSpPr>
          <p:pic>
            <p:nvPicPr>
              <p:cNvPr id="108" name="Google Shape;108;p2"/>
              <p:cNvPicPr preferRelativeResize="0"/>
              <p:nvPr/>
            </p:nvPicPr>
            <p:blipFill rotWithShape="1">
              <a:blip r:embed="rId3">
                <a:alphaModFix/>
              </a:blip>
              <a:srcRect b="0" l="0" r="0" t="7510"/>
              <a:stretch/>
            </p:blipFill>
            <p:spPr>
              <a:xfrm>
                <a:off x="2669350" y="2086100"/>
                <a:ext cx="3815350" cy="3810175"/>
              </a:xfrm>
              <a:prstGeom prst="rect">
                <a:avLst/>
              </a:prstGeom>
              <a:noFill/>
              <a:ln cap="flat" cmpd="sng" w="9525">
                <a:solidFill>
                  <a:schemeClr val="dk1"/>
                </a:solidFill>
                <a:prstDash val="solid"/>
                <a:round/>
                <a:headEnd len="sm" w="sm" type="none"/>
                <a:tailEnd len="sm" w="sm" type="none"/>
              </a:ln>
            </p:spPr>
          </p:pic>
          <p:pic>
            <p:nvPicPr>
              <p:cNvPr id="109" name="Google Shape;109;p2"/>
              <p:cNvPicPr preferRelativeResize="0"/>
              <p:nvPr/>
            </p:nvPicPr>
            <p:blipFill>
              <a:blip r:embed="rId4">
                <a:alphaModFix/>
              </a:blip>
              <a:stretch>
                <a:fillRect/>
              </a:stretch>
            </p:blipFill>
            <p:spPr>
              <a:xfrm>
                <a:off x="4722500" y="3799800"/>
                <a:ext cx="1372675" cy="1168225"/>
              </a:xfrm>
              <a:prstGeom prst="rect">
                <a:avLst/>
              </a:prstGeom>
              <a:noFill/>
              <a:ln cap="flat" cmpd="sng" w="9525">
                <a:solidFill>
                  <a:schemeClr val="dk1"/>
                </a:solidFill>
                <a:prstDash val="solid"/>
                <a:round/>
                <a:headEnd len="sm" w="sm" type="none"/>
                <a:tailEnd len="sm" w="sm" type="none"/>
              </a:ln>
            </p:spPr>
          </p:pic>
        </p:grpSp>
        <p:sp>
          <p:nvSpPr>
            <p:cNvPr id="110" name="Google Shape;110;p2"/>
            <p:cNvSpPr txBox="1"/>
            <p:nvPr/>
          </p:nvSpPr>
          <p:spPr>
            <a:xfrm rot="-5400000">
              <a:off x="2328475" y="3541200"/>
              <a:ext cx="1807800" cy="42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CA" sz="1500">
                  <a:solidFill>
                    <a:schemeClr val="dk1"/>
                  </a:solidFill>
                  <a:latin typeface="Calibri"/>
                  <a:ea typeface="Calibri"/>
                  <a:cs typeface="Calibri"/>
                  <a:sym typeface="Calibri"/>
                </a:rPr>
                <a:t>GWh</a:t>
              </a:r>
              <a:endParaRPr sz="1500">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14" name="Shape 114"/>
        <p:cNvGrpSpPr/>
        <p:nvPr/>
      </p:nvGrpSpPr>
      <p:grpSpPr>
        <a:xfrm>
          <a:off x="0" y="0"/>
          <a:ext cx="0" cy="0"/>
          <a:chOff x="0" y="0"/>
          <a:chExt cx="0" cy="0"/>
        </a:xfrm>
      </p:grpSpPr>
      <p:sp>
        <p:nvSpPr>
          <p:cNvPr id="115" name="Google Shape;115;p3"/>
          <p:cNvSpPr txBox="1"/>
          <p:nvPr/>
        </p:nvSpPr>
        <p:spPr>
          <a:xfrm>
            <a:off x="3637750" y="5638350"/>
            <a:ext cx="5522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116" name="Google Shape;116;p3"/>
          <p:cNvSpPr txBox="1"/>
          <p:nvPr>
            <p:ph idx="2" type="body"/>
          </p:nvPr>
        </p:nvSpPr>
        <p:spPr>
          <a:xfrm>
            <a:off x="195900" y="4140275"/>
            <a:ext cx="4245300" cy="1676400"/>
          </a:xfrm>
          <a:prstGeom prst="rect">
            <a:avLst/>
          </a:prstGeom>
          <a:ln cap="flat" cmpd="sng" w="9525">
            <a:solidFill>
              <a:schemeClr val="accent1"/>
            </a:solidFill>
            <a:prstDash val="solid"/>
            <a:round/>
            <a:headEnd len="sm" w="sm" type="none"/>
            <a:tailEnd len="sm" w="sm" type="none"/>
          </a:ln>
        </p:spPr>
        <p:txBody>
          <a:bodyPr anchorCtr="0" anchor="t" bIns="45700" lIns="91425" spcFirstLastPara="1" rIns="91425" wrap="square" tIns="45700">
            <a:normAutofit lnSpcReduction="20000"/>
          </a:bodyPr>
          <a:lstStyle/>
          <a:p>
            <a:pPr indent="0" lvl="0" marL="0" rtl="0" algn="l">
              <a:lnSpc>
                <a:spcPct val="100000"/>
              </a:lnSpc>
              <a:spcBef>
                <a:spcPts val="0"/>
              </a:spcBef>
              <a:spcAft>
                <a:spcPts val="0"/>
              </a:spcAft>
              <a:buClr>
                <a:schemeClr val="dk1"/>
              </a:buClr>
              <a:buSzPts val="1100"/>
              <a:buFont typeface="Arial"/>
              <a:buNone/>
            </a:pPr>
            <a:r>
              <a:rPr lang="en-CA" sz="2100"/>
              <a:t>Fig 3: </a:t>
            </a:r>
            <a:r>
              <a:rPr lang="en-CA" sz="2100"/>
              <a:t>The solar output curve changes through the day depending on sunlight hours (6am-10pm during summer &amp; 8am- 6pm during winter) as shown above. The peak time is from 11am to 3pm.</a:t>
            </a:r>
            <a:endParaRPr sz="2300"/>
          </a:p>
        </p:txBody>
      </p:sp>
      <p:sp>
        <p:nvSpPr>
          <p:cNvPr id="117" name="Google Shape;117;p3"/>
          <p:cNvSpPr txBox="1"/>
          <p:nvPr>
            <p:ph idx="4" type="body"/>
          </p:nvPr>
        </p:nvSpPr>
        <p:spPr>
          <a:xfrm>
            <a:off x="4593825" y="4140275"/>
            <a:ext cx="4378500" cy="1676400"/>
          </a:xfrm>
          <a:prstGeom prst="rect">
            <a:avLst/>
          </a:prstGeom>
          <a:ln cap="flat" cmpd="sng" w="9525">
            <a:solidFill>
              <a:schemeClr val="accent1"/>
            </a:solidFill>
            <a:prstDash val="solid"/>
            <a:round/>
            <a:headEnd len="sm" w="sm" type="none"/>
            <a:tailEnd len="sm" w="sm" type="none"/>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Clr>
                <a:schemeClr val="dk1"/>
              </a:buClr>
              <a:buSzPct val="47826"/>
              <a:buFont typeface="Arial"/>
              <a:buNone/>
            </a:pPr>
            <a:r>
              <a:rPr lang="en-CA" sz="2300"/>
              <a:t>Fig 4: </a:t>
            </a:r>
            <a:r>
              <a:rPr lang="en-CA" sz="2300"/>
              <a:t>The wind energy output changes through the day because the wind is blowing all day but the wind is stronger at some times of the day as shown above and at a certain time of day the winds are very weak.</a:t>
            </a:r>
            <a:endParaRPr/>
          </a:p>
        </p:txBody>
      </p:sp>
      <p:pic>
        <p:nvPicPr>
          <p:cNvPr id="118" name="Google Shape;118;p3"/>
          <p:cNvPicPr preferRelativeResize="0"/>
          <p:nvPr/>
        </p:nvPicPr>
        <p:blipFill>
          <a:blip r:embed="rId3">
            <a:alphaModFix/>
          </a:blip>
          <a:stretch>
            <a:fillRect/>
          </a:stretch>
        </p:blipFill>
        <p:spPr>
          <a:xfrm>
            <a:off x="186300" y="1263125"/>
            <a:ext cx="4245300" cy="2878180"/>
          </a:xfrm>
          <a:prstGeom prst="rect">
            <a:avLst/>
          </a:prstGeom>
          <a:noFill/>
          <a:ln cap="flat" cmpd="sng" w="9525">
            <a:solidFill>
              <a:schemeClr val="dk1"/>
            </a:solidFill>
            <a:prstDash val="solid"/>
            <a:round/>
            <a:headEnd len="sm" w="sm" type="none"/>
            <a:tailEnd len="sm" w="sm" type="none"/>
          </a:ln>
        </p:spPr>
      </p:pic>
      <p:pic>
        <p:nvPicPr>
          <p:cNvPr id="119" name="Google Shape;119;p3"/>
          <p:cNvPicPr preferRelativeResize="0"/>
          <p:nvPr/>
        </p:nvPicPr>
        <p:blipFill>
          <a:blip r:embed="rId4">
            <a:alphaModFix/>
          </a:blip>
          <a:stretch>
            <a:fillRect/>
          </a:stretch>
        </p:blipFill>
        <p:spPr>
          <a:xfrm>
            <a:off x="4593825" y="1260600"/>
            <a:ext cx="4378500" cy="2911562"/>
          </a:xfrm>
          <a:prstGeom prst="rect">
            <a:avLst/>
          </a:prstGeom>
          <a:noFill/>
          <a:ln cap="flat" cmpd="sng" w="9525">
            <a:solidFill>
              <a:srgbClr val="282828"/>
            </a:solidFill>
            <a:prstDash val="solid"/>
            <a:round/>
            <a:headEnd len="sm" w="sm" type="none"/>
            <a:tailEnd len="sm" w="sm" type="none"/>
          </a:ln>
        </p:spPr>
      </p:pic>
      <p:sp>
        <p:nvSpPr>
          <p:cNvPr id="120" name="Google Shape;120;p3"/>
          <p:cNvSpPr txBox="1"/>
          <p:nvPr/>
        </p:nvSpPr>
        <p:spPr>
          <a:xfrm>
            <a:off x="0" y="0"/>
            <a:ext cx="9144000" cy="577200"/>
          </a:xfrm>
          <a:prstGeom prst="rect">
            <a:avLst/>
          </a:prstGeom>
          <a:noFill/>
          <a:ln cap="flat" cmpd="sng" w="38100">
            <a:solidFill>
              <a:schemeClr val="accent5"/>
            </a:solidFill>
            <a:prstDash val="solid"/>
            <a:round/>
            <a:headEnd len="sm" w="sm" type="none"/>
            <a:tailEnd len="sm" w="sm" type="none"/>
          </a:ln>
        </p:spPr>
        <p:txBody>
          <a:bodyPr anchorCtr="0" anchor="t" bIns="45700" lIns="91425" spcFirstLastPara="1" rIns="91425" wrap="square" tIns="45700">
            <a:spAutoFit/>
          </a:bodyPr>
          <a:lstStyle/>
          <a:p>
            <a:pPr indent="0" lvl="0" marL="1828800" rtl="0" algn="l">
              <a:lnSpc>
                <a:spcPct val="90000"/>
              </a:lnSpc>
              <a:spcBef>
                <a:spcPts val="0"/>
              </a:spcBef>
              <a:spcAft>
                <a:spcPts val="0"/>
              </a:spcAft>
              <a:buClr>
                <a:schemeClr val="dk1"/>
              </a:buClr>
              <a:buSzPts val="990"/>
              <a:buFont typeface="Arial"/>
              <a:buNone/>
            </a:pPr>
            <a:r>
              <a:rPr b="1" lang="en-CA" sz="3500">
                <a:solidFill>
                  <a:schemeClr val="dk1"/>
                </a:solidFill>
                <a:latin typeface="Calibri"/>
                <a:ea typeface="Calibri"/>
                <a:cs typeface="Calibri"/>
                <a:sym typeface="Calibri"/>
              </a:rPr>
              <a:t>RENEWABLE ENERGY OUTPUT</a:t>
            </a:r>
            <a:endParaRPr b="1" sz="3500"/>
          </a:p>
        </p:txBody>
      </p:sp>
      <p:sp>
        <p:nvSpPr>
          <p:cNvPr id="121" name="Google Shape;121;p3"/>
          <p:cNvSpPr txBox="1"/>
          <p:nvPr/>
        </p:nvSpPr>
        <p:spPr>
          <a:xfrm>
            <a:off x="270450" y="692050"/>
            <a:ext cx="4077000" cy="495900"/>
          </a:xfrm>
          <a:prstGeom prst="rect">
            <a:avLst/>
          </a:prstGeom>
          <a:noFill/>
          <a:ln cap="flat" cmpd="sng" w="3810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457200" rtl="0" algn="l">
              <a:spcBef>
                <a:spcPts val="0"/>
              </a:spcBef>
              <a:spcAft>
                <a:spcPts val="0"/>
              </a:spcAft>
              <a:buNone/>
            </a:pPr>
            <a:r>
              <a:rPr lang="en-CA" sz="2500">
                <a:solidFill>
                  <a:schemeClr val="dk1"/>
                </a:solidFill>
                <a:latin typeface="Calibri"/>
                <a:ea typeface="Calibri"/>
                <a:cs typeface="Calibri"/>
                <a:sym typeface="Calibri"/>
              </a:rPr>
              <a:t>      </a:t>
            </a:r>
            <a:r>
              <a:rPr b="1" lang="en-CA" sz="2500">
                <a:solidFill>
                  <a:schemeClr val="dk1"/>
                </a:solidFill>
                <a:latin typeface="Calibri"/>
                <a:ea typeface="Calibri"/>
                <a:cs typeface="Calibri"/>
                <a:sym typeface="Calibri"/>
              </a:rPr>
              <a:t>  SOLAR ENERGY</a:t>
            </a:r>
            <a:endParaRPr b="1" sz="2500">
              <a:solidFill>
                <a:schemeClr val="dk1"/>
              </a:solidFill>
              <a:latin typeface="Calibri"/>
              <a:ea typeface="Calibri"/>
              <a:cs typeface="Calibri"/>
              <a:sym typeface="Calibri"/>
            </a:endParaRPr>
          </a:p>
        </p:txBody>
      </p:sp>
      <p:sp>
        <p:nvSpPr>
          <p:cNvPr id="122" name="Google Shape;122;p3"/>
          <p:cNvSpPr txBox="1"/>
          <p:nvPr/>
        </p:nvSpPr>
        <p:spPr>
          <a:xfrm>
            <a:off x="0" y="5828700"/>
            <a:ext cx="9144000" cy="928200"/>
          </a:xfrm>
          <a:prstGeom prst="rect">
            <a:avLst/>
          </a:prstGeom>
          <a:noFill/>
          <a:ln cap="flat" cmpd="sng" w="38100">
            <a:solidFill>
              <a:srgbClr val="4A86E8"/>
            </a:solidFill>
            <a:prstDash val="solid"/>
            <a:round/>
            <a:headEnd len="sm" w="sm" type="none"/>
            <a:tailEnd len="sm" w="sm" type="none"/>
          </a:ln>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CA" sz="1900">
                <a:solidFill>
                  <a:schemeClr val="dk1"/>
                </a:solidFill>
                <a:latin typeface="Calibri"/>
                <a:ea typeface="Calibri"/>
                <a:cs typeface="Calibri"/>
                <a:sym typeface="Calibri"/>
              </a:rPr>
              <a:t>It can be observed from the output curves for solar and wind that they complement each other. In winter when sunlight hours are less, wind energy output is highest. In summer when wind energy output is lowest, solar output is </a:t>
            </a:r>
            <a:r>
              <a:rPr lang="en-CA" sz="1900">
                <a:solidFill>
                  <a:schemeClr val="dk1"/>
                </a:solidFill>
                <a:latin typeface="Calibri"/>
                <a:ea typeface="Calibri"/>
                <a:cs typeface="Calibri"/>
                <a:sym typeface="Calibri"/>
              </a:rPr>
              <a:t>highest</a:t>
            </a:r>
            <a:r>
              <a:rPr lang="en-CA" sz="1900">
                <a:solidFill>
                  <a:schemeClr val="dk1"/>
                </a:solidFill>
                <a:latin typeface="Calibri"/>
                <a:ea typeface="Calibri"/>
                <a:cs typeface="Calibri"/>
                <a:sym typeface="Calibri"/>
              </a:rPr>
              <a:t>.</a:t>
            </a:r>
            <a:endParaRPr sz="1900">
              <a:solidFill>
                <a:schemeClr val="dk1"/>
              </a:solidFill>
              <a:latin typeface="Calibri"/>
              <a:ea typeface="Calibri"/>
              <a:cs typeface="Calibri"/>
              <a:sym typeface="Calibri"/>
            </a:endParaRPr>
          </a:p>
        </p:txBody>
      </p:sp>
      <p:sp>
        <p:nvSpPr>
          <p:cNvPr id="123" name="Google Shape;123;p3"/>
          <p:cNvSpPr txBox="1"/>
          <p:nvPr/>
        </p:nvSpPr>
        <p:spPr>
          <a:xfrm>
            <a:off x="4822425" y="670950"/>
            <a:ext cx="4077000" cy="495900"/>
          </a:xfrm>
          <a:prstGeom prst="rect">
            <a:avLst/>
          </a:prstGeom>
          <a:noFill/>
          <a:ln cap="flat" cmpd="sng" w="3810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457200" rtl="0" algn="l">
              <a:spcBef>
                <a:spcPts val="0"/>
              </a:spcBef>
              <a:spcAft>
                <a:spcPts val="0"/>
              </a:spcAft>
              <a:buNone/>
            </a:pPr>
            <a:r>
              <a:rPr lang="en-CA" sz="2500">
                <a:solidFill>
                  <a:schemeClr val="dk1"/>
                </a:solidFill>
                <a:latin typeface="Calibri"/>
                <a:ea typeface="Calibri"/>
                <a:cs typeface="Calibri"/>
                <a:sym typeface="Calibri"/>
              </a:rPr>
              <a:t>      </a:t>
            </a:r>
            <a:r>
              <a:rPr b="1" lang="en-CA" sz="2500">
                <a:solidFill>
                  <a:schemeClr val="dk1"/>
                </a:solidFill>
                <a:latin typeface="Calibri"/>
                <a:ea typeface="Calibri"/>
                <a:cs typeface="Calibri"/>
                <a:sym typeface="Calibri"/>
              </a:rPr>
              <a:t>  WIND ENERGY</a:t>
            </a:r>
            <a:endParaRPr b="1" sz="25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27" name="Shape 127"/>
        <p:cNvGrpSpPr/>
        <p:nvPr/>
      </p:nvGrpSpPr>
      <p:grpSpPr>
        <a:xfrm>
          <a:off x="0" y="0"/>
          <a:ext cx="0" cy="0"/>
          <a:chOff x="0" y="0"/>
          <a:chExt cx="0" cy="0"/>
        </a:xfrm>
      </p:grpSpPr>
      <p:sp>
        <p:nvSpPr>
          <p:cNvPr id="128" name="Google Shape;128;p5"/>
          <p:cNvSpPr txBox="1"/>
          <p:nvPr/>
        </p:nvSpPr>
        <p:spPr>
          <a:xfrm>
            <a:off x="0" y="31450"/>
            <a:ext cx="9144000" cy="446400"/>
          </a:xfrm>
          <a:prstGeom prst="rect">
            <a:avLst/>
          </a:prstGeom>
          <a:noFill/>
          <a:ln cap="flat" cmpd="sng" w="38100">
            <a:solidFill>
              <a:schemeClr val="accent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2300">
                <a:solidFill>
                  <a:schemeClr val="dk1"/>
                </a:solidFill>
                <a:latin typeface="Calibri"/>
                <a:ea typeface="Calibri"/>
                <a:cs typeface="Calibri"/>
                <a:sym typeface="Calibri"/>
              </a:rPr>
              <a:t>      </a:t>
            </a:r>
            <a:r>
              <a:rPr b="1" i="0" lang="en-CA" sz="2300" u="none" cap="none" strike="noStrike">
                <a:solidFill>
                  <a:schemeClr val="dk1"/>
                </a:solidFill>
                <a:latin typeface="Calibri"/>
                <a:ea typeface="Calibri"/>
                <a:cs typeface="Calibri"/>
                <a:sym typeface="Calibri"/>
              </a:rPr>
              <a:t>ENERGY DEMAND </a:t>
            </a:r>
            <a:r>
              <a:rPr b="1" lang="en-CA" sz="2300">
                <a:solidFill>
                  <a:schemeClr val="dk1"/>
                </a:solidFill>
                <a:latin typeface="Calibri"/>
                <a:ea typeface="Calibri"/>
                <a:cs typeface="Calibri"/>
                <a:sym typeface="Calibri"/>
              </a:rPr>
              <a:t>VS</a:t>
            </a:r>
            <a:r>
              <a:rPr b="1" i="0" lang="en-CA" sz="2300" u="none" cap="none" strike="noStrike">
                <a:solidFill>
                  <a:schemeClr val="dk1"/>
                </a:solidFill>
                <a:latin typeface="Calibri"/>
                <a:ea typeface="Calibri"/>
                <a:cs typeface="Calibri"/>
                <a:sym typeface="Calibri"/>
              </a:rPr>
              <a:t> RENEWABLE ENERGY (WIND </a:t>
            </a:r>
            <a:r>
              <a:rPr b="1" lang="en-CA" sz="2300">
                <a:solidFill>
                  <a:schemeClr val="dk1"/>
                </a:solidFill>
                <a:latin typeface="Calibri"/>
                <a:ea typeface="Calibri"/>
                <a:cs typeface="Calibri"/>
                <a:sym typeface="Calibri"/>
              </a:rPr>
              <a:t>&amp; </a:t>
            </a:r>
            <a:r>
              <a:rPr b="1" i="0" lang="en-CA" sz="2300" u="none" cap="none" strike="noStrike">
                <a:solidFill>
                  <a:schemeClr val="dk1"/>
                </a:solidFill>
                <a:latin typeface="Calibri"/>
                <a:ea typeface="Calibri"/>
                <a:cs typeface="Calibri"/>
                <a:sym typeface="Calibri"/>
              </a:rPr>
              <a:t>SOLAR) SUPPLY</a:t>
            </a:r>
            <a:endParaRPr b="1" sz="1900"/>
          </a:p>
        </p:txBody>
      </p:sp>
      <p:sp>
        <p:nvSpPr>
          <p:cNvPr id="129" name="Google Shape;129;p5"/>
          <p:cNvSpPr txBox="1"/>
          <p:nvPr/>
        </p:nvSpPr>
        <p:spPr>
          <a:xfrm>
            <a:off x="0" y="4451125"/>
            <a:ext cx="9144000" cy="2143800"/>
          </a:xfrm>
          <a:prstGeom prst="rect">
            <a:avLst/>
          </a:prstGeom>
          <a:noFill/>
          <a:ln cap="flat" cmpd="sng" w="38100">
            <a:solidFill>
              <a:schemeClr val="accent5"/>
            </a:solidFill>
            <a:prstDash val="solid"/>
            <a:round/>
            <a:headEnd len="sm" w="sm" type="none"/>
            <a:tailEnd len="sm" w="sm" type="none"/>
          </a:ln>
        </p:spPr>
        <p:txBody>
          <a:bodyPr anchorCtr="0" anchor="t" bIns="91425" lIns="91425" spcFirstLastPara="1" rIns="91425" wrap="square" tIns="91425">
            <a:normAutofit fontScale="85000" lnSpcReduction="10000"/>
          </a:bodyPr>
          <a:lstStyle/>
          <a:p>
            <a:pPr indent="0" lvl="0" marL="0" rtl="0" algn="l">
              <a:spcBef>
                <a:spcPts val="0"/>
              </a:spcBef>
              <a:spcAft>
                <a:spcPts val="0"/>
              </a:spcAft>
              <a:buClr>
                <a:schemeClr val="dk1"/>
              </a:buClr>
              <a:buSzPct val="44000"/>
              <a:buFont typeface="Arial"/>
              <a:buNone/>
            </a:pPr>
            <a:r>
              <a:rPr lang="en-CA" sz="2500">
                <a:solidFill>
                  <a:schemeClr val="dk1"/>
                </a:solidFill>
                <a:latin typeface="Calibri"/>
                <a:ea typeface="Calibri"/>
                <a:cs typeface="Calibri"/>
                <a:sym typeface="Calibri"/>
              </a:rPr>
              <a:t>The graphs above show that </a:t>
            </a:r>
            <a:r>
              <a:rPr lang="en-CA" sz="2500">
                <a:solidFill>
                  <a:schemeClr val="dk1"/>
                </a:solidFill>
                <a:latin typeface="Calibri"/>
                <a:ea typeface="Calibri"/>
                <a:cs typeface="Calibri"/>
                <a:sym typeface="Calibri"/>
              </a:rPr>
              <a:t>energy demand isn't constant but keeps changing throughout the day. Total renewable energy output, like wind and solar also keeps changing throughout the day which creates times of excess energy and times of lack of energy. </a:t>
            </a:r>
            <a:r>
              <a:rPr b="1" lang="en-CA" sz="2700">
                <a:solidFill>
                  <a:schemeClr val="dk1"/>
                </a:solidFill>
                <a:latin typeface="Calibri"/>
                <a:ea typeface="Calibri"/>
                <a:cs typeface="Calibri"/>
                <a:sym typeface="Calibri"/>
              </a:rPr>
              <a:t>Therefore, in</a:t>
            </a:r>
            <a:r>
              <a:rPr b="1" lang="en-CA" sz="2735">
                <a:solidFill>
                  <a:schemeClr val="dk1"/>
                </a:solidFill>
                <a:latin typeface="Calibri"/>
                <a:ea typeface="Calibri"/>
                <a:cs typeface="Calibri"/>
                <a:sym typeface="Calibri"/>
              </a:rPr>
              <a:t> order to reliably meet electricity demand, an energy storage method is essential to store energy during times of</a:t>
            </a:r>
            <a:r>
              <a:rPr lang="en-CA" sz="2735">
                <a:solidFill>
                  <a:schemeClr val="dk1"/>
                </a:solidFill>
                <a:latin typeface="Calibri"/>
                <a:ea typeface="Calibri"/>
                <a:cs typeface="Calibri"/>
                <a:sym typeface="Calibri"/>
              </a:rPr>
              <a:t> </a:t>
            </a:r>
            <a:r>
              <a:rPr b="1" lang="en-CA" sz="2735" u="sng">
                <a:solidFill>
                  <a:schemeClr val="accent6"/>
                </a:solidFill>
                <a:latin typeface="Calibri"/>
                <a:ea typeface="Calibri"/>
                <a:cs typeface="Calibri"/>
                <a:sym typeface="Calibri"/>
              </a:rPr>
              <a:t>excess energy</a:t>
            </a:r>
            <a:r>
              <a:rPr b="1" lang="en-CA" sz="2735">
                <a:solidFill>
                  <a:schemeClr val="dk1"/>
                </a:solidFill>
                <a:latin typeface="Calibri"/>
                <a:ea typeface="Calibri"/>
                <a:cs typeface="Calibri"/>
                <a:sym typeface="Calibri"/>
              </a:rPr>
              <a:t> and generate energy during times of </a:t>
            </a:r>
            <a:r>
              <a:rPr b="1" lang="en-CA" sz="2735" u="sng">
                <a:solidFill>
                  <a:srgbClr val="FF0000"/>
                </a:solidFill>
                <a:latin typeface="Calibri"/>
                <a:ea typeface="Calibri"/>
                <a:cs typeface="Calibri"/>
                <a:sym typeface="Calibri"/>
              </a:rPr>
              <a:t>lack of energy</a:t>
            </a:r>
            <a:r>
              <a:rPr b="1" lang="en-CA" sz="2735">
                <a:solidFill>
                  <a:schemeClr val="dk1"/>
                </a:solidFill>
                <a:latin typeface="Calibri"/>
                <a:ea typeface="Calibri"/>
                <a:cs typeface="Calibri"/>
                <a:sym typeface="Calibri"/>
              </a:rPr>
              <a:t>.</a:t>
            </a:r>
            <a:endParaRPr b="1" sz="2800">
              <a:solidFill>
                <a:schemeClr val="dk1"/>
              </a:solidFill>
              <a:latin typeface="Calibri"/>
              <a:ea typeface="Calibri"/>
              <a:cs typeface="Calibri"/>
              <a:sym typeface="Calibri"/>
            </a:endParaRPr>
          </a:p>
        </p:txBody>
      </p:sp>
      <p:sp>
        <p:nvSpPr>
          <p:cNvPr id="130" name="Google Shape;130;p5"/>
          <p:cNvSpPr txBox="1"/>
          <p:nvPr/>
        </p:nvSpPr>
        <p:spPr>
          <a:xfrm>
            <a:off x="0" y="3457775"/>
            <a:ext cx="4493700" cy="921300"/>
          </a:xfrm>
          <a:prstGeom prst="rect">
            <a:avLst/>
          </a:prstGeom>
          <a:noFill/>
          <a:ln cap="flat" cmpd="sng" w="38100">
            <a:solidFill>
              <a:srgbClr val="4A86E8"/>
            </a:solidFill>
            <a:prstDash val="solid"/>
            <a:round/>
            <a:headEnd len="sm" w="sm" type="none"/>
            <a:tailEnd len="sm" w="sm" type="none"/>
          </a:ln>
        </p:spPr>
        <p:txBody>
          <a:bodyPr anchorCtr="0" anchor="t" bIns="91425" lIns="91425" spcFirstLastPara="1" rIns="91425" wrap="square" tIns="91425">
            <a:normAutofit lnSpcReduction="20000"/>
          </a:bodyPr>
          <a:lstStyle/>
          <a:p>
            <a:pPr indent="0" lvl="0" marL="0" rtl="0" algn="just">
              <a:spcBef>
                <a:spcPts val="0"/>
              </a:spcBef>
              <a:spcAft>
                <a:spcPts val="0"/>
              </a:spcAft>
              <a:buNone/>
            </a:pPr>
            <a:r>
              <a:rPr i="1" lang="en-CA" sz="1900">
                <a:solidFill>
                  <a:schemeClr val="dk1"/>
                </a:solidFill>
                <a:latin typeface="Calibri"/>
                <a:ea typeface="Calibri"/>
                <a:cs typeface="Calibri"/>
                <a:sym typeface="Calibri"/>
              </a:rPr>
              <a:t>Fig 5. Shows electricity demand and solar+wind power pattern through a typical </a:t>
            </a:r>
            <a:r>
              <a:rPr i="1" lang="en-CA" sz="1900" u="sng">
                <a:solidFill>
                  <a:schemeClr val="dk1"/>
                </a:solidFill>
                <a:latin typeface="Calibri"/>
                <a:ea typeface="Calibri"/>
                <a:cs typeface="Calibri"/>
                <a:sym typeface="Calibri"/>
              </a:rPr>
              <a:t>Summer</a:t>
            </a:r>
            <a:r>
              <a:rPr i="1" lang="en-CA" sz="1900">
                <a:solidFill>
                  <a:schemeClr val="dk1"/>
                </a:solidFill>
                <a:latin typeface="Calibri"/>
                <a:ea typeface="Calibri"/>
                <a:cs typeface="Calibri"/>
                <a:sym typeface="Calibri"/>
              </a:rPr>
              <a:t> day </a:t>
            </a:r>
            <a:endParaRPr i="1" sz="1900">
              <a:solidFill>
                <a:schemeClr val="dk1"/>
              </a:solidFill>
              <a:latin typeface="Calibri"/>
              <a:ea typeface="Calibri"/>
              <a:cs typeface="Calibri"/>
              <a:sym typeface="Calibri"/>
            </a:endParaRPr>
          </a:p>
        </p:txBody>
      </p:sp>
      <p:pic>
        <p:nvPicPr>
          <p:cNvPr id="131" name="Google Shape;131;p5"/>
          <p:cNvPicPr preferRelativeResize="0"/>
          <p:nvPr/>
        </p:nvPicPr>
        <p:blipFill>
          <a:blip r:embed="rId3">
            <a:alphaModFix/>
          </a:blip>
          <a:stretch>
            <a:fillRect/>
          </a:stretch>
        </p:blipFill>
        <p:spPr>
          <a:xfrm>
            <a:off x="52688" y="496950"/>
            <a:ext cx="4493573" cy="2888763"/>
          </a:xfrm>
          <a:prstGeom prst="rect">
            <a:avLst/>
          </a:prstGeom>
          <a:noFill/>
          <a:ln cap="flat" cmpd="sng" w="9525">
            <a:solidFill>
              <a:schemeClr val="dk1"/>
            </a:solidFill>
            <a:prstDash val="solid"/>
            <a:round/>
            <a:headEnd len="sm" w="sm" type="none"/>
            <a:tailEnd len="sm" w="sm" type="none"/>
          </a:ln>
        </p:spPr>
      </p:pic>
      <p:cxnSp>
        <p:nvCxnSpPr>
          <p:cNvPr id="132" name="Google Shape;132;p5"/>
          <p:cNvCxnSpPr/>
          <p:nvPr/>
        </p:nvCxnSpPr>
        <p:spPr>
          <a:xfrm>
            <a:off x="7602575" y="1307450"/>
            <a:ext cx="0" cy="806400"/>
          </a:xfrm>
          <a:prstGeom prst="straightConnector1">
            <a:avLst/>
          </a:prstGeom>
          <a:noFill/>
          <a:ln cap="flat" cmpd="sng" w="9525">
            <a:solidFill>
              <a:schemeClr val="dk2"/>
            </a:solidFill>
            <a:prstDash val="solid"/>
            <a:round/>
            <a:headEnd len="med" w="med" type="none"/>
            <a:tailEnd len="med" w="med" type="triangle"/>
          </a:ln>
          <a:effectLst>
            <a:outerShdw blurRad="57150" rotWithShape="0" algn="bl" dir="5400000" dist="19050">
              <a:srgbClr val="000000">
                <a:alpha val="50000"/>
              </a:srgbClr>
            </a:outerShdw>
            <a:reflection blurRad="0" dir="5400000" dist="38100" endA="0" endPos="30000" fadeDir="5400012" kx="0" rotWithShape="0" algn="bl" stPos="0" sy="-100000" ky="0"/>
          </a:effectLst>
        </p:spPr>
      </p:cxnSp>
      <p:pic>
        <p:nvPicPr>
          <p:cNvPr id="133" name="Google Shape;133;p5"/>
          <p:cNvPicPr preferRelativeResize="0"/>
          <p:nvPr/>
        </p:nvPicPr>
        <p:blipFill>
          <a:blip r:embed="rId4">
            <a:alphaModFix/>
          </a:blip>
          <a:stretch>
            <a:fillRect/>
          </a:stretch>
        </p:blipFill>
        <p:spPr>
          <a:xfrm>
            <a:off x="4597321" y="502000"/>
            <a:ext cx="4493568" cy="2890724"/>
          </a:xfrm>
          <a:prstGeom prst="rect">
            <a:avLst/>
          </a:prstGeom>
          <a:noFill/>
          <a:ln cap="flat" cmpd="sng" w="9525">
            <a:solidFill>
              <a:schemeClr val="dk1"/>
            </a:solidFill>
            <a:prstDash val="solid"/>
            <a:round/>
            <a:headEnd len="sm" w="sm" type="none"/>
            <a:tailEnd len="sm" w="sm" type="none"/>
          </a:ln>
        </p:spPr>
      </p:pic>
      <p:sp>
        <p:nvSpPr>
          <p:cNvPr id="134" name="Google Shape;134;p5"/>
          <p:cNvSpPr txBox="1"/>
          <p:nvPr/>
        </p:nvSpPr>
        <p:spPr>
          <a:xfrm>
            <a:off x="4546250" y="3461275"/>
            <a:ext cx="4595700" cy="921300"/>
          </a:xfrm>
          <a:prstGeom prst="rect">
            <a:avLst/>
          </a:prstGeom>
          <a:noFill/>
          <a:ln cap="flat" cmpd="sng" w="38100">
            <a:solidFill>
              <a:srgbClr val="4A86E8"/>
            </a:solidFill>
            <a:prstDash val="solid"/>
            <a:round/>
            <a:headEnd len="sm" w="sm" type="none"/>
            <a:tailEnd len="sm" w="sm" type="none"/>
          </a:ln>
        </p:spPr>
        <p:txBody>
          <a:bodyPr anchorCtr="0" anchor="t" bIns="91425" lIns="91425" spcFirstLastPara="1" rIns="91425" wrap="square" tIns="91425">
            <a:normAutofit lnSpcReduction="20000"/>
          </a:bodyPr>
          <a:lstStyle/>
          <a:p>
            <a:pPr indent="0" lvl="0" marL="0" rtl="0" algn="just">
              <a:spcBef>
                <a:spcPts val="0"/>
              </a:spcBef>
              <a:spcAft>
                <a:spcPts val="0"/>
              </a:spcAft>
              <a:buNone/>
            </a:pPr>
            <a:r>
              <a:rPr i="1" lang="en-CA" sz="1900">
                <a:solidFill>
                  <a:schemeClr val="dk1"/>
                </a:solidFill>
                <a:latin typeface="Calibri"/>
                <a:ea typeface="Calibri"/>
                <a:cs typeface="Calibri"/>
                <a:sym typeface="Calibri"/>
              </a:rPr>
              <a:t>Fig 6. Shows electricity demand and solar+wind power generation pattern through a typical </a:t>
            </a:r>
            <a:r>
              <a:rPr i="1" lang="en-CA" sz="1900" u="sng">
                <a:solidFill>
                  <a:schemeClr val="dk1"/>
                </a:solidFill>
                <a:latin typeface="Calibri"/>
                <a:ea typeface="Calibri"/>
                <a:cs typeface="Calibri"/>
                <a:sym typeface="Calibri"/>
              </a:rPr>
              <a:t>Winter</a:t>
            </a:r>
            <a:r>
              <a:rPr i="1" lang="en-CA" sz="1900">
                <a:solidFill>
                  <a:schemeClr val="dk1"/>
                </a:solidFill>
                <a:latin typeface="Calibri"/>
                <a:ea typeface="Calibri"/>
                <a:cs typeface="Calibri"/>
                <a:sym typeface="Calibri"/>
              </a:rPr>
              <a:t> day</a:t>
            </a:r>
            <a:endParaRPr i="1" sz="1900">
              <a:solidFill>
                <a:schemeClr val="dk1"/>
              </a:solidFill>
              <a:latin typeface="Calibri"/>
              <a:ea typeface="Calibri"/>
              <a:cs typeface="Calibri"/>
              <a:sym typeface="Calibri"/>
            </a:endParaRPr>
          </a:p>
        </p:txBody>
      </p:sp>
      <p:sp>
        <p:nvSpPr>
          <p:cNvPr id="135" name="Google Shape;135;p5"/>
          <p:cNvSpPr/>
          <p:nvPr/>
        </p:nvSpPr>
        <p:spPr>
          <a:xfrm>
            <a:off x="7516775" y="1372550"/>
            <a:ext cx="171600" cy="676200"/>
          </a:xfrm>
          <a:prstGeom prst="up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36" name="Google Shape;136;p5"/>
          <p:cNvSpPr/>
          <p:nvPr/>
        </p:nvSpPr>
        <p:spPr>
          <a:xfrm>
            <a:off x="7773950" y="1372550"/>
            <a:ext cx="171600" cy="676200"/>
          </a:xfrm>
          <a:prstGeom prst="up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37" name="Google Shape;137;p5"/>
          <p:cNvSpPr/>
          <p:nvPr/>
        </p:nvSpPr>
        <p:spPr>
          <a:xfrm>
            <a:off x="8031125" y="1437650"/>
            <a:ext cx="171600" cy="676200"/>
          </a:xfrm>
          <a:prstGeom prst="up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38" name="Google Shape;138;p5"/>
          <p:cNvSpPr/>
          <p:nvPr/>
        </p:nvSpPr>
        <p:spPr>
          <a:xfrm>
            <a:off x="8288300" y="1524950"/>
            <a:ext cx="171600" cy="676200"/>
          </a:xfrm>
          <a:prstGeom prst="up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39" name="Google Shape;139;p5"/>
          <p:cNvSpPr/>
          <p:nvPr/>
        </p:nvSpPr>
        <p:spPr>
          <a:xfrm>
            <a:off x="8545475" y="1705925"/>
            <a:ext cx="171600" cy="676200"/>
          </a:xfrm>
          <a:prstGeom prst="up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0" name="Google Shape;140;p5"/>
          <p:cNvSpPr/>
          <p:nvPr/>
        </p:nvSpPr>
        <p:spPr>
          <a:xfrm>
            <a:off x="6488075" y="1101050"/>
            <a:ext cx="116400" cy="336600"/>
          </a:xfrm>
          <a:prstGeom prst="upDown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1" name="Google Shape;141;p5"/>
          <p:cNvSpPr/>
          <p:nvPr/>
        </p:nvSpPr>
        <p:spPr>
          <a:xfrm>
            <a:off x="6650000" y="1035950"/>
            <a:ext cx="116400" cy="401700"/>
          </a:xfrm>
          <a:prstGeom prst="upDown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2" name="Google Shape;142;p5"/>
          <p:cNvSpPr/>
          <p:nvPr/>
        </p:nvSpPr>
        <p:spPr>
          <a:xfrm>
            <a:off x="6811925" y="1212250"/>
            <a:ext cx="116400" cy="288900"/>
          </a:xfrm>
          <a:prstGeom prst="upDown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3" name="Google Shape;143;p5"/>
          <p:cNvSpPr/>
          <p:nvPr/>
        </p:nvSpPr>
        <p:spPr>
          <a:xfrm>
            <a:off x="1749400" y="1406825"/>
            <a:ext cx="116400" cy="254700"/>
          </a:xfrm>
          <a:prstGeom prst="upDown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4" name="Google Shape;144;p5"/>
          <p:cNvSpPr/>
          <p:nvPr/>
        </p:nvSpPr>
        <p:spPr>
          <a:xfrm>
            <a:off x="1958950" y="1372550"/>
            <a:ext cx="116400" cy="254700"/>
          </a:xfrm>
          <a:prstGeom prst="upDown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5" name="Google Shape;145;p5"/>
          <p:cNvSpPr/>
          <p:nvPr/>
        </p:nvSpPr>
        <p:spPr>
          <a:xfrm>
            <a:off x="2156600" y="1307450"/>
            <a:ext cx="116400" cy="288900"/>
          </a:xfrm>
          <a:prstGeom prst="upDown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6" name="Google Shape;146;p5"/>
          <p:cNvSpPr/>
          <p:nvPr/>
        </p:nvSpPr>
        <p:spPr>
          <a:xfrm>
            <a:off x="2336400" y="1270250"/>
            <a:ext cx="116400" cy="288900"/>
          </a:xfrm>
          <a:prstGeom prst="upDown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7" name="Google Shape;147;p5"/>
          <p:cNvSpPr/>
          <p:nvPr/>
        </p:nvSpPr>
        <p:spPr>
          <a:xfrm>
            <a:off x="2516175" y="1246400"/>
            <a:ext cx="116400" cy="336600"/>
          </a:xfrm>
          <a:prstGeom prst="upDown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8" name="Google Shape;148;p5"/>
          <p:cNvSpPr/>
          <p:nvPr/>
        </p:nvSpPr>
        <p:spPr>
          <a:xfrm>
            <a:off x="3325800" y="1689500"/>
            <a:ext cx="116400" cy="172500"/>
          </a:xfrm>
          <a:prstGeom prst="up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9" name="Google Shape;149;p5"/>
          <p:cNvSpPr/>
          <p:nvPr/>
        </p:nvSpPr>
        <p:spPr>
          <a:xfrm>
            <a:off x="3492475" y="1701500"/>
            <a:ext cx="116400" cy="288900"/>
          </a:xfrm>
          <a:prstGeom prst="up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50" name="Google Shape;150;p5"/>
          <p:cNvSpPr/>
          <p:nvPr/>
        </p:nvSpPr>
        <p:spPr>
          <a:xfrm>
            <a:off x="3659150" y="1794050"/>
            <a:ext cx="116400" cy="254700"/>
          </a:xfrm>
          <a:prstGeom prst="up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51" name="Google Shape;151;p5"/>
          <p:cNvSpPr/>
          <p:nvPr/>
        </p:nvSpPr>
        <p:spPr>
          <a:xfrm>
            <a:off x="3825825" y="1835149"/>
            <a:ext cx="116400" cy="172500"/>
          </a:xfrm>
          <a:prstGeom prst="up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52" name="Google Shape;152;p5"/>
          <p:cNvSpPr/>
          <p:nvPr/>
        </p:nvSpPr>
        <p:spPr>
          <a:xfrm>
            <a:off x="234925" y="2175275"/>
            <a:ext cx="116400" cy="172500"/>
          </a:xfrm>
          <a:prstGeom prst="up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53" name="Google Shape;153;p5"/>
          <p:cNvSpPr/>
          <p:nvPr/>
        </p:nvSpPr>
        <p:spPr>
          <a:xfrm>
            <a:off x="425450" y="2201150"/>
            <a:ext cx="116400" cy="172500"/>
          </a:xfrm>
          <a:prstGeom prst="up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54" name="Google Shape;154;p5"/>
          <p:cNvSpPr/>
          <p:nvPr/>
        </p:nvSpPr>
        <p:spPr>
          <a:xfrm>
            <a:off x="615975" y="2201150"/>
            <a:ext cx="116400" cy="172500"/>
          </a:xfrm>
          <a:prstGeom prst="up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55" name="Google Shape;155;p5"/>
          <p:cNvSpPr/>
          <p:nvPr/>
        </p:nvSpPr>
        <p:spPr>
          <a:xfrm>
            <a:off x="806500" y="2151450"/>
            <a:ext cx="116400" cy="222300"/>
          </a:xfrm>
          <a:prstGeom prst="up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56" name="Google Shape;156;p5"/>
          <p:cNvSpPr/>
          <p:nvPr/>
        </p:nvSpPr>
        <p:spPr>
          <a:xfrm>
            <a:off x="963600" y="2048750"/>
            <a:ext cx="116400" cy="197400"/>
          </a:xfrm>
          <a:prstGeom prst="up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57" name="Google Shape;157;p5"/>
          <p:cNvSpPr/>
          <p:nvPr/>
        </p:nvSpPr>
        <p:spPr>
          <a:xfrm>
            <a:off x="1116000" y="1918100"/>
            <a:ext cx="116400" cy="197400"/>
          </a:xfrm>
          <a:prstGeom prst="up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58" name="Google Shape;158;p5"/>
          <p:cNvSpPr/>
          <p:nvPr/>
        </p:nvSpPr>
        <p:spPr>
          <a:xfrm>
            <a:off x="1263650" y="1835150"/>
            <a:ext cx="116400" cy="172500"/>
          </a:xfrm>
          <a:prstGeom prst="up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59" name="Google Shape;159;p5"/>
          <p:cNvSpPr/>
          <p:nvPr/>
        </p:nvSpPr>
        <p:spPr>
          <a:xfrm>
            <a:off x="6020963" y="1364775"/>
            <a:ext cx="57300" cy="128400"/>
          </a:xfrm>
          <a:prstGeom prst="up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60" name="Google Shape;160;p5"/>
          <p:cNvSpPr/>
          <p:nvPr/>
        </p:nvSpPr>
        <p:spPr>
          <a:xfrm>
            <a:off x="4828363" y="1726925"/>
            <a:ext cx="57300" cy="78600"/>
          </a:xfrm>
          <a:prstGeom prst="upDown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61" name="Google Shape;161;p5"/>
          <p:cNvSpPr/>
          <p:nvPr/>
        </p:nvSpPr>
        <p:spPr>
          <a:xfrm>
            <a:off x="4985538" y="1794050"/>
            <a:ext cx="57300" cy="78600"/>
          </a:xfrm>
          <a:prstGeom prst="upDown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62" name="Google Shape;162;p5"/>
          <p:cNvSpPr/>
          <p:nvPr/>
        </p:nvSpPr>
        <p:spPr>
          <a:xfrm>
            <a:off x="5137938" y="1835150"/>
            <a:ext cx="57300" cy="78600"/>
          </a:xfrm>
          <a:prstGeom prst="upDown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63" name="Google Shape;163;p5"/>
          <p:cNvSpPr/>
          <p:nvPr/>
        </p:nvSpPr>
        <p:spPr>
          <a:xfrm>
            <a:off x="5290338" y="1847713"/>
            <a:ext cx="57300" cy="78600"/>
          </a:xfrm>
          <a:prstGeom prst="upDown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64" name="Google Shape;164;p5"/>
          <p:cNvSpPr/>
          <p:nvPr/>
        </p:nvSpPr>
        <p:spPr>
          <a:xfrm>
            <a:off x="5450825" y="1806650"/>
            <a:ext cx="57300" cy="78600"/>
          </a:xfrm>
          <a:prstGeom prst="upDown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65" name="Google Shape;165;p5"/>
          <p:cNvSpPr/>
          <p:nvPr/>
        </p:nvSpPr>
        <p:spPr>
          <a:xfrm>
            <a:off x="5590363" y="1726925"/>
            <a:ext cx="57300" cy="78600"/>
          </a:xfrm>
          <a:prstGeom prst="upDown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69" name="Shape 169"/>
        <p:cNvGrpSpPr/>
        <p:nvPr/>
      </p:nvGrpSpPr>
      <p:grpSpPr>
        <a:xfrm>
          <a:off x="0" y="0"/>
          <a:ext cx="0" cy="0"/>
          <a:chOff x="0" y="0"/>
          <a:chExt cx="0" cy="0"/>
        </a:xfrm>
      </p:grpSpPr>
      <p:sp>
        <p:nvSpPr>
          <p:cNvPr id="170" name="Google Shape;170;p6"/>
          <p:cNvSpPr txBox="1"/>
          <p:nvPr/>
        </p:nvSpPr>
        <p:spPr>
          <a:xfrm>
            <a:off x="0" y="107650"/>
            <a:ext cx="9052800" cy="461700"/>
          </a:xfrm>
          <a:prstGeom prst="rect">
            <a:avLst/>
          </a:prstGeom>
          <a:noFill/>
          <a:ln cap="flat" cmpd="sng" w="38100">
            <a:solidFill>
              <a:schemeClr val="accent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CA" sz="2400" u="none" cap="none" strike="noStrike">
                <a:solidFill>
                  <a:schemeClr val="dk1"/>
                </a:solidFill>
                <a:latin typeface="Calibri"/>
                <a:ea typeface="Calibri"/>
                <a:cs typeface="Calibri"/>
                <a:sym typeface="Calibri"/>
              </a:rPr>
              <a:t>ENERGY STORAGE METHOD </a:t>
            </a:r>
            <a:r>
              <a:rPr b="1" lang="en-CA" sz="2400">
                <a:solidFill>
                  <a:schemeClr val="dk1"/>
                </a:solidFill>
                <a:latin typeface="Calibri"/>
                <a:ea typeface="Calibri"/>
                <a:cs typeface="Calibri"/>
                <a:sym typeface="Calibri"/>
              </a:rPr>
              <a:t>: </a:t>
            </a:r>
            <a:r>
              <a:rPr b="1" i="0" lang="en-CA" sz="2400" u="none" cap="none" strike="noStrike">
                <a:solidFill>
                  <a:schemeClr val="dk1"/>
                </a:solidFill>
                <a:latin typeface="Calibri"/>
                <a:ea typeface="Calibri"/>
                <a:cs typeface="Calibri"/>
                <a:sym typeface="Calibri"/>
              </a:rPr>
              <a:t>PUMPED STORAGE </a:t>
            </a:r>
            <a:r>
              <a:rPr b="1" lang="en-CA" sz="2400">
                <a:solidFill>
                  <a:schemeClr val="dk1"/>
                </a:solidFill>
                <a:latin typeface="Calibri"/>
                <a:ea typeface="Calibri"/>
                <a:cs typeface="Calibri"/>
                <a:sym typeface="Calibri"/>
              </a:rPr>
              <a:t>HYDROPOWER</a:t>
            </a:r>
            <a:r>
              <a:rPr b="1" i="0" lang="en-CA" sz="2400" u="none" cap="none" strike="noStrike">
                <a:solidFill>
                  <a:schemeClr val="dk1"/>
                </a:solidFill>
                <a:latin typeface="Calibri"/>
                <a:ea typeface="Calibri"/>
                <a:cs typeface="Calibri"/>
                <a:sym typeface="Calibri"/>
              </a:rPr>
              <a:t> (PSH)</a:t>
            </a:r>
            <a:endParaRPr b="1" sz="2000"/>
          </a:p>
        </p:txBody>
      </p:sp>
      <p:sp>
        <p:nvSpPr>
          <p:cNvPr id="171" name="Google Shape;171;p6"/>
          <p:cNvSpPr txBox="1"/>
          <p:nvPr/>
        </p:nvSpPr>
        <p:spPr>
          <a:xfrm>
            <a:off x="43325" y="904200"/>
            <a:ext cx="9052800" cy="5674500"/>
          </a:xfrm>
          <a:prstGeom prst="rect">
            <a:avLst/>
          </a:prstGeom>
          <a:noFill/>
          <a:ln cap="flat" cmpd="sng" w="38100">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CA" sz="2500">
                <a:solidFill>
                  <a:srgbClr val="FF0000"/>
                </a:solidFill>
                <a:latin typeface="Calibri"/>
                <a:ea typeface="Calibri"/>
                <a:cs typeface="Calibri"/>
                <a:sym typeface="Calibri"/>
              </a:rPr>
              <a:t>Pumped Storage Hydropower is an energy storage method using gravity and water and works l</a:t>
            </a:r>
            <a:r>
              <a:rPr lang="en-CA" sz="2500">
                <a:solidFill>
                  <a:srgbClr val="FF0000"/>
                </a:solidFill>
                <a:latin typeface="Calibri"/>
                <a:ea typeface="Calibri"/>
                <a:cs typeface="Calibri"/>
                <a:sym typeface="Calibri"/>
              </a:rPr>
              <a:t>ike a gigantic water battery.</a:t>
            </a:r>
            <a:endParaRPr sz="2500">
              <a:solidFill>
                <a:srgbClr val="FF0000"/>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CA" sz="2500">
                <a:solidFill>
                  <a:srgbClr val="333333"/>
                </a:solidFill>
                <a:latin typeface="Calibri"/>
                <a:ea typeface="Calibri"/>
                <a:cs typeface="Calibri"/>
                <a:sym typeface="Calibri"/>
              </a:rPr>
              <a:t>This system consists of </a:t>
            </a:r>
            <a:endParaRPr sz="2500">
              <a:solidFill>
                <a:srgbClr val="333333"/>
              </a:solidFill>
              <a:latin typeface="Calibri"/>
              <a:ea typeface="Calibri"/>
              <a:cs typeface="Calibri"/>
              <a:sym typeface="Calibri"/>
            </a:endParaRPr>
          </a:p>
          <a:p>
            <a:pPr indent="-387350" lvl="0" marL="457200" rtl="0" algn="l">
              <a:spcBef>
                <a:spcPts val="0"/>
              </a:spcBef>
              <a:spcAft>
                <a:spcPts val="0"/>
              </a:spcAft>
              <a:buSzPts val="2500"/>
              <a:buFont typeface="Calibri"/>
              <a:buChar char="●"/>
            </a:pPr>
            <a:r>
              <a:rPr lang="en-CA" sz="2500">
                <a:solidFill>
                  <a:srgbClr val="FF0000"/>
                </a:solidFill>
                <a:latin typeface="Calibri"/>
                <a:ea typeface="Calibri"/>
                <a:cs typeface="Calibri"/>
                <a:sym typeface="Calibri"/>
              </a:rPr>
              <a:t>T</a:t>
            </a:r>
            <a:r>
              <a:rPr lang="en-CA" sz="2500">
                <a:solidFill>
                  <a:srgbClr val="FF0000"/>
                </a:solidFill>
                <a:latin typeface="Calibri"/>
                <a:ea typeface="Calibri"/>
                <a:cs typeface="Calibri"/>
                <a:sym typeface="Calibri"/>
              </a:rPr>
              <a:t>wo reservoirs of water</a:t>
            </a:r>
            <a:r>
              <a:rPr lang="en-CA" sz="2500">
                <a:solidFill>
                  <a:srgbClr val="333333"/>
                </a:solidFill>
                <a:latin typeface="Calibri"/>
                <a:ea typeface="Calibri"/>
                <a:cs typeface="Calibri"/>
                <a:sym typeface="Calibri"/>
              </a:rPr>
              <a:t>: one is at a higher elevation and one is at a lower elevation. The reservoirs can be of two types: </a:t>
            </a:r>
            <a:r>
              <a:rPr lang="en-CA" sz="2500">
                <a:solidFill>
                  <a:schemeClr val="dk1"/>
                </a:solidFill>
                <a:latin typeface="Calibri"/>
                <a:ea typeface="Calibri"/>
                <a:cs typeface="Calibri"/>
                <a:sym typeface="Calibri"/>
              </a:rPr>
              <a:t>Open loop where either an upper or lower reservoir that is connected to a naturally flowing water body like a river. Closed loop is an “off river” site that produces energy without it being connected with a natural inflow like a river.</a:t>
            </a:r>
            <a:endParaRPr sz="2500">
              <a:solidFill>
                <a:schemeClr val="dk1"/>
              </a:solidFill>
              <a:latin typeface="Calibri"/>
              <a:ea typeface="Calibri"/>
              <a:cs typeface="Calibri"/>
              <a:sym typeface="Calibri"/>
            </a:endParaRPr>
          </a:p>
          <a:p>
            <a:pPr indent="-387350" lvl="0" marL="457200" rtl="0" algn="l">
              <a:spcBef>
                <a:spcPts val="0"/>
              </a:spcBef>
              <a:spcAft>
                <a:spcPts val="0"/>
              </a:spcAft>
              <a:buSzPts val="2500"/>
              <a:buFont typeface="Calibri"/>
              <a:buChar char="●"/>
            </a:pPr>
            <a:r>
              <a:rPr lang="en-CA" sz="2500">
                <a:solidFill>
                  <a:srgbClr val="FF0000"/>
                </a:solidFill>
                <a:latin typeface="Calibri"/>
                <a:ea typeface="Calibri"/>
                <a:cs typeface="Calibri"/>
                <a:sym typeface="Calibri"/>
              </a:rPr>
              <a:t>Turbine </a:t>
            </a:r>
            <a:r>
              <a:rPr lang="en-CA" sz="2500">
                <a:solidFill>
                  <a:schemeClr val="dk1"/>
                </a:solidFill>
                <a:latin typeface="Calibri"/>
                <a:ea typeface="Calibri"/>
                <a:cs typeface="Calibri"/>
                <a:sym typeface="Calibri"/>
              </a:rPr>
              <a:t>: when water flowing from upper to lower reservoir spins the turbine it generates electricity.  The size of the turbine depends on how much energy you can generate. </a:t>
            </a:r>
            <a:endParaRPr sz="2500">
              <a:solidFill>
                <a:schemeClr val="dk1"/>
              </a:solidFill>
              <a:latin typeface="Calibri"/>
              <a:ea typeface="Calibri"/>
              <a:cs typeface="Calibri"/>
              <a:sym typeface="Calibri"/>
            </a:endParaRPr>
          </a:p>
          <a:p>
            <a:pPr indent="-387350" lvl="0" marL="457200" rtl="0" algn="l">
              <a:spcBef>
                <a:spcPts val="0"/>
              </a:spcBef>
              <a:spcAft>
                <a:spcPts val="0"/>
              </a:spcAft>
              <a:buClr>
                <a:schemeClr val="dk1"/>
              </a:buClr>
              <a:buSzPts val="2500"/>
              <a:buFont typeface="Calibri"/>
              <a:buChar char="●"/>
            </a:pPr>
            <a:r>
              <a:rPr lang="en-CA" sz="2500">
                <a:solidFill>
                  <a:srgbClr val="FF0000"/>
                </a:solidFill>
                <a:latin typeface="Calibri"/>
                <a:ea typeface="Calibri"/>
                <a:cs typeface="Calibri"/>
                <a:sym typeface="Calibri"/>
              </a:rPr>
              <a:t>Pump</a:t>
            </a:r>
            <a:r>
              <a:rPr lang="en-CA" sz="2500">
                <a:solidFill>
                  <a:schemeClr val="dk1"/>
                </a:solidFill>
                <a:latin typeface="Calibri"/>
                <a:ea typeface="Calibri"/>
                <a:cs typeface="Calibri"/>
                <a:sym typeface="Calibri"/>
              </a:rPr>
              <a:t>: when water is pumped back up to upper reservoir from lower reservoir.</a:t>
            </a:r>
            <a:endParaRPr sz="2500">
              <a:solidFill>
                <a:schemeClr val="dk1"/>
              </a:solidFill>
              <a:latin typeface="Calibri"/>
              <a:ea typeface="Calibri"/>
              <a:cs typeface="Calibri"/>
              <a:sym typeface="Calibri"/>
            </a:endParaRPr>
          </a:p>
          <a:p>
            <a:pPr indent="0" lvl="0" marL="0" rtl="0" algn="l">
              <a:spcBef>
                <a:spcPts val="0"/>
              </a:spcBef>
              <a:spcAft>
                <a:spcPts val="0"/>
              </a:spcAft>
              <a:buNone/>
            </a:pPr>
            <a:r>
              <a:t/>
            </a:r>
            <a:endParaRPr sz="2500">
              <a:solidFill>
                <a:schemeClr val="dk1"/>
              </a:solidFill>
              <a:latin typeface="Calibri"/>
              <a:ea typeface="Calibri"/>
              <a:cs typeface="Calibri"/>
              <a:sym typeface="Calibri"/>
            </a:endParaRPr>
          </a:p>
          <a:p>
            <a:pPr indent="0" lvl="0" marL="0" rtl="0" algn="l">
              <a:spcBef>
                <a:spcPts val="0"/>
              </a:spcBef>
              <a:spcAft>
                <a:spcPts val="0"/>
              </a:spcAft>
              <a:buNone/>
            </a:pPr>
            <a:r>
              <a:t/>
            </a:r>
            <a:endParaRPr sz="2500">
              <a:solidFill>
                <a:schemeClr val="dk1"/>
              </a:solidFill>
              <a:latin typeface="Calibri"/>
              <a:ea typeface="Calibri"/>
              <a:cs typeface="Calibri"/>
              <a:sym typeface="Calibri"/>
            </a:endParaRPr>
          </a:p>
          <a:p>
            <a:pPr indent="0" lvl="0" marL="0" rtl="0" algn="l">
              <a:spcBef>
                <a:spcPts val="0"/>
              </a:spcBef>
              <a:spcAft>
                <a:spcPts val="0"/>
              </a:spcAft>
              <a:buNone/>
            </a:pPr>
            <a:r>
              <a:t/>
            </a:r>
            <a:endParaRPr sz="25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75" name="Shape 175"/>
        <p:cNvGrpSpPr/>
        <p:nvPr/>
      </p:nvGrpSpPr>
      <p:grpSpPr>
        <a:xfrm>
          <a:off x="0" y="0"/>
          <a:ext cx="0" cy="0"/>
          <a:chOff x="0" y="0"/>
          <a:chExt cx="0" cy="0"/>
        </a:xfrm>
      </p:grpSpPr>
      <p:sp>
        <p:nvSpPr>
          <p:cNvPr id="176" name="Google Shape;176;g32f14890e1a_0_70"/>
          <p:cNvSpPr txBox="1"/>
          <p:nvPr/>
        </p:nvSpPr>
        <p:spPr>
          <a:xfrm>
            <a:off x="1124750" y="2217450"/>
            <a:ext cx="16200" cy="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id="177" name="Google Shape;177;g32f14890e1a_0_70"/>
          <p:cNvPicPr preferRelativeResize="0"/>
          <p:nvPr/>
        </p:nvPicPr>
        <p:blipFill rotWithShape="1">
          <a:blip r:embed="rId3">
            <a:alphaModFix/>
          </a:blip>
          <a:srcRect b="0" l="0" r="0" t="3864"/>
          <a:stretch/>
        </p:blipFill>
        <p:spPr>
          <a:xfrm>
            <a:off x="2891950" y="1358175"/>
            <a:ext cx="3266750" cy="4863825"/>
          </a:xfrm>
          <a:prstGeom prst="rect">
            <a:avLst/>
          </a:prstGeom>
          <a:noFill/>
          <a:ln cap="flat" cmpd="sng" w="9525">
            <a:solidFill>
              <a:schemeClr val="accent1"/>
            </a:solidFill>
            <a:prstDash val="solid"/>
            <a:round/>
            <a:headEnd len="sm" w="sm" type="none"/>
            <a:tailEnd len="sm" w="sm" type="none"/>
          </a:ln>
        </p:spPr>
      </p:pic>
      <p:sp>
        <p:nvSpPr>
          <p:cNvPr id="178" name="Google Shape;178;g32f14890e1a_0_70"/>
          <p:cNvSpPr txBox="1"/>
          <p:nvPr/>
        </p:nvSpPr>
        <p:spPr>
          <a:xfrm>
            <a:off x="6158700" y="631800"/>
            <a:ext cx="2908800" cy="6174900"/>
          </a:xfrm>
          <a:prstGeom prst="rect">
            <a:avLst/>
          </a:prstGeom>
          <a:noFill/>
          <a:ln cap="flat" cmpd="sng" w="38100">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b="1" lang="en-CA" sz="1900">
                <a:solidFill>
                  <a:schemeClr val="dk1"/>
                </a:solidFill>
                <a:latin typeface="Calibri"/>
                <a:ea typeface="Calibri"/>
                <a:cs typeface="Calibri"/>
                <a:sym typeface="Calibri"/>
              </a:rPr>
              <a:t>How is energy generated?</a:t>
            </a:r>
            <a:endParaRPr b="1" sz="600">
              <a:solidFill>
                <a:srgbClr val="333333"/>
              </a:solidFill>
              <a:latin typeface="Calibri"/>
              <a:ea typeface="Calibri"/>
              <a:cs typeface="Calibri"/>
              <a:sym typeface="Calibri"/>
            </a:endParaRPr>
          </a:p>
          <a:p>
            <a:pPr indent="0" lvl="0" marL="0" rtl="0" algn="l">
              <a:spcBef>
                <a:spcPts val="0"/>
              </a:spcBef>
              <a:spcAft>
                <a:spcPts val="0"/>
              </a:spcAft>
              <a:buNone/>
            </a:pPr>
            <a:r>
              <a:rPr lang="en-CA" sz="2100">
                <a:solidFill>
                  <a:srgbClr val="333333"/>
                </a:solidFill>
                <a:latin typeface="Calibri"/>
                <a:ea typeface="Calibri"/>
                <a:cs typeface="Calibri"/>
                <a:sym typeface="Calibri"/>
              </a:rPr>
              <a:t>When more electricity is needed OR when there is no wind or sunlight, water is allowed to flow from the upper reservoir down to the lower reservoir. This downward flow of water through a hydro-turbine generates electricity. Any extra power can be stored and can be re-generated when needed.</a:t>
            </a:r>
            <a:endParaRPr sz="2500">
              <a:solidFill>
                <a:schemeClr val="dk1"/>
              </a:solidFill>
              <a:latin typeface="Calibri"/>
              <a:ea typeface="Calibri"/>
              <a:cs typeface="Calibri"/>
              <a:sym typeface="Calibri"/>
            </a:endParaRPr>
          </a:p>
        </p:txBody>
      </p:sp>
      <p:sp>
        <p:nvSpPr>
          <p:cNvPr id="179" name="Google Shape;179;g32f14890e1a_0_70"/>
          <p:cNvSpPr txBox="1"/>
          <p:nvPr/>
        </p:nvSpPr>
        <p:spPr>
          <a:xfrm>
            <a:off x="0" y="631800"/>
            <a:ext cx="2819100" cy="6174900"/>
          </a:xfrm>
          <a:prstGeom prst="rect">
            <a:avLst/>
          </a:prstGeom>
          <a:noFill/>
          <a:ln cap="flat" cmpd="sng" w="38100">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CA" sz="1900">
                <a:solidFill>
                  <a:schemeClr val="dk1"/>
                </a:solidFill>
                <a:latin typeface="Calibri"/>
                <a:ea typeface="Calibri"/>
                <a:cs typeface="Calibri"/>
                <a:sym typeface="Calibri"/>
              </a:rPr>
              <a:t>How is energy stored?</a:t>
            </a:r>
            <a:endParaRPr b="1" sz="19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CA" sz="1900">
                <a:solidFill>
                  <a:srgbClr val="333333"/>
                </a:solidFill>
                <a:latin typeface="Calibri"/>
                <a:ea typeface="Calibri"/>
                <a:cs typeface="Calibri"/>
                <a:sym typeface="Calibri"/>
              </a:rPr>
              <a:t>When less electricity is needed, such as at night OR when there is excess energy from wind or solar power plants, a pump moves water from the lower reservoir up to the higher one. This upward flow of water by the pump enables storage of the excess electricity, which can be re-generated by downward flow of the water when needed. The pump uses excess power from solar and wind to work the pump and transfer the water from the lower reservoir to the upper reservoir</a:t>
            </a:r>
            <a:endParaRPr sz="2600">
              <a:solidFill>
                <a:schemeClr val="dk1"/>
              </a:solidFill>
              <a:latin typeface="Calibri"/>
              <a:ea typeface="Calibri"/>
              <a:cs typeface="Calibri"/>
              <a:sym typeface="Calibri"/>
            </a:endParaRPr>
          </a:p>
        </p:txBody>
      </p:sp>
      <p:sp>
        <p:nvSpPr>
          <p:cNvPr id="180" name="Google Shape;180;g32f14890e1a_0_70"/>
          <p:cNvSpPr txBox="1"/>
          <p:nvPr/>
        </p:nvSpPr>
        <p:spPr>
          <a:xfrm>
            <a:off x="0" y="-22700"/>
            <a:ext cx="9097200" cy="618900"/>
          </a:xfrm>
          <a:prstGeom prst="rect">
            <a:avLst/>
          </a:prstGeom>
          <a:noFill/>
          <a:ln cap="flat" cmpd="sng" w="3810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457200" lvl="0" marL="1371600" rtl="0" algn="l">
              <a:spcBef>
                <a:spcPts val="0"/>
              </a:spcBef>
              <a:spcAft>
                <a:spcPts val="0"/>
              </a:spcAft>
              <a:buNone/>
            </a:pPr>
            <a:r>
              <a:rPr b="1" lang="en-CA" sz="4000">
                <a:solidFill>
                  <a:schemeClr val="dk1"/>
                </a:solidFill>
                <a:latin typeface="Calibri"/>
                <a:ea typeface="Calibri"/>
                <a:cs typeface="Calibri"/>
                <a:sym typeface="Calibri"/>
              </a:rPr>
              <a:t>PSH ANIMATION MODEL</a:t>
            </a:r>
            <a:endParaRPr b="1" sz="30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84" name="Shape 184"/>
        <p:cNvGrpSpPr/>
        <p:nvPr/>
      </p:nvGrpSpPr>
      <p:grpSpPr>
        <a:xfrm>
          <a:off x="0" y="0"/>
          <a:ext cx="0" cy="0"/>
          <a:chOff x="0" y="0"/>
          <a:chExt cx="0" cy="0"/>
        </a:xfrm>
      </p:grpSpPr>
      <p:sp>
        <p:nvSpPr>
          <p:cNvPr id="185" name="Google Shape;185;g32983b7b168_0_5"/>
          <p:cNvSpPr txBox="1"/>
          <p:nvPr/>
        </p:nvSpPr>
        <p:spPr>
          <a:xfrm>
            <a:off x="0" y="0"/>
            <a:ext cx="9144000" cy="664800"/>
          </a:xfrm>
          <a:prstGeom prst="rect">
            <a:avLst/>
          </a:prstGeom>
          <a:noFill/>
          <a:ln cap="flat" cmpd="sng" w="3810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457200" rtl="0" algn="l">
              <a:spcBef>
                <a:spcPts val="0"/>
              </a:spcBef>
              <a:spcAft>
                <a:spcPts val="0"/>
              </a:spcAft>
              <a:buNone/>
            </a:pPr>
            <a:r>
              <a:rPr lang="en-CA" sz="2900">
                <a:solidFill>
                  <a:schemeClr val="dk1"/>
                </a:solidFill>
                <a:latin typeface="Calibri"/>
                <a:ea typeface="Calibri"/>
                <a:cs typeface="Calibri"/>
                <a:sym typeface="Calibri"/>
              </a:rPr>
              <a:t>   </a:t>
            </a:r>
            <a:r>
              <a:rPr b="1" lang="en-CA" sz="2900">
                <a:solidFill>
                  <a:schemeClr val="dk1"/>
                </a:solidFill>
                <a:latin typeface="Calibri"/>
                <a:ea typeface="Calibri"/>
                <a:cs typeface="Calibri"/>
                <a:sym typeface="Calibri"/>
              </a:rPr>
              <a:t>   </a:t>
            </a:r>
            <a:r>
              <a:rPr b="1" lang="en-CA" sz="3000">
                <a:solidFill>
                  <a:schemeClr val="dk1"/>
                </a:solidFill>
                <a:latin typeface="Calibri"/>
                <a:ea typeface="Calibri"/>
                <a:cs typeface="Calibri"/>
                <a:sym typeface="Calibri"/>
              </a:rPr>
              <a:t>ADVANTAGES AND DISADVANTAGES OF PSH</a:t>
            </a:r>
            <a:endParaRPr b="1" sz="3000">
              <a:solidFill>
                <a:schemeClr val="dk1"/>
              </a:solidFill>
              <a:latin typeface="Calibri"/>
              <a:ea typeface="Calibri"/>
              <a:cs typeface="Calibri"/>
              <a:sym typeface="Calibri"/>
            </a:endParaRPr>
          </a:p>
        </p:txBody>
      </p:sp>
      <p:sp>
        <p:nvSpPr>
          <p:cNvPr id="186" name="Google Shape;186;g32983b7b168_0_5"/>
          <p:cNvSpPr txBox="1"/>
          <p:nvPr/>
        </p:nvSpPr>
        <p:spPr>
          <a:xfrm>
            <a:off x="1027475" y="1941825"/>
            <a:ext cx="2853600" cy="389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187" name="Google Shape;187;g32983b7b168_0_5"/>
          <p:cNvSpPr txBox="1"/>
          <p:nvPr/>
        </p:nvSpPr>
        <p:spPr>
          <a:xfrm>
            <a:off x="197375" y="1637025"/>
            <a:ext cx="4089000" cy="4371000"/>
          </a:xfrm>
          <a:prstGeom prst="rect">
            <a:avLst/>
          </a:prstGeom>
          <a:noFill/>
          <a:ln cap="flat" cmpd="sng" w="3810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393700" lvl="0" marL="457200" rtl="0" algn="l">
              <a:spcBef>
                <a:spcPts val="0"/>
              </a:spcBef>
              <a:spcAft>
                <a:spcPts val="0"/>
              </a:spcAft>
              <a:buClr>
                <a:schemeClr val="dk1"/>
              </a:buClr>
              <a:buSzPts val="2600"/>
              <a:buFont typeface="Calibri"/>
              <a:buChar char="●"/>
            </a:pPr>
            <a:r>
              <a:rPr lang="en-CA" sz="2600">
                <a:solidFill>
                  <a:schemeClr val="dk1"/>
                </a:solidFill>
                <a:latin typeface="Calibri"/>
                <a:ea typeface="Calibri"/>
                <a:cs typeface="Calibri"/>
                <a:sym typeface="Calibri"/>
              </a:rPr>
              <a:t>Low operating cost and long service life</a:t>
            </a:r>
            <a:endParaRPr sz="2600">
              <a:solidFill>
                <a:schemeClr val="dk1"/>
              </a:solidFill>
              <a:latin typeface="Calibri"/>
              <a:ea typeface="Calibri"/>
              <a:cs typeface="Calibri"/>
              <a:sym typeface="Calibri"/>
            </a:endParaRPr>
          </a:p>
          <a:p>
            <a:pPr indent="-393700" lvl="0" marL="457200" rtl="0" algn="l">
              <a:spcBef>
                <a:spcPts val="0"/>
              </a:spcBef>
              <a:spcAft>
                <a:spcPts val="0"/>
              </a:spcAft>
              <a:buClr>
                <a:schemeClr val="dk1"/>
              </a:buClr>
              <a:buSzPts val="2600"/>
              <a:buFont typeface="Calibri"/>
              <a:buChar char="●"/>
            </a:pPr>
            <a:r>
              <a:rPr lang="en-CA" sz="2600">
                <a:solidFill>
                  <a:schemeClr val="dk1"/>
                </a:solidFill>
                <a:latin typeface="Calibri"/>
                <a:ea typeface="Calibri"/>
                <a:cs typeface="Calibri"/>
                <a:sym typeface="Calibri"/>
              </a:rPr>
              <a:t>Renewable and sustainable</a:t>
            </a:r>
            <a:endParaRPr sz="2600">
              <a:solidFill>
                <a:schemeClr val="dk1"/>
              </a:solidFill>
              <a:latin typeface="Calibri"/>
              <a:ea typeface="Calibri"/>
              <a:cs typeface="Calibri"/>
              <a:sym typeface="Calibri"/>
            </a:endParaRPr>
          </a:p>
          <a:p>
            <a:pPr indent="-393700" lvl="0" marL="457200" rtl="0" algn="l">
              <a:spcBef>
                <a:spcPts val="0"/>
              </a:spcBef>
              <a:spcAft>
                <a:spcPts val="0"/>
              </a:spcAft>
              <a:buClr>
                <a:schemeClr val="dk1"/>
              </a:buClr>
              <a:buSzPts val="2600"/>
              <a:buFont typeface="Calibri"/>
              <a:buChar char="●"/>
            </a:pPr>
            <a:r>
              <a:rPr lang="en-CA" sz="2600">
                <a:solidFill>
                  <a:schemeClr val="dk1"/>
                </a:solidFill>
                <a:latin typeface="Calibri"/>
                <a:ea typeface="Calibri"/>
                <a:cs typeface="Calibri"/>
                <a:sym typeface="Calibri"/>
              </a:rPr>
              <a:t>Minimal environmental </a:t>
            </a:r>
            <a:r>
              <a:rPr lang="en-CA" sz="2600">
                <a:solidFill>
                  <a:schemeClr val="dk1"/>
                </a:solidFill>
                <a:latin typeface="Calibri"/>
                <a:ea typeface="Calibri"/>
                <a:cs typeface="Calibri"/>
                <a:sym typeface="Calibri"/>
              </a:rPr>
              <a:t>effects</a:t>
            </a:r>
            <a:endParaRPr sz="2600">
              <a:solidFill>
                <a:schemeClr val="dk1"/>
              </a:solidFill>
              <a:latin typeface="Calibri"/>
              <a:ea typeface="Calibri"/>
              <a:cs typeface="Calibri"/>
              <a:sym typeface="Calibri"/>
            </a:endParaRPr>
          </a:p>
          <a:p>
            <a:pPr indent="-393700" lvl="0" marL="457200" rtl="0" algn="l">
              <a:spcBef>
                <a:spcPts val="0"/>
              </a:spcBef>
              <a:spcAft>
                <a:spcPts val="0"/>
              </a:spcAft>
              <a:buClr>
                <a:schemeClr val="dk1"/>
              </a:buClr>
              <a:buSzPts val="2600"/>
              <a:buFont typeface="Calibri"/>
              <a:buChar char="●"/>
            </a:pPr>
            <a:r>
              <a:rPr lang="en-CA" sz="2600">
                <a:solidFill>
                  <a:schemeClr val="dk1"/>
                </a:solidFill>
                <a:latin typeface="Calibri"/>
                <a:ea typeface="Calibri"/>
                <a:cs typeface="Calibri"/>
                <a:sym typeface="Calibri"/>
              </a:rPr>
              <a:t>Controllability</a:t>
            </a:r>
            <a:endParaRPr sz="2600">
              <a:solidFill>
                <a:schemeClr val="dk1"/>
              </a:solidFill>
              <a:latin typeface="Calibri"/>
              <a:ea typeface="Calibri"/>
              <a:cs typeface="Calibri"/>
              <a:sym typeface="Calibri"/>
            </a:endParaRPr>
          </a:p>
          <a:p>
            <a:pPr indent="-393700" lvl="0" marL="457200" rtl="0" algn="l">
              <a:spcBef>
                <a:spcPts val="0"/>
              </a:spcBef>
              <a:spcAft>
                <a:spcPts val="0"/>
              </a:spcAft>
              <a:buClr>
                <a:schemeClr val="dk1"/>
              </a:buClr>
              <a:buSzPts val="2600"/>
              <a:buFont typeface="Calibri"/>
              <a:buChar char="●"/>
            </a:pPr>
            <a:r>
              <a:rPr lang="en-CA" sz="2600">
                <a:solidFill>
                  <a:schemeClr val="dk1"/>
                </a:solidFill>
                <a:latin typeface="Calibri"/>
                <a:ea typeface="Calibri"/>
                <a:cs typeface="Calibri"/>
                <a:sym typeface="Calibri"/>
              </a:rPr>
              <a:t>Recreational activities</a:t>
            </a:r>
            <a:endParaRPr sz="2600">
              <a:solidFill>
                <a:schemeClr val="dk1"/>
              </a:solidFill>
              <a:latin typeface="Calibri"/>
              <a:ea typeface="Calibri"/>
              <a:cs typeface="Calibri"/>
              <a:sym typeface="Calibri"/>
            </a:endParaRPr>
          </a:p>
          <a:p>
            <a:pPr indent="-393700" lvl="0" marL="457200" rtl="0" algn="l">
              <a:spcBef>
                <a:spcPts val="0"/>
              </a:spcBef>
              <a:spcAft>
                <a:spcPts val="0"/>
              </a:spcAft>
              <a:buClr>
                <a:schemeClr val="dk1"/>
              </a:buClr>
              <a:buSzPts val="2600"/>
              <a:buFont typeface="Calibri"/>
              <a:buChar char="●"/>
            </a:pPr>
            <a:r>
              <a:rPr lang="en-CA" sz="2600">
                <a:solidFill>
                  <a:schemeClr val="dk1"/>
                </a:solidFill>
                <a:latin typeface="Calibri"/>
                <a:ea typeface="Calibri"/>
                <a:cs typeface="Calibri"/>
                <a:sym typeface="Calibri"/>
              </a:rPr>
              <a:t>Water supply and flood control</a:t>
            </a:r>
            <a:r>
              <a:rPr lang="en-CA" sz="2600">
                <a:solidFill>
                  <a:schemeClr val="dk1"/>
                </a:solidFill>
                <a:latin typeface="Calibri"/>
                <a:ea typeface="Calibri"/>
                <a:cs typeface="Calibri"/>
                <a:sym typeface="Calibri"/>
              </a:rPr>
              <a:t> </a:t>
            </a:r>
            <a:endParaRPr sz="2600">
              <a:solidFill>
                <a:schemeClr val="dk1"/>
              </a:solidFill>
              <a:latin typeface="Calibri"/>
              <a:ea typeface="Calibri"/>
              <a:cs typeface="Calibri"/>
              <a:sym typeface="Calibri"/>
            </a:endParaRPr>
          </a:p>
        </p:txBody>
      </p:sp>
      <p:sp>
        <p:nvSpPr>
          <p:cNvPr id="188" name="Google Shape;188;g32983b7b168_0_5"/>
          <p:cNvSpPr txBox="1"/>
          <p:nvPr/>
        </p:nvSpPr>
        <p:spPr>
          <a:xfrm>
            <a:off x="313325" y="860300"/>
            <a:ext cx="3909000" cy="514200"/>
          </a:xfrm>
          <a:prstGeom prst="rect">
            <a:avLst/>
          </a:prstGeom>
          <a:noFill/>
          <a:ln cap="flat" cmpd="sng" w="3810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CA" sz="2500">
                <a:solidFill>
                  <a:schemeClr val="dk1"/>
                </a:solidFill>
                <a:latin typeface="Calibri"/>
                <a:ea typeface="Calibri"/>
                <a:cs typeface="Calibri"/>
                <a:sym typeface="Calibri"/>
              </a:rPr>
              <a:t>        </a:t>
            </a:r>
            <a:r>
              <a:rPr b="1" lang="en-CA" sz="2500">
                <a:solidFill>
                  <a:schemeClr val="dk1"/>
                </a:solidFill>
                <a:latin typeface="Calibri"/>
                <a:ea typeface="Calibri"/>
                <a:cs typeface="Calibri"/>
                <a:sym typeface="Calibri"/>
              </a:rPr>
              <a:t>ADVANTAGES</a:t>
            </a:r>
            <a:endParaRPr b="1" sz="2500">
              <a:solidFill>
                <a:schemeClr val="dk1"/>
              </a:solidFill>
              <a:latin typeface="Calibri"/>
              <a:ea typeface="Calibri"/>
              <a:cs typeface="Calibri"/>
              <a:sym typeface="Calibri"/>
            </a:endParaRPr>
          </a:p>
        </p:txBody>
      </p:sp>
      <p:sp>
        <p:nvSpPr>
          <p:cNvPr id="189" name="Google Shape;189;g32983b7b168_0_5"/>
          <p:cNvSpPr txBox="1"/>
          <p:nvPr/>
        </p:nvSpPr>
        <p:spPr>
          <a:xfrm>
            <a:off x="4809125" y="860300"/>
            <a:ext cx="3909000" cy="514200"/>
          </a:xfrm>
          <a:prstGeom prst="rect">
            <a:avLst/>
          </a:prstGeom>
          <a:noFill/>
          <a:ln cap="flat" cmpd="sng" w="3810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CA" sz="2500">
                <a:solidFill>
                  <a:schemeClr val="dk1"/>
                </a:solidFill>
                <a:latin typeface="Calibri"/>
                <a:ea typeface="Calibri"/>
                <a:cs typeface="Calibri"/>
                <a:sym typeface="Calibri"/>
              </a:rPr>
              <a:t>        </a:t>
            </a:r>
            <a:r>
              <a:rPr b="1" lang="en-CA" sz="2500">
                <a:solidFill>
                  <a:schemeClr val="dk1"/>
                </a:solidFill>
                <a:latin typeface="Calibri"/>
                <a:ea typeface="Calibri"/>
                <a:cs typeface="Calibri"/>
                <a:sym typeface="Calibri"/>
              </a:rPr>
              <a:t>DISADVANTAGES</a:t>
            </a:r>
            <a:endParaRPr b="1" sz="2500">
              <a:solidFill>
                <a:schemeClr val="dk1"/>
              </a:solidFill>
              <a:latin typeface="Calibri"/>
              <a:ea typeface="Calibri"/>
              <a:cs typeface="Calibri"/>
              <a:sym typeface="Calibri"/>
            </a:endParaRPr>
          </a:p>
        </p:txBody>
      </p:sp>
      <p:sp>
        <p:nvSpPr>
          <p:cNvPr id="190" name="Google Shape;190;g32983b7b168_0_5"/>
          <p:cNvSpPr txBox="1"/>
          <p:nvPr/>
        </p:nvSpPr>
        <p:spPr>
          <a:xfrm>
            <a:off x="4784825" y="1625625"/>
            <a:ext cx="4089000" cy="4371000"/>
          </a:xfrm>
          <a:prstGeom prst="rect">
            <a:avLst/>
          </a:prstGeom>
          <a:noFill/>
          <a:ln cap="flat" cmpd="sng" w="3810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393700" lvl="0" marL="457200" rtl="0" algn="l">
              <a:spcBef>
                <a:spcPts val="0"/>
              </a:spcBef>
              <a:spcAft>
                <a:spcPts val="0"/>
              </a:spcAft>
              <a:buClr>
                <a:schemeClr val="dk1"/>
              </a:buClr>
              <a:buSzPts val="2600"/>
              <a:buFont typeface="Calibri"/>
              <a:buChar char="●"/>
            </a:pPr>
            <a:r>
              <a:rPr lang="en-CA" sz="2600">
                <a:solidFill>
                  <a:schemeClr val="dk1"/>
                </a:solidFill>
                <a:latin typeface="Calibri"/>
                <a:ea typeface="Calibri"/>
                <a:cs typeface="Calibri"/>
                <a:sym typeface="Calibri"/>
              </a:rPr>
              <a:t>Very expensive startup cost</a:t>
            </a:r>
            <a:endParaRPr sz="2600">
              <a:solidFill>
                <a:schemeClr val="dk1"/>
              </a:solidFill>
              <a:latin typeface="Calibri"/>
              <a:ea typeface="Calibri"/>
              <a:cs typeface="Calibri"/>
              <a:sym typeface="Calibri"/>
            </a:endParaRPr>
          </a:p>
          <a:p>
            <a:pPr indent="-393700" lvl="0" marL="457200" rtl="0" algn="l">
              <a:spcBef>
                <a:spcPts val="0"/>
              </a:spcBef>
              <a:spcAft>
                <a:spcPts val="0"/>
              </a:spcAft>
              <a:buClr>
                <a:schemeClr val="dk1"/>
              </a:buClr>
              <a:buSzPts val="2600"/>
              <a:buFont typeface="Calibri"/>
              <a:buChar char="●"/>
            </a:pPr>
            <a:r>
              <a:rPr lang="en-CA" sz="2600">
                <a:solidFill>
                  <a:schemeClr val="dk1"/>
                </a:solidFill>
                <a:latin typeface="Calibri"/>
                <a:ea typeface="Calibri"/>
                <a:cs typeface="Calibri"/>
                <a:sym typeface="Calibri"/>
              </a:rPr>
              <a:t>You don't get all the stored energy back </a:t>
            </a:r>
            <a:endParaRPr sz="2600">
              <a:solidFill>
                <a:schemeClr val="dk1"/>
              </a:solidFill>
              <a:latin typeface="Calibri"/>
              <a:ea typeface="Calibri"/>
              <a:cs typeface="Calibri"/>
              <a:sym typeface="Calibri"/>
            </a:endParaRPr>
          </a:p>
          <a:p>
            <a:pPr indent="-393700" lvl="0" marL="457200" rtl="0" algn="l">
              <a:spcBef>
                <a:spcPts val="0"/>
              </a:spcBef>
              <a:spcAft>
                <a:spcPts val="0"/>
              </a:spcAft>
              <a:buClr>
                <a:schemeClr val="dk1"/>
              </a:buClr>
              <a:buSzPts val="2600"/>
              <a:buFont typeface="Calibri"/>
              <a:buChar char="●"/>
            </a:pPr>
            <a:r>
              <a:rPr lang="en-CA" sz="2600">
                <a:solidFill>
                  <a:schemeClr val="dk1"/>
                </a:solidFill>
                <a:latin typeface="Calibri"/>
                <a:ea typeface="Calibri"/>
                <a:cs typeface="Calibri"/>
                <a:sym typeface="Calibri"/>
              </a:rPr>
              <a:t>Affects aquatic life</a:t>
            </a:r>
            <a:endParaRPr sz="2600">
              <a:solidFill>
                <a:schemeClr val="dk1"/>
              </a:solidFill>
              <a:latin typeface="Calibri"/>
              <a:ea typeface="Calibri"/>
              <a:cs typeface="Calibri"/>
              <a:sym typeface="Calibri"/>
            </a:endParaRPr>
          </a:p>
          <a:p>
            <a:pPr indent="-393700" lvl="0" marL="457200" rtl="0" algn="l">
              <a:spcBef>
                <a:spcPts val="0"/>
              </a:spcBef>
              <a:spcAft>
                <a:spcPts val="0"/>
              </a:spcAft>
              <a:buClr>
                <a:schemeClr val="dk1"/>
              </a:buClr>
              <a:buSzPts val="2600"/>
              <a:buFont typeface="Calibri"/>
              <a:buChar char="●"/>
            </a:pPr>
            <a:r>
              <a:rPr lang="en-CA" sz="2600">
                <a:solidFill>
                  <a:schemeClr val="dk1"/>
                </a:solidFill>
                <a:latin typeface="Calibri"/>
                <a:ea typeface="Calibri"/>
                <a:cs typeface="Calibri"/>
                <a:sym typeface="Calibri"/>
              </a:rPr>
              <a:t>Impact on water quality</a:t>
            </a:r>
            <a:endParaRPr sz="2600">
              <a:solidFill>
                <a:schemeClr val="dk1"/>
              </a:solidFill>
              <a:latin typeface="Calibri"/>
              <a:ea typeface="Calibri"/>
              <a:cs typeface="Calibri"/>
              <a:sym typeface="Calibri"/>
            </a:endParaRPr>
          </a:p>
          <a:p>
            <a:pPr indent="-393700" lvl="0" marL="457200" rtl="0" algn="l">
              <a:spcBef>
                <a:spcPts val="0"/>
              </a:spcBef>
              <a:spcAft>
                <a:spcPts val="0"/>
              </a:spcAft>
              <a:buClr>
                <a:schemeClr val="dk1"/>
              </a:buClr>
              <a:buSzPts val="2600"/>
              <a:buFont typeface="Calibri"/>
              <a:buChar char="●"/>
            </a:pPr>
            <a:r>
              <a:rPr lang="en-CA" sz="2600">
                <a:solidFill>
                  <a:schemeClr val="dk1"/>
                </a:solidFill>
                <a:latin typeface="Calibri"/>
                <a:ea typeface="Calibri"/>
                <a:cs typeface="Calibri"/>
                <a:sym typeface="Calibri"/>
              </a:rPr>
              <a:t>Climate Dependant</a:t>
            </a:r>
            <a:endParaRPr sz="2600">
              <a:solidFill>
                <a:schemeClr val="dk1"/>
              </a:solidFill>
              <a:latin typeface="Calibri"/>
              <a:ea typeface="Calibri"/>
              <a:cs typeface="Calibri"/>
              <a:sym typeface="Calibri"/>
            </a:endParaRPr>
          </a:p>
          <a:p>
            <a:pPr indent="-393700" lvl="0" marL="457200" rtl="0" algn="l">
              <a:spcBef>
                <a:spcPts val="0"/>
              </a:spcBef>
              <a:spcAft>
                <a:spcPts val="0"/>
              </a:spcAft>
              <a:buClr>
                <a:schemeClr val="dk1"/>
              </a:buClr>
              <a:buSzPts val="2600"/>
              <a:buFont typeface="Calibri"/>
              <a:buChar char="●"/>
            </a:pPr>
            <a:r>
              <a:rPr lang="en-CA" sz="2600">
                <a:solidFill>
                  <a:schemeClr val="dk1"/>
                </a:solidFill>
                <a:latin typeface="Calibri"/>
                <a:ea typeface="Calibri"/>
                <a:cs typeface="Calibri"/>
                <a:sym typeface="Calibri"/>
              </a:rPr>
              <a:t>Threat to habitats  </a:t>
            </a:r>
            <a:endParaRPr sz="2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2025-01-12T20:04:56Z</dcterms:created>
  <dc:creator>Bhoj Raj Choudhary</dc:creator>
</cp:coreProperties>
</file>