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36fb1790e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36fb1790e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306adf1593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306adf1593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36fb1790e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36fb1790e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306adf159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306adf159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39faa6894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39faa6894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39faa689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39faa689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306adf159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306adf159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325c74c4c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325c74c4c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306adf159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306adf159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325c74c4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325c74c4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201d243e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201d243e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2f501a1d8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2f501a1d8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2f501a1d8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2f501a1d8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306adf15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306adf15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2eb6eeda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2eb6eeda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38235365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38235365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306adf1593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306adf1593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22db3cbf3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22db3cbf3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382353659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382353659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39463e91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39463e91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39463e91b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39463e91b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306adf159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306adf159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5.jpg"/><Relationship Id="rId6"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0"/>
              <a:t>Jellyfish</a:t>
            </a:r>
            <a:endParaRPr sz="15000"/>
          </a:p>
        </p:txBody>
      </p:sp>
      <p:sp>
        <p:nvSpPr>
          <p:cNvPr id="55" name="Google Shape;55;p13"/>
          <p:cNvSpPr txBox="1"/>
          <p:nvPr>
            <p:ph idx="1" type="subTitle"/>
          </p:nvPr>
        </p:nvSpPr>
        <p:spPr>
          <a:xfrm>
            <a:off x="311700" y="3338950"/>
            <a:ext cx="8520600" cy="650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Floating through time for over 500 million years</a:t>
            </a:r>
            <a:endParaRPr/>
          </a:p>
        </p:txBody>
      </p:sp>
      <p:sp>
        <p:nvSpPr>
          <p:cNvPr id="56" name="Google Shape;56;p13"/>
          <p:cNvSpPr txBox="1"/>
          <p:nvPr>
            <p:ph idx="1" type="subTitle"/>
          </p:nvPr>
        </p:nvSpPr>
        <p:spPr>
          <a:xfrm>
            <a:off x="311700" y="39036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Mika Kawai &amp; Chloe Leung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Their Nervous System Affects Humans</a:t>
            </a:r>
            <a:endParaRPr/>
          </a:p>
        </p:txBody>
      </p:sp>
      <p:sp>
        <p:nvSpPr>
          <p:cNvPr id="114" name="Google Shape;114;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Since jellyfish have a simpler nervous system than humans, they would be easier to study, and figure out the mystery of how neuron </a:t>
            </a:r>
            <a:r>
              <a:rPr lang="en"/>
              <a:t>communication</a:t>
            </a:r>
            <a:r>
              <a:rPr lang="en"/>
              <a:t> works. With this knowledge, we think researchers could eventually:</a:t>
            </a:r>
            <a:endParaRPr/>
          </a:p>
          <a:p>
            <a:pPr indent="-342900" lvl="0" marL="457200" rtl="0" algn="l">
              <a:spcBef>
                <a:spcPts val="1200"/>
              </a:spcBef>
              <a:spcAft>
                <a:spcPts val="0"/>
              </a:spcAft>
              <a:buSzPts val="1800"/>
              <a:buChar char="●"/>
            </a:pPr>
            <a:r>
              <a:rPr lang="en"/>
              <a:t>Find solutions to neuron disorders or damages </a:t>
            </a:r>
            <a:endParaRPr/>
          </a:p>
          <a:p>
            <a:pPr indent="-317500" lvl="1" marL="914400" rtl="0" algn="l">
              <a:spcBef>
                <a:spcPts val="0"/>
              </a:spcBef>
              <a:spcAft>
                <a:spcPts val="0"/>
              </a:spcAft>
              <a:buSzPts val="1400"/>
              <a:buChar char="○"/>
            </a:pPr>
            <a:r>
              <a:rPr lang="en"/>
              <a:t>We could replace damaged parts with a nerve net</a:t>
            </a:r>
            <a:endParaRPr/>
          </a:p>
          <a:p>
            <a:pPr indent="-317500" lvl="1" marL="914400" rtl="0" algn="l">
              <a:spcBef>
                <a:spcPts val="0"/>
              </a:spcBef>
              <a:spcAft>
                <a:spcPts val="0"/>
              </a:spcAft>
              <a:buSzPts val="1400"/>
              <a:buChar char="○"/>
            </a:pPr>
            <a:r>
              <a:rPr lang="en"/>
              <a:t>Generate neuron orders with AI, bypassing the brain or damaged parts</a:t>
            </a:r>
            <a:endParaRPr/>
          </a:p>
          <a:p>
            <a:pPr indent="-342900" lvl="0" marL="457200" rtl="0" algn="l">
              <a:spcBef>
                <a:spcPts val="0"/>
              </a:spcBef>
              <a:spcAft>
                <a:spcPts val="0"/>
              </a:spcAft>
              <a:buSzPts val="1800"/>
              <a:buChar char="●"/>
            </a:pPr>
            <a:r>
              <a:rPr lang="en"/>
              <a:t>Help blind people</a:t>
            </a:r>
            <a:endParaRPr/>
          </a:p>
          <a:p>
            <a:pPr indent="-317500" lvl="1" marL="914400" rtl="0" algn="l">
              <a:spcBef>
                <a:spcPts val="0"/>
              </a:spcBef>
              <a:spcAft>
                <a:spcPts val="0"/>
              </a:spcAft>
              <a:buSzPts val="1400"/>
              <a:buChar char="○"/>
            </a:pPr>
            <a:r>
              <a:rPr lang="en"/>
              <a:t>Use rhopalia to help them “see”</a:t>
            </a:r>
            <a:endParaRPr/>
          </a:p>
          <a:p>
            <a:pPr indent="-317500" lvl="1" marL="914400" rtl="0" algn="l">
              <a:spcBef>
                <a:spcPts val="0"/>
              </a:spcBef>
              <a:spcAft>
                <a:spcPts val="0"/>
              </a:spcAft>
              <a:buSzPts val="1400"/>
              <a:buChar char="○"/>
            </a:pPr>
            <a:r>
              <a:rPr lang="en"/>
              <a:t>Help them detect light</a:t>
            </a:r>
            <a:endParaRPr/>
          </a:p>
          <a:p>
            <a:pPr indent="0" lvl="0" marL="0" rtl="0" algn="l">
              <a:spcBef>
                <a:spcPts val="1200"/>
              </a:spcBef>
              <a:spcAft>
                <a:spcPts val="1200"/>
              </a:spcAft>
              <a:buNone/>
            </a:pPr>
            <a:r>
              <a:rPr lang="en"/>
              <a:t>Scientists, in October 2006, discovered </a:t>
            </a:r>
            <a:r>
              <a:rPr lang="en"/>
              <a:t>a protein in </a:t>
            </a:r>
            <a:r>
              <a:rPr lang="en"/>
              <a:t>jellyfish that might help us treat </a:t>
            </a:r>
            <a:r>
              <a:rPr lang="en"/>
              <a:t>neurodegenerative</a:t>
            </a:r>
            <a:r>
              <a:rPr lang="en"/>
              <a:t> diseases.</a:t>
            </a:r>
            <a:endParaRPr/>
          </a:p>
        </p:txBody>
      </p:sp>
      <p:pic>
        <p:nvPicPr>
          <p:cNvPr id="115" name="Google Shape;115;p22"/>
          <p:cNvPicPr preferRelativeResize="0"/>
          <p:nvPr/>
        </p:nvPicPr>
        <p:blipFill>
          <a:blip r:embed="rId3">
            <a:alphaModFix/>
          </a:blip>
          <a:stretch>
            <a:fillRect/>
          </a:stretch>
        </p:blipFill>
        <p:spPr>
          <a:xfrm>
            <a:off x="7054376" y="2325976"/>
            <a:ext cx="1825725" cy="1214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Respiratory System </a:t>
            </a:r>
            <a:r>
              <a:rPr lang="en"/>
              <a:t> </a:t>
            </a:r>
            <a:endParaRPr/>
          </a:p>
        </p:txBody>
      </p:sp>
      <p:sp>
        <p:nvSpPr>
          <p:cNvPr id="121" name="Google Shape;121;p23"/>
          <p:cNvSpPr txBox="1"/>
          <p:nvPr>
            <p:ph idx="1" type="body"/>
          </p:nvPr>
        </p:nvSpPr>
        <p:spPr>
          <a:xfrm>
            <a:off x="311700" y="1152475"/>
            <a:ext cx="8520600" cy="3785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Jellyfish use simple diffusion to meet their respiratory needs.</a:t>
            </a:r>
            <a:endParaRPr/>
          </a:p>
          <a:p>
            <a:pPr indent="0" lvl="0" marL="0" rtl="0" algn="l">
              <a:spcBef>
                <a:spcPts val="1200"/>
              </a:spcBef>
              <a:spcAft>
                <a:spcPts val="0"/>
              </a:spcAft>
              <a:buNone/>
            </a:pPr>
            <a:r>
              <a:rPr i="1" lang="en" sz="1400"/>
              <a:t>Diffusion: particles moving from high concentrations to low concentrations to meet equilibrium</a:t>
            </a:r>
            <a:endParaRPr i="1" sz="1400"/>
          </a:p>
          <a:p>
            <a:pPr indent="-342900" lvl="0" marL="457200" rtl="0" algn="l">
              <a:spcBef>
                <a:spcPts val="1200"/>
              </a:spcBef>
              <a:spcAft>
                <a:spcPts val="0"/>
              </a:spcAft>
              <a:buSzPts val="1800"/>
              <a:buChar char="●"/>
            </a:pPr>
            <a:r>
              <a:rPr lang="en"/>
              <a:t>Inhaling</a:t>
            </a:r>
            <a:endParaRPr/>
          </a:p>
          <a:p>
            <a:pPr indent="-317500" lvl="1" marL="914400" rtl="0" algn="l">
              <a:spcBef>
                <a:spcPts val="0"/>
              </a:spcBef>
              <a:spcAft>
                <a:spcPts val="0"/>
              </a:spcAft>
              <a:buSzPts val="1400"/>
              <a:buChar char="○"/>
            </a:pPr>
            <a:r>
              <a:rPr lang="en"/>
              <a:t>Their </a:t>
            </a:r>
            <a:r>
              <a:rPr lang="en"/>
              <a:t>extremely</a:t>
            </a:r>
            <a:r>
              <a:rPr lang="en"/>
              <a:t> thin ectoderm, a layer in their epidermis, allows dissolved oxygen to simply pass right through into their body, without organs</a:t>
            </a:r>
            <a:endParaRPr/>
          </a:p>
          <a:p>
            <a:pPr indent="-342900" lvl="0" marL="457200" rtl="0" algn="l">
              <a:spcBef>
                <a:spcPts val="0"/>
              </a:spcBef>
              <a:spcAft>
                <a:spcPts val="0"/>
              </a:spcAft>
              <a:buSzPts val="1800"/>
              <a:buChar char="●"/>
            </a:pPr>
            <a:r>
              <a:rPr lang="en"/>
              <a:t>Exhaling</a:t>
            </a:r>
            <a:endParaRPr/>
          </a:p>
          <a:p>
            <a:pPr indent="-317500" lvl="1" marL="914400" rtl="0" algn="l">
              <a:spcBef>
                <a:spcPts val="0"/>
              </a:spcBef>
              <a:spcAft>
                <a:spcPts val="0"/>
              </a:spcAft>
              <a:buSzPts val="1400"/>
              <a:buChar char="○"/>
            </a:pPr>
            <a:r>
              <a:rPr lang="en"/>
              <a:t>Their waste leaves through surface cells without organs to meet equilibrium with the water</a:t>
            </a:r>
            <a:endParaRPr/>
          </a:p>
          <a:p>
            <a:pPr indent="-342900" lvl="0" marL="457200" rtl="0" algn="l">
              <a:spcBef>
                <a:spcPts val="0"/>
              </a:spcBef>
              <a:spcAft>
                <a:spcPts val="0"/>
              </a:spcAft>
              <a:buSzPts val="1800"/>
              <a:buChar char="●"/>
            </a:pPr>
            <a:r>
              <a:rPr lang="en"/>
              <a:t>Oxygen storage</a:t>
            </a:r>
            <a:endParaRPr/>
          </a:p>
          <a:p>
            <a:pPr indent="-317500" lvl="1" marL="914400" rtl="0" algn="l">
              <a:spcBef>
                <a:spcPts val="0"/>
              </a:spcBef>
              <a:spcAft>
                <a:spcPts val="0"/>
              </a:spcAft>
              <a:buSzPts val="1400"/>
              <a:buChar char="○"/>
            </a:pPr>
            <a:r>
              <a:rPr lang="en"/>
              <a:t>They can also store the oxygen in their mesoglea, and that allows them to withstand waters with low oxygen concentration, just like how we hold our breath</a:t>
            </a:r>
            <a:endParaRPr/>
          </a:p>
          <a:p>
            <a:pPr indent="0" lvl="0" marL="0" rtl="0" algn="l">
              <a:spcBef>
                <a:spcPts val="1200"/>
              </a:spcBef>
              <a:spcAft>
                <a:spcPts val="1200"/>
              </a:spcAft>
              <a:buNone/>
            </a:pPr>
            <a:r>
              <a:rPr lang="en"/>
              <a:t>However, jellyfish will always be using the oxygen inside their body through cellular respiration, so they will basically never reach equilibrium with the water</a:t>
            </a:r>
            <a:endParaRPr/>
          </a:p>
        </p:txBody>
      </p:sp>
      <p:pic>
        <p:nvPicPr>
          <p:cNvPr id="122" name="Google Shape;122;p23"/>
          <p:cNvPicPr preferRelativeResize="0"/>
          <p:nvPr/>
        </p:nvPicPr>
        <p:blipFill rotWithShape="1">
          <a:blip r:embed="rId3">
            <a:alphaModFix/>
          </a:blip>
          <a:srcRect b="54468" l="0" r="0" t="0"/>
          <a:stretch/>
        </p:blipFill>
        <p:spPr>
          <a:xfrm>
            <a:off x="6653325" y="118075"/>
            <a:ext cx="2304974" cy="13427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Jellyfish have a simple respiratory system that we think can help </a:t>
            </a:r>
            <a:r>
              <a:rPr lang="en"/>
              <a:t>improve</a:t>
            </a:r>
            <a:r>
              <a:rPr lang="en"/>
              <a:t> engineering, by redesigning </a:t>
            </a:r>
            <a:r>
              <a:rPr lang="en"/>
              <a:t>airplanes, submarines, and climbing or diving equipment.</a:t>
            </a:r>
            <a:endParaRPr/>
          </a:p>
          <a:p>
            <a:pPr indent="-342900" lvl="0" marL="457200" rtl="0" algn="l">
              <a:spcBef>
                <a:spcPts val="1200"/>
              </a:spcBef>
              <a:spcAft>
                <a:spcPts val="0"/>
              </a:spcAft>
              <a:buSzPts val="1800"/>
              <a:buChar char="●"/>
            </a:pPr>
            <a:r>
              <a:rPr lang="en"/>
              <a:t>They can take in oxygen as they go higher into the atmosphere or deeper into the ocean, without the need to bring a giant tank of oxygen</a:t>
            </a:r>
            <a:endParaRPr/>
          </a:p>
          <a:p>
            <a:pPr indent="-317500" lvl="1" marL="914400" rtl="0" algn="l">
              <a:spcBef>
                <a:spcPts val="0"/>
              </a:spcBef>
              <a:spcAft>
                <a:spcPts val="0"/>
              </a:spcAft>
              <a:buSzPts val="1400"/>
              <a:buChar char="○"/>
            </a:pPr>
            <a:r>
              <a:rPr lang="en"/>
              <a:t>An issue, though, is that reaching equilibrium in places with such low oxygen concentrations wouldn’t have enough oxygen for a human</a:t>
            </a:r>
            <a:endParaRPr/>
          </a:p>
          <a:p>
            <a:pPr indent="-317500" lvl="1" marL="914400" rtl="0" algn="l">
              <a:spcBef>
                <a:spcPts val="0"/>
              </a:spcBef>
              <a:spcAft>
                <a:spcPts val="0"/>
              </a:spcAft>
              <a:buSzPts val="1400"/>
              <a:buChar char="○"/>
            </a:pPr>
            <a:r>
              <a:rPr lang="en"/>
              <a:t>If we overcame this, exploration would be easier than ever</a:t>
            </a:r>
            <a:endParaRPr/>
          </a:p>
          <a:p>
            <a:pPr indent="0" lvl="0" marL="0" rtl="0" algn="l">
              <a:spcBef>
                <a:spcPts val="1200"/>
              </a:spcBef>
              <a:spcAft>
                <a:spcPts val="1200"/>
              </a:spcAft>
              <a:buNone/>
            </a:pPr>
            <a:r>
              <a:rPr lang="en"/>
              <a:t>Recently, in February 2024, scientists looked at the possibility of using a jellyfish as an exploration tool, after turning them into an “ocean-going cyborg”.</a:t>
            </a:r>
            <a:endParaRPr/>
          </a:p>
        </p:txBody>
      </p:sp>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Their Respiratory System Affects Humans</a:t>
            </a:r>
            <a:endParaRPr/>
          </a:p>
        </p:txBody>
      </p:sp>
      <p:pic>
        <p:nvPicPr>
          <p:cNvPr id="129" name="Google Shape;129;p24"/>
          <p:cNvPicPr preferRelativeResize="0"/>
          <p:nvPr/>
        </p:nvPicPr>
        <p:blipFill rotWithShape="1">
          <a:blip r:embed="rId3">
            <a:alphaModFix/>
          </a:blip>
          <a:srcRect b="0" l="0" r="0" t="46678"/>
          <a:stretch/>
        </p:blipFill>
        <p:spPr>
          <a:xfrm>
            <a:off x="7773875" y="0"/>
            <a:ext cx="1370125" cy="1298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Regeneration and Immortality</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34327" lvl="0" marL="457200" rtl="0" algn="l">
              <a:lnSpc>
                <a:spcPct val="105000"/>
              </a:lnSpc>
              <a:spcBef>
                <a:spcPts val="0"/>
              </a:spcBef>
              <a:spcAft>
                <a:spcPts val="0"/>
              </a:spcAft>
              <a:buSzPts val="1665"/>
              <a:buChar char="●"/>
            </a:pPr>
            <a:r>
              <a:rPr lang="en" sz="1765"/>
              <a:t>Jellyfish can regrow, even with severe harm done to them</a:t>
            </a:r>
            <a:endParaRPr sz="1765"/>
          </a:p>
          <a:p>
            <a:pPr indent="-310832" lvl="1" marL="914400" rtl="0" algn="l">
              <a:lnSpc>
                <a:spcPct val="105000"/>
              </a:lnSpc>
              <a:spcBef>
                <a:spcPts val="0"/>
              </a:spcBef>
              <a:spcAft>
                <a:spcPts val="0"/>
              </a:spcAft>
              <a:buSzPts val="1295"/>
              <a:buChar char="○"/>
            </a:pPr>
            <a:r>
              <a:rPr lang="en" sz="1395"/>
              <a:t>Jocelyn Malamy, from the University of Chicago, studied the Clytia hemispherica to understand jellyfish regeneration</a:t>
            </a:r>
            <a:endParaRPr sz="1395"/>
          </a:p>
          <a:p>
            <a:pPr indent="-310832" lvl="1" marL="914400" rtl="0" algn="l">
              <a:lnSpc>
                <a:spcPct val="105000"/>
              </a:lnSpc>
              <a:spcBef>
                <a:spcPts val="0"/>
              </a:spcBef>
              <a:spcAft>
                <a:spcPts val="0"/>
              </a:spcAft>
              <a:buSzPts val="1295"/>
              <a:buChar char="○"/>
            </a:pPr>
            <a:r>
              <a:rPr lang="en" sz="1395"/>
              <a:t>Jellyfish regenerate by sending pre-existing cells to the site of injury, but the precise source is unclear</a:t>
            </a:r>
            <a:endParaRPr/>
          </a:p>
          <a:p>
            <a:pPr indent="-342900" lvl="0" marL="457200" rtl="0" algn="l">
              <a:spcBef>
                <a:spcPts val="0"/>
              </a:spcBef>
              <a:spcAft>
                <a:spcPts val="0"/>
              </a:spcAft>
              <a:buSzPts val="1800"/>
              <a:buChar char="●"/>
            </a:pPr>
            <a:r>
              <a:rPr lang="en"/>
              <a:t>Jellyfish, like butterfly, undergo </a:t>
            </a:r>
            <a:r>
              <a:rPr lang="en"/>
              <a:t>metamorphosis</a:t>
            </a:r>
            <a:r>
              <a:rPr lang="en"/>
              <a:t> </a:t>
            </a:r>
            <a:endParaRPr/>
          </a:p>
          <a:p>
            <a:pPr indent="-317500" lvl="1" marL="914400" rtl="0" algn="l">
              <a:spcBef>
                <a:spcPts val="0"/>
              </a:spcBef>
              <a:spcAft>
                <a:spcPts val="0"/>
              </a:spcAft>
              <a:buSzPts val="1400"/>
              <a:buChar char="○"/>
            </a:pPr>
            <a:r>
              <a:rPr i="1" lang="en" sz="1400"/>
              <a:t>Metamorphosis: A d</a:t>
            </a:r>
            <a:r>
              <a:rPr i="1" lang="en" sz="1400"/>
              <a:t>rastic</a:t>
            </a:r>
            <a:r>
              <a:rPr i="1" lang="en" sz="1400"/>
              <a:t> change in the appearance or </a:t>
            </a:r>
            <a:r>
              <a:rPr i="1" lang="en" sz="1400"/>
              <a:t>habits of an animal</a:t>
            </a:r>
            <a:r>
              <a:rPr i="1" lang="en" sz="1400"/>
              <a:t> from childhood to adulthood</a:t>
            </a:r>
            <a:endParaRPr i="1" sz="1400"/>
          </a:p>
          <a:p>
            <a:pPr indent="-342900" lvl="0" marL="457200" rtl="0" algn="l">
              <a:spcBef>
                <a:spcPts val="0"/>
              </a:spcBef>
              <a:spcAft>
                <a:spcPts val="0"/>
              </a:spcAft>
              <a:buSzPts val="1800"/>
              <a:buChar char="●"/>
            </a:pPr>
            <a:r>
              <a:rPr lang="en"/>
              <a:t>One species of jellyfish, t</a:t>
            </a:r>
            <a:r>
              <a:rPr lang="en"/>
              <a:t>he </a:t>
            </a:r>
            <a:r>
              <a:rPr lang="en"/>
              <a:t>Turritopsis dohrnii</a:t>
            </a:r>
            <a:r>
              <a:rPr lang="en"/>
              <a:t>, can revert back to its younger polyp form if its adult medusa body has been harmed </a:t>
            </a:r>
            <a:endParaRPr/>
          </a:p>
          <a:p>
            <a:pPr indent="-317500" lvl="1" marL="914400" rtl="0" algn="l">
              <a:spcBef>
                <a:spcPts val="0"/>
              </a:spcBef>
              <a:spcAft>
                <a:spcPts val="0"/>
              </a:spcAft>
              <a:buSzPts val="1400"/>
              <a:buChar char="○"/>
            </a:pPr>
            <a:r>
              <a:rPr lang="en"/>
              <a:t>It would be like a butterfly turning back to a caterpillar, if it was harmed </a:t>
            </a:r>
            <a:endParaRPr/>
          </a:p>
          <a:p>
            <a:pPr indent="-317500" lvl="1" marL="914400" rtl="0" algn="l">
              <a:spcBef>
                <a:spcPts val="0"/>
              </a:spcBef>
              <a:spcAft>
                <a:spcPts val="0"/>
              </a:spcAft>
              <a:buSzPts val="1400"/>
              <a:buChar char="○"/>
            </a:pPr>
            <a:r>
              <a:rPr lang="en"/>
              <a:t>If the Turritopsis dohrnii kept repeating this, they could theoretically never die, living up to their </a:t>
            </a:r>
            <a:r>
              <a:rPr lang="en"/>
              <a:t>nickname</a:t>
            </a:r>
            <a:r>
              <a:rPr lang="en"/>
              <a:t> the “immortal jellyfish”</a:t>
            </a:r>
            <a:endParaRPr/>
          </a:p>
          <a:p>
            <a:pPr indent="-317500" lvl="1" marL="914400" rtl="0" algn="l">
              <a:spcBef>
                <a:spcPts val="0"/>
              </a:spcBef>
              <a:spcAft>
                <a:spcPts val="0"/>
              </a:spcAft>
              <a:buSzPts val="1400"/>
              <a:buChar char="○"/>
            </a:pPr>
            <a:r>
              <a:rPr lang="en"/>
              <a:t>Called transdifferentiation </a:t>
            </a:r>
            <a:endParaRPr/>
          </a:p>
        </p:txBody>
      </p:sp>
      <p:pic>
        <p:nvPicPr>
          <p:cNvPr id="136" name="Google Shape;136;p25"/>
          <p:cNvPicPr preferRelativeResize="0"/>
          <p:nvPr/>
        </p:nvPicPr>
        <p:blipFill>
          <a:blip r:embed="rId3">
            <a:alphaModFix/>
          </a:blip>
          <a:stretch>
            <a:fillRect/>
          </a:stretch>
        </p:blipFill>
        <p:spPr>
          <a:xfrm>
            <a:off x="4782871" y="3861125"/>
            <a:ext cx="1672124" cy="1201850"/>
          </a:xfrm>
          <a:prstGeom prst="rect">
            <a:avLst/>
          </a:prstGeom>
          <a:noFill/>
          <a:ln>
            <a:noFill/>
          </a:ln>
        </p:spPr>
      </p:pic>
      <p:pic>
        <p:nvPicPr>
          <p:cNvPr id="137" name="Google Shape;137;p25"/>
          <p:cNvPicPr preferRelativeResize="0"/>
          <p:nvPr/>
        </p:nvPicPr>
        <p:blipFill>
          <a:blip r:embed="rId4">
            <a:alphaModFix/>
          </a:blip>
          <a:stretch>
            <a:fillRect/>
          </a:stretch>
        </p:blipFill>
        <p:spPr>
          <a:xfrm>
            <a:off x="6890200" y="109300"/>
            <a:ext cx="1339400" cy="1339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Their Regeneration and Immortality Affects Humans</a:t>
            </a:r>
            <a:endParaRPr/>
          </a:p>
        </p:txBody>
      </p:sp>
      <p:sp>
        <p:nvSpPr>
          <p:cNvPr id="143" name="Google Shape;143;p26"/>
          <p:cNvSpPr txBox="1"/>
          <p:nvPr>
            <p:ph idx="1" type="body"/>
          </p:nvPr>
        </p:nvSpPr>
        <p:spPr>
          <a:xfrm>
            <a:off x="311700" y="1152475"/>
            <a:ext cx="8520600" cy="3861900"/>
          </a:xfrm>
          <a:prstGeom prst="rect">
            <a:avLst/>
          </a:prstGeom>
        </p:spPr>
        <p:txBody>
          <a:bodyPr anchorCtr="0" anchor="t" bIns="91425" lIns="91425" spcFirstLastPara="1" rIns="91425" wrap="square" tIns="91425">
            <a:normAutofit fontScale="85000" lnSpcReduction="20000"/>
          </a:bodyPr>
          <a:lstStyle/>
          <a:p>
            <a:pPr indent="-318468" lvl="0" marL="457200" rtl="0" algn="l">
              <a:lnSpc>
                <a:spcPct val="105000"/>
              </a:lnSpc>
              <a:spcBef>
                <a:spcPts val="0"/>
              </a:spcBef>
              <a:spcAft>
                <a:spcPts val="0"/>
              </a:spcAft>
              <a:buSzPct val="94334"/>
              <a:buChar char="●"/>
            </a:pPr>
            <a:r>
              <a:rPr lang="en" sz="1765"/>
              <a:t>Humans could learn to regenerate</a:t>
            </a:r>
            <a:endParaRPr sz="1765"/>
          </a:p>
          <a:p>
            <a:pPr indent="-298497" lvl="1" marL="914400" rtl="0" algn="l">
              <a:lnSpc>
                <a:spcPct val="105000"/>
              </a:lnSpc>
              <a:spcBef>
                <a:spcPts val="0"/>
              </a:spcBef>
              <a:spcAft>
                <a:spcPts val="0"/>
              </a:spcAft>
              <a:buSzPct val="92831"/>
              <a:buChar char="○"/>
            </a:pPr>
            <a:r>
              <a:rPr lang="en" sz="1395"/>
              <a:t>This can save lives, for example eliminating the need for organ transplants</a:t>
            </a:r>
            <a:endParaRPr sz="1395"/>
          </a:p>
          <a:p>
            <a:pPr indent="-298497" lvl="1" marL="914400" rtl="0" algn="l">
              <a:lnSpc>
                <a:spcPct val="105000"/>
              </a:lnSpc>
              <a:spcBef>
                <a:spcPts val="0"/>
              </a:spcBef>
              <a:spcAft>
                <a:spcPts val="0"/>
              </a:spcAft>
              <a:buSzPct val="92831"/>
              <a:buChar char="○"/>
            </a:pPr>
            <a:r>
              <a:rPr lang="en" sz="1395"/>
              <a:t>Regenerating cells is much safer than using technology we have right now</a:t>
            </a:r>
            <a:endParaRPr sz="1395"/>
          </a:p>
          <a:p>
            <a:pPr indent="-298497" lvl="1" marL="914400" rtl="0" algn="l">
              <a:lnSpc>
                <a:spcPct val="105000"/>
              </a:lnSpc>
              <a:spcBef>
                <a:spcPts val="0"/>
              </a:spcBef>
              <a:spcAft>
                <a:spcPts val="0"/>
              </a:spcAft>
              <a:buSzPct val="92831"/>
              <a:buChar char="○"/>
            </a:pPr>
            <a:r>
              <a:rPr lang="en" sz="1395"/>
              <a:t>We could not find anything for this kind of research, as most people were studying immortality, but we think this is as important, and may be easier to research, since it’s similar to healing</a:t>
            </a:r>
            <a:endParaRPr/>
          </a:p>
          <a:p>
            <a:pPr indent="0" lvl="0" marL="0" rtl="0" algn="l">
              <a:spcBef>
                <a:spcPts val="1200"/>
              </a:spcBef>
              <a:spcAft>
                <a:spcPts val="0"/>
              </a:spcAft>
              <a:buNone/>
            </a:pPr>
            <a:r>
              <a:rPr lang="en"/>
              <a:t>No one knows the exact reason humans age, but one theory suggests that it might be related to our DNA is getting damaged and shortened over time.</a:t>
            </a:r>
            <a:endParaRPr/>
          </a:p>
          <a:p>
            <a:pPr indent="-325755" lvl="0" marL="457200" rtl="0" algn="l">
              <a:spcBef>
                <a:spcPts val="1200"/>
              </a:spcBef>
              <a:spcAft>
                <a:spcPts val="0"/>
              </a:spcAft>
              <a:buSzPct val="100000"/>
              <a:buChar char="●"/>
            </a:pPr>
            <a:r>
              <a:rPr lang="en"/>
              <a:t>Immortal jellyfishes’ DNA don’t shorten over time</a:t>
            </a:r>
            <a:endParaRPr/>
          </a:p>
          <a:p>
            <a:pPr indent="-304165" lvl="1" marL="914400" rtl="0" algn="l">
              <a:spcBef>
                <a:spcPts val="0"/>
              </a:spcBef>
              <a:spcAft>
                <a:spcPts val="0"/>
              </a:spcAft>
              <a:buSzPct val="100000"/>
              <a:buChar char="○"/>
            </a:pPr>
            <a:r>
              <a:rPr lang="en"/>
              <a:t>Scientists think immortal jellyfish have mutated/evolved to have long telomeres</a:t>
            </a:r>
            <a:endParaRPr/>
          </a:p>
          <a:p>
            <a:pPr indent="-304165" lvl="1" marL="914400" rtl="0" algn="l">
              <a:spcBef>
                <a:spcPts val="0"/>
              </a:spcBef>
              <a:spcAft>
                <a:spcPts val="0"/>
              </a:spcAft>
              <a:buSzPct val="100000"/>
              <a:buChar char="○"/>
            </a:pPr>
            <a:r>
              <a:rPr lang="en"/>
              <a:t>Telomeres protect the end of DNA, to prevent it from shortening over time</a:t>
            </a:r>
            <a:endParaRPr/>
          </a:p>
          <a:p>
            <a:pPr indent="-304165" lvl="1" marL="914400" rtl="0" algn="l">
              <a:spcBef>
                <a:spcPts val="0"/>
              </a:spcBef>
              <a:spcAft>
                <a:spcPts val="0"/>
              </a:spcAft>
              <a:buSzPct val="100000"/>
              <a:buChar char="○"/>
            </a:pPr>
            <a:r>
              <a:rPr lang="en"/>
              <a:t>The undamaged DNA appears to be why jellyfish can repeat the cycle of immortality </a:t>
            </a:r>
            <a:endParaRPr/>
          </a:p>
          <a:p>
            <a:pPr indent="-325755" lvl="0" marL="457200" rtl="0" algn="l">
              <a:spcBef>
                <a:spcPts val="0"/>
              </a:spcBef>
              <a:spcAft>
                <a:spcPts val="0"/>
              </a:spcAft>
              <a:buSzPct val="100000"/>
              <a:buChar char="●"/>
            </a:pPr>
            <a:r>
              <a:rPr lang="en"/>
              <a:t>By learning from jellyfish, it seems like if humans had long telomeres, we should be able to stop aging</a:t>
            </a:r>
            <a:endParaRPr/>
          </a:p>
          <a:p>
            <a:pPr indent="-304165" lvl="1" marL="914400" rtl="0" algn="l">
              <a:spcBef>
                <a:spcPts val="0"/>
              </a:spcBef>
              <a:spcAft>
                <a:spcPts val="0"/>
              </a:spcAft>
              <a:buSzPct val="100000"/>
              <a:buChar char="○"/>
            </a:pPr>
            <a:r>
              <a:rPr lang="en"/>
              <a:t>Unfortunately, the answer is not that simple</a:t>
            </a:r>
            <a:endParaRPr/>
          </a:p>
          <a:p>
            <a:pPr indent="-304165" lvl="1" marL="914400" rtl="0" algn="l">
              <a:spcBef>
                <a:spcPts val="0"/>
              </a:spcBef>
              <a:spcAft>
                <a:spcPts val="0"/>
              </a:spcAft>
              <a:buSzPct val="100000"/>
              <a:buChar char="○"/>
            </a:pPr>
            <a:r>
              <a:rPr lang="en"/>
              <a:t>According to two researches in 2023, when humans have long telomeres, it seems to be linked to cancer</a:t>
            </a:r>
            <a:endParaRPr/>
          </a:p>
          <a:p>
            <a:pPr indent="0" lvl="0" marL="0" rtl="0" algn="l">
              <a:spcBef>
                <a:spcPts val="1200"/>
              </a:spcBef>
              <a:spcAft>
                <a:spcPts val="1200"/>
              </a:spcAft>
              <a:buNone/>
            </a:pPr>
            <a:r>
              <a:rPr lang="en"/>
              <a:t>Based on these findings, it seems we have to control the </a:t>
            </a:r>
            <a:r>
              <a:rPr lang="en"/>
              <a:t>uncontrollable</a:t>
            </a:r>
            <a:r>
              <a:rPr lang="en"/>
              <a:t> cancer cells before we reach immortality in humans.</a:t>
            </a:r>
            <a:endParaRPr/>
          </a:p>
        </p:txBody>
      </p:sp>
      <p:pic>
        <p:nvPicPr>
          <p:cNvPr id="144" name="Google Shape;144;p26"/>
          <p:cNvPicPr preferRelativeResize="0"/>
          <p:nvPr/>
        </p:nvPicPr>
        <p:blipFill>
          <a:blip r:embed="rId3">
            <a:alphaModFix/>
          </a:blip>
          <a:stretch>
            <a:fillRect/>
          </a:stretch>
        </p:blipFill>
        <p:spPr>
          <a:xfrm>
            <a:off x="7113950" y="2460325"/>
            <a:ext cx="1855874" cy="1046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Ethical D</a:t>
            </a:r>
            <a:r>
              <a:rPr lang="en"/>
              <a:t>ilemma</a:t>
            </a:r>
            <a:r>
              <a:rPr lang="en"/>
              <a:t> of Immortality</a:t>
            </a:r>
            <a:endParaRPr/>
          </a:p>
        </p:txBody>
      </p:sp>
      <p:sp>
        <p:nvSpPr>
          <p:cNvPr id="150" name="Google Shape;150;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There is a controversy on whether scientists should continue this research. </a:t>
            </a:r>
            <a:endParaRPr/>
          </a:p>
          <a:p>
            <a:pPr indent="0" lvl="0" marL="0" rtl="0" algn="l">
              <a:spcBef>
                <a:spcPts val="1200"/>
              </a:spcBef>
              <a:spcAft>
                <a:spcPts val="0"/>
              </a:spcAft>
              <a:buClr>
                <a:schemeClr val="dk1"/>
              </a:buClr>
              <a:buSzPts val="1100"/>
              <a:buFont typeface="Arial"/>
              <a:buNone/>
            </a:pPr>
            <a:r>
              <a:rPr lang="en"/>
              <a:t>Humans were not meant to live forever, so if we were to start </a:t>
            </a:r>
            <a:r>
              <a:rPr lang="en"/>
              <a:t>changing</a:t>
            </a:r>
            <a:r>
              <a:rPr lang="en"/>
              <a:t> our genes, we would live much longer than we naturally would, adding to issues like overpopulation and global warming. </a:t>
            </a:r>
            <a:endParaRPr/>
          </a:p>
          <a:p>
            <a:pPr indent="0" lvl="0" marL="0" rtl="0" algn="l">
              <a:spcBef>
                <a:spcPts val="1200"/>
              </a:spcBef>
              <a:spcAft>
                <a:spcPts val="0"/>
              </a:spcAft>
              <a:buClr>
                <a:schemeClr val="dk1"/>
              </a:buClr>
              <a:buSzPts val="1100"/>
              <a:buFont typeface="Arial"/>
              <a:buNone/>
            </a:pPr>
            <a:r>
              <a:rPr lang="en"/>
              <a:t>The other side is that humans want to live, and choose </a:t>
            </a:r>
            <a:r>
              <a:rPr lang="en"/>
              <a:t>when to die, not have it determined by nature. </a:t>
            </a:r>
            <a:endParaRPr/>
          </a:p>
          <a:p>
            <a:pPr indent="0" lvl="0" marL="0" rtl="0" algn="l">
              <a:spcBef>
                <a:spcPts val="1200"/>
              </a:spcBef>
              <a:spcAft>
                <a:spcPts val="1200"/>
              </a:spcAft>
              <a:buClr>
                <a:schemeClr val="dk1"/>
              </a:buClr>
              <a:buSzPts val="1100"/>
              <a:buFont typeface="Arial"/>
              <a:buNone/>
            </a:pPr>
            <a:r>
              <a:rPr lang="en"/>
              <a:t>Other thoughts are “if you replaced all your cells, would you still be you?” and “if you chopped yourself in half, and both halves regrew, which one is the original?”</a:t>
            </a:r>
            <a:r>
              <a:rPr lang="en"/>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idx="1" type="body"/>
          </p:nvPr>
        </p:nvSpPr>
        <p:spPr>
          <a:xfrm>
            <a:off x="396775"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Here are some topics we would like to research next time:</a:t>
            </a:r>
            <a:endParaRPr/>
          </a:p>
          <a:p>
            <a:pPr indent="-342900" lvl="0" marL="457200" rtl="0" algn="l">
              <a:spcBef>
                <a:spcPts val="1200"/>
              </a:spcBef>
              <a:spcAft>
                <a:spcPts val="0"/>
              </a:spcAft>
              <a:buSzPts val="1800"/>
              <a:buChar char="●"/>
            </a:pPr>
            <a:r>
              <a:rPr lang="en"/>
              <a:t>Can we </a:t>
            </a:r>
            <a:r>
              <a:rPr lang="en"/>
              <a:t>control</a:t>
            </a:r>
            <a:r>
              <a:rPr lang="en"/>
              <a:t> cancer cells?</a:t>
            </a:r>
            <a:endParaRPr/>
          </a:p>
          <a:p>
            <a:pPr indent="-342900" lvl="0" marL="457200" rtl="0" algn="l">
              <a:spcBef>
                <a:spcPts val="0"/>
              </a:spcBef>
              <a:spcAft>
                <a:spcPts val="0"/>
              </a:spcAft>
              <a:buSzPts val="1800"/>
              <a:buChar char="●"/>
            </a:pPr>
            <a:r>
              <a:rPr lang="en"/>
              <a:t>Can we use active transport in airplanes, submarines, or diving </a:t>
            </a:r>
            <a:r>
              <a:rPr lang="en"/>
              <a:t>equipment</a:t>
            </a:r>
            <a:r>
              <a:rPr lang="en"/>
              <a:t> to breathe in low oxygen places?</a:t>
            </a:r>
            <a:endParaRPr/>
          </a:p>
          <a:p>
            <a:pPr indent="-342900" lvl="0" marL="457200" rtl="0" algn="l">
              <a:spcBef>
                <a:spcPts val="0"/>
              </a:spcBef>
              <a:spcAft>
                <a:spcPts val="0"/>
              </a:spcAft>
              <a:buSzPts val="1800"/>
              <a:buChar char="●"/>
            </a:pPr>
            <a:r>
              <a:rPr lang="en"/>
              <a:t>Can we simplify humans, or at least some body parts, to make them more efficient? </a:t>
            </a:r>
            <a:endParaRPr/>
          </a:p>
          <a:p>
            <a:pPr indent="0" lvl="0" marL="0" rtl="0" algn="l">
              <a:spcBef>
                <a:spcPts val="1200"/>
              </a:spcBef>
              <a:spcAft>
                <a:spcPts val="1200"/>
              </a:spcAft>
              <a:buNone/>
            </a:pPr>
            <a:r>
              <a:t/>
            </a:r>
            <a:endParaRPr/>
          </a:p>
        </p:txBody>
      </p:sp>
      <p:sp>
        <p:nvSpPr>
          <p:cNvPr id="156" name="Google Shape;15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Research and Continuation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162" name="Google Shape;162;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Jellyfish can function without organs because they are so simple, and can meet their life needs using simple systems and processes such as nerve nets or nerve rings and diffusion. When they mess up, immortal jellyfish can undergo transdifferentiation to revert to a younger form without harm or injuries.</a:t>
            </a:r>
            <a:endParaRPr/>
          </a:p>
          <a:p>
            <a:pPr indent="0" lvl="0" marL="0" rtl="0" algn="l">
              <a:spcBef>
                <a:spcPts val="1200"/>
              </a:spcBef>
              <a:spcAft>
                <a:spcPts val="0"/>
              </a:spcAft>
              <a:buNone/>
            </a:pPr>
            <a:r>
              <a:rPr lang="en"/>
              <a:t>There are many areas that we can learn from jellyfish that can change our daily lives, from curing neural diseases to immortality. Though most of these researches are still going on and currently have more questions than answers, we believe our future looks promising. However, it is important that we consider the ethical and social issues in these researches. </a:t>
            </a:r>
            <a:endParaRPr/>
          </a:p>
          <a:p>
            <a:pPr indent="0" lvl="0" marL="0" rtl="0" algn="l">
              <a:spcBef>
                <a:spcPts val="1200"/>
              </a:spcBef>
              <a:spcAft>
                <a:spcPts val="1200"/>
              </a:spcAft>
              <a:buClr>
                <a:schemeClr val="dk1"/>
              </a:buClr>
              <a:buSzPct val="61111"/>
              <a:buFont typeface="Arial"/>
              <a:buNone/>
            </a:pPr>
            <a:r>
              <a:rPr lang="en"/>
              <a:t>Lastly, our hypothesis was generally correct, their nerves do a lot for them, but they didn’t work the way we thought they did. We didn’t even realize that, in theory, jellyfish could live forever.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Did We Pick This Topic?</a:t>
            </a:r>
            <a:endParaRPr/>
          </a:p>
        </p:txBody>
      </p:sp>
      <p:sp>
        <p:nvSpPr>
          <p:cNvPr id="168" name="Google Shape;168;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Mika got stung by a jellyfish over the summer in 2024 </a:t>
            </a:r>
            <a:endParaRPr/>
          </a:p>
          <a:p>
            <a:pPr indent="-342900" lvl="0" marL="457200" rtl="0" algn="l">
              <a:spcBef>
                <a:spcPts val="0"/>
              </a:spcBef>
              <a:spcAft>
                <a:spcPts val="0"/>
              </a:spcAft>
              <a:buSzPts val="1800"/>
              <a:buChar char="●"/>
            </a:pPr>
            <a:r>
              <a:rPr lang="en"/>
              <a:t>We thought </a:t>
            </a:r>
            <a:r>
              <a:rPr lang="en"/>
              <a:t>jellyfish</a:t>
            </a:r>
            <a:r>
              <a:rPr lang="en"/>
              <a:t> were very interesting, being so pretty and </a:t>
            </a:r>
            <a:r>
              <a:rPr lang="en"/>
              <a:t>simple</a:t>
            </a:r>
            <a:endParaRPr/>
          </a:p>
          <a:p>
            <a:pPr indent="-342900" lvl="0" marL="457200" rtl="0" algn="l">
              <a:spcBef>
                <a:spcPts val="0"/>
              </a:spcBef>
              <a:spcAft>
                <a:spcPts val="0"/>
              </a:spcAft>
              <a:buSzPts val="1800"/>
              <a:buChar char="●"/>
            </a:pPr>
            <a:r>
              <a:rPr lang="en"/>
              <a:t>After our research, one of the most common facts we found were that they lacked organs, and that was the topic we decided to focus on</a:t>
            </a:r>
            <a:endParaRPr/>
          </a:p>
        </p:txBody>
      </p:sp>
      <p:pic>
        <p:nvPicPr>
          <p:cNvPr id="169" name="Google Shape;169;p30"/>
          <p:cNvPicPr preferRelativeResize="0"/>
          <p:nvPr/>
        </p:nvPicPr>
        <p:blipFill>
          <a:blip r:embed="rId3">
            <a:alphaModFix/>
          </a:blip>
          <a:stretch>
            <a:fillRect/>
          </a:stretch>
        </p:blipFill>
        <p:spPr>
          <a:xfrm>
            <a:off x="6763769" y="3141311"/>
            <a:ext cx="1833550" cy="16192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Did You Know?</a:t>
            </a:r>
            <a:endParaRPr/>
          </a:p>
        </p:txBody>
      </p:sp>
      <p:sp>
        <p:nvSpPr>
          <p:cNvPr id="175" name="Google Shape;175;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Their beautiful looks does not appear to help them better survive in the environment, based on our research</a:t>
            </a:r>
            <a:endParaRPr/>
          </a:p>
          <a:p>
            <a:pPr indent="-317500" lvl="1" marL="914400" rtl="0" algn="l">
              <a:spcBef>
                <a:spcPts val="0"/>
              </a:spcBef>
              <a:spcAft>
                <a:spcPts val="0"/>
              </a:spcAft>
              <a:buSzPts val="1400"/>
              <a:buChar char="○"/>
            </a:pPr>
            <a:r>
              <a:rPr lang="en"/>
              <a:t>However, based on what we know about jellyfish, there is probably a reason they look the way they do, otherwise they wouldn't have evolved this way</a:t>
            </a:r>
            <a:endParaRPr/>
          </a:p>
          <a:p>
            <a:pPr indent="-342900" lvl="0" marL="457200" rtl="0" algn="l">
              <a:spcBef>
                <a:spcPts val="0"/>
              </a:spcBef>
              <a:spcAft>
                <a:spcPts val="0"/>
              </a:spcAft>
              <a:buSzPts val="1800"/>
              <a:buChar char="●"/>
            </a:pPr>
            <a:r>
              <a:rPr lang="en"/>
              <a:t>When stung by jellyfish, urinating does not help. IT IS A MYTH</a:t>
            </a:r>
            <a:endParaRPr/>
          </a:p>
          <a:p>
            <a:pPr indent="-334327" lvl="0" marL="457200" rtl="0" algn="l">
              <a:lnSpc>
                <a:spcPct val="105000"/>
              </a:lnSpc>
              <a:spcBef>
                <a:spcPts val="0"/>
              </a:spcBef>
              <a:spcAft>
                <a:spcPts val="0"/>
              </a:spcAft>
              <a:buSzPts val="1665"/>
              <a:buChar char="●"/>
            </a:pPr>
            <a:r>
              <a:rPr lang="en" sz="1765"/>
              <a:t>In 1991, scientists sent jellyfish to space, and they multiplied! </a:t>
            </a:r>
            <a:endParaRPr sz="1765"/>
          </a:p>
          <a:p>
            <a:pPr indent="-310832" lvl="1" marL="914400" rtl="0" algn="l">
              <a:lnSpc>
                <a:spcPct val="105000"/>
              </a:lnSpc>
              <a:spcBef>
                <a:spcPts val="0"/>
              </a:spcBef>
              <a:spcAft>
                <a:spcPts val="0"/>
              </a:spcAft>
              <a:buSzPts val="1295"/>
              <a:buChar char="○"/>
            </a:pPr>
            <a:r>
              <a:rPr lang="en" sz="1395"/>
              <a:t>However, the space-born jellyfish did not know how to deal with gravity when the spaceship came back</a:t>
            </a:r>
            <a:endParaRPr sz="1395"/>
          </a:p>
          <a:p>
            <a:pPr indent="-334327" lvl="0" marL="457200" rtl="0" algn="l">
              <a:lnSpc>
                <a:spcPct val="105000"/>
              </a:lnSpc>
              <a:spcBef>
                <a:spcPts val="0"/>
              </a:spcBef>
              <a:spcAft>
                <a:spcPts val="0"/>
              </a:spcAft>
              <a:buSzPts val="1665"/>
              <a:buChar char="●"/>
            </a:pPr>
            <a:r>
              <a:rPr lang="en" sz="1765"/>
              <a:t>A group of jellyfish is called a bloom, swarm, or smack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00"/>
              <a:t>Problem </a:t>
            </a:r>
            <a:endParaRPr sz="2500"/>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3000"/>
              <a:t>How do jellyfish function without organs that are essential for humans?</a:t>
            </a:r>
            <a:endParaRPr b="1"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32"/>
          <p:cNvPicPr preferRelativeResize="0"/>
          <p:nvPr/>
        </p:nvPicPr>
        <p:blipFill>
          <a:blip r:embed="rId3">
            <a:alphaModFix/>
          </a:blip>
          <a:stretch>
            <a:fillRect/>
          </a:stretch>
        </p:blipFill>
        <p:spPr>
          <a:xfrm>
            <a:off x="151975" y="191450"/>
            <a:ext cx="4353375" cy="4716150"/>
          </a:xfrm>
          <a:prstGeom prst="rect">
            <a:avLst/>
          </a:prstGeom>
          <a:noFill/>
          <a:ln>
            <a:noFill/>
          </a:ln>
        </p:spPr>
      </p:pic>
      <p:pic>
        <p:nvPicPr>
          <p:cNvPr id="181" name="Google Shape;181;p32"/>
          <p:cNvPicPr preferRelativeResize="0"/>
          <p:nvPr/>
        </p:nvPicPr>
        <p:blipFill>
          <a:blip r:embed="rId4">
            <a:alphaModFix/>
          </a:blip>
          <a:stretch>
            <a:fillRect/>
          </a:stretch>
        </p:blipFill>
        <p:spPr>
          <a:xfrm>
            <a:off x="5364901" y="362899"/>
            <a:ext cx="3357501" cy="3326348"/>
          </a:xfrm>
          <a:prstGeom prst="rect">
            <a:avLst/>
          </a:prstGeom>
          <a:noFill/>
          <a:ln>
            <a:noFill/>
          </a:ln>
        </p:spPr>
      </p:pic>
      <p:sp>
        <p:nvSpPr>
          <p:cNvPr id="182" name="Google Shape;182;p32"/>
          <p:cNvSpPr txBox="1"/>
          <p:nvPr/>
        </p:nvSpPr>
        <p:spPr>
          <a:xfrm>
            <a:off x="4952575" y="3978925"/>
            <a:ext cx="3897600" cy="792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800">
                <a:solidFill>
                  <a:schemeClr val="dk2"/>
                </a:solidFill>
              </a:rPr>
              <a:t>The difference is that comb jellies don’t have stinging cells.</a:t>
            </a:r>
            <a:endParaRPr sz="18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Fun Fact - Life </a:t>
            </a:r>
            <a:r>
              <a:rPr lang="en"/>
              <a:t>Stages</a:t>
            </a:r>
            <a:r>
              <a:rPr lang="en"/>
              <a:t> of a Jellyfish</a:t>
            </a:r>
            <a:endParaRPr/>
          </a:p>
        </p:txBody>
      </p:sp>
      <p:sp>
        <p:nvSpPr>
          <p:cNvPr id="188" name="Google Shape;188;p33"/>
          <p:cNvSpPr txBox="1"/>
          <p:nvPr>
            <p:ph idx="1" type="body"/>
          </p:nvPr>
        </p:nvSpPr>
        <p:spPr>
          <a:xfrm>
            <a:off x="311700" y="1017725"/>
            <a:ext cx="8520600" cy="3923400"/>
          </a:xfrm>
          <a:prstGeom prst="rect">
            <a:avLst/>
          </a:prstGeom>
        </p:spPr>
        <p:txBody>
          <a:bodyPr anchorCtr="0" anchor="t" bIns="91425" lIns="91425" spcFirstLastPara="1" rIns="91425" wrap="square" tIns="91425">
            <a:spAutoFit/>
          </a:bodyPr>
          <a:lstStyle/>
          <a:p>
            <a:pPr indent="0" lvl="0" marL="0" rtl="0" algn="l">
              <a:lnSpc>
                <a:spcPct val="95000"/>
              </a:lnSpc>
              <a:spcBef>
                <a:spcPts val="0"/>
              </a:spcBef>
              <a:spcAft>
                <a:spcPts val="0"/>
              </a:spcAft>
              <a:buClr>
                <a:schemeClr val="dk1"/>
              </a:buClr>
              <a:buSzPts val="770"/>
              <a:buFont typeface="Arial"/>
              <a:buNone/>
            </a:pPr>
            <a:r>
              <a:rPr lang="en" sz="1300"/>
              <a:t>True Jellyfish</a:t>
            </a:r>
            <a:endParaRPr sz="1300"/>
          </a:p>
          <a:p>
            <a:pPr indent="0" lvl="0" marL="0" rtl="0" algn="l">
              <a:lnSpc>
                <a:spcPct val="95000"/>
              </a:lnSpc>
              <a:spcBef>
                <a:spcPts val="1200"/>
              </a:spcBef>
              <a:spcAft>
                <a:spcPts val="0"/>
              </a:spcAft>
              <a:buClr>
                <a:schemeClr val="dk1"/>
              </a:buClr>
              <a:buSzPts val="770"/>
              <a:buFont typeface="Arial"/>
              <a:buNone/>
            </a:pPr>
            <a:r>
              <a:rPr lang="en" sz="1300"/>
              <a:t>Egg - Eggs and sperm will be released into the ocean throughout late summer, and then the eggs will be fertilized</a:t>
            </a:r>
            <a:endParaRPr sz="1300"/>
          </a:p>
          <a:p>
            <a:pPr indent="0" lvl="0" marL="0" rtl="0" algn="l">
              <a:lnSpc>
                <a:spcPct val="95000"/>
              </a:lnSpc>
              <a:spcBef>
                <a:spcPts val="1200"/>
              </a:spcBef>
              <a:spcAft>
                <a:spcPts val="0"/>
              </a:spcAft>
              <a:buClr>
                <a:schemeClr val="dk1"/>
              </a:buClr>
              <a:buSzPts val="770"/>
              <a:buFont typeface="Arial"/>
              <a:buNone/>
            </a:pPr>
            <a:r>
              <a:rPr lang="en" sz="1300"/>
              <a:t>Planula - A fertilized egg will grow into a planula, which drift around the ocean until they hit a hard surface, which they latch onto</a:t>
            </a:r>
            <a:endParaRPr sz="1300"/>
          </a:p>
          <a:p>
            <a:pPr indent="0" lvl="0" marL="0" rtl="0" algn="l">
              <a:lnSpc>
                <a:spcPct val="95000"/>
              </a:lnSpc>
              <a:spcBef>
                <a:spcPts val="1200"/>
              </a:spcBef>
              <a:spcAft>
                <a:spcPts val="0"/>
              </a:spcAft>
              <a:buClr>
                <a:schemeClr val="dk1"/>
              </a:buClr>
              <a:buSzPts val="770"/>
              <a:buFont typeface="Arial"/>
              <a:buNone/>
            </a:pPr>
            <a:r>
              <a:rPr lang="en" sz="1300"/>
              <a:t>Polyp - After latching onto a hard surface, the planulae turn into polyps known as scyphistomae, which feed on small animals in the water they catch with their tentacles, and can reproduce by branching out and cloning itself</a:t>
            </a:r>
            <a:endParaRPr sz="1300"/>
          </a:p>
          <a:p>
            <a:pPr indent="0" lvl="0" marL="0" rtl="0" algn="l">
              <a:lnSpc>
                <a:spcPct val="95000"/>
              </a:lnSpc>
              <a:spcBef>
                <a:spcPts val="1200"/>
              </a:spcBef>
              <a:spcAft>
                <a:spcPts val="0"/>
              </a:spcAft>
              <a:buSzPts val="770"/>
              <a:buNone/>
            </a:pPr>
            <a:r>
              <a:rPr lang="en" sz="1300"/>
              <a:t>If the conditions are unfavorable, scyphistoma can shrink into a dome-shaped cyst, which is very durable, and can survive like that for years, until conditions get better, when they turn back into a polyp and continue growing</a:t>
            </a:r>
            <a:endParaRPr sz="1300"/>
          </a:p>
          <a:p>
            <a:pPr indent="0" lvl="0" marL="0" rtl="0" algn="l">
              <a:lnSpc>
                <a:spcPct val="95000"/>
              </a:lnSpc>
              <a:spcBef>
                <a:spcPts val="1200"/>
              </a:spcBef>
              <a:spcAft>
                <a:spcPts val="0"/>
              </a:spcAft>
              <a:buSzPts val="770"/>
              <a:buNone/>
            </a:pPr>
            <a:r>
              <a:rPr lang="en" sz="1300"/>
              <a:t>Polyp with Buds - When it is about 62 degrees fahrenheit in the spring, polyps will grow and elongate into a chain or stack of jellyfish clones called strobila, and periodically the strobila at the end of the chain will break of and swim away in a process known as strobilation</a:t>
            </a:r>
            <a:endParaRPr sz="1300"/>
          </a:p>
          <a:p>
            <a:pPr indent="0" lvl="0" marL="0" rtl="0" algn="l">
              <a:lnSpc>
                <a:spcPct val="95000"/>
              </a:lnSpc>
              <a:spcBef>
                <a:spcPts val="1200"/>
              </a:spcBef>
              <a:spcAft>
                <a:spcPts val="0"/>
              </a:spcAft>
              <a:buSzPts val="770"/>
              <a:buNone/>
            </a:pPr>
            <a:r>
              <a:rPr lang="en" sz="1300"/>
              <a:t>Immature Medusa - The free-swimming clone is called a ephyra, and it will feed on zooplankton until it grows into medusae</a:t>
            </a:r>
            <a:endParaRPr sz="1300"/>
          </a:p>
          <a:p>
            <a:pPr indent="0" lvl="0" marL="0" rtl="0" algn="l">
              <a:lnSpc>
                <a:spcPct val="95000"/>
              </a:lnSpc>
              <a:spcBef>
                <a:spcPts val="1200"/>
              </a:spcBef>
              <a:spcAft>
                <a:spcPts val="1200"/>
              </a:spcAft>
              <a:buSzPts val="770"/>
              <a:buNone/>
            </a:pPr>
            <a:r>
              <a:rPr lang="en" sz="1300"/>
              <a:t>Adult Medusa - Adult medusa will release eggs and sperms, and the cycle repeats</a:t>
            </a:r>
            <a:endParaRPr sz="13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Fun Fact - Life Stages of a Jellyfish Pt. 2</a:t>
            </a:r>
            <a:endParaRPr/>
          </a:p>
        </p:txBody>
      </p:sp>
      <p:sp>
        <p:nvSpPr>
          <p:cNvPr id="194" name="Google Shape;194;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300"/>
              <a:t>Comb Jellies</a:t>
            </a:r>
            <a:endParaRPr sz="1300"/>
          </a:p>
          <a:p>
            <a:pPr indent="0" lvl="0" marL="0" rtl="0" algn="l">
              <a:spcBef>
                <a:spcPts val="1200"/>
              </a:spcBef>
              <a:spcAft>
                <a:spcPts val="0"/>
              </a:spcAft>
              <a:buNone/>
            </a:pPr>
            <a:r>
              <a:rPr lang="en" sz="1300"/>
              <a:t>Egg - The sea walnut reproduces only sexually and are almost constantly doing it. Adults release both the egg and sperm into the water, and usually self-fertilize. The egg will grow for about a day, then it will turn into the larval comb jelly.</a:t>
            </a:r>
            <a:endParaRPr sz="1300"/>
          </a:p>
          <a:p>
            <a:pPr indent="0" lvl="0" marL="0" rtl="0" algn="l">
              <a:spcBef>
                <a:spcPts val="1200"/>
              </a:spcBef>
              <a:spcAft>
                <a:spcPts val="0"/>
              </a:spcAft>
              <a:buNone/>
            </a:pPr>
            <a:r>
              <a:rPr lang="en" sz="1300"/>
              <a:t>Larval Comb Jelly -  The larval comb jelly have two long sticky tentacles that capture prey, until they grow to be about 5mm large. Then it begins to absorb the tentacles and start to grow lobes, that adults use to capture prey.</a:t>
            </a:r>
            <a:endParaRPr sz="1300"/>
          </a:p>
          <a:p>
            <a:pPr indent="0" lvl="0" marL="0" rtl="0" algn="l">
              <a:spcBef>
                <a:spcPts val="1200"/>
              </a:spcBef>
              <a:spcAft>
                <a:spcPts val="0"/>
              </a:spcAft>
              <a:buNone/>
            </a:pPr>
            <a:r>
              <a:rPr lang="en" sz="1300"/>
              <a:t>Adult - When the larval comb jelly is about 15mm long, it has absorbed its tentacles and is an adult.</a:t>
            </a:r>
            <a:endParaRPr sz="1300"/>
          </a:p>
          <a:p>
            <a:pPr indent="0" lvl="0" marL="0" rtl="0" algn="l">
              <a:spcBef>
                <a:spcPts val="1200"/>
              </a:spcBef>
              <a:spcAft>
                <a:spcPts val="1200"/>
              </a:spcAft>
              <a:buNone/>
            </a:pPr>
            <a:r>
              <a:t/>
            </a:r>
            <a:endParaRPr sz="13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35"/>
          <p:cNvPicPr preferRelativeResize="0"/>
          <p:nvPr/>
        </p:nvPicPr>
        <p:blipFill rotWithShape="1">
          <a:blip r:embed="rId3">
            <a:alphaModFix/>
          </a:blip>
          <a:srcRect b="11505" l="20697" r="0" t="9523"/>
          <a:stretch/>
        </p:blipFill>
        <p:spPr>
          <a:xfrm>
            <a:off x="93225" y="2501725"/>
            <a:ext cx="1993776" cy="1613175"/>
          </a:xfrm>
          <a:prstGeom prst="rect">
            <a:avLst/>
          </a:prstGeom>
          <a:noFill/>
          <a:ln>
            <a:noFill/>
          </a:ln>
        </p:spPr>
      </p:pic>
      <p:pic>
        <p:nvPicPr>
          <p:cNvPr id="200" name="Google Shape;200;p35"/>
          <p:cNvPicPr preferRelativeResize="0"/>
          <p:nvPr/>
        </p:nvPicPr>
        <p:blipFill rotWithShape="1">
          <a:blip r:embed="rId4">
            <a:alphaModFix/>
          </a:blip>
          <a:srcRect b="0" l="23139" r="21948" t="8991"/>
          <a:stretch/>
        </p:blipFill>
        <p:spPr>
          <a:xfrm>
            <a:off x="2837600" y="316125"/>
            <a:ext cx="2241600" cy="2476900"/>
          </a:xfrm>
          <a:prstGeom prst="rect">
            <a:avLst/>
          </a:prstGeom>
          <a:noFill/>
          <a:ln>
            <a:noFill/>
          </a:ln>
        </p:spPr>
      </p:pic>
      <p:pic>
        <p:nvPicPr>
          <p:cNvPr id="201" name="Google Shape;201;p35"/>
          <p:cNvPicPr preferRelativeResize="0"/>
          <p:nvPr/>
        </p:nvPicPr>
        <p:blipFill rotWithShape="1">
          <a:blip r:embed="rId5">
            <a:alphaModFix/>
          </a:blip>
          <a:srcRect b="0" l="15045" r="0" t="0"/>
          <a:stretch/>
        </p:blipFill>
        <p:spPr>
          <a:xfrm>
            <a:off x="2178975" y="3240575"/>
            <a:ext cx="2111848" cy="1657275"/>
          </a:xfrm>
          <a:prstGeom prst="rect">
            <a:avLst/>
          </a:prstGeom>
          <a:noFill/>
          <a:ln>
            <a:noFill/>
          </a:ln>
        </p:spPr>
      </p:pic>
      <p:pic>
        <p:nvPicPr>
          <p:cNvPr id="202" name="Google Shape;202;p35"/>
          <p:cNvPicPr preferRelativeResize="0"/>
          <p:nvPr/>
        </p:nvPicPr>
        <p:blipFill rotWithShape="1">
          <a:blip r:embed="rId6">
            <a:alphaModFix/>
          </a:blip>
          <a:srcRect b="3591" l="7842" r="7833" t="3600"/>
          <a:stretch/>
        </p:blipFill>
        <p:spPr>
          <a:xfrm>
            <a:off x="4486925" y="3377711"/>
            <a:ext cx="1993774" cy="1645736"/>
          </a:xfrm>
          <a:prstGeom prst="rect">
            <a:avLst/>
          </a:prstGeom>
          <a:noFill/>
          <a:ln>
            <a:noFill/>
          </a:ln>
        </p:spPr>
      </p:pic>
      <p:sp>
        <p:nvSpPr>
          <p:cNvPr id="203" name="Google Shape;203;p35"/>
          <p:cNvSpPr txBox="1"/>
          <p:nvPr/>
        </p:nvSpPr>
        <p:spPr>
          <a:xfrm>
            <a:off x="5504675" y="826375"/>
            <a:ext cx="3233700" cy="14373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2500">
                <a:solidFill>
                  <a:schemeClr val="dk2"/>
                </a:solidFill>
              </a:rPr>
              <a:t>Extra Pictures of Jellyfish</a:t>
            </a:r>
            <a:endParaRPr sz="25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00"/>
              <a:t>Hypothesis</a:t>
            </a:r>
            <a:endParaRPr sz="2500"/>
          </a:p>
        </p:txBody>
      </p:sp>
      <p:sp>
        <p:nvSpPr>
          <p:cNvPr id="68" name="Google Shape;68;p15"/>
          <p:cNvSpPr txBox="1"/>
          <p:nvPr>
            <p:ph idx="1" type="body"/>
          </p:nvPr>
        </p:nvSpPr>
        <p:spPr>
          <a:xfrm>
            <a:off x="311700" y="1152475"/>
            <a:ext cx="8520600" cy="341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 think jellyfish can function without organs because they have “smart” nerves that have replaced their organs. We also think their nerves interact with their environment, </a:t>
            </a:r>
            <a:r>
              <a:rPr lang="en"/>
              <a:t>through</a:t>
            </a:r>
            <a:r>
              <a:rPr lang="en"/>
              <a:t> reflexes and instincts. For example:</a:t>
            </a:r>
            <a:endParaRPr/>
          </a:p>
          <a:p>
            <a:pPr indent="-342900" lvl="0" marL="457200" rtl="0" algn="l">
              <a:spcBef>
                <a:spcPts val="1200"/>
              </a:spcBef>
              <a:spcAft>
                <a:spcPts val="0"/>
              </a:spcAft>
              <a:buSzPts val="1800"/>
              <a:buChar char="●"/>
            </a:pPr>
            <a:r>
              <a:rPr lang="en"/>
              <a:t>A baby will stop touching things that will burn them (reflex) </a:t>
            </a:r>
            <a:endParaRPr/>
          </a:p>
          <a:p>
            <a:pPr indent="-342900" lvl="0" marL="457200" rtl="0" algn="l">
              <a:spcBef>
                <a:spcPts val="0"/>
              </a:spcBef>
              <a:spcAft>
                <a:spcPts val="0"/>
              </a:spcAft>
              <a:buSzPts val="1800"/>
              <a:buChar char="●"/>
            </a:pPr>
            <a:r>
              <a:rPr lang="en"/>
              <a:t>They will also run when something is scary (instinct)</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Focus</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 answer our problem, we will be looking at the following:</a:t>
            </a:r>
            <a:endParaRPr/>
          </a:p>
          <a:p>
            <a:pPr indent="-342900" lvl="0" marL="457200" rtl="0" algn="l">
              <a:spcBef>
                <a:spcPts val="1200"/>
              </a:spcBef>
              <a:spcAft>
                <a:spcPts val="0"/>
              </a:spcAft>
              <a:buSzPts val="1800"/>
              <a:buChar char="●"/>
            </a:pPr>
            <a:r>
              <a:rPr lang="en"/>
              <a:t>Nervous System</a:t>
            </a:r>
            <a:endParaRPr>
              <a:solidFill>
                <a:srgbClr val="FF0000"/>
              </a:solidFill>
            </a:endParaRPr>
          </a:p>
          <a:p>
            <a:pPr indent="-342900" lvl="0" marL="457200" rtl="0" algn="l">
              <a:spcBef>
                <a:spcPts val="0"/>
              </a:spcBef>
              <a:spcAft>
                <a:spcPts val="0"/>
              </a:spcAft>
              <a:buSzPts val="1800"/>
              <a:buChar char="●"/>
            </a:pPr>
            <a:r>
              <a:rPr lang="en"/>
              <a:t>Respiratory System</a:t>
            </a:r>
            <a:endParaRPr/>
          </a:p>
          <a:p>
            <a:pPr indent="-342900" lvl="0" marL="457200" rtl="0" algn="l">
              <a:spcBef>
                <a:spcPts val="0"/>
              </a:spcBef>
              <a:spcAft>
                <a:spcPts val="0"/>
              </a:spcAft>
              <a:buSzPts val="1800"/>
              <a:buChar char="●"/>
            </a:pPr>
            <a:r>
              <a:rPr lang="en"/>
              <a:t>Regeneration and Immortality</a:t>
            </a:r>
            <a:endParaRPr/>
          </a:p>
          <a:p>
            <a:pPr indent="0" lvl="0" marL="0" rtl="0" algn="l">
              <a:spcBef>
                <a:spcPts val="1200"/>
              </a:spcBef>
              <a:spcAft>
                <a:spcPts val="0"/>
              </a:spcAft>
              <a:buNone/>
            </a:pPr>
            <a:r>
              <a:rPr lang="en"/>
              <a:t>We think these </a:t>
            </a:r>
            <a:r>
              <a:rPr lang="en"/>
              <a:t>systems </a:t>
            </a:r>
            <a:r>
              <a:rPr lang="en"/>
              <a:t>have the biggest impact on humans, and so these are the ones we will be looking at. </a:t>
            </a:r>
            <a:endParaRPr/>
          </a:p>
          <a:p>
            <a:pPr indent="0" lvl="0" marL="0" rtl="0" algn="l">
              <a:spcBef>
                <a:spcPts val="1200"/>
              </a:spcBef>
              <a:spcAft>
                <a:spcPts val="1200"/>
              </a:spcAft>
              <a:buNone/>
            </a:pPr>
            <a:r>
              <a:t/>
            </a:r>
            <a:endParaRPr>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Jellyfish Made Of?</a:t>
            </a:r>
            <a:endParaRPr/>
          </a:p>
        </p:txBody>
      </p:sp>
      <p:sp>
        <p:nvSpPr>
          <p:cNvPr id="80" name="Google Shape;80;p17"/>
          <p:cNvSpPr txBox="1"/>
          <p:nvPr>
            <p:ph idx="1" type="body"/>
          </p:nvPr>
        </p:nvSpPr>
        <p:spPr>
          <a:xfrm>
            <a:off x="311700" y="1152475"/>
            <a:ext cx="8520600" cy="36093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n" sz="2000"/>
              <a:t>A jellyfish has three layers of “skin”: </a:t>
            </a:r>
            <a:endParaRPr sz="2000"/>
          </a:p>
          <a:p>
            <a:pPr indent="-317500" lvl="0" marL="457200" rtl="0" algn="l">
              <a:spcBef>
                <a:spcPts val="1200"/>
              </a:spcBef>
              <a:spcAft>
                <a:spcPts val="0"/>
              </a:spcAft>
              <a:buSzPct val="100000"/>
              <a:buChar char="●"/>
            </a:pPr>
            <a:r>
              <a:rPr lang="en" sz="2000"/>
              <a:t>the epidermis, the thin outside layer </a:t>
            </a:r>
            <a:endParaRPr sz="2000"/>
          </a:p>
          <a:p>
            <a:pPr indent="-317500" lvl="0" marL="457200" rtl="0" algn="l">
              <a:spcBef>
                <a:spcPts val="0"/>
              </a:spcBef>
              <a:spcAft>
                <a:spcPts val="0"/>
              </a:spcAft>
              <a:buSzPct val="100000"/>
              <a:buChar char="●"/>
            </a:pPr>
            <a:r>
              <a:rPr lang="en" sz="2000"/>
              <a:t>the mesoglea, the thick, squishy middle layer</a:t>
            </a:r>
            <a:endParaRPr sz="2000"/>
          </a:p>
          <a:p>
            <a:pPr indent="-317500" lvl="0" marL="457200" rtl="0" algn="l">
              <a:spcBef>
                <a:spcPts val="0"/>
              </a:spcBef>
              <a:spcAft>
                <a:spcPts val="0"/>
              </a:spcAft>
              <a:buSzPct val="100000"/>
              <a:buChar char="●"/>
            </a:pPr>
            <a:r>
              <a:rPr lang="en" sz="2000"/>
              <a:t>the gastrodermis, the </a:t>
            </a:r>
            <a:r>
              <a:rPr lang="en" sz="2000"/>
              <a:t>innermost</a:t>
            </a:r>
            <a:r>
              <a:rPr lang="en" sz="2000"/>
              <a:t> layer</a:t>
            </a:r>
            <a:endParaRPr sz="2000"/>
          </a:p>
          <a:p>
            <a:pPr indent="0" lvl="0" marL="0" rtl="0" algn="l">
              <a:spcBef>
                <a:spcPts val="1200"/>
              </a:spcBef>
              <a:spcAft>
                <a:spcPts val="0"/>
              </a:spcAft>
              <a:buNone/>
            </a:pPr>
            <a:r>
              <a:rPr lang="en" sz="2000"/>
              <a:t>They also have:</a:t>
            </a:r>
            <a:endParaRPr sz="2000"/>
          </a:p>
          <a:p>
            <a:pPr indent="-317500" lvl="0" marL="457200" rtl="0" algn="l">
              <a:spcBef>
                <a:spcPts val="1200"/>
              </a:spcBef>
              <a:spcAft>
                <a:spcPts val="0"/>
              </a:spcAft>
              <a:buClr>
                <a:schemeClr val="dk2"/>
              </a:buClr>
              <a:buSzPct val="100000"/>
              <a:buChar char="●"/>
            </a:pPr>
            <a:r>
              <a:rPr lang="en" sz="2000"/>
              <a:t>A very basic nervous system, to react to stimuli</a:t>
            </a:r>
            <a:endParaRPr sz="2000"/>
          </a:p>
          <a:p>
            <a:pPr indent="-317500" lvl="0" marL="457200" rtl="0" algn="l">
              <a:spcBef>
                <a:spcPts val="0"/>
              </a:spcBef>
              <a:spcAft>
                <a:spcPts val="0"/>
              </a:spcAft>
              <a:buClr>
                <a:schemeClr val="dk2"/>
              </a:buClr>
              <a:buSzPct val="100000"/>
              <a:buChar char="●"/>
            </a:pPr>
            <a:r>
              <a:rPr lang="en" sz="2000"/>
              <a:t>Digestive cavity, being both its stomach and intestine, with (only) one hole for the mouth and anus </a:t>
            </a:r>
            <a:endParaRPr sz="2000"/>
          </a:p>
          <a:p>
            <a:pPr indent="-317500" lvl="0" marL="457200" rtl="0" algn="l">
              <a:spcBef>
                <a:spcPts val="0"/>
              </a:spcBef>
              <a:spcAft>
                <a:spcPts val="0"/>
              </a:spcAft>
              <a:buClr>
                <a:schemeClr val="dk2"/>
              </a:buClr>
              <a:buSzPct val="100000"/>
              <a:buChar char="●"/>
            </a:pPr>
            <a:r>
              <a:rPr lang="en" sz="2000"/>
              <a:t>Tentacles to move</a:t>
            </a:r>
            <a:endParaRPr sz="2000"/>
          </a:p>
          <a:p>
            <a:pPr indent="-317500" lvl="0" marL="457200" rtl="0" algn="l">
              <a:spcBef>
                <a:spcPts val="0"/>
              </a:spcBef>
              <a:spcAft>
                <a:spcPts val="0"/>
              </a:spcAft>
              <a:buClr>
                <a:schemeClr val="dk2"/>
              </a:buClr>
              <a:buSzPct val="100000"/>
              <a:buChar char="●"/>
            </a:pPr>
            <a:r>
              <a:rPr lang="en" sz="2000"/>
              <a:t>Oral arms for protection</a:t>
            </a:r>
            <a:endParaRPr sz="2000"/>
          </a:p>
          <a:p>
            <a:pPr indent="-317500" lvl="0" marL="457200" rtl="0" algn="l">
              <a:spcBef>
                <a:spcPts val="0"/>
              </a:spcBef>
              <a:spcAft>
                <a:spcPts val="0"/>
              </a:spcAft>
              <a:buClr>
                <a:schemeClr val="dk1"/>
              </a:buClr>
              <a:buSzPct val="100000"/>
              <a:buChar char="●"/>
            </a:pPr>
            <a:r>
              <a:rPr lang="en" sz="2000"/>
              <a:t>No brains, hearts, lungs, or blood </a:t>
            </a:r>
            <a:endParaRPr sz="2000"/>
          </a:p>
          <a:p>
            <a:pPr indent="0" lvl="0" marL="0" rtl="0" algn="l">
              <a:spcBef>
                <a:spcPts val="1200"/>
              </a:spcBef>
              <a:spcAft>
                <a:spcPts val="0"/>
              </a:spcAft>
              <a:buNone/>
            </a:pPr>
            <a:r>
              <a:rPr lang="en" sz="2000"/>
              <a:t>In fact, jellyfish are 95% made of water, meaning they don’t actually have a lot of solid material in them.</a:t>
            </a:r>
            <a:r>
              <a:rPr lang="en"/>
              <a:t>  </a:t>
            </a:r>
            <a:endParaRPr/>
          </a:p>
          <a:p>
            <a:pPr indent="0" lvl="0" marL="0" rtl="0" algn="l">
              <a:spcBef>
                <a:spcPts val="1200"/>
              </a:spcBef>
              <a:spcAft>
                <a:spcPts val="1200"/>
              </a:spcAft>
              <a:buNone/>
            </a:pPr>
            <a:r>
              <a:t/>
            </a:r>
            <a:endParaRPr/>
          </a:p>
        </p:txBody>
      </p:sp>
      <p:pic>
        <p:nvPicPr>
          <p:cNvPr id="81" name="Google Shape;81;p17"/>
          <p:cNvPicPr preferRelativeResize="0"/>
          <p:nvPr/>
        </p:nvPicPr>
        <p:blipFill>
          <a:blip r:embed="rId3">
            <a:alphaModFix/>
          </a:blip>
          <a:stretch>
            <a:fillRect/>
          </a:stretch>
        </p:blipFill>
        <p:spPr>
          <a:xfrm>
            <a:off x="6440509" y="66675"/>
            <a:ext cx="2568216" cy="1491725"/>
          </a:xfrm>
          <a:prstGeom prst="rect">
            <a:avLst/>
          </a:prstGeom>
          <a:noFill/>
          <a:ln>
            <a:noFill/>
          </a:ln>
        </p:spPr>
      </p:pic>
      <p:pic>
        <p:nvPicPr>
          <p:cNvPr id="82" name="Google Shape;82;p17"/>
          <p:cNvPicPr preferRelativeResize="0"/>
          <p:nvPr/>
        </p:nvPicPr>
        <p:blipFill>
          <a:blip r:embed="rId4">
            <a:alphaModFix/>
          </a:blip>
          <a:stretch>
            <a:fillRect/>
          </a:stretch>
        </p:blipFill>
        <p:spPr>
          <a:xfrm>
            <a:off x="4965750" y="1366800"/>
            <a:ext cx="1754224" cy="15839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a:t>
            </a:r>
            <a:endParaRPr/>
          </a:p>
        </p:txBody>
      </p:sp>
      <p:sp>
        <p:nvSpPr>
          <p:cNvPr id="88" name="Google Shape;88;p18"/>
          <p:cNvSpPr txBox="1"/>
          <p:nvPr>
            <p:ph idx="1" type="body"/>
          </p:nvPr>
        </p:nvSpPr>
        <p:spPr>
          <a:xfrm>
            <a:off x="311700" y="1152475"/>
            <a:ext cx="8520600" cy="3753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Jellyfish…</a:t>
            </a:r>
            <a:endParaRPr/>
          </a:p>
          <a:p>
            <a:pPr indent="-342900" lvl="0" marL="457200" rtl="0" algn="l">
              <a:spcBef>
                <a:spcPts val="1200"/>
              </a:spcBef>
              <a:spcAft>
                <a:spcPts val="0"/>
              </a:spcAft>
              <a:buSzPts val="1800"/>
              <a:buChar char="●"/>
            </a:pPr>
            <a:r>
              <a:rPr lang="en"/>
              <a:t>Have been around for about 500-700 million years (Precambrian Era) </a:t>
            </a:r>
            <a:endParaRPr/>
          </a:p>
          <a:p>
            <a:pPr indent="-317500" lvl="1" marL="914400" rtl="0" algn="l">
              <a:spcBef>
                <a:spcPts val="0"/>
              </a:spcBef>
              <a:spcAft>
                <a:spcPts val="0"/>
              </a:spcAft>
              <a:buSzPts val="1400"/>
              <a:buChar char="○"/>
            </a:pPr>
            <a:r>
              <a:rPr lang="en"/>
              <a:t>Survived five mass extinctions, one of which killed 70% of life on Earth </a:t>
            </a:r>
            <a:endParaRPr/>
          </a:p>
          <a:p>
            <a:pPr indent="-317500" lvl="1" marL="914400" rtl="0" algn="l">
              <a:spcBef>
                <a:spcPts val="0"/>
              </a:spcBef>
              <a:spcAft>
                <a:spcPts val="0"/>
              </a:spcAft>
              <a:buSzPts val="1400"/>
              <a:buChar char="○"/>
            </a:pPr>
            <a:r>
              <a:rPr lang="en"/>
              <a:t>Survived three ice ages</a:t>
            </a:r>
            <a:endParaRPr/>
          </a:p>
          <a:p>
            <a:pPr indent="-342900" lvl="0" marL="457200" rtl="0" algn="l">
              <a:spcBef>
                <a:spcPts val="0"/>
              </a:spcBef>
              <a:spcAft>
                <a:spcPts val="0"/>
              </a:spcAft>
              <a:buSzPts val="1800"/>
              <a:buChar char="●"/>
            </a:pPr>
            <a:r>
              <a:rPr lang="en"/>
              <a:t>Went through extreme changes in their environment caused by</a:t>
            </a:r>
            <a:endParaRPr/>
          </a:p>
          <a:p>
            <a:pPr indent="-317500" lvl="1" marL="914400" rtl="0" algn="l">
              <a:spcBef>
                <a:spcPts val="0"/>
              </a:spcBef>
              <a:spcAft>
                <a:spcPts val="0"/>
              </a:spcAft>
              <a:buSzPts val="1400"/>
              <a:buChar char="○"/>
            </a:pPr>
            <a:r>
              <a:rPr lang="en"/>
              <a:t>Natural disasters</a:t>
            </a:r>
            <a:endParaRPr/>
          </a:p>
          <a:p>
            <a:pPr indent="-317500" lvl="1" marL="914400" rtl="0" algn="l">
              <a:spcBef>
                <a:spcPts val="0"/>
              </a:spcBef>
              <a:spcAft>
                <a:spcPts val="0"/>
              </a:spcAft>
              <a:buSzPts val="1400"/>
              <a:buChar char="○"/>
            </a:pPr>
            <a:r>
              <a:rPr lang="en"/>
              <a:t>Asteroids</a:t>
            </a:r>
            <a:endParaRPr/>
          </a:p>
          <a:p>
            <a:pPr indent="-317500" lvl="1" marL="914400" rtl="0" algn="l">
              <a:spcBef>
                <a:spcPts val="0"/>
              </a:spcBef>
              <a:spcAft>
                <a:spcPts val="0"/>
              </a:spcAft>
              <a:buSzPts val="1400"/>
              <a:buChar char="○"/>
            </a:pPr>
            <a:r>
              <a:rPr lang="en"/>
              <a:t>Urbanization and pollution</a:t>
            </a:r>
            <a:endParaRPr/>
          </a:p>
          <a:p>
            <a:pPr indent="-342900" lvl="0" marL="457200" rtl="0" algn="l">
              <a:spcBef>
                <a:spcPts val="0"/>
              </a:spcBef>
              <a:spcAft>
                <a:spcPts val="0"/>
              </a:spcAft>
              <a:buSzPts val="1800"/>
              <a:buChar char="●"/>
            </a:pPr>
            <a:r>
              <a:rPr lang="en"/>
              <a:t>Come from the phylum Cnidaria</a:t>
            </a:r>
            <a:endParaRPr/>
          </a:p>
          <a:p>
            <a:pPr indent="-317500" lvl="1" marL="914400" rtl="0" algn="l">
              <a:spcBef>
                <a:spcPts val="0"/>
              </a:spcBef>
              <a:spcAft>
                <a:spcPts val="0"/>
              </a:spcAft>
              <a:buSzPts val="1400"/>
              <a:buChar char="○"/>
            </a:pPr>
            <a:r>
              <a:rPr lang="en"/>
              <a:t>One of the oldest branches of the animal family tree</a:t>
            </a:r>
            <a:endParaRPr/>
          </a:p>
          <a:p>
            <a:pPr indent="-317500" lvl="1" marL="914400" rtl="0" algn="l">
              <a:spcBef>
                <a:spcPts val="0"/>
              </a:spcBef>
              <a:spcAft>
                <a:spcPts val="0"/>
              </a:spcAft>
              <a:buSzPts val="1400"/>
              <a:buChar char="○"/>
            </a:pPr>
            <a:r>
              <a:rPr lang="en"/>
              <a:t>Includes anemones and corals</a:t>
            </a:r>
            <a:endParaRPr/>
          </a:p>
          <a:p>
            <a:pPr indent="-342900" lvl="0" marL="457200" rtl="0" algn="l">
              <a:spcBef>
                <a:spcPts val="0"/>
              </a:spcBef>
              <a:spcAft>
                <a:spcPts val="0"/>
              </a:spcAft>
              <a:buSzPts val="1800"/>
              <a:buChar char="●"/>
            </a:pPr>
            <a:r>
              <a:rPr lang="en"/>
              <a:t>Most likely the first muscle-powered swimmers</a:t>
            </a:r>
            <a:endParaRPr/>
          </a:p>
          <a:p>
            <a:pPr indent="-317500" lvl="1" marL="914400" rtl="0" algn="l">
              <a:spcBef>
                <a:spcPts val="0"/>
              </a:spcBef>
              <a:spcAft>
                <a:spcPts val="0"/>
              </a:spcAft>
              <a:buSzPts val="1400"/>
              <a:buChar char="○"/>
            </a:pPr>
            <a:r>
              <a:rPr lang="en"/>
              <a:t>Before jellyfish most organisms were moved by the environment and not of their choosing</a:t>
            </a:r>
            <a:endParaRPr/>
          </a:p>
          <a:p>
            <a:pPr indent="0" lvl="0" marL="0" rtl="0" algn="l">
              <a:spcBef>
                <a:spcPts val="1200"/>
              </a:spcBef>
              <a:spcAft>
                <a:spcPts val="1200"/>
              </a:spcAft>
              <a:buNone/>
            </a:pPr>
            <a:r>
              <a:rPr lang="en"/>
              <a:t>So how did the jellyfish, such simple organisms, survive all this time?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Jellyfish Survived</a:t>
            </a:r>
            <a:endParaRPr/>
          </a:p>
        </p:txBody>
      </p:sp>
      <p:sp>
        <p:nvSpPr>
          <p:cNvPr id="94" name="Google Shape;94;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Scientists suggest…</a:t>
            </a:r>
            <a:endParaRPr/>
          </a:p>
          <a:p>
            <a:pPr indent="-342900" lvl="0" marL="457200" rtl="0" algn="l">
              <a:spcBef>
                <a:spcPts val="1200"/>
              </a:spcBef>
              <a:spcAft>
                <a:spcPts val="0"/>
              </a:spcAft>
              <a:buSzPts val="1800"/>
              <a:buChar char="●"/>
            </a:pPr>
            <a:r>
              <a:rPr i="1" lang="en"/>
              <a:t>S</a:t>
            </a:r>
            <a:r>
              <a:rPr i="1" lang="en"/>
              <a:t>urvival of the fittest</a:t>
            </a:r>
            <a:endParaRPr/>
          </a:p>
          <a:p>
            <a:pPr indent="-317500" lvl="1" marL="914400" rtl="0" algn="l">
              <a:spcBef>
                <a:spcPts val="0"/>
              </a:spcBef>
              <a:spcAft>
                <a:spcPts val="0"/>
              </a:spcAft>
              <a:buSzPts val="1400"/>
              <a:buChar char="○"/>
            </a:pPr>
            <a:r>
              <a:rPr lang="en"/>
              <a:t>those with superior genes better fit for the environment will survive better than those who don’t. (In the fifth edition of “On the Origin of Species” by Charles Darwin(1869)</a:t>
            </a:r>
            <a:endParaRPr/>
          </a:p>
          <a:p>
            <a:pPr indent="-342900" lvl="0" marL="457200" rtl="0" algn="l">
              <a:spcBef>
                <a:spcPts val="0"/>
              </a:spcBef>
              <a:spcAft>
                <a:spcPts val="0"/>
              </a:spcAft>
              <a:buSzPts val="1800"/>
              <a:buChar char="●"/>
            </a:pPr>
            <a:r>
              <a:rPr lang="en"/>
              <a:t>Evolution</a:t>
            </a:r>
            <a:endParaRPr/>
          </a:p>
          <a:p>
            <a:pPr indent="-317500" lvl="1" marL="914400" rtl="0" algn="l">
              <a:spcBef>
                <a:spcPts val="0"/>
              </a:spcBef>
              <a:spcAft>
                <a:spcPts val="0"/>
              </a:spcAft>
              <a:buSzPts val="1400"/>
              <a:buChar char="○"/>
            </a:pPr>
            <a:r>
              <a:rPr lang="en"/>
              <a:t>We think they have evolved to have these superior genes that are fitted for the environment, over an extremely long period of time </a:t>
            </a:r>
            <a:endParaRPr/>
          </a:p>
          <a:p>
            <a:pPr indent="-317500" lvl="1" marL="914400" rtl="0" algn="l">
              <a:spcBef>
                <a:spcPts val="0"/>
              </a:spcBef>
              <a:spcAft>
                <a:spcPts val="0"/>
              </a:spcAft>
              <a:buSzPts val="1400"/>
              <a:buChar char="○"/>
            </a:pPr>
            <a:r>
              <a:rPr lang="en"/>
              <a:t>In fact, we think jellyfish are still evolving today</a:t>
            </a:r>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Evolution</a:t>
            </a:r>
            <a:endParaRPr/>
          </a:p>
        </p:txBody>
      </p:sp>
      <p:sp>
        <p:nvSpPr>
          <p:cNvPr id="100" name="Google Shape;100;p20"/>
          <p:cNvSpPr txBox="1"/>
          <p:nvPr>
            <p:ph idx="1" type="body"/>
          </p:nvPr>
        </p:nvSpPr>
        <p:spPr>
          <a:xfrm>
            <a:off x="311700" y="1152475"/>
            <a:ext cx="8520600" cy="34416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a:t>Scientists studying the moon jellyfish </a:t>
            </a:r>
            <a:r>
              <a:rPr lang="en"/>
              <a:t>(Aurelia aurita)</a:t>
            </a:r>
            <a:r>
              <a:rPr lang="en"/>
              <a:t> hypothesize two possible evolutions for how the jellyfish developed the genes that have kept them alive and reproducing for so long.</a:t>
            </a:r>
            <a:endParaRPr/>
          </a:p>
          <a:p>
            <a:pPr indent="0" lvl="0" marL="0" rtl="0" algn="l">
              <a:spcBef>
                <a:spcPts val="1200"/>
              </a:spcBef>
              <a:spcAft>
                <a:spcPts val="0"/>
              </a:spcAft>
              <a:buNone/>
            </a:pPr>
            <a:r>
              <a:rPr b="1" lang="en"/>
              <a:t>Non-moving to moving</a:t>
            </a:r>
            <a:endParaRPr b="1"/>
          </a:p>
          <a:p>
            <a:pPr indent="0" lvl="0" marL="0" rtl="0" algn="l">
              <a:spcBef>
                <a:spcPts val="1200"/>
              </a:spcBef>
              <a:spcAft>
                <a:spcPts val="0"/>
              </a:spcAft>
              <a:buNone/>
            </a:pPr>
            <a:r>
              <a:rPr lang="en"/>
              <a:t>Most scientists believe they did not move at first, kind of like a coral, and at some point evolved to have a nervous system, muscles, and weaponry, which allowed them to move.</a:t>
            </a:r>
            <a:endParaRPr/>
          </a:p>
          <a:p>
            <a:pPr indent="0" lvl="0" marL="0" rtl="0" algn="l">
              <a:spcBef>
                <a:spcPts val="1200"/>
              </a:spcBef>
              <a:spcAft>
                <a:spcPts val="0"/>
              </a:spcAft>
              <a:buNone/>
            </a:pPr>
            <a:r>
              <a:rPr b="1" lang="en"/>
              <a:t>Moving to non-moving</a:t>
            </a:r>
            <a:endParaRPr b="1"/>
          </a:p>
          <a:p>
            <a:pPr indent="0" lvl="0" marL="0" rtl="0" algn="l">
              <a:spcBef>
                <a:spcPts val="1200"/>
              </a:spcBef>
              <a:spcAft>
                <a:spcPts val="1200"/>
              </a:spcAft>
              <a:buNone/>
            </a:pPr>
            <a:r>
              <a:rPr lang="en"/>
              <a:t>Others believe that jellyfish and other species in the phylum Cnidaria were first muscle-powered carnivores, but over time some of the species like corals and anemones lost the ability to move (lost medusa life stage).</a:t>
            </a:r>
            <a:endParaRPr/>
          </a:p>
        </p:txBody>
      </p:sp>
      <p:pic>
        <p:nvPicPr>
          <p:cNvPr id="101" name="Google Shape;101;p20"/>
          <p:cNvPicPr preferRelativeResize="0"/>
          <p:nvPr/>
        </p:nvPicPr>
        <p:blipFill>
          <a:blip r:embed="rId3">
            <a:alphaModFix/>
          </a:blip>
          <a:stretch>
            <a:fillRect/>
          </a:stretch>
        </p:blipFill>
        <p:spPr>
          <a:xfrm>
            <a:off x="7777250" y="0"/>
            <a:ext cx="1140875" cy="1216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Nervous System</a:t>
            </a:r>
            <a:endParaRPr/>
          </a:p>
        </p:txBody>
      </p:sp>
      <p:sp>
        <p:nvSpPr>
          <p:cNvPr id="107" name="Google Shape;10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Jellyfish don’t have a brain, but they can still learn and remember</a:t>
            </a:r>
            <a:endParaRPr/>
          </a:p>
          <a:p>
            <a:pPr indent="-317500" lvl="1" marL="914400" rtl="0" algn="l">
              <a:spcBef>
                <a:spcPts val="0"/>
              </a:spcBef>
              <a:spcAft>
                <a:spcPts val="0"/>
              </a:spcAft>
              <a:buSzPts val="1400"/>
              <a:buChar char="○"/>
            </a:pPr>
            <a:r>
              <a:rPr lang="en"/>
              <a:t>Jellyfish can remember past experiences and learn from them</a:t>
            </a:r>
            <a:endParaRPr/>
          </a:p>
          <a:p>
            <a:pPr indent="-317500" lvl="1" marL="914400" rtl="0" algn="l">
              <a:spcBef>
                <a:spcPts val="0"/>
              </a:spcBef>
              <a:spcAft>
                <a:spcPts val="0"/>
              </a:spcAft>
              <a:buSzPts val="1400"/>
              <a:buChar char="○"/>
            </a:pPr>
            <a:r>
              <a:rPr lang="en"/>
              <a:t>Like if humans did something over and over, their muscles can remember, like how </a:t>
            </a:r>
            <a:r>
              <a:rPr lang="en"/>
              <a:t>athletes remember posture or dancers remember choreography</a:t>
            </a:r>
            <a:endParaRPr/>
          </a:p>
          <a:p>
            <a:pPr indent="-342900" lvl="0" marL="457200" rtl="0" algn="l">
              <a:spcBef>
                <a:spcPts val="0"/>
              </a:spcBef>
              <a:spcAft>
                <a:spcPts val="0"/>
              </a:spcAft>
              <a:buSzPts val="1800"/>
              <a:buChar char="●"/>
            </a:pPr>
            <a:r>
              <a:rPr lang="en"/>
              <a:t>Insead of a brain, jellyfish</a:t>
            </a:r>
            <a:r>
              <a:rPr lang="en"/>
              <a:t> have a nerve net or nerve ring</a:t>
            </a:r>
            <a:endParaRPr/>
          </a:p>
          <a:p>
            <a:pPr indent="-317500" lvl="1" marL="914400" rtl="0" algn="l">
              <a:spcBef>
                <a:spcPts val="0"/>
              </a:spcBef>
              <a:spcAft>
                <a:spcPts val="0"/>
              </a:spcAft>
              <a:buSzPts val="1400"/>
              <a:buChar char="○"/>
            </a:pPr>
            <a:r>
              <a:rPr lang="en"/>
              <a:t>These detect changes in their environment, like the </a:t>
            </a:r>
            <a:r>
              <a:rPr lang="en"/>
              <a:t>temperature, gravity, water salinity, oxygen concentrations, and vibrations and currents</a:t>
            </a:r>
            <a:endParaRPr/>
          </a:p>
          <a:p>
            <a:pPr indent="-317500" lvl="1" marL="914400" rtl="0" algn="l">
              <a:spcBef>
                <a:spcPts val="0"/>
              </a:spcBef>
              <a:spcAft>
                <a:spcPts val="0"/>
              </a:spcAft>
              <a:buSzPts val="1400"/>
              <a:buChar char="○"/>
            </a:pPr>
            <a:r>
              <a:rPr lang="en"/>
              <a:t>Then the nerves respond to these changes in the environment by controlling their muscles</a:t>
            </a:r>
            <a:endParaRPr/>
          </a:p>
          <a:p>
            <a:pPr indent="-342900" lvl="0" marL="457200" rtl="0" algn="l">
              <a:spcBef>
                <a:spcPts val="0"/>
              </a:spcBef>
              <a:spcAft>
                <a:spcPts val="0"/>
              </a:spcAft>
              <a:buSzPts val="1800"/>
              <a:buChar char="●"/>
            </a:pPr>
            <a:r>
              <a:rPr lang="en"/>
              <a:t>Some jellyfish also have rhopalia</a:t>
            </a:r>
            <a:endParaRPr/>
          </a:p>
          <a:p>
            <a:pPr indent="-317500" lvl="1" marL="914400" rtl="0" algn="l">
              <a:spcBef>
                <a:spcPts val="0"/>
              </a:spcBef>
              <a:spcAft>
                <a:spcPts val="0"/>
              </a:spcAft>
              <a:buSzPts val="1400"/>
              <a:buChar char="○"/>
            </a:pPr>
            <a:r>
              <a:rPr lang="en"/>
              <a:t>Which are clusters of nerve endings in their bells, that help them detect light and balance</a:t>
            </a:r>
            <a:endParaRPr/>
          </a:p>
          <a:p>
            <a:pPr indent="-317500" lvl="1" marL="914400" rtl="0" algn="l">
              <a:spcBef>
                <a:spcPts val="0"/>
              </a:spcBef>
              <a:spcAft>
                <a:spcPts val="0"/>
              </a:spcAft>
              <a:buSzPts val="1400"/>
              <a:buChar char="○"/>
            </a:pPr>
            <a:r>
              <a:rPr lang="en"/>
              <a:t>This helps the jellyfish stay right-side up </a:t>
            </a:r>
            <a:endParaRPr/>
          </a:p>
        </p:txBody>
      </p:sp>
      <p:pic>
        <p:nvPicPr>
          <p:cNvPr id="108" name="Google Shape;108;p21"/>
          <p:cNvPicPr preferRelativeResize="0"/>
          <p:nvPr/>
        </p:nvPicPr>
        <p:blipFill>
          <a:blip r:embed="rId3">
            <a:alphaModFix/>
          </a:blip>
          <a:stretch>
            <a:fillRect/>
          </a:stretch>
        </p:blipFill>
        <p:spPr>
          <a:xfrm>
            <a:off x="7565900" y="85075"/>
            <a:ext cx="1498675" cy="1292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