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Play"/>
      <p:regular r:id="rId18"/>
      <p:bold r:id="rId19"/>
    </p:embeddedFont>
    <p:embeddedFont>
      <p:font typeface="Average"/>
      <p:regular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C/h6XI7lWy36MLJDa/0sgfVOC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verage-regular.fntdata"/><Relationship Id="rId11" Type="http://schemas.openxmlformats.org/officeDocument/2006/relationships/slide" Target="slides/slide7.xml"/><Relationship Id="rId22" Type="http://schemas.openxmlformats.org/officeDocument/2006/relationships/font" Target="fonts/Oswald-bold.fntdata"/><Relationship Id="rId10" Type="http://schemas.openxmlformats.org/officeDocument/2006/relationships/slide" Target="slides/slide6.xml"/><Relationship Id="rId21" Type="http://schemas.openxmlformats.org/officeDocument/2006/relationships/font" Target="fonts/Oswald-regular.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lay-bold.fntdata"/><Relationship Id="rId6" Type="http://schemas.openxmlformats.org/officeDocument/2006/relationships/slide" Target="slides/slide2.xml"/><Relationship Id="rId18" Type="http://schemas.openxmlformats.org/officeDocument/2006/relationships/font" Target="fonts/Play-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t/>
            </a:r>
            <a:endParaRPr/>
          </a:p>
          <a:p>
            <a:pPr indent="0" lvl="0" marL="0" rtl="0" algn="l">
              <a:lnSpc>
                <a:spcPct val="115000"/>
              </a:lnSpc>
              <a:spcBef>
                <a:spcPts val="1600"/>
              </a:spcBef>
              <a:spcAft>
                <a:spcPts val="0"/>
              </a:spcAft>
              <a:buSzPts val="1100"/>
              <a:buNone/>
            </a:pPr>
            <a:r>
              <a:t/>
            </a:r>
            <a:endParaRPr/>
          </a:p>
          <a:p>
            <a:pPr indent="0" lvl="0" marL="0" rtl="0" algn="l">
              <a:lnSpc>
                <a:spcPct val="115000"/>
              </a:lnSpc>
              <a:spcBef>
                <a:spcPts val="1200"/>
              </a:spcBef>
              <a:spcAft>
                <a:spcPts val="1600"/>
              </a:spcAft>
              <a:buClr>
                <a:schemeClr val="dk1"/>
              </a:buClr>
              <a:buSzPts val="1100"/>
              <a:buFont typeface="Arial"/>
              <a:buNone/>
            </a:pPr>
            <a:r>
              <a:t/>
            </a:r>
            <a:endParaRPr/>
          </a:p>
        </p:txBody>
      </p:sp>
      <p:sp>
        <p:nvSpPr>
          <p:cNvPr id="142" name="Google Shape;14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c313ea9cf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c313ea9cf5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CA"/>
              <a:t>Tornadoes usually move west to east because the big storm systems that create them move, in that direction.</a:t>
            </a:r>
            <a:endParaRPr/>
          </a:p>
        </p:txBody>
      </p:sp>
      <p:sp>
        <p:nvSpPr>
          <p:cNvPr id="149" name="Google Shape;149;g3c313ea9cf5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c313ea9cf5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c313ea9cf5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CA"/>
              <a:t>Questions: Why did you use the Tornado </a:t>
            </a:r>
            <a:r>
              <a:rPr lang="en-CA"/>
              <a:t>Average starting from 2019 to 2023?</a:t>
            </a:r>
            <a:r>
              <a:rPr lang="en-CA"/>
              <a:t> I used 2019–2023 because tornado tracking in Canada improved after 2017. Scientists started using better tools like satellites and drones, so the data is more accurate and I chose a recent 5-year period to calculate a reliable average.</a:t>
            </a:r>
            <a:endParaRPr/>
          </a:p>
        </p:txBody>
      </p:sp>
      <p:sp>
        <p:nvSpPr>
          <p:cNvPr id="156" name="Google Shape;156;g3c313ea9cf5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87b46732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c87b46732e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3c87b46732e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CA"/>
              <a:t>1st time experienced severe weather. </a:t>
            </a:r>
            <a:endParaRPr/>
          </a:p>
        </p:txBody>
      </p:sp>
      <p:sp>
        <p:nvSpPr>
          <p:cNvPr id="75" name="Google Shape;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CA"/>
              <a:t>A tornado forms when air starts spinning inside a strong thunderstorm and becomes powerful enough to touch the ground.</a:t>
            </a:r>
            <a:endParaRPr/>
          </a:p>
        </p:txBody>
      </p:sp>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381000" marR="381000" rtl="0" algn="l">
              <a:lnSpc>
                <a:spcPct val="115000"/>
              </a:lnSpc>
              <a:spcBef>
                <a:spcPts val="1200"/>
              </a:spcBef>
              <a:spcAft>
                <a:spcPts val="0"/>
              </a:spcAft>
              <a:buNone/>
            </a:pPr>
            <a:r>
              <a:rPr lang="en-CA"/>
              <a:t>Climate change can affect storms because warmer air holds more moisture. When moist air rises faster, storms can become stronger. Strong storms can increase the chance of severe weather, including tornadoes.       </a:t>
            </a:r>
            <a:endParaRPr/>
          </a:p>
          <a:p>
            <a:pPr indent="0" lvl="0" marL="381000" marR="381000" rtl="0" algn="l">
              <a:lnSpc>
                <a:spcPct val="115000"/>
              </a:lnSpc>
              <a:spcBef>
                <a:spcPts val="1200"/>
              </a:spcBef>
              <a:spcAft>
                <a:spcPts val="1200"/>
              </a:spcAft>
              <a:buNone/>
            </a:pPr>
            <a:r>
              <a:t/>
            </a:r>
            <a:endParaRPr/>
          </a:p>
        </p:txBody>
      </p:sp>
      <p:sp>
        <p:nvSpPr>
          <p:cNvPr id="110" name="Google Shape;11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c4a08a5c3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c4a08a5c3a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381000" marR="381000" rtl="0" algn="l">
              <a:lnSpc>
                <a:spcPct val="115000"/>
              </a:lnSpc>
              <a:spcBef>
                <a:spcPts val="1200"/>
              </a:spcBef>
              <a:spcAft>
                <a:spcPts val="0"/>
              </a:spcAft>
              <a:buClr>
                <a:schemeClr val="dk1"/>
              </a:buClr>
              <a:buSzPts val="1100"/>
              <a:buFont typeface="Arial"/>
              <a:buNone/>
            </a:pPr>
            <a:r>
              <a:rPr lang="en-CA"/>
              <a:t>This graph shows how Canada’s temperature has changed from 1948 to 2024. The dots above the middle line show years that were warmer than the 1961–1990 average. The dots below the line show years that were cooler than the average.</a:t>
            </a:r>
            <a:endParaRPr/>
          </a:p>
          <a:p>
            <a:pPr indent="0" lvl="0" marL="381000" marR="381000" rtl="0" algn="l">
              <a:lnSpc>
                <a:spcPct val="115000"/>
              </a:lnSpc>
              <a:spcBef>
                <a:spcPts val="1200"/>
              </a:spcBef>
              <a:spcAft>
                <a:spcPts val="0"/>
              </a:spcAft>
              <a:buClr>
                <a:schemeClr val="dk1"/>
              </a:buClr>
              <a:buSzPts val="1100"/>
              <a:buFont typeface="Arial"/>
              <a:buNone/>
            </a:pPr>
            <a:r>
              <a:rPr lang="en-CA"/>
              <a:t>In the earlier years, most dots are below the line, meaning temperatures were cooler. In more recent years, most dots are above the line, meaning temperatures are warmer. The black line shows the overall trend. It slopes upward, which means Canada’s temperature has increased over time.</a:t>
            </a:r>
            <a:endParaRPr/>
          </a:p>
          <a:p>
            <a:pPr indent="0" lvl="0" marL="381000" marR="381000" rtl="0" algn="l">
              <a:lnSpc>
                <a:spcPct val="115000"/>
              </a:lnSpc>
              <a:spcBef>
                <a:spcPts val="1200"/>
              </a:spcBef>
              <a:spcAft>
                <a:spcPts val="0"/>
              </a:spcAft>
              <a:buNone/>
            </a:pPr>
            <a:r>
              <a:rPr lang="en-CA"/>
              <a:t>This graph shows how Canada’s temperature has changed from 1948 to 2024. The dots above the middle line show years that were warmer than the 1961–1990 average. The dots below the line show years that were cooler than the average.</a:t>
            </a:r>
            <a:endParaRPr/>
          </a:p>
          <a:p>
            <a:pPr indent="0" lvl="0" marL="381000" marR="381000" rtl="0" algn="l">
              <a:lnSpc>
                <a:spcPct val="115000"/>
              </a:lnSpc>
              <a:spcBef>
                <a:spcPts val="1200"/>
              </a:spcBef>
              <a:spcAft>
                <a:spcPts val="0"/>
              </a:spcAft>
              <a:buClr>
                <a:schemeClr val="dk1"/>
              </a:buClr>
              <a:buSzPts val="1100"/>
              <a:buFont typeface="Arial"/>
              <a:buNone/>
            </a:pPr>
            <a:r>
              <a:rPr lang="en-CA"/>
              <a:t>In the earlier years, most dots are below the line, meaning temperatures were cooler. In more recent years, most dots are above the line, meaning temperatures are warmer. The black line shows the overall trend. It slopes upward, which means Canada’s temperature has increased over time.</a:t>
            </a:r>
            <a:endParaRPr/>
          </a:p>
          <a:p>
            <a:pPr indent="0" lvl="0" marL="0" rtl="0" algn="l">
              <a:spcBef>
                <a:spcPts val="1200"/>
              </a:spcBef>
              <a:spcAft>
                <a:spcPts val="0"/>
              </a:spcAft>
              <a:buNone/>
            </a:pPr>
            <a:r>
              <a:t/>
            </a:r>
            <a:endParaRPr/>
          </a:p>
        </p:txBody>
      </p:sp>
      <p:sp>
        <p:nvSpPr>
          <p:cNvPr id="117" name="Google Shape;117;g3c4a08a5c3a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CA">
                <a:latin typeface="Play"/>
                <a:ea typeface="Play"/>
                <a:cs typeface="Play"/>
                <a:sym typeface="Play"/>
              </a:rPr>
              <a:t> I used 2010–2023 because that includes all recent available data up to the current year. I wanted to include enough years to make the average more reliable. </a:t>
            </a:r>
            <a:endParaRPr>
              <a:latin typeface="Play"/>
              <a:ea typeface="Play"/>
              <a:cs typeface="Play"/>
              <a:sym typeface="Play"/>
            </a:endParaRPr>
          </a:p>
          <a:p>
            <a:pPr indent="0" lvl="0" marL="0" rtl="0" algn="l">
              <a:spcBef>
                <a:spcPts val="0"/>
              </a:spcBef>
              <a:spcAft>
                <a:spcPts val="0"/>
              </a:spcAft>
              <a:buClr>
                <a:schemeClr val="dk1"/>
              </a:buClr>
              <a:buSzPts val="1100"/>
              <a:buFont typeface="Arial"/>
              <a:buNone/>
            </a:pPr>
            <a:r>
              <a:rPr lang="en-CA"/>
              <a:t> For Alberta Questions: Why did you use the Tornado Average starting from 2019 to 2023? I used 2019–2023 because tornado tracking in Canada improved after 2017. Scientists started using better tools like satellites and drones. So the data is more accurate and I chose a recent 5-year period to calculate a average.</a:t>
            </a:r>
            <a:endParaRPr/>
          </a:p>
          <a:p>
            <a:pPr indent="0" lvl="0" marL="0" rtl="0" algn="l">
              <a:spcBef>
                <a:spcPts val="0"/>
              </a:spcBef>
              <a:spcAft>
                <a:spcPts val="0"/>
              </a:spcAft>
              <a:buNone/>
            </a:pPr>
            <a:r>
              <a:t/>
            </a:r>
            <a:endParaRPr>
              <a:latin typeface="Play"/>
              <a:ea typeface="Play"/>
              <a:cs typeface="Play"/>
              <a:sym typeface="Play"/>
            </a:endParaRPr>
          </a:p>
        </p:txBody>
      </p:sp>
      <p:sp>
        <p:nvSpPr>
          <p:cNvPr id="123" name="Google Shape;1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c4a08a5c3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c4a08a5c3a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3c4a08a5c3a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grpSp>
        <p:nvGrpSpPr>
          <p:cNvPr id="14" name="Google Shape;14;g3c313ea9cf5_0_658"/>
          <p:cNvGrpSpPr/>
          <p:nvPr/>
        </p:nvGrpSpPr>
        <p:grpSpPr>
          <a:xfrm>
            <a:off x="5800234" y="3807170"/>
            <a:ext cx="591423" cy="140843"/>
            <a:chOff x="4137525" y="2915950"/>
            <a:chExt cx="869100" cy="207000"/>
          </a:xfrm>
        </p:grpSpPr>
        <p:sp>
          <p:nvSpPr>
            <p:cNvPr id="15" name="Google Shape;15;g3c313ea9cf5_0_658"/>
            <p:cNvSpPr/>
            <p:nvPr/>
          </p:nvSpPr>
          <p:spPr>
            <a:xfrm>
              <a:off x="446857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g3c313ea9cf5_0_658"/>
            <p:cNvSpPr/>
            <p:nvPr/>
          </p:nvSpPr>
          <p:spPr>
            <a:xfrm>
              <a:off x="47996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3c313ea9cf5_0_658"/>
            <p:cNvSpPr/>
            <p:nvPr/>
          </p:nvSpPr>
          <p:spPr>
            <a:xfrm>
              <a:off x="41375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 name="Google Shape;18;g3c313ea9cf5_0_658"/>
          <p:cNvSpPr txBox="1"/>
          <p:nvPr>
            <p:ph type="ctrTitle"/>
          </p:nvPr>
        </p:nvSpPr>
        <p:spPr>
          <a:xfrm>
            <a:off x="895010" y="1321067"/>
            <a:ext cx="10401900" cy="2306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9" name="Google Shape;19;g3c313ea9cf5_0_658"/>
          <p:cNvSpPr txBox="1"/>
          <p:nvPr>
            <p:ph idx="1" type="subTitle"/>
          </p:nvPr>
        </p:nvSpPr>
        <p:spPr>
          <a:xfrm>
            <a:off x="895000" y="4233168"/>
            <a:ext cx="104019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0" name="Google Shape;20;g3c313ea9cf5_0_658"/>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g3c313ea9cf5_0_698"/>
          <p:cNvSpPr txBox="1"/>
          <p:nvPr>
            <p:ph hasCustomPrompt="1" type="title"/>
          </p:nvPr>
        </p:nvSpPr>
        <p:spPr>
          <a:xfrm>
            <a:off x="415600" y="1673700"/>
            <a:ext cx="11360700" cy="2520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5" name="Google Shape;55;g3c313ea9cf5_0_698"/>
          <p:cNvSpPr txBox="1"/>
          <p:nvPr>
            <p:ph idx="1" type="body"/>
          </p:nvPr>
        </p:nvSpPr>
        <p:spPr>
          <a:xfrm>
            <a:off x="415600" y="43045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6" name="Google Shape;56;g3c313ea9cf5_0_698"/>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g3c313ea9cf5_0_702"/>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g3c313ea9cf5_0_70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61" name="Google Shape;61;g3c313ea9cf5_0_70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62" name="Google Shape;62;g3c313ea9cf5_0_70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g3c313ea9cf5_0_70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g3c313ea9cf5_0_70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g3c313ea9cf5_0_666"/>
          <p:cNvSpPr txBox="1"/>
          <p:nvPr>
            <p:ph type="title"/>
          </p:nvPr>
        </p:nvSpPr>
        <p:spPr>
          <a:xfrm>
            <a:off x="895000" y="2855000"/>
            <a:ext cx="10469700" cy="11481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3" name="Google Shape;23;g3c313ea9cf5_0_666"/>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g3c313ea9cf5_0_669"/>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6" name="Google Shape;26;g3c313ea9cf5_0_669"/>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7" name="Google Shape;27;g3c313ea9cf5_0_669"/>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g3c313ea9cf5_0_67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0" name="Google Shape;30;g3c313ea9cf5_0_673"/>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g3c313ea9cf5_0_673"/>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2" name="Google Shape;32;g3c313ea9cf5_0_673"/>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g3c313ea9cf5_0_67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35" name="Google Shape;35;g3c313ea9cf5_0_678"/>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3c313ea9cf5_0_681"/>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8" name="Google Shape;38;g3c313ea9cf5_0_681"/>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9" name="Google Shape;39;g3c313ea9cf5_0_681"/>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0" name="Shape 40"/>
        <p:cNvGrpSpPr/>
        <p:nvPr/>
      </p:nvGrpSpPr>
      <p:grpSpPr>
        <a:xfrm>
          <a:off x="0" y="0"/>
          <a:ext cx="0" cy="0"/>
          <a:chOff x="0" y="0"/>
          <a:chExt cx="0" cy="0"/>
        </a:xfrm>
      </p:grpSpPr>
      <p:sp>
        <p:nvSpPr>
          <p:cNvPr id="41" name="Google Shape;41;g3c313ea9cf5_0_685"/>
          <p:cNvSpPr txBox="1"/>
          <p:nvPr>
            <p:ph type="title"/>
          </p:nvPr>
        </p:nvSpPr>
        <p:spPr>
          <a:xfrm>
            <a:off x="653667" y="701800"/>
            <a:ext cx="8302800" cy="54543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p:txBody>
      </p:sp>
      <p:sp>
        <p:nvSpPr>
          <p:cNvPr id="42" name="Google Shape;42;g3c313ea9cf5_0_685"/>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g3c313ea9cf5_0_688"/>
          <p:cNvSpPr/>
          <p:nvPr/>
        </p:nvSpPr>
        <p:spPr>
          <a:xfrm>
            <a:off x="6096000" y="0"/>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5" name="Google Shape;45;g3c313ea9cf5_0_688"/>
          <p:cNvCxnSpPr/>
          <p:nvPr/>
        </p:nvCxnSpPr>
        <p:spPr>
          <a:xfrm>
            <a:off x="6706233" y="5994000"/>
            <a:ext cx="624300" cy="0"/>
          </a:xfrm>
          <a:prstGeom prst="straightConnector1">
            <a:avLst/>
          </a:prstGeom>
          <a:noFill/>
          <a:ln cap="flat" cmpd="sng" w="25400">
            <a:solidFill>
              <a:schemeClr val="lt1"/>
            </a:solidFill>
            <a:prstDash val="solid"/>
            <a:round/>
            <a:headEnd len="sm" w="sm" type="none"/>
            <a:tailEnd len="sm" w="sm" type="none"/>
          </a:ln>
        </p:spPr>
      </p:cxnSp>
      <p:sp>
        <p:nvSpPr>
          <p:cNvPr id="46" name="Google Shape;46;g3c313ea9cf5_0_688"/>
          <p:cNvSpPr txBox="1"/>
          <p:nvPr>
            <p:ph type="title"/>
          </p:nvPr>
        </p:nvSpPr>
        <p:spPr>
          <a:xfrm>
            <a:off x="354000" y="1441867"/>
            <a:ext cx="5393700" cy="22803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7" name="Google Shape;47;g3c313ea9cf5_0_688"/>
          <p:cNvSpPr txBox="1"/>
          <p:nvPr>
            <p:ph idx="1" type="subTitle"/>
          </p:nvPr>
        </p:nvSpPr>
        <p:spPr>
          <a:xfrm>
            <a:off x="354000" y="3793601"/>
            <a:ext cx="5393700" cy="17940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48" name="Google Shape;48;g3c313ea9cf5_0_688"/>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lt1"/>
              </a:buClr>
              <a:buSzPts val="2400"/>
              <a:buChar char="●"/>
              <a:defRPr>
                <a:solidFill>
                  <a:schemeClr val="lt1"/>
                </a:solidFill>
              </a:defRPr>
            </a:lvl1pPr>
            <a:lvl2pPr indent="-349250" lvl="1" marL="914400">
              <a:spcBef>
                <a:spcPts val="0"/>
              </a:spcBef>
              <a:spcAft>
                <a:spcPts val="0"/>
              </a:spcAft>
              <a:buClr>
                <a:schemeClr val="lt1"/>
              </a:buClr>
              <a:buSzPts val="1900"/>
              <a:buChar char="○"/>
              <a:defRPr>
                <a:solidFill>
                  <a:schemeClr val="lt1"/>
                </a:solidFill>
              </a:defRPr>
            </a:lvl2pPr>
            <a:lvl3pPr indent="-349250" lvl="2" marL="1371600">
              <a:spcBef>
                <a:spcPts val="0"/>
              </a:spcBef>
              <a:spcAft>
                <a:spcPts val="0"/>
              </a:spcAft>
              <a:buClr>
                <a:schemeClr val="lt1"/>
              </a:buClr>
              <a:buSzPts val="1900"/>
              <a:buChar char="■"/>
              <a:defRPr>
                <a:solidFill>
                  <a:schemeClr val="lt1"/>
                </a:solidFill>
              </a:defRPr>
            </a:lvl3pPr>
            <a:lvl4pPr indent="-349250" lvl="3" marL="1828800">
              <a:spcBef>
                <a:spcPts val="0"/>
              </a:spcBef>
              <a:spcAft>
                <a:spcPts val="0"/>
              </a:spcAft>
              <a:buClr>
                <a:schemeClr val="lt1"/>
              </a:buClr>
              <a:buSzPts val="1900"/>
              <a:buChar char="●"/>
              <a:defRPr>
                <a:solidFill>
                  <a:schemeClr val="lt1"/>
                </a:solidFill>
              </a:defRPr>
            </a:lvl4pPr>
            <a:lvl5pPr indent="-349250" lvl="4" marL="2286000">
              <a:spcBef>
                <a:spcPts val="0"/>
              </a:spcBef>
              <a:spcAft>
                <a:spcPts val="0"/>
              </a:spcAft>
              <a:buClr>
                <a:schemeClr val="lt1"/>
              </a:buClr>
              <a:buSzPts val="1900"/>
              <a:buChar char="○"/>
              <a:defRPr>
                <a:solidFill>
                  <a:schemeClr val="lt1"/>
                </a:solidFill>
              </a:defRPr>
            </a:lvl5pPr>
            <a:lvl6pPr indent="-349250" lvl="5" marL="2743200">
              <a:spcBef>
                <a:spcPts val="0"/>
              </a:spcBef>
              <a:spcAft>
                <a:spcPts val="0"/>
              </a:spcAft>
              <a:buClr>
                <a:schemeClr val="lt1"/>
              </a:buClr>
              <a:buSzPts val="1900"/>
              <a:buChar char="■"/>
              <a:defRPr>
                <a:solidFill>
                  <a:schemeClr val="lt1"/>
                </a:solidFill>
              </a:defRPr>
            </a:lvl6pPr>
            <a:lvl7pPr indent="-349250" lvl="6" marL="3200400">
              <a:spcBef>
                <a:spcPts val="0"/>
              </a:spcBef>
              <a:spcAft>
                <a:spcPts val="0"/>
              </a:spcAft>
              <a:buClr>
                <a:schemeClr val="lt1"/>
              </a:buClr>
              <a:buSzPts val="1900"/>
              <a:buChar char="●"/>
              <a:defRPr>
                <a:solidFill>
                  <a:schemeClr val="lt1"/>
                </a:solidFill>
              </a:defRPr>
            </a:lvl7pPr>
            <a:lvl8pPr indent="-349250" lvl="7" marL="3657600">
              <a:spcBef>
                <a:spcPts val="0"/>
              </a:spcBef>
              <a:spcAft>
                <a:spcPts val="0"/>
              </a:spcAft>
              <a:buClr>
                <a:schemeClr val="lt1"/>
              </a:buClr>
              <a:buSzPts val="1900"/>
              <a:buChar char="○"/>
              <a:defRPr>
                <a:solidFill>
                  <a:schemeClr val="lt1"/>
                </a:solidFill>
              </a:defRPr>
            </a:lvl8pPr>
            <a:lvl9pPr indent="-349250" lvl="8" marL="4114800">
              <a:spcBef>
                <a:spcPts val="0"/>
              </a:spcBef>
              <a:spcAft>
                <a:spcPts val="0"/>
              </a:spcAft>
              <a:buClr>
                <a:schemeClr val="lt1"/>
              </a:buClr>
              <a:buSzPts val="1900"/>
              <a:buChar char="■"/>
              <a:defRPr>
                <a:solidFill>
                  <a:schemeClr val="lt1"/>
                </a:solidFill>
              </a:defRPr>
            </a:lvl9pPr>
          </a:lstStyle>
          <a:p/>
        </p:txBody>
      </p:sp>
      <p:sp>
        <p:nvSpPr>
          <p:cNvPr id="49" name="Google Shape;49;g3c313ea9cf5_0_688"/>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g3c313ea9cf5_0_695"/>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p:txBody>
      </p:sp>
      <p:sp>
        <p:nvSpPr>
          <p:cNvPr id="52" name="Google Shape;52;g3c313ea9cf5_0_695"/>
          <p:cNvSpPr txBox="1"/>
          <p:nvPr>
            <p:ph idx="12" type="sldNum"/>
          </p:nvPr>
        </p:nvSpPr>
        <p:spPr>
          <a:xfrm>
            <a:off x="11320333" y="6241346"/>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9" name="Shape 9"/>
        <p:cNvGrpSpPr/>
        <p:nvPr/>
      </p:nvGrpSpPr>
      <p:grpSpPr>
        <a:xfrm>
          <a:off x="0" y="0"/>
          <a:ext cx="0" cy="0"/>
          <a:chOff x="0" y="0"/>
          <a:chExt cx="0" cy="0"/>
        </a:xfrm>
      </p:grpSpPr>
      <p:sp>
        <p:nvSpPr>
          <p:cNvPr id="10" name="Google Shape;10;g3c313ea9cf5_0_6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1pPr>
            <a:lvl2pPr lvl="1">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2pPr>
            <a:lvl3pPr lvl="2">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3pPr>
            <a:lvl4pPr lvl="3">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4pPr>
            <a:lvl5pPr lvl="4">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5pPr>
            <a:lvl6pPr lvl="5">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6pPr>
            <a:lvl7pPr lvl="6">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7pPr>
            <a:lvl8pPr lvl="7">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8pPr>
            <a:lvl9pPr lvl="8">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9pPr>
          </a:lstStyle>
          <a:p/>
        </p:txBody>
      </p:sp>
      <p:sp>
        <p:nvSpPr>
          <p:cNvPr id="11" name="Google Shape;11;g3c313ea9cf5_0_6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accent3"/>
              </a:buClr>
              <a:buSzPts val="2400"/>
              <a:buFont typeface="Average"/>
              <a:buChar char="●"/>
              <a:defRPr sz="2400">
                <a:solidFill>
                  <a:schemeClr val="accent3"/>
                </a:solidFill>
                <a:latin typeface="Average"/>
                <a:ea typeface="Average"/>
                <a:cs typeface="Average"/>
                <a:sym typeface="Average"/>
              </a:defRPr>
            </a:lvl1pPr>
            <a:lvl2pPr indent="-349250" lvl="1" marL="9144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2pPr>
            <a:lvl3pPr indent="-349250" lvl="2" marL="13716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3pPr>
            <a:lvl4pPr indent="-349250" lvl="3" marL="18288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4pPr>
            <a:lvl5pPr indent="-349250" lvl="4" marL="22860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5pPr>
            <a:lvl6pPr indent="-349250" lvl="5" marL="27432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6pPr>
            <a:lvl7pPr indent="-349250" lvl="6" marL="32004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7pPr>
            <a:lvl8pPr indent="-349250" lvl="7" marL="36576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8pPr>
            <a:lvl9pPr indent="-349250" lvl="8" marL="4114800">
              <a:lnSpc>
                <a:spcPct val="115000"/>
              </a:lnSpc>
              <a:spcBef>
                <a:spcPts val="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9pPr>
          </a:lstStyle>
          <a:p/>
        </p:txBody>
      </p:sp>
      <p:sp>
        <p:nvSpPr>
          <p:cNvPr id="12" name="Google Shape;12;g3c313ea9cf5_0_654"/>
          <p:cNvSpPr txBox="1"/>
          <p:nvPr>
            <p:ph idx="12" type="sldNum"/>
          </p:nvPr>
        </p:nvSpPr>
        <p:spPr>
          <a:xfrm>
            <a:off x="11320333" y="6241346"/>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accent3"/>
                </a:solidFill>
                <a:latin typeface="Average"/>
                <a:ea typeface="Average"/>
                <a:cs typeface="Average"/>
                <a:sym typeface="Average"/>
              </a:defRPr>
            </a:lvl1pPr>
            <a:lvl2pPr lvl="1" algn="r">
              <a:buNone/>
              <a:defRPr sz="1300">
                <a:solidFill>
                  <a:schemeClr val="accent3"/>
                </a:solidFill>
                <a:latin typeface="Average"/>
                <a:ea typeface="Average"/>
                <a:cs typeface="Average"/>
                <a:sym typeface="Average"/>
              </a:defRPr>
            </a:lvl2pPr>
            <a:lvl3pPr lvl="2" algn="r">
              <a:buNone/>
              <a:defRPr sz="1300">
                <a:solidFill>
                  <a:schemeClr val="accent3"/>
                </a:solidFill>
                <a:latin typeface="Average"/>
                <a:ea typeface="Average"/>
                <a:cs typeface="Average"/>
                <a:sym typeface="Average"/>
              </a:defRPr>
            </a:lvl3pPr>
            <a:lvl4pPr lvl="3" algn="r">
              <a:buNone/>
              <a:defRPr sz="1300">
                <a:solidFill>
                  <a:schemeClr val="accent3"/>
                </a:solidFill>
                <a:latin typeface="Average"/>
                <a:ea typeface="Average"/>
                <a:cs typeface="Average"/>
                <a:sym typeface="Average"/>
              </a:defRPr>
            </a:lvl4pPr>
            <a:lvl5pPr lvl="4" algn="r">
              <a:buNone/>
              <a:defRPr sz="1300">
                <a:solidFill>
                  <a:schemeClr val="accent3"/>
                </a:solidFill>
                <a:latin typeface="Average"/>
                <a:ea typeface="Average"/>
                <a:cs typeface="Average"/>
                <a:sym typeface="Average"/>
              </a:defRPr>
            </a:lvl5pPr>
            <a:lvl6pPr lvl="5" algn="r">
              <a:buNone/>
              <a:defRPr sz="1300">
                <a:solidFill>
                  <a:schemeClr val="accent3"/>
                </a:solidFill>
                <a:latin typeface="Average"/>
                <a:ea typeface="Average"/>
                <a:cs typeface="Average"/>
                <a:sym typeface="Average"/>
              </a:defRPr>
            </a:lvl6pPr>
            <a:lvl7pPr lvl="6" algn="r">
              <a:buNone/>
              <a:defRPr sz="1300">
                <a:solidFill>
                  <a:schemeClr val="accent3"/>
                </a:solidFill>
                <a:latin typeface="Average"/>
                <a:ea typeface="Average"/>
                <a:cs typeface="Average"/>
                <a:sym typeface="Average"/>
              </a:defRPr>
            </a:lvl7pPr>
            <a:lvl8pPr lvl="7" algn="r">
              <a:buNone/>
              <a:defRPr sz="1300">
                <a:solidFill>
                  <a:schemeClr val="accent3"/>
                </a:solidFill>
                <a:latin typeface="Average"/>
                <a:ea typeface="Average"/>
                <a:cs typeface="Average"/>
                <a:sym typeface="Average"/>
              </a:defRPr>
            </a:lvl8pPr>
            <a:lvl9pPr lvl="8" algn="r">
              <a:buNone/>
              <a:defRPr sz="13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med">
        <p14:gallery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1" Type="http://schemas.openxmlformats.org/officeDocument/2006/relationships/hyperlink" Target="https://naturecanada.ca/?gad_source" TargetMode="External"/><Relationship Id="rId10" Type="http://schemas.openxmlformats.org/officeDocument/2006/relationships/hyperlink" Target="https://www.nssl.noaa.gov/"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nssl.noaa.gov/education/svrwx101/tornadoes" TargetMode="External"/><Relationship Id="rId4" Type="http://schemas.openxmlformats.org/officeDocument/2006/relationships/hyperlink" Target="https://kids.nationalgeographic.com/science/article/tornado" TargetMode="External"/><Relationship Id="rId9" Type="http://schemas.openxmlformats.org/officeDocument/2006/relationships/hyperlink" Target="https://ntpopendata-westernu.opendata.arcgis.com/" TargetMode="External"/><Relationship Id="rId5" Type="http://schemas.openxmlformats.org/officeDocument/2006/relationships/hyperlink" Target="https://climateinstitute.ca/news/fact-sheet-climate-change-and-storms" TargetMode="External"/><Relationship Id="rId6" Type="http://schemas.openxmlformats.org/officeDocument/2006/relationships/hyperlink" Target="https://www.alberta.ca/climate-indicators-air-temperature" TargetMode="External"/><Relationship Id="rId7" Type="http://schemas.openxmlformats.org/officeDocument/2006/relationships/hyperlink" Target="https://uwo.ca/ntp/" TargetMode="External"/><Relationship Id="rId8" Type="http://schemas.openxmlformats.org/officeDocument/2006/relationships/hyperlink" Target="https://ntpopendata-westernu.opendata.arcgi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8.jp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type="ctrTitle"/>
          </p:nvPr>
        </p:nvSpPr>
        <p:spPr>
          <a:xfrm>
            <a:off x="217100" y="1992535"/>
            <a:ext cx="6539100" cy="1706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CA"/>
              <a:t>To</a:t>
            </a:r>
            <a:r>
              <a:rPr lang="en-CA"/>
              <a:t>rnado in Alberta?</a:t>
            </a:r>
            <a:endParaRPr/>
          </a:p>
          <a:p>
            <a:pPr indent="0" lvl="0" marL="0" rtl="0" algn="l">
              <a:lnSpc>
                <a:spcPct val="90000"/>
              </a:lnSpc>
              <a:spcBef>
                <a:spcPts val="0"/>
              </a:spcBef>
              <a:spcAft>
                <a:spcPts val="0"/>
              </a:spcAft>
              <a:buClr>
                <a:schemeClr val="dk1"/>
              </a:buClr>
              <a:buSzPts val="6000"/>
              <a:buFont typeface="Play"/>
              <a:buNone/>
            </a:pPr>
            <a:r>
              <a:rPr lang="en-CA" sz="4788">
                <a:solidFill>
                  <a:schemeClr val="accent3"/>
                </a:solidFill>
              </a:rPr>
              <a:t>What are the chances?</a:t>
            </a:r>
            <a:endParaRPr sz="4788">
              <a:solidFill>
                <a:schemeClr val="accent3"/>
              </a:solidFill>
            </a:endParaRPr>
          </a:p>
        </p:txBody>
      </p:sp>
      <p:sp>
        <p:nvSpPr>
          <p:cNvPr id="70" name="Google Shape;70;p1"/>
          <p:cNvSpPr txBox="1"/>
          <p:nvPr/>
        </p:nvSpPr>
        <p:spPr>
          <a:xfrm>
            <a:off x="306338" y="3915075"/>
            <a:ext cx="3010500" cy="5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000">
                <a:solidFill>
                  <a:schemeClr val="dk1"/>
                </a:solidFill>
                <a:latin typeface="Play"/>
                <a:ea typeface="Play"/>
                <a:cs typeface="Play"/>
                <a:sym typeface="Play"/>
              </a:rPr>
              <a:t>Research</a:t>
            </a:r>
            <a:r>
              <a:rPr lang="en-CA" sz="2000">
                <a:solidFill>
                  <a:schemeClr val="dk1"/>
                </a:solidFill>
                <a:latin typeface="Play"/>
                <a:ea typeface="Play"/>
                <a:cs typeface="Play"/>
                <a:sym typeface="Play"/>
              </a:rPr>
              <a:t>/Study Project</a:t>
            </a:r>
            <a:endParaRPr sz="2000">
              <a:solidFill>
                <a:schemeClr val="dk1"/>
              </a:solidFill>
              <a:latin typeface="Play"/>
              <a:ea typeface="Play"/>
              <a:cs typeface="Play"/>
              <a:sym typeface="Play"/>
            </a:endParaRPr>
          </a:p>
        </p:txBody>
      </p:sp>
      <p:sp>
        <p:nvSpPr>
          <p:cNvPr id="71" name="Google Shape;71;p1"/>
          <p:cNvSpPr txBox="1"/>
          <p:nvPr/>
        </p:nvSpPr>
        <p:spPr>
          <a:xfrm>
            <a:off x="306350" y="4667625"/>
            <a:ext cx="2553000" cy="5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2000">
                <a:solidFill>
                  <a:schemeClr val="dk1"/>
                </a:solidFill>
                <a:latin typeface="Play"/>
                <a:ea typeface="Play"/>
                <a:cs typeface="Play"/>
                <a:sym typeface="Play"/>
              </a:rPr>
              <a:t>By: Ibrahim Khan</a:t>
            </a:r>
            <a:endParaRPr sz="2000">
              <a:solidFill>
                <a:schemeClr val="dk1"/>
              </a:solidFill>
              <a:latin typeface="Play"/>
              <a:ea typeface="Play"/>
              <a:cs typeface="Play"/>
              <a:sym typeface="Play"/>
            </a:endParaRPr>
          </a:p>
        </p:txBody>
      </p:sp>
      <p:pic>
        <p:nvPicPr>
          <p:cNvPr id="72" name="Google Shape;72;p1" title="How-Are-Tornadoes-Formed-683x1024.png"/>
          <p:cNvPicPr preferRelativeResize="0"/>
          <p:nvPr/>
        </p:nvPicPr>
        <p:blipFill>
          <a:blip r:embed="rId3">
            <a:alphaModFix/>
          </a:blip>
          <a:stretch>
            <a:fillRect/>
          </a:stretch>
        </p:blipFill>
        <p:spPr>
          <a:xfrm>
            <a:off x="6518822" y="0"/>
            <a:ext cx="5928800" cy="6857999"/>
          </a:xfrm>
          <a:prstGeom prst="rect">
            <a:avLst/>
          </a:prstGeom>
          <a:noFill/>
          <a:ln>
            <a:noFill/>
          </a:ln>
        </p:spPr>
      </p:pic>
    </p:spTree>
  </p:cSld>
  <p:clrMapOvr>
    <a:masterClrMapping/>
  </p:clrMapOvr>
  <mc:AlternateContent>
    <mc:Choice Requires="p14">
      <p:transition spd="slow" p14:dur="15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b="1" lang="en-CA"/>
              <a:t>Conclusion </a:t>
            </a:r>
            <a:endParaRPr b="1"/>
          </a:p>
        </p:txBody>
      </p:sp>
      <p:sp>
        <p:nvSpPr>
          <p:cNvPr id="145" name="Google Shape;145;p8"/>
          <p:cNvSpPr txBox="1"/>
          <p:nvPr>
            <p:ph idx="1" type="body"/>
          </p:nvPr>
        </p:nvSpPr>
        <p:spPr>
          <a:xfrm>
            <a:off x="1303050" y="1690700"/>
            <a:ext cx="9585900" cy="42855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15000"/>
              </a:lnSpc>
              <a:spcBef>
                <a:spcPts val="0"/>
              </a:spcBef>
              <a:spcAft>
                <a:spcPts val="0"/>
              </a:spcAft>
              <a:buNone/>
            </a:pPr>
            <a:r>
              <a:rPr lang="en-CA" sz="7608">
                <a:latin typeface="Play"/>
                <a:ea typeface="Play"/>
                <a:cs typeface="Play"/>
                <a:sym typeface="Play"/>
              </a:rPr>
              <a:t>Based on my research, I found that my hypothesis was mostly correct. Alberta averages about 16 tornadoes per year. This shows that tornadoes do occur in Alberta, but they are not common.</a:t>
            </a:r>
            <a:endParaRPr sz="7608">
              <a:latin typeface="Play"/>
              <a:ea typeface="Play"/>
              <a:cs typeface="Play"/>
              <a:sym typeface="Play"/>
            </a:endParaRPr>
          </a:p>
          <a:p>
            <a:pPr indent="0" lvl="0" marL="0" marR="0" rtl="0" algn="l">
              <a:lnSpc>
                <a:spcPct val="115000"/>
              </a:lnSpc>
              <a:spcBef>
                <a:spcPts val="1600"/>
              </a:spcBef>
              <a:spcAft>
                <a:spcPts val="0"/>
              </a:spcAft>
              <a:buNone/>
            </a:pPr>
            <a:r>
              <a:rPr lang="en-CA" sz="7608">
                <a:latin typeface="Play"/>
                <a:ea typeface="Play"/>
                <a:cs typeface="Play"/>
                <a:sym typeface="Play"/>
              </a:rPr>
              <a:t>Tornadoes only form under specific weather conditions, including warm, moist air, strong thunderstorms. These conditions are most common in early summer. Which is why June is the peak month for tornadoes to happen in Alberta.</a:t>
            </a:r>
            <a:endParaRPr sz="7608">
              <a:latin typeface="Play"/>
              <a:ea typeface="Play"/>
              <a:cs typeface="Play"/>
              <a:sym typeface="Play"/>
            </a:endParaRPr>
          </a:p>
          <a:p>
            <a:pPr indent="0" lvl="0" marL="0" marR="0" rtl="0" algn="l">
              <a:lnSpc>
                <a:spcPct val="115000"/>
              </a:lnSpc>
              <a:spcBef>
                <a:spcPts val="1600"/>
              </a:spcBef>
              <a:spcAft>
                <a:spcPts val="0"/>
              </a:spcAft>
              <a:buNone/>
            </a:pPr>
            <a:r>
              <a:rPr lang="en-CA" sz="7608">
                <a:latin typeface="Play"/>
                <a:ea typeface="Play"/>
                <a:cs typeface="Play"/>
                <a:sym typeface="Play"/>
              </a:rPr>
              <a:t>Even though Canada’s temperature has increased by about 1.7°C since 1948, there is no clear evidence that tornado numbers in Alberta are increasing. Warmer air can hold more moisture and may influence storm intensity, but tornado formation depends on many atmospheric factors.</a:t>
            </a:r>
            <a:endParaRPr sz="7608">
              <a:latin typeface="Play"/>
              <a:ea typeface="Play"/>
              <a:cs typeface="Play"/>
              <a:sym typeface="Play"/>
            </a:endParaRPr>
          </a:p>
          <a:p>
            <a:pPr indent="0" lvl="0" marL="0" marR="0" rtl="0" algn="l">
              <a:lnSpc>
                <a:spcPct val="115000"/>
              </a:lnSpc>
              <a:spcBef>
                <a:spcPts val="1600"/>
              </a:spcBef>
              <a:spcAft>
                <a:spcPts val="0"/>
              </a:spcAft>
              <a:buNone/>
            </a:pPr>
            <a:r>
              <a:rPr lang="en-CA" sz="7608">
                <a:latin typeface="Play"/>
                <a:ea typeface="Play"/>
                <a:cs typeface="Play"/>
                <a:sym typeface="Play"/>
              </a:rPr>
              <a:t>Overall, tornadoes in Alberta are possible, but the risk remains moderate. Studying tornado patterns helps us better understand severe weather and prepare for the future.</a:t>
            </a:r>
            <a:endParaRPr sz="7608">
              <a:latin typeface="Play"/>
              <a:ea typeface="Play"/>
              <a:cs typeface="Play"/>
              <a:sym typeface="Play"/>
            </a:endParaRPr>
          </a:p>
          <a:p>
            <a:pPr indent="0" lvl="0" marL="0" marR="0" rtl="0" algn="l">
              <a:lnSpc>
                <a:spcPct val="115000"/>
              </a:lnSpc>
              <a:spcBef>
                <a:spcPts val="1600"/>
              </a:spcBef>
              <a:spcAft>
                <a:spcPts val="0"/>
              </a:spcAft>
              <a:buNone/>
            </a:pPr>
            <a:r>
              <a:t/>
            </a:r>
            <a:endParaRPr sz="2140">
              <a:solidFill>
                <a:schemeClr val="dk1"/>
              </a:solidFill>
              <a:latin typeface="Play"/>
              <a:ea typeface="Play"/>
              <a:cs typeface="Play"/>
              <a:sym typeface="Play"/>
            </a:endParaRPr>
          </a:p>
          <a:p>
            <a:pPr indent="0" lvl="0" marL="0" marR="0" rtl="0" algn="l">
              <a:lnSpc>
                <a:spcPct val="115000"/>
              </a:lnSpc>
              <a:spcBef>
                <a:spcPts val="1600"/>
              </a:spcBef>
              <a:spcAft>
                <a:spcPts val="0"/>
              </a:spcAft>
              <a:buNone/>
            </a:pPr>
            <a:r>
              <a:t/>
            </a:r>
            <a:endParaRPr sz="2140">
              <a:solidFill>
                <a:schemeClr val="dk1"/>
              </a:solidFill>
              <a:latin typeface="Play"/>
              <a:ea typeface="Play"/>
              <a:cs typeface="Play"/>
              <a:sym typeface="Play"/>
            </a:endParaRPr>
          </a:p>
          <a:p>
            <a:pPr indent="0" lvl="0" marL="0" marR="0" rtl="0" algn="l">
              <a:lnSpc>
                <a:spcPct val="115000"/>
              </a:lnSpc>
              <a:spcBef>
                <a:spcPts val="1600"/>
              </a:spcBef>
              <a:spcAft>
                <a:spcPts val="1600"/>
              </a:spcAft>
              <a:buNone/>
            </a:pPr>
            <a:r>
              <a:t/>
            </a:r>
            <a:endParaRPr sz="2140">
              <a:solidFill>
                <a:schemeClr val="dk1"/>
              </a:solidFill>
              <a:latin typeface="Play"/>
              <a:ea typeface="Play"/>
              <a:cs typeface="Play"/>
              <a:sym typeface="Play"/>
            </a:endParaRPr>
          </a:p>
        </p:txBody>
      </p:sp>
    </p:spTree>
  </p:cSld>
  <p:clrMapOvr>
    <a:masterClrMapping/>
  </p:clrMapOvr>
  <mc:AlternateContent>
    <mc:Choice Requires="p14">
      <p:transition spd="slow" p14:dur="15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c313ea9cf5_0_35"/>
          <p:cNvSpPr txBox="1"/>
          <p:nvPr>
            <p:ph type="title"/>
          </p:nvPr>
        </p:nvSpPr>
        <p:spPr>
          <a:xfrm>
            <a:off x="3486589" y="391346"/>
            <a:ext cx="52188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CA"/>
              <a:t>Fun </a:t>
            </a:r>
            <a:r>
              <a:rPr b="1" lang="en-CA">
                <a:solidFill>
                  <a:schemeClr val="accent3"/>
                </a:solidFill>
              </a:rPr>
              <a:t>Facts</a:t>
            </a:r>
            <a:r>
              <a:rPr b="1" lang="en-CA"/>
              <a:t>! </a:t>
            </a:r>
            <a:endParaRPr b="1"/>
          </a:p>
        </p:txBody>
      </p:sp>
      <p:sp>
        <p:nvSpPr>
          <p:cNvPr id="152" name="Google Shape;152;g3c313ea9cf5_0_3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93700" lvl="0" marL="457200" rtl="0" algn="l">
              <a:lnSpc>
                <a:spcPct val="115000"/>
              </a:lnSpc>
              <a:spcBef>
                <a:spcPts val="1000"/>
              </a:spcBef>
              <a:spcAft>
                <a:spcPts val="0"/>
              </a:spcAft>
              <a:buClr>
                <a:schemeClr val="accent3"/>
              </a:buClr>
              <a:buSzPts val="2600"/>
              <a:buFont typeface="Play"/>
              <a:buAutoNum type="arabicPeriod"/>
            </a:pPr>
            <a:r>
              <a:rPr lang="en-CA" sz="2600">
                <a:latin typeface="Play"/>
                <a:ea typeface="Play"/>
                <a:cs typeface="Play"/>
                <a:sym typeface="Play"/>
              </a:rPr>
              <a:t>Did you know that the United States has an </a:t>
            </a:r>
            <a:r>
              <a:rPr lang="en-CA" sz="2600">
                <a:latin typeface="Play"/>
                <a:ea typeface="Play"/>
                <a:cs typeface="Play"/>
                <a:sym typeface="Play"/>
              </a:rPr>
              <a:t>average of 1,200 tornadoes per year!</a:t>
            </a:r>
            <a:endParaRPr sz="2600">
              <a:latin typeface="Play"/>
              <a:ea typeface="Play"/>
              <a:cs typeface="Play"/>
              <a:sym typeface="Play"/>
            </a:endParaRPr>
          </a:p>
          <a:p>
            <a:pPr indent="0" lvl="0" marL="0" rtl="0" algn="l">
              <a:lnSpc>
                <a:spcPct val="115000"/>
              </a:lnSpc>
              <a:spcBef>
                <a:spcPts val="1600"/>
              </a:spcBef>
              <a:spcAft>
                <a:spcPts val="0"/>
              </a:spcAft>
              <a:buNone/>
            </a:pPr>
            <a:r>
              <a:t/>
            </a:r>
            <a:endParaRPr sz="700">
              <a:latin typeface="Play"/>
              <a:ea typeface="Play"/>
              <a:cs typeface="Play"/>
              <a:sym typeface="Play"/>
            </a:endParaRPr>
          </a:p>
          <a:p>
            <a:pPr indent="-393700" lvl="0" marL="457200" rtl="0" algn="l">
              <a:lnSpc>
                <a:spcPct val="115000"/>
              </a:lnSpc>
              <a:spcBef>
                <a:spcPts val="1600"/>
              </a:spcBef>
              <a:spcAft>
                <a:spcPts val="0"/>
              </a:spcAft>
              <a:buClr>
                <a:schemeClr val="accent3"/>
              </a:buClr>
              <a:buSzPts val="2600"/>
              <a:buFont typeface="Play"/>
              <a:buAutoNum type="arabicPeriod"/>
            </a:pPr>
            <a:r>
              <a:rPr lang="en-CA" sz="2600">
                <a:latin typeface="Play"/>
                <a:ea typeface="Play"/>
                <a:cs typeface="Play"/>
                <a:sym typeface="Play"/>
              </a:rPr>
              <a:t>Did you know that tornadoes usually move from west to east.</a:t>
            </a:r>
            <a:endParaRPr sz="2600">
              <a:latin typeface="Play"/>
              <a:ea typeface="Play"/>
              <a:cs typeface="Play"/>
              <a:sym typeface="Play"/>
            </a:endParaRPr>
          </a:p>
          <a:p>
            <a:pPr indent="0" lvl="0" marL="0" rtl="0" algn="l">
              <a:lnSpc>
                <a:spcPct val="115000"/>
              </a:lnSpc>
              <a:spcBef>
                <a:spcPts val="1600"/>
              </a:spcBef>
              <a:spcAft>
                <a:spcPts val="0"/>
              </a:spcAft>
              <a:buNone/>
            </a:pPr>
            <a:r>
              <a:t/>
            </a:r>
            <a:endParaRPr sz="700">
              <a:latin typeface="Play"/>
              <a:ea typeface="Play"/>
              <a:cs typeface="Play"/>
              <a:sym typeface="Play"/>
            </a:endParaRPr>
          </a:p>
          <a:p>
            <a:pPr indent="-393700" lvl="0" marL="457200" rtl="0" algn="l">
              <a:lnSpc>
                <a:spcPct val="115000"/>
              </a:lnSpc>
              <a:spcBef>
                <a:spcPts val="1600"/>
              </a:spcBef>
              <a:spcAft>
                <a:spcPts val="0"/>
              </a:spcAft>
              <a:buClr>
                <a:schemeClr val="accent3"/>
              </a:buClr>
              <a:buSzPts val="2600"/>
              <a:buFont typeface="Play"/>
              <a:buAutoNum type="arabicPeriod"/>
            </a:pPr>
            <a:r>
              <a:rPr lang="en-CA" sz="2600">
                <a:latin typeface="Play"/>
                <a:ea typeface="Play"/>
                <a:cs typeface="Play"/>
                <a:sym typeface="Play"/>
              </a:rPr>
              <a:t>Did you know that the Bridge Creek-Moore tornado is the fastest tornado in the world. It went up to 321 mph!    </a:t>
            </a:r>
            <a:endParaRPr sz="2600">
              <a:latin typeface="Play"/>
              <a:ea typeface="Play"/>
              <a:cs typeface="Play"/>
              <a:sym typeface="Play"/>
            </a:endParaRPr>
          </a:p>
        </p:txBody>
      </p:sp>
    </p:spTree>
  </p:cSld>
  <p:clrMapOvr>
    <a:masterClrMapping/>
  </p:clrMapOvr>
  <mc:AlternateContent>
    <mc:Choice Requires="p14">
      <p:transition spd="med">
        <p14:gallery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3c313ea9cf5_0_29" title="222053679-tornado-approaching-over-green-landscape-trees-swaying-in-the-wind-threatening-weather-disaster.jpg"/>
          <p:cNvPicPr preferRelativeResize="0"/>
          <p:nvPr/>
        </p:nvPicPr>
        <p:blipFill>
          <a:blip r:embed="rId3">
            <a:alphaModFix amt="42000"/>
          </a:blip>
          <a:stretch>
            <a:fillRect/>
          </a:stretch>
        </p:blipFill>
        <p:spPr>
          <a:xfrm>
            <a:off x="-6" y="0"/>
            <a:ext cx="12192000" cy="6858000"/>
          </a:xfrm>
          <a:prstGeom prst="rect">
            <a:avLst/>
          </a:prstGeom>
          <a:noFill/>
          <a:ln>
            <a:noFill/>
          </a:ln>
        </p:spPr>
      </p:pic>
      <p:sp>
        <p:nvSpPr>
          <p:cNvPr id="159" name="Google Shape;159;g3c313ea9cf5_0_29"/>
          <p:cNvSpPr txBox="1"/>
          <p:nvPr>
            <p:ph type="title"/>
          </p:nvPr>
        </p:nvSpPr>
        <p:spPr>
          <a:xfrm>
            <a:off x="3604490" y="2835306"/>
            <a:ext cx="4983000" cy="118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CA" sz="4900"/>
              <a:t>Thank you</a:t>
            </a:r>
            <a:endParaRPr sz="4900"/>
          </a:p>
        </p:txBody>
      </p:sp>
    </p:spTree>
  </p:cSld>
  <p:clrMapOvr>
    <a:masterClrMapping/>
  </p:clrMapOvr>
  <mc:AlternateContent>
    <mc:Choice Requires="p14">
      <p:transition spd="med">
        <p14:gallery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c87b46732e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CA"/>
              <a:t>Sources</a:t>
            </a:r>
            <a:endParaRPr b="1"/>
          </a:p>
        </p:txBody>
      </p:sp>
      <p:sp>
        <p:nvSpPr>
          <p:cNvPr id="166" name="Google Shape;166;g3c87b46732e_0_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0"/>
              </a:spcBef>
              <a:spcAft>
                <a:spcPts val="0"/>
              </a:spcAft>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CA" sz="1700" u="sng">
                <a:solidFill>
                  <a:schemeClr val="hlink"/>
                </a:solidFill>
                <a:latin typeface="Play"/>
                <a:ea typeface="Play"/>
                <a:cs typeface="Play"/>
                <a:sym typeface="Play"/>
                <a:hlinkClick r:id="rId3"/>
              </a:rPr>
              <a:t>https://www.nssl.noaa.gov/education/svrwx101/tornadoes</a:t>
            </a:r>
            <a:endParaRPr sz="2300">
              <a:solidFill>
                <a:srgbClr val="FF9900"/>
              </a:solidFill>
              <a:latin typeface="Play"/>
              <a:ea typeface="Play"/>
              <a:cs typeface="Play"/>
              <a:sym typeface="Play"/>
            </a:endParaRPr>
          </a:p>
          <a:p>
            <a:pPr indent="0" lvl="0" marL="0" rtl="0" algn="l">
              <a:lnSpc>
                <a:spcPct val="100000"/>
              </a:lnSpc>
              <a:spcBef>
                <a:spcPts val="0"/>
              </a:spcBef>
              <a:spcAft>
                <a:spcPts val="0"/>
              </a:spcAft>
              <a:buNone/>
            </a:pPr>
            <a:r>
              <a:t/>
            </a:r>
            <a:endParaRPr sz="2300">
              <a:solidFill>
                <a:srgbClr val="FF9900"/>
              </a:solidFill>
              <a:latin typeface="Play"/>
              <a:ea typeface="Play"/>
              <a:cs typeface="Play"/>
              <a:sym typeface="Play"/>
            </a:endParaRPr>
          </a:p>
          <a:p>
            <a:pPr indent="0" lvl="0" marL="0" rtl="0" algn="l">
              <a:lnSpc>
                <a:spcPct val="100000"/>
              </a:lnSpc>
              <a:spcBef>
                <a:spcPts val="0"/>
              </a:spcBef>
              <a:spcAft>
                <a:spcPts val="0"/>
              </a:spcAft>
              <a:buNone/>
            </a:pPr>
            <a:r>
              <a:rPr lang="en-CA" sz="1700" u="sng">
                <a:solidFill>
                  <a:schemeClr val="accent5"/>
                </a:solidFill>
                <a:latin typeface="Arial"/>
                <a:ea typeface="Arial"/>
                <a:cs typeface="Arial"/>
                <a:sym typeface="Arial"/>
                <a:hlinkClick r:id="rId4">
                  <a:extLst>
                    <a:ext uri="{A12FA001-AC4F-418D-AE19-62706E023703}">
                      <ahyp:hlinkClr val="tx"/>
                    </a:ext>
                  </a:extLst>
                </a:hlinkClick>
              </a:rPr>
              <a:t>https://kids.nationalgeographic.com/science/article/tornado</a:t>
            </a:r>
            <a:r>
              <a:rPr lang="en-CA" sz="1700">
                <a:solidFill>
                  <a:schemeClr val="dk1"/>
                </a:solidFill>
                <a:latin typeface="Arial"/>
                <a:ea typeface="Arial"/>
                <a:cs typeface="Arial"/>
                <a:sym typeface="Arial"/>
              </a:rPr>
              <a:t>  </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CA" sz="1700" u="sng">
                <a:solidFill>
                  <a:schemeClr val="accent5"/>
                </a:solidFill>
                <a:latin typeface="Arial"/>
                <a:ea typeface="Arial"/>
                <a:cs typeface="Arial"/>
                <a:sym typeface="Arial"/>
                <a:hlinkClick r:id="rId5">
                  <a:extLst>
                    <a:ext uri="{A12FA001-AC4F-418D-AE19-62706E023703}">
                      <ahyp:hlinkClr val="tx"/>
                    </a:ext>
                  </a:extLst>
                </a:hlinkClick>
              </a:rPr>
              <a:t>https://climateinstitute.ca/news/fact-sheet-climate-change-and-storms</a:t>
            </a:r>
            <a:endParaRPr sz="1700">
              <a:solidFill>
                <a:schemeClr val="dk1"/>
              </a:solidFill>
              <a:latin typeface="Arial"/>
              <a:ea typeface="Arial"/>
              <a:cs typeface="Arial"/>
              <a:sym typeface="Arial"/>
            </a:endParaRPr>
          </a:p>
          <a:p>
            <a:pPr indent="0" lvl="0" marL="0" rtl="0" algn="l">
              <a:spcBef>
                <a:spcPts val="0"/>
              </a:spcBef>
              <a:spcAft>
                <a:spcPts val="0"/>
              </a:spcAft>
              <a:buNone/>
            </a:pPr>
            <a:r>
              <a:t/>
            </a:r>
            <a:endParaRPr sz="1700">
              <a:solidFill>
                <a:schemeClr val="dk1"/>
              </a:solidFill>
              <a:latin typeface="Arial"/>
              <a:ea typeface="Arial"/>
              <a:cs typeface="Arial"/>
              <a:sym typeface="Arial"/>
            </a:endParaRPr>
          </a:p>
          <a:p>
            <a:pPr indent="0" lvl="0" marL="0" rtl="0" algn="l">
              <a:spcBef>
                <a:spcPts val="0"/>
              </a:spcBef>
              <a:spcAft>
                <a:spcPts val="0"/>
              </a:spcAft>
              <a:buNone/>
            </a:pPr>
            <a:r>
              <a:t/>
            </a:r>
            <a:endParaRPr sz="1700">
              <a:solidFill>
                <a:schemeClr val="dk1"/>
              </a:solidFill>
              <a:latin typeface="Arial"/>
              <a:ea typeface="Arial"/>
              <a:cs typeface="Arial"/>
              <a:sym typeface="Arial"/>
            </a:endParaRPr>
          </a:p>
          <a:p>
            <a:pPr indent="0" lvl="0" marL="0" rtl="0" algn="l">
              <a:spcBef>
                <a:spcPts val="0"/>
              </a:spcBef>
              <a:spcAft>
                <a:spcPts val="0"/>
              </a:spcAft>
              <a:buNone/>
            </a:pPr>
            <a:r>
              <a:rPr lang="en-CA" sz="1700" u="sng">
                <a:solidFill>
                  <a:schemeClr val="accent5"/>
                </a:solidFill>
                <a:latin typeface="Arial"/>
                <a:ea typeface="Arial"/>
                <a:cs typeface="Arial"/>
                <a:sym typeface="Arial"/>
                <a:hlinkClick r:id="rId6">
                  <a:extLst>
                    <a:ext uri="{A12FA001-AC4F-418D-AE19-62706E023703}">
                      <ahyp:hlinkClr val="tx"/>
                    </a:ext>
                  </a:extLst>
                </a:hlinkClick>
              </a:rPr>
              <a:t>https://www.alberta.ca/climate-indicators-air-temperature</a:t>
            </a:r>
            <a:r>
              <a:rPr lang="en-CA" sz="1700">
                <a:solidFill>
                  <a:schemeClr val="dk1"/>
                </a:solidFill>
                <a:latin typeface="Arial"/>
                <a:ea typeface="Arial"/>
                <a:cs typeface="Arial"/>
                <a:sym typeface="Arial"/>
              </a:rPr>
              <a:t> </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7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CA" sz="1700" u="sng">
                <a:solidFill>
                  <a:schemeClr val="accent5"/>
                </a:solidFill>
                <a:latin typeface="Arial"/>
                <a:ea typeface="Arial"/>
                <a:cs typeface="Arial"/>
                <a:sym typeface="Arial"/>
                <a:hlinkClick r:id="rId7">
                  <a:extLst>
                    <a:ext uri="{A12FA001-AC4F-418D-AE19-62706E023703}">
                      <ahyp:hlinkClr val="tx"/>
                    </a:ext>
                  </a:extLst>
                </a:hlinkClick>
              </a:rPr>
              <a:t>https://uwo.ca/ntp/</a:t>
            </a:r>
            <a:r>
              <a:rPr lang="en-CA" sz="1700" u="sng">
                <a:solidFill>
                  <a:schemeClr val="accent5"/>
                </a:solidFill>
                <a:latin typeface="Arial"/>
                <a:ea typeface="Arial"/>
                <a:cs typeface="Arial"/>
                <a:sym typeface="Arial"/>
                <a:hlinkClick r:id="rId8">
                  <a:extLst>
                    <a:ext uri="{A12FA001-AC4F-418D-AE19-62706E023703}">
                      <ahyp:hlinkClr val="tx"/>
                    </a:ext>
                  </a:extLst>
                </a:hlinkClick>
              </a:rPr>
              <a:t>https: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CA" sz="1700" u="sng">
                <a:solidFill>
                  <a:schemeClr val="accent5"/>
                </a:solidFill>
                <a:latin typeface="Arial"/>
                <a:ea typeface="Arial"/>
                <a:cs typeface="Arial"/>
                <a:sym typeface="Arial"/>
                <a:hlinkClick r:id="rId9">
                  <a:extLst>
                    <a:ext uri="{A12FA001-AC4F-418D-AE19-62706E023703}">
                      <ahyp:hlinkClr val="tx"/>
                    </a:ext>
                  </a:extLst>
                </a:hlinkClick>
              </a:rPr>
              <a:t>ntpopendata-westernu.opendata.arcgis.com</a:t>
            </a:r>
            <a:endParaRPr sz="1700">
              <a:solidFill>
                <a:schemeClr val="accent5"/>
              </a:solidFill>
              <a:latin typeface="Arial"/>
              <a:ea typeface="Arial"/>
              <a:cs typeface="Arial"/>
              <a:sym typeface="Arial"/>
            </a:endParaRPr>
          </a:p>
          <a:p>
            <a:pPr indent="0" lvl="0" marL="0" rtl="0" algn="l">
              <a:lnSpc>
                <a:spcPct val="100000"/>
              </a:lnSpc>
              <a:spcBef>
                <a:spcPts val="0"/>
              </a:spcBef>
              <a:spcAft>
                <a:spcPts val="0"/>
              </a:spcAft>
              <a:buNone/>
            </a:pPr>
            <a:r>
              <a:t/>
            </a:r>
            <a:endParaRPr sz="1700">
              <a:solidFill>
                <a:schemeClr val="accent5"/>
              </a:solidFill>
              <a:latin typeface="Arial"/>
              <a:ea typeface="Arial"/>
              <a:cs typeface="Arial"/>
              <a:sym typeface="Arial"/>
            </a:endParaRPr>
          </a:p>
          <a:p>
            <a:pPr indent="0" lvl="0" marL="0" rtl="0" algn="l">
              <a:lnSpc>
                <a:spcPct val="100000"/>
              </a:lnSpc>
              <a:spcBef>
                <a:spcPts val="0"/>
              </a:spcBef>
              <a:spcAft>
                <a:spcPts val="0"/>
              </a:spcAft>
              <a:buNone/>
            </a:pPr>
            <a:r>
              <a:rPr lang="en-CA" sz="1700" u="sng">
                <a:solidFill>
                  <a:schemeClr val="accent5"/>
                </a:solidFill>
                <a:latin typeface="Arial"/>
                <a:ea typeface="Arial"/>
                <a:cs typeface="Arial"/>
                <a:sym typeface="Arial"/>
                <a:hlinkClick r:id="rId10">
                  <a:extLst>
                    <a:ext uri="{A12FA001-AC4F-418D-AE19-62706E023703}">
                      <ahyp:hlinkClr val="tx"/>
                    </a:ext>
                  </a:extLst>
                </a:hlinkClick>
              </a:rPr>
              <a:t>https://www.nssl.noaa.gov</a:t>
            </a:r>
            <a:endParaRPr sz="1700">
              <a:solidFill>
                <a:schemeClr val="accent5"/>
              </a:solidFill>
              <a:latin typeface="Arial"/>
              <a:ea typeface="Arial"/>
              <a:cs typeface="Arial"/>
              <a:sym typeface="Arial"/>
            </a:endParaRPr>
          </a:p>
          <a:p>
            <a:pPr indent="0" lvl="0" marL="0" rtl="0" algn="l">
              <a:lnSpc>
                <a:spcPct val="100000"/>
              </a:lnSpc>
              <a:spcBef>
                <a:spcPts val="0"/>
              </a:spcBef>
              <a:spcAft>
                <a:spcPts val="0"/>
              </a:spcAft>
              <a:buNone/>
            </a:pPr>
            <a:r>
              <a:t/>
            </a:r>
            <a:endParaRPr sz="1700">
              <a:solidFill>
                <a:schemeClr val="accent5"/>
              </a:solidFill>
              <a:latin typeface="Arial"/>
              <a:ea typeface="Arial"/>
              <a:cs typeface="Arial"/>
              <a:sym typeface="Arial"/>
            </a:endParaRPr>
          </a:p>
          <a:p>
            <a:pPr indent="0" lvl="0" marL="0" rtl="0" algn="l">
              <a:lnSpc>
                <a:spcPct val="100000"/>
              </a:lnSpc>
              <a:spcBef>
                <a:spcPts val="0"/>
              </a:spcBef>
              <a:spcAft>
                <a:spcPts val="0"/>
              </a:spcAft>
              <a:buNone/>
            </a:pPr>
            <a:r>
              <a:rPr lang="en-CA" sz="1700" u="sng">
                <a:solidFill>
                  <a:schemeClr val="hlink"/>
                </a:solidFill>
                <a:latin typeface="Arial"/>
                <a:ea typeface="Arial"/>
                <a:cs typeface="Arial"/>
                <a:sym typeface="Arial"/>
                <a:hlinkClick r:id="rId11"/>
              </a:rPr>
              <a:t>https://naturecanada.ca/?gad_source</a:t>
            </a:r>
            <a:r>
              <a:rPr lang="en-CA" sz="1700">
                <a:solidFill>
                  <a:schemeClr val="dk1"/>
                </a:solidFill>
                <a:latin typeface="Arial"/>
                <a:ea typeface="Arial"/>
                <a:cs typeface="Arial"/>
                <a:sym typeface="Arial"/>
              </a:rPr>
              <a:t> </a:t>
            </a:r>
            <a:endParaRPr sz="17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500">
              <a:solidFill>
                <a:srgbClr val="FF9900"/>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8" name="Google Shape;78;p2"/>
          <p:cNvSpPr/>
          <p:nvPr/>
        </p:nvSpPr>
        <p:spPr>
          <a:xfrm>
            <a:off x="302085" y="664308"/>
            <a:ext cx="8082632" cy="5600340"/>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79" name="Google Shape;79;p2"/>
          <p:cNvPicPr preferRelativeResize="0"/>
          <p:nvPr/>
        </p:nvPicPr>
        <p:blipFill rotWithShape="1">
          <a:blip r:embed="rId3">
            <a:alphaModFix/>
          </a:blip>
          <a:srcRect b="0" l="0" r="0" t="0"/>
          <a:stretch/>
        </p:blipFill>
        <p:spPr>
          <a:xfrm>
            <a:off x="302084" y="330205"/>
            <a:ext cx="3413798" cy="5211906"/>
          </a:xfrm>
          <a:prstGeom prst="rect">
            <a:avLst/>
          </a:prstGeom>
          <a:noFill/>
          <a:ln>
            <a:noFill/>
          </a:ln>
        </p:spPr>
      </p:pic>
      <p:pic>
        <p:nvPicPr>
          <p:cNvPr id="80" name="Google Shape;80;p2"/>
          <p:cNvPicPr preferRelativeResize="0"/>
          <p:nvPr/>
        </p:nvPicPr>
        <p:blipFill rotWithShape="1">
          <a:blip r:embed="rId4">
            <a:alphaModFix/>
          </a:blip>
          <a:srcRect b="0" l="0" r="0" t="0"/>
          <a:stretch/>
        </p:blipFill>
        <p:spPr>
          <a:xfrm>
            <a:off x="4207783" y="1125537"/>
            <a:ext cx="3685032" cy="4606290"/>
          </a:xfrm>
          <a:prstGeom prst="rect">
            <a:avLst/>
          </a:prstGeom>
          <a:noFill/>
          <a:ln>
            <a:noFill/>
          </a:ln>
        </p:spPr>
      </p:pic>
      <p:pic>
        <p:nvPicPr>
          <p:cNvPr descr="Sun line icon, healthy lifestyle concept, life without drug sign on white background, sunny mood icon in outline style for mobile concept and web design. Vector graphics. (Provided by Getty Images)" id="81" name="Google Shape;81;p2"/>
          <p:cNvPicPr preferRelativeResize="0"/>
          <p:nvPr/>
        </p:nvPicPr>
        <p:blipFill>
          <a:blip r:embed="rId5">
            <a:alphaModFix amt="50000"/>
          </a:blip>
          <a:stretch>
            <a:fillRect/>
          </a:stretch>
        </p:blipFill>
        <p:spPr>
          <a:xfrm>
            <a:off x="2518250" y="2543850"/>
            <a:ext cx="467123" cy="467123"/>
          </a:xfrm>
          <a:prstGeom prst="rect">
            <a:avLst/>
          </a:prstGeom>
          <a:noFill/>
          <a:ln>
            <a:noFill/>
          </a:ln>
        </p:spPr>
      </p:pic>
      <p:pic>
        <p:nvPicPr>
          <p:cNvPr descr="Sun line icon, healthy lifestyle concept, life without drug sign on white background, sunny mood icon in outline style for mobile concept and web design. Vector graphics. (Provided by Getty Images)" id="82" name="Google Shape;82;p2"/>
          <p:cNvPicPr preferRelativeResize="0"/>
          <p:nvPr/>
        </p:nvPicPr>
        <p:blipFill>
          <a:blip r:embed="rId5">
            <a:alphaModFix amt="50000"/>
          </a:blip>
          <a:stretch>
            <a:fillRect/>
          </a:stretch>
        </p:blipFill>
        <p:spPr>
          <a:xfrm>
            <a:off x="2715275" y="3975625"/>
            <a:ext cx="467123" cy="467123"/>
          </a:xfrm>
          <a:prstGeom prst="rect">
            <a:avLst/>
          </a:prstGeom>
          <a:noFill/>
          <a:ln>
            <a:noFill/>
          </a:ln>
        </p:spPr>
      </p:pic>
      <p:pic>
        <p:nvPicPr>
          <p:cNvPr id="83" name="Google Shape;83;p2" title="istockphoto-1263562386-612x612.jpg"/>
          <p:cNvPicPr preferRelativeResize="0"/>
          <p:nvPr/>
        </p:nvPicPr>
        <p:blipFill>
          <a:blip r:embed="rId6">
            <a:alphaModFix/>
          </a:blip>
          <a:stretch>
            <a:fillRect/>
          </a:stretch>
        </p:blipFill>
        <p:spPr>
          <a:xfrm>
            <a:off x="8951590" y="330200"/>
            <a:ext cx="2925075" cy="1950050"/>
          </a:xfrm>
          <a:prstGeom prst="rect">
            <a:avLst/>
          </a:prstGeom>
          <a:noFill/>
          <a:ln>
            <a:noFill/>
          </a:ln>
        </p:spPr>
      </p:pic>
      <p:sp>
        <p:nvSpPr>
          <p:cNvPr id="84" name="Google Shape;84;p2"/>
          <p:cNvSpPr txBox="1"/>
          <p:nvPr>
            <p:ph type="title"/>
          </p:nvPr>
        </p:nvSpPr>
        <p:spPr>
          <a:xfrm>
            <a:off x="8775074" y="2036225"/>
            <a:ext cx="3278100" cy="284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Play"/>
              <a:buNone/>
            </a:pPr>
            <a:r>
              <a:rPr lang="en-CA" sz="3700"/>
              <a:t>AUGUST 5th, 2024 AT </a:t>
            </a:r>
            <a:r>
              <a:rPr lang="en-CA" sz="3700">
                <a:solidFill>
                  <a:schemeClr val="accent3"/>
                </a:solidFill>
              </a:rPr>
              <a:t>8:15 PM</a:t>
            </a:r>
            <a:endParaRPr>
              <a:solidFill>
                <a:schemeClr val="accent3"/>
              </a:solidFil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nvSpPr>
        <p:spPr>
          <a:xfrm>
            <a:off x="838200" y="3006044"/>
            <a:ext cx="9606000" cy="275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CA" sz="2100" u="none" cap="none" strike="noStrike">
                <a:solidFill>
                  <a:schemeClr val="dk1"/>
                </a:solidFill>
                <a:latin typeface="Play"/>
                <a:ea typeface="Play"/>
                <a:cs typeface="Play"/>
                <a:sym typeface="Play"/>
              </a:rPr>
              <a:t>Hypothesis </a:t>
            </a:r>
            <a:r>
              <a:rPr b="1" lang="en-CA" sz="2100">
                <a:solidFill>
                  <a:schemeClr val="dk1"/>
                </a:solidFill>
                <a:latin typeface="Play"/>
                <a:ea typeface="Play"/>
                <a:cs typeface="Play"/>
                <a:sym typeface="Play"/>
              </a:rPr>
              <a:t>t</a:t>
            </a:r>
            <a:r>
              <a:rPr b="1" i="0" lang="en-CA" sz="2100" u="none" cap="none" strike="noStrike">
                <a:solidFill>
                  <a:schemeClr val="dk1"/>
                </a:solidFill>
                <a:latin typeface="Play"/>
                <a:ea typeface="Play"/>
                <a:cs typeface="Play"/>
                <a:sym typeface="Play"/>
              </a:rPr>
              <a:t>est </a:t>
            </a:r>
            <a:r>
              <a:rPr b="1" lang="en-CA" sz="2100">
                <a:solidFill>
                  <a:schemeClr val="dk1"/>
                </a:solidFill>
                <a:latin typeface="Play"/>
                <a:ea typeface="Play"/>
                <a:cs typeface="Play"/>
                <a:sym typeface="Play"/>
              </a:rPr>
              <a:t>q</a:t>
            </a:r>
            <a:r>
              <a:rPr b="1" i="0" lang="en-CA" sz="2100" u="none" cap="none" strike="noStrike">
                <a:solidFill>
                  <a:schemeClr val="dk1"/>
                </a:solidFill>
                <a:latin typeface="Play"/>
                <a:ea typeface="Play"/>
                <a:cs typeface="Play"/>
                <a:sym typeface="Play"/>
              </a:rPr>
              <a:t>uestions:</a:t>
            </a:r>
            <a:endParaRPr b="1" sz="2100">
              <a:solidFill>
                <a:schemeClr val="dk1"/>
              </a:solidFill>
              <a:latin typeface="Play"/>
              <a:ea typeface="Play"/>
              <a:cs typeface="Play"/>
              <a:sym typeface="Play"/>
            </a:endParaRPr>
          </a:p>
          <a:p>
            <a:pPr indent="0" lvl="0" marL="0" marR="0" rtl="0" algn="l">
              <a:lnSpc>
                <a:spcPct val="115000"/>
              </a:lnSpc>
              <a:spcBef>
                <a:spcPts val="0"/>
              </a:spcBef>
              <a:spcAft>
                <a:spcPts val="0"/>
              </a:spcAft>
              <a:buNone/>
            </a:pPr>
            <a:r>
              <a:t/>
            </a:r>
            <a:endParaRPr sz="600">
              <a:latin typeface="Play"/>
              <a:ea typeface="Play"/>
              <a:cs typeface="Play"/>
              <a:sym typeface="Play"/>
            </a:endParaRPr>
          </a:p>
          <a:p>
            <a:pPr indent="0" lvl="0" marL="0" marR="0" rtl="0" algn="l">
              <a:lnSpc>
                <a:spcPct val="115000"/>
              </a:lnSpc>
              <a:spcBef>
                <a:spcPts val="0"/>
              </a:spcBef>
              <a:spcAft>
                <a:spcPts val="0"/>
              </a:spcAft>
              <a:buNone/>
            </a:pPr>
            <a:r>
              <a:rPr lang="en-CA" sz="2100">
                <a:solidFill>
                  <a:schemeClr val="accent3"/>
                </a:solidFill>
                <a:latin typeface="Play"/>
                <a:ea typeface="Play"/>
                <a:cs typeface="Play"/>
                <a:sym typeface="Play"/>
              </a:rPr>
              <a:t>1. What is a tornado?</a:t>
            </a:r>
            <a:endParaRPr sz="2100">
              <a:solidFill>
                <a:schemeClr val="accent3"/>
              </a:solidFill>
              <a:latin typeface="Play"/>
              <a:ea typeface="Play"/>
              <a:cs typeface="Play"/>
              <a:sym typeface="Play"/>
            </a:endParaRPr>
          </a:p>
          <a:p>
            <a:pPr indent="0" lvl="0" marL="0" marR="0" rtl="0" algn="l">
              <a:lnSpc>
                <a:spcPct val="115000"/>
              </a:lnSpc>
              <a:spcBef>
                <a:spcPts val="0"/>
              </a:spcBef>
              <a:spcAft>
                <a:spcPts val="0"/>
              </a:spcAft>
              <a:buNone/>
            </a:pPr>
            <a:r>
              <a:rPr lang="en-CA" sz="2100">
                <a:solidFill>
                  <a:schemeClr val="accent3"/>
                </a:solidFill>
                <a:latin typeface="Play"/>
                <a:ea typeface="Play"/>
                <a:cs typeface="Play"/>
                <a:sym typeface="Play"/>
              </a:rPr>
              <a:t>2. What conditions are ideal for a tornado to be formed?</a:t>
            </a:r>
            <a:endParaRPr sz="2100">
              <a:solidFill>
                <a:schemeClr val="accent3"/>
              </a:solidFill>
              <a:latin typeface="Play"/>
              <a:ea typeface="Play"/>
              <a:cs typeface="Play"/>
              <a:sym typeface="Play"/>
            </a:endParaRPr>
          </a:p>
          <a:p>
            <a:pPr indent="0" lvl="0" marL="0" marR="0" rtl="0" algn="l">
              <a:lnSpc>
                <a:spcPct val="115000"/>
              </a:lnSpc>
              <a:spcBef>
                <a:spcPts val="0"/>
              </a:spcBef>
              <a:spcAft>
                <a:spcPts val="0"/>
              </a:spcAft>
              <a:buNone/>
            </a:pPr>
            <a:r>
              <a:rPr lang="en-CA" sz="2100">
                <a:solidFill>
                  <a:schemeClr val="accent3"/>
                </a:solidFill>
                <a:latin typeface="Play"/>
                <a:ea typeface="Play"/>
                <a:cs typeface="Play"/>
                <a:sym typeface="Play"/>
              </a:rPr>
              <a:t>3. What is the risk level to experience a tornado in Alberta?</a:t>
            </a:r>
            <a:endParaRPr sz="2100">
              <a:solidFill>
                <a:schemeClr val="accent3"/>
              </a:solidFill>
              <a:latin typeface="Play"/>
              <a:ea typeface="Play"/>
              <a:cs typeface="Play"/>
              <a:sym typeface="Play"/>
            </a:endParaRPr>
          </a:p>
          <a:p>
            <a:pPr indent="0" lvl="0" marL="0" marR="0" rtl="0" algn="l">
              <a:lnSpc>
                <a:spcPct val="115000"/>
              </a:lnSpc>
              <a:spcBef>
                <a:spcPts val="0"/>
              </a:spcBef>
              <a:spcAft>
                <a:spcPts val="0"/>
              </a:spcAft>
              <a:buNone/>
            </a:pPr>
            <a:r>
              <a:rPr lang="en-CA" sz="2100">
                <a:solidFill>
                  <a:schemeClr val="accent3"/>
                </a:solidFill>
                <a:latin typeface="Play"/>
                <a:ea typeface="Play"/>
                <a:cs typeface="Play"/>
                <a:sym typeface="Play"/>
              </a:rPr>
              <a:t>4. How does climate change impact tornadoes</a:t>
            </a:r>
            <a:r>
              <a:rPr lang="en-CA" sz="2100">
                <a:solidFill>
                  <a:schemeClr val="accent3"/>
                </a:solidFill>
                <a:latin typeface="Play"/>
                <a:ea typeface="Play"/>
                <a:cs typeface="Play"/>
                <a:sym typeface="Play"/>
              </a:rPr>
              <a:t>?</a:t>
            </a:r>
            <a:endParaRPr sz="2100">
              <a:solidFill>
                <a:schemeClr val="accent3"/>
              </a:solidFill>
              <a:latin typeface="Play"/>
              <a:ea typeface="Play"/>
              <a:cs typeface="Play"/>
              <a:sym typeface="Play"/>
            </a:endParaRPr>
          </a:p>
          <a:p>
            <a:pPr indent="0" lvl="0" marL="0" marR="0" rtl="0" algn="l">
              <a:lnSpc>
                <a:spcPct val="115000"/>
              </a:lnSpc>
              <a:spcBef>
                <a:spcPts val="0"/>
              </a:spcBef>
              <a:spcAft>
                <a:spcPts val="0"/>
              </a:spcAft>
              <a:buNone/>
            </a:pPr>
            <a:r>
              <a:rPr lang="en-CA" sz="2100">
                <a:solidFill>
                  <a:schemeClr val="accent3"/>
                </a:solidFill>
                <a:latin typeface="Play"/>
                <a:ea typeface="Play"/>
                <a:cs typeface="Play"/>
                <a:sym typeface="Play"/>
              </a:rPr>
              <a:t>5. What is the Peak </a:t>
            </a:r>
            <a:r>
              <a:rPr lang="en-CA" sz="2100">
                <a:solidFill>
                  <a:schemeClr val="accent3"/>
                </a:solidFill>
                <a:latin typeface="Play"/>
                <a:ea typeface="Play"/>
                <a:cs typeface="Play"/>
                <a:sym typeface="Play"/>
              </a:rPr>
              <a:t>Season For Tornadoes in Alberta? </a:t>
            </a:r>
            <a:r>
              <a:rPr lang="en-CA" sz="2100">
                <a:solidFill>
                  <a:schemeClr val="accent3"/>
                </a:solidFill>
                <a:latin typeface="Play"/>
                <a:ea typeface="Play"/>
                <a:cs typeface="Play"/>
                <a:sym typeface="Play"/>
              </a:rPr>
              <a:t> </a:t>
            </a:r>
            <a:br>
              <a:rPr lang="en-CA" sz="2100">
                <a:solidFill>
                  <a:schemeClr val="dk1"/>
                </a:solidFill>
                <a:latin typeface="Play"/>
                <a:ea typeface="Play"/>
                <a:cs typeface="Play"/>
                <a:sym typeface="Play"/>
              </a:rPr>
            </a:br>
            <a:endParaRPr sz="2100">
              <a:solidFill>
                <a:schemeClr val="dk1"/>
              </a:solidFill>
              <a:latin typeface="Play"/>
              <a:ea typeface="Play"/>
              <a:cs typeface="Play"/>
              <a:sym typeface="Play"/>
            </a:endParaRPr>
          </a:p>
        </p:txBody>
      </p:sp>
      <p:sp>
        <p:nvSpPr>
          <p:cNvPr id="90" name="Google Shape;90;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b="1" lang="en-CA"/>
              <a:t>HYPOTHESIS</a:t>
            </a:r>
            <a:endParaRPr b="1"/>
          </a:p>
        </p:txBody>
      </p:sp>
      <p:pic>
        <p:nvPicPr>
          <p:cNvPr id="91" name="Google Shape;91;p3" title="tornado-cartoon-clipart.png"/>
          <p:cNvPicPr preferRelativeResize="0"/>
          <p:nvPr/>
        </p:nvPicPr>
        <p:blipFill>
          <a:blip r:embed="rId3">
            <a:alphaModFix/>
          </a:blip>
          <a:stretch>
            <a:fillRect/>
          </a:stretch>
        </p:blipFill>
        <p:spPr>
          <a:xfrm>
            <a:off x="8724174" y="3613350"/>
            <a:ext cx="2897224" cy="2976900"/>
          </a:xfrm>
          <a:prstGeom prst="rect">
            <a:avLst/>
          </a:prstGeom>
          <a:noFill/>
          <a:ln>
            <a:noFill/>
          </a:ln>
        </p:spPr>
      </p:pic>
      <p:sp>
        <p:nvSpPr>
          <p:cNvPr id="92" name="Google Shape;92;p3"/>
          <p:cNvSpPr txBox="1"/>
          <p:nvPr>
            <p:ph idx="1" type="body"/>
          </p:nvPr>
        </p:nvSpPr>
        <p:spPr>
          <a:xfrm>
            <a:off x="838200" y="1825625"/>
            <a:ext cx="10515600" cy="1045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Clr>
                <a:schemeClr val="dk1"/>
              </a:buClr>
              <a:buSzPts val="1750"/>
              <a:buNone/>
            </a:pPr>
            <a:r>
              <a:rPr lang="en-CA" sz="2100">
                <a:latin typeface="Play"/>
                <a:ea typeface="Play"/>
                <a:cs typeface="Play"/>
                <a:sym typeface="Play"/>
              </a:rPr>
              <a:t>The chance of seeing a </a:t>
            </a:r>
            <a:r>
              <a:rPr b="1" lang="en-CA" sz="2100">
                <a:latin typeface="Play"/>
                <a:ea typeface="Play"/>
                <a:cs typeface="Play"/>
                <a:sym typeface="Play"/>
              </a:rPr>
              <a:t>Tornado in Alberta is low</a:t>
            </a:r>
            <a:r>
              <a:rPr lang="en-CA" sz="2100">
                <a:latin typeface="Play"/>
                <a:ea typeface="Play"/>
                <a:cs typeface="Play"/>
                <a:sym typeface="Play"/>
              </a:rPr>
              <a:t> </a:t>
            </a:r>
            <a:r>
              <a:rPr lang="en-CA" sz="2100">
                <a:latin typeface="Play"/>
                <a:ea typeface="Play"/>
                <a:cs typeface="Play"/>
                <a:sym typeface="Play"/>
              </a:rPr>
              <a:t>because of the weather conditions needed to form a tornado are not good.</a:t>
            </a:r>
            <a:endParaRPr sz="2100">
              <a:latin typeface="Play"/>
              <a:ea typeface="Play"/>
              <a:cs typeface="Play"/>
              <a:sym typeface="Play"/>
            </a:endParaRPr>
          </a:p>
        </p:txBody>
      </p:sp>
    </p:spTree>
  </p:cSld>
  <p:clrMapOvr>
    <a:masterClrMapping/>
  </p:clrMapOvr>
  <mc:AlternateContent>
    <mc:Choice Requires="p14">
      <p:transition spd="slow" p14:dur="1500">
        <p:p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
          <p:cNvSpPr txBox="1"/>
          <p:nvPr/>
        </p:nvSpPr>
        <p:spPr>
          <a:xfrm>
            <a:off x="7258900" y="6858000"/>
            <a:ext cx="39516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chemeClr val="dk1"/>
                </a:solidFill>
                <a:latin typeface="Arial"/>
                <a:ea typeface="Arial"/>
                <a:cs typeface="Arial"/>
                <a:sym typeface="Arial"/>
              </a:rPr>
              <a:t>Source: https://www.weather.gov</a:t>
            </a:r>
            <a:endParaRPr/>
          </a:p>
        </p:txBody>
      </p:sp>
      <p:pic>
        <p:nvPicPr>
          <p:cNvPr id="98" name="Google Shape;98;p4"/>
          <p:cNvPicPr preferRelativeResize="0"/>
          <p:nvPr/>
        </p:nvPicPr>
        <p:blipFill rotWithShape="1">
          <a:blip r:embed="rId3">
            <a:alphaModFix/>
          </a:blip>
          <a:srcRect b="5418" l="1211" r="2681" t="-3046"/>
          <a:stretch/>
        </p:blipFill>
        <p:spPr>
          <a:xfrm>
            <a:off x="3795050" y="3114894"/>
            <a:ext cx="4601900" cy="3430275"/>
          </a:xfrm>
          <a:prstGeom prst="rect">
            <a:avLst/>
          </a:prstGeom>
          <a:noFill/>
          <a:ln>
            <a:noFill/>
          </a:ln>
        </p:spPr>
      </p:pic>
      <p:sp>
        <p:nvSpPr>
          <p:cNvPr id="99" name="Google Shape;99;p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b="1" lang="en-CA"/>
              <a:t>What is a </a:t>
            </a:r>
            <a:r>
              <a:rPr b="1" lang="en-CA">
                <a:solidFill>
                  <a:schemeClr val="accent3"/>
                </a:solidFill>
              </a:rPr>
              <a:t>Tornado</a:t>
            </a:r>
            <a:r>
              <a:rPr b="1" lang="en-CA"/>
              <a:t>?</a:t>
            </a:r>
            <a:endParaRPr b="1"/>
          </a:p>
        </p:txBody>
      </p:sp>
      <p:sp>
        <p:nvSpPr>
          <p:cNvPr id="100" name="Google Shape;100;p4"/>
          <p:cNvSpPr txBox="1"/>
          <p:nvPr>
            <p:ph idx="1" type="body"/>
          </p:nvPr>
        </p:nvSpPr>
        <p:spPr>
          <a:xfrm>
            <a:off x="415487" y="1756300"/>
            <a:ext cx="11564100" cy="1153500"/>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1"/>
              </a:buClr>
              <a:buSzPts val="2800"/>
              <a:buNone/>
            </a:pPr>
            <a:r>
              <a:rPr lang="en-CA" sz="2100">
                <a:latin typeface="Play"/>
                <a:ea typeface="Play"/>
                <a:cs typeface="Play"/>
                <a:sym typeface="Play"/>
              </a:rPr>
              <a:t>A Tornado is a fast-spinning column of air, which touches the ground. </a:t>
            </a:r>
            <a:endParaRPr sz="2100">
              <a:latin typeface="Play"/>
              <a:ea typeface="Play"/>
              <a:cs typeface="Play"/>
              <a:sym typeface="Play"/>
            </a:endParaRPr>
          </a:p>
          <a:p>
            <a:pPr indent="0" lvl="0" marL="0" rtl="0" algn="ctr">
              <a:lnSpc>
                <a:spcPct val="115000"/>
              </a:lnSpc>
              <a:spcBef>
                <a:spcPts val="1600"/>
              </a:spcBef>
              <a:spcAft>
                <a:spcPts val="1600"/>
              </a:spcAft>
              <a:buClr>
                <a:schemeClr val="dk1"/>
              </a:buClr>
              <a:buSzPts val="2800"/>
              <a:buNone/>
            </a:pPr>
            <a:r>
              <a:rPr lang="en-CA" sz="2100">
                <a:latin typeface="Play"/>
                <a:ea typeface="Play"/>
                <a:cs typeface="Play"/>
                <a:sym typeface="Play"/>
              </a:rPr>
              <a:t>It usually comes from a strong thunderstorm. </a:t>
            </a:r>
            <a:endParaRPr sz="2100">
              <a:latin typeface="Play"/>
              <a:ea typeface="Play"/>
              <a:cs typeface="Play"/>
              <a:sym typeface="Play"/>
            </a:endParaRPr>
          </a:p>
        </p:txBody>
      </p:sp>
    </p:spTree>
  </p:cSld>
  <p:clrMapOvr>
    <a:masterClrMapping/>
  </p:clrMapOvr>
  <mc:AlternateContent>
    <mc:Choice Requires="p14">
      <p:transition spd="slow" p14:dur="15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600"/>
                                        <p:tgtEl>
                                          <p:spTgt spid="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b="0" l="0" r="0" t="0"/>
          <a:stretch/>
        </p:blipFill>
        <p:spPr>
          <a:xfrm>
            <a:off x="100781" y="1405917"/>
            <a:ext cx="3527322" cy="5169245"/>
          </a:xfrm>
          <a:prstGeom prst="rect">
            <a:avLst/>
          </a:prstGeom>
          <a:noFill/>
          <a:ln>
            <a:noFill/>
          </a:ln>
        </p:spPr>
      </p:pic>
      <p:sp>
        <p:nvSpPr>
          <p:cNvPr id="106" name="Google Shape;106;p5"/>
          <p:cNvSpPr txBox="1"/>
          <p:nvPr>
            <p:ph type="title"/>
          </p:nvPr>
        </p:nvSpPr>
        <p:spPr>
          <a:xfrm>
            <a:off x="990600" y="184049"/>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b="1" lang="en-CA" sz="4200">
                <a:solidFill>
                  <a:schemeClr val="lt2"/>
                </a:solidFill>
              </a:rPr>
              <a:t>Ideal Conditions</a:t>
            </a:r>
            <a:r>
              <a:rPr b="1" lang="en-CA" sz="4200"/>
              <a:t> for a </a:t>
            </a:r>
            <a:r>
              <a:rPr b="1" lang="en-CA" sz="4200"/>
              <a:t>Tornado</a:t>
            </a:r>
            <a:r>
              <a:rPr b="1" lang="en-CA" sz="4200"/>
              <a:t> to be formed</a:t>
            </a:r>
            <a:endParaRPr b="1" sz="4100"/>
          </a:p>
        </p:txBody>
      </p:sp>
      <p:sp>
        <p:nvSpPr>
          <p:cNvPr id="107" name="Google Shape;107;p5"/>
          <p:cNvSpPr txBox="1"/>
          <p:nvPr>
            <p:ph idx="1" type="body"/>
          </p:nvPr>
        </p:nvSpPr>
        <p:spPr>
          <a:xfrm>
            <a:off x="3628100" y="1446427"/>
            <a:ext cx="8463000" cy="55044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0"/>
              </a:spcBef>
              <a:spcAft>
                <a:spcPts val="0"/>
              </a:spcAft>
              <a:buClr>
                <a:schemeClr val="accent3"/>
              </a:buClr>
              <a:buSzPts val="2100"/>
              <a:buAutoNum type="arabicPeriod"/>
            </a:pPr>
            <a:r>
              <a:rPr b="1" lang="en-CA" sz="2100">
                <a:solidFill>
                  <a:schemeClr val="dk1"/>
                </a:solidFill>
                <a:latin typeface="Play"/>
                <a:ea typeface="Play"/>
                <a:cs typeface="Play"/>
                <a:sym typeface="Play"/>
              </a:rPr>
              <a:t>Strong </a:t>
            </a:r>
            <a:r>
              <a:rPr b="1" lang="en-CA" sz="2100">
                <a:solidFill>
                  <a:schemeClr val="dk1"/>
                </a:solidFill>
                <a:latin typeface="Play"/>
                <a:ea typeface="Play"/>
                <a:cs typeface="Play"/>
                <a:sym typeface="Play"/>
              </a:rPr>
              <a:t>Thunderstorms:</a:t>
            </a:r>
            <a:r>
              <a:rPr lang="en-CA" sz="2100">
                <a:latin typeface="Play"/>
                <a:ea typeface="Play"/>
                <a:cs typeface="Play"/>
                <a:sym typeface="Play"/>
              </a:rPr>
              <a:t> When cold dry air is pushed over warm humid air. </a:t>
            </a:r>
            <a:br>
              <a:rPr lang="en-CA" sz="2100">
                <a:latin typeface="Play"/>
                <a:ea typeface="Play"/>
                <a:cs typeface="Play"/>
                <a:sym typeface="Play"/>
              </a:rPr>
            </a:br>
            <a:endParaRPr sz="2100">
              <a:latin typeface="Play"/>
              <a:ea typeface="Play"/>
              <a:cs typeface="Play"/>
              <a:sym typeface="Play"/>
            </a:endParaRPr>
          </a:p>
          <a:p>
            <a:pPr indent="-361950" lvl="0" marL="457200" rtl="0" algn="l">
              <a:lnSpc>
                <a:spcPct val="90000"/>
              </a:lnSpc>
              <a:spcBef>
                <a:spcPts val="0"/>
              </a:spcBef>
              <a:spcAft>
                <a:spcPts val="0"/>
              </a:spcAft>
              <a:buClr>
                <a:schemeClr val="accent3"/>
              </a:buClr>
              <a:buSzPts val="2100"/>
              <a:buAutoNum type="arabicPeriod"/>
            </a:pPr>
            <a:r>
              <a:rPr b="1" lang="en-CA" sz="2100">
                <a:solidFill>
                  <a:schemeClr val="dk1"/>
                </a:solidFill>
                <a:latin typeface="Play"/>
                <a:ea typeface="Play"/>
                <a:cs typeface="Play"/>
                <a:sym typeface="Play"/>
              </a:rPr>
              <a:t>Warm, moist air near the ground:</a:t>
            </a:r>
            <a:r>
              <a:rPr b="1" lang="en-CA" sz="2100">
                <a:latin typeface="Play"/>
                <a:ea typeface="Play"/>
                <a:cs typeface="Play"/>
                <a:sym typeface="Play"/>
              </a:rPr>
              <a:t> </a:t>
            </a:r>
            <a:r>
              <a:rPr lang="en-CA" sz="2100">
                <a:latin typeface="Play"/>
                <a:ea typeface="Play"/>
                <a:cs typeface="Play"/>
                <a:sym typeface="Play"/>
              </a:rPr>
              <a:t>The warm air rises through the colder air, creating an updraft.</a:t>
            </a:r>
            <a:br>
              <a:rPr lang="en-CA" sz="2100">
                <a:latin typeface="Play"/>
                <a:ea typeface="Play"/>
                <a:cs typeface="Play"/>
                <a:sym typeface="Play"/>
              </a:rPr>
            </a:br>
            <a:endParaRPr sz="2100">
              <a:latin typeface="Play"/>
              <a:ea typeface="Play"/>
              <a:cs typeface="Play"/>
              <a:sym typeface="Play"/>
            </a:endParaRPr>
          </a:p>
          <a:p>
            <a:pPr indent="-361950" lvl="0" marL="457200" rtl="0" algn="l">
              <a:lnSpc>
                <a:spcPct val="90000"/>
              </a:lnSpc>
              <a:spcBef>
                <a:spcPts val="0"/>
              </a:spcBef>
              <a:spcAft>
                <a:spcPts val="0"/>
              </a:spcAft>
              <a:buClr>
                <a:schemeClr val="accent3"/>
              </a:buClr>
              <a:buSzPts val="2100"/>
              <a:buAutoNum type="arabicPeriod"/>
            </a:pPr>
            <a:r>
              <a:rPr b="1" lang="en-CA" sz="2100">
                <a:solidFill>
                  <a:schemeClr val="dk1"/>
                </a:solidFill>
                <a:latin typeface="Play"/>
                <a:ea typeface="Play"/>
                <a:cs typeface="Play"/>
                <a:sym typeface="Play"/>
              </a:rPr>
              <a:t>Air Movement</a:t>
            </a:r>
            <a:r>
              <a:rPr b="1" lang="en-CA" sz="2100">
                <a:solidFill>
                  <a:schemeClr val="dk1"/>
                </a:solidFill>
                <a:latin typeface="Play"/>
                <a:ea typeface="Play"/>
                <a:cs typeface="Play"/>
                <a:sym typeface="Play"/>
              </a:rPr>
              <a:t>:</a:t>
            </a:r>
            <a:r>
              <a:rPr b="1" lang="en-CA" sz="2100">
                <a:latin typeface="Play"/>
                <a:ea typeface="Play"/>
                <a:cs typeface="Play"/>
                <a:sym typeface="Play"/>
              </a:rPr>
              <a:t> </a:t>
            </a:r>
            <a:r>
              <a:rPr lang="en-CA" sz="2100">
                <a:latin typeface="Play"/>
                <a:ea typeface="Play"/>
                <a:cs typeface="Play"/>
                <a:sym typeface="Play"/>
              </a:rPr>
              <a:t>When the warm air rises through the colder air it can cause an updraft or a change in wind direction. </a:t>
            </a:r>
            <a:br>
              <a:rPr lang="en-CA" sz="2100">
                <a:latin typeface="Play"/>
                <a:ea typeface="Play"/>
                <a:cs typeface="Play"/>
                <a:sym typeface="Play"/>
              </a:rPr>
            </a:br>
            <a:endParaRPr sz="2100">
              <a:latin typeface="Play"/>
              <a:ea typeface="Play"/>
              <a:cs typeface="Play"/>
              <a:sym typeface="Play"/>
            </a:endParaRPr>
          </a:p>
          <a:p>
            <a:pPr indent="-361950" lvl="0" marL="457200" rtl="0" algn="l">
              <a:lnSpc>
                <a:spcPct val="90000"/>
              </a:lnSpc>
              <a:spcBef>
                <a:spcPts val="0"/>
              </a:spcBef>
              <a:spcAft>
                <a:spcPts val="0"/>
              </a:spcAft>
              <a:buClr>
                <a:schemeClr val="accent3"/>
              </a:buClr>
              <a:buSzPts val="2100"/>
              <a:buAutoNum type="arabicPeriod"/>
            </a:pPr>
            <a:r>
              <a:rPr b="1" lang="en-CA" sz="2100">
                <a:solidFill>
                  <a:schemeClr val="dk1"/>
                </a:solidFill>
                <a:latin typeface="Play"/>
                <a:ea typeface="Play"/>
                <a:cs typeface="Play"/>
                <a:sym typeface="Play"/>
              </a:rPr>
              <a:t>Wind Speed or Direction:</a:t>
            </a:r>
            <a:r>
              <a:rPr lang="en-CA" sz="2100">
                <a:latin typeface="Play"/>
                <a:ea typeface="Play"/>
                <a:cs typeface="Play"/>
                <a:sym typeface="Play"/>
              </a:rPr>
              <a:t> When the wind in the thunderstorm becomes high in speed or direction, the updraft will begin to rotate.</a:t>
            </a:r>
            <a:br>
              <a:rPr lang="en-CA" sz="2100">
                <a:latin typeface="Play"/>
                <a:ea typeface="Play"/>
                <a:cs typeface="Play"/>
                <a:sym typeface="Play"/>
              </a:rPr>
            </a:br>
            <a:r>
              <a:rPr lang="en-CA" sz="2100">
                <a:latin typeface="Play"/>
                <a:ea typeface="Play"/>
                <a:cs typeface="Play"/>
                <a:sym typeface="Play"/>
              </a:rPr>
              <a:t> </a:t>
            </a:r>
            <a:endParaRPr sz="2100">
              <a:latin typeface="Play"/>
              <a:ea typeface="Play"/>
              <a:cs typeface="Play"/>
              <a:sym typeface="Play"/>
            </a:endParaRPr>
          </a:p>
          <a:p>
            <a:pPr indent="-361950" lvl="0" marL="457200" rtl="0" algn="l">
              <a:lnSpc>
                <a:spcPct val="90000"/>
              </a:lnSpc>
              <a:spcBef>
                <a:spcPts val="0"/>
              </a:spcBef>
              <a:spcAft>
                <a:spcPts val="0"/>
              </a:spcAft>
              <a:buClr>
                <a:schemeClr val="accent3"/>
              </a:buClr>
              <a:buSzPts val="2100"/>
              <a:buAutoNum type="arabicPeriod"/>
            </a:pPr>
            <a:r>
              <a:rPr b="1" lang="en-CA" sz="2100">
                <a:solidFill>
                  <a:schemeClr val="dk1"/>
                </a:solidFill>
                <a:latin typeface="Play"/>
                <a:ea typeface="Play"/>
                <a:cs typeface="Play"/>
                <a:sym typeface="Play"/>
              </a:rPr>
              <a:t>Funnel Cloud:</a:t>
            </a:r>
            <a:r>
              <a:rPr lang="en-CA" sz="2100">
                <a:latin typeface="Play"/>
                <a:ea typeface="Play"/>
                <a:cs typeface="Play"/>
                <a:sym typeface="Play"/>
              </a:rPr>
              <a:t> As the rotating updraft draws more warm air from the Thunderstorm, the rotation speed begins to increase, then the funnel cloud begins to form. As the Tornado gains strength, the funnel becomes longer. </a:t>
            </a:r>
            <a:endParaRPr sz="2100">
              <a:latin typeface="Play"/>
              <a:ea typeface="Play"/>
              <a:cs typeface="Play"/>
              <a:sym typeface="Play"/>
            </a:endParaRPr>
          </a:p>
        </p:txBody>
      </p:sp>
    </p:spTree>
  </p:cSld>
  <p:clrMapOvr>
    <a:masterClrMapping/>
  </p:clrMapOvr>
  <mc:AlternateContent>
    <mc:Choice Requires="p14">
      <p:transition spd="slow" p14:dur="15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b="1" lang="en-CA" sz="4100"/>
              <a:t>How does </a:t>
            </a:r>
            <a:r>
              <a:rPr b="1" lang="en-CA" sz="4100">
                <a:solidFill>
                  <a:schemeClr val="accent3"/>
                </a:solidFill>
              </a:rPr>
              <a:t>climate change</a:t>
            </a:r>
            <a:r>
              <a:rPr b="1" lang="en-CA" sz="4100"/>
              <a:t> impact Tornadoes?</a:t>
            </a:r>
            <a:endParaRPr b="1" sz="4100"/>
          </a:p>
        </p:txBody>
      </p:sp>
      <p:sp>
        <p:nvSpPr>
          <p:cNvPr id="113" name="Google Shape;113;p7"/>
          <p:cNvSpPr txBox="1"/>
          <p:nvPr>
            <p:ph idx="1" type="body"/>
          </p:nvPr>
        </p:nvSpPr>
        <p:spPr>
          <a:xfrm>
            <a:off x="651875" y="1907650"/>
            <a:ext cx="10515600" cy="4530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800"/>
              <a:buNone/>
            </a:pPr>
            <a:r>
              <a:rPr lang="en-CA" sz="2140">
                <a:latin typeface="Play"/>
                <a:ea typeface="Play"/>
                <a:cs typeface="Play"/>
                <a:sym typeface="Play"/>
              </a:rPr>
              <a:t>According to the Government of Alberta, air temperature data shows that Alberta is experiencing warmer temperatures over the years. Canada's average temperature has increased by </a:t>
            </a:r>
            <a:r>
              <a:rPr lang="en-CA" sz="2100">
                <a:latin typeface="Play"/>
                <a:ea typeface="Play"/>
                <a:cs typeface="Play"/>
                <a:sym typeface="Play"/>
              </a:rPr>
              <a:t>about</a:t>
            </a:r>
            <a:r>
              <a:rPr lang="en-CA" sz="2140">
                <a:latin typeface="Play"/>
                <a:ea typeface="Play"/>
                <a:cs typeface="Play"/>
                <a:sym typeface="Play"/>
              </a:rPr>
              <a:t> 1.7°C since 1948. Since Alberta is a part of Canada, it has also experienced warming. </a:t>
            </a:r>
            <a:endParaRPr sz="2140">
              <a:latin typeface="Play"/>
              <a:ea typeface="Play"/>
              <a:cs typeface="Play"/>
              <a:sym typeface="Play"/>
            </a:endParaRPr>
          </a:p>
          <a:p>
            <a:pPr indent="0" lvl="0" marL="0" marR="0" rtl="0" algn="l">
              <a:lnSpc>
                <a:spcPct val="115000"/>
              </a:lnSpc>
              <a:spcBef>
                <a:spcPts val="1600"/>
              </a:spcBef>
              <a:spcAft>
                <a:spcPts val="0"/>
              </a:spcAft>
              <a:buClr>
                <a:schemeClr val="dk1"/>
              </a:buClr>
              <a:buSzPts val="2800"/>
              <a:buFont typeface="Arial"/>
              <a:buNone/>
            </a:pPr>
            <a:r>
              <a:rPr b="1" lang="en-CA" sz="2140">
                <a:solidFill>
                  <a:schemeClr val="dk1"/>
                </a:solidFill>
                <a:latin typeface="Play"/>
                <a:ea typeface="Play"/>
                <a:cs typeface="Play"/>
                <a:sym typeface="Play"/>
              </a:rPr>
              <a:t>What does that mean?</a:t>
            </a:r>
            <a:endParaRPr sz="1140">
              <a:solidFill>
                <a:schemeClr val="dk1"/>
              </a:solidFill>
              <a:latin typeface="Play"/>
              <a:ea typeface="Play"/>
              <a:cs typeface="Play"/>
              <a:sym typeface="Play"/>
            </a:endParaRPr>
          </a:p>
          <a:p>
            <a:pPr indent="0" lvl="0" marL="0" marR="0" rtl="0" algn="l">
              <a:lnSpc>
                <a:spcPct val="115000"/>
              </a:lnSpc>
              <a:spcBef>
                <a:spcPts val="1600"/>
              </a:spcBef>
              <a:spcAft>
                <a:spcPts val="0"/>
              </a:spcAft>
              <a:buClr>
                <a:schemeClr val="dk1"/>
              </a:buClr>
              <a:buSzPts val="2800"/>
              <a:buNone/>
            </a:pPr>
            <a:r>
              <a:rPr lang="en-CA" sz="2140">
                <a:latin typeface="Play"/>
                <a:ea typeface="Play"/>
                <a:cs typeface="Play"/>
                <a:sym typeface="Play"/>
              </a:rPr>
              <a:t>Warmer air can hold more moisture. More moisture can help create stronger thunderstorms. And, Tornadoes are formed inside strong thunderstorms.</a:t>
            </a:r>
            <a:endParaRPr sz="2140">
              <a:latin typeface="Play"/>
              <a:ea typeface="Play"/>
              <a:cs typeface="Play"/>
              <a:sym typeface="Play"/>
            </a:endParaRPr>
          </a:p>
          <a:p>
            <a:pPr indent="0" lvl="0" marL="0" marR="0" rtl="0" algn="l">
              <a:lnSpc>
                <a:spcPct val="115000"/>
              </a:lnSpc>
              <a:spcBef>
                <a:spcPts val="1600"/>
              </a:spcBef>
              <a:spcAft>
                <a:spcPts val="1600"/>
              </a:spcAft>
              <a:buClr>
                <a:schemeClr val="dk1"/>
              </a:buClr>
              <a:buSzPts val="2800"/>
              <a:buFont typeface="Arial"/>
              <a:buNone/>
            </a:pPr>
            <a:r>
              <a:rPr lang="en-CA" sz="2140">
                <a:latin typeface="Play"/>
                <a:ea typeface="Play"/>
                <a:cs typeface="Play"/>
                <a:sym typeface="Play"/>
              </a:rPr>
              <a:t>Scientists are still </a:t>
            </a:r>
            <a:r>
              <a:rPr lang="en-CA" sz="2140">
                <a:latin typeface="Play"/>
                <a:ea typeface="Play"/>
                <a:cs typeface="Play"/>
                <a:sym typeface="Play"/>
              </a:rPr>
              <a:t>studying</a:t>
            </a:r>
            <a:r>
              <a:rPr lang="en-CA" sz="2140">
                <a:latin typeface="Play"/>
                <a:ea typeface="Play"/>
                <a:cs typeface="Play"/>
                <a:sym typeface="Play"/>
              </a:rPr>
              <a:t> if </a:t>
            </a:r>
            <a:r>
              <a:rPr lang="en-CA" sz="2140">
                <a:latin typeface="Play"/>
                <a:ea typeface="Play"/>
                <a:cs typeface="Play"/>
                <a:sym typeface="Play"/>
              </a:rPr>
              <a:t>climate</a:t>
            </a:r>
            <a:r>
              <a:rPr lang="en-CA" sz="2140">
                <a:latin typeface="Play"/>
                <a:ea typeface="Play"/>
                <a:cs typeface="Play"/>
                <a:sym typeface="Play"/>
              </a:rPr>
              <a:t> change is having an impact on the increase of </a:t>
            </a:r>
            <a:r>
              <a:rPr lang="en-CA" sz="2140">
                <a:latin typeface="Play"/>
                <a:ea typeface="Play"/>
                <a:cs typeface="Play"/>
                <a:sym typeface="Play"/>
              </a:rPr>
              <a:t>tornadoes because tornado formation depends on many weather factors, not just temperature. </a:t>
            </a:r>
            <a:endParaRPr sz="2140">
              <a:latin typeface="Play"/>
              <a:ea typeface="Play"/>
              <a:cs typeface="Play"/>
              <a:sym typeface="Play"/>
            </a:endParaRPr>
          </a:p>
        </p:txBody>
      </p:sp>
    </p:spTree>
  </p:cSld>
  <p:clrMapOvr>
    <a:masterClrMapping/>
  </p:clrMapOvr>
  <mc:AlternateContent>
    <mc:Choice Requires="p14">
      <p:transition spd="slow" p14:dur="15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c4a08a5c3a_0_11"/>
          <p:cNvSpPr txBox="1"/>
          <p:nvPr>
            <p:ph type="title"/>
          </p:nvPr>
        </p:nvSpPr>
        <p:spPr>
          <a:xfrm>
            <a:off x="838200" y="365125"/>
            <a:ext cx="10515600" cy="770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b="1" lang="en-CA" sz="1900"/>
              <a:t>Annual average temperature departures from the 1961 to 1990 reference value, Canada, 1948 to 2024</a:t>
            </a:r>
            <a:endParaRPr b="1" sz="1900"/>
          </a:p>
        </p:txBody>
      </p:sp>
      <p:pic>
        <p:nvPicPr>
          <p:cNvPr id="120" name="Google Shape;120;g3c4a08a5c3a_0_11" title="Climate change.png"/>
          <p:cNvPicPr preferRelativeResize="0"/>
          <p:nvPr/>
        </p:nvPicPr>
        <p:blipFill>
          <a:blip r:embed="rId3">
            <a:alphaModFix/>
          </a:blip>
          <a:stretch>
            <a:fillRect/>
          </a:stretch>
        </p:blipFill>
        <p:spPr>
          <a:xfrm>
            <a:off x="1187075" y="1023462"/>
            <a:ext cx="9737026" cy="474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9"/>
          <p:cNvSpPr txBox="1"/>
          <p:nvPr>
            <p:ph type="title"/>
          </p:nvPr>
        </p:nvSpPr>
        <p:spPr>
          <a:xfrm>
            <a:off x="838200" y="46148"/>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b="1" lang="en-CA"/>
              <a:t>Comparison </a:t>
            </a:r>
            <a:r>
              <a:rPr b="1" lang="en-CA"/>
              <a:t>Analysis</a:t>
            </a:r>
            <a:endParaRPr b="1"/>
          </a:p>
        </p:txBody>
      </p:sp>
      <p:sp>
        <p:nvSpPr>
          <p:cNvPr id="126" name="Google Shape;126;p9"/>
          <p:cNvSpPr txBox="1"/>
          <p:nvPr>
            <p:ph idx="1" type="body"/>
          </p:nvPr>
        </p:nvSpPr>
        <p:spPr>
          <a:xfrm>
            <a:off x="722200" y="1174407"/>
            <a:ext cx="10515600" cy="1500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1600"/>
              </a:spcAft>
              <a:buClr>
                <a:schemeClr val="dk1"/>
              </a:buClr>
              <a:buSzPts val="2800"/>
              <a:buNone/>
            </a:pPr>
            <a:r>
              <a:rPr lang="en-CA" sz="2100">
                <a:latin typeface="Play"/>
                <a:ea typeface="Play"/>
                <a:cs typeface="Play"/>
                <a:sym typeface="Play"/>
              </a:rPr>
              <a:t>Montana, </a:t>
            </a:r>
            <a:r>
              <a:rPr lang="en-CA" sz="2100">
                <a:latin typeface="Play"/>
                <a:ea typeface="Play"/>
                <a:cs typeface="Play"/>
                <a:sym typeface="Play"/>
              </a:rPr>
              <a:t>Saskatchewan</a:t>
            </a:r>
            <a:r>
              <a:rPr lang="en-CA" sz="2100">
                <a:latin typeface="Play"/>
                <a:ea typeface="Play"/>
                <a:cs typeface="Play"/>
                <a:sym typeface="Play"/>
              </a:rPr>
              <a:t> and North Dakota were chosen to do a comparison analysis because these regions are closer to Alberta in their location and similar climate. I found that these regions have similar average of tornadoes in the </a:t>
            </a:r>
            <a:r>
              <a:rPr lang="en-CA" sz="2100">
                <a:latin typeface="Play"/>
                <a:ea typeface="Play"/>
                <a:cs typeface="Play"/>
                <a:sym typeface="Play"/>
              </a:rPr>
              <a:t>last 13 years.</a:t>
            </a:r>
            <a:endParaRPr sz="2100">
              <a:latin typeface="Play"/>
              <a:ea typeface="Play"/>
              <a:cs typeface="Play"/>
              <a:sym typeface="Play"/>
            </a:endParaRPr>
          </a:p>
        </p:txBody>
      </p:sp>
      <p:pic>
        <p:nvPicPr>
          <p:cNvPr id="127" name="Google Shape;127;p9"/>
          <p:cNvPicPr preferRelativeResize="0"/>
          <p:nvPr/>
        </p:nvPicPr>
        <p:blipFill>
          <a:blip r:embed="rId3">
            <a:alphaModFix/>
          </a:blip>
          <a:stretch>
            <a:fillRect/>
          </a:stretch>
        </p:blipFill>
        <p:spPr>
          <a:xfrm>
            <a:off x="388350" y="2546822"/>
            <a:ext cx="5438775" cy="3945925"/>
          </a:xfrm>
          <a:prstGeom prst="rect">
            <a:avLst/>
          </a:prstGeom>
          <a:noFill/>
          <a:ln>
            <a:noFill/>
          </a:ln>
        </p:spPr>
      </p:pic>
      <p:sp>
        <p:nvSpPr>
          <p:cNvPr id="128" name="Google Shape;128;p9"/>
          <p:cNvSpPr txBox="1"/>
          <p:nvPr/>
        </p:nvSpPr>
        <p:spPr>
          <a:xfrm>
            <a:off x="959829" y="2831580"/>
            <a:ext cx="15078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700">
                <a:latin typeface="Average"/>
                <a:ea typeface="Average"/>
                <a:cs typeface="Average"/>
                <a:sym typeface="Average"/>
              </a:rPr>
              <a:t>Average: 15</a:t>
            </a:r>
            <a:r>
              <a:rPr lang="en-CA" sz="1700">
                <a:latin typeface="Average"/>
                <a:ea typeface="Average"/>
                <a:cs typeface="Average"/>
                <a:sym typeface="Average"/>
              </a:rPr>
              <a:t>.25</a:t>
            </a:r>
            <a:endParaRPr sz="1700">
              <a:latin typeface="Average"/>
              <a:ea typeface="Average"/>
              <a:cs typeface="Average"/>
              <a:sym typeface="Average"/>
            </a:endParaRPr>
          </a:p>
        </p:txBody>
      </p:sp>
      <p:pic>
        <p:nvPicPr>
          <p:cNvPr id="129" name="Google Shape;129;p9"/>
          <p:cNvPicPr preferRelativeResize="0"/>
          <p:nvPr/>
        </p:nvPicPr>
        <p:blipFill rotWithShape="1">
          <a:blip r:embed="rId4">
            <a:alphaModFix/>
          </a:blip>
          <a:srcRect b="0" l="0" r="0" t="0"/>
          <a:stretch/>
        </p:blipFill>
        <p:spPr>
          <a:xfrm>
            <a:off x="6060925" y="2714225"/>
            <a:ext cx="5586849" cy="3611125"/>
          </a:xfrm>
          <a:prstGeom prst="rect">
            <a:avLst/>
          </a:prstGeom>
          <a:noFill/>
          <a:ln>
            <a:noFill/>
          </a:ln>
        </p:spPr>
      </p:pic>
      <p:sp>
        <p:nvSpPr>
          <p:cNvPr id="130" name="Google Shape;130;p9"/>
          <p:cNvSpPr txBox="1"/>
          <p:nvPr/>
        </p:nvSpPr>
        <p:spPr>
          <a:xfrm>
            <a:off x="10355159" y="3048599"/>
            <a:ext cx="1566000" cy="39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700">
                <a:latin typeface="Average"/>
                <a:ea typeface="Average"/>
                <a:cs typeface="Average"/>
                <a:sym typeface="Average"/>
              </a:rPr>
              <a:t>Average: 16.2</a:t>
            </a:r>
            <a:endParaRPr sz="1700">
              <a:latin typeface="Average"/>
              <a:ea typeface="Average"/>
              <a:cs typeface="Average"/>
              <a:sym typeface="Average"/>
            </a:endParaRPr>
          </a:p>
        </p:txBody>
      </p:sp>
    </p:spTree>
  </p:cSld>
  <p:clrMapOvr>
    <a:masterClrMapping/>
  </p:clrMapOvr>
  <mc:AlternateContent>
    <mc:Choice Requires="p14">
      <p:transition spd="slow" p14:dur="17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c4a08a5c3a_0_1"/>
          <p:cNvSpPr txBox="1"/>
          <p:nvPr>
            <p:ph type="title"/>
          </p:nvPr>
        </p:nvSpPr>
        <p:spPr>
          <a:xfrm>
            <a:off x="838200" y="24977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CA">
                <a:solidFill>
                  <a:schemeClr val="accent3"/>
                </a:solidFill>
              </a:rPr>
              <a:t>Peak S</a:t>
            </a:r>
            <a:r>
              <a:rPr b="1" lang="en-CA">
                <a:solidFill>
                  <a:schemeClr val="accent3"/>
                </a:solidFill>
              </a:rPr>
              <a:t>eason</a:t>
            </a:r>
            <a:r>
              <a:rPr b="1" lang="en-CA"/>
              <a:t> for Tornadoes in Alberta</a:t>
            </a:r>
            <a:endParaRPr b="1"/>
          </a:p>
        </p:txBody>
      </p:sp>
      <p:sp>
        <p:nvSpPr>
          <p:cNvPr id="137" name="Google Shape;137;g3c4a08a5c3a_0_1"/>
          <p:cNvSpPr txBox="1"/>
          <p:nvPr>
            <p:ph idx="1" type="body"/>
          </p:nvPr>
        </p:nvSpPr>
        <p:spPr>
          <a:xfrm>
            <a:off x="838200" y="1800000"/>
            <a:ext cx="10515600" cy="3348000"/>
          </a:xfrm>
          <a:prstGeom prst="rect">
            <a:avLst/>
          </a:prstGeom>
        </p:spPr>
        <p:txBody>
          <a:bodyPr anchorCtr="0" anchor="t" bIns="45700" lIns="91425" spcFirstLastPara="1" rIns="91425" wrap="square" tIns="45700">
            <a:normAutofit fontScale="85000" lnSpcReduction="10000"/>
          </a:bodyPr>
          <a:lstStyle/>
          <a:p>
            <a:pPr indent="0" lvl="0" marL="0" marR="0" rtl="0" algn="l">
              <a:lnSpc>
                <a:spcPct val="115000"/>
              </a:lnSpc>
              <a:spcBef>
                <a:spcPts val="0"/>
              </a:spcBef>
              <a:spcAft>
                <a:spcPts val="0"/>
              </a:spcAft>
              <a:buClr>
                <a:schemeClr val="dk1"/>
              </a:buClr>
              <a:buSzPct val="118834"/>
              <a:buFont typeface="Arial"/>
              <a:buNone/>
            </a:pPr>
            <a:r>
              <a:rPr lang="en-CA" sz="2356">
                <a:solidFill>
                  <a:schemeClr val="dk1"/>
                </a:solidFill>
                <a:latin typeface="Play"/>
                <a:ea typeface="Play"/>
                <a:cs typeface="Play"/>
                <a:sym typeface="Play"/>
              </a:rPr>
              <a:t>June </a:t>
            </a:r>
            <a:r>
              <a:rPr lang="en-CA" sz="2356">
                <a:latin typeface="Play"/>
                <a:ea typeface="Play"/>
                <a:cs typeface="Play"/>
                <a:sym typeface="Play"/>
              </a:rPr>
              <a:t>is the peak month for </a:t>
            </a:r>
            <a:r>
              <a:rPr lang="en-CA" sz="2356">
                <a:latin typeface="Play"/>
                <a:ea typeface="Play"/>
                <a:cs typeface="Play"/>
                <a:sym typeface="Play"/>
              </a:rPr>
              <a:t>tornadoes</a:t>
            </a:r>
            <a:r>
              <a:rPr lang="en-CA" sz="2356">
                <a:latin typeface="Play"/>
                <a:ea typeface="Play"/>
                <a:cs typeface="Play"/>
                <a:sym typeface="Play"/>
              </a:rPr>
              <a:t> in Alberta. According to the Northern Tornadoes Project and Environment and Climate Change Canada, most tornadoes in Alberta occur between May and August. And June is typically has the highest number.</a:t>
            </a:r>
            <a:endParaRPr sz="2356">
              <a:latin typeface="Play"/>
              <a:ea typeface="Play"/>
              <a:cs typeface="Play"/>
              <a:sym typeface="Play"/>
            </a:endParaRPr>
          </a:p>
          <a:p>
            <a:pPr indent="0" lvl="0" marL="0" marR="0" rtl="0" algn="l">
              <a:lnSpc>
                <a:spcPct val="115000"/>
              </a:lnSpc>
              <a:spcBef>
                <a:spcPts val="1600"/>
              </a:spcBef>
              <a:spcAft>
                <a:spcPts val="0"/>
              </a:spcAft>
              <a:buNone/>
            </a:pPr>
            <a:r>
              <a:rPr lang="en-CA" sz="2356">
                <a:latin typeface="Play"/>
                <a:ea typeface="Play"/>
                <a:cs typeface="Play"/>
                <a:sym typeface="Play"/>
              </a:rPr>
              <a:t>By June, the ground has warmed significantly from spring, creating warm air near the surface. At the same time, cooler air is often still present higher in the atmosphere. When warm, moist air rises into cooler air, it creates instability in the atmosphere. Tornadoes develop inside powerful thunderstorms, which is why June usually has the highest number of tornadoes in Alberta.</a:t>
            </a:r>
            <a:endParaRPr sz="2356">
              <a:latin typeface="Play"/>
              <a:ea typeface="Play"/>
              <a:cs typeface="Play"/>
              <a:sym typeface="Play"/>
            </a:endParaRPr>
          </a:p>
          <a:p>
            <a:pPr indent="0" lvl="0" marL="0" marR="0" rtl="0" algn="l">
              <a:lnSpc>
                <a:spcPct val="115000"/>
              </a:lnSpc>
              <a:spcBef>
                <a:spcPts val="1600"/>
              </a:spcBef>
              <a:spcAft>
                <a:spcPts val="1600"/>
              </a:spcAft>
              <a:buClr>
                <a:schemeClr val="dk1"/>
              </a:buClr>
              <a:buSzPct val="130841"/>
              <a:buFont typeface="Arial"/>
              <a:buNone/>
            </a:pPr>
            <a:r>
              <a:t/>
            </a:r>
            <a:endParaRPr sz="2140">
              <a:latin typeface="Play"/>
              <a:ea typeface="Play"/>
              <a:cs typeface="Play"/>
              <a:sym typeface="Play"/>
            </a:endParaRPr>
          </a:p>
        </p:txBody>
      </p:sp>
      <p:pic>
        <p:nvPicPr>
          <p:cNvPr id="138" name="Google Shape;138;g3c4a08a5c3a_0_1" title="warm_cold air.jpg"/>
          <p:cNvPicPr preferRelativeResize="0"/>
          <p:nvPr/>
        </p:nvPicPr>
        <p:blipFill>
          <a:blip r:embed="rId3">
            <a:alphaModFix/>
          </a:blip>
          <a:stretch>
            <a:fillRect/>
          </a:stretch>
        </p:blipFill>
        <p:spPr>
          <a:xfrm>
            <a:off x="9391365" y="4836725"/>
            <a:ext cx="2226165" cy="1529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2026-02-01T20:15:41Z</dcterms:created>
  <dc:creator>Ibrahim Khan</dc:creator>
</cp:coreProperties>
</file>