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143500" cx="9144000"/>
  <p:notesSz cx="6858000" cy="9144000"/>
  <p:embeddedFontLst>
    <p:embeddedFont>
      <p:font typeface="Arial Black"/>
      <p:regular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A72268-971E-4553-8663-B9E13D796E1F}">
  <a:tblStyle styleId="{2CA72268-971E-4553-8663-B9E13D796E1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ArialBlack-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6957082c32_1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g26957082c32_1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1200"/>
              </a:spcBef>
              <a:spcAft>
                <a:spcPts val="600"/>
              </a:spcAft>
              <a:buClr>
                <a:schemeClr val="dk1"/>
              </a:buClr>
              <a:buSzPts val="935"/>
              <a:buFont typeface="Arial"/>
              <a:buNone/>
            </a:pPr>
            <a:r>
              <a:rPr lang="en-US" sz="1645">
                <a:solidFill>
                  <a:srgbClr val="3F3F3F"/>
                </a:solidFill>
              </a:rPr>
              <a:t>Since no usage of soil is included in hydroponics, it can be grown anywhere, even in harsh climates. All you need is nutrient rich water and a plant with few leaves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6957082c32_1_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26957082c32_1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1200"/>
              </a:spcBef>
              <a:spcAft>
                <a:spcPts val="600"/>
              </a:spcAft>
              <a:buClr>
                <a:schemeClr val="dk1"/>
              </a:buClr>
              <a:buSzPts val="935"/>
              <a:buFont typeface="Arial"/>
              <a:buNone/>
            </a:pPr>
            <a:r>
              <a:rPr lang="en-US" sz="1645">
                <a:solidFill>
                  <a:srgbClr val="3F3F3F"/>
                </a:solidFill>
              </a:rPr>
              <a:t>Since no usage of soil is included in hydroponics, it can be grown anywhere, even in harsh climates. All you need is nutrient rich water and a plant with few leaves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6957082c32_1_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g26957082c32_1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1200"/>
              </a:spcBef>
              <a:spcAft>
                <a:spcPts val="600"/>
              </a:spcAft>
              <a:buClr>
                <a:schemeClr val="dk1"/>
              </a:buClr>
              <a:buSzPts val="935"/>
              <a:buFont typeface="Arial"/>
              <a:buNone/>
            </a:pPr>
            <a:r>
              <a:rPr lang="en-US" sz="1645">
                <a:solidFill>
                  <a:srgbClr val="3F3F3F"/>
                </a:solidFill>
              </a:rPr>
              <a:t>Since no usage of soil is included in hydroponics, it can be grown anywhere, even in harsh climates. All you need is nutrient rich water and a plant with few leaves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6957082c32_1_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26957082c32_1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1200"/>
              </a:spcBef>
              <a:spcAft>
                <a:spcPts val="600"/>
              </a:spcAft>
              <a:buClr>
                <a:schemeClr val="dk1"/>
              </a:buClr>
              <a:buSzPts val="935"/>
              <a:buFont typeface="Arial"/>
              <a:buNone/>
            </a:pPr>
            <a:r>
              <a:rPr lang="en-US" sz="1645">
                <a:solidFill>
                  <a:srgbClr val="3F3F3F"/>
                </a:solidFill>
              </a:rPr>
              <a:t>Since no usage of soil is included in hydroponics, it can be grown anywhere, even in harsh climates. All you need is nutrient rich water and a plant with few leaves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9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ba33f24b3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g2ba33f24b3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9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6957082c32_1_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g26957082c32_1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9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ba50da056e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2" name="Google Shape;212;g2ba50da056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9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Clr>
                <a:schemeClr val="dk1"/>
              </a:buClr>
              <a:buSzPts val="523"/>
              <a:buFont typeface="Arial"/>
              <a:buNone/>
            </a:pPr>
            <a:r>
              <a:t/>
            </a:r>
            <a:endParaRPr b="1" sz="2000">
              <a:solidFill>
                <a:srgbClr val="3F3F3F"/>
              </a:solidFill>
            </a:endParaRPr>
          </a:p>
          <a:p>
            <a:pPr indent="0" lvl="0" marL="0" rtl="0" algn="l">
              <a:lnSpc>
                <a:spcPct val="70000"/>
              </a:lnSpc>
              <a:spcBef>
                <a:spcPts val="0"/>
              </a:spcBef>
              <a:spcAft>
                <a:spcPts val="0"/>
              </a:spcAft>
              <a:buClr>
                <a:schemeClr val="dk1"/>
              </a:buClr>
              <a:buSzPts val="523"/>
              <a:buFont typeface="Arial"/>
              <a:buNone/>
            </a:pPr>
            <a:r>
              <a:rPr b="1" lang="en-US" sz="2000">
                <a:solidFill>
                  <a:srgbClr val="3F3F3F"/>
                </a:solidFill>
              </a:rPr>
              <a:t>Investigating the Necessity of Soil:</a:t>
            </a:r>
            <a:r>
              <a:rPr lang="en-US" sz="2000">
                <a:solidFill>
                  <a:srgbClr val="3F3F3F"/>
                </a:solidFill>
              </a:rPr>
              <a:t> Can Nutrient-Rich Water Sustain Thriving Plant Life? </a:t>
            </a:r>
            <a:endParaRPr sz="2000">
              <a:solidFill>
                <a:srgbClr val="3F3F3F"/>
              </a:solidFill>
            </a:endParaRPr>
          </a:p>
          <a:p>
            <a:pPr indent="0" lvl="0" marL="0" rtl="0" algn="l">
              <a:lnSpc>
                <a:spcPct val="70000"/>
              </a:lnSpc>
              <a:spcBef>
                <a:spcPts val="0"/>
              </a:spcBef>
              <a:spcAft>
                <a:spcPts val="0"/>
              </a:spcAft>
              <a:buClr>
                <a:schemeClr val="dk1"/>
              </a:buClr>
              <a:buSzPts val="523"/>
              <a:buFont typeface="Arial"/>
              <a:buNone/>
            </a:pPr>
            <a:r>
              <a:t/>
            </a:r>
            <a:endParaRPr b="1" sz="2000">
              <a:solidFill>
                <a:srgbClr val="3F3F3F"/>
              </a:solidFill>
            </a:endParaRPr>
          </a:p>
          <a:p>
            <a:pPr indent="0" lvl="0" marL="0" rtl="0" algn="l">
              <a:lnSpc>
                <a:spcPct val="70000"/>
              </a:lnSpc>
              <a:spcBef>
                <a:spcPts val="0"/>
              </a:spcBef>
              <a:spcAft>
                <a:spcPts val="0"/>
              </a:spcAft>
              <a:buClr>
                <a:schemeClr val="dk1"/>
              </a:buClr>
              <a:buSzPts val="523"/>
              <a:buFont typeface="Arial"/>
              <a:buNone/>
            </a:pPr>
            <a:r>
              <a:rPr b="1" lang="en-US" sz="2000">
                <a:solidFill>
                  <a:srgbClr val="3F3F3F"/>
                </a:solidFill>
              </a:rPr>
              <a:t>Assessing the Impact of Nutrient-Rich Water on Plant Growth:</a:t>
            </a:r>
            <a:r>
              <a:rPr lang="en-US" sz="2000">
                <a:solidFill>
                  <a:srgbClr val="3F3F3F"/>
                </a:solidFill>
              </a:rPr>
              <a:t> Will plants grow faster in water than in Soil?</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5" name="Google Shape;225;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60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6702bdeb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6702bdeb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6702bdeb1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26702bdeb1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9" name="Google Shape;249;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b4ef82322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g2b4ef82322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200"/>
              </a:spcBef>
              <a:spcAft>
                <a:spcPts val="600"/>
              </a:spcAft>
              <a:buClr>
                <a:schemeClr val="dk1"/>
              </a:buClr>
              <a:buSzPts val="1100"/>
              <a:buFont typeface="Arial"/>
              <a:buNone/>
            </a:pPr>
            <a:r>
              <a:rPr lang="en-US" sz="2000">
                <a:solidFill>
                  <a:srgbClr val="3F3F3F"/>
                </a:solidFill>
              </a:rPr>
              <a:t>Topsoil is the precious uppermost layer of soil with the most amount of organic matter, microorganisms and that’s where most of the biological soil activity occurs. </a:t>
            </a:r>
            <a:endParaRPr/>
          </a:p>
        </p:txBody>
      </p:sp>
      <p:sp>
        <p:nvSpPr>
          <p:cNvPr id="127" name="Google Shape;127;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69570822f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200"/>
              </a:spcBef>
              <a:spcAft>
                <a:spcPts val="600"/>
              </a:spcAft>
              <a:buClr>
                <a:schemeClr val="dk1"/>
              </a:buClr>
              <a:buSzPts val="1100"/>
              <a:buFont typeface="Arial"/>
              <a:buNone/>
            </a:pPr>
            <a:r>
              <a:rPr lang="en-US" sz="2000">
                <a:solidFill>
                  <a:srgbClr val="3F3F3F"/>
                </a:solidFill>
              </a:rPr>
              <a:t>Topsoil is the precious uppermost layer of soil with the most amount of organic matter, microorganisms and that’s where most of the biological soil activity occurs. </a:t>
            </a:r>
            <a:endParaRPr/>
          </a:p>
        </p:txBody>
      </p:sp>
      <p:sp>
        <p:nvSpPr>
          <p:cNvPr id="133" name="Google Shape;133;g269570822f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69570822fe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200"/>
              </a:spcBef>
              <a:spcAft>
                <a:spcPts val="600"/>
              </a:spcAft>
              <a:buClr>
                <a:schemeClr val="dk1"/>
              </a:buClr>
              <a:buSzPts val="1100"/>
              <a:buFont typeface="Arial"/>
              <a:buNone/>
            </a:pPr>
            <a:r>
              <a:rPr lang="en-US" sz="2000">
                <a:solidFill>
                  <a:srgbClr val="3F3F3F"/>
                </a:solidFill>
              </a:rPr>
              <a:t>Topsoil is the precious uppermost layer of soil with the most amount of organic matter, microorganisms and that’s where most of the biological soil activity occurs. </a:t>
            </a:r>
            <a:endParaRPr/>
          </a:p>
        </p:txBody>
      </p:sp>
      <p:sp>
        <p:nvSpPr>
          <p:cNvPr id="139" name="Google Shape;139;g269570822fe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b4ef82322c_0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g2b4ef82322c_0_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822960" y="569214"/>
            <a:ext cx="7543800" cy="267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262626"/>
              </a:buClr>
              <a:buSzPts val="6000"/>
              <a:buFont typeface="Calibri"/>
              <a:buNone/>
              <a:defRPr sz="60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 name="Google Shape;18;p2"/>
          <p:cNvSpPr txBox="1"/>
          <p:nvPr>
            <p:ph idx="1" type="subTitle"/>
          </p:nvPr>
        </p:nvSpPr>
        <p:spPr>
          <a:xfrm>
            <a:off x="825038" y="3341715"/>
            <a:ext cx="7543800" cy="857400"/>
          </a:xfrm>
          <a:prstGeom prst="rect">
            <a:avLst/>
          </a:prstGeom>
          <a:noFill/>
          <a:ln>
            <a:noFill/>
          </a:ln>
        </p:spPr>
        <p:txBody>
          <a:bodyPr anchorCtr="0" anchor="t" bIns="45700" lIns="91425" spcFirstLastPara="1" rIns="91425" wrap="square" tIns="45700">
            <a:normAutofit/>
          </a:bodyPr>
          <a:lstStyle>
            <a:lvl1pPr lvl="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rtl="0" algn="ctr">
              <a:lnSpc>
                <a:spcPct val="90000"/>
              </a:lnSpc>
              <a:spcBef>
                <a:spcPts val="150"/>
              </a:spcBef>
              <a:spcAft>
                <a:spcPts val="0"/>
              </a:spcAft>
              <a:buSzPts val="1800"/>
              <a:buNone/>
              <a:defRPr sz="1800"/>
            </a:lvl2pPr>
            <a:lvl3pPr lvl="2" rtl="0" algn="ctr">
              <a:lnSpc>
                <a:spcPct val="90000"/>
              </a:lnSpc>
              <a:spcBef>
                <a:spcPts val="300"/>
              </a:spcBef>
              <a:spcAft>
                <a:spcPts val="0"/>
              </a:spcAft>
              <a:buSzPts val="1800"/>
              <a:buNone/>
              <a:defRPr sz="1800"/>
            </a:lvl3pPr>
            <a:lvl4pPr lvl="3" rtl="0" algn="ctr">
              <a:lnSpc>
                <a:spcPct val="90000"/>
              </a:lnSpc>
              <a:spcBef>
                <a:spcPts val="300"/>
              </a:spcBef>
              <a:spcAft>
                <a:spcPts val="0"/>
              </a:spcAft>
              <a:buSzPts val="1500"/>
              <a:buNone/>
              <a:defRPr sz="1500"/>
            </a:lvl4pPr>
            <a:lvl5pPr lvl="4" rtl="0" algn="ctr">
              <a:lnSpc>
                <a:spcPct val="90000"/>
              </a:lnSpc>
              <a:spcBef>
                <a:spcPts val="300"/>
              </a:spcBef>
              <a:spcAft>
                <a:spcPts val="0"/>
              </a:spcAft>
              <a:buSzPts val="1500"/>
              <a:buNone/>
              <a:defRPr sz="1500"/>
            </a:lvl5pPr>
            <a:lvl6pPr lvl="5" rtl="0" algn="ctr">
              <a:lnSpc>
                <a:spcPct val="90000"/>
              </a:lnSpc>
              <a:spcBef>
                <a:spcPts val="300"/>
              </a:spcBef>
              <a:spcAft>
                <a:spcPts val="0"/>
              </a:spcAft>
              <a:buSzPts val="1500"/>
              <a:buNone/>
              <a:defRPr sz="1500"/>
            </a:lvl6pPr>
            <a:lvl7pPr lvl="6" rtl="0" algn="ctr">
              <a:lnSpc>
                <a:spcPct val="90000"/>
              </a:lnSpc>
              <a:spcBef>
                <a:spcPts val="300"/>
              </a:spcBef>
              <a:spcAft>
                <a:spcPts val="0"/>
              </a:spcAft>
              <a:buSzPts val="1500"/>
              <a:buNone/>
              <a:defRPr sz="1500"/>
            </a:lvl7pPr>
            <a:lvl8pPr lvl="7" rtl="0" algn="ctr">
              <a:lnSpc>
                <a:spcPct val="90000"/>
              </a:lnSpc>
              <a:spcBef>
                <a:spcPts val="300"/>
              </a:spcBef>
              <a:spcAft>
                <a:spcPts val="0"/>
              </a:spcAft>
              <a:buSzPts val="1500"/>
              <a:buNone/>
              <a:defRPr sz="1500"/>
            </a:lvl8pPr>
            <a:lvl9pPr lvl="8" rtl="0" algn="ctr">
              <a:lnSpc>
                <a:spcPct val="90000"/>
              </a:lnSpc>
              <a:spcBef>
                <a:spcPts val="300"/>
              </a:spcBef>
              <a:spcAft>
                <a:spcPts val="300"/>
              </a:spcAft>
              <a:buSzPts val="1500"/>
              <a:buNone/>
              <a:defRPr sz="1500"/>
            </a:lvl9pPr>
          </a:lstStyle>
          <a:p/>
        </p:txBody>
      </p:sp>
      <p:sp>
        <p:nvSpPr>
          <p:cNvPr id="19" name="Google Shape;19;p2"/>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 name="Google Shape;21;p2"/>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2"/>
          <p:cNvCxnSpPr/>
          <p:nvPr/>
        </p:nvCxnSpPr>
        <p:spPr>
          <a:xfrm>
            <a:off x="905744" y="3257550"/>
            <a:ext cx="74067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11"/>
          <p:cNvSpPr/>
          <p:nvPr/>
        </p:nvSpPr>
        <p:spPr>
          <a:xfrm>
            <a:off x="0" y="3714750"/>
            <a:ext cx="9141600" cy="1428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p:nvPr/>
        </p:nvSpPr>
        <p:spPr>
          <a:xfrm>
            <a:off x="12" y="368630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1"/>
          <p:cNvSpPr txBox="1"/>
          <p:nvPr>
            <p:ph type="title"/>
          </p:nvPr>
        </p:nvSpPr>
        <p:spPr>
          <a:xfrm>
            <a:off x="822960" y="3806190"/>
            <a:ext cx="7584900" cy="617100"/>
          </a:xfrm>
          <a:prstGeom prst="rect">
            <a:avLst/>
          </a:prstGeom>
          <a:noFill/>
          <a:ln>
            <a:noFill/>
          </a:ln>
        </p:spPr>
        <p:txBody>
          <a:bodyPr anchorCtr="0" anchor="b" bIns="0" lIns="91425" spcFirstLastPara="1" rIns="91425" wrap="square" tIns="0">
            <a:no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82" name="Google Shape;82;p11"/>
          <p:cNvPicPr preferRelativeResize="0"/>
          <p:nvPr>
            <p:ph idx="2" type="pic"/>
          </p:nvPr>
        </p:nvPicPr>
        <p:blipFill/>
        <p:spPr>
          <a:xfrm>
            <a:off x="12" y="0"/>
            <a:ext cx="9144000" cy="3686400"/>
          </a:xfrm>
          <a:prstGeom prst="rect">
            <a:avLst/>
          </a:prstGeom>
          <a:blipFill rotWithShape="1">
            <a:blip r:embed="rId2">
              <a:alphaModFix/>
            </a:blip>
            <a:stretch>
              <a:fillRect b="0" l="0" r="0" t="0"/>
            </a:stretch>
          </a:blipFill>
          <a:ln>
            <a:noFill/>
          </a:ln>
        </p:spPr>
      </p:pic>
      <p:sp>
        <p:nvSpPr>
          <p:cNvPr id="83" name="Google Shape;83;p11"/>
          <p:cNvSpPr txBox="1"/>
          <p:nvPr>
            <p:ph idx="1" type="body"/>
          </p:nvPr>
        </p:nvSpPr>
        <p:spPr>
          <a:xfrm>
            <a:off x="822960" y="4430267"/>
            <a:ext cx="7584900" cy="445800"/>
          </a:xfrm>
          <a:prstGeom prst="rect">
            <a:avLst/>
          </a:prstGeom>
          <a:noFill/>
          <a:ln>
            <a:noFill/>
          </a:ln>
        </p:spPr>
        <p:txBody>
          <a:bodyPr anchorCtr="0" anchor="t" bIns="0" lIns="91425" spcFirstLastPara="1" rIns="91425" wrap="square" tIns="0">
            <a:normAutofit/>
          </a:bodyPr>
          <a:lstStyle>
            <a:lvl1pPr indent="-228600" lvl="0" marL="457200" rtl="0" algn="l">
              <a:lnSpc>
                <a:spcPct val="90000"/>
              </a:lnSpc>
              <a:spcBef>
                <a:spcPts val="0"/>
              </a:spcBef>
              <a:spcAft>
                <a:spcPts val="0"/>
              </a:spcAft>
              <a:buSzPts val="1125"/>
              <a:buNone/>
              <a:defRPr sz="1125">
                <a:solidFill>
                  <a:srgbClr val="FFFFFF"/>
                </a:solidFill>
              </a:defRPr>
            </a:lvl1pPr>
            <a:lvl2pPr indent="-228600" lvl="1" marL="914400" rtl="0" algn="l">
              <a:lnSpc>
                <a:spcPct val="90000"/>
              </a:lnSpc>
              <a:spcBef>
                <a:spcPts val="450"/>
              </a:spcBef>
              <a:spcAft>
                <a:spcPts val="0"/>
              </a:spcAft>
              <a:buSzPts val="900"/>
              <a:buNone/>
              <a:defRPr sz="900"/>
            </a:lvl2pPr>
            <a:lvl3pPr indent="-228600" lvl="2" marL="1371600" rtl="0" algn="l">
              <a:lnSpc>
                <a:spcPct val="90000"/>
              </a:lnSpc>
              <a:spcBef>
                <a:spcPts val="300"/>
              </a:spcBef>
              <a:spcAft>
                <a:spcPts val="0"/>
              </a:spcAft>
              <a:buSzPts val="750"/>
              <a:buNone/>
              <a:defRPr sz="750"/>
            </a:lvl3pPr>
            <a:lvl4pPr indent="-228600" lvl="3" marL="1828800" rtl="0" algn="l">
              <a:lnSpc>
                <a:spcPct val="90000"/>
              </a:lnSpc>
              <a:spcBef>
                <a:spcPts val="300"/>
              </a:spcBef>
              <a:spcAft>
                <a:spcPts val="0"/>
              </a:spcAft>
              <a:buSzPts val="675"/>
              <a:buNone/>
              <a:defRPr sz="675"/>
            </a:lvl4pPr>
            <a:lvl5pPr indent="-228600" lvl="4" marL="2286000" rtl="0" algn="l">
              <a:lnSpc>
                <a:spcPct val="90000"/>
              </a:lnSpc>
              <a:spcBef>
                <a:spcPts val="300"/>
              </a:spcBef>
              <a:spcAft>
                <a:spcPts val="0"/>
              </a:spcAft>
              <a:buSzPts val="675"/>
              <a:buNone/>
              <a:defRPr sz="675"/>
            </a:lvl5pPr>
            <a:lvl6pPr indent="-228600" lvl="5" marL="2743200" rtl="0" algn="l">
              <a:lnSpc>
                <a:spcPct val="90000"/>
              </a:lnSpc>
              <a:spcBef>
                <a:spcPts val="300"/>
              </a:spcBef>
              <a:spcAft>
                <a:spcPts val="0"/>
              </a:spcAft>
              <a:buSzPts val="675"/>
              <a:buNone/>
              <a:defRPr sz="675"/>
            </a:lvl6pPr>
            <a:lvl7pPr indent="-228600" lvl="6" marL="3200400" rtl="0" algn="l">
              <a:lnSpc>
                <a:spcPct val="90000"/>
              </a:lnSpc>
              <a:spcBef>
                <a:spcPts val="300"/>
              </a:spcBef>
              <a:spcAft>
                <a:spcPts val="0"/>
              </a:spcAft>
              <a:buSzPts val="675"/>
              <a:buNone/>
              <a:defRPr sz="675"/>
            </a:lvl7pPr>
            <a:lvl8pPr indent="-228600" lvl="7" marL="3657600" rtl="0" algn="l">
              <a:lnSpc>
                <a:spcPct val="90000"/>
              </a:lnSpc>
              <a:spcBef>
                <a:spcPts val="300"/>
              </a:spcBef>
              <a:spcAft>
                <a:spcPts val="0"/>
              </a:spcAft>
              <a:buSzPts val="675"/>
              <a:buNone/>
              <a:defRPr sz="675"/>
            </a:lvl8pPr>
            <a:lvl9pPr indent="-228600" lvl="8" marL="4114800" rtl="0" algn="l">
              <a:lnSpc>
                <a:spcPct val="90000"/>
              </a:lnSpc>
              <a:spcBef>
                <a:spcPts val="300"/>
              </a:spcBef>
              <a:spcAft>
                <a:spcPts val="300"/>
              </a:spcAft>
              <a:buSzPts val="675"/>
              <a:buNone/>
              <a:defRPr sz="675"/>
            </a:lvl9pPr>
          </a:lstStyle>
          <a:p/>
        </p:txBody>
      </p:sp>
      <p:sp>
        <p:nvSpPr>
          <p:cNvPr id="84" name="Google Shape;84;p11"/>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5" name="Google Shape;85;p11"/>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6" name="Google Shape;86;p11"/>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2"/>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9" name="Google Shape;89;p12"/>
          <p:cNvSpPr txBox="1"/>
          <p:nvPr>
            <p:ph idx="1" type="body"/>
          </p:nvPr>
        </p:nvSpPr>
        <p:spPr>
          <a:xfrm rot="5400000">
            <a:off x="3086160" y="-878899"/>
            <a:ext cx="3017400" cy="7543800"/>
          </a:xfrm>
          <a:prstGeom prst="rect">
            <a:avLst/>
          </a:prstGeom>
          <a:noFill/>
          <a:ln>
            <a:noFill/>
          </a:ln>
        </p:spPr>
        <p:txBody>
          <a:bodyPr anchorCtr="0" anchor="t" bIns="0" lIns="45700" spcFirstLastPara="1" rIns="45700" wrap="square" tIns="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90" name="Google Shape;90;p12"/>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2" name="Google Shape;92;p12"/>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13"/>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txBox="1"/>
          <p:nvPr>
            <p:ph type="title"/>
          </p:nvPr>
        </p:nvSpPr>
        <p:spPr>
          <a:xfrm rot="5400000">
            <a:off x="5370450" y="1484384"/>
            <a:ext cx="4318200" cy="19716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7" name="Google Shape;97;p13"/>
          <p:cNvSpPr txBox="1"/>
          <p:nvPr>
            <p:ph idx="1" type="body"/>
          </p:nvPr>
        </p:nvSpPr>
        <p:spPr>
          <a:xfrm rot="5400000">
            <a:off x="1369875" y="-430217"/>
            <a:ext cx="4318200" cy="5800800"/>
          </a:xfrm>
          <a:prstGeom prst="rect">
            <a:avLst/>
          </a:prstGeom>
          <a:noFill/>
          <a:ln>
            <a:noFill/>
          </a:ln>
        </p:spPr>
        <p:txBody>
          <a:bodyPr anchorCtr="0" anchor="t" bIns="0" lIns="45700" spcFirstLastPara="1" rIns="45700" wrap="square" tIns="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98" name="Google Shape;98;p13"/>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9" name="Google Shape;99;p13"/>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0" name="Google Shape;100;p13"/>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showMasterSp="0" type="tx">
  <p:cSld name="TITLE_AND_BODY">
    <p:spTree>
      <p:nvGrpSpPr>
        <p:cNvPr id="23" name="Shape 23"/>
        <p:cNvGrpSpPr/>
        <p:nvPr/>
      </p:nvGrpSpPr>
      <p:grpSpPr>
        <a:xfrm>
          <a:off x="0" y="0"/>
          <a:ext cx="0" cy="0"/>
          <a:chOff x="0" y="0"/>
          <a:chExt cx="0" cy="0"/>
        </a:xfrm>
      </p:grpSpPr>
      <p:sp>
        <p:nvSpPr>
          <p:cNvPr id="24" name="Google Shape;2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lgn="l">
              <a:lnSpc>
                <a:spcPct val="85000"/>
              </a:lnSpc>
              <a:spcBef>
                <a:spcPts val="0"/>
              </a:spcBef>
              <a:spcAft>
                <a:spcPts val="0"/>
              </a:spcAft>
              <a:buClr>
                <a:srgbClr val="3F3F3F"/>
              </a:buClr>
              <a:buSzPts val="28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 name="Google Shape;2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gn="l">
              <a:lnSpc>
                <a:spcPct val="90000"/>
              </a:lnSpc>
              <a:spcBef>
                <a:spcPts val="0"/>
              </a:spcBef>
              <a:spcAft>
                <a:spcPts val="0"/>
              </a:spcAft>
              <a:buSzPts val="1800"/>
              <a:buChar char="●"/>
              <a:defRPr/>
            </a:lvl1pPr>
            <a:lvl2pPr indent="-317500" lvl="1" marL="914400" rtl="0" algn="l">
              <a:lnSpc>
                <a:spcPct val="90000"/>
              </a:lnSpc>
              <a:spcBef>
                <a:spcPts val="0"/>
              </a:spcBef>
              <a:spcAft>
                <a:spcPts val="0"/>
              </a:spcAft>
              <a:buSzPts val="1400"/>
              <a:buChar char="○"/>
              <a:defRPr/>
            </a:lvl2pPr>
            <a:lvl3pPr indent="-317500" lvl="2" marL="1371600" rtl="0" algn="l">
              <a:lnSpc>
                <a:spcPct val="90000"/>
              </a:lnSpc>
              <a:spcBef>
                <a:spcPts val="0"/>
              </a:spcBef>
              <a:spcAft>
                <a:spcPts val="0"/>
              </a:spcAft>
              <a:buSzPts val="1400"/>
              <a:buChar char="■"/>
              <a:defRPr/>
            </a:lvl3pPr>
            <a:lvl4pPr indent="-317500" lvl="3" marL="1828800" rtl="0" algn="l">
              <a:lnSpc>
                <a:spcPct val="90000"/>
              </a:lnSpc>
              <a:spcBef>
                <a:spcPts val="0"/>
              </a:spcBef>
              <a:spcAft>
                <a:spcPts val="0"/>
              </a:spcAft>
              <a:buSzPts val="1400"/>
              <a:buChar char="●"/>
              <a:defRPr/>
            </a:lvl4pPr>
            <a:lvl5pPr indent="-317500" lvl="4" marL="2286000" rtl="0" algn="l">
              <a:lnSpc>
                <a:spcPct val="90000"/>
              </a:lnSpc>
              <a:spcBef>
                <a:spcPts val="0"/>
              </a:spcBef>
              <a:spcAft>
                <a:spcPts val="0"/>
              </a:spcAft>
              <a:buSzPts val="1400"/>
              <a:buChar char="○"/>
              <a:defRPr/>
            </a:lvl5pPr>
            <a:lvl6pPr indent="-317500" lvl="5" marL="2743200" rtl="0" algn="l">
              <a:lnSpc>
                <a:spcPct val="90000"/>
              </a:lnSpc>
              <a:spcBef>
                <a:spcPts val="0"/>
              </a:spcBef>
              <a:spcAft>
                <a:spcPts val="0"/>
              </a:spcAft>
              <a:buSzPts val="1400"/>
              <a:buChar char="■"/>
              <a:defRPr/>
            </a:lvl6pPr>
            <a:lvl7pPr indent="-317500" lvl="6" marL="3200400" rtl="0" algn="l">
              <a:lnSpc>
                <a:spcPct val="90000"/>
              </a:lnSpc>
              <a:spcBef>
                <a:spcPts val="0"/>
              </a:spcBef>
              <a:spcAft>
                <a:spcPts val="0"/>
              </a:spcAft>
              <a:buSzPts val="1400"/>
              <a:buChar char="●"/>
              <a:defRPr/>
            </a:lvl7pPr>
            <a:lvl8pPr indent="-317500" lvl="7" marL="3657600" rtl="0" algn="l">
              <a:lnSpc>
                <a:spcPct val="90000"/>
              </a:lnSpc>
              <a:spcBef>
                <a:spcPts val="0"/>
              </a:spcBef>
              <a:spcAft>
                <a:spcPts val="0"/>
              </a:spcAft>
              <a:buSzPts val="1400"/>
              <a:buChar char="○"/>
              <a:defRPr/>
            </a:lvl8pPr>
            <a:lvl9pPr indent="-317500" lvl="8" marL="4114800" rtl="0" algn="l">
              <a:lnSpc>
                <a:spcPct val="90000"/>
              </a:lnSpc>
              <a:spcBef>
                <a:spcPts val="0"/>
              </a:spcBef>
              <a:spcAft>
                <a:spcPts val="0"/>
              </a:spcAft>
              <a:buSzPts val="1400"/>
              <a:buChar char="■"/>
              <a:defRPr/>
            </a:lvl9pPr>
          </a:lstStyle>
          <a:p/>
        </p:txBody>
      </p:sp>
      <p:sp>
        <p:nvSpPr>
          <p:cNvPr id="26" name="Google Shape;26;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1pPr>
            <a:lvl2pPr indent="0" lvl="1"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2pPr>
            <a:lvl3pPr indent="0" lvl="2"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3pPr>
            <a:lvl4pPr indent="0" lvl="3"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4pPr>
            <a:lvl5pPr indent="0" lvl="4"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5pPr>
            <a:lvl6pPr indent="0" lvl="5"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6pPr>
            <a:lvl7pPr indent="0" lvl="6"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7pPr>
            <a:lvl8pPr indent="0" lvl="7"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8pPr>
            <a:lvl9pPr indent="0" lvl="8"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4"/>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9" name="Google Shape;29;p4"/>
          <p:cNvSpPr txBox="1"/>
          <p:nvPr>
            <p:ph idx="1" type="body"/>
          </p:nvPr>
        </p:nvSpPr>
        <p:spPr>
          <a:xfrm>
            <a:off x="822960" y="1384301"/>
            <a:ext cx="75438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30" name="Google Shape;30;p4"/>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2" name="Google Shape;32;p4"/>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5"/>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txBox="1"/>
          <p:nvPr>
            <p:ph type="title"/>
          </p:nvPr>
        </p:nvSpPr>
        <p:spPr>
          <a:xfrm>
            <a:off x="822960" y="569214"/>
            <a:ext cx="7543800" cy="267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262626"/>
              </a:buClr>
              <a:buSzPts val="6000"/>
              <a:buFont typeface="Calibri"/>
              <a:buNone/>
              <a:defRPr b="0" sz="60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7" name="Google Shape;37;p5"/>
          <p:cNvSpPr txBox="1"/>
          <p:nvPr>
            <p:ph idx="1" type="body"/>
          </p:nvPr>
        </p:nvSpPr>
        <p:spPr>
          <a:xfrm>
            <a:off x="822960" y="3339846"/>
            <a:ext cx="7543800" cy="8574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indent="-228600" lvl="1" marL="914400" rtl="0" algn="l">
              <a:lnSpc>
                <a:spcPct val="90000"/>
              </a:lnSpc>
              <a:spcBef>
                <a:spcPts val="150"/>
              </a:spcBef>
              <a:spcAft>
                <a:spcPts val="0"/>
              </a:spcAft>
              <a:buSzPts val="1350"/>
              <a:buNone/>
              <a:defRPr sz="1350">
                <a:solidFill>
                  <a:srgbClr val="888888"/>
                </a:solidFill>
              </a:defRPr>
            </a:lvl2pPr>
            <a:lvl3pPr indent="-228600" lvl="2" marL="1371600" rtl="0" algn="l">
              <a:lnSpc>
                <a:spcPct val="90000"/>
              </a:lnSpc>
              <a:spcBef>
                <a:spcPts val="300"/>
              </a:spcBef>
              <a:spcAft>
                <a:spcPts val="0"/>
              </a:spcAft>
              <a:buSzPts val="1200"/>
              <a:buNone/>
              <a:defRPr sz="1200">
                <a:solidFill>
                  <a:srgbClr val="888888"/>
                </a:solidFill>
              </a:defRPr>
            </a:lvl3pPr>
            <a:lvl4pPr indent="-228600" lvl="3" marL="1828800" rtl="0" algn="l">
              <a:lnSpc>
                <a:spcPct val="90000"/>
              </a:lnSpc>
              <a:spcBef>
                <a:spcPts val="300"/>
              </a:spcBef>
              <a:spcAft>
                <a:spcPts val="0"/>
              </a:spcAft>
              <a:buSzPts val="1050"/>
              <a:buNone/>
              <a:defRPr sz="1050">
                <a:solidFill>
                  <a:srgbClr val="888888"/>
                </a:solidFill>
              </a:defRPr>
            </a:lvl4pPr>
            <a:lvl5pPr indent="-228600" lvl="4" marL="2286000" rtl="0" algn="l">
              <a:lnSpc>
                <a:spcPct val="90000"/>
              </a:lnSpc>
              <a:spcBef>
                <a:spcPts val="300"/>
              </a:spcBef>
              <a:spcAft>
                <a:spcPts val="0"/>
              </a:spcAft>
              <a:buSzPts val="1050"/>
              <a:buNone/>
              <a:defRPr sz="1050">
                <a:solidFill>
                  <a:srgbClr val="888888"/>
                </a:solidFill>
              </a:defRPr>
            </a:lvl5pPr>
            <a:lvl6pPr indent="-228600" lvl="5" marL="2743200" rtl="0" algn="l">
              <a:lnSpc>
                <a:spcPct val="90000"/>
              </a:lnSpc>
              <a:spcBef>
                <a:spcPts val="300"/>
              </a:spcBef>
              <a:spcAft>
                <a:spcPts val="0"/>
              </a:spcAft>
              <a:buSzPts val="1050"/>
              <a:buNone/>
              <a:defRPr sz="1050">
                <a:solidFill>
                  <a:srgbClr val="888888"/>
                </a:solidFill>
              </a:defRPr>
            </a:lvl6pPr>
            <a:lvl7pPr indent="-228600" lvl="6" marL="3200400" rtl="0" algn="l">
              <a:lnSpc>
                <a:spcPct val="90000"/>
              </a:lnSpc>
              <a:spcBef>
                <a:spcPts val="300"/>
              </a:spcBef>
              <a:spcAft>
                <a:spcPts val="0"/>
              </a:spcAft>
              <a:buSzPts val="1050"/>
              <a:buNone/>
              <a:defRPr sz="1050">
                <a:solidFill>
                  <a:srgbClr val="888888"/>
                </a:solidFill>
              </a:defRPr>
            </a:lvl7pPr>
            <a:lvl8pPr indent="-228600" lvl="7" marL="3657600" rtl="0" algn="l">
              <a:lnSpc>
                <a:spcPct val="90000"/>
              </a:lnSpc>
              <a:spcBef>
                <a:spcPts val="300"/>
              </a:spcBef>
              <a:spcAft>
                <a:spcPts val="0"/>
              </a:spcAft>
              <a:buSzPts val="1050"/>
              <a:buNone/>
              <a:defRPr sz="1050">
                <a:solidFill>
                  <a:srgbClr val="888888"/>
                </a:solidFill>
              </a:defRPr>
            </a:lvl8pPr>
            <a:lvl9pPr indent="-228600" lvl="8" marL="4114800" rtl="0" algn="l">
              <a:lnSpc>
                <a:spcPct val="90000"/>
              </a:lnSpc>
              <a:spcBef>
                <a:spcPts val="300"/>
              </a:spcBef>
              <a:spcAft>
                <a:spcPts val="300"/>
              </a:spcAft>
              <a:buSzPts val="1050"/>
              <a:buNone/>
              <a:defRPr sz="1050">
                <a:solidFill>
                  <a:srgbClr val="888888"/>
                </a:solidFill>
              </a:defRPr>
            </a:lvl9pPr>
          </a:lstStyle>
          <a:p/>
        </p:txBody>
      </p:sp>
      <p:sp>
        <p:nvSpPr>
          <p:cNvPr id="38" name="Google Shape;38;p5"/>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0" name="Google Shape;40;p5"/>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cxnSp>
        <p:nvCxnSpPr>
          <p:cNvPr id="41" name="Google Shape;41;p5"/>
          <p:cNvCxnSpPr/>
          <p:nvPr/>
        </p:nvCxnSpPr>
        <p:spPr>
          <a:xfrm>
            <a:off x="905744" y="3257550"/>
            <a:ext cx="74067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6"/>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 name="Google Shape;44;p6"/>
          <p:cNvSpPr txBox="1"/>
          <p:nvPr>
            <p:ph idx="1" type="body"/>
          </p:nvPr>
        </p:nvSpPr>
        <p:spPr>
          <a:xfrm>
            <a:off x="822959" y="1384301"/>
            <a:ext cx="37032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45" name="Google Shape;45;p6"/>
          <p:cNvSpPr txBox="1"/>
          <p:nvPr>
            <p:ph idx="2" type="body"/>
          </p:nvPr>
        </p:nvSpPr>
        <p:spPr>
          <a:xfrm>
            <a:off x="4663440" y="1384301"/>
            <a:ext cx="3703200" cy="30174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46" name="Google Shape;46;p6"/>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6"/>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8" name="Google Shape;48;p6"/>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7"/>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 name="Google Shape;51;p7"/>
          <p:cNvSpPr txBox="1"/>
          <p:nvPr>
            <p:ph idx="1" type="body"/>
          </p:nvPr>
        </p:nvSpPr>
        <p:spPr>
          <a:xfrm>
            <a:off x="822960" y="1384539"/>
            <a:ext cx="3703200" cy="552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150"/>
              </a:spcBef>
              <a:spcAft>
                <a:spcPts val="0"/>
              </a:spcAft>
              <a:buSzPts val="1500"/>
              <a:buNone/>
              <a:defRPr b="1" sz="1500"/>
            </a:lvl2pPr>
            <a:lvl3pPr indent="-228600" lvl="2" marL="1371600" rtl="0" algn="l">
              <a:lnSpc>
                <a:spcPct val="90000"/>
              </a:lnSpc>
              <a:spcBef>
                <a:spcPts val="300"/>
              </a:spcBef>
              <a:spcAft>
                <a:spcPts val="0"/>
              </a:spcAft>
              <a:buSzPts val="1350"/>
              <a:buNone/>
              <a:defRPr b="1" sz="135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52" name="Google Shape;52;p7"/>
          <p:cNvSpPr txBox="1"/>
          <p:nvPr>
            <p:ph idx="2" type="body"/>
          </p:nvPr>
        </p:nvSpPr>
        <p:spPr>
          <a:xfrm>
            <a:off x="822960" y="1936751"/>
            <a:ext cx="3703200" cy="25338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53" name="Google Shape;53;p7"/>
          <p:cNvSpPr txBox="1"/>
          <p:nvPr>
            <p:ph idx="3" type="body"/>
          </p:nvPr>
        </p:nvSpPr>
        <p:spPr>
          <a:xfrm>
            <a:off x="4663440" y="1384539"/>
            <a:ext cx="3703200" cy="552300"/>
          </a:xfrm>
          <a:prstGeom prst="rect">
            <a:avLst/>
          </a:prstGeom>
          <a:noFill/>
          <a:ln>
            <a:noFill/>
          </a:ln>
        </p:spPr>
        <p:txBody>
          <a:bodyPr anchorCtr="0" anchor="ctr" bIns="45700" lIns="91425" spcFirstLastPara="1" rIns="91425" wrap="square" tIns="45700">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150"/>
              </a:spcBef>
              <a:spcAft>
                <a:spcPts val="0"/>
              </a:spcAft>
              <a:buSzPts val="1500"/>
              <a:buNone/>
              <a:defRPr b="1" sz="1500"/>
            </a:lvl2pPr>
            <a:lvl3pPr indent="-228600" lvl="2" marL="1371600" rtl="0" algn="l">
              <a:lnSpc>
                <a:spcPct val="90000"/>
              </a:lnSpc>
              <a:spcBef>
                <a:spcPts val="300"/>
              </a:spcBef>
              <a:spcAft>
                <a:spcPts val="0"/>
              </a:spcAft>
              <a:buSzPts val="1350"/>
              <a:buNone/>
              <a:defRPr b="1" sz="135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54" name="Google Shape;54;p7"/>
          <p:cNvSpPr txBox="1"/>
          <p:nvPr>
            <p:ph idx="4" type="body"/>
          </p:nvPr>
        </p:nvSpPr>
        <p:spPr>
          <a:xfrm>
            <a:off x="4663440" y="1936751"/>
            <a:ext cx="3703200" cy="25338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55" name="Google Shape;55;p7"/>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7" name="Google Shape;57;p7"/>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8"/>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3F3F3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 name="Google Shape;60;p8"/>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3" name="Shape 63"/>
        <p:cNvGrpSpPr/>
        <p:nvPr/>
      </p:nvGrpSpPr>
      <p:grpSpPr>
        <a:xfrm>
          <a:off x="0" y="0"/>
          <a:ext cx="0" cy="0"/>
          <a:chOff x="0" y="0"/>
          <a:chExt cx="0" cy="0"/>
        </a:xfrm>
      </p:grpSpPr>
      <p:sp>
        <p:nvSpPr>
          <p:cNvPr id="64" name="Google Shape;64;p9"/>
          <p:cNvSpPr/>
          <p:nvPr/>
        </p:nvSpPr>
        <p:spPr>
          <a:xfrm>
            <a:off x="2382" y="4800600"/>
            <a:ext cx="91416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a:off x="12" y="4750737"/>
            <a:ext cx="9141600" cy="4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9"/>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7" name="Google Shape;67;p9"/>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solidFill>
                  <a:srgbClr val="FFFFFF"/>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9"/>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Clr>
                <a:srgbClr val="FFFFFF"/>
              </a:buClr>
              <a:buSzPts val="700"/>
              <a:buFont typeface="Calibri"/>
              <a:buNone/>
              <a:defRPr/>
            </a:lvl1pPr>
            <a:lvl2pPr indent="0" lvl="1" marL="0" rtl="0" algn="r">
              <a:spcBef>
                <a:spcPts val="0"/>
              </a:spcBef>
              <a:spcAft>
                <a:spcPts val="0"/>
              </a:spcAft>
              <a:buClr>
                <a:srgbClr val="FFFFFF"/>
              </a:buClr>
              <a:buSzPts val="700"/>
              <a:buFont typeface="Calibri"/>
              <a:buNone/>
              <a:defRPr/>
            </a:lvl2pPr>
            <a:lvl3pPr indent="0" lvl="2" marL="0" rtl="0" algn="r">
              <a:spcBef>
                <a:spcPts val="0"/>
              </a:spcBef>
              <a:spcAft>
                <a:spcPts val="0"/>
              </a:spcAft>
              <a:buClr>
                <a:srgbClr val="FFFFFF"/>
              </a:buClr>
              <a:buSzPts val="700"/>
              <a:buFont typeface="Calibri"/>
              <a:buNone/>
              <a:defRPr/>
            </a:lvl3pPr>
            <a:lvl4pPr indent="0" lvl="3" marL="0" rtl="0" algn="r">
              <a:spcBef>
                <a:spcPts val="0"/>
              </a:spcBef>
              <a:spcAft>
                <a:spcPts val="0"/>
              </a:spcAft>
              <a:buClr>
                <a:srgbClr val="FFFFFF"/>
              </a:buClr>
              <a:buSzPts val="700"/>
              <a:buFont typeface="Calibri"/>
              <a:buNone/>
              <a:defRPr/>
            </a:lvl4pPr>
            <a:lvl5pPr indent="0" lvl="4" marL="0" rtl="0" algn="r">
              <a:spcBef>
                <a:spcPts val="0"/>
              </a:spcBef>
              <a:spcAft>
                <a:spcPts val="0"/>
              </a:spcAft>
              <a:buClr>
                <a:srgbClr val="FFFFFF"/>
              </a:buClr>
              <a:buSzPts val="700"/>
              <a:buFont typeface="Calibri"/>
              <a:buNone/>
              <a:defRPr/>
            </a:lvl5pPr>
            <a:lvl6pPr indent="0" lvl="5" marL="0" rtl="0" algn="r">
              <a:spcBef>
                <a:spcPts val="0"/>
              </a:spcBef>
              <a:spcAft>
                <a:spcPts val="0"/>
              </a:spcAft>
              <a:buClr>
                <a:srgbClr val="FFFFFF"/>
              </a:buClr>
              <a:buSzPts val="700"/>
              <a:buFont typeface="Calibri"/>
              <a:buNone/>
              <a:defRPr/>
            </a:lvl6pPr>
            <a:lvl7pPr indent="0" lvl="6" marL="0" rtl="0" algn="r">
              <a:spcBef>
                <a:spcPts val="0"/>
              </a:spcBef>
              <a:spcAft>
                <a:spcPts val="0"/>
              </a:spcAft>
              <a:buClr>
                <a:srgbClr val="FFFFFF"/>
              </a:buClr>
              <a:buSzPts val="700"/>
              <a:buFont typeface="Calibri"/>
              <a:buNone/>
              <a:defRPr/>
            </a:lvl7pPr>
            <a:lvl8pPr indent="0" lvl="7" marL="0" rtl="0" algn="r">
              <a:spcBef>
                <a:spcPts val="0"/>
              </a:spcBef>
              <a:spcAft>
                <a:spcPts val="0"/>
              </a:spcAft>
              <a:buClr>
                <a:srgbClr val="FFFFFF"/>
              </a:buClr>
              <a:buSzPts val="700"/>
              <a:buFont typeface="Calibri"/>
              <a:buNone/>
              <a:defRPr/>
            </a:lvl8pPr>
            <a:lvl9pPr indent="0" lvl="8" marL="0" rtl="0" algn="r">
              <a:spcBef>
                <a:spcPts val="0"/>
              </a:spcBef>
              <a:spcAft>
                <a:spcPts val="0"/>
              </a:spcAft>
              <a:buClr>
                <a:srgbClr val="FFFFFF"/>
              </a:buClr>
              <a:buSzPts val="700"/>
              <a:buFont typeface="Calibri"/>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10"/>
          <p:cNvSpPr/>
          <p:nvPr/>
        </p:nvSpPr>
        <p:spPr>
          <a:xfrm>
            <a:off x="13" y="0"/>
            <a:ext cx="3038100" cy="51435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0"/>
          <p:cNvSpPr/>
          <p:nvPr/>
        </p:nvSpPr>
        <p:spPr>
          <a:xfrm>
            <a:off x="3030053" y="0"/>
            <a:ext cx="480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0"/>
          <p:cNvSpPr txBox="1"/>
          <p:nvPr>
            <p:ph type="title"/>
          </p:nvPr>
        </p:nvSpPr>
        <p:spPr>
          <a:xfrm>
            <a:off x="342900" y="445769"/>
            <a:ext cx="2400300" cy="1714500"/>
          </a:xfrm>
          <a:prstGeom prst="rect">
            <a:avLst/>
          </a:prstGeom>
          <a:noFill/>
          <a:ln>
            <a:noFill/>
          </a:ln>
        </p:spPr>
        <p:txBody>
          <a:bodyPr anchorCtr="0" anchor="b" bIns="45700" lIns="91425" spcFirstLastPara="1" rIns="91425" wrap="square" tIns="45700">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3" name="Google Shape;73;p10"/>
          <p:cNvSpPr txBox="1"/>
          <p:nvPr>
            <p:ph idx="1" type="body"/>
          </p:nvPr>
        </p:nvSpPr>
        <p:spPr>
          <a:xfrm>
            <a:off x="3600450" y="548640"/>
            <a:ext cx="4869300" cy="3943200"/>
          </a:xfrm>
          <a:prstGeom prst="rect">
            <a:avLst/>
          </a:prstGeom>
          <a:noFill/>
          <a:ln>
            <a:noFill/>
          </a:ln>
        </p:spPr>
        <p:txBody>
          <a:bodyPr anchorCtr="0" anchor="t" bIns="45700" lIns="0" spcFirstLastPara="1" rIns="0" wrap="square" tIns="45700">
            <a:normAutofit/>
          </a:bodyPr>
          <a:lstStyle>
            <a:lvl1pPr indent="-342900" lvl="0" marL="457200" rtl="0" algn="l">
              <a:lnSpc>
                <a:spcPct val="90000"/>
              </a:lnSpc>
              <a:spcBef>
                <a:spcPts val="900"/>
              </a:spcBef>
              <a:spcAft>
                <a:spcPts val="0"/>
              </a:spcAft>
              <a:buSzPts val="1800"/>
              <a:buChar char=" "/>
              <a:defRPr/>
            </a:lvl1pPr>
            <a:lvl2pPr indent="-342900" lvl="1" marL="914400" rtl="0" algn="l">
              <a:lnSpc>
                <a:spcPct val="90000"/>
              </a:lnSpc>
              <a:spcBef>
                <a:spcPts val="150"/>
              </a:spcBef>
              <a:spcAft>
                <a:spcPts val="0"/>
              </a:spcAft>
              <a:buSzPts val="1800"/>
              <a:buChar char="◦"/>
              <a:defRPr/>
            </a:lvl2pPr>
            <a:lvl3pPr indent="-342900" lvl="2" marL="1371600" rtl="0" algn="l">
              <a:lnSpc>
                <a:spcPct val="90000"/>
              </a:lnSpc>
              <a:spcBef>
                <a:spcPts val="300"/>
              </a:spcBef>
              <a:spcAft>
                <a:spcPts val="0"/>
              </a:spcAft>
              <a:buSzPts val="1800"/>
              <a:buChar char="◦"/>
              <a:defRPr/>
            </a:lvl3pPr>
            <a:lvl4pPr indent="-342900" lvl="3" marL="1828800" rtl="0" algn="l">
              <a:lnSpc>
                <a:spcPct val="90000"/>
              </a:lnSpc>
              <a:spcBef>
                <a:spcPts val="300"/>
              </a:spcBef>
              <a:spcAft>
                <a:spcPts val="0"/>
              </a:spcAft>
              <a:buSzPts val="1800"/>
              <a:buChar char="◦"/>
              <a:defRPr/>
            </a:lvl4pPr>
            <a:lvl5pPr indent="-342900" lvl="4" marL="2286000" rtl="0" algn="l">
              <a:lnSpc>
                <a:spcPct val="90000"/>
              </a:lnSpc>
              <a:spcBef>
                <a:spcPts val="300"/>
              </a:spcBef>
              <a:spcAft>
                <a:spcPts val="0"/>
              </a:spcAft>
              <a:buSzPts val="1800"/>
              <a:buChar char="◦"/>
              <a:defRPr/>
            </a:lvl5pPr>
            <a:lvl6pPr indent="-342900" lvl="5" marL="2743200" rtl="0" algn="l">
              <a:lnSpc>
                <a:spcPct val="90000"/>
              </a:lnSpc>
              <a:spcBef>
                <a:spcPts val="300"/>
              </a:spcBef>
              <a:spcAft>
                <a:spcPts val="0"/>
              </a:spcAft>
              <a:buSzPts val="1800"/>
              <a:buChar char="◦"/>
              <a:defRPr/>
            </a:lvl6pPr>
            <a:lvl7pPr indent="-342900" lvl="6" marL="3200400" rtl="0" algn="l">
              <a:lnSpc>
                <a:spcPct val="90000"/>
              </a:lnSpc>
              <a:spcBef>
                <a:spcPts val="300"/>
              </a:spcBef>
              <a:spcAft>
                <a:spcPts val="0"/>
              </a:spcAft>
              <a:buSzPts val="1800"/>
              <a:buChar char="◦"/>
              <a:defRPr/>
            </a:lvl7pPr>
            <a:lvl8pPr indent="-342900" lvl="7" marL="3657600" rtl="0" algn="l">
              <a:lnSpc>
                <a:spcPct val="90000"/>
              </a:lnSpc>
              <a:spcBef>
                <a:spcPts val="300"/>
              </a:spcBef>
              <a:spcAft>
                <a:spcPts val="0"/>
              </a:spcAft>
              <a:buSzPts val="1800"/>
              <a:buChar char="◦"/>
              <a:defRPr/>
            </a:lvl8pPr>
            <a:lvl9pPr indent="-342900" lvl="8" marL="4114800" rtl="0" algn="l">
              <a:lnSpc>
                <a:spcPct val="90000"/>
              </a:lnSpc>
              <a:spcBef>
                <a:spcPts val="300"/>
              </a:spcBef>
              <a:spcAft>
                <a:spcPts val="300"/>
              </a:spcAft>
              <a:buSzPts val="1800"/>
              <a:buChar char="◦"/>
              <a:defRPr/>
            </a:lvl9pPr>
          </a:lstStyle>
          <a:p/>
        </p:txBody>
      </p:sp>
      <p:sp>
        <p:nvSpPr>
          <p:cNvPr id="74" name="Google Shape;74;p10"/>
          <p:cNvSpPr txBox="1"/>
          <p:nvPr>
            <p:ph idx="2" type="body"/>
          </p:nvPr>
        </p:nvSpPr>
        <p:spPr>
          <a:xfrm>
            <a:off x="342900" y="2194560"/>
            <a:ext cx="2400300" cy="25344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900"/>
              </a:spcBef>
              <a:spcAft>
                <a:spcPts val="0"/>
              </a:spcAft>
              <a:buSzPts val="1125"/>
              <a:buNone/>
              <a:defRPr sz="1125">
                <a:solidFill>
                  <a:srgbClr val="FFFFFF"/>
                </a:solidFill>
              </a:defRPr>
            </a:lvl1pPr>
            <a:lvl2pPr indent="-228600" lvl="1" marL="914400" rtl="0" algn="l">
              <a:lnSpc>
                <a:spcPct val="90000"/>
              </a:lnSpc>
              <a:spcBef>
                <a:spcPts val="150"/>
              </a:spcBef>
              <a:spcAft>
                <a:spcPts val="0"/>
              </a:spcAft>
              <a:buSzPts val="900"/>
              <a:buNone/>
              <a:defRPr sz="900"/>
            </a:lvl2pPr>
            <a:lvl3pPr indent="-228600" lvl="2" marL="1371600" rtl="0" algn="l">
              <a:lnSpc>
                <a:spcPct val="90000"/>
              </a:lnSpc>
              <a:spcBef>
                <a:spcPts val="300"/>
              </a:spcBef>
              <a:spcAft>
                <a:spcPts val="0"/>
              </a:spcAft>
              <a:buSzPts val="750"/>
              <a:buNone/>
              <a:defRPr sz="750"/>
            </a:lvl3pPr>
            <a:lvl4pPr indent="-228600" lvl="3" marL="1828800" rtl="0" algn="l">
              <a:lnSpc>
                <a:spcPct val="90000"/>
              </a:lnSpc>
              <a:spcBef>
                <a:spcPts val="300"/>
              </a:spcBef>
              <a:spcAft>
                <a:spcPts val="0"/>
              </a:spcAft>
              <a:buSzPts val="675"/>
              <a:buNone/>
              <a:defRPr sz="675"/>
            </a:lvl4pPr>
            <a:lvl5pPr indent="-228600" lvl="4" marL="2286000" rtl="0" algn="l">
              <a:lnSpc>
                <a:spcPct val="90000"/>
              </a:lnSpc>
              <a:spcBef>
                <a:spcPts val="300"/>
              </a:spcBef>
              <a:spcAft>
                <a:spcPts val="0"/>
              </a:spcAft>
              <a:buSzPts val="675"/>
              <a:buNone/>
              <a:defRPr sz="675"/>
            </a:lvl5pPr>
            <a:lvl6pPr indent="-228600" lvl="5" marL="2743200" rtl="0" algn="l">
              <a:lnSpc>
                <a:spcPct val="90000"/>
              </a:lnSpc>
              <a:spcBef>
                <a:spcPts val="300"/>
              </a:spcBef>
              <a:spcAft>
                <a:spcPts val="0"/>
              </a:spcAft>
              <a:buSzPts val="675"/>
              <a:buNone/>
              <a:defRPr sz="675"/>
            </a:lvl6pPr>
            <a:lvl7pPr indent="-228600" lvl="6" marL="3200400" rtl="0" algn="l">
              <a:lnSpc>
                <a:spcPct val="90000"/>
              </a:lnSpc>
              <a:spcBef>
                <a:spcPts val="300"/>
              </a:spcBef>
              <a:spcAft>
                <a:spcPts val="0"/>
              </a:spcAft>
              <a:buSzPts val="675"/>
              <a:buNone/>
              <a:defRPr sz="675"/>
            </a:lvl7pPr>
            <a:lvl8pPr indent="-228600" lvl="7" marL="3657600" rtl="0" algn="l">
              <a:lnSpc>
                <a:spcPct val="90000"/>
              </a:lnSpc>
              <a:spcBef>
                <a:spcPts val="300"/>
              </a:spcBef>
              <a:spcAft>
                <a:spcPts val="0"/>
              </a:spcAft>
              <a:buSzPts val="675"/>
              <a:buNone/>
              <a:defRPr sz="675"/>
            </a:lvl8pPr>
            <a:lvl9pPr indent="-228600" lvl="8" marL="4114800" rtl="0" algn="l">
              <a:lnSpc>
                <a:spcPct val="90000"/>
              </a:lnSpc>
              <a:spcBef>
                <a:spcPts val="300"/>
              </a:spcBef>
              <a:spcAft>
                <a:spcPts val="300"/>
              </a:spcAft>
              <a:buSzPts val="675"/>
              <a:buNone/>
              <a:defRPr sz="675"/>
            </a:lvl9pPr>
          </a:lstStyle>
          <a:p/>
        </p:txBody>
      </p:sp>
      <p:sp>
        <p:nvSpPr>
          <p:cNvPr id="75" name="Google Shape;75;p10"/>
          <p:cNvSpPr txBox="1"/>
          <p:nvPr>
            <p:ph idx="10" type="dt"/>
          </p:nvPr>
        </p:nvSpPr>
        <p:spPr>
          <a:xfrm>
            <a:off x="349134" y="4844839"/>
            <a:ext cx="19638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3600450" y="4844839"/>
            <a:ext cx="3486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1pPr>
            <a:lvl2pPr indent="0" lvl="1"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2pPr>
            <a:lvl3pPr indent="0" lvl="2"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3pPr>
            <a:lvl4pPr indent="0" lvl="3"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4pPr>
            <a:lvl5pPr indent="0" lvl="4"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5pPr>
            <a:lvl6pPr indent="0" lvl="5"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6pPr>
            <a:lvl7pPr indent="0" lvl="6"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7pPr>
            <a:lvl8pPr indent="0" lvl="7"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8pPr>
            <a:lvl9pPr indent="0" lvl="8" marL="0" marR="0" rtl="0" algn="r">
              <a:spcBef>
                <a:spcPts val="0"/>
              </a:spcBef>
              <a:spcAft>
                <a:spcPts val="0"/>
              </a:spcAft>
              <a:buClr>
                <a:schemeClr val="dk2"/>
              </a:buClr>
              <a:buSzPts val="788"/>
              <a:buFont typeface="Calibri"/>
              <a:buNone/>
              <a:defRPr b="0" i="0" sz="788"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1" y="4800600"/>
            <a:ext cx="9144000" cy="3429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0" y="4750737"/>
            <a:ext cx="9144000" cy="495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822960" y="214953"/>
            <a:ext cx="7543800" cy="108810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9" name="Google Shape;9;p1"/>
          <p:cNvSpPr txBox="1"/>
          <p:nvPr>
            <p:ph idx="1" type="body"/>
          </p:nvPr>
        </p:nvSpPr>
        <p:spPr>
          <a:xfrm>
            <a:off x="822960" y="1384301"/>
            <a:ext cx="7543800" cy="3017400"/>
          </a:xfrm>
          <a:prstGeom prst="rect">
            <a:avLst/>
          </a:prstGeom>
          <a:noFill/>
          <a:ln>
            <a:noFill/>
          </a:ln>
        </p:spPr>
        <p:txBody>
          <a:bodyPr anchorCtr="0" anchor="t" bIns="45700" lIns="0" spcFirstLastPara="1" rIns="0" wrap="square" tIns="45700">
            <a:normAutofit/>
          </a:bodyPr>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822961" y="4844839"/>
            <a:ext cx="18543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2764639" y="4844839"/>
            <a:ext cx="36171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7425344" y="4844839"/>
            <a:ext cx="9840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1pPr>
            <a:lvl2pPr indent="0" lvl="1"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2pPr>
            <a:lvl3pPr indent="0" lvl="2"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3pPr>
            <a:lvl4pPr indent="0" lvl="3"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4pPr>
            <a:lvl5pPr indent="0" lvl="4"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5pPr>
            <a:lvl6pPr indent="0" lvl="5"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6pPr>
            <a:lvl7pPr indent="0" lvl="6"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7pPr>
            <a:lvl8pPr indent="0" lvl="7"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8pPr>
            <a:lvl9pPr indent="0" lvl="8" marL="0" marR="0" rtl="0" algn="r">
              <a:spcBef>
                <a:spcPts val="0"/>
              </a:spcBef>
              <a:spcAft>
                <a:spcPts val="0"/>
              </a:spcAft>
              <a:buClr>
                <a:srgbClr val="FFFFFF"/>
              </a:buClr>
              <a:buSzPts val="788"/>
              <a:buFont typeface="Calibri"/>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895149" y="1303384"/>
            <a:ext cx="747510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1" Type="http://schemas.openxmlformats.org/officeDocument/2006/relationships/hyperlink" Target="https://www.youtube.com/watch?v=wBcnUUkdavE" TargetMode="External"/><Relationship Id="rId10" Type="http://schemas.openxmlformats.org/officeDocument/2006/relationships/hyperlink" Target="https://getgrowee.com/dwc-water-change/#:~:text=Replacing%20the%20water%20ensures%20that,to%20eliminate%20these%20harmful%20substances."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edengreen.com/blog-collection/hydroponics-vs-traditional-farming#:~:text=Hydroponic%20farms%20take%20up%20far,less%20chance%20of%20food%20recalls." TargetMode="External"/><Relationship Id="rId4" Type="http://schemas.openxmlformats.org/officeDocument/2006/relationships/hyperlink" Target="https://www.edengreen.com/blog-collection/benefits-of-hydroponics" TargetMode="External"/><Relationship Id="rId9" Type="http://schemas.openxmlformats.org/officeDocument/2006/relationships/hyperlink" Target="https://www.agrowtronics.com/hydroponic-water-changes/#:~:text=But%20to%20simplify%20it%2C%20most,hydroponic%20water%2C%20or%20nutrient%20solution." TargetMode="External"/><Relationship Id="rId5" Type="http://schemas.openxmlformats.org/officeDocument/2006/relationships/hyperlink" Target="https://en.wikipedia.org/wiki/Hydroponics" TargetMode="External"/><Relationship Id="rId6" Type="http://schemas.openxmlformats.org/officeDocument/2006/relationships/hyperlink" Target="https://miraclegro.com/en-us/indoor-gardening/what-plants-can-be-grown-in-water.html#:~:text=In%20fact%2C%20pretty%20much%20the,potatoes%2C%20carrots%2C%20onions)." TargetMode="External"/><Relationship Id="rId7" Type="http://schemas.openxmlformats.org/officeDocument/2006/relationships/hyperlink" Target="https://getgrowee.com/is-hydroponic-farming-expensive/#:~:text=2.-,Ongoing%20Expenses,%2C%20pumps%2C%20and%20other%20equipment." TargetMode="External"/><Relationship Id="rId8" Type="http://schemas.openxmlformats.org/officeDocument/2006/relationships/hyperlink" Target="https://aerogarden.com/growing/hydroponics-vs-soil-which-will-grow-plants-faster.html#:~:text=Efficient%20uptake%20of%20nutrients%20allows,days%20when%20grown%20in%20soi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byjus.com/neet/hydroponic-system/" TargetMode="External"/><Relationship Id="rId4" Type="http://schemas.openxmlformats.org/officeDocument/2006/relationships/hyperlink" Target="https://www.youtube.com/watch?v=1PVdQ3-7UIs" TargetMode="External"/><Relationship Id="rId5" Type="http://schemas.openxmlformats.org/officeDocument/2006/relationships/hyperlink" Target="https://www.sciencebuddies.org/science-fair-projects/project-ideas/PlantBio_p045/plant-biology/hydroponics-gardening-without-soil" TargetMode="External"/><Relationship Id="rId6" Type="http://schemas.openxmlformats.org/officeDocument/2006/relationships/hyperlink" Target="https://www.youtube.com/watch?v=LV2jIkOwYl8" TargetMode="External"/><Relationship Id="rId7" Type="http://schemas.openxmlformats.org/officeDocument/2006/relationships/hyperlink" Target="https://docs.google.com/document/d/1leiKcjGBFppT4HME41uB1u9a9WRw_6sz6Pb3Aw1LgfY/edi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4" name="Shape 104"/>
        <p:cNvGrpSpPr/>
        <p:nvPr/>
      </p:nvGrpSpPr>
      <p:grpSpPr>
        <a:xfrm>
          <a:off x="0" y="0"/>
          <a:ext cx="0" cy="0"/>
          <a:chOff x="0" y="0"/>
          <a:chExt cx="0" cy="0"/>
        </a:xfrm>
      </p:grpSpPr>
      <p:sp>
        <p:nvSpPr>
          <p:cNvPr id="105" name="Google Shape;105;p14"/>
          <p:cNvSpPr txBox="1"/>
          <p:nvPr>
            <p:ph type="ctrTitle"/>
          </p:nvPr>
        </p:nvSpPr>
        <p:spPr>
          <a:xfrm>
            <a:off x="294199" y="310101"/>
            <a:ext cx="8380674" cy="2933733"/>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262626"/>
              </a:buClr>
              <a:buSzPts val="6000"/>
              <a:buFont typeface="Arial Black"/>
              <a:buNone/>
            </a:pPr>
            <a:r>
              <a:rPr lang="en-US">
                <a:solidFill>
                  <a:schemeClr val="dk1"/>
                </a:solidFill>
                <a:highlight>
                  <a:schemeClr val="lt1"/>
                </a:highlight>
                <a:latin typeface="Arial Black"/>
                <a:ea typeface="Arial Black"/>
                <a:cs typeface="Arial Black"/>
                <a:sym typeface="Arial Black"/>
              </a:rPr>
              <a:t>Hydroponics: Gardening Without Soil</a:t>
            </a:r>
            <a:endParaRPr>
              <a:solidFill>
                <a:schemeClr val="dk1"/>
              </a:solidFill>
              <a:highlight>
                <a:schemeClr val="lt1"/>
              </a:highlight>
              <a:latin typeface="Arial Black"/>
              <a:ea typeface="Arial Black"/>
              <a:cs typeface="Arial Black"/>
              <a:sym typeface="Arial Black"/>
            </a:endParaRPr>
          </a:p>
        </p:txBody>
      </p:sp>
      <p:sp>
        <p:nvSpPr>
          <p:cNvPr id="106" name="Google Shape;106;p14"/>
          <p:cNvSpPr txBox="1"/>
          <p:nvPr>
            <p:ph idx="1" type="subTitle"/>
          </p:nvPr>
        </p:nvSpPr>
        <p:spPr>
          <a:xfrm>
            <a:off x="825050" y="3341727"/>
            <a:ext cx="7587300" cy="1434300"/>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SzPts val="2000"/>
              <a:buNone/>
            </a:pPr>
            <a:r>
              <a:rPr b="1" lang="en-US" sz="2400">
                <a:solidFill>
                  <a:schemeClr val="dk1"/>
                </a:solidFill>
                <a:highlight>
                  <a:schemeClr val="lt1"/>
                </a:highlight>
                <a:latin typeface="Arial"/>
                <a:ea typeface="Arial"/>
                <a:cs typeface="Arial"/>
                <a:sym typeface="Arial"/>
              </a:rPr>
              <a:t>BY</a:t>
            </a:r>
            <a:endParaRPr b="1" sz="2200">
              <a:solidFill>
                <a:schemeClr val="dk1"/>
              </a:solidFill>
              <a:highlight>
                <a:schemeClr val="lt1"/>
              </a:highlight>
            </a:endParaRPr>
          </a:p>
          <a:p>
            <a:pPr indent="0" lvl="0" marL="0" rtl="0" algn="r">
              <a:lnSpc>
                <a:spcPct val="90000"/>
              </a:lnSpc>
              <a:spcBef>
                <a:spcPts val="1050"/>
              </a:spcBef>
              <a:spcAft>
                <a:spcPts val="0"/>
              </a:spcAft>
              <a:buSzPts val="2000"/>
              <a:buNone/>
            </a:pPr>
            <a:r>
              <a:rPr b="1" lang="en-US" sz="2400">
                <a:solidFill>
                  <a:schemeClr val="dk1"/>
                </a:solidFill>
                <a:highlight>
                  <a:schemeClr val="lt1"/>
                </a:highlight>
                <a:latin typeface="Arial"/>
                <a:ea typeface="Arial"/>
                <a:cs typeface="Arial"/>
                <a:sym typeface="Arial"/>
              </a:rPr>
              <a:t>HAMSIKA CHANDRAMOULI</a:t>
            </a:r>
            <a:endParaRPr b="1" sz="2200">
              <a:solidFill>
                <a:schemeClr val="dk1"/>
              </a:solidFill>
              <a:highlight>
                <a:schemeClr val="lt1"/>
              </a:highlight>
            </a:endParaRPr>
          </a:p>
          <a:p>
            <a:pPr indent="0" lvl="0" marL="0" rtl="0" algn="r">
              <a:lnSpc>
                <a:spcPct val="90000"/>
              </a:lnSpc>
              <a:spcBef>
                <a:spcPts val="1050"/>
              </a:spcBef>
              <a:spcAft>
                <a:spcPts val="0"/>
              </a:spcAft>
              <a:buSzPts val="2000"/>
              <a:buNone/>
            </a:pPr>
            <a:r>
              <a:rPr b="1" lang="en-US" sz="2400">
                <a:solidFill>
                  <a:schemeClr val="dk1"/>
                </a:solidFill>
                <a:highlight>
                  <a:schemeClr val="lt1"/>
                </a:highlight>
                <a:latin typeface="Arial"/>
                <a:ea typeface="Arial"/>
                <a:cs typeface="Arial"/>
                <a:sym typeface="Arial"/>
              </a:rPr>
              <a:t>                 CALGARY GIRLS CHARTER SCHOOL</a:t>
            </a:r>
            <a:endParaRPr b="1" sz="2200">
              <a:solidFill>
                <a:schemeClr val="dk1"/>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838050" y="86876"/>
            <a:ext cx="7543800" cy="660000"/>
          </a:xfrm>
          <a:prstGeom prst="rect">
            <a:avLst/>
          </a:prstGeom>
          <a:noFill/>
          <a:ln>
            <a:noFill/>
          </a:ln>
        </p:spPr>
        <p:txBody>
          <a:bodyPr anchorCtr="0" anchor="t" bIns="91425" lIns="91425" spcFirstLastPara="1" rIns="91425" wrap="square" tIns="91425">
            <a:normAutofit/>
          </a:bodyPr>
          <a:lstStyle/>
          <a:p>
            <a:pPr indent="0" lvl="0" marL="0" rtl="0" algn="ctr">
              <a:lnSpc>
                <a:spcPct val="85000"/>
              </a:lnSpc>
              <a:spcBef>
                <a:spcPts val="0"/>
              </a:spcBef>
              <a:spcAft>
                <a:spcPts val="0"/>
              </a:spcAft>
              <a:buClr>
                <a:srgbClr val="3F3F3F"/>
              </a:buClr>
              <a:buSzPts val="3111"/>
              <a:buFont typeface="Arial Black"/>
              <a:buNone/>
            </a:pPr>
            <a:r>
              <a:rPr lang="en-US">
                <a:latin typeface="Arial Black"/>
                <a:ea typeface="Arial Black"/>
                <a:cs typeface="Arial Black"/>
                <a:sym typeface="Arial Black"/>
              </a:rPr>
              <a:t>Advantages of Hydroponics</a:t>
            </a:r>
            <a:endParaRPr/>
          </a:p>
        </p:txBody>
      </p:sp>
      <p:sp>
        <p:nvSpPr>
          <p:cNvPr id="160" name="Google Shape;160;p23"/>
          <p:cNvSpPr txBox="1"/>
          <p:nvPr>
            <p:ph idx="2" type="body"/>
          </p:nvPr>
        </p:nvSpPr>
        <p:spPr>
          <a:xfrm>
            <a:off x="224100" y="688350"/>
            <a:ext cx="8771700" cy="4455300"/>
          </a:xfrm>
          <a:prstGeom prst="rect">
            <a:avLst/>
          </a:prstGeom>
        </p:spPr>
        <p:txBody>
          <a:bodyPr anchorCtr="0" anchor="t" bIns="45700" lIns="0" spcFirstLastPara="1" rIns="0" wrap="square" tIns="45700">
            <a:noAutofit/>
          </a:bodyPr>
          <a:lstStyle/>
          <a:p>
            <a:pPr indent="-355600" lvl="0" marL="457200" rtl="0" algn="l">
              <a:spcBef>
                <a:spcPts val="900"/>
              </a:spcBef>
              <a:spcAft>
                <a:spcPts val="0"/>
              </a:spcAft>
              <a:buClr>
                <a:schemeClr val="dk1"/>
              </a:buClr>
              <a:buSzPts val="2000"/>
              <a:buFont typeface="Arial"/>
              <a:buChar char="●"/>
            </a:pPr>
            <a:r>
              <a:rPr lang="en-US" sz="2000">
                <a:solidFill>
                  <a:schemeClr val="dk1"/>
                </a:solidFill>
                <a:latin typeface="Arial"/>
                <a:ea typeface="Arial"/>
                <a:cs typeface="Arial"/>
                <a:sym typeface="Arial"/>
              </a:rPr>
              <a:t>Can Grow Anywhere</a:t>
            </a:r>
            <a:endParaRPr sz="2000">
              <a:solidFill>
                <a:schemeClr val="dk1"/>
              </a:solidFill>
              <a:latin typeface="Arial"/>
              <a:ea typeface="Arial"/>
              <a:cs typeface="Arial"/>
              <a:sym typeface="Arial"/>
            </a:endParaRPr>
          </a:p>
          <a:p>
            <a:pPr indent="-355600" lvl="0" marL="45720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Faster Crop Growth</a:t>
            </a:r>
            <a:endParaRPr sz="2000">
              <a:solidFill>
                <a:schemeClr val="dk1"/>
              </a:solidFill>
              <a:latin typeface="Arial"/>
              <a:ea typeface="Arial"/>
              <a:cs typeface="Arial"/>
              <a:sym typeface="Arial"/>
            </a:endParaRPr>
          </a:p>
          <a:p>
            <a:pPr indent="-374650" lvl="1" marL="914400" rtl="0" algn="l">
              <a:lnSpc>
                <a:spcPct val="115000"/>
              </a:lnSpc>
              <a:spcBef>
                <a:spcPts val="0"/>
              </a:spcBef>
              <a:spcAft>
                <a:spcPts val="0"/>
              </a:spcAft>
              <a:buClr>
                <a:srgbClr val="434343"/>
              </a:buClr>
              <a:buSzPts val="2300"/>
              <a:buFont typeface="Arial"/>
              <a:buChar char="○"/>
            </a:pPr>
            <a:r>
              <a:rPr lang="en-US" sz="2000">
                <a:solidFill>
                  <a:schemeClr val="dk1"/>
                </a:solidFill>
                <a:latin typeface="Arial"/>
                <a:ea typeface="Arial"/>
                <a:cs typeface="Arial"/>
                <a:sym typeface="Arial"/>
              </a:rPr>
              <a:t>Reduced exposure to pests, diseases, and harmful chemicals accelerates crop growth.</a:t>
            </a:r>
            <a:endParaRPr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Some plant varieties experience up to </a:t>
            </a:r>
            <a:r>
              <a:rPr b="1" lang="en-US" sz="2000">
                <a:solidFill>
                  <a:schemeClr val="dk1"/>
                </a:solidFill>
                <a:latin typeface="Arial"/>
                <a:ea typeface="Arial"/>
                <a:cs typeface="Arial"/>
                <a:sym typeface="Arial"/>
              </a:rPr>
              <a:t>5x faster growth</a:t>
            </a:r>
            <a:r>
              <a:rPr lang="en-US" sz="2000">
                <a:solidFill>
                  <a:schemeClr val="dk1"/>
                </a:solidFill>
                <a:latin typeface="Arial"/>
                <a:ea typeface="Arial"/>
                <a:cs typeface="Arial"/>
                <a:sym typeface="Arial"/>
              </a:rPr>
              <a:t> with the addition of </a:t>
            </a:r>
            <a:r>
              <a:rPr b="1" lang="en-US" sz="2000">
                <a:solidFill>
                  <a:schemeClr val="dk1"/>
                </a:solidFill>
                <a:latin typeface="Arial"/>
                <a:ea typeface="Arial"/>
                <a:cs typeface="Arial"/>
                <a:sym typeface="Arial"/>
              </a:rPr>
              <a:t>grow lights</a:t>
            </a:r>
            <a:r>
              <a:rPr lang="en-US" sz="2300">
                <a:solidFill>
                  <a:srgbClr val="434343"/>
                </a:solidFill>
                <a:latin typeface="Arial"/>
                <a:ea typeface="Arial"/>
                <a:cs typeface="Arial"/>
                <a:sym typeface="Arial"/>
              </a:rPr>
              <a:t>.</a:t>
            </a:r>
            <a:endParaRPr sz="2000">
              <a:solidFill>
                <a:schemeClr val="dk1"/>
              </a:solidFill>
              <a:latin typeface="Arial"/>
              <a:ea typeface="Arial"/>
              <a:cs typeface="Arial"/>
              <a:sym typeface="Arial"/>
            </a:endParaRPr>
          </a:p>
          <a:p>
            <a:pPr indent="-355600" lvl="0" marL="45720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 Efficient Nutrient Usage</a:t>
            </a:r>
            <a:endParaRPr sz="2000">
              <a:solidFill>
                <a:schemeClr val="dk1"/>
              </a:solidFill>
              <a:latin typeface="Arial"/>
              <a:ea typeface="Arial"/>
              <a:cs typeface="Arial"/>
              <a:sym typeface="Arial"/>
            </a:endParaRPr>
          </a:p>
          <a:p>
            <a:pPr indent="-374650" lvl="1" marL="914400" rtl="0" algn="l">
              <a:lnSpc>
                <a:spcPct val="115000"/>
              </a:lnSpc>
              <a:spcBef>
                <a:spcPts val="0"/>
              </a:spcBef>
              <a:spcAft>
                <a:spcPts val="0"/>
              </a:spcAft>
              <a:buClr>
                <a:srgbClr val="434343"/>
              </a:buClr>
              <a:buSzPts val="2300"/>
              <a:buFont typeface="Arial"/>
              <a:buChar char="○"/>
            </a:pPr>
            <a:r>
              <a:rPr lang="en-US" sz="2000">
                <a:solidFill>
                  <a:schemeClr val="dk1"/>
                </a:solidFill>
                <a:latin typeface="Arial"/>
                <a:ea typeface="Arial"/>
                <a:cs typeface="Arial"/>
                <a:sym typeface="Arial"/>
              </a:rPr>
              <a:t>Nutrient optimization enables plants to establish and develop more rapidly.</a:t>
            </a:r>
            <a:endParaRPr sz="2000">
              <a:solidFill>
                <a:schemeClr val="dk1"/>
              </a:solidFill>
              <a:latin typeface="Arial"/>
              <a:ea typeface="Arial"/>
              <a:cs typeface="Arial"/>
              <a:sym typeface="Arial"/>
            </a:endParaRPr>
          </a:p>
          <a:p>
            <a:pPr indent="-374650" lvl="1" marL="914400" rtl="0" algn="l">
              <a:lnSpc>
                <a:spcPct val="115000"/>
              </a:lnSpc>
              <a:spcBef>
                <a:spcPts val="0"/>
              </a:spcBef>
              <a:spcAft>
                <a:spcPts val="0"/>
              </a:spcAft>
              <a:buClr>
                <a:srgbClr val="434343"/>
              </a:buClr>
              <a:buSzPts val="2300"/>
              <a:buFont typeface="Arial"/>
              <a:buChar char="○"/>
            </a:pPr>
            <a:r>
              <a:rPr lang="en-US" sz="2000">
                <a:solidFill>
                  <a:schemeClr val="dk1"/>
                </a:solidFill>
                <a:latin typeface="Arial"/>
                <a:ea typeface="Arial"/>
                <a:cs typeface="Arial"/>
                <a:sym typeface="Arial"/>
              </a:rPr>
              <a:t>In hydroponics, multiple plants can thrive simultaneously since roots don’t compete for nutrients.</a:t>
            </a:r>
            <a:endParaRPr sz="2300">
              <a:solidFill>
                <a:srgbClr val="434343"/>
              </a:solidFill>
              <a:latin typeface="Arial"/>
              <a:ea typeface="Arial"/>
              <a:cs typeface="Arial"/>
              <a:sym typeface="Arial"/>
            </a:endParaRPr>
          </a:p>
          <a:p>
            <a:pPr indent="0" lvl="0" marL="0" rtl="0" algn="l">
              <a:lnSpc>
                <a:spcPct val="115000"/>
              </a:lnSpc>
              <a:spcBef>
                <a:spcPts val="1200"/>
              </a:spcBef>
              <a:spcAft>
                <a:spcPts val="0"/>
              </a:spcAft>
              <a:buNone/>
            </a:pPr>
            <a:r>
              <a:t/>
            </a:r>
            <a:endParaRPr sz="1100">
              <a:solidFill>
                <a:srgbClr val="7F7F7F"/>
              </a:solidFill>
              <a:latin typeface="Arial"/>
              <a:ea typeface="Arial"/>
              <a:cs typeface="Arial"/>
              <a:sym typeface="Arial"/>
            </a:endParaRPr>
          </a:p>
          <a:p>
            <a:pPr indent="0" lvl="0" marL="457200" rtl="0" algn="l">
              <a:spcBef>
                <a:spcPts val="1200"/>
              </a:spcBef>
              <a:spcAft>
                <a:spcPts val="0"/>
              </a:spcAft>
              <a:buNone/>
            </a:pPr>
            <a:r>
              <a:t/>
            </a:r>
            <a:endParaRPr sz="1700">
              <a:solidFill>
                <a:srgbClr val="7F7F7F"/>
              </a:solidFill>
              <a:latin typeface="Arial"/>
              <a:ea typeface="Arial"/>
              <a:cs typeface="Arial"/>
              <a:sym typeface="Arial"/>
            </a:endParaRPr>
          </a:p>
          <a:p>
            <a:pPr indent="0" lvl="0" marL="457200" rtl="0" algn="l">
              <a:spcBef>
                <a:spcPts val="900"/>
              </a:spcBef>
              <a:spcAft>
                <a:spcPts val="150"/>
              </a:spcAft>
              <a:buNone/>
            </a:pPr>
            <a:r>
              <a:t/>
            </a:r>
            <a:endParaRPr sz="1700">
              <a:solidFill>
                <a:srgbClr val="7F7F7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64" name="Shape 164"/>
        <p:cNvGrpSpPr/>
        <p:nvPr/>
      </p:nvGrpSpPr>
      <p:grpSpPr>
        <a:xfrm>
          <a:off x="0" y="0"/>
          <a:ext cx="0" cy="0"/>
          <a:chOff x="0" y="0"/>
          <a:chExt cx="0" cy="0"/>
        </a:xfrm>
      </p:grpSpPr>
      <p:sp>
        <p:nvSpPr>
          <p:cNvPr id="165" name="Google Shape;165;p24"/>
          <p:cNvSpPr txBox="1"/>
          <p:nvPr>
            <p:ph type="title"/>
          </p:nvPr>
        </p:nvSpPr>
        <p:spPr>
          <a:xfrm>
            <a:off x="838050" y="86876"/>
            <a:ext cx="7543800" cy="6600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Disa</a:t>
            </a:r>
            <a:r>
              <a:rPr lang="en-US">
                <a:latin typeface="Arial Black"/>
                <a:ea typeface="Arial Black"/>
                <a:cs typeface="Arial Black"/>
                <a:sym typeface="Arial Black"/>
              </a:rPr>
              <a:t>dvantages of Hydroponics</a:t>
            </a:r>
            <a:endParaRPr/>
          </a:p>
        </p:txBody>
      </p:sp>
      <p:sp>
        <p:nvSpPr>
          <p:cNvPr id="166" name="Google Shape;166;p24"/>
          <p:cNvSpPr txBox="1"/>
          <p:nvPr>
            <p:ph idx="2" type="body"/>
          </p:nvPr>
        </p:nvSpPr>
        <p:spPr>
          <a:xfrm>
            <a:off x="224100" y="688350"/>
            <a:ext cx="8771700" cy="4455300"/>
          </a:xfrm>
          <a:prstGeom prst="rect">
            <a:avLst/>
          </a:prstGeom>
        </p:spPr>
        <p:txBody>
          <a:bodyPr anchorCtr="0" anchor="t" bIns="45700" lIns="0" spcFirstLastPara="1" rIns="0" wrap="square" tIns="45700">
            <a:noAutofit/>
          </a:bodyPr>
          <a:lstStyle/>
          <a:p>
            <a:pPr indent="0" lvl="0" marL="0" rtl="0" algn="l">
              <a:lnSpc>
                <a:spcPct val="150000"/>
              </a:lnSpc>
              <a:spcBef>
                <a:spcPts val="1200"/>
              </a:spcBef>
              <a:spcAft>
                <a:spcPts val="0"/>
              </a:spcAft>
              <a:buNone/>
            </a:pPr>
            <a:r>
              <a:rPr b="1" lang="en-US" sz="2000" u="sng">
                <a:solidFill>
                  <a:schemeClr val="dk1"/>
                </a:solidFill>
                <a:latin typeface="Arial"/>
                <a:ea typeface="Arial"/>
                <a:cs typeface="Arial"/>
                <a:sym typeface="Arial"/>
              </a:rPr>
              <a:t>High Cost</a:t>
            </a:r>
            <a:endParaRPr b="1" sz="2000" u="sng">
              <a:solidFill>
                <a:srgbClr val="434343"/>
              </a:solidFill>
              <a:latin typeface="Arial"/>
              <a:ea typeface="Arial"/>
              <a:cs typeface="Arial"/>
              <a:sym typeface="Arial"/>
            </a:endParaRPr>
          </a:p>
          <a:p>
            <a:pPr indent="-355600" lvl="0" marL="457200" rtl="0" algn="l">
              <a:lnSpc>
                <a:spcPct val="150000"/>
              </a:lnSpc>
              <a:spcBef>
                <a:spcPts val="1200"/>
              </a:spcBef>
              <a:spcAft>
                <a:spcPts val="0"/>
              </a:spcAft>
              <a:buClr>
                <a:schemeClr val="dk1"/>
              </a:buClr>
              <a:buSzPts val="2000"/>
              <a:buFont typeface="Arial"/>
              <a:buChar char=" "/>
            </a:pPr>
            <a:r>
              <a:rPr b="1" lang="en-US" sz="2000">
                <a:solidFill>
                  <a:schemeClr val="dk1"/>
                </a:solidFill>
                <a:latin typeface="Arial"/>
                <a:ea typeface="Arial"/>
                <a:cs typeface="Arial"/>
                <a:sym typeface="Arial"/>
              </a:rPr>
              <a:t>Cost Differences by System Type:</a:t>
            </a:r>
            <a:endParaRPr b="1" sz="2000">
              <a:solidFill>
                <a:srgbClr val="434343"/>
              </a:solidFill>
              <a:latin typeface="Arial"/>
              <a:ea typeface="Arial"/>
              <a:cs typeface="Arial"/>
              <a:sym typeface="Arial"/>
            </a:endParaRPr>
          </a:p>
          <a:p>
            <a:pPr indent="-355600" lvl="1" marL="914400" rtl="0" algn="l">
              <a:lnSpc>
                <a:spcPct val="150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Hydroponic costs vary based on the type of system and its complexity.</a:t>
            </a:r>
            <a:endParaRPr sz="2000">
              <a:solidFill>
                <a:schemeClr val="dk1"/>
              </a:solidFill>
              <a:latin typeface="Arial"/>
              <a:ea typeface="Arial"/>
              <a:cs typeface="Arial"/>
              <a:sym typeface="Arial"/>
            </a:endParaRPr>
          </a:p>
          <a:p>
            <a:pPr indent="-355600" lvl="1" marL="914400" rtl="0" algn="l">
              <a:lnSpc>
                <a:spcPct val="150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Different systems have different price ranges.</a:t>
            </a:r>
            <a:endParaRPr sz="2000">
              <a:solidFill>
                <a:schemeClr val="dk1"/>
              </a:solidFill>
              <a:latin typeface="Arial"/>
              <a:ea typeface="Arial"/>
              <a:cs typeface="Arial"/>
              <a:sym typeface="Arial"/>
            </a:endParaRPr>
          </a:p>
          <a:p>
            <a:pPr indent="-355600" lvl="0" marL="457200" rtl="0" algn="l">
              <a:lnSpc>
                <a:spcPct val="150000"/>
              </a:lnSpc>
              <a:spcBef>
                <a:spcPts val="0"/>
              </a:spcBef>
              <a:spcAft>
                <a:spcPts val="0"/>
              </a:spcAft>
              <a:buClr>
                <a:srgbClr val="434343"/>
              </a:buClr>
              <a:buSzPts val="2000"/>
              <a:buFont typeface="Arial"/>
              <a:buChar char=" "/>
            </a:pPr>
            <a:r>
              <a:rPr b="1" lang="en-US" sz="2000">
                <a:solidFill>
                  <a:schemeClr val="dk1"/>
                </a:solidFill>
                <a:latin typeface="Arial"/>
                <a:ea typeface="Arial"/>
                <a:cs typeface="Arial"/>
                <a:sym typeface="Arial"/>
              </a:rPr>
              <a:t>Impact of System Size:</a:t>
            </a:r>
            <a:endParaRPr b="1" sz="2000">
              <a:solidFill>
                <a:schemeClr val="dk1"/>
              </a:solidFill>
              <a:latin typeface="Arial"/>
              <a:ea typeface="Arial"/>
              <a:cs typeface="Arial"/>
              <a:sym typeface="Arial"/>
            </a:endParaRPr>
          </a:p>
          <a:p>
            <a:pPr indent="-355600" lvl="1" marL="914400" rtl="0" algn="l">
              <a:lnSpc>
                <a:spcPct val="150000"/>
              </a:lnSpc>
              <a:spcBef>
                <a:spcPts val="0"/>
              </a:spcBef>
              <a:spcAft>
                <a:spcPts val="0"/>
              </a:spcAft>
              <a:buClr>
                <a:srgbClr val="434343"/>
              </a:buClr>
              <a:buSzPts val="2000"/>
              <a:buFont typeface="Arial"/>
              <a:buChar char="◦"/>
            </a:pPr>
            <a:r>
              <a:rPr lang="en-US" sz="2000">
                <a:solidFill>
                  <a:schemeClr val="dk1"/>
                </a:solidFill>
                <a:latin typeface="Arial"/>
                <a:ea typeface="Arial"/>
                <a:cs typeface="Arial"/>
                <a:sym typeface="Arial"/>
              </a:rPr>
              <a:t>The size of the hydroponic system significantly affects the cost.</a:t>
            </a:r>
            <a:endParaRPr sz="2000">
              <a:solidFill>
                <a:schemeClr val="dk1"/>
              </a:solidFill>
              <a:latin typeface="Arial"/>
              <a:ea typeface="Arial"/>
              <a:cs typeface="Arial"/>
              <a:sym typeface="Arial"/>
            </a:endParaRPr>
          </a:p>
          <a:p>
            <a:pPr indent="-355600" lvl="1" marL="914400" rtl="0" algn="l">
              <a:lnSpc>
                <a:spcPct val="150000"/>
              </a:lnSpc>
              <a:spcBef>
                <a:spcPts val="0"/>
              </a:spcBef>
              <a:spcAft>
                <a:spcPts val="0"/>
              </a:spcAft>
              <a:buClr>
                <a:srgbClr val="434343"/>
              </a:buClr>
              <a:buSzPts val="2000"/>
              <a:buFont typeface="Arial"/>
              <a:buChar char="◦"/>
            </a:pPr>
            <a:r>
              <a:rPr lang="en-US" sz="2000">
                <a:solidFill>
                  <a:schemeClr val="dk1"/>
                </a:solidFill>
                <a:latin typeface="Arial"/>
                <a:ea typeface="Arial"/>
                <a:cs typeface="Arial"/>
                <a:sym typeface="Arial"/>
              </a:rPr>
              <a:t>Larger systems require more materials, equipment, and space, resulting in higher expenses.</a:t>
            </a:r>
            <a:endParaRPr sz="2000">
              <a:solidFill>
                <a:schemeClr val="dk1"/>
              </a:solidFill>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9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9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100">
              <a:solidFill>
                <a:schemeClr val="dk1"/>
              </a:solidFill>
              <a:latin typeface="Arial"/>
              <a:ea typeface="Arial"/>
              <a:cs typeface="Arial"/>
              <a:sym typeface="Arial"/>
            </a:endParaRPr>
          </a:p>
          <a:p>
            <a:pPr indent="-342900" lvl="0" marL="457200" rtl="0" algn="l">
              <a:spcBef>
                <a:spcPts val="1200"/>
              </a:spcBef>
              <a:spcAft>
                <a:spcPts val="0"/>
              </a:spcAft>
              <a:buSzPts val="1800"/>
              <a:buFont typeface="Arial"/>
              <a:buChar char="●"/>
            </a:pPr>
            <a:r>
              <a:t/>
            </a:r>
            <a:endParaRPr sz="1800">
              <a:latin typeface="Arial"/>
              <a:ea typeface="Arial"/>
              <a:cs typeface="Arial"/>
              <a:sym typeface="Arial"/>
            </a:endParaRPr>
          </a:p>
          <a:p>
            <a:pPr indent="0" lvl="0" marL="0" rtl="0" algn="l">
              <a:lnSpc>
                <a:spcPct val="115000"/>
              </a:lnSpc>
              <a:spcBef>
                <a:spcPts val="1200"/>
              </a:spcBef>
              <a:spcAft>
                <a:spcPts val="0"/>
              </a:spcAft>
              <a:buNone/>
            </a:pPr>
            <a:r>
              <a:t/>
            </a:r>
            <a:endParaRPr sz="1100">
              <a:solidFill>
                <a:schemeClr val="dk1"/>
              </a:solidFill>
              <a:latin typeface="Arial"/>
              <a:ea typeface="Arial"/>
              <a:cs typeface="Arial"/>
              <a:sym typeface="Arial"/>
            </a:endParaRPr>
          </a:p>
          <a:p>
            <a:pPr indent="-336550" lvl="0" marL="457200" rtl="0" algn="l">
              <a:spcBef>
                <a:spcPts val="1200"/>
              </a:spcBef>
              <a:spcAft>
                <a:spcPts val="0"/>
              </a:spcAft>
              <a:buSzPts val="1700"/>
              <a:buFont typeface="Arial"/>
              <a:buChar char="●"/>
            </a:pPr>
            <a:r>
              <a:t/>
            </a:r>
            <a:endParaRPr sz="1700">
              <a:latin typeface="Arial"/>
              <a:ea typeface="Arial"/>
              <a:cs typeface="Arial"/>
              <a:sym typeface="Arial"/>
            </a:endParaRPr>
          </a:p>
          <a:p>
            <a:pPr indent="0" lvl="0" marL="457200" rtl="0" algn="l">
              <a:spcBef>
                <a:spcPts val="900"/>
              </a:spcBef>
              <a:spcAft>
                <a:spcPts val="150"/>
              </a:spcAft>
              <a:buNone/>
            </a:pPr>
            <a:r>
              <a:t/>
            </a:r>
            <a:endParaRPr sz="17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70" name="Shape 170"/>
        <p:cNvGrpSpPr/>
        <p:nvPr/>
      </p:nvGrpSpPr>
      <p:grpSpPr>
        <a:xfrm>
          <a:off x="0" y="0"/>
          <a:ext cx="0" cy="0"/>
          <a:chOff x="0" y="0"/>
          <a:chExt cx="0" cy="0"/>
        </a:xfrm>
      </p:grpSpPr>
      <p:sp>
        <p:nvSpPr>
          <p:cNvPr id="171" name="Google Shape;171;p25"/>
          <p:cNvSpPr txBox="1"/>
          <p:nvPr>
            <p:ph type="title"/>
          </p:nvPr>
        </p:nvSpPr>
        <p:spPr>
          <a:xfrm>
            <a:off x="838050" y="86876"/>
            <a:ext cx="7543800" cy="6600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Disadvantages of Hydroponics</a:t>
            </a:r>
            <a:endParaRPr/>
          </a:p>
        </p:txBody>
      </p:sp>
      <p:sp>
        <p:nvSpPr>
          <p:cNvPr id="172" name="Google Shape;172;p25"/>
          <p:cNvSpPr txBox="1"/>
          <p:nvPr>
            <p:ph idx="2" type="body"/>
          </p:nvPr>
        </p:nvSpPr>
        <p:spPr>
          <a:xfrm>
            <a:off x="224100" y="688350"/>
            <a:ext cx="8771700" cy="4455300"/>
          </a:xfrm>
          <a:prstGeom prst="rect">
            <a:avLst/>
          </a:prstGeom>
        </p:spPr>
        <p:txBody>
          <a:bodyPr anchorCtr="0" anchor="t" bIns="45700" lIns="0" spcFirstLastPara="1" rIns="0" wrap="square" tIns="45700">
            <a:noAutofit/>
          </a:bodyPr>
          <a:lstStyle/>
          <a:p>
            <a:pPr indent="-361950" lvl="0" marL="457200" rtl="0" algn="l">
              <a:lnSpc>
                <a:spcPct val="115000"/>
              </a:lnSpc>
              <a:spcBef>
                <a:spcPts val="1200"/>
              </a:spcBef>
              <a:spcAft>
                <a:spcPts val="0"/>
              </a:spcAft>
              <a:buClr>
                <a:srgbClr val="434343"/>
              </a:buClr>
              <a:buSzPts val="2100"/>
              <a:buFont typeface="Arial"/>
              <a:buChar char="●"/>
            </a:pPr>
            <a:r>
              <a:rPr b="1" lang="en-US" sz="2000">
                <a:solidFill>
                  <a:schemeClr val="dk1"/>
                </a:solidFill>
                <a:latin typeface="Arial"/>
                <a:ea typeface="Arial"/>
                <a:cs typeface="Arial"/>
                <a:sym typeface="Arial"/>
              </a:rPr>
              <a:t>Complexity and Maintenance:</a:t>
            </a:r>
            <a:endParaRPr b="1"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Need To Be More Technical </a:t>
            </a:r>
            <a:endParaRPr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Hydroponics requires a good understanding of the system.</a:t>
            </a:r>
            <a:endParaRPr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Regular monitoring and maintenance are essential to ensure optimal conditions for plant growth.</a:t>
            </a:r>
            <a:endParaRPr sz="2000">
              <a:solidFill>
                <a:schemeClr val="dk1"/>
              </a:solidFill>
              <a:latin typeface="Arial"/>
              <a:ea typeface="Arial"/>
              <a:cs typeface="Arial"/>
              <a:sym typeface="Arial"/>
            </a:endParaRPr>
          </a:p>
          <a:p>
            <a:pPr indent="-361950" lvl="0" marL="457200" rtl="0" algn="l">
              <a:lnSpc>
                <a:spcPct val="115000"/>
              </a:lnSpc>
              <a:spcBef>
                <a:spcPts val="0"/>
              </a:spcBef>
              <a:spcAft>
                <a:spcPts val="0"/>
              </a:spcAft>
              <a:buClr>
                <a:srgbClr val="434343"/>
              </a:buClr>
              <a:buSzPts val="2100"/>
              <a:buFont typeface="Arial"/>
              <a:buChar char="●"/>
            </a:pPr>
            <a:r>
              <a:rPr b="1" lang="en-US" sz="2000">
                <a:solidFill>
                  <a:schemeClr val="dk1"/>
                </a:solidFill>
                <a:latin typeface="Arial"/>
                <a:ea typeface="Arial"/>
                <a:cs typeface="Arial"/>
                <a:sym typeface="Arial"/>
              </a:rPr>
              <a:t>Power Dependency:</a:t>
            </a:r>
            <a:endParaRPr b="1"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Hydroponic systems rely on electricity for pumps, lights, and other components.</a:t>
            </a:r>
            <a:endParaRPr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Power outages can disrupt the system and affect plant health.</a:t>
            </a:r>
            <a:endParaRPr sz="2000">
              <a:solidFill>
                <a:schemeClr val="dk1"/>
              </a:solidFill>
              <a:latin typeface="Arial"/>
              <a:ea typeface="Arial"/>
              <a:cs typeface="Arial"/>
              <a:sym typeface="Arial"/>
            </a:endParaRPr>
          </a:p>
          <a:p>
            <a:pPr indent="-361950" lvl="0" marL="457200" rtl="0" algn="l">
              <a:lnSpc>
                <a:spcPct val="115000"/>
              </a:lnSpc>
              <a:spcBef>
                <a:spcPts val="0"/>
              </a:spcBef>
              <a:spcAft>
                <a:spcPts val="0"/>
              </a:spcAft>
              <a:buClr>
                <a:srgbClr val="434343"/>
              </a:buClr>
              <a:buSzPts val="2100"/>
              <a:buFont typeface="Arial"/>
              <a:buChar char="●"/>
            </a:pPr>
            <a:r>
              <a:rPr b="1" lang="en-US" sz="2000">
                <a:solidFill>
                  <a:schemeClr val="dk1"/>
                </a:solidFill>
                <a:latin typeface="Arial"/>
                <a:ea typeface="Arial"/>
                <a:cs typeface="Arial"/>
                <a:sym typeface="Arial"/>
              </a:rPr>
              <a:t>Risk of System Failures:</a:t>
            </a:r>
            <a:endParaRPr b="1" sz="2000">
              <a:solidFill>
                <a:schemeClr val="dk1"/>
              </a:solidFill>
              <a:latin typeface="Arial"/>
              <a:ea typeface="Arial"/>
              <a:cs typeface="Arial"/>
              <a:sym typeface="Arial"/>
            </a:endParaRPr>
          </a:p>
          <a:p>
            <a:pPr indent="-361950" lvl="1" marL="914400" rtl="0" algn="l">
              <a:lnSpc>
                <a:spcPct val="115000"/>
              </a:lnSpc>
              <a:spcBef>
                <a:spcPts val="0"/>
              </a:spcBef>
              <a:spcAft>
                <a:spcPts val="0"/>
              </a:spcAft>
              <a:buClr>
                <a:srgbClr val="434343"/>
              </a:buClr>
              <a:buSzPts val="2100"/>
              <a:buFont typeface="Arial"/>
              <a:buChar char="○"/>
            </a:pPr>
            <a:r>
              <a:rPr lang="en-US" sz="2000">
                <a:solidFill>
                  <a:schemeClr val="dk1"/>
                </a:solidFill>
                <a:latin typeface="Arial"/>
                <a:ea typeface="Arial"/>
                <a:cs typeface="Arial"/>
                <a:sym typeface="Arial"/>
              </a:rPr>
              <a:t>Malfunctions or failures in pumps, timers, or nutrient delivery can harm plants.</a:t>
            </a:r>
            <a:endParaRPr sz="2100">
              <a:solidFill>
                <a:srgbClr val="434343"/>
              </a:solidFill>
              <a:latin typeface="Arial"/>
              <a:ea typeface="Arial"/>
              <a:cs typeface="Arial"/>
              <a:sym typeface="Arial"/>
            </a:endParaRPr>
          </a:p>
          <a:p>
            <a:pPr indent="0" lvl="0" marL="457200" rtl="0" algn="l">
              <a:spcBef>
                <a:spcPts val="1200"/>
              </a:spcBef>
              <a:spcAft>
                <a:spcPts val="150"/>
              </a:spcAft>
              <a:buNone/>
            </a:pPr>
            <a:r>
              <a:t/>
            </a:r>
            <a:endParaRPr sz="19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76" name="Shape 176"/>
        <p:cNvGrpSpPr/>
        <p:nvPr/>
      </p:nvGrpSpPr>
      <p:grpSpPr>
        <a:xfrm>
          <a:off x="0" y="0"/>
          <a:ext cx="0" cy="0"/>
          <a:chOff x="0" y="0"/>
          <a:chExt cx="0" cy="0"/>
        </a:xfrm>
      </p:grpSpPr>
      <p:sp>
        <p:nvSpPr>
          <p:cNvPr id="177" name="Google Shape;177;p26"/>
          <p:cNvSpPr txBox="1"/>
          <p:nvPr>
            <p:ph type="title"/>
          </p:nvPr>
        </p:nvSpPr>
        <p:spPr>
          <a:xfrm>
            <a:off x="838050" y="86876"/>
            <a:ext cx="7543800" cy="6600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Disadvantages of Hydroponics</a:t>
            </a:r>
            <a:endParaRPr/>
          </a:p>
        </p:txBody>
      </p:sp>
      <p:sp>
        <p:nvSpPr>
          <p:cNvPr id="178" name="Google Shape;178;p26"/>
          <p:cNvSpPr txBox="1"/>
          <p:nvPr>
            <p:ph idx="2" type="body"/>
          </p:nvPr>
        </p:nvSpPr>
        <p:spPr>
          <a:xfrm>
            <a:off x="224100" y="688350"/>
            <a:ext cx="8771700" cy="4455300"/>
          </a:xfrm>
          <a:prstGeom prst="rect">
            <a:avLst/>
          </a:prstGeom>
        </p:spPr>
        <p:txBody>
          <a:bodyPr anchorCtr="0" anchor="t" bIns="45700" lIns="0" spcFirstLastPara="1" rIns="0" wrap="square" tIns="45700">
            <a:noAutofit/>
          </a:bodyPr>
          <a:lstStyle/>
          <a:p>
            <a:pPr indent="0" lvl="0" marL="0" rtl="0" algn="l">
              <a:lnSpc>
                <a:spcPct val="115000"/>
              </a:lnSpc>
              <a:spcBef>
                <a:spcPts val="1200"/>
              </a:spcBef>
              <a:spcAft>
                <a:spcPts val="0"/>
              </a:spcAft>
              <a:buNone/>
            </a:pPr>
            <a:r>
              <a:rPr b="1" lang="en-US" sz="2000">
                <a:solidFill>
                  <a:schemeClr val="dk1"/>
                </a:solidFill>
                <a:latin typeface="Arial"/>
                <a:ea typeface="Arial"/>
                <a:cs typeface="Arial"/>
                <a:sym typeface="Arial"/>
              </a:rPr>
              <a:t>Nutrient Imbalance</a:t>
            </a:r>
            <a:r>
              <a:rPr lang="en-US" sz="2000">
                <a:solidFill>
                  <a:schemeClr val="dk1"/>
                </a:solidFill>
                <a:latin typeface="Arial"/>
                <a:ea typeface="Arial"/>
                <a:cs typeface="Arial"/>
                <a:sym typeface="Arial"/>
              </a:rPr>
              <a:t>:</a:t>
            </a:r>
            <a:endParaRPr sz="2000">
              <a:solidFill>
                <a:schemeClr val="dk1"/>
              </a:solidFill>
              <a:latin typeface="Arial"/>
              <a:ea typeface="Arial"/>
              <a:cs typeface="Arial"/>
              <a:sym typeface="Arial"/>
            </a:endParaRPr>
          </a:p>
          <a:p>
            <a:pPr indent="-355600" lvl="1" marL="914400" marR="0" rtl="0" algn="l">
              <a:lnSpc>
                <a:spcPct val="115000"/>
              </a:lnSpc>
              <a:spcBef>
                <a:spcPts val="1200"/>
              </a:spcBef>
              <a:spcAft>
                <a:spcPts val="0"/>
              </a:spcAft>
              <a:buClr>
                <a:schemeClr val="dk1"/>
              </a:buClr>
              <a:buSzPts val="2000"/>
              <a:buFont typeface="Arial"/>
              <a:buChar char="○"/>
            </a:pPr>
            <a:r>
              <a:rPr lang="en-US" sz="2000">
                <a:solidFill>
                  <a:schemeClr val="dk1"/>
                </a:solidFill>
                <a:latin typeface="Arial"/>
                <a:ea typeface="Arial"/>
                <a:cs typeface="Arial"/>
                <a:sym typeface="Arial"/>
              </a:rPr>
              <a:t>Maintaining the right nutrient balance can be challenging.</a:t>
            </a:r>
            <a:endParaRPr sz="2000">
              <a:solidFill>
                <a:schemeClr val="dk1"/>
              </a:solidFill>
              <a:latin typeface="Arial"/>
              <a:ea typeface="Arial"/>
              <a:cs typeface="Arial"/>
              <a:sym typeface="Arial"/>
            </a:endParaRPr>
          </a:p>
          <a:p>
            <a:pPr indent="-355600" lvl="1" marL="914400" marR="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Imbalances can lead to deficiencies or toxicities in plants.</a:t>
            </a:r>
            <a:endParaRPr sz="20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rPr b="1" lang="en-US" sz="2000">
                <a:solidFill>
                  <a:schemeClr val="dk1"/>
                </a:solidFill>
                <a:latin typeface="Arial"/>
                <a:ea typeface="Arial"/>
                <a:cs typeface="Arial"/>
                <a:sym typeface="Arial"/>
              </a:rPr>
              <a:t>Limited Crop Variety</a:t>
            </a:r>
            <a:r>
              <a:rPr lang="en-US" sz="2000">
                <a:solidFill>
                  <a:schemeClr val="dk1"/>
                </a:solidFill>
                <a:latin typeface="Arial"/>
                <a:ea typeface="Arial"/>
                <a:cs typeface="Arial"/>
                <a:sym typeface="Arial"/>
              </a:rPr>
              <a:t>:</a:t>
            </a:r>
            <a:endParaRPr sz="2000">
              <a:solidFill>
                <a:schemeClr val="dk1"/>
              </a:solidFill>
              <a:latin typeface="Arial"/>
              <a:ea typeface="Arial"/>
              <a:cs typeface="Arial"/>
              <a:sym typeface="Arial"/>
            </a:endParaRPr>
          </a:p>
          <a:p>
            <a:pPr indent="-355600" lvl="1" marL="914400" marR="0" rtl="0" algn="l">
              <a:lnSpc>
                <a:spcPct val="115000"/>
              </a:lnSpc>
              <a:spcBef>
                <a:spcPts val="1200"/>
              </a:spcBef>
              <a:spcAft>
                <a:spcPts val="0"/>
              </a:spcAft>
              <a:buClr>
                <a:schemeClr val="dk1"/>
              </a:buClr>
              <a:buSzPts val="2000"/>
              <a:buFont typeface="Arial"/>
              <a:buChar char="○"/>
            </a:pPr>
            <a:r>
              <a:rPr lang="en-US" sz="2000">
                <a:solidFill>
                  <a:schemeClr val="dk1"/>
                </a:solidFill>
                <a:latin typeface="Arial"/>
                <a:ea typeface="Arial"/>
                <a:cs typeface="Arial"/>
                <a:sym typeface="Arial"/>
              </a:rPr>
              <a:t>Some crops thrive better in soil than in hydroponic systems.</a:t>
            </a:r>
            <a:endParaRPr sz="2000">
              <a:solidFill>
                <a:schemeClr val="dk1"/>
              </a:solidFill>
              <a:latin typeface="Arial"/>
              <a:ea typeface="Arial"/>
              <a:cs typeface="Arial"/>
              <a:sym typeface="Arial"/>
            </a:endParaRPr>
          </a:p>
          <a:p>
            <a:pPr indent="-355600" lvl="1" marL="914400" marR="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Certain root vegetables and large plants may not be suitable for hydroponics.</a:t>
            </a:r>
            <a:endParaRPr b="1" sz="26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rPr b="1" lang="en-US" sz="2000">
                <a:solidFill>
                  <a:schemeClr val="dk1"/>
                </a:solidFill>
                <a:latin typeface="Arial"/>
                <a:ea typeface="Arial"/>
                <a:cs typeface="Arial"/>
                <a:sym typeface="Arial"/>
              </a:rPr>
              <a:t>Banned Crops </a:t>
            </a:r>
            <a:endParaRPr b="1" sz="2000">
              <a:solidFill>
                <a:schemeClr val="dk1"/>
              </a:solidFill>
              <a:latin typeface="Arial"/>
              <a:ea typeface="Arial"/>
              <a:cs typeface="Arial"/>
              <a:sym typeface="Arial"/>
            </a:endParaRPr>
          </a:p>
          <a:p>
            <a:pPr indent="-355600" lvl="1" marL="914400" marR="0" rtl="0" algn="l">
              <a:lnSpc>
                <a:spcPct val="115000"/>
              </a:lnSpc>
              <a:spcBef>
                <a:spcPts val="1200"/>
              </a:spcBef>
              <a:spcAft>
                <a:spcPts val="0"/>
              </a:spcAft>
              <a:buClr>
                <a:schemeClr val="dk1"/>
              </a:buClr>
              <a:buSzPts val="2000"/>
              <a:buFont typeface="Arial"/>
              <a:buChar char="○"/>
            </a:pPr>
            <a:r>
              <a:rPr lang="en-US" sz="2000">
                <a:solidFill>
                  <a:schemeClr val="dk1"/>
                </a:solidFill>
                <a:latin typeface="Arial"/>
                <a:ea typeface="Arial"/>
                <a:cs typeface="Arial"/>
                <a:sym typeface="Arial"/>
              </a:rPr>
              <a:t>Banned products, such as marijuana are sometimes illegally grown in hydroponics system.</a:t>
            </a:r>
            <a:endParaRPr b="1" sz="20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9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900">
              <a:solidFill>
                <a:schemeClr val="dk1"/>
              </a:solidFill>
              <a:latin typeface="Arial"/>
              <a:ea typeface="Arial"/>
              <a:cs typeface="Arial"/>
              <a:sym typeface="Arial"/>
            </a:endParaRPr>
          </a:p>
          <a:p>
            <a:pPr indent="0" lvl="0" marL="0" rtl="0" algn="l">
              <a:lnSpc>
                <a:spcPct val="115000"/>
              </a:lnSpc>
              <a:spcBef>
                <a:spcPts val="1200"/>
              </a:spcBef>
              <a:spcAft>
                <a:spcPts val="0"/>
              </a:spcAft>
              <a:buNone/>
            </a:pPr>
            <a:r>
              <a:t/>
            </a:r>
            <a:endParaRPr sz="1100">
              <a:solidFill>
                <a:schemeClr val="dk1"/>
              </a:solidFill>
              <a:latin typeface="Arial"/>
              <a:ea typeface="Arial"/>
              <a:cs typeface="Arial"/>
              <a:sym typeface="Arial"/>
            </a:endParaRPr>
          </a:p>
          <a:p>
            <a:pPr indent="-342900" lvl="0" marL="457200" rtl="0" algn="l">
              <a:spcBef>
                <a:spcPts val="1200"/>
              </a:spcBef>
              <a:spcAft>
                <a:spcPts val="0"/>
              </a:spcAft>
              <a:buSzPts val="1800"/>
              <a:buFont typeface="Arial"/>
              <a:buChar char="●"/>
            </a:pPr>
            <a:r>
              <a:t/>
            </a:r>
            <a:endParaRPr sz="1800">
              <a:latin typeface="Arial"/>
              <a:ea typeface="Arial"/>
              <a:cs typeface="Arial"/>
              <a:sym typeface="Arial"/>
            </a:endParaRPr>
          </a:p>
          <a:p>
            <a:pPr indent="0" lvl="0" marL="0" rtl="0" algn="l">
              <a:lnSpc>
                <a:spcPct val="115000"/>
              </a:lnSpc>
              <a:spcBef>
                <a:spcPts val="1200"/>
              </a:spcBef>
              <a:spcAft>
                <a:spcPts val="0"/>
              </a:spcAft>
              <a:buNone/>
            </a:pPr>
            <a:r>
              <a:t/>
            </a:r>
            <a:endParaRPr sz="1100">
              <a:solidFill>
                <a:schemeClr val="dk1"/>
              </a:solidFill>
              <a:latin typeface="Arial"/>
              <a:ea typeface="Arial"/>
              <a:cs typeface="Arial"/>
              <a:sym typeface="Arial"/>
            </a:endParaRPr>
          </a:p>
          <a:p>
            <a:pPr indent="-336550" lvl="0" marL="457200" rtl="0" algn="l">
              <a:spcBef>
                <a:spcPts val="1200"/>
              </a:spcBef>
              <a:spcAft>
                <a:spcPts val="0"/>
              </a:spcAft>
              <a:buSzPts val="1700"/>
              <a:buFont typeface="Arial"/>
              <a:buChar char="●"/>
            </a:pPr>
            <a:r>
              <a:t/>
            </a:r>
            <a:endParaRPr sz="1700">
              <a:latin typeface="Arial"/>
              <a:ea typeface="Arial"/>
              <a:cs typeface="Arial"/>
              <a:sym typeface="Arial"/>
            </a:endParaRPr>
          </a:p>
          <a:p>
            <a:pPr indent="0" lvl="0" marL="457200" rtl="0" algn="l">
              <a:spcBef>
                <a:spcPts val="900"/>
              </a:spcBef>
              <a:spcAft>
                <a:spcPts val="150"/>
              </a:spcAft>
              <a:buNone/>
            </a:pPr>
            <a:r>
              <a:t/>
            </a:r>
            <a:endParaRPr sz="17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82" name="Shape 182"/>
        <p:cNvGrpSpPr/>
        <p:nvPr/>
      </p:nvGrpSpPr>
      <p:grpSpPr>
        <a:xfrm>
          <a:off x="0" y="0"/>
          <a:ext cx="0" cy="0"/>
          <a:chOff x="0" y="0"/>
          <a:chExt cx="0" cy="0"/>
        </a:xfrm>
      </p:grpSpPr>
      <p:sp>
        <p:nvSpPr>
          <p:cNvPr id="183" name="Google Shape;183;p27"/>
          <p:cNvSpPr txBox="1"/>
          <p:nvPr>
            <p:ph type="title"/>
          </p:nvPr>
        </p:nvSpPr>
        <p:spPr>
          <a:xfrm>
            <a:off x="311700" y="126224"/>
            <a:ext cx="8604600" cy="885300"/>
          </a:xfrm>
          <a:prstGeom prst="rect">
            <a:avLst/>
          </a:prstGeom>
          <a:noFill/>
          <a:ln>
            <a:noFill/>
          </a:ln>
        </p:spPr>
        <p:txBody>
          <a:bodyPr anchorCtr="0" anchor="t" bIns="91425" lIns="91425" spcFirstLastPara="1" rIns="91425" wrap="square" tIns="91425">
            <a:noAutofit/>
          </a:bodyPr>
          <a:lstStyle/>
          <a:p>
            <a:pPr indent="0" lvl="0" marL="0" rtl="0" algn="ctr">
              <a:lnSpc>
                <a:spcPct val="85000"/>
              </a:lnSpc>
              <a:spcBef>
                <a:spcPts val="0"/>
              </a:spcBef>
              <a:spcAft>
                <a:spcPts val="0"/>
              </a:spcAft>
              <a:buClr>
                <a:srgbClr val="3F3F3F"/>
              </a:buClr>
              <a:buSzPts val="2800"/>
              <a:buFont typeface="Arial Black"/>
              <a:buNone/>
            </a:pPr>
            <a:r>
              <a:rPr lang="en-US" sz="2740">
                <a:latin typeface="Arial Black"/>
                <a:ea typeface="Arial Black"/>
                <a:cs typeface="Arial Black"/>
                <a:sym typeface="Arial Black"/>
              </a:rPr>
              <a:t>Hydroponics Vs. Traditional Farming COMPARISON</a:t>
            </a:r>
            <a:endParaRPr sz="2740"/>
          </a:p>
        </p:txBody>
      </p:sp>
      <p:sp>
        <p:nvSpPr>
          <p:cNvPr id="184" name="Google Shape;184;p27"/>
          <p:cNvSpPr txBox="1"/>
          <p:nvPr>
            <p:ph idx="1" type="body"/>
          </p:nvPr>
        </p:nvSpPr>
        <p:spPr>
          <a:xfrm>
            <a:off x="311700" y="1152475"/>
            <a:ext cx="4260300" cy="3894900"/>
          </a:xfrm>
          <a:prstGeom prst="rect">
            <a:avLst/>
          </a:prstGeom>
          <a:noFill/>
          <a:ln>
            <a:noFill/>
          </a:ln>
        </p:spPr>
        <p:txBody>
          <a:bodyPr anchorCtr="0" anchor="t" bIns="91425" lIns="91425" spcFirstLastPara="1" rIns="91425" wrap="square" tIns="91425">
            <a:noAutofit/>
          </a:bodyPr>
          <a:lstStyle/>
          <a:p>
            <a:pPr indent="0" lvl="0" marL="457200" rtl="0" algn="l">
              <a:lnSpc>
                <a:spcPct val="90000"/>
              </a:lnSpc>
              <a:spcBef>
                <a:spcPts val="1200"/>
              </a:spcBef>
              <a:spcAft>
                <a:spcPts val="0"/>
              </a:spcAft>
              <a:buNone/>
            </a:pPr>
            <a:r>
              <a:rPr b="1" lang="en-US" sz="2000" u="sng">
                <a:solidFill>
                  <a:schemeClr val="dk1"/>
                </a:solidFill>
                <a:latin typeface="Arial"/>
                <a:ea typeface="Arial"/>
                <a:cs typeface="Arial"/>
                <a:sym typeface="Arial"/>
              </a:rPr>
              <a:t>Hydroponic Farming: </a:t>
            </a:r>
            <a:endParaRPr b="1" sz="2000" u="sng">
              <a:latin typeface="Arial"/>
              <a:ea typeface="Arial"/>
              <a:cs typeface="Arial"/>
              <a:sym typeface="Arial"/>
            </a:endParaRPr>
          </a:p>
          <a:p>
            <a:pPr indent="-361950" lvl="0" marL="457200" marR="0" rtl="0" algn="just">
              <a:lnSpc>
                <a:spcPct val="100000"/>
              </a:lnSpc>
              <a:spcBef>
                <a:spcPts val="600"/>
              </a:spcBef>
              <a:spcAft>
                <a:spcPts val="0"/>
              </a:spcAft>
              <a:buClr>
                <a:schemeClr val="dk1"/>
              </a:buClr>
              <a:buSzPts val="2100"/>
              <a:buFont typeface="Arial"/>
              <a:buChar char="●"/>
            </a:pPr>
            <a:r>
              <a:rPr lang="en-US" sz="2100">
                <a:solidFill>
                  <a:schemeClr val="dk1"/>
                </a:solidFill>
                <a:latin typeface="Arial"/>
                <a:ea typeface="Arial"/>
                <a:cs typeface="Arial"/>
                <a:sym typeface="Arial"/>
              </a:rPr>
              <a:t>Takes up far less space </a:t>
            </a:r>
            <a:endParaRPr sz="2100">
              <a:solidFill>
                <a:schemeClr val="dk1"/>
              </a:solidFill>
              <a:latin typeface="Arial"/>
              <a:ea typeface="Arial"/>
              <a:cs typeface="Arial"/>
              <a:sym typeface="Arial"/>
            </a:endParaRPr>
          </a:p>
          <a:p>
            <a:pPr indent="-361950" lvl="0" marL="457200" marR="0" rtl="0" algn="just">
              <a:lnSpc>
                <a:spcPct val="10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Can be grown anywhere</a:t>
            </a:r>
            <a:endParaRPr sz="2100">
              <a:solidFill>
                <a:schemeClr val="dk1"/>
              </a:solidFill>
              <a:latin typeface="Arial"/>
              <a:ea typeface="Arial"/>
              <a:cs typeface="Arial"/>
              <a:sym typeface="Arial"/>
            </a:endParaRPr>
          </a:p>
          <a:p>
            <a:pPr indent="-361950" lvl="0" marL="457200" marR="0" rtl="0" algn="just">
              <a:lnSpc>
                <a:spcPct val="10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Protected from most </a:t>
            </a:r>
            <a:r>
              <a:rPr lang="en-US" sz="2100">
                <a:solidFill>
                  <a:schemeClr val="dk1"/>
                </a:solidFill>
                <a:latin typeface="Arial"/>
                <a:ea typeface="Arial"/>
                <a:cs typeface="Arial"/>
                <a:sym typeface="Arial"/>
              </a:rPr>
              <a:t>diseases, weeds and pests (since it is not grown in soil)</a:t>
            </a:r>
            <a:endParaRPr sz="2100">
              <a:solidFill>
                <a:schemeClr val="dk1"/>
              </a:solidFill>
              <a:latin typeface="Arial"/>
              <a:ea typeface="Arial"/>
              <a:cs typeface="Arial"/>
              <a:sym typeface="Arial"/>
            </a:endParaRPr>
          </a:p>
          <a:p>
            <a:pPr indent="-361950" lvl="0" marL="457200" marR="0" rtl="0" algn="just">
              <a:lnSpc>
                <a:spcPct val="10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Uses sunlight more, water less and does not use up topsoil</a:t>
            </a:r>
            <a:endParaRPr sz="2100">
              <a:solidFill>
                <a:schemeClr val="dk1"/>
              </a:solidFill>
              <a:latin typeface="Arial"/>
              <a:ea typeface="Arial"/>
              <a:cs typeface="Arial"/>
              <a:sym typeface="Arial"/>
            </a:endParaRPr>
          </a:p>
          <a:p>
            <a:pPr indent="-361950" lvl="0" marL="457200" marR="0" rtl="0" algn="l">
              <a:lnSpc>
                <a:spcPct val="100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Does not pollute the environment with dangerous chemicals</a:t>
            </a:r>
            <a:endParaRPr sz="1700">
              <a:latin typeface="Arial"/>
              <a:ea typeface="Arial"/>
              <a:cs typeface="Arial"/>
              <a:sym typeface="Arial"/>
            </a:endParaRPr>
          </a:p>
        </p:txBody>
      </p:sp>
      <p:sp>
        <p:nvSpPr>
          <p:cNvPr id="185" name="Google Shape;185;p27"/>
          <p:cNvSpPr txBox="1"/>
          <p:nvPr>
            <p:ph idx="1" type="body"/>
          </p:nvPr>
        </p:nvSpPr>
        <p:spPr>
          <a:xfrm>
            <a:off x="4502700" y="1152475"/>
            <a:ext cx="4260300" cy="3894900"/>
          </a:xfrm>
          <a:prstGeom prst="rect">
            <a:avLst/>
          </a:prstGeom>
          <a:noFill/>
          <a:ln>
            <a:noFill/>
          </a:ln>
        </p:spPr>
        <p:txBody>
          <a:bodyPr anchorCtr="0" anchor="t" bIns="91425" lIns="91425" spcFirstLastPara="1" rIns="91425" wrap="square" tIns="91425">
            <a:noAutofit/>
          </a:bodyPr>
          <a:lstStyle/>
          <a:p>
            <a:pPr indent="0" lvl="0" marL="457200" rtl="0" algn="l">
              <a:lnSpc>
                <a:spcPct val="70000"/>
              </a:lnSpc>
              <a:spcBef>
                <a:spcPts val="1200"/>
              </a:spcBef>
              <a:spcAft>
                <a:spcPts val="0"/>
              </a:spcAft>
              <a:buSzPts val="1018"/>
              <a:buNone/>
            </a:pPr>
            <a:r>
              <a:rPr b="1" lang="en-US" sz="1850" u="sng">
                <a:solidFill>
                  <a:schemeClr val="dk1"/>
                </a:solidFill>
                <a:latin typeface="Arial"/>
                <a:ea typeface="Arial"/>
                <a:cs typeface="Arial"/>
                <a:sym typeface="Arial"/>
              </a:rPr>
              <a:t>Traditional</a:t>
            </a:r>
            <a:r>
              <a:rPr b="1" lang="en-US" sz="1850" u="sng">
                <a:solidFill>
                  <a:schemeClr val="dk1"/>
                </a:solidFill>
                <a:latin typeface="Arial"/>
                <a:ea typeface="Arial"/>
                <a:cs typeface="Arial"/>
                <a:sym typeface="Arial"/>
              </a:rPr>
              <a:t> Farming</a:t>
            </a:r>
            <a:endParaRPr b="1" sz="1850" u="sng">
              <a:latin typeface="Arial"/>
              <a:ea typeface="Arial"/>
              <a:cs typeface="Arial"/>
              <a:sym typeface="Arial"/>
            </a:endParaRPr>
          </a:p>
          <a:p>
            <a:pPr indent="-346075" lvl="0" marL="457200" marR="0" rtl="0" algn="just">
              <a:lnSpc>
                <a:spcPct val="100000"/>
              </a:lnSpc>
              <a:spcBef>
                <a:spcPts val="600"/>
              </a:spcBef>
              <a:spcAft>
                <a:spcPts val="0"/>
              </a:spcAft>
              <a:buClr>
                <a:schemeClr val="dk1"/>
              </a:buClr>
              <a:buSzPts val="1850"/>
              <a:buFont typeface="Arial"/>
              <a:buChar char="●"/>
            </a:pPr>
            <a:r>
              <a:rPr lang="en-US" sz="1850">
                <a:solidFill>
                  <a:schemeClr val="dk1"/>
                </a:solidFill>
                <a:latin typeface="Arial"/>
                <a:ea typeface="Arial"/>
                <a:cs typeface="Arial"/>
                <a:sym typeface="Arial"/>
              </a:rPr>
              <a:t>Takes up more space</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Grown only in specific climates</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Can get diseases, weeds and pests</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Uses up less sunlight, more water and sometimes may use up the topsoil</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Soil erosion may happen</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Sometimes pollutes the environment with pesticides and herbicides</a:t>
            </a:r>
            <a:endParaRPr sz="1850">
              <a:solidFill>
                <a:schemeClr val="dk1"/>
              </a:solidFill>
              <a:latin typeface="Arial"/>
              <a:ea typeface="Arial"/>
              <a:cs typeface="Arial"/>
              <a:sym typeface="Arial"/>
            </a:endParaRPr>
          </a:p>
          <a:p>
            <a:pPr indent="-346075" lvl="0" marL="457200" marR="0" rtl="0" algn="just">
              <a:lnSpc>
                <a:spcPct val="100000"/>
              </a:lnSpc>
              <a:spcBef>
                <a:spcPts val="0"/>
              </a:spcBef>
              <a:spcAft>
                <a:spcPts val="0"/>
              </a:spcAft>
              <a:buClr>
                <a:schemeClr val="dk1"/>
              </a:buClr>
              <a:buSzPts val="1850"/>
              <a:buFont typeface="Arial"/>
              <a:buChar char="●"/>
            </a:pPr>
            <a:r>
              <a:rPr lang="en-US" sz="1850">
                <a:solidFill>
                  <a:schemeClr val="dk1"/>
                </a:solidFill>
                <a:latin typeface="Arial"/>
                <a:ea typeface="Arial"/>
                <a:cs typeface="Arial"/>
                <a:sym typeface="Arial"/>
              </a:rPr>
              <a:t>Roots have to search for nutrients</a:t>
            </a:r>
            <a:endParaRPr sz="185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89" name="Shape 189"/>
        <p:cNvGrpSpPr/>
        <p:nvPr/>
      </p:nvGrpSpPr>
      <p:grpSpPr>
        <a:xfrm>
          <a:off x="0" y="0"/>
          <a:ext cx="0" cy="0"/>
          <a:chOff x="0" y="0"/>
          <a:chExt cx="0" cy="0"/>
        </a:xfrm>
      </p:grpSpPr>
      <p:sp>
        <p:nvSpPr>
          <p:cNvPr id="190" name="Google Shape;190;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MATERIALS REQUIRED</a:t>
            </a:r>
            <a:endParaRPr/>
          </a:p>
        </p:txBody>
      </p:sp>
      <p:sp>
        <p:nvSpPr>
          <p:cNvPr id="191" name="Google Shape;191;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Seeds for growing plants</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Water</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Recycled Container</a:t>
            </a:r>
            <a:endParaRPr sz="2300">
              <a:solidFill>
                <a:schemeClr val="dk1"/>
              </a:solidFill>
              <a:latin typeface="Arial"/>
              <a:ea typeface="Arial"/>
              <a:cs typeface="Arial"/>
              <a:sym typeface="Arial"/>
            </a:endParaRPr>
          </a:p>
          <a:p>
            <a:pPr indent="-374650" lvl="0" marL="457200" marR="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Nutrient Solution</a:t>
            </a:r>
            <a:endParaRPr sz="2300">
              <a:solidFill>
                <a:schemeClr val="dk1"/>
              </a:solidFill>
              <a:latin typeface="Arial"/>
              <a:ea typeface="Arial"/>
              <a:cs typeface="Arial"/>
              <a:sym typeface="Arial"/>
            </a:endParaRPr>
          </a:p>
          <a:p>
            <a:pPr indent="-374650" lvl="0" marL="457200" marR="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Grow Lights</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DC Water Pump</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Possibly Coconut Coir</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Containers with Soil</a:t>
            </a:r>
            <a:endParaRPr sz="2300">
              <a:solidFill>
                <a:schemeClr val="dk1"/>
              </a:solidFill>
              <a:latin typeface="Arial"/>
              <a:ea typeface="Arial"/>
              <a:cs typeface="Arial"/>
              <a:sym typeface="Arial"/>
            </a:endParaRPr>
          </a:p>
          <a:p>
            <a:pPr indent="-374650" lvl="0" marL="457200" rtl="0" algn="just">
              <a:lnSpc>
                <a:spcPct val="90000"/>
              </a:lnSpc>
              <a:spcBef>
                <a:spcPts val="0"/>
              </a:spcBef>
              <a:spcAft>
                <a:spcPts val="0"/>
              </a:spcAft>
              <a:buClr>
                <a:schemeClr val="dk1"/>
              </a:buClr>
              <a:buSzPts val="2300"/>
              <a:buFont typeface="Arial"/>
              <a:buChar char="●"/>
            </a:pPr>
            <a:r>
              <a:rPr lang="en-US" sz="2300">
                <a:solidFill>
                  <a:schemeClr val="dk1"/>
                </a:solidFill>
                <a:latin typeface="Arial"/>
                <a:ea typeface="Arial"/>
                <a:cs typeface="Arial"/>
                <a:sym typeface="Arial"/>
              </a:rPr>
              <a:t>Topic research using Internet</a:t>
            </a:r>
            <a:endParaRPr sz="2300">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95" name="Shape 195"/>
        <p:cNvGrpSpPr/>
        <p:nvPr/>
      </p:nvGrpSpPr>
      <p:grpSpPr>
        <a:xfrm>
          <a:off x="0" y="0"/>
          <a:ext cx="0" cy="0"/>
          <a:chOff x="0" y="0"/>
          <a:chExt cx="0" cy="0"/>
        </a:xfrm>
      </p:grpSpPr>
      <p:sp>
        <p:nvSpPr>
          <p:cNvPr id="196" name="Google Shape;196;p29"/>
          <p:cNvSpPr txBox="1"/>
          <p:nvPr>
            <p:ph type="title"/>
          </p:nvPr>
        </p:nvSpPr>
        <p:spPr>
          <a:xfrm>
            <a:off x="822960" y="214953"/>
            <a:ext cx="7543800" cy="1088100"/>
          </a:xfrm>
          <a:prstGeom prst="rect">
            <a:avLst/>
          </a:prstGeom>
          <a:noFill/>
          <a:ln>
            <a:noFill/>
          </a:ln>
        </p:spPr>
        <p:txBody>
          <a:bodyPr anchorCtr="0" anchor="t" bIns="91425" lIns="91425" spcFirstLastPara="1" rIns="91425" wrap="square" tIns="91425">
            <a:normAutofit/>
          </a:bodyPr>
          <a:lstStyle/>
          <a:p>
            <a:pPr indent="0" lvl="0" marL="0" rtl="0" algn="ctr">
              <a:lnSpc>
                <a:spcPct val="85000"/>
              </a:lnSpc>
              <a:spcBef>
                <a:spcPts val="0"/>
              </a:spcBef>
              <a:spcAft>
                <a:spcPts val="0"/>
              </a:spcAft>
              <a:buClr>
                <a:srgbClr val="3F3F3F"/>
              </a:buClr>
              <a:buSzPts val="3111"/>
              <a:buFont typeface="Arial Black"/>
              <a:buNone/>
            </a:pPr>
            <a:r>
              <a:rPr lang="en-US">
                <a:latin typeface="Arial Black"/>
                <a:ea typeface="Arial Black"/>
                <a:cs typeface="Arial Black"/>
                <a:sym typeface="Arial Black"/>
              </a:rPr>
              <a:t>ANALYSIS </a:t>
            </a:r>
            <a:endParaRPr/>
          </a:p>
        </p:txBody>
      </p:sp>
      <p:sp>
        <p:nvSpPr>
          <p:cNvPr id="197" name="Google Shape;197;p29"/>
          <p:cNvSpPr txBox="1"/>
          <p:nvPr>
            <p:ph idx="1" type="body"/>
          </p:nvPr>
        </p:nvSpPr>
        <p:spPr>
          <a:xfrm>
            <a:off x="131875" y="781875"/>
            <a:ext cx="8874000" cy="4276800"/>
          </a:xfrm>
          <a:prstGeom prst="rect">
            <a:avLst/>
          </a:prstGeom>
          <a:noFill/>
          <a:ln>
            <a:noFill/>
          </a:ln>
        </p:spPr>
        <p:txBody>
          <a:bodyPr anchorCtr="0" anchor="t" bIns="91425" lIns="91425" spcFirstLastPara="1" rIns="91425" wrap="square" tIns="91425">
            <a:noAutofit/>
          </a:bodyPr>
          <a:lstStyle/>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What type of hydroponics should I research on?</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Selected DWC</a:t>
            </a:r>
            <a:endParaRPr sz="1920">
              <a:solidFill>
                <a:schemeClr val="dk1"/>
              </a:solidFill>
              <a:latin typeface="Arial"/>
              <a:ea typeface="Arial"/>
              <a:cs typeface="Arial"/>
              <a:sym typeface="Arial"/>
            </a:endParaRPr>
          </a:p>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What plants can grow?</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Cabbage, tomato, leaf lettuce</a:t>
            </a:r>
            <a:endParaRPr sz="1920">
              <a:solidFill>
                <a:schemeClr val="dk1"/>
              </a:solidFill>
              <a:latin typeface="Arial"/>
              <a:ea typeface="Arial"/>
              <a:cs typeface="Arial"/>
              <a:sym typeface="Arial"/>
            </a:endParaRPr>
          </a:p>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How are we going to start the seedlings?</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started in a small cup </a:t>
            </a:r>
            <a:endParaRPr sz="1920">
              <a:solidFill>
                <a:schemeClr val="dk1"/>
              </a:solidFill>
              <a:latin typeface="Arial"/>
              <a:ea typeface="Arial"/>
              <a:cs typeface="Arial"/>
              <a:sym typeface="Arial"/>
            </a:endParaRPr>
          </a:p>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Once the seedlings grow, when are we going to transplant it in hydroponics?</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When 2-3 leaves have grown</a:t>
            </a:r>
            <a:endParaRPr sz="1920">
              <a:solidFill>
                <a:schemeClr val="dk1"/>
              </a:solidFill>
              <a:latin typeface="Arial"/>
              <a:ea typeface="Arial"/>
              <a:cs typeface="Arial"/>
              <a:sym typeface="Arial"/>
            </a:endParaRPr>
          </a:p>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How fast does plants in a hydroponic system grow compared to plants in a traditional farming? Do you need grow light?</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5x more faster</a:t>
            </a:r>
            <a:endParaRPr sz="1920">
              <a:solidFill>
                <a:schemeClr val="dk1"/>
              </a:solidFill>
              <a:latin typeface="Arial"/>
              <a:ea typeface="Arial"/>
              <a:cs typeface="Arial"/>
              <a:sym typeface="Arial"/>
            </a:endParaRPr>
          </a:p>
          <a:p>
            <a:pPr indent="-350520" lvl="0" marL="4572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Does spinach grow well in a hydroponics system?</a:t>
            </a:r>
            <a:endParaRPr sz="1920">
              <a:solidFill>
                <a:schemeClr val="dk1"/>
              </a:solidFill>
              <a:latin typeface="Arial"/>
              <a:ea typeface="Arial"/>
              <a:cs typeface="Arial"/>
              <a:sym typeface="Arial"/>
            </a:endParaRPr>
          </a:p>
          <a:p>
            <a:pPr indent="-350519" lvl="1" marL="914400" marR="0" rtl="0" algn="just">
              <a:lnSpc>
                <a:spcPct val="90000"/>
              </a:lnSpc>
              <a:spcBef>
                <a:spcPts val="0"/>
              </a:spcBef>
              <a:spcAft>
                <a:spcPts val="0"/>
              </a:spcAft>
              <a:buClr>
                <a:schemeClr val="dk1"/>
              </a:buClr>
              <a:buSzPts val="1920"/>
              <a:buFont typeface="Arial"/>
              <a:buChar char="○"/>
            </a:pPr>
            <a:r>
              <a:rPr lang="en-US" sz="1920">
                <a:solidFill>
                  <a:schemeClr val="dk1"/>
                </a:solidFill>
                <a:latin typeface="Arial"/>
                <a:ea typeface="Arial"/>
                <a:cs typeface="Arial"/>
                <a:sym typeface="Arial"/>
              </a:rPr>
              <a:t>So far, yes</a:t>
            </a:r>
            <a:endParaRPr sz="192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01" name="Shape 201"/>
        <p:cNvGrpSpPr/>
        <p:nvPr/>
      </p:nvGrpSpPr>
      <p:grpSpPr>
        <a:xfrm>
          <a:off x="0" y="0"/>
          <a:ext cx="0" cy="0"/>
          <a:chOff x="0" y="0"/>
          <a:chExt cx="0" cy="0"/>
        </a:xfrm>
      </p:grpSpPr>
      <p:sp>
        <p:nvSpPr>
          <p:cNvPr id="202" name="Google Shape;202;p30"/>
          <p:cNvSpPr txBox="1"/>
          <p:nvPr>
            <p:ph type="title"/>
          </p:nvPr>
        </p:nvSpPr>
        <p:spPr>
          <a:xfrm>
            <a:off x="822960" y="214953"/>
            <a:ext cx="7543800" cy="1088100"/>
          </a:xfrm>
          <a:prstGeom prst="rect">
            <a:avLst/>
          </a:prstGeom>
          <a:noFill/>
          <a:ln>
            <a:noFill/>
          </a:ln>
        </p:spPr>
        <p:txBody>
          <a:bodyPr anchorCtr="0" anchor="t" bIns="91425" lIns="91425" spcFirstLastPara="1" rIns="91425" wrap="square" tIns="91425">
            <a:normAutofit/>
          </a:bodyPr>
          <a:lstStyle/>
          <a:p>
            <a:pPr indent="0" lvl="0" marL="0" rtl="0" algn="ctr">
              <a:lnSpc>
                <a:spcPct val="85000"/>
              </a:lnSpc>
              <a:spcBef>
                <a:spcPts val="0"/>
              </a:spcBef>
              <a:spcAft>
                <a:spcPts val="0"/>
              </a:spcAft>
              <a:buClr>
                <a:srgbClr val="3F3F3F"/>
              </a:buClr>
              <a:buSzPts val="3111"/>
              <a:buFont typeface="Arial Black"/>
              <a:buNone/>
            </a:pPr>
            <a:r>
              <a:rPr lang="en-US">
                <a:latin typeface="Arial Black"/>
                <a:ea typeface="Arial Black"/>
                <a:cs typeface="Arial Black"/>
                <a:sym typeface="Arial Black"/>
              </a:rPr>
              <a:t>ANALYSIS </a:t>
            </a:r>
            <a:endParaRPr/>
          </a:p>
        </p:txBody>
      </p:sp>
      <p:sp>
        <p:nvSpPr>
          <p:cNvPr id="203" name="Google Shape;203;p30"/>
          <p:cNvSpPr txBox="1"/>
          <p:nvPr>
            <p:ph idx="1" type="body"/>
          </p:nvPr>
        </p:nvSpPr>
        <p:spPr>
          <a:xfrm>
            <a:off x="178975" y="838400"/>
            <a:ext cx="8845800" cy="4305000"/>
          </a:xfrm>
          <a:prstGeom prst="rect">
            <a:avLst/>
          </a:prstGeom>
          <a:noFill/>
          <a:ln>
            <a:noFill/>
          </a:ln>
        </p:spPr>
        <p:txBody>
          <a:bodyPr anchorCtr="0" anchor="t" bIns="91425" lIns="91425" spcFirstLastPara="1" rIns="91425" wrap="square" tIns="91425">
            <a:noAutofit/>
          </a:bodyPr>
          <a:lstStyle/>
          <a:p>
            <a:pPr indent="-357632" lvl="0" marL="4572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How much times do we need to change the water in </a:t>
            </a:r>
            <a:r>
              <a:rPr lang="en-US" sz="2032">
                <a:solidFill>
                  <a:schemeClr val="dk1"/>
                </a:solidFill>
                <a:latin typeface="Arial"/>
                <a:ea typeface="Arial"/>
                <a:cs typeface="Arial"/>
                <a:sym typeface="Arial"/>
              </a:rPr>
              <a:t>hydroponics? Do we need to add more?</a:t>
            </a:r>
            <a:endParaRPr sz="2032">
              <a:solidFill>
                <a:schemeClr val="dk1"/>
              </a:solidFill>
              <a:latin typeface="Arial"/>
              <a:ea typeface="Arial"/>
              <a:cs typeface="Arial"/>
              <a:sym typeface="Arial"/>
            </a:endParaRPr>
          </a:p>
          <a:p>
            <a:pPr indent="-357632" lvl="1" marL="9144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Every 2-3 weeks.</a:t>
            </a:r>
            <a:endParaRPr sz="2032">
              <a:solidFill>
                <a:schemeClr val="dk1"/>
              </a:solidFill>
              <a:latin typeface="Arial"/>
              <a:ea typeface="Arial"/>
              <a:cs typeface="Arial"/>
              <a:sym typeface="Arial"/>
            </a:endParaRPr>
          </a:p>
          <a:p>
            <a:pPr indent="-357632" lvl="0" marL="4572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Why do we need change the water in the hydroponics system?</a:t>
            </a:r>
            <a:endParaRPr sz="2032">
              <a:solidFill>
                <a:schemeClr val="dk1"/>
              </a:solidFill>
              <a:latin typeface="Arial"/>
              <a:ea typeface="Arial"/>
              <a:cs typeface="Arial"/>
              <a:sym typeface="Arial"/>
            </a:endParaRPr>
          </a:p>
          <a:p>
            <a:pPr indent="-357632" lvl="1" marL="9144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So the plants have access to the nutrients and if not removed, you have waste products in your hydroponics set.</a:t>
            </a:r>
            <a:endParaRPr sz="2032">
              <a:solidFill>
                <a:schemeClr val="dk1"/>
              </a:solidFill>
              <a:latin typeface="Arial"/>
              <a:ea typeface="Arial"/>
              <a:cs typeface="Arial"/>
              <a:sym typeface="Arial"/>
            </a:endParaRPr>
          </a:p>
          <a:p>
            <a:pPr indent="-357632" lvl="0" marL="4572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Why did one of the tomato plants became brown and why did the cabbage plant die?</a:t>
            </a:r>
            <a:endParaRPr sz="2032">
              <a:solidFill>
                <a:schemeClr val="dk1"/>
              </a:solidFill>
              <a:latin typeface="Arial"/>
              <a:ea typeface="Arial"/>
              <a:cs typeface="Arial"/>
              <a:sym typeface="Arial"/>
            </a:endParaRPr>
          </a:p>
          <a:p>
            <a:pPr indent="-357632" lvl="1" marL="9144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Because water was not recycled.</a:t>
            </a:r>
            <a:endParaRPr sz="2032">
              <a:solidFill>
                <a:schemeClr val="dk1"/>
              </a:solidFill>
              <a:latin typeface="Arial"/>
              <a:ea typeface="Arial"/>
              <a:cs typeface="Arial"/>
              <a:sym typeface="Arial"/>
            </a:endParaRPr>
          </a:p>
          <a:p>
            <a:pPr indent="-357632" lvl="0" marL="4572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Can you start/plant a crop directly from seed in a hydroponic system?</a:t>
            </a:r>
            <a:endParaRPr sz="2032">
              <a:solidFill>
                <a:schemeClr val="dk1"/>
              </a:solidFill>
              <a:latin typeface="Arial"/>
              <a:ea typeface="Arial"/>
              <a:cs typeface="Arial"/>
              <a:sym typeface="Arial"/>
            </a:endParaRPr>
          </a:p>
          <a:p>
            <a:pPr indent="-357632" lvl="1" marL="9144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No, because it will not germinate.</a:t>
            </a:r>
            <a:endParaRPr sz="2032">
              <a:solidFill>
                <a:schemeClr val="dk1"/>
              </a:solidFill>
              <a:latin typeface="Arial"/>
              <a:ea typeface="Arial"/>
              <a:cs typeface="Arial"/>
              <a:sym typeface="Arial"/>
            </a:endParaRPr>
          </a:p>
          <a:p>
            <a:pPr indent="-357632" lvl="0" marL="4572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Why did one of the tomato plant die?</a:t>
            </a:r>
            <a:endParaRPr sz="2032">
              <a:solidFill>
                <a:schemeClr val="dk1"/>
              </a:solidFill>
              <a:latin typeface="Arial"/>
              <a:ea typeface="Arial"/>
              <a:cs typeface="Arial"/>
              <a:sym typeface="Arial"/>
            </a:endParaRPr>
          </a:p>
          <a:p>
            <a:pPr indent="-357632" lvl="1" marL="914400" marR="0" rtl="0" algn="just">
              <a:lnSpc>
                <a:spcPct val="95000"/>
              </a:lnSpc>
              <a:spcBef>
                <a:spcPts val="0"/>
              </a:spcBef>
              <a:spcAft>
                <a:spcPts val="0"/>
              </a:spcAft>
              <a:buClr>
                <a:schemeClr val="dk1"/>
              </a:buClr>
              <a:buSzPts val="2032"/>
              <a:buFont typeface="Arial"/>
              <a:buChar char="○"/>
            </a:pPr>
            <a:r>
              <a:rPr lang="en-US" sz="2032">
                <a:solidFill>
                  <a:schemeClr val="dk1"/>
                </a:solidFill>
                <a:latin typeface="Arial"/>
                <a:ea typeface="Arial"/>
                <a:cs typeface="Arial"/>
                <a:sym typeface="Arial"/>
              </a:rPr>
              <a:t>Because, the roots were damaged during the transplantation process.</a:t>
            </a:r>
            <a:endParaRPr sz="21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07" name="Shape 207"/>
        <p:cNvGrpSpPr/>
        <p:nvPr/>
      </p:nvGrpSpPr>
      <p:grpSpPr>
        <a:xfrm>
          <a:off x="0" y="0"/>
          <a:ext cx="0" cy="0"/>
          <a:chOff x="0" y="0"/>
          <a:chExt cx="0" cy="0"/>
        </a:xfrm>
      </p:grpSpPr>
      <p:sp>
        <p:nvSpPr>
          <p:cNvPr id="208" name="Google Shape;208;p31"/>
          <p:cNvSpPr txBox="1"/>
          <p:nvPr>
            <p:ph type="title"/>
          </p:nvPr>
        </p:nvSpPr>
        <p:spPr>
          <a:xfrm>
            <a:off x="311700" y="86471"/>
            <a:ext cx="8520600" cy="5139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ISSUES FACED ?</a:t>
            </a:r>
            <a:endParaRPr/>
          </a:p>
        </p:txBody>
      </p:sp>
      <p:sp>
        <p:nvSpPr>
          <p:cNvPr id="209" name="Google Shape;209;p31"/>
          <p:cNvSpPr txBox="1"/>
          <p:nvPr>
            <p:ph idx="1" type="body"/>
          </p:nvPr>
        </p:nvSpPr>
        <p:spPr>
          <a:xfrm>
            <a:off x="311700" y="716825"/>
            <a:ext cx="8520600" cy="4320600"/>
          </a:xfrm>
          <a:prstGeom prst="rect">
            <a:avLst/>
          </a:prstGeom>
          <a:noFill/>
          <a:ln>
            <a:noFill/>
          </a:ln>
        </p:spPr>
        <p:txBody>
          <a:bodyPr anchorCtr="0" anchor="t" bIns="91425" lIns="91425" spcFirstLastPara="1" rIns="91425" wrap="square" tIns="91425">
            <a:noAutofit/>
          </a:bodyPr>
          <a:lstStyle/>
          <a:p>
            <a:pPr indent="-363220" lvl="0" marL="457200" rtl="0" algn="l">
              <a:lnSpc>
                <a:spcPct val="90000"/>
              </a:lnSpc>
              <a:spcBef>
                <a:spcPts val="1200"/>
              </a:spcBef>
              <a:spcAft>
                <a:spcPts val="0"/>
              </a:spcAft>
              <a:buClr>
                <a:schemeClr val="dk1"/>
              </a:buClr>
              <a:buSzPts val="2120"/>
              <a:buFont typeface="Arial"/>
              <a:buChar char="●"/>
            </a:pPr>
            <a:r>
              <a:rPr lang="en-US" sz="2120">
                <a:solidFill>
                  <a:schemeClr val="dk1"/>
                </a:solidFill>
                <a:latin typeface="Arial"/>
                <a:ea typeface="Arial"/>
                <a:cs typeface="Arial"/>
                <a:sym typeface="Arial"/>
              </a:rPr>
              <a:t>One cabbage and lettuce plant died after transplanting in the hydroponic system</a:t>
            </a:r>
            <a:endParaRPr sz="2120">
              <a:solidFill>
                <a:schemeClr val="dk1"/>
              </a:solidFill>
              <a:latin typeface="Arial"/>
              <a:ea typeface="Arial"/>
              <a:cs typeface="Arial"/>
              <a:sym typeface="Arial"/>
            </a:endParaRPr>
          </a:p>
          <a:p>
            <a:pPr indent="-363220" lvl="0" marL="457200" rtl="0" algn="l">
              <a:lnSpc>
                <a:spcPct val="90000"/>
              </a:lnSpc>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Plants were not growing properly after 2 weeks - didn’t know that water has to be changed every 2-3 weeks </a:t>
            </a:r>
            <a:endParaRPr sz="2120">
              <a:solidFill>
                <a:schemeClr val="dk1"/>
              </a:solidFill>
              <a:latin typeface="Arial"/>
              <a:ea typeface="Arial"/>
              <a:cs typeface="Arial"/>
              <a:sym typeface="Arial"/>
            </a:endParaRPr>
          </a:p>
          <a:p>
            <a:pPr indent="-363220" lvl="0" marL="457200" rtl="0" algn="l">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Other tomato plant became brown and drooped due to not recycling the water in the hydroponics system</a:t>
            </a:r>
            <a:endParaRPr sz="2120">
              <a:solidFill>
                <a:schemeClr val="dk1"/>
              </a:solidFill>
              <a:latin typeface="Arial"/>
              <a:ea typeface="Arial"/>
              <a:cs typeface="Arial"/>
              <a:sym typeface="Arial"/>
            </a:endParaRPr>
          </a:p>
          <a:p>
            <a:pPr indent="-363220" lvl="0" marL="457200" rtl="0" algn="l">
              <a:lnSpc>
                <a:spcPct val="90000"/>
              </a:lnSpc>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Another tomato plant died as it wasn’t transplanted properly initially.</a:t>
            </a:r>
            <a:endParaRPr sz="2120">
              <a:solidFill>
                <a:schemeClr val="dk1"/>
              </a:solidFill>
              <a:latin typeface="Arial"/>
              <a:ea typeface="Arial"/>
              <a:cs typeface="Arial"/>
              <a:sym typeface="Arial"/>
            </a:endParaRPr>
          </a:p>
          <a:p>
            <a:pPr indent="-363220" lvl="0" marL="457200" rtl="0" algn="l">
              <a:lnSpc>
                <a:spcPct val="90000"/>
              </a:lnSpc>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Tried to germinate a seed in the hydroponics system which did not work</a:t>
            </a:r>
            <a:endParaRPr sz="2120">
              <a:solidFill>
                <a:schemeClr val="dk1"/>
              </a:solidFill>
              <a:latin typeface="Arial"/>
              <a:ea typeface="Arial"/>
              <a:cs typeface="Arial"/>
              <a:sym typeface="Arial"/>
            </a:endParaRPr>
          </a:p>
          <a:p>
            <a:pPr indent="-363220" lvl="0" marL="457200" rtl="0" algn="l">
              <a:lnSpc>
                <a:spcPct val="90000"/>
              </a:lnSpc>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The plants in the normal containers with soil was growing slowly than the ones in the hydroponics</a:t>
            </a:r>
            <a:endParaRPr sz="2120">
              <a:solidFill>
                <a:schemeClr val="dk1"/>
              </a:solidFill>
              <a:latin typeface="Arial"/>
              <a:ea typeface="Arial"/>
              <a:cs typeface="Arial"/>
              <a:sym typeface="Arial"/>
            </a:endParaRPr>
          </a:p>
          <a:p>
            <a:pPr indent="-363220" lvl="0" marL="457200" rtl="0" algn="l">
              <a:lnSpc>
                <a:spcPct val="90000"/>
              </a:lnSpc>
              <a:spcBef>
                <a:spcPts val="0"/>
              </a:spcBef>
              <a:spcAft>
                <a:spcPts val="0"/>
              </a:spcAft>
              <a:buClr>
                <a:schemeClr val="dk1"/>
              </a:buClr>
              <a:buSzPts val="2120"/>
              <a:buFont typeface="Arial"/>
              <a:buChar char="●"/>
            </a:pPr>
            <a:r>
              <a:rPr lang="en-US" sz="2120">
                <a:solidFill>
                  <a:schemeClr val="dk1"/>
                </a:solidFill>
                <a:latin typeface="Arial"/>
                <a:ea typeface="Arial"/>
                <a:cs typeface="Arial"/>
                <a:sym typeface="Arial"/>
              </a:rPr>
              <a:t>Spinach plants growing slower than t</a:t>
            </a:r>
            <a:r>
              <a:rPr lang="en-US" sz="2120">
                <a:solidFill>
                  <a:schemeClr val="dk1"/>
                </a:solidFill>
                <a:latin typeface="Arial"/>
                <a:ea typeface="Arial"/>
                <a:cs typeface="Arial"/>
                <a:sym typeface="Arial"/>
              </a:rPr>
              <a:t>omato</a:t>
            </a:r>
            <a:r>
              <a:rPr lang="en-US" sz="2120">
                <a:solidFill>
                  <a:schemeClr val="dk1"/>
                </a:solidFill>
                <a:latin typeface="Arial"/>
                <a:ea typeface="Arial"/>
                <a:cs typeface="Arial"/>
                <a:sym typeface="Arial"/>
              </a:rPr>
              <a:t> plants in the hydroponics system</a:t>
            </a:r>
            <a:endParaRPr sz="22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13" name="Shape 213"/>
        <p:cNvGrpSpPr/>
        <p:nvPr/>
      </p:nvGrpSpPr>
      <p:grpSpPr>
        <a:xfrm>
          <a:off x="0" y="0"/>
          <a:ext cx="0" cy="0"/>
          <a:chOff x="0" y="0"/>
          <a:chExt cx="0" cy="0"/>
        </a:xfrm>
      </p:grpSpPr>
      <p:sp>
        <p:nvSpPr>
          <p:cNvPr id="214" name="Google Shape;214;p32"/>
          <p:cNvSpPr txBox="1"/>
          <p:nvPr>
            <p:ph type="title"/>
          </p:nvPr>
        </p:nvSpPr>
        <p:spPr>
          <a:xfrm>
            <a:off x="311700" y="86471"/>
            <a:ext cx="8520600" cy="5139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Tomato Plant - Growth Rate</a:t>
            </a:r>
            <a:endParaRPr/>
          </a:p>
        </p:txBody>
      </p:sp>
      <p:graphicFrame>
        <p:nvGraphicFramePr>
          <p:cNvPr id="215" name="Google Shape;215;p32"/>
          <p:cNvGraphicFramePr/>
          <p:nvPr/>
        </p:nvGraphicFramePr>
        <p:xfrm>
          <a:off x="255300" y="955900"/>
          <a:ext cx="3000000" cy="3000000"/>
        </p:xfrm>
        <a:graphic>
          <a:graphicData uri="http://schemas.openxmlformats.org/drawingml/2006/table">
            <a:tbl>
              <a:tblPr>
                <a:noFill/>
                <a:tableStyleId>{2CA72268-971E-4553-8663-B9E13D796E1F}</a:tableStyleId>
              </a:tblPr>
              <a:tblGrid>
                <a:gridCol w="1015200"/>
                <a:gridCol w="1043675"/>
                <a:gridCol w="1213050"/>
              </a:tblGrid>
              <a:tr h="690150">
                <a:tc>
                  <a:txBody>
                    <a:bodyPr/>
                    <a:lstStyle/>
                    <a:p>
                      <a:pPr indent="0" lvl="0" marL="0" rtl="0" algn="l">
                        <a:spcBef>
                          <a:spcPts val="0"/>
                        </a:spcBef>
                        <a:spcAft>
                          <a:spcPts val="0"/>
                        </a:spcAft>
                        <a:buNone/>
                      </a:pPr>
                      <a:r>
                        <a:rPr b="1" lang="en-US" sz="1100"/>
                        <a:t>Time after Germination</a:t>
                      </a:r>
                      <a:endParaRPr b="1" sz="1100"/>
                    </a:p>
                  </a:txBody>
                  <a:tcPr marT="91425" marB="91425" marR="91425" marL="91425"/>
                </a:tc>
                <a:tc>
                  <a:txBody>
                    <a:bodyPr/>
                    <a:lstStyle/>
                    <a:p>
                      <a:pPr indent="0" lvl="0" marL="0" rtl="0" algn="l">
                        <a:spcBef>
                          <a:spcPts val="0"/>
                        </a:spcBef>
                        <a:spcAft>
                          <a:spcPts val="0"/>
                        </a:spcAft>
                        <a:buNone/>
                      </a:pPr>
                      <a:r>
                        <a:rPr b="1" lang="en-US" sz="1100"/>
                        <a:t>Tomato Plant in Hydroponics (inches)</a:t>
                      </a:r>
                      <a:endParaRPr b="1" sz="1100"/>
                    </a:p>
                  </a:txBody>
                  <a:tcPr marT="91425" marB="91425" marR="91425" marL="91425"/>
                </a:tc>
                <a:tc>
                  <a:txBody>
                    <a:bodyPr/>
                    <a:lstStyle/>
                    <a:p>
                      <a:pPr indent="0" lvl="0" marL="0" rtl="0" algn="l">
                        <a:spcBef>
                          <a:spcPts val="0"/>
                        </a:spcBef>
                        <a:spcAft>
                          <a:spcPts val="0"/>
                        </a:spcAft>
                        <a:buNone/>
                      </a:pPr>
                      <a:r>
                        <a:rPr b="1" lang="en-US" sz="1100"/>
                        <a:t>Tomato Plant in Soil Container</a:t>
                      </a:r>
                      <a:endParaRPr b="1" sz="1100"/>
                    </a:p>
                    <a:p>
                      <a:pPr indent="0" lvl="0" marL="0" rtl="0" algn="l">
                        <a:spcBef>
                          <a:spcPts val="0"/>
                        </a:spcBef>
                        <a:spcAft>
                          <a:spcPts val="0"/>
                        </a:spcAft>
                        <a:buClr>
                          <a:schemeClr val="dk1"/>
                        </a:buClr>
                        <a:buSzPts val="1100"/>
                        <a:buFont typeface="Arial"/>
                        <a:buNone/>
                      </a:pPr>
                      <a:r>
                        <a:rPr b="1" lang="en-US" sz="1100">
                          <a:solidFill>
                            <a:schemeClr val="dk1"/>
                          </a:solidFill>
                        </a:rPr>
                        <a:t>(inches)</a:t>
                      </a:r>
                      <a:endParaRPr b="1" sz="1100"/>
                    </a:p>
                  </a:txBody>
                  <a:tcPr marT="91425" marB="91425" marR="91425" marL="91425"/>
                </a:tc>
              </a:tr>
              <a:tr h="527750">
                <a:tc>
                  <a:txBody>
                    <a:bodyPr/>
                    <a:lstStyle/>
                    <a:p>
                      <a:pPr indent="0" lvl="0" marL="0" rtl="0" algn="l">
                        <a:spcBef>
                          <a:spcPts val="0"/>
                        </a:spcBef>
                        <a:spcAft>
                          <a:spcPts val="0"/>
                        </a:spcAft>
                        <a:buNone/>
                      </a:pPr>
                      <a:r>
                        <a:rPr lang="en-US"/>
                        <a:t>Week 1 </a:t>
                      </a:r>
                      <a:endParaRPr/>
                    </a:p>
                  </a:txBody>
                  <a:tcPr marT="91425" marB="91425" marR="91425" marL="91425"/>
                </a:tc>
                <a:tc>
                  <a:txBody>
                    <a:bodyPr/>
                    <a:lstStyle/>
                    <a:p>
                      <a:pPr indent="0" lvl="0" marL="0" rtl="0" algn="l">
                        <a:spcBef>
                          <a:spcPts val="0"/>
                        </a:spcBef>
                        <a:spcAft>
                          <a:spcPts val="0"/>
                        </a:spcAft>
                        <a:buNone/>
                      </a:pPr>
                      <a:r>
                        <a:rPr lang="en-US"/>
                        <a:t>2</a:t>
                      </a:r>
                      <a:endParaRPr/>
                    </a:p>
                  </a:txBody>
                  <a:tcPr marT="91425" marB="91425" marR="91425" marL="91425"/>
                </a:tc>
                <a:tc>
                  <a:txBody>
                    <a:bodyPr/>
                    <a:lstStyle/>
                    <a:p>
                      <a:pPr indent="0" lvl="0" marL="0" rtl="0" algn="l">
                        <a:spcBef>
                          <a:spcPts val="0"/>
                        </a:spcBef>
                        <a:spcAft>
                          <a:spcPts val="0"/>
                        </a:spcAft>
                        <a:buNone/>
                      </a:pPr>
                      <a:r>
                        <a:rPr lang="en-US"/>
                        <a:t>2</a:t>
                      </a:r>
                      <a:endParaRPr/>
                    </a:p>
                  </a:txBody>
                  <a:tcPr marT="91425" marB="91425" marR="91425" marL="91425"/>
                </a:tc>
              </a:tr>
              <a:tr h="527750">
                <a:tc>
                  <a:txBody>
                    <a:bodyPr/>
                    <a:lstStyle/>
                    <a:p>
                      <a:pPr indent="0" lvl="0" marL="0" rtl="0" algn="l">
                        <a:spcBef>
                          <a:spcPts val="0"/>
                        </a:spcBef>
                        <a:spcAft>
                          <a:spcPts val="0"/>
                        </a:spcAft>
                        <a:buNone/>
                      </a:pPr>
                      <a:r>
                        <a:rPr lang="en-US"/>
                        <a:t>Week 2</a:t>
                      </a:r>
                      <a:endParaRPr/>
                    </a:p>
                  </a:txBody>
                  <a:tcPr marT="91425" marB="91425" marR="91425" marL="91425"/>
                </a:tc>
                <a:tc>
                  <a:txBody>
                    <a:bodyPr/>
                    <a:lstStyle/>
                    <a:p>
                      <a:pPr indent="0" lvl="0" marL="0" rtl="0" algn="l">
                        <a:spcBef>
                          <a:spcPts val="0"/>
                        </a:spcBef>
                        <a:spcAft>
                          <a:spcPts val="0"/>
                        </a:spcAft>
                        <a:buNone/>
                      </a:pPr>
                      <a:r>
                        <a:rPr lang="en-US"/>
                        <a:t>5</a:t>
                      </a:r>
                      <a:endParaRPr/>
                    </a:p>
                  </a:txBody>
                  <a:tcPr marT="91425" marB="91425" marR="91425" marL="91425"/>
                </a:tc>
                <a:tc>
                  <a:txBody>
                    <a:bodyPr/>
                    <a:lstStyle/>
                    <a:p>
                      <a:pPr indent="0" lvl="0" marL="0" rtl="0" algn="l">
                        <a:spcBef>
                          <a:spcPts val="0"/>
                        </a:spcBef>
                        <a:spcAft>
                          <a:spcPts val="0"/>
                        </a:spcAft>
                        <a:buNone/>
                      </a:pPr>
                      <a:r>
                        <a:rPr lang="en-US"/>
                        <a:t>2.3</a:t>
                      </a:r>
                      <a:endParaRPr/>
                    </a:p>
                  </a:txBody>
                  <a:tcPr marT="91425" marB="91425" marR="91425" marL="91425"/>
                </a:tc>
              </a:tr>
              <a:tr h="527750">
                <a:tc>
                  <a:txBody>
                    <a:bodyPr/>
                    <a:lstStyle/>
                    <a:p>
                      <a:pPr indent="0" lvl="0" marL="0" rtl="0" algn="l">
                        <a:spcBef>
                          <a:spcPts val="0"/>
                        </a:spcBef>
                        <a:spcAft>
                          <a:spcPts val="0"/>
                        </a:spcAft>
                        <a:buNone/>
                      </a:pPr>
                      <a:r>
                        <a:rPr lang="en-US"/>
                        <a:t>Week 3</a:t>
                      </a:r>
                      <a:endParaRPr/>
                    </a:p>
                  </a:txBody>
                  <a:tcPr marT="91425" marB="91425" marR="91425" marL="91425"/>
                </a:tc>
                <a:tc>
                  <a:txBody>
                    <a:bodyPr/>
                    <a:lstStyle/>
                    <a:p>
                      <a:pPr indent="0" lvl="0" marL="0" rtl="0" algn="l">
                        <a:spcBef>
                          <a:spcPts val="0"/>
                        </a:spcBef>
                        <a:spcAft>
                          <a:spcPts val="0"/>
                        </a:spcAft>
                        <a:buNone/>
                      </a:pPr>
                      <a:r>
                        <a:rPr lang="en-US"/>
                        <a:t>7</a:t>
                      </a:r>
                      <a:endParaRPr/>
                    </a:p>
                  </a:txBody>
                  <a:tcPr marT="91425" marB="91425" marR="91425" marL="91425"/>
                </a:tc>
                <a:tc>
                  <a:txBody>
                    <a:bodyPr/>
                    <a:lstStyle/>
                    <a:p>
                      <a:pPr indent="0" lvl="0" marL="0" rtl="0" algn="l">
                        <a:spcBef>
                          <a:spcPts val="0"/>
                        </a:spcBef>
                        <a:spcAft>
                          <a:spcPts val="0"/>
                        </a:spcAft>
                        <a:buNone/>
                      </a:pPr>
                      <a:r>
                        <a:rPr lang="en-US"/>
                        <a:t>2.5</a:t>
                      </a:r>
                      <a:endParaRPr/>
                    </a:p>
                  </a:txBody>
                  <a:tcPr marT="91425" marB="91425" marR="91425" marL="91425"/>
                </a:tc>
              </a:tr>
              <a:tr h="527750">
                <a:tc>
                  <a:txBody>
                    <a:bodyPr/>
                    <a:lstStyle/>
                    <a:p>
                      <a:pPr indent="0" lvl="0" marL="0" rtl="0" algn="l">
                        <a:spcBef>
                          <a:spcPts val="0"/>
                        </a:spcBef>
                        <a:spcAft>
                          <a:spcPts val="0"/>
                        </a:spcAft>
                        <a:buNone/>
                      </a:pPr>
                      <a:r>
                        <a:rPr lang="en-US"/>
                        <a:t>Week 4</a:t>
                      </a:r>
                      <a:endParaRPr/>
                    </a:p>
                  </a:txBody>
                  <a:tcPr marT="91425" marB="91425" marR="91425" marL="91425"/>
                </a:tc>
                <a:tc>
                  <a:txBody>
                    <a:bodyPr/>
                    <a:lstStyle/>
                    <a:p>
                      <a:pPr indent="0" lvl="0" marL="0" rtl="0" algn="l">
                        <a:spcBef>
                          <a:spcPts val="0"/>
                        </a:spcBef>
                        <a:spcAft>
                          <a:spcPts val="0"/>
                        </a:spcAft>
                        <a:buNone/>
                      </a:pPr>
                      <a:r>
                        <a:rPr lang="en-US"/>
                        <a:t>10.5</a:t>
                      </a:r>
                      <a:endParaRPr/>
                    </a:p>
                  </a:txBody>
                  <a:tcPr marT="91425" marB="91425" marR="91425" marL="91425"/>
                </a:tc>
                <a:tc>
                  <a:txBody>
                    <a:bodyPr/>
                    <a:lstStyle/>
                    <a:p>
                      <a:pPr indent="0" lvl="0" marL="0" rtl="0" algn="l">
                        <a:spcBef>
                          <a:spcPts val="0"/>
                        </a:spcBef>
                        <a:spcAft>
                          <a:spcPts val="0"/>
                        </a:spcAft>
                        <a:buNone/>
                      </a:pPr>
                      <a:r>
                        <a:rPr lang="en-US"/>
                        <a:t>2.7</a:t>
                      </a:r>
                      <a:endParaRPr/>
                    </a:p>
                  </a:txBody>
                  <a:tcPr marT="91425" marB="91425" marR="91425" marL="91425"/>
                </a:tc>
              </a:tr>
              <a:tr h="527750">
                <a:tc>
                  <a:txBody>
                    <a:bodyPr/>
                    <a:lstStyle/>
                    <a:p>
                      <a:pPr indent="0" lvl="0" marL="0" rtl="0" algn="l">
                        <a:spcBef>
                          <a:spcPts val="0"/>
                        </a:spcBef>
                        <a:spcAft>
                          <a:spcPts val="0"/>
                        </a:spcAft>
                        <a:buNone/>
                      </a:pPr>
                      <a:r>
                        <a:rPr lang="en-US"/>
                        <a:t>Week 5</a:t>
                      </a:r>
                      <a:endParaRPr/>
                    </a:p>
                  </a:txBody>
                  <a:tcPr marT="91425" marB="91425" marR="91425" marL="91425"/>
                </a:tc>
                <a:tc>
                  <a:txBody>
                    <a:bodyPr/>
                    <a:lstStyle/>
                    <a:p>
                      <a:pPr indent="0" lvl="0" marL="0" rtl="0" algn="l">
                        <a:spcBef>
                          <a:spcPts val="0"/>
                        </a:spcBef>
                        <a:spcAft>
                          <a:spcPts val="0"/>
                        </a:spcAft>
                        <a:buNone/>
                      </a:pPr>
                      <a:r>
                        <a:rPr lang="en-US"/>
                        <a:t>11</a:t>
                      </a:r>
                      <a:endParaRPr/>
                    </a:p>
                  </a:txBody>
                  <a:tcPr marT="91425" marB="91425" marR="91425" marL="91425"/>
                </a:tc>
                <a:tc>
                  <a:txBody>
                    <a:bodyPr/>
                    <a:lstStyle/>
                    <a:p>
                      <a:pPr indent="0" lvl="0" marL="0" rtl="0" algn="l">
                        <a:spcBef>
                          <a:spcPts val="0"/>
                        </a:spcBef>
                        <a:spcAft>
                          <a:spcPts val="0"/>
                        </a:spcAft>
                        <a:buNone/>
                      </a:pPr>
                      <a:r>
                        <a:rPr lang="en-US"/>
                        <a:t>3</a:t>
                      </a:r>
                      <a:endParaRPr/>
                    </a:p>
                  </a:txBody>
                  <a:tcPr marT="91425" marB="91425" marR="91425" marL="91425"/>
                </a:tc>
              </a:tr>
            </a:tbl>
          </a:graphicData>
        </a:graphic>
      </p:graphicFrame>
      <p:pic>
        <p:nvPicPr>
          <p:cNvPr id="216" name="Google Shape;216;p32" title="Chart"/>
          <p:cNvPicPr preferRelativeResize="0"/>
          <p:nvPr/>
        </p:nvPicPr>
        <p:blipFill>
          <a:blip r:embed="rId3">
            <a:alphaModFix/>
          </a:blip>
          <a:stretch>
            <a:fillRect/>
          </a:stretch>
        </p:blipFill>
        <p:spPr>
          <a:xfrm>
            <a:off x="3680500" y="1056925"/>
            <a:ext cx="5320926" cy="3290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10" name="Shape 110"/>
        <p:cNvGrpSpPr/>
        <p:nvPr/>
      </p:nvGrpSpPr>
      <p:grpSpPr>
        <a:xfrm>
          <a:off x="0" y="0"/>
          <a:ext cx="0" cy="0"/>
          <a:chOff x="0" y="0"/>
          <a:chExt cx="0" cy="0"/>
        </a:xfrm>
      </p:grpSpPr>
      <p:sp>
        <p:nvSpPr>
          <p:cNvPr id="111" name="Google Shape;11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85000"/>
              </a:lnSpc>
              <a:spcBef>
                <a:spcPts val="0"/>
              </a:spcBef>
              <a:spcAft>
                <a:spcPts val="0"/>
              </a:spcAft>
              <a:buClr>
                <a:srgbClr val="3F3F3F"/>
              </a:buClr>
              <a:buSzPts val="2800"/>
              <a:buFont typeface="Arial Black"/>
              <a:buNone/>
            </a:pPr>
            <a:r>
              <a:rPr lang="en-US" sz="3200">
                <a:latin typeface="Arial Black"/>
                <a:ea typeface="Arial Black"/>
                <a:cs typeface="Arial Black"/>
                <a:sym typeface="Arial Black"/>
              </a:rPr>
              <a:t>HYPOTHESIS</a:t>
            </a:r>
            <a:br>
              <a:rPr lang="en-US" sz="2000">
                <a:latin typeface="Arial Black"/>
                <a:ea typeface="Arial Black"/>
                <a:cs typeface="Arial Black"/>
                <a:sym typeface="Arial Black"/>
              </a:rPr>
            </a:br>
            <a:endParaRPr sz="2000">
              <a:latin typeface="Arial Black"/>
              <a:ea typeface="Arial Black"/>
              <a:cs typeface="Arial Black"/>
              <a:sym typeface="Arial Black"/>
            </a:endParaRPr>
          </a:p>
        </p:txBody>
      </p:sp>
      <p:sp>
        <p:nvSpPr>
          <p:cNvPr id="112" name="Google Shape;112;p15"/>
          <p:cNvSpPr txBox="1"/>
          <p:nvPr>
            <p:ph idx="1" type="body"/>
          </p:nvPr>
        </p:nvSpPr>
        <p:spPr>
          <a:xfrm>
            <a:off x="735775" y="1302950"/>
            <a:ext cx="8170500" cy="3416400"/>
          </a:xfrm>
          <a:prstGeom prst="rect">
            <a:avLst/>
          </a:prstGeom>
          <a:noFill/>
          <a:ln>
            <a:noFill/>
          </a:ln>
        </p:spPr>
        <p:txBody>
          <a:bodyPr anchorCtr="0" anchor="t" bIns="91425" lIns="91425" spcFirstLastPara="1" rIns="91425" wrap="square" tIns="91425">
            <a:noAutofit/>
          </a:bodyPr>
          <a:lstStyle/>
          <a:p>
            <a:pPr indent="-431800" lvl="0" marL="457200" marR="0" rtl="0" algn="just">
              <a:lnSpc>
                <a:spcPct val="100000"/>
              </a:lnSpc>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Can nutrient-rich water, Oxygen and light sustain thriving plant life without soil? </a:t>
            </a:r>
            <a:endParaRPr sz="32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3200">
              <a:solidFill>
                <a:schemeClr val="dk1"/>
              </a:solidFill>
              <a:latin typeface="Arial"/>
              <a:ea typeface="Arial"/>
              <a:cs typeface="Arial"/>
              <a:sym typeface="Arial"/>
            </a:endParaRPr>
          </a:p>
          <a:p>
            <a:pPr indent="-431800" lvl="0" marL="457200" marR="0" rtl="0" algn="just">
              <a:lnSpc>
                <a:spcPct val="100000"/>
              </a:lnSpc>
              <a:spcBef>
                <a:spcPts val="0"/>
              </a:spcBef>
              <a:spcAft>
                <a:spcPts val="0"/>
              </a:spcAft>
              <a:buClr>
                <a:schemeClr val="dk1"/>
              </a:buClr>
              <a:buSzPts val="3200"/>
              <a:buFont typeface="Arial"/>
              <a:buChar char="●"/>
            </a:pPr>
            <a:r>
              <a:rPr lang="en-US" sz="3200">
                <a:solidFill>
                  <a:schemeClr val="dk1"/>
                </a:solidFill>
                <a:latin typeface="Arial"/>
                <a:ea typeface="Arial"/>
                <a:cs typeface="Arial"/>
                <a:sym typeface="Arial"/>
              </a:rPr>
              <a:t>Will plants grow faster in water than in soil?</a:t>
            </a:r>
            <a:endParaRPr sz="5200"/>
          </a:p>
          <a:p>
            <a:pPr indent="0" lvl="0" marL="0" marR="0" rtl="0" algn="l">
              <a:lnSpc>
                <a:spcPct val="70000"/>
              </a:lnSpc>
              <a:spcBef>
                <a:spcPts val="0"/>
              </a:spcBef>
              <a:spcAft>
                <a:spcPts val="0"/>
              </a:spcAft>
              <a:buSzPts val="523"/>
              <a:buNone/>
            </a:pPr>
            <a:r>
              <a:t/>
            </a:r>
            <a:endParaRPr b="1" sz="2000">
              <a:latin typeface="Arial"/>
              <a:ea typeface="Arial"/>
              <a:cs typeface="Arial"/>
              <a:sym typeface="Arial"/>
            </a:endParaRPr>
          </a:p>
          <a:p>
            <a:pPr indent="0" lvl="0" marL="0" marR="0" rtl="0" algn="l">
              <a:lnSpc>
                <a:spcPct val="70000"/>
              </a:lnSpc>
              <a:spcBef>
                <a:spcPts val="0"/>
              </a:spcBef>
              <a:spcAft>
                <a:spcPts val="0"/>
              </a:spcAft>
              <a:buSzPts val="523"/>
              <a:buNone/>
            </a:pPr>
            <a:r>
              <a:t/>
            </a:r>
            <a:endParaRPr b="1" sz="2000">
              <a:latin typeface="Arial"/>
              <a:ea typeface="Arial"/>
              <a:cs typeface="Arial"/>
              <a:sym typeface="Arial"/>
            </a:endParaRPr>
          </a:p>
          <a:p>
            <a:pPr indent="0" lvl="0" marL="0" marR="0" rtl="0" algn="l">
              <a:lnSpc>
                <a:spcPct val="70000"/>
              </a:lnSpc>
              <a:spcBef>
                <a:spcPts val="0"/>
              </a:spcBef>
              <a:spcAft>
                <a:spcPts val="0"/>
              </a:spcAft>
              <a:buSzPts val="523"/>
              <a:buNone/>
            </a:pPr>
            <a:r>
              <a:t/>
            </a:r>
            <a:endParaRPr b="1" sz="2000">
              <a:latin typeface="Arial"/>
              <a:ea typeface="Arial"/>
              <a:cs typeface="Arial"/>
              <a:sym typeface="Arial"/>
            </a:endParaRPr>
          </a:p>
          <a:p>
            <a:pPr indent="0" lvl="0" marL="0" rtl="0" algn="l">
              <a:lnSpc>
                <a:spcPct val="70000"/>
              </a:lnSpc>
              <a:spcBef>
                <a:spcPts val="0"/>
              </a:spcBef>
              <a:spcAft>
                <a:spcPts val="0"/>
              </a:spcAft>
              <a:buClr>
                <a:schemeClr val="dk1"/>
              </a:buClr>
              <a:buSzPts val="523"/>
              <a:buFont typeface="Arial"/>
              <a:buNone/>
            </a:pPr>
            <a:r>
              <a:t/>
            </a:r>
            <a:endParaRPr sz="2000"/>
          </a:p>
          <a:p>
            <a:pPr indent="0" lvl="0" marL="0" marR="0" rtl="0" algn="l">
              <a:lnSpc>
                <a:spcPct val="70000"/>
              </a:lnSpc>
              <a:spcBef>
                <a:spcPts val="0"/>
              </a:spcBef>
              <a:spcAft>
                <a:spcPts val="0"/>
              </a:spcAft>
              <a:buSzPts val="523"/>
              <a:buNone/>
            </a:pPr>
            <a:r>
              <a:t/>
            </a:r>
            <a:endParaRPr b="1" sz="2000">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20" name="Shape 220"/>
        <p:cNvGrpSpPr/>
        <p:nvPr/>
      </p:nvGrpSpPr>
      <p:grpSpPr>
        <a:xfrm>
          <a:off x="0" y="0"/>
          <a:ext cx="0" cy="0"/>
          <a:chOff x="0" y="0"/>
          <a:chExt cx="0" cy="0"/>
        </a:xfrm>
      </p:grpSpPr>
      <p:sp>
        <p:nvSpPr>
          <p:cNvPr id="221" name="Google Shape;221;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CONCLUSION</a:t>
            </a:r>
            <a:endParaRPr/>
          </a:p>
        </p:txBody>
      </p:sp>
      <p:sp>
        <p:nvSpPr>
          <p:cNvPr id="222" name="Google Shape;222;p33"/>
          <p:cNvSpPr txBox="1"/>
          <p:nvPr>
            <p:ph idx="1" type="body"/>
          </p:nvPr>
        </p:nvSpPr>
        <p:spPr>
          <a:xfrm>
            <a:off x="311700" y="1152475"/>
            <a:ext cx="8520600" cy="3629700"/>
          </a:xfrm>
          <a:prstGeom prst="rect">
            <a:avLst/>
          </a:prstGeom>
          <a:noFill/>
          <a:ln>
            <a:noFill/>
          </a:ln>
        </p:spPr>
        <p:txBody>
          <a:bodyPr anchorCtr="0" anchor="t" bIns="91425" lIns="91425" spcFirstLastPara="1" rIns="91425" wrap="square" tIns="91425">
            <a:normAutofit/>
          </a:bodyPr>
          <a:lstStyle/>
          <a:p>
            <a:pPr indent="0" lvl="0" marL="0" rtl="0" algn="l">
              <a:lnSpc>
                <a:spcPct val="90000"/>
              </a:lnSpc>
              <a:spcBef>
                <a:spcPts val="1200"/>
              </a:spcBef>
              <a:spcAft>
                <a:spcPts val="0"/>
              </a:spcAft>
              <a:buNone/>
            </a:pPr>
            <a:r>
              <a:rPr lang="en-US" sz="2120">
                <a:solidFill>
                  <a:schemeClr val="dk1"/>
                </a:solidFill>
                <a:latin typeface="Arial"/>
                <a:ea typeface="Arial"/>
                <a:cs typeface="Arial"/>
                <a:sym typeface="Arial"/>
              </a:rPr>
              <a:t>In conclusion, my hypothesis was correct! </a:t>
            </a:r>
            <a:endParaRPr sz="2120">
              <a:solidFill>
                <a:schemeClr val="dk1"/>
              </a:solidFill>
              <a:latin typeface="Arial"/>
              <a:ea typeface="Arial"/>
              <a:cs typeface="Arial"/>
              <a:sym typeface="Arial"/>
            </a:endParaRPr>
          </a:p>
          <a:p>
            <a:pPr indent="-363220" lvl="0" marL="457200" rtl="0" algn="l">
              <a:lnSpc>
                <a:spcPct val="90000"/>
              </a:lnSpc>
              <a:spcBef>
                <a:spcPts val="1200"/>
              </a:spcBef>
              <a:spcAft>
                <a:spcPts val="0"/>
              </a:spcAft>
              <a:buClr>
                <a:schemeClr val="dk1"/>
              </a:buClr>
              <a:buSzPts val="2120"/>
              <a:buFont typeface="Arial"/>
              <a:buChar char="●"/>
            </a:pPr>
            <a:r>
              <a:rPr lang="en-US" sz="2120">
                <a:solidFill>
                  <a:schemeClr val="dk1"/>
                </a:solidFill>
                <a:latin typeface="Arial"/>
                <a:ea typeface="Arial"/>
                <a:cs typeface="Arial"/>
                <a:sym typeface="Arial"/>
              </a:rPr>
              <a:t>Along with nutrients added to water, with some grow lights, you can grow plants without soil! This is a way to prevent the topsoil being used up. Though there are some </a:t>
            </a:r>
            <a:r>
              <a:rPr lang="en-US" sz="2120">
                <a:solidFill>
                  <a:schemeClr val="dk1"/>
                </a:solidFill>
                <a:latin typeface="Arial"/>
                <a:ea typeface="Arial"/>
                <a:cs typeface="Arial"/>
                <a:sym typeface="Arial"/>
              </a:rPr>
              <a:t>challenges for maintaining the hydroponics systems, it is a great way to grow thriving plants!</a:t>
            </a:r>
            <a:endParaRPr sz="2120">
              <a:solidFill>
                <a:schemeClr val="dk1"/>
              </a:solidFill>
              <a:latin typeface="Arial"/>
              <a:ea typeface="Arial"/>
              <a:cs typeface="Arial"/>
              <a:sym typeface="Arial"/>
            </a:endParaRPr>
          </a:p>
          <a:p>
            <a:pPr indent="0" lvl="0" marL="0" rtl="0" algn="l">
              <a:lnSpc>
                <a:spcPct val="90000"/>
              </a:lnSpc>
              <a:spcBef>
                <a:spcPts val="1200"/>
              </a:spcBef>
              <a:spcAft>
                <a:spcPts val="0"/>
              </a:spcAft>
              <a:buNone/>
            </a:pPr>
            <a:r>
              <a:t/>
            </a:r>
            <a:endParaRPr sz="2120">
              <a:solidFill>
                <a:schemeClr val="dk1"/>
              </a:solidFill>
              <a:latin typeface="Arial"/>
              <a:ea typeface="Arial"/>
              <a:cs typeface="Arial"/>
              <a:sym typeface="Arial"/>
            </a:endParaRPr>
          </a:p>
          <a:p>
            <a:pPr indent="0" lvl="0" marL="0" rtl="0" algn="l">
              <a:lnSpc>
                <a:spcPct val="90000"/>
              </a:lnSpc>
              <a:spcBef>
                <a:spcPts val="1200"/>
              </a:spcBef>
              <a:spcAft>
                <a:spcPts val="0"/>
              </a:spcAft>
              <a:buNone/>
            </a:pPr>
            <a:r>
              <a:rPr lang="en-US" sz="2120">
                <a:solidFill>
                  <a:schemeClr val="dk1"/>
                </a:solidFill>
                <a:latin typeface="Arial"/>
                <a:ea typeface="Arial"/>
                <a:cs typeface="Arial"/>
                <a:sym typeface="Arial"/>
              </a:rPr>
              <a:t>My second hypothesis was also correct! </a:t>
            </a:r>
            <a:endParaRPr sz="2120">
              <a:solidFill>
                <a:schemeClr val="dk1"/>
              </a:solidFill>
              <a:latin typeface="Arial"/>
              <a:ea typeface="Arial"/>
              <a:cs typeface="Arial"/>
              <a:sym typeface="Arial"/>
            </a:endParaRPr>
          </a:p>
          <a:p>
            <a:pPr indent="-363220" lvl="0" marL="457200" rtl="0" algn="l">
              <a:lnSpc>
                <a:spcPct val="90000"/>
              </a:lnSpc>
              <a:spcBef>
                <a:spcPts val="1200"/>
              </a:spcBef>
              <a:spcAft>
                <a:spcPts val="0"/>
              </a:spcAft>
              <a:buClr>
                <a:schemeClr val="dk1"/>
              </a:buClr>
              <a:buSzPts val="2120"/>
              <a:buFont typeface="Arial"/>
              <a:buChar char="●"/>
            </a:pPr>
            <a:r>
              <a:rPr lang="en-US" sz="2120">
                <a:solidFill>
                  <a:schemeClr val="dk1"/>
                </a:solidFill>
                <a:latin typeface="Arial"/>
                <a:ea typeface="Arial"/>
                <a:cs typeface="Arial"/>
                <a:sym typeface="Arial"/>
              </a:rPr>
              <a:t>According to my research, plants in a hydroponic system grow 5x more faster than plants in traditional farming.  </a:t>
            </a:r>
            <a:endParaRPr sz="20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26" name="Shape 226"/>
        <p:cNvGrpSpPr/>
        <p:nvPr/>
      </p:nvGrpSpPr>
      <p:grpSpPr>
        <a:xfrm>
          <a:off x="0" y="0"/>
          <a:ext cx="0" cy="0"/>
          <a:chOff x="0" y="0"/>
          <a:chExt cx="0" cy="0"/>
        </a:xfrm>
      </p:grpSpPr>
      <p:sp>
        <p:nvSpPr>
          <p:cNvPr id="227" name="Google Shape;227;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REFERENCES</a:t>
            </a:r>
            <a:endParaRPr/>
          </a:p>
        </p:txBody>
      </p:sp>
      <p:sp>
        <p:nvSpPr>
          <p:cNvPr id="228" name="Google Shape;228;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334327" lvl="0" marL="457200" rtl="0" algn="l">
              <a:lnSpc>
                <a:spcPct val="90000"/>
              </a:lnSpc>
              <a:spcBef>
                <a:spcPts val="1200"/>
              </a:spcBef>
              <a:spcAft>
                <a:spcPts val="0"/>
              </a:spcAft>
              <a:buSzPct val="90000"/>
              <a:buChar char="●"/>
            </a:pPr>
            <a:r>
              <a:rPr lang="en-US" sz="2000" u="sng">
                <a:solidFill>
                  <a:schemeClr val="hlink"/>
                </a:solidFill>
                <a:latin typeface="Arial"/>
                <a:ea typeface="Arial"/>
                <a:cs typeface="Arial"/>
                <a:sym typeface="Arial"/>
                <a:hlinkClick r:id="rId3"/>
              </a:rPr>
              <a:t>Eden Green Technology - Hydroponics vs. Traditional Farming</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4"/>
              </a:rPr>
              <a:t>Eden Green - Advantages Of Hydroponics </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5"/>
              </a:rPr>
              <a:t>Wikipedia - Hydroponics </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6"/>
              </a:rPr>
              <a:t>Miracle Gro - What Plants Cannot Grow In Hydroponics</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7"/>
              </a:rPr>
              <a:t>Growee - Why Is Hydroponics Expensive </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8"/>
              </a:rPr>
              <a:t>AeroGarden - How Fast Does Hydroponics Farming Grow</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9"/>
              </a:rPr>
              <a:t>AGrowTronics - How Much Times Do We Have To Change Water In Hydroponics</a:t>
            </a:r>
            <a:endParaRPr sz="2000">
              <a:latin typeface="Arial"/>
              <a:ea typeface="Arial"/>
              <a:cs typeface="Arial"/>
              <a:sym typeface="Arial"/>
            </a:endParaRPr>
          </a:p>
          <a:p>
            <a:pPr indent="-346075" lvl="0" marL="457200" rtl="0" algn="l">
              <a:lnSpc>
                <a:spcPct val="90000"/>
              </a:lnSpc>
              <a:spcBef>
                <a:spcPts val="1200"/>
              </a:spcBef>
              <a:spcAft>
                <a:spcPts val="0"/>
              </a:spcAft>
              <a:buSzPct val="100000"/>
              <a:buFont typeface="Arial"/>
              <a:buChar char="●"/>
            </a:pPr>
            <a:r>
              <a:rPr lang="en-US" sz="2000" u="sng">
                <a:solidFill>
                  <a:schemeClr val="hlink"/>
                </a:solidFill>
                <a:latin typeface="Arial"/>
                <a:ea typeface="Arial"/>
                <a:cs typeface="Arial"/>
                <a:sym typeface="Arial"/>
                <a:hlinkClick r:id="rId10"/>
              </a:rPr>
              <a:t>Growee - Why Do We Have To Change Water In Hydroponics</a:t>
            </a:r>
            <a:endParaRPr sz="2000">
              <a:latin typeface="Arial"/>
              <a:ea typeface="Arial"/>
              <a:cs typeface="Arial"/>
              <a:sym typeface="Arial"/>
            </a:endParaRPr>
          </a:p>
          <a:p>
            <a:pPr indent="-346075" lvl="0" marL="457200" rtl="0" algn="l">
              <a:lnSpc>
                <a:spcPct val="90000"/>
              </a:lnSpc>
              <a:spcBef>
                <a:spcPts val="1200"/>
              </a:spcBef>
              <a:spcAft>
                <a:spcPts val="600"/>
              </a:spcAft>
              <a:buSzPct val="100000"/>
              <a:buFont typeface="Arial"/>
              <a:buChar char="●"/>
            </a:pPr>
            <a:r>
              <a:rPr lang="en-US" sz="2000" u="sng">
                <a:solidFill>
                  <a:schemeClr val="hlink"/>
                </a:solidFill>
                <a:latin typeface="Arial"/>
                <a:ea typeface="Arial"/>
                <a:cs typeface="Arial"/>
                <a:sym typeface="Arial"/>
                <a:hlinkClick r:id="rId11"/>
              </a:rPr>
              <a:t>The Hindu - All About Hydroponics</a:t>
            </a:r>
            <a:endParaRPr sz="200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32" name="Shape 232"/>
        <p:cNvGrpSpPr/>
        <p:nvPr/>
      </p:nvGrpSpPr>
      <p:grpSpPr>
        <a:xfrm>
          <a:off x="0" y="0"/>
          <a:ext cx="0" cy="0"/>
          <a:chOff x="0" y="0"/>
          <a:chExt cx="0" cy="0"/>
        </a:xfrm>
      </p:grpSpPr>
      <p:sp>
        <p:nvSpPr>
          <p:cNvPr id="233" name="Google Shape;233;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a:t>
            </a:r>
            <a:endParaRPr/>
          </a:p>
        </p:txBody>
      </p:sp>
      <p:sp>
        <p:nvSpPr>
          <p:cNvPr id="234" name="Google Shape;234;p35"/>
          <p:cNvSpPr txBox="1"/>
          <p:nvPr>
            <p:ph idx="1" type="body"/>
          </p:nvPr>
        </p:nvSpPr>
        <p:spPr>
          <a:xfrm>
            <a:off x="311700" y="1152475"/>
            <a:ext cx="8520600" cy="388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400" u="sng">
                <a:solidFill>
                  <a:schemeClr val="dk1"/>
                </a:solidFill>
                <a:latin typeface="Arial"/>
                <a:ea typeface="Arial"/>
                <a:cs typeface="Arial"/>
                <a:sym typeface="Arial"/>
              </a:rPr>
              <a:t>Oct. 23, 2023</a:t>
            </a:r>
            <a:r>
              <a:rPr lang="en-US" sz="1400">
                <a:solidFill>
                  <a:schemeClr val="dk1"/>
                </a:solidFill>
                <a:latin typeface="Arial"/>
                <a:ea typeface="Arial"/>
                <a:cs typeface="Arial"/>
                <a:sym typeface="Arial"/>
              </a:rPr>
              <a:t> - Today I did background research on hydroponics. I watched a lot of youtube videos to help me get in depth of the topic. I learned that there are different types of hydroponics (Nutrient Film Technique, Deep Water Culture also known as DWC , Wick System, Ebb and Flow, Drip System and Aeroponics). Hydroponics is when plants are grown in nutrient filled water. My dad and I are going to do DWC.</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u="sng">
                <a:solidFill>
                  <a:schemeClr val="dk1"/>
                </a:solidFill>
                <a:latin typeface="Arial"/>
                <a:ea typeface="Arial"/>
                <a:cs typeface="Arial"/>
                <a:sym typeface="Arial"/>
              </a:rPr>
              <a:t>Sites:</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1.</a:t>
            </a:r>
            <a:r>
              <a:rPr lang="en-US" sz="1400">
                <a:solidFill>
                  <a:schemeClr val="dk1"/>
                </a:solidFill>
                <a:uFill>
                  <a:noFill/>
                </a:uFill>
                <a:latin typeface="Arial"/>
                <a:ea typeface="Arial"/>
                <a:cs typeface="Arial"/>
                <a:sym typeface="Arial"/>
                <a:hlinkClick r:id="rId3">
                  <a:extLst>
                    <a:ext uri="{A12FA001-AC4F-418D-AE19-62706E023703}">
                      <ahyp:hlinkClr val="tx"/>
                    </a:ext>
                  </a:extLst>
                </a:hlinkClick>
              </a:rPr>
              <a:t>https://byjus.com/neet/hydroponic-system/</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2.</a:t>
            </a:r>
            <a:r>
              <a:rPr lang="en-US" sz="1400">
                <a:solidFill>
                  <a:schemeClr val="dk1"/>
                </a:solidFill>
                <a:uFill>
                  <a:noFill/>
                </a:uFill>
                <a:latin typeface="Arial"/>
                <a:ea typeface="Arial"/>
                <a:cs typeface="Arial"/>
                <a:sym typeface="Arial"/>
                <a:hlinkClick r:id="rId4">
                  <a:extLst>
                    <a:ext uri="{A12FA001-AC4F-418D-AE19-62706E023703}">
                      <ahyp:hlinkClr val="tx"/>
                    </a:ext>
                  </a:extLst>
                </a:hlinkClick>
              </a:rPr>
              <a:t>https://www.youtube.com/watch?v=1PVdQ3-7UIs</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3.</a:t>
            </a:r>
            <a:r>
              <a:rPr lang="en-US" sz="1400">
                <a:solidFill>
                  <a:schemeClr val="dk1"/>
                </a:solidFill>
                <a:uFill>
                  <a:noFill/>
                </a:uFill>
                <a:latin typeface="Arial"/>
                <a:ea typeface="Arial"/>
                <a:cs typeface="Arial"/>
                <a:sym typeface="Arial"/>
                <a:hlinkClick r:id="rId5">
                  <a:extLst>
                    <a:ext uri="{A12FA001-AC4F-418D-AE19-62706E023703}">
                      <ahyp:hlinkClr val="tx"/>
                    </a:ext>
                  </a:extLst>
                </a:hlinkClick>
              </a:rPr>
              <a:t>https://www.sciencebuddies.org/science-fair-projects/project-ideas/PlantBio_p045/plant-biology/hydroponics-gardening-without-soil</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4.</a:t>
            </a:r>
            <a:r>
              <a:rPr lang="en-US" sz="1400">
                <a:solidFill>
                  <a:schemeClr val="dk1"/>
                </a:solidFill>
                <a:uFill>
                  <a:noFill/>
                </a:uFill>
                <a:latin typeface="Arial"/>
                <a:ea typeface="Arial"/>
                <a:cs typeface="Arial"/>
                <a:sym typeface="Arial"/>
                <a:hlinkClick r:id="rId6">
                  <a:extLst>
                    <a:ext uri="{A12FA001-AC4F-418D-AE19-62706E023703}">
                      <ahyp:hlinkClr val="tx"/>
                    </a:ext>
                  </a:extLst>
                </a:hlinkClick>
              </a:rPr>
              <a:t>https://www.youtube.com/watch?v=LV2jIkOwYl8</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Nov. 20, 2023 -</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lang="en-US" sz="1400">
                <a:solidFill>
                  <a:schemeClr val="dk1"/>
                </a:solidFill>
                <a:latin typeface="Arial"/>
                <a:ea typeface="Arial"/>
                <a:cs typeface="Arial"/>
                <a:sym typeface="Arial"/>
              </a:rPr>
              <a:t>(</a:t>
            </a:r>
            <a:r>
              <a:rPr lang="en-US" sz="1400" u="sng">
                <a:solidFill>
                  <a:schemeClr val="hlink"/>
                </a:solidFill>
                <a:latin typeface="Arial"/>
                <a:ea typeface="Arial"/>
                <a:cs typeface="Arial"/>
                <a:sym typeface="Arial"/>
                <a:hlinkClick r:id="rId7"/>
              </a:rPr>
              <a:t>Hydroponics</a:t>
            </a:r>
            <a:r>
              <a:rPr lang="en-US" sz="1400">
                <a:solidFill>
                  <a:schemeClr val="dk1"/>
                </a:solidFill>
                <a:latin typeface="Arial"/>
                <a:ea typeface="Arial"/>
                <a:cs typeface="Arial"/>
                <a:sym typeface="Arial"/>
              </a:rPr>
              <a:t>) Google Doc where I upload all my information)</a:t>
            </a:r>
            <a:endParaRPr sz="14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t/>
            </a:r>
            <a:endParaRPr sz="160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US"/>
              <a:t>Science Fair Daily Log</a:t>
            </a:r>
            <a:endParaRPr/>
          </a:p>
        </p:txBody>
      </p:sp>
      <p:sp>
        <p:nvSpPr>
          <p:cNvPr id="240" name="Google Shape;240;p36"/>
          <p:cNvSpPr txBox="1"/>
          <p:nvPr/>
        </p:nvSpPr>
        <p:spPr>
          <a:xfrm>
            <a:off x="378175" y="1457700"/>
            <a:ext cx="8520600" cy="3000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US" u="sng"/>
              <a:t>Deep Water Culture (DWC):</a:t>
            </a:r>
            <a:endParaRPr u="sng"/>
          </a:p>
          <a:p>
            <a:pPr indent="0" lvl="0" marL="0" rtl="0" algn="l">
              <a:lnSpc>
                <a:spcPct val="115000"/>
              </a:lnSpc>
              <a:spcBef>
                <a:spcPts val="0"/>
              </a:spcBef>
              <a:spcAft>
                <a:spcPts val="0"/>
              </a:spcAft>
              <a:buNone/>
            </a:pPr>
            <a:r>
              <a:rPr lang="en-US" u="sng"/>
              <a:t>Dec. 4</a:t>
            </a:r>
            <a:r>
              <a:rPr lang="en-US"/>
              <a:t> -  I did some </a:t>
            </a:r>
            <a:r>
              <a:rPr lang="en-US"/>
              <a:t>research</a:t>
            </a:r>
            <a:r>
              <a:rPr lang="en-US"/>
              <a:t> about what hydroponics is.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US"/>
              <a:t>Hydroponics in general means growing plants in a nutrient solution without soil.</a:t>
            </a:r>
            <a:endParaRPr/>
          </a:p>
          <a:p>
            <a:pPr indent="0" lvl="0" marL="0" rtl="0" algn="l">
              <a:lnSpc>
                <a:spcPct val="115000"/>
              </a:lnSpc>
              <a:spcBef>
                <a:spcPts val="0"/>
              </a:spcBef>
              <a:spcAft>
                <a:spcPts val="0"/>
              </a:spcAft>
              <a:buNone/>
            </a:pPr>
            <a:r>
              <a:rPr lang="en-US"/>
              <a:t>But deep water culture means the plant's roots are suspended over water containing minerals and treated with oxygen. </a:t>
            </a:r>
            <a:endParaRPr/>
          </a:p>
          <a:p>
            <a:pPr indent="0" lvl="0" marL="0" rtl="0" algn="l">
              <a:lnSpc>
                <a:spcPct val="115000"/>
              </a:lnSpc>
              <a:spcBef>
                <a:spcPts val="0"/>
              </a:spcBef>
              <a:spcAft>
                <a:spcPts val="0"/>
              </a:spcAft>
              <a:buNone/>
            </a:pPr>
            <a:r>
              <a:rPr lang="en-US" u="sng"/>
              <a:t>Materials:</a:t>
            </a:r>
            <a:endParaRPr u="sng"/>
          </a:p>
          <a:p>
            <a:pPr indent="0" lvl="0" marL="0" rtl="0" algn="l">
              <a:spcBef>
                <a:spcPts val="0"/>
              </a:spcBef>
              <a:spcAft>
                <a:spcPts val="0"/>
              </a:spcAft>
              <a:buNone/>
            </a:pPr>
            <a:r>
              <a:rPr lang="en-US"/>
              <a:t>Seeds for growing plants</a:t>
            </a:r>
            <a:endParaRPr/>
          </a:p>
          <a:p>
            <a:pPr indent="0" lvl="0" marL="0" rtl="0" algn="l">
              <a:spcBef>
                <a:spcPts val="0"/>
              </a:spcBef>
              <a:spcAft>
                <a:spcPts val="0"/>
              </a:spcAft>
              <a:buNone/>
            </a:pPr>
            <a:r>
              <a:rPr lang="en-US"/>
              <a:t>Water</a:t>
            </a:r>
            <a:endParaRPr/>
          </a:p>
          <a:p>
            <a:pPr indent="0" lvl="0" marL="0" rtl="0" algn="l">
              <a:spcBef>
                <a:spcPts val="0"/>
              </a:spcBef>
              <a:spcAft>
                <a:spcPts val="0"/>
              </a:spcAft>
              <a:buNone/>
            </a:pPr>
            <a:r>
              <a:rPr lang="en-US"/>
              <a:t>Recycled Container</a:t>
            </a:r>
            <a:endParaRPr/>
          </a:p>
          <a:p>
            <a:pPr indent="0" lvl="0" marL="0" rtl="0" algn="l">
              <a:spcBef>
                <a:spcPts val="0"/>
              </a:spcBef>
              <a:spcAft>
                <a:spcPts val="0"/>
              </a:spcAft>
              <a:buNone/>
            </a:pPr>
            <a:r>
              <a:rPr lang="en-US"/>
              <a:t>DC Water Pump</a:t>
            </a:r>
            <a:endParaRPr/>
          </a:p>
          <a:p>
            <a:pPr indent="0" lvl="0" marL="0" rtl="0" algn="l">
              <a:spcBef>
                <a:spcPts val="0"/>
              </a:spcBef>
              <a:spcAft>
                <a:spcPts val="0"/>
              </a:spcAft>
              <a:buNone/>
            </a:pPr>
            <a:r>
              <a:rPr lang="en-US"/>
              <a:t>Possibly Coconut Coir</a:t>
            </a:r>
            <a:endParaRPr/>
          </a:p>
          <a:p>
            <a:pPr indent="0" lvl="0" marL="0" rtl="0" algn="l">
              <a:spcBef>
                <a:spcPts val="0"/>
              </a:spcBef>
              <a:spcAft>
                <a:spcPts val="0"/>
              </a:spcAft>
              <a:buNone/>
            </a:pPr>
            <a:r>
              <a:rPr lang="en-US"/>
              <a:t>Resources from the internet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 I do more research more materials or resources may be needed.</a:t>
            </a:r>
            <a:endParaRPr/>
          </a:p>
          <a:p>
            <a:pPr indent="0" lvl="0" marL="0" rtl="0" algn="l">
              <a:lnSpc>
                <a:spcPct val="115000"/>
              </a:lnSpc>
              <a:spcBef>
                <a:spcPts val="0"/>
              </a:spcBef>
              <a:spcAft>
                <a:spcPts val="0"/>
              </a:spcAft>
              <a:buNone/>
            </a:pPr>
            <a:r>
              <a:t/>
            </a:r>
            <a:endParaRPr u="sng"/>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US"/>
              <a:t>Science Fair Daily Log</a:t>
            </a:r>
            <a:endParaRPr/>
          </a:p>
        </p:txBody>
      </p:sp>
      <p:sp>
        <p:nvSpPr>
          <p:cNvPr id="246" name="Google Shape;246;p37"/>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Dec. 11-  </a:t>
            </a:r>
            <a:r>
              <a:rPr lang="en-US" sz="1400">
                <a:solidFill>
                  <a:schemeClr val="dk1"/>
                </a:solidFill>
                <a:latin typeface="Arial"/>
                <a:ea typeface="Arial"/>
                <a:cs typeface="Arial"/>
                <a:sym typeface="Arial"/>
              </a:rPr>
              <a:t>I </a:t>
            </a:r>
            <a:r>
              <a:rPr lang="en-US" sz="1400">
                <a:solidFill>
                  <a:schemeClr val="dk1"/>
                </a:solidFill>
                <a:latin typeface="Arial"/>
                <a:ea typeface="Arial"/>
                <a:cs typeface="Arial"/>
                <a:sym typeface="Arial"/>
              </a:rPr>
              <a:t>researched</a:t>
            </a:r>
            <a:r>
              <a:rPr lang="en-US" sz="1400">
                <a:solidFill>
                  <a:schemeClr val="dk1"/>
                </a:solidFill>
                <a:latin typeface="Arial"/>
                <a:ea typeface="Arial"/>
                <a:cs typeface="Arial"/>
                <a:sym typeface="Arial"/>
              </a:rPr>
              <a:t> about the pros and cons of hydroponics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Pros:</a:t>
            </a:r>
            <a:endParaRPr sz="1400" u="sng">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Can grow anywhere</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Places lacking things needed to grow plants (such as fertile soil), can use hydroponics</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Cons: </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Increasing cost </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Need to have a good understanding</a:t>
            </a:r>
            <a:endParaRPr sz="1400">
              <a:solidFill>
                <a:schemeClr val="dk1"/>
              </a:solidFill>
              <a:latin typeface="Arial"/>
              <a:ea typeface="Arial"/>
              <a:cs typeface="Arial"/>
              <a:sym typeface="Arial"/>
            </a:endParaRPr>
          </a:p>
          <a:p>
            <a:pPr indent="-317500" lvl="0" marL="457200" rtl="0" algn="l">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Some people use it to grow banned products like marijuana</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9, 2024</a:t>
            </a:r>
            <a:endParaRPr sz="1400" u="sng">
              <a:solidFill>
                <a:schemeClr val="dk1"/>
              </a:solidFill>
              <a:latin typeface="Arial"/>
              <a:ea typeface="Arial"/>
              <a:cs typeface="Arial"/>
              <a:sym typeface="Arial"/>
            </a:endParaRPr>
          </a:p>
          <a:p>
            <a:pPr indent="-317500" lvl="0" marL="457200" rtl="0" algn="l">
              <a:spcBef>
                <a:spcPts val="0"/>
              </a:spcBef>
              <a:spcAft>
                <a:spcPts val="0"/>
              </a:spcAft>
              <a:buClr>
                <a:srgbClr val="E48312"/>
              </a:buClr>
              <a:buSzPts val="1400"/>
              <a:buChar char="●"/>
            </a:pPr>
            <a:r>
              <a:rPr i="1" lang="en-US" sz="1400">
                <a:solidFill>
                  <a:srgbClr val="3F3F3F"/>
                </a:solidFill>
                <a:latin typeface="Arial"/>
                <a:ea typeface="Arial"/>
                <a:cs typeface="Arial"/>
                <a:sym typeface="Arial"/>
              </a:rPr>
              <a:t>So is soil really necessary for a plant to survive, or can plants survive in just water? What if the water had all of the nutrients in it that soil does? The answer to this question is yes. Plants can survive without being planted in soil. </a:t>
            </a:r>
            <a:endParaRPr sz="1400">
              <a:solidFill>
                <a:srgbClr val="3F3F3F"/>
              </a:solidFill>
            </a:endParaRPr>
          </a:p>
          <a:p>
            <a:pPr indent="0" lvl="0" marL="0" rtl="0" algn="l">
              <a:spcBef>
                <a:spcPts val="0"/>
              </a:spcBef>
              <a:spcAft>
                <a:spcPts val="0"/>
              </a:spcAft>
              <a:buNone/>
            </a:pPr>
            <a:r>
              <a:t/>
            </a:r>
            <a:endParaRPr sz="1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50" name="Shape 250"/>
        <p:cNvGrpSpPr/>
        <p:nvPr/>
      </p:nvGrpSpPr>
      <p:grpSpPr>
        <a:xfrm>
          <a:off x="0" y="0"/>
          <a:ext cx="0" cy="0"/>
          <a:chOff x="0" y="0"/>
          <a:chExt cx="0" cy="0"/>
        </a:xfrm>
      </p:grpSpPr>
      <p:sp>
        <p:nvSpPr>
          <p:cNvPr id="251" name="Google Shape;251;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 (Continued) </a:t>
            </a:r>
            <a:endParaRPr/>
          </a:p>
          <a:p>
            <a:pPr indent="0" lvl="0" marL="0" rtl="0" algn="l">
              <a:lnSpc>
                <a:spcPct val="85000"/>
              </a:lnSpc>
              <a:spcBef>
                <a:spcPts val="0"/>
              </a:spcBef>
              <a:spcAft>
                <a:spcPts val="0"/>
              </a:spcAft>
              <a:buClr>
                <a:srgbClr val="3F3F3F"/>
              </a:buClr>
              <a:buSzPct val="86419"/>
              <a:buFont typeface="Calibri"/>
              <a:buNone/>
            </a:pPr>
            <a:r>
              <a:t/>
            </a:r>
            <a:endParaRPr/>
          </a:p>
        </p:txBody>
      </p:sp>
      <p:sp>
        <p:nvSpPr>
          <p:cNvPr id="252" name="Google Shape;252;p38"/>
          <p:cNvSpPr txBox="1"/>
          <p:nvPr>
            <p:ph idx="1" type="body"/>
          </p:nvPr>
        </p:nvSpPr>
        <p:spPr>
          <a:xfrm>
            <a:off x="311700" y="1152475"/>
            <a:ext cx="8520600" cy="3567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21 2024 -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My dad and I planted the seeds (lettuce and tomato) in soil first (because we need a little bit of growth before we can move the plant to a hydroponic location). We attached some growing lights so the plants can thrive. At the end of two weeks, I noticed that the plants had sprouted and reached a height of about one and a half inches. The stems had a fuzzy layer as well as the leaves. Some of the stems were light brown. All of the plants were thriving and will soon be relocated to a hydroponic location. According to Square Mile Farms, “Seedlings are too young to transplant when they have only grown their first leaves (cotyledon leaves). They must reach the 'true leaf' stage, where at least the second set of leaves have grown out.” So we should wait until the lettuce and tomato have grown their first leaves.</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 </a:t>
            </a:r>
            <a:r>
              <a:rPr lang="en-US" sz="1400" u="sng">
                <a:solidFill>
                  <a:schemeClr val="dk1"/>
                </a:solidFill>
                <a:latin typeface="Arial"/>
                <a:ea typeface="Arial"/>
                <a:cs typeface="Arial"/>
                <a:sym typeface="Arial"/>
              </a:rPr>
              <a:t>27</a:t>
            </a:r>
            <a:r>
              <a:rPr lang="en-US" sz="1400">
                <a:solidFill>
                  <a:schemeClr val="dk1"/>
                </a:solidFill>
                <a:latin typeface="Arial"/>
                <a:ea typeface="Arial"/>
                <a:cs typeface="Arial"/>
                <a:sym typeface="Arial"/>
              </a:rPr>
              <a:t>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The plant that was transplanted 6 days ago grew an inch more. My dad and I observed that it grew faster than normal traditional farming. Then my dad and myself transplanted other plants into the hydroponic set because it had about 3 leaves. Then like last time we situated the grow lights above the plant for extra sunlight.</a:t>
            </a:r>
            <a:endParaRPr sz="1400">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56" name="Shape 256"/>
        <p:cNvGrpSpPr/>
        <p:nvPr/>
      </p:nvGrpSpPr>
      <p:grpSpPr>
        <a:xfrm>
          <a:off x="0" y="0"/>
          <a:ext cx="0" cy="0"/>
          <a:chOff x="0" y="0"/>
          <a:chExt cx="0" cy="0"/>
        </a:xfrm>
      </p:grpSpPr>
      <p:sp>
        <p:nvSpPr>
          <p:cNvPr id="257" name="Google Shape;257;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85000"/>
              </a:lnSpc>
              <a:spcBef>
                <a:spcPts val="0"/>
              </a:spcBef>
              <a:spcAft>
                <a:spcPts val="0"/>
              </a:spcAft>
              <a:buClr>
                <a:srgbClr val="3F3F3F"/>
              </a:buClr>
              <a:buSzPct val="86419"/>
              <a:buFont typeface="Calibri"/>
              <a:buNone/>
            </a:pPr>
            <a:r>
              <a:rPr lang="en-US"/>
              <a:t>Science Fair Daily Log (Continued) </a:t>
            </a:r>
            <a:endParaRPr/>
          </a:p>
          <a:p>
            <a:pPr indent="0" lvl="0" marL="0" rtl="0" algn="l">
              <a:lnSpc>
                <a:spcPct val="85000"/>
              </a:lnSpc>
              <a:spcBef>
                <a:spcPts val="0"/>
              </a:spcBef>
              <a:spcAft>
                <a:spcPts val="0"/>
              </a:spcAft>
              <a:buClr>
                <a:srgbClr val="3F3F3F"/>
              </a:buClr>
              <a:buSzPct val="86419"/>
              <a:buFont typeface="Calibri"/>
              <a:buNone/>
            </a:pPr>
            <a:r>
              <a:t/>
            </a:r>
            <a:endParaRPr/>
          </a:p>
        </p:txBody>
      </p:sp>
      <p:sp>
        <p:nvSpPr>
          <p:cNvPr id="258" name="Google Shape;258;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Jan</a:t>
            </a:r>
            <a:r>
              <a:rPr lang="en-US" sz="1400" u="sng">
                <a:solidFill>
                  <a:schemeClr val="dk1"/>
                </a:solidFill>
                <a:latin typeface="Arial"/>
                <a:ea typeface="Arial"/>
                <a:cs typeface="Arial"/>
                <a:sym typeface="Arial"/>
              </a:rPr>
              <a:t>. 27 - Feb. 4 2024 -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Over the </a:t>
            </a:r>
            <a:r>
              <a:rPr lang="en-US" sz="1400">
                <a:solidFill>
                  <a:schemeClr val="dk1"/>
                </a:solidFill>
                <a:latin typeface="Arial"/>
                <a:ea typeface="Arial"/>
                <a:cs typeface="Arial"/>
                <a:sym typeface="Arial"/>
              </a:rPr>
              <a:t>course</a:t>
            </a:r>
            <a:r>
              <a:rPr lang="en-US" sz="1400">
                <a:solidFill>
                  <a:schemeClr val="dk1"/>
                </a:solidFill>
                <a:latin typeface="Arial"/>
                <a:ea typeface="Arial"/>
                <a:cs typeface="Arial"/>
                <a:sym typeface="Arial"/>
              </a:rPr>
              <a:t> of a week I added some details to the slides since the rough draft is due this soon.</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Feb. 4, 2024 -</a:t>
            </a:r>
            <a:endParaRPr sz="1400" u="sng">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I researched a lot today and added more slides to the advantages and disadvantages. In the hydroponics set, new leaves are starting to form.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u="sng">
                <a:solidFill>
                  <a:schemeClr val="dk1"/>
                </a:solidFill>
                <a:latin typeface="Arial"/>
                <a:ea typeface="Arial"/>
                <a:cs typeface="Arial"/>
                <a:sym typeface="Arial"/>
              </a:rPr>
              <a:t>Feb. 17, 2024 - </a:t>
            </a: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Today we recycled the water and since one of the tomato plants died, my dad and I transplanted another tomato plant into the hydroponics system. The tomato plant that we planted first was starting to droop and becoming a light tint of brown. I quickly figured out that the cause was probably because we did not recycle the water every 2-3 weeks.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311700" y="270769"/>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What is Hydroponics?</a:t>
            </a:r>
            <a:br>
              <a:rPr lang="en-US"/>
            </a:br>
            <a:endParaRPr/>
          </a:p>
        </p:txBody>
      </p:sp>
      <p:sp>
        <p:nvSpPr>
          <p:cNvPr id="118" name="Google Shape;118;p16"/>
          <p:cNvSpPr txBox="1"/>
          <p:nvPr>
            <p:ph idx="1" type="body"/>
          </p:nvPr>
        </p:nvSpPr>
        <p:spPr>
          <a:xfrm>
            <a:off x="311700" y="1152475"/>
            <a:ext cx="8520600" cy="3990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1200"/>
              </a:spcBef>
              <a:spcAft>
                <a:spcPts val="0"/>
              </a:spcAft>
              <a:buNone/>
            </a:pPr>
            <a:r>
              <a:rPr lang="en-US" sz="2500">
                <a:solidFill>
                  <a:schemeClr val="dk1"/>
                </a:solidFill>
                <a:latin typeface="Arial"/>
                <a:ea typeface="Arial"/>
                <a:cs typeface="Arial"/>
                <a:sym typeface="Arial"/>
              </a:rPr>
              <a:t>Soil erosion, land degradation and many other issues are impacting the land so is there a way to grow plants without soil?! Yes! Hydroponics! </a:t>
            </a:r>
            <a:endParaRPr sz="2933">
              <a:latin typeface="Arial"/>
              <a:ea typeface="Arial"/>
              <a:cs typeface="Arial"/>
              <a:sym typeface="Arial"/>
            </a:endParaRPr>
          </a:p>
          <a:p>
            <a:pPr indent="-387350" lvl="0" marL="457200" marR="0" rtl="0" algn="just">
              <a:lnSpc>
                <a:spcPct val="100000"/>
              </a:lnSpc>
              <a:spcBef>
                <a:spcPts val="600"/>
              </a:spcBef>
              <a:spcAft>
                <a:spcPts val="0"/>
              </a:spcAft>
              <a:buClr>
                <a:schemeClr val="dk1"/>
              </a:buClr>
              <a:buSzPts val="2500"/>
              <a:buFont typeface="Arial"/>
              <a:buChar char="●"/>
            </a:pPr>
            <a:r>
              <a:rPr lang="en-US" sz="2500">
                <a:solidFill>
                  <a:schemeClr val="dk1"/>
                </a:solidFill>
                <a:latin typeface="Arial"/>
                <a:ea typeface="Arial"/>
                <a:cs typeface="Arial"/>
                <a:sym typeface="Arial"/>
              </a:rPr>
              <a:t>Hydroponics is a method of growing plants without soil, using water, nutrients, and light.</a:t>
            </a:r>
            <a:endParaRPr sz="2500">
              <a:solidFill>
                <a:schemeClr val="dk1"/>
              </a:solidFill>
              <a:latin typeface="Arial"/>
              <a:ea typeface="Arial"/>
              <a:cs typeface="Arial"/>
              <a:sym typeface="Arial"/>
            </a:endParaRPr>
          </a:p>
          <a:p>
            <a:pPr indent="-387350" lvl="0" marL="457200" marR="0" rtl="0" algn="just">
              <a:lnSpc>
                <a:spcPct val="100000"/>
              </a:lnSpc>
              <a:spcBef>
                <a:spcPts val="0"/>
              </a:spcBef>
              <a:spcAft>
                <a:spcPts val="0"/>
              </a:spcAft>
              <a:buClr>
                <a:schemeClr val="dk1"/>
              </a:buClr>
              <a:buSzPts val="2500"/>
              <a:buFont typeface="Arial"/>
              <a:buChar char="●"/>
            </a:pPr>
            <a:r>
              <a:rPr lang="en-US" sz="2500">
                <a:solidFill>
                  <a:schemeClr val="dk1"/>
                </a:solidFill>
                <a:latin typeface="Arial"/>
                <a:ea typeface="Arial"/>
                <a:cs typeface="Arial"/>
                <a:sym typeface="Arial"/>
              </a:rPr>
              <a:t>Plant has to sprout a few leaves in a container containing soil or coir. </a:t>
            </a:r>
            <a:endParaRPr sz="2500">
              <a:solidFill>
                <a:schemeClr val="dk1"/>
              </a:solidFill>
              <a:latin typeface="Arial"/>
              <a:ea typeface="Arial"/>
              <a:cs typeface="Arial"/>
              <a:sym typeface="Arial"/>
            </a:endParaRPr>
          </a:p>
          <a:p>
            <a:pPr indent="-387350" lvl="0" marL="457200" marR="0" rtl="0" algn="just">
              <a:lnSpc>
                <a:spcPct val="100000"/>
              </a:lnSpc>
              <a:spcBef>
                <a:spcPts val="0"/>
              </a:spcBef>
              <a:spcAft>
                <a:spcPts val="0"/>
              </a:spcAft>
              <a:buClr>
                <a:schemeClr val="dk1"/>
              </a:buClr>
              <a:buSzPts val="2500"/>
              <a:buFont typeface="Arial"/>
              <a:buChar char="●"/>
            </a:pPr>
            <a:r>
              <a:rPr lang="en-US" sz="2500">
                <a:solidFill>
                  <a:schemeClr val="dk1"/>
                </a:solidFill>
                <a:latin typeface="Arial"/>
                <a:ea typeface="Arial"/>
                <a:cs typeface="Arial"/>
                <a:sym typeface="Arial"/>
              </a:rPr>
              <a:t>They are placed in the Hydroponics system after the plant has at least 4 leaves</a:t>
            </a:r>
            <a:endParaRPr sz="2233">
              <a:latin typeface="Arial"/>
              <a:ea typeface="Arial"/>
              <a:cs typeface="Arial"/>
              <a:sym typeface="Arial"/>
            </a:endParaRPr>
          </a:p>
          <a:p>
            <a:pPr indent="0" lvl="0" marL="0" marR="0" rtl="0" algn="l">
              <a:lnSpc>
                <a:spcPct val="70000"/>
              </a:lnSpc>
              <a:spcBef>
                <a:spcPts val="1200"/>
              </a:spcBef>
              <a:spcAft>
                <a:spcPts val="600"/>
              </a:spcAft>
              <a:buNone/>
            </a:pPr>
            <a:r>
              <a:t/>
            </a:r>
            <a:endParaRPr sz="21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2" name="Shape 122"/>
        <p:cNvGrpSpPr/>
        <p:nvPr/>
      </p:nvGrpSpPr>
      <p:grpSpPr>
        <a:xfrm>
          <a:off x="0" y="0"/>
          <a:ext cx="0" cy="0"/>
          <a:chOff x="0" y="0"/>
          <a:chExt cx="0" cy="0"/>
        </a:xfrm>
      </p:grpSpPr>
      <p:sp>
        <p:nvSpPr>
          <p:cNvPr id="123" name="Google Shape;123;p17"/>
          <p:cNvSpPr txBox="1"/>
          <p:nvPr>
            <p:ph type="title"/>
          </p:nvPr>
        </p:nvSpPr>
        <p:spPr>
          <a:xfrm>
            <a:off x="311700" y="270769"/>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Types of Hydroponic Farming</a:t>
            </a:r>
            <a:br>
              <a:rPr lang="en-US"/>
            </a:br>
            <a:endParaRPr/>
          </a:p>
        </p:txBody>
      </p:sp>
      <p:sp>
        <p:nvSpPr>
          <p:cNvPr id="124" name="Google Shape;124;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85000" lnSpcReduction="20000"/>
          </a:bodyPr>
          <a:lstStyle/>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Nutrient Film Technique</a:t>
            </a:r>
            <a:endParaRPr sz="27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2700">
              <a:solidFill>
                <a:schemeClr val="dk1"/>
              </a:solidFill>
              <a:latin typeface="Arial"/>
              <a:ea typeface="Arial"/>
              <a:cs typeface="Arial"/>
              <a:sym typeface="Arial"/>
            </a:endParaRPr>
          </a:p>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Deep Water Culture (DWC)</a:t>
            </a:r>
            <a:endParaRPr sz="27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2700">
              <a:solidFill>
                <a:schemeClr val="dk1"/>
              </a:solidFill>
              <a:latin typeface="Arial"/>
              <a:ea typeface="Arial"/>
              <a:cs typeface="Arial"/>
              <a:sym typeface="Arial"/>
            </a:endParaRPr>
          </a:p>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Wick System</a:t>
            </a:r>
            <a:endParaRPr sz="27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2700">
              <a:solidFill>
                <a:schemeClr val="dk1"/>
              </a:solidFill>
              <a:latin typeface="Arial"/>
              <a:ea typeface="Arial"/>
              <a:cs typeface="Arial"/>
              <a:sym typeface="Arial"/>
            </a:endParaRPr>
          </a:p>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Ebb and Flow</a:t>
            </a:r>
            <a:endParaRPr sz="27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2700">
              <a:solidFill>
                <a:schemeClr val="dk1"/>
              </a:solidFill>
              <a:latin typeface="Arial"/>
              <a:ea typeface="Arial"/>
              <a:cs typeface="Arial"/>
              <a:sym typeface="Arial"/>
            </a:endParaRPr>
          </a:p>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Drip System </a:t>
            </a:r>
            <a:endParaRPr sz="2700">
              <a:solidFill>
                <a:schemeClr val="dk1"/>
              </a:solidFill>
              <a:latin typeface="Arial"/>
              <a:ea typeface="Arial"/>
              <a:cs typeface="Arial"/>
              <a:sym typeface="Arial"/>
            </a:endParaRPr>
          </a:p>
          <a:p>
            <a:pPr indent="0" lvl="0" marL="457200" marR="0" rtl="0" algn="just">
              <a:lnSpc>
                <a:spcPct val="100000"/>
              </a:lnSpc>
              <a:spcBef>
                <a:spcPts val="0"/>
              </a:spcBef>
              <a:spcAft>
                <a:spcPts val="0"/>
              </a:spcAft>
              <a:buNone/>
            </a:pPr>
            <a:r>
              <a:t/>
            </a:r>
            <a:endParaRPr sz="2700">
              <a:solidFill>
                <a:schemeClr val="dk1"/>
              </a:solidFill>
              <a:latin typeface="Arial"/>
              <a:ea typeface="Arial"/>
              <a:cs typeface="Arial"/>
              <a:sym typeface="Arial"/>
            </a:endParaRPr>
          </a:p>
          <a:p>
            <a:pPr indent="-374332" lvl="0" marL="457200" marR="0" rtl="0" algn="just">
              <a:lnSpc>
                <a:spcPct val="100000"/>
              </a:lnSpc>
              <a:spcBef>
                <a:spcPts val="0"/>
              </a:spcBef>
              <a:spcAft>
                <a:spcPts val="0"/>
              </a:spcAft>
              <a:buClr>
                <a:schemeClr val="dk1"/>
              </a:buClr>
              <a:buSzPct val="100000"/>
              <a:buFont typeface="Arial"/>
              <a:buChar char="●"/>
            </a:pPr>
            <a:r>
              <a:rPr lang="en-US" sz="2700">
                <a:solidFill>
                  <a:schemeClr val="dk1"/>
                </a:solidFill>
                <a:latin typeface="Arial"/>
                <a:ea typeface="Arial"/>
                <a:cs typeface="Arial"/>
                <a:sym typeface="Arial"/>
              </a:rPr>
              <a:t>Aeroponics</a:t>
            </a:r>
            <a:endParaRPr sz="31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311700" y="132044"/>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Why Use Hydroponics?</a:t>
            </a:r>
            <a:br>
              <a:rPr lang="en-US"/>
            </a:br>
            <a:endParaRPr/>
          </a:p>
        </p:txBody>
      </p:sp>
      <p:sp>
        <p:nvSpPr>
          <p:cNvPr id="130" name="Google Shape;130;p18"/>
          <p:cNvSpPr txBox="1"/>
          <p:nvPr>
            <p:ph idx="1" type="body"/>
          </p:nvPr>
        </p:nvSpPr>
        <p:spPr>
          <a:xfrm>
            <a:off x="311700" y="704750"/>
            <a:ext cx="8520600" cy="4438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523"/>
              <a:buFont typeface="Arial"/>
              <a:buNone/>
            </a:pPr>
            <a:r>
              <a:rPr lang="en-US" sz="2000">
                <a:solidFill>
                  <a:schemeClr val="dk1"/>
                </a:solidFill>
                <a:latin typeface="Arial"/>
                <a:ea typeface="Arial"/>
                <a:cs typeface="Arial"/>
                <a:sym typeface="Arial"/>
              </a:rPr>
              <a:t>Helps overcome the challenges of soil degradation, water scarcity, and climate change</a:t>
            </a:r>
            <a:endParaRPr sz="2000">
              <a:latin typeface="Arial"/>
              <a:ea typeface="Arial"/>
              <a:cs typeface="Arial"/>
              <a:sym typeface="Arial"/>
            </a:endParaRPr>
          </a:p>
          <a:p>
            <a:pPr indent="-355600" lvl="0" marL="457200" marR="0" rtl="0" algn="just">
              <a:lnSpc>
                <a:spcPct val="115000"/>
              </a:lnSpc>
              <a:spcBef>
                <a:spcPts val="600"/>
              </a:spcBef>
              <a:spcAft>
                <a:spcPts val="0"/>
              </a:spcAft>
              <a:buClr>
                <a:schemeClr val="dk1"/>
              </a:buClr>
              <a:buSzPts val="2000"/>
              <a:buFont typeface="Arial"/>
              <a:buChar char="●"/>
            </a:pPr>
            <a:r>
              <a:rPr lang="en-US" sz="2000">
                <a:solidFill>
                  <a:schemeClr val="dk1"/>
                </a:solidFill>
                <a:latin typeface="Arial"/>
                <a:ea typeface="Arial"/>
                <a:cs typeface="Arial"/>
                <a:sym typeface="Arial"/>
              </a:rPr>
              <a:t>Hydroponics is a soil-less method of growing plants</a:t>
            </a:r>
            <a:endParaRPr sz="2000">
              <a:solidFill>
                <a:schemeClr val="dk1"/>
              </a:solidFill>
              <a:latin typeface="Arial"/>
              <a:ea typeface="Arial"/>
              <a:cs typeface="Arial"/>
              <a:sym typeface="Arial"/>
            </a:endParaRPr>
          </a:p>
          <a:p>
            <a:pPr indent="-355600" lvl="0" marL="457200" marR="0" rtl="0" algn="just">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I</a:t>
            </a:r>
            <a:r>
              <a:rPr lang="en-US" sz="2000">
                <a:solidFill>
                  <a:schemeClr val="dk1"/>
                </a:solidFill>
                <a:latin typeface="Arial"/>
                <a:ea typeface="Arial"/>
                <a:cs typeface="Arial"/>
                <a:sym typeface="Arial"/>
              </a:rPr>
              <a:t>t can help us address some of the major challenges that face our food system</a:t>
            </a:r>
            <a:endParaRPr sz="2000">
              <a:latin typeface="Arial"/>
              <a:ea typeface="Arial"/>
              <a:cs typeface="Arial"/>
              <a:sym typeface="Arial"/>
            </a:endParaRPr>
          </a:p>
          <a:p>
            <a:pPr indent="0" lvl="0" marL="0" rtl="0" algn="l">
              <a:lnSpc>
                <a:spcPct val="115000"/>
              </a:lnSpc>
              <a:spcBef>
                <a:spcPts val="1200"/>
              </a:spcBef>
              <a:spcAft>
                <a:spcPts val="0"/>
              </a:spcAft>
              <a:buClr>
                <a:schemeClr val="dk1"/>
              </a:buClr>
              <a:buSzPts val="523"/>
              <a:buFont typeface="Arial"/>
              <a:buNone/>
            </a:pPr>
            <a:r>
              <a:rPr b="1" lang="en-US" sz="2000" u="sng">
                <a:solidFill>
                  <a:schemeClr val="dk1"/>
                </a:solidFill>
                <a:latin typeface="Arial"/>
                <a:ea typeface="Arial"/>
                <a:cs typeface="Arial"/>
                <a:sym typeface="Arial"/>
              </a:rPr>
              <a:t>Soil Degradation:</a:t>
            </a:r>
            <a:endParaRPr b="1" sz="2000" u="sng">
              <a:latin typeface="Arial"/>
              <a:ea typeface="Arial"/>
              <a:cs typeface="Arial"/>
              <a:sym typeface="Arial"/>
            </a:endParaRPr>
          </a:p>
          <a:p>
            <a:pPr indent="-355600" lvl="0" marL="457200" rtl="0" algn="l">
              <a:lnSpc>
                <a:spcPct val="115000"/>
              </a:lnSpc>
              <a:spcBef>
                <a:spcPts val="1200"/>
              </a:spcBef>
              <a:spcAft>
                <a:spcPts val="0"/>
              </a:spcAft>
              <a:buClr>
                <a:schemeClr val="dk1"/>
              </a:buClr>
              <a:buSzPts val="2000"/>
              <a:buFont typeface="Arial"/>
              <a:buChar char="●"/>
            </a:pPr>
            <a:r>
              <a:rPr lang="en-US" sz="2000">
                <a:solidFill>
                  <a:schemeClr val="dk1"/>
                </a:solidFill>
                <a:latin typeface="Arial"/>
                <a:ea typeface="Arial"/>
                <a:cs typeface="Arial"/>
                <a:sym typeface="Arial"/>
              </a:rPr>
              <a:t>Conventional farming practices have depleted the soil of its nutrients and organic matter which makes the soil less fertile and more prone to erosion</a:t>
            </a:r>
            <a:endParaRPr sz="2000">
              <a:solidFill>
                <a:schemeClr val="dk1"/>
              </a:solidFill>
              <a:latin typeface="Arial"/>
              <a:ea typeface="Arial"/>
              <a:cs typeface="Arial"/>
              <a:sym typeface="Arial"/>
            </a:endParaRPr>
          </a:p>
          <a:p>
            <a:pPr indent="-355600" lvl="0" marL="45720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 Hydroponics does not use soil, so it avoids this problem</a:t>
            </a:r>
            <a:endParaRPr sz="2000">
              <a:solidFill>
                <a:schemeClr val="dk1"/>
              </a:solidFill>
              <a:latin typeface="Arial"/>
              <a:ea typeface="Arial"/>
              <a:cs typeface="Arial"/>
              <a:sym typeface="Arial"/>
            </a:endParaRPr>
          </a:p>
          <a:p>
            <a:pPr indent="-355600" lvl="0" marL="457200" rtl="0" algn="l">
              <a:lnSpc>
                <a:spcPct val="115000"/>
              </a:lnSpc>
              <a:spcBef>
                <a:spcPts val="0"/>
              </a:spcBef>
              <a:spcAft>
                <a:spcPts val="0"/>
              </a:spcAft>
              <a:buClr>
                <a:schemeClr val="dk1"/>
              </a:buClr>
              <a:buSzPts val="2000"/>
              <a:buFont typeface="Arial"/>
              <a:buChar char="●"/>
            </a:pPr>
            <a:r>
              <a:rPr lang="en-US" sz="2000">
                <a:solidFill>
                  <a:schemeClr val="dk1"/>
                </a:solidFill>
                <a:latin typeface="Arial"/>
                <a:ea typeface="Arial"/>
                <a:cs typeface="Arial"/>
                <a:sym typeface="Arial"/>
              </a:rPr>
              <a:t> It can grow food in areas where soil is scarce or unsuitable</a:t>
            </a:r>
            <a:endParaRPr sz="2000">
              <a:latin typeface="Arial"/>
              <a:ea typeface="Arial"/>
              <a:cs typeface="Arial"/>
              <a:sym typeface="Arial"/>
            </a:endParaRPr>
          </a:p>
          <a:p>
            <a:pPr indent="0" lvl="0" marL="0" rtl="0" algn="l">
              <a:lnSpc>
                <a:spcPct val="70000"/>
              </a:lnSpc>
              <a:spcBef>
                <a:spcPts val="1200"/>
              </a:spcBef>
              <a:spcAft>
                <a:spcPts val="0"/>
              </a:spcAft>
              <a:buSzPts val="523"/>
              <a:buNone/>
            </a:pPr>
            <a:r>
              <a:t/>
            </a:r>
            <a:endParaRPr sz="1850">
              <a:latin typeface="Arial"/>
              <a:ea typeface="Arial"/>
              <a:cs typeface="Arial"/>
              <a:sym typeface="Arial"/>
            </a:endParaRPr>
          </a:p>
          <a:p>
            <a:pPr indent="0" lvl="0" marL="0" rtl="0" algn="l">
              <a:lnSpc>
                <a:spcPct val="70000"/>
              </a:lnSpc>
              <a:spcBef>
                <a:spcPts val="1200"/>
              </a:spcBef>
              <a:spcAft>
                <a:spcPts val="0"/>
              </a:spcAft>
              <a:buSzPts val="523"/>
              <a:buNone/>
            </a:pPr>
            <a:r>
              <a:t/>
            </a:r>
            <a:endParaRPr sz="1850">
              <a:latin typeface="Arial"/>
              <a:ea typeface="Arial"/>
              <a:cs typeface="Arial"/>
              <a:sym typeface="Arial"/>
            </a:endParaRPr>
          </a:p>
          <a:p>
            <a:pPr indent="0" lvl="0" marL="0" rtl="0" algn="l">
              <a:lnSpc>
                <a:spcPct val="70000"/>
              </a:lnSpc>
              <a:spcBef>
                <a:spcPts val="1200"/>
              </a:spcBef>
              <a:spcAft>
                <a:spcPts val="600"/>
              </a:spcAft>
              <a:buSzPts val="523"/>
              <a:buNone/>
            </a:pPr>
            <a:r>
              <a:t/>
            </a:r>
            <a:endParaRPr sz="185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311700" y="270769"/>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Why Use Hydroponics?</a:t>
            </a:r>
            <a:br>
              <a:rPr lang="en-US"/>
            </a:br>
            <a:endParaRPr/>
          </a:p>
        </p:txBody>
      </p:sp>
      <p:sp>
        <p:nvSpPr>
          <p:cNvPr id="136" name="Google Shape;136;p19"/>
          <p:cNvSpPr txBox="1"/>
          <p:nvPr>
            <p:ph idx="1" type="body"/>
          </p:nvPr>
        </p:nvSpPr>
        <p:spPr>
          <a:xfrm>
            <a:off x="311700" y="1152475"/>
            <a:ext cx="8520600" cy="399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523"/>
              <a:buNone/>
            </a:pPr>
            <a:r>
              <a:rPr b="1" lang="en-US" sz="2150" u="sng">
                <a:latin typeface="Arial"/>
                <a:ea typeface="Arial"/>
                <a:cs typeface="Arial"/>
                <a:sym typeface="Arial"/>
              </a:rPr>
              <a:t>Water Scarcity:</a:t>
            </a:r>
            <a:endParaRPr b="1" sz="2150" u="sng">
              <a:latin typeface="Arial"/>
              <a:ea typeface="Arial"/>
              <a:cs typeface="Arial"/>
              <a:sym typeface="Arial"/>
            </a:endParaRPr>
          </a:p>
          <a:p>
            <a:pPr indent="-361950" lvl="0" marL="457200" marR="0" rtl="0" algn="just">
              <a:lnSpc>
                <a:spcPct val="115000"/>
              </a:lnSpc>
              <a:spcBef>
                <a:spcPts val="600"/>
              </a:spcBef>
              <a:spcAft>
                <a:spcPts val="0"/>
              </a:spcAft>
              <a:buClr>
                <a:schemeClr val="dk1"/>
              </a:buClr>
              <a:buSzPts val="2100"/>
              <a:buFont typeface="Arial"/>
              <a:buChar char="●"/>
            </a:pPr>
            <a:r>
              <a:rPr lang="en-US" sz="2100">
                <a:solidFill>
                  <a:schemeClr val="dk1"/>
                </a:solidFill>
                <a:latin typeface="Arial"/>
                <a:ea typeface="Arial"/>
                <a:cs typeface="Arial"/>
                <a:sym typeface="Arial"/>
              </a:rPr>
              <a:t>Water is a precious and limited resource that is essential for life</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Agriculture </a:t>
            </a:r>
            <a:r>
              <a:rPr lang="en-US" sz="2100">
                <a:solidFill>
                  <a:schemeClr val="dk1"/>
                </a:solidFill>
                <a:latin typeface="Arial"/>
                <a:ea typeface="Arial"/>
                <a:cs typeface="Arial"/>
                <a:sym typeface="Arial"/>
              </a:rPr>
              <a:t>accounts for about 70% of global freshwater withdrawals</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Much of it is wasted due to inefficient irrigation, evaporation, and runoff</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Hydroponics uses up to 90% less water than soil-based farming</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It recycles and reuses the water in a closed-loop system</a:t>
            </a:r>
            <a:endParaRPr sz="2150">
              <a:latin typeface="Arial"/>
              <a:ea typeface="Arial"/>
              <a:cs typeface="Arial"/>
              <a:sym typeface="Arial"/>
            </a:endParaRPr>
          </a:p>
          <a:p>
            <a:pPr indent="0" lvl="0" marL="0" rtl="0" algn="l">
              <a:lnSpc>
                <a:spcPct val="70000"/>
              </a:lnSpc>
              <a:spcBef>
                <a:spcPts val="1200"/>
              </a:spcBef>
              <a:spcAft>
                <a:spcPts val="0"/>
              </a:spcAft>
              <a:buSzPts val="523"/>
              <a:buNone/>
            </a:pPr>
            <a:r>
              <a:t/>
            </a:r>
            <a:endParaRPr sz="1850">
              <a:latin typeface="Arial"/>
              <a:ea typeface="Arial"/>
              <a:cs typeface="Arial"/>
              <a:sym typeface="Arial"/>
            </a:endParaRPr>
          </a:p>
          <a:p>
            <a:pPr indent="0" lvl="0" marL="0" rtl="0" algn="l">
              <a:lnSpc>
                <a:spcPct val="70000"/>
              </a:lnSpc>
              <a:spcBef>
                <a:spcPts val="1200"/>
              </a:spcBef>
              <a:spcAft>
                <a:spcPts val="600"/>
              </a:spcAft>
              <a:buSzPts val="523"/>
              <a:buNone/>
            </a:pPr>
            <a:r>
              <a:rPr lang="en-US" sz="1850">
                <a:latin typeface="Arial"/>
                <a:ea typeface="Arial"/>
                <a:cs typeface="Arial"/>
                <a:sym typeface="Arial"/>
              </a:rPr>
              <a:t> </a:t>
            </a:r>
            <a:endParaRPr sz="185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311700" y="270769"/>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Why Use Hydroponics?</a:t>
            </a:r>
            <a:br>
              <a:rPr lang="en-US"/>
            </a:br>
            <a:endParaRPr/>
          </a:p>
        </p:txBody>
      </p:sp>
      <p:sp>
        <p:nvSpPr>
          <p:cNvPr id="142" name="Google Shape;142;p20"/>
          <p:cNvSpPr txBox="1"/>
          <p:nvPr>
            <p:ph idx="1" type="body"/>
          </p:nvPr>
        </p:nvSpPr>
        <p:spPr>
          <a:xfrm>
            <a:off x="311700" y="1152475"/>
            <a:ext cx="8520600" cy="399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US" sz="2150" u="sng">
                <a:latin typeface="Arial"/>
                <a:ea typeface="Arial"/>
                <a:cs typeface="Arial"/>
                <a:sym typeface="Arial"/>
              </a:rPr>
              <a:t>Climate Change and Crop Impact:</a:t>
            </a:r>
            <a:endParaRPr b="1" sz="2150" u="sng">
              <a:latin typeface="Arial"/>
              <a:ea typeface="Arial"/>
              <a:cs typeface="Arial"/>
              <a:sym typeface="Arial"/>
            </a:endParaRPr>
          </a:p>
          <a:p>
            <a:pPr indent="-361950" lvl="0" marL="457200" marR="0" rtl="0" algn="just">
              <a:lnSpc>
                <a:spcPct val="115000"/>
              </a:lnSpc>
              <a:spcBef>
                <a:spcPts val="600"/>
              </a:spcBef>
              <a:spcAft>
                <a:spcPts val="0"/>
              </a:spcAft>
              <a:buClr>
                <a:schemeClr val="dk1"/>
              </a:buClr>
              <a:buSzPts val="2100"/>
              <a:buFont typeface="Arial"/>
              <a:buChar char="●"/>
            </a:pPr>
            <a:r>
              <a:rPr lang="en-US" sz="2100">
                <a:solidFill>
                  <a:schemeClr val="dk1"/>
                </a:solidFill>
                <a:latin typeface="Arial"/>
                <a:ea typeface="Arial"/>
                <a:cs typeface="Arial"/>
                <a:sym typeface="Arial"/>
              </a:rPr>
              <a:t>Climate change affects weather patterns, seasons, and temperatures.</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Extreme events (droughts, floods, heat waves, storms) harm crops.</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b="1" lang="en-US" sz="2100">
                <a:solidFill>
                  <a:schemeClr val="dk1"/>
                </a:solidFill>
                <a:latin typeface="Arial"/>
                <a:ea typeface="Arial"/>
                <a:cs typeface="Arial"/>
                <a:sym typeface="Arial"/>
              </a:rPr>
              <a:t>Result:</a:t>
            </a:r>
            <a:r>
              <a:rPr lang="en-US" sz="2100">
                <a:solidFill>
                  <a:schemeClr val="dk1"/>
                </a:solidFill>
                <a:latin typeface="Arial"/>
                <a:ea typeface="Arial"/>
                <a:cs typeface="Arial"/>
                <a:sym typeface="Arial"/>
              </a:rPr>
              <a:t> Reduced food security.</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Hydroponics allows indoor or controlled environment food production.</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Less vulnerable to climate variability.</a:t>
            </a:r>
            <a:endParaRPr sz="2100">
              <a:solidFill>
                <a:schemeClr val="dk1"/>
              </a:solidFill>
              <a:latin typeface="Arial"/>
              <a:ea typeface="Arial"/>
              <a:cs typeface="Arial"/>
              <a:sym typeface="Arial"/>
            </a:endParaRPr>
          </a:p>
          <a:p>
            <a:pPr indent="-361950" lvl="0" marL="457200" marR="0" rtl="0" algn="just">
              <a:lnSpc>
                <a:spcPct val="115000"/>
              </a:lnSpc>
              <a:spcBef>
                <a:spcPts val="0"/>
              </a:spcBef>
              <a:spcAft>
                <a:spcPts val="0"/>
              </a:spcAft>
              <a:buClr>
                <a:schemeClr val="dk1"/>
              </a:buClr>
              <a:buSzPts val="2100"/>
              <a:buFont typeface="Arial"/>
              <a:buChar char="●"/>
            </a:pPr>
            <a:r>
              <a:rPr lang="en-US" sz="2100">
                <a:solidFill>
                  <a:schemeClr val="dk1"/>
                </a:solidFill>
                <a:latin typeface="Arial"/>
                <a:ea typeface="Arial"/>
                <a:cs typeface="Arial"/>
                <a:sym typeface="Arial"/>
              </a:rPr>
              <a:t>Enables year-round crop growth.</a:t>
            </a:r>
            <a:endParaRPr sz="2150">
              <a:latin typeface="Arial"/>
              <a:ea typeface="Arial"/>
              <a:cs typeface="Arial"/>
              <a:sym typeface="Arial"/>
            </a:endParaRPr>
          </a:p>
          <a:p>
            <a:pPr indent="0" lvl="0" marL="0" rtl="0" algn="l">
              <a:lnSpc>
                <a:spcPct val="70000"/>
              </a:lnSpc>
              <a:spcBef>
                <a:spcPts val="1200"/>
              </a:spcBef>
              <a:spcAft>
                <a:spcPts val="0"/>
              </a:spcAft>
              <a:buSzPts val="523"/>
              <a:buNone/>
            </a:pPr>
            <a:r>
              <a:t/>
            </a:r>
            <a:endParaRPr sz="1850">
              <a:latin typeface="Arial"/>
              <a:ea typeface="Arial"/>
              <a:cs typeface="Arial"/>
              <a:sym typeface="Arial"/>
            </a:endParaRPr>
          </a:p>
          <a:p>
            <a:pPr indent="0" lvl="0" marL="0" rtl="0" algn="l">
              <a:lnSpc>
                <a:spcPct val="70000"/>
              </a:lnSpc>
              <a:spcBef>
                <a:spcPts val="1200"/>
              </a:spcBef>
              <a:spcAft>
                <a:spcPts val="600"/>
              </a:spcAft>
              <a:buSzPts val="523"/>
              <a:buNone/>
            </a:pPr>
            <a:r>
              <a:rPr lang="en-US" sz="1850">
                <a:latin typeface="Arial"/>
                <a:ea typeface="Arial"/>
                <a:cs typeface="Arial"/>
                <a:sym typeface="Arial"/>
              </a:rPr>
              <a:t> </a:t>
            </a:r>
            <a:endParaRPr sz="185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46" name="Shape 146"/>
        <p:cNvGrpSpPr/>
        <p:nvPr/>
      </p:nvGrpSpPr>
      <p:grpSpPr>
        <a:xfrm>
          <a:off x="0" y="0"/>
          <a:ext cx="0" cy="0"/>
          <a:chOff x="0" y="0"/>
          <a:chExt cx="0" cy="0"/>
        </a:xfrm>
      </p:grpSpPr>
      <p:sp>
        <p:nvSpPr>
          <p:cNvPr id="147" name="Google Shape;147;p21"/>
          <p:cNvSpPr txBox="1"/>
          <p:nvPr>
            <p:ph type="title"/>
          </p:nvPr>
        </p:nvSpPr>
        <p:spPr>
          <a:xfrm>
            <a:off x="311700" y="126226"/>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85000"/>
              </a:lnSpc>
              <a:spcBef>
                <a:spcPts val="0"/>
              </a:spcBef>
              <a:spcAft>
                <a:spcPts val="0"/>
              </a:spcAft>
              <a:buClr>
                <a:srgbClr val="3F3F3F"/>
              </a:buClr>
              <a:buSzPct val="86419"/>
              <a:buFont typeface="Arial Black"/>
              <a:buNone/>
            </a:pPr>
            <a:r>
              <a:rPr lang="en-US">
                <a:latin typeface="Arial Black"/>
                <a:ea typeface="Arial Black"/>
                <a:cs typeface="Arial Black"/>
                <a:sym typeface="Arial Black"/>
              </a:rPr>
              <a:t>Hydroponics – What Crops Can You Grow</a:t>
            </a:r>
            <a:endParaRPr/>
          </a:p>
        </p:txBody>
      </p:sp>
      <p:sp>
        <p:nvSpPr>
          <p:cNvPr id="148" name="Google Shape;148;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68300" lvl="0" marL="457200" marR="0" rtl="0" algn="just">
              <a:lnSpc>
                <a:spcPct val="115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Many crops can be grown </a:t>
            </a:r>
            <a:r>
              <a:rPr lang="en-US" sz="2200">
                <a:solidFill>
                  <a:schemeClr val="dk1"/>
                </a:solidFill>
                <a:latin typeface="Arial"/>
                <a:ea typeface="Arial"/>
                <a:cs typeface="Arial"/>
                <a:sym typeface="Arial"/>
              </a:rPr>
              <a:t>using</a:t>
            </a:r>
            <a:r>
              <a:rPr lang="en-US" sz="2200">
                <a:solidFill>
                  <a:schemeClr val="dk1"/>
                </a:solidFill>
                <a:latin typeface="Arial"/>
                <a:ea typeface="Arial"/>
                <a:cs typeface="Arial"/>
                <a:sym typeface="Arial"/>
              </a:rPr>
              <a:t> H</a:t>
            </a:r>
            <a:r>
              <a:rPr lang="en-US" sz="2200">
                <a:solidFill>
                  <a:schemeClr val="dk1"/>
                </a:solidFill>
                <a:latin typeface="Arial"/>
                <a:ea typeface="Arial"/>
                <a:cs typeface="Arial"/>
                <a:sym typeface="Arial"/>
              </a:rPr>
              <a:t>ydroponics. </a:t>
            </a:r>
            <a:endParaRPr sz="2200">
              <a:solidFill>
                <a:schemeClr val="dk1"/>
              </a:solidFill>
              <a:latin typeface="Arial"/>
              <a:ea typeface="Arial"/>
              <a:cs typeface="Arial"/>
              <a:sym typeface="Arial"/>
            </a:endParaRPr>
          </a:p>
          <a:p>
            <a:pPr indent="-368300" lvl="0" marL="457200" marR="0" rtl="0" algn="just">
              <a:lnSpc>
                <a:spcPct val="115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Th</a:t>
            </a:r>
            <a:r>
              <a:rPr lang="en-US" sz="2200">
                <a:solidFill>
                  <a:schemeClr val="dk1"/>
                </a:solidFill>
                <a:latin typeface="Arial"/>
                <a:ea typeface="Arial"/>
                <a:cs typeface="Arial"/>
                <a:sym typeface="Arial"/>
              </a:rPr>
              <a:t>e most </a:t>
            </a:r>
            <a:r>
              <a:rPr lang="en-US" sz="2200">
                <a:solidFill>
                  <a:schemeClr val="dk1"/>
                </a:solidFill>
                <a:latin typeface="Arial"/>
                <a:ea typeface="Arial"/>
                <a:cs typeface="Arial"/>
                <a:sym typeface="Arial"/>
              </a:rPr>
              <a:t>popular</a:t>
            </a:r>
            <a:r>
              <a:rPr lang="en-US" sz="2200">
                <a:solidFill>
                  <a:schemeClr val="dk1"/>
                </a:solidFill>
                <a:latin typeface="Arial"/>
                <a:ea typeface="Arial"/>
                <a:cs typeface="Arial"/>
                <a:sym typeface="Arial"/>
              </a:rPr>
              <a:t> are leaf lettuce, tomatoes, peppers, cucumbers, watercress, celery, and some types of herbs.</a:t>
            </a:r>
            <a:endParaRPr sz="2200">
              <a:solidFill>
                <a:schemeClr val="dk1"/>
              </a:solidFill>
              <a:latin typeface="Arial"/>
              <a:ea typeface="Arial"/>
              <a:cs typeface="Arial"/>
              <a:sym typeface="Arial"/>
            </a:endParaRPr>
          </a:p>
          <a:p>
            <a:pPr indent="-368300" lvl="0" marL="457200" marR="0" rtl="0" algn="just">
              <a:lnSpc>
                <a:spcPct val="115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The plants that don’t grow in hydroponics are </a:t>
            </a:r>
            <a:endParaRPr sz="2200">
              <a:solidFill>
                <a:schemeClr val="dk1"/>
              </a:solidFill>
              <a:latin typeface="Arial"/>
              <a:ea typeface="Arial"/>
              <a:cs typeface="Arial"/>
              <a:sym typeface="Arial"/>
            </a:endParaRPr>
          </a:p>
          <a:p>
            <a:pPr indent="-368300" lvl="1" marL="914400" marR="0" rtl="0" algn="just">
              <a:lnSpc>
                <a:spcPct val="115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Plants that need to </a:t>
            </a:r>
            <a:r>
              <a:rPr lang="en-US" sz="2200">
                <a:solidFill>
                  <a:schemeClr val="dk1"/>
                </a:solidFill>
                <a:latin typeface="Arial"/>
                <a:ea typeface="Arial"/>
                <a:cs typeface="Arial"/>
                <a:sym typeface="Arial"/>
              </a:rPr>
              <a:t>spread and climb; such as vines and trees </a:t>
            </a:r>
            <a:endParaRPr sz="2200">
              <a:solidFill>
                <a:schemeClr val="dk1"/>
              </a:solidFill>
              <a:latin typeface="Arial"/>
              <a:ea typeface="Arial"/>
              <a:cs typeface="Arial"/>
              <a:sym typeface="Arial"/>
            </a:endParaRPr>
          </a:p>
          <a:p>
            <a:pPr indent="-368300" lvl="1" marL="914400" marR="0" rtl="0" algn="just">
              <a:lnSpc>
                <a:spcPct val="115000"/>
              </a:lnSpc>
              <a:spcBef>
                <a:spcPts val="0"/>
              </a:spcBef>
              <a:spcAft>
                <a:spcPts val="0"/>
              </a:spcAft>
              <a:buClr>
                <a:schemeClr val="dk1"/>
              </a:buClr>
              <a:buSzPts val="2200"/>
              <a:buFont typeface="Arial"/>
              <a:buChar char="○"/>
            </a:pPr>
            <a:r>
              <a:rPr lang="en-US" sz="2200">
                <a:solidFill>
                  <a:schemeClr val="dk1"/>
                </a:solidFill>
                <a:latin typeface="Arial"/>
                <a:ea typeface="Arial"/>
                <a:cs typeface="Arial"/>
                <a:sym typeface="Arial"/>
              </a:rPr>
              <a:t>Plants that are root crops; such as potatoes, carrots and onions.</a:t>
            </a:r>
            <a:endParaRPr sz="24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2" name="Shape 152"/>
        <p:cNvGrpSpPr/>
        <p:nvPr/>
      </p:nvGrpSpPr>
      <p:grpSpPr>
        <a:xfrm>
          <a:off x="0" y="0"/>
          <a:ext cx="0" cy="0"/>
          <a:chOff x="0" y="0"/>
          <a:chExt cx="0" cy="0"/>
        </a:xfrm>
      </p:grpSpPr>
      <p:sp>
        <p:nvSpPr>
          <p:cNvPr id="153" name="Google Shape;153;p22"/>
          <p:cNvSpPr txBox="1"/>
          <p:nvPr>
            <p:ph type="title"/>
          </p:nvPr>
        </p:nvSpPr>
        <p:spPr>
          <a:xfrm>
            <a:off x="838050" y="86876"/>
            <a:ext cx="7543800" cy="660000"/>
          </a:xfrm>
          <a:prstGeom prst="rect">
            <a:avLst/>
          </a:prstGeom>
          <a:noFill/>
          <a:ln>
            <a:noFill/>
          </a:ln>
        </p:spPr>
        <p:txBody>
          <a:bodyPr anchorCtr="0" anchor="t" bIns="91425" lIns="91425" spcFirstLastPara="1" rIns="91425" wrap="square" tIns="91425">
            <a:normAutofit/>
          </a:bodyPr>
          <a:lstStyle/>
          <a:p>
            <a:pPr indent="0" lvl="0" marL="0" rtl="0" algn="ctr">
              <a:lnSpc>
                <a:spcPct val="85000"/>
              </a:lnSpc>
              <a:spcBef>
                <a:spcPts val="0"/>
              </a:spcBef>
              <a:spcAft>
                <a:spcPts val="0"/>
              </a:spcAft>
              <a:buClr>
                <a:srgbClr val="3F3F3F"/>
              </a:buClr>
              <a:buSzPts val="3111"/>
              <a:buFont typeface="Arial Black"/>
              <a:buNone/>
            </a:pPr>
            <a:r>
              <a:rPr lang="en-US">
                <a:latin typeface="Arial Black"/>
                <a:ea typeface="Arial Black"/>
                <a:cs typeface="Arial Black"/>
                <a:sym typeface="Arial Black"/>
              </a:rPr>
              <a:t>Advantages of Hydroponics</a:t>
            </a:r>
            <a:endParaRPr/>
          </a:p>
        </p:txBody>
      </p:sp>
      <p:sp>
        <p:nvSpPr>
          <p:cNvPr id="154" name="Google Shape;154;p22"/>
          <p:cNvSpPr txBox="1"/>
          <p:nvPr>
            <p:ph idx="2" type="body"/>
          </p:nvPr>
        </p:nvSpPr>
        <p:spPr>
          <a:xfrm>
            <a:off x="224100" y="688350"/>
            <a:ext cx="8771700" cy="4987500"/>
          </a:xfrm>
          <a:prstGeom prst="rect">
            <a:avLst/>
          </a:prstGeom>
        </p:spPr>
        <p:txBody>
          <a:bodyPr anchorCtr="0" anchor="t" bIns="45700" lIns="0" spcFirstLastPara="1" rIns="0" wrap="square" tIns="45700">
            <a:noAutofit/>
          </a:bodyPr>
          <a:lstStyle/>
          <a:p>
            <a:pPr indent="0" lvl="0" marL="0" rtl="0" algn="l">
              <a:spcBef>
                <a:spcPts val="900"/>
              </a:spcBef>
              <a:spcAft>
                <a:spcPts val="0"/>
              </a:spcAft>
              <a:buNone/>
            </a:pPr>
            <a:r>
              <a:rPr b="1" lang="en-US" sz="1900" u="sng">
                <a:latin typeface="Arial"/>
                <a:ea typeface="Arial"/>
                <a:cs typeface="Arial"/>
                <a:sym typeface="Arial"/>
              </a:rPr>
              <a:t>No Soil Needed</a:t>
            </a:r>
            <a:endParaRPr b="1" sz="1845" u="sng">
              <a:latin typeface="Arial"/>
              <a:ea typeface="Arial"/>
              <a:cs typeface="Arial"/>
              <a:sym typeface="Arial"/>
            </a:endParaRPr>
          </a:p>
          <a:p>
            <a:pPr indent="0" lvl="0" marL="0" rtl="0" algn="l">
              <a:lnSpc>
                <a:spcPct val="100000"/>
              </a:lnSpc>
              <a:spcBef>
                <a:spcPts val="1200"/>
              </a:spcBef>
              <a:spcAft>
                <a:spcPts val="0"/>
              </a:spcAft>
              <a:buNone/>
            </a:pPr>
            <a:r>
              <a:rPr lang="en-US" sz="2000">
                <a:solidFill>
                  <a:schemeClr val="dk1"/>
                </a:solidFill>
                <a:latin typeface="Arial"/>
                <a:ea typeface="Arial"/>
                <a:cs typeface="Arial"/>
                <a:sym typeface="Arial"/>
              </a:rPr>
              <a:t> </a:t>
            </a:r>
            <a:r>
              <a:rPr lang="en-US" sz="1800">
                <a:solidFill>
                  <a:schemeClr val="dk1"/>
                </a:solidFill>
                <a:latin typeface="Arial"/>
                <a:ea typeface="Arial"/>
                <a:cs typeface="Arial"/>
                <a:sym typeface="Arial"/>
              </a:rPr>
              <a:t>Land Degradation in Traditional Farming:</a:t>
            </a:r>
            <a:endParaRPr sz="1745">
              <a:latin typeface="Arial"/>
              <a:ea typeface="Arial"/>
              <a:cs typeface="Arial"/>
              <a:sym typeface="Arial"/>
            </a:endParaRPr>
          </a:p>
          <a:p>
            <a:pPr indent="-342900" lvl="0" marL="457200" rtl="0" algn="l">
              <a:lnSpc>
                <a:spcPct val="100000"/>
              </a:lnSpc>
              <a:spcBef>
                <a:spcPts val="1200"/>
              </a:spcBef>
              <a:spcAft>
                <a:spcPts val="0"/>
              </a:spcAft>
              <a:buClr>
                <a:schemeClr val="dk1"/>
              </a:buClr>
              <a:buSzPts val="1800"/>
              <a:buFont typeface="Arial"/>
              <a:buChar char="●"/>
            </a:pPr>
            <a:r>
              <a:rPr lang="en-US" sz="1800">
                <a:solidFill>
                  <a:schemeClr val="dk1"/>
                </a:solidFill>
                <a:latin typeface="Arial"/>
                <a:ea typeface="Arial"/>
                <a:cs typeface="Arial"/>
                <a:sym typeface="Arial"/>
              </a:rPr>
              <a:t>One of the primary challenges in traditional farming is land degradation.</a:t>
            </a:r>
            <a:endParaRPr sz="1800">
              <a:solidFill>
                <a:schemeClr val="dk1"/>
              </a:solidFill>
              <a:latin typeface="Arial"/>
              <a:ea typeface="Arial"/>
              <a:cs typeface="Arial"/>
              <a:sym typeface="Arial"/>
            </a:endParaRPr>
          </a:p>
          <a:p>
            <a:pPr indent="-342900" lvl="0" marL="457200" rtl="0" algn="l">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Land degradation occurs due to two main factors:</a:t>
            </a:r>
            <a:endParaRPr sz="1800">
              <a:solidFill>
                <a:schemeClr val="dk1"/>
              </a:solidFill>
              <a:latin typeface="Arial"/>
              <a:ea typeface="Arial"/>
              <a:cs typeface="Arial"/>
              <a:sym typeface="Arial"/>
            </a:endParaRPr>
          </a:p>
          <a:p>
            <a:pPr indent="-342900" lvl="1" marL="914400" rtl="0" algn="l">
              <a:lnSpc>
                <a:spcPct val="100000"/>
              </a:lnSpc>
              <a:spcBef>
                <a:spcPts val="0"/>
              </a:spcBef>
              <a:spcAft>
                <a:spcPts val="0"/>
              </a:spcAft>
              <a:buClr>
                <a:schemeClr val="dk1"/>
              </a:buClr>
              <a:buSzPts val="1800"/>
              <a:buFont typeface="Arial"/>
              <a:buChar char="○"/>
            </a:pPr>
            <a:r>
              <a:rPr b="1" lang="en-US" sz="1800">
                <a:solidFill>
                  <a:schemeClr val="dk1"/>
                </a:solidFill>
                <a:latin typeface="Arial"/>
                <a:ea typeface="Arial"/>
                <a:cs typeface="Arial"/>
                <a:sym typeface="Arial"/>
              </a:rPr>
              <a:t>Physical degradation - </a:t>
            </a:r>
            <a:r>
              <a:rPr lang="en-US" sz="1800">
                <a:solidFill>
                  <a:schemeClr val="dk1"/>
                </a:solidFill>
                <a:latin typeface="Arial"/>
                <a:ea typeface="Arial"/>
                <a:cs typeface="Arial"/>
                <a:sym typeface="Arial"/>
              </a:rPr>
              <a:t>related to natural erosion.</a:t>
            </a:r>
            <a:endParaRPr sz="1800">
              <a:solidFill>
                <a:schemeClr val="dk1"/>
              </a:solidFill>
              <a:latin typeface="Arial"/>
              <a:ea typeface="Arial"/>
              <a:cs typeface="Arial"/>
              <a:sym typeface="Arial"/>
            </a:endParaRPr>
          </a:p>
          <a:p>
            <a:pPr indent="-342900" lvl="1" marL="914400" rtl="0" algn="l">
              <a:lnSpc>
                <a:spcPct val="100000"/>
              </a:lnSpc>
              <a:spcBef>
                <a:spcPts val="0"/>
              </a:spcBef>
              <a:spcAft>
                <a:spcPts val="0"/>
              </a:spcAft>
              <a:buClr>
                <a:schemeClr val="dk1"/>
              </a:buClr>
              <a:buSzPts val="1800"/>
              <a:buFont typeface="Arial"/>
              <a:buChar char="○"/>
            </a:pPr>
            <a:r>
              <a:rPr b="1" lang="en-US" sz="1800">
                <a:solidFill>
                  <a:schemeClr val="dk1"/>
                </a:solidFill>
                <a:latin typeface="Arial"/>
                <a:ea typeface="Arial"/>
                <a:cs typeface="Arial"/>
                <a:sym typeface="Arial"/>
              </a:rPr>
              <a:t>Chemical degradation - </a:t>
            </a:r>
            <a:r>
              <a:rPr lang="en-US" sz="1800">
                <a:solidFill>
                  <a:schemeClr val="dk1"/>
                </a:solidFill>
                <a:latin typeface="Arial"/>
                <a:ea typeface="Arial"/>
                <a:cs typeface="Arial"/>
                <a:sym typeface="Arial"/>
              </a:rPr>
              <a:t>results from pollution or contamination.</a:t>
            </a:r>
            <a:endParaRPr sz="1800">
              <a:solidFill>
                <a:schemeClr val="dk1"/>
              </a:solidFill>
              <a:latin typeface="Arial"/>
              <a:ea typeface="Arial"/>
              <a:cs typeface="Arial"/>
              <a:sym typeface="Arial"/>
            </a:endParaRPr>
          </a:p>
          <a:p>
            <a:pPr indent="0" lvl="0" marL="0" rtl="0" algn="l">
              <a:lnSpc>
                <a:spcPct val="100000"/>
              </a:lnSpc>
              <a:spcBef>
                <a:spcPts val="1200"/>
              </a:spcBef>
              <a:spcAft>
                <a:spcPts val="0"/>
              </a:spcAft>
              <a:buNone/>
            </a:pPr>
            <a:r>
              <a:rPr lang="en-US" sz="1800">
                <a:solidFill>
                  <a:schemeClr val="dk1"/>
                </a:solidFill>
                <a:latin typeface="Arial"/>
                <a:ea typeface="Arial"/>
                <a:cs typeface="Arial"/>
                <a:sym typeface="Arial"/>
              </a:rPr>
              <a:t>Effects of Soil Breakdown:</a:t>
            </a:r>
            <a:endParaRPr sz="1800">
              <a:solidFill>
                <a:schemeClr val="dk1"/>
              </a:solidFill>
              <a:latin typeface="Arial"/>
              <a:ea typeface="Arial"/>
              <a:cs typeface="Arial"/>
              <a:sym typeface="Arial"/>
            </a:endParaRPr>
          </a:p>
          <a:p>
            <a:pPr indent="-342900" lvl="0" marL="457200" marR="0" rtl="0" algn="l">
              <a:lnSpc>
                <a:spcPct val="100000"/>
              </a:lnSpc>
              <a:spcBef>
                <a:spcPts val="1200"/>
              </a:spcBef>
              <a:spcAft>
                <a:spcPts val="0"/>
              </a:spcAft>
              <a:buClr>
                <a:schemeClr val="dk1"/>
              </a:buClr>
              <a:buSzPts val="1800"/>
              <a:buFont typeface="Arial"/>
              <a:buChar char="●"/>
            </a:pPr>
            <a:r>
              <a:rPr lang="en-US" sz="1800">
                <a:solidFill>
                  <a:schemeClr val="dk1"/>
                </a:solidFill>
                <a:latin typeface="Arial"/>
                <a:ea typeface="Arial"/>
                <a:cs typeface="Arial"/>
                <a:sym typeface="Arial"/>
              </a:rPr>
              <a:t> </a:t>
            </a:r>
            <a:r>
              <a:rPr lang="en-US" sz="1800">
                <a:solidFill>
                  <a:schemeClr val="dk1"/>
                </a:solidFill>
                <a:latin typeface="Arial"/>
                <a:ea typeface="Arial"/>
                <a:cs typeface="Arial"/>
                <a:sym typeface="Arial"/>
              </a:rPr>
              <a:t>  </a:t>
            </a:r>
            <a:r>
              <a:rPr lang="en-US" sz="1800">
                <a:solidFill>
                  <a:schemeClr val="dk1"/>
                </a:solidFill>
                <a:latin typeface="Arial"/>
                <a:ea typeface="Arial"/>
                <a:cs typeface="Arial"/>
                <a:sym typeface="Arial"/>
              </a:rPr>
              <a:t>As the soil breaks down and degrades, it becomes difficult for farming.</a:t>
            </a:r>
            <a:endParaRPr sz="1800">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   There are fewer nutrients available for plants to thrive.</a:t>
            </a:r>
            <a:endParaRPr sz="1800">
              <a:solidFill>
                <a:schemeClr val="dk1"/>
              </a:solidFill>
              <a:latin typeface="Arial"/>
              <a:ea typeface="Arial"/>
              <a:cs typeface="Arial"/>
              <a:sym typeface="Arial"/>
            </a:endParaRPr>
          </a:p>
          <a:p>
            <a:pPr indent="0" lvl="0" marL="0" rtl="0" algn="l">
              <a:lnSpc>
                <a:spcPct val="100000"/>
              </a:lnSpc>
              <a:spcBef>
                <a:spcPts val="1200"/>
              </a:spcBef>
              <a:spcAft>
                <a:spcPts val="0"/>
              </a:spcAft>
              <a:buNone/>
            </a:pPr>
            <a:r>
              <a:rPr lang="en-US" sz="1800">
                <a:solidFill>
                  <a:schemeClr val="dk1"/>
                </a:solidFill>
                <a:latin typeface="Arial"/>
                <a:ea typeface="Arial"/>
                <a:cs typeface="Arial"/>
                <a:sym typeface="Arial"/>
              </a:rPr>
              <a:t>Hydroponics as a Solution:</a:t>
            </a:r>
            <a:endParaRPr sz="1800">
              <a:solidFill>
                <a:schemeClr val="dk1"/>
              </a:solidFill>
              <a:latin typeface="Arial"/>
              <a:ea typeface="Arial"/>
              <a:cs typeface="Arial"/>
              <a:sym typeface="Arial"/>
            </a:endParaRPr>
          </a:p>
          <a:p>
            <a:pPr indent="-342900" lvl="0" marL="457200" marR="0" rtl="0" algn="l">
              <a:lnSpc>
                <a:spcPct val="100000"/>
              </a:lnSpc>
              <a:spcBef>
                <a:spcPts val="1200"/>
              </a:spcBef>
              <a:spcAft>
                <a:spcPts val="0"/>
              </a:spcAft>
              <a:buClr>
                <a:schemeClr val="dk1"/>
              </a:buClr>
              <a:buSzPts val="1800"/>
              <a:buFont typeface="Arial"/>
              <a:buChar char="●"/>
            </a:pPr>
            <a:r>
              <a:rPr lang="en-US" sz="1800">
                <a:solidFill>
                  <a:schemeClr val="dk1"/>
                </a:solidFill>
                <a:latin typeface="Arial"/>
                <a:ea typeface="Arial"/>
                <a:cs typeface="Arial"/>
                <a:sym typeface="Arial"/>
              </a:rPr>
              <a:t>   Offers an excellent alternative for growing plants.</a:t>
            </a:r>
            <a:endParaRPr sz="1800">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   In hydroponic systems, plants grow without soil, directly in nutrient-rich water.</a:t>
            </a:r>
            <a:endParaRPr sz="1800">
              <a:solidFill>
                <a:schemeClr val="dk1"/>
              </a:solidFill>
              <a:latin typeface="Arial"/>
              <a:ea typeface="Arial"/>
              <a:cs typeface="Arial"/>
              <a:sym typeface="Arial"/>
            </a:endParaRPr>
          </a:p>
          <a:p>
            <a:pPr indent="-342900" lvl="0" marL="457200" marR="0" rtl="0" algn="l">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   This method allows for efficient nutrient uptake and optimal growth.</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