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slide" Target="slides/slide20.xml"/><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4598139c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b4598139c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4598139c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4598139c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4598139c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4598139c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4598139c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4598139c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4760e7c80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4760e7c80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f0bf5c37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f0bf5c37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b614ab992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b614ab992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a9edc44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6a9edc44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b4760e7c80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b4760e7c80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4760e7c80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b4760e7c80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66fdeaf4a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66fdeaf4a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b4760e7c80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b4760e7c80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66fdeaf4a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66fdeaf4a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6721d32c5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6721d32c5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4598139c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b4598139c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614ab992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614ab992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4598139c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b4598139c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4598139c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4598139c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4598139c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4598139c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7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123rf.com/clipart-vector/cartoon_zeus.html" TargetMode="External"/><Relationship Id="rId4" Type="http://schemas.openxmlformats.org/officeDocument/2006/relationships/hyperlink" Target="http://www.aces.edu/blog/topics/forestry/caring-for-lightning-struck-trees" TargetMode="External"/><Relationship Id="rId10" Type="http://schemas.openxmlformats.org/officeDocument/2006/relationships/hyperlink" Target="http://www.foxweather.com/learn/what-happens-when-someone-is-struck-by-lightning" TargetMode="External"/><Relationship Id="rId9" Type="http://schemas.openxmlformats.org/officeDocument/2006/relationships/hyperlink" Target="http://www.enmax.com/generation-wires/real-time-system-demand." TargetMode="External"/><Relationship Id="rId5" Type="http://schemas.openxmlformats.org/officeDocument/2006/relationships/hyperlink" Target="https://scienceworld.scholastic.com/issues/2022-23/011623/lightning-at-sea.html?language=english" TargetMode="External"/><Relationship Id="rId6" Type="http://schemas.openxmlformats.org/officeDocument/2006/relationships/hyperlink" Target="https://kids.britannica.com/kids/article/lightning/390250" TargetMode="External"/><Relationship Id="rId7" Type="http://schemas.openxmlformats.org/officeDocument/2006/relationships/hyperlink" Target="http://www.mirror.co.uk/news/world-news/moment-huge-lightning-bolt-strikes-23714591" TargetMode="External"/><Relationship Id="rId8" Type="http://schemas.openxmlformats.org/officeDocument/2006/relationships/hyperlink" Target="https://www.canada.ca/en/environment-climate-change/services/lightning/science/how-lightning-work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kids.kiddle.co/Faraday_cage" TargetMode="External"/><Relationship Id="rId4" Type="http://schemas.openxmlformats.org/officeDocument/2006/relationships/hyperlink" Target="http://www.livescience.com/what-is-a-faraday-cage" TargetMode="External"/><Relationship Id="rId11" Type="http://schemas.openxmlformats.org/officeDocument/2006/relationships/hyperlink" Target="https://www.weather.gov/safety/lightning-fish" TargetMode="External"/><Relationship Id="rId10" Type="http://schemas.openxmlformats.org/officeDocument/2006/relationships/hyperlink" Target="https://www.weather.gov/safety/lightning-cars" TargetMode="External"/><Relationship Id="rId9" Type="http://schemas.openxmlformats.org/officeDocument/2006/relationships/hyperlink" Target="https://www.nssl.noaa.gov/education/svrwx101/lightning/types/" TargetMode="External"/><Relationship Id="rId5" Type="http://schemas.openxmlformats.org/officeDocument/2006/relationships/hyperlink" Target="https://lightning.nsstc.nasa.gov/primer/" TargetMode="External"/><Relationship Id="rId6" Type="http://schemas.openxmlformats.org/officeDocument/2006/relationships/hyperlink" Target="https://www.nationalgeographic.com/environment/article/lightning" TargetMode="External"/><Relationship Id="rId7" Type="http://schemas.openxmlformats.org/officeDocument/2006/relationships/hyperlink" Target="https://www.nssl.noaa.gov/education/svrwx101/lightning/" TargetMode="External"/><Relationship Id="rId8" Type="http://schemas.openxmlformats.org/officeDocument/2006/relationships/hyperlink" Target="https://www.nssl.noaa.gov/education/svrwx101/lightning/fa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weather.gov/safety/lightning-myths" TargetMode="External"/><Relationship Id="rId4" Type="http://schemas.openxmlformats.org/officeDocument/2006/relationships/hyperlink" Target="https://www.sciencelearn.org.nz/resources/239-lightning-explained" TargetMode="External"/><Relationship Id="rId10" Type="http://schemas.openxmlformats.org/officeDocument/2006/relationships/hyperlink" Target="https://www.commerce.gov/news/blog/2022/08/when-thunder-roars-go-indoors-lightning-safety-advice-noaa" TargetMode="External"/><Relationship Id="rId9" Type="http://schemas.openxmlformats.org/officeDocument/2006/relationships/hyperlink" Target="https://oceantoday.noaa.gov/lightning/" TargetMode="External"/><Relationship Id="rId5" Type="http://schemas.openxmlformats.org/officeDocument/2006/relationships/hyperlink" Target="https://www.cnn.com/travel/article/lightning-strike-how-to-survive/index.html" TargetMode="External"/><Relationship Id="rId6" Type="http://schemas.openxmlformats.org/officeDocument/2006/relationships/hyperlink" Target="https://economictimes.indiatimes.com/do-fish-die-when-lightning-strikes-the-ocean/articleshow/15700931.cms" TargetMode="External"/><Relationship Id="rId7" Type="http://schemas.openxmlformats.org/officeDocument/2006/relationships/hyperlink" Target="http://www.usgs.gov/special-topics/water-science-school/science/conductivity-electrical-conductance-and-water" TargetMode="External"/><Relationship Id="rId8" Type="http://schemas.openxmlformats.org/officeDocument/2006/relationships/hyperlink" Target="https://atriumhealth.org/dailydose/2019/06/26/what-happens-to-the-body-when-its-struck-by-lightn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do fish survive lightning</a:t>
            </a:r>
            <a:r>
              <a:rPr lang="en"/>
              <a:t> bolts</a:t>
            </a:r>
            <a:r>
              <a:rPr lang="en"/>
              <a:t>?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solidFill>
                  <a:schemeClr val="dk1"/>
                </a:solidFill>
              </a:rPr>
              <a:t>By: Anastasia Korodimas and </a:t>
            </a:r>
            <a:endParaRPr>
              <a:solidFill>
                <a:schemeClr val="dk1"/>
              </a:solidFill>
            </a:endParaRPr>
          </a:p>
          <a:p>
            <a:pPr indent="0" lvl="0" marL="0" rtl="0" algn="ctr">
              <a:spcBef>
                <a:spcPts val="0"/>
              </a:spcBef>
              <a:spcAft>
                <a:spcPts val="0"/>
              </a:spcAft>
              <a:buNone/>
            </a:pPr>
            <a:r>
              <a:rPr lang="en">
                <a:solidFill>
                  <a:schemeClr val="dk1"/>
                </a:solidFill>
              </a:rPr>
              <a:t>Alexis Leung</a:t>
            </a:r>
            <a:endParaRPr>
              <a:solidFill>
                <a:schemeClr val="dk1"/>
              </a:solidFill>
            </a:endParaRPr>
          </a:p>
        </p:txBody>
      </p:sp>
      <p:sp>
        <p:nvSpPr>
          <p:cNvPr id="56" name="Google Shape;56;p13"/>
          <p:cNvSpPr/>
          <p:nvPr/>
        </p:nvSpPr>
        <p:spPr>
          <a:xfrm>
            <a:off x="0" y="0"/>
            <a:ext cx="9108000" cy="5143500"/>
          </a:xfrm>
          <a:prstGeom prst="rect">
            <a:avLst/>
          </a:prstGeom>
          <a:noFill/>
          <a:ln cap="flat" cmpd="sng" w="38100">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happens when lightning strikes</a:t>
            </a:r>
            <a:endParaRPr/>
          </a:p>
        </p:txBody>
      </p:sp>
      <p:sp>
        <p:nvSpPr>
          <p:cNvPr id="128" name="Google Shape;128;p22"/>
          <p:cNvSpPr txBox="1"/>
          <p:nvPr>
            <p:ph idx="1" type="body"/>
          </p:nvPr>
        </p:nvSpPr>
        <p:spPr>
          <a:xfrm>
            <a:off x="311700" y="1152475"/>
            <a:ext cx="61401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Clr>
                <a:schemeClr val="dk1"/>
              </a:buClr>
              <a:buSzPct val="100000"/>
              <a:buChar char="●"/>
            </a:pPr>
            <a:r>
              <a:rPr lang="en">
                <a:solidFill>
                  <a:schemeClr val="dk1"/>
                </a:solidFill>
              </a:rPr>
              <a:t>The Ocean</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Salt water is a great conductor, electricity can easily travels in it</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When lightning strikes, the electricity will spread or </a:t>
            </a:r>
            <a:r>
              <a:rPr lang="en">
                <a:solidFill>
                  <a:schemeClr val="dk1"/>
                </a:solidFill>
              </a:rPr>
              <a:t>dissipates</a:t>
            </a:r>
            <a:r>
              <a:rPr lang="en">
                <a:solidFill>
                  <a:schemeClr val="dk1"/>
                </a:solidFill>
              </a:rPr>
              <a:t> over the surface of the water</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This is because conductors keep electricity traveling at its surface</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So the ocean acts similar to the Faraday Cage and protects the fish who lives underneath the surface</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A River/Lake (Fresh water)</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River/Lake also contains minerals and ions like the ocean</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So, electricity is also spread over the surface of the water, protecting the fish that live underneath the surface</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Pure Water</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With no ions in the water, distilled water does not conduct electricity (insulator)</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So, lightning will likely strike other places where electricity is better conducted</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There are no natural bodies of pure water in the world discovered yet</a:t>
            </a:r>
            <a:endParaRPr>
              <a:solidFill>
                <a:schemeClr val="dk1"/>
              </a:solidFill>
            </a:endParaRPr>
          </a:p>
        </p:txBody>
      </p:sp>
      <p:pic>
        <p:nvPicPr>
          <p:cNvPr id="129" name="Google Shape;129;p22"/>
          <p:cNvPicPr preferRelativeResize="0"/>
          <p:nvPr/>
        </p:nvPicPr>
        <p:blipFill>
          <a:blip r:embed="rId3">
            <a:alphaModFix/>
          </a:blip>
          <a:stretch>
            <a:fillRect/>
          </a:stretch>
        </p:blipFill>
        <p:spPr>
          <a:xfrm>
            <a:off x="6778025" y="2650350"/>
            <a:ext cx="2054275" cy="1766125"/>
          </a:xfrm>
          <a:prstGeom prst="rect">
            <a:avLst/>
          </a:prstGeom>
          <a:noFill/>
          <a:ln>
            <a:noFill/>
          </a:ln>
        </p:spPr>
      </p:pic>
      <p:pic>
        <p:nvPicPr>
          <p:cNvPr id="130" name="Google Shape;130;p22"/>
          <p:cNvPicPr preferRelativeResize="0"/>
          <p:nvPr/>
        </p:nvPicPr>
        <p:blipFill>
          <a:blip r:embed="rId4">
            <a:alphaModFix/>
          </a:blip>
          <a:stretch>
            <a:fillRect/>
          </a:stretch>
        </p:blipFill>
        <p:spPr>
          <a:xfrm>
            <a:off x="6595943" y="1152475"/>
            <a:ext cx="2236356" cy="1241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Faraday Cage </a:t>
            </a:r>
            <a:endParaRPr/>
          </a:p>
        </p:txBody>
      </p:sp>
      <p:pic>
        <p:nvPicPr>
          <p:cNvPr id="136" name="Google Shape;136;p23"/>
          <p:cNvPicPr preferRelativeResize="0"/>
          <p:nvPr/>
        </p:nvPicPr>
        <p:blipFill>
          <a:blip r:embed="rId3">
            <a:alphaModFix/>
          </a:blip>
          <a:stretch>
            <a:fillRect/>
          </a:stretch>
        </p:blipFill>
        <p:spPr>
          <a:xfrm>
            <a:off x="6186250" y="541525"/>
            <a:ext cx="2701050" cy="3314200"/>
          </a:xfrm>
          <a:prstGeom prst="rect">
            <a:avLst/>
          </a:prstGeom>
          <a:noFill/>
          <a:ln>
            <a:noFill/>
          </a:ln>
        </p:spPr>
      </p:pic>
      <p:sp>
        <p:nvSpPr>
          <p:cNvPr id="137" name="Google Shape;137;p23"/>
          <p:cNvSpPr txBox="1"/>
          <p:nvPr/>
        </p:nvSpPr>
        <p:spPr>
          <a:xfrm>
            <a:off x="379175" y="1128925"/>
            <a:ext cx="54093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The Faraday Cage was invented in 1836 </a:t>
            </a:r>
            <a:r>
              <a:rPr lang="en" sz="1800">
                <a:solidFill>
                  <a:schemeClr val="dk1"/>
                </a:solidFill>
                <a:latin typeface="Lato"/>
                <a:ea typeface="Lato"/>
                <a:cs typeface="Lato"/>
                <a:sym typeface="Lato"/>
              </a:rPr>
              <a:t>by Michael Faraday. The cage is made of conductive metal to keep you from getting electrocuted.</a:t>
            </a:r>
            <a:r>
              <a:rPr lang="en" sz="1800">
                <a:solidFill>
                  <a:schemeClr val="dk1"/>
                </a:solidFill>
                <a:latin typeface="Lato"/>
                <a:ea typeface="Lato"/>
                <a:cs typeface="Lato"/>
                <a:sym typeface="Lato"/>
              </a:rPr>
              <a:t> The lightning will only travel along the edge of the cage, keeping objects inside safe from lightning. </a:t>
            </a:r>
            <a:r>
              <a:rPr lang="en" sz="1800">
                <a:solidFill>
                  <a:schemeClr val="dk1"/>
                </a:solidFill>
                <a:latin typeface="Lato"/>
                <a:ea typeface="Lato"/>
                <a:cs typeface="Lato"/>
                <a:sym typeface="Lato"/>
              </a:rPr>
              <a:t>This</a:t>
            </a:r>
            <a:r>
              <a:rPr lang="en" sz="1800">
                <a:solidFill>
                  <a:schemeClr val="dk1"/>
                </a:solidFill>
                <a:latin typeface="Lato"/>
                <a:ea typeface="Lato"/>
                <a:cs typeface="Lato"/>
                <a:sym typeface="Lato"/>
              </a:rPr>
              <a:t> con</a:t>
            </a:r>
            <a:r>
              <a:rPr lang="en" sz="1800">
                <a:solidFill>
                  <a:schemeClr val="dk1"/>
                </a:solidFill>
                <a:latin typeface="Lato"/>
                <a:ea typeface="Lato"/>
                <a:cs typeface="Lato"/>
                <a:sym typeface="Lato"/>
              </a:rPr>
              <a:t>cept is being used to build safer homes by using lightning rods.</a:t>
            </a:r>
            <a:endParaRPr sz="18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can we learn from the fish when lightning strikes</a:t>
            </a:r>
            <a:endParaRPr/>
          </a:p>
        </p:txBody>
      </p:sp>
      <p:sp>
        <p:nvSpPr>
          <p:cNvPr id="143" name="Google Shape;143;p24"/>
          <p:cNvSpPr txBox="1"/>
          <p:nvPr>
            <p:ph idx="1" type="body"/>
          </p:nvPr>
        </p:nvSpPr>
        <p:spPr>
          <a:xfrm>
            <a:off x="237050" y="527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Do not stay on the surface of the water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 very deep in water and don’t come to the surface until the storm is over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Scientists are not sure how deep lightning will travel</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Surround yourself with an insulator, distilled water</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But then, since…..</a:t>
            </a:r>
            <a:endParaRPr/>
          </a:p>
        </p:txBody>
      </p:sp>
      <p:sp>
        <p:nvSpPr>
          <p:cNvPr id="149" name="Google Shape;14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We are not fish so and cannot hold our breath for very long, you should always </a:t>
            </a:r>
            <a:r>
              <a:rPr lang="en">
                <a:solidFill>
                  <a:schemeClr val="dk1"/>
                </a:solidFill>
              </a:rPr>
              <a:t>check the</a:t>
            </a:r>
            <a:r>
              <a:rPr lang="en">
                <a:solidFill>
                  <a:schemeClr val="dk1"/>
                </a:solidFill>
              </a:rPr>
              <a:t> forecast before going out. This way, since our homes have lightning rods you can be protected because of the Faraday Cage </a:t>
            </a:r>
            <a:r>
              <a:rPr lang="en">
                <a:solidFill>
                  <a:schemeClr val="dk1"/>
                </a:solidFill>
              </a:rPr>
              <a:t>concept</a:t>
            </a:r>
            <a:r>
              <a:rPr lang="en">
                <a:solidFill>
                  <a:schemeClr val="dk1"/>
                </a:solidFill>
              </a:rPr>
              <a:t>.</a:t>
            </a:r>
            <a:endParaRPr>
              <a:solidFill>
                <a:schemeClr val="dk1"/>
              </a:solidFill>
            </a:endParaRPr>
          </a:p>
        </p:txBody>
      </p:sp>
      <p:pic>
        <p:nvPicPr>
          <p:cNvPr id="150" name="Google Shape;150;p25"/>
          <p:cNvPicPr preferRelativeResize="0"/>
          <p:nvPr/>
        </p:nvPicPr>
        <p:blipFill>
          <a:blip r:embed="rId3">
            <a:alphaModFix/>
          </a:blip>
          <a:stretch>
            <a:fillRect/>
          </a:stretch>
        </p:blipFill>
        <p:spPr>
          <a:xfrm>
            <a:off x="227475" y="2341500"/>
            <a:ext cx="3136375" cy="1756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156" name="Google Shape;156;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When lightning strikes, the reason fish stay alive is because the ocean protects them. The fish themselves will die, but like we explained earlier the ocean has the same effect as the Faraday Cage. The ocean allows the lightning to travel along the surface of the water. The fish have to be deep </a:t>
            </a:r>
            <a:r>
              <a:rPr lang="en">
                <a:solidFill>
                  <a:schemeClr val="dk1"/>
                </a:solidFill>
              </a:rPr>
              <a:t>underwater to not feel lightning</a:t>
            </a:r>
            <a:r>
              <a:rPr lang="en">
                <a:solidFill>
                  <a:schemeClr val="dk1"/>
                </a:solidFill>
              </a:rPr>
              <a:t>. That means our hypothesis was correct.</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32000" y="439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Extra Info About Lightning</a:t>
            </a:r>
            <a:endParaRPr/>
          </a:p>
        </p:txBody>
      </p:sp>
      <p:sp>
        <p:nvSpPr>
          <p:cNvPr id="162" name="Google Shape;16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sz="1600">
                <a:solidFill>
                  <a:schemeClr val="dk1"/>
                </a:solidFill>
                <a:latin typeface="Georgia"/>
                <a:ea typeface="Georgia"/>
                <a:cs typeface="Georgia"/>
                <a:sym typeface="Georgia"/>
              </a:rPr>
              <a:t>Lightning is when an electrical discharge happens in the atmosphere very fast</a:t>
            </a:r>
            <a:endParaRPr sz="1600">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600">
                <a:solidFill>
                  <a:schemeClr val="dk1"/>
                </a:solidFill>
                <a:latin typeface="Georgia"/>
                <a:ea typeface="Georgia"/>
                <a:cs typeface="Georgia"/>
                <a:sym typeface="Georgia"/>
              </a:rPr>
              <a:t>When </a:t>
            </a:r>
            <a:r>
              <a:rPr lang="en" sz="1500">
                <a:solidFill>
                  <a:srgbClr val="202124"/>
                </a:solidFill>
                <a:highlight>
                  <a:srgbClr val="FFFFFF"/>
                </a:highlight>
                <a:latin typeface="Georgia"/>
                <a:ea typeface="Georgia"/>
                <a:cs typeface="Georgia"/>
                <a:sym typeface="Georgia"/>
              </a:rPr>
              <a:t>lightning strikes, most  of the electrical discharge happens near the </a:t>
            </a:r>
            <a:r>
              <a:rPr lang="en" sz="1500">
                <a:solidFill>
                  <a:srgbClr val="202124"/>
                </a:solidFill>
                <a:highlight>
                  <a:srgbClr val="FFFFFF"/>
                </a:highlight>
                <a:latin typeface="Georgia"/>
                <a:ea typeface="Georgia"/>
                <a:cs typeface="Georgia"/>
                <a:sym typeface="Georgia"/>
              </a:rPr>
              <a:t>ocean's</a:t>
            </a:r>
            <a:r>
              <a:rPr lang="en" sz="1500">
                <a:solidFill>
                  <a:srgbClr val="202124"/>
                </a:solidFill>
                <a:highlight>
                  <a:srgbClr val="FFFFFF"/>
                </a:highlight>
                <a:latin typeface="Georgia"/>
                <a:ea typeface="Georgia"/>
                <a:cs typeface="Georgia"/>
                <a:sym typeface="Georgia"/>
              </a:rPr>
              <a:t> surface</a:t>
            </a:r>
            <a:endParaRPr sz="1500">
              <a:solidFill>
                <a:srgbClr val="202124"/>
              </a:solidFill>
              <a:highlight>
                <a:srgbClr val="FFFFFF"/>
              </a:highlight>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500">
                <a:solidFill>
                  <a:srgbClr val="202124"/>
                </a:solidFill>
                <a:highlight>
                  <a:srgbClr val="FFFFFF"/>
                </a:highlight>
                <a:latin typeface="Georgia"/>
                <a:ea typeface="Georgia"/>
                <a:cs typeface="Georgia"/>
                <a:sym typeface="Georgia"/>
              </a:rPr>
              <a:t>Most</a:t>
            </a:r>
            <a:r>
              <a:rPr lang="en" sz="1500">
                <a:solidFill>
                  <a:srgbClr val="040C28"/>
                </a:solidFill>
                <a:highlight>
                  <a:srgbClr val="FFFFFF"/>
                </a:highlight>
                <a:latin typeface="Georgia"/>
                <a:ea typeface="Georgia"/>
                <a:cs typeface="Georgia"/>
                <a:sym typeface="Georgia"/>
              </a:rPr>
              <a:t> fish swim below the surface and are unaffected</a:t>
            </a:r>
            <a:endParaRPr sz="1500">
              <a:solidFill>
                <a:srgbClr val="202124"/>
              </a:solidFill>
              <a:highlight>
                <a:srgbClr val="FFFFFF"/>
              </a:highlight>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500">
                <a:solidFill>
                  <a:srgbClr val="202124"/>
                </a:solidFill>
                <a:highlight>
                  <a:srgbClr val="FFFFFF"/>
                </a:highlight>
                <a:latin typeface="Georgia"/>
                <a:ea typeface="Georgia"/>
                <a:cs typeface="Georgia"/>
                <a:sym typeface="Georgia"/>
              </a:rPr>
              <a:t>Some fish that are close to the surface get electrocuted</a:t>
            </a:r>
            <a:endParaRPr sz="1500">
              <a:solidFill>
                <a:srgbClr val="202124"/>
              </a:solidFill>
              <a:highlight>
                <a:srgbClr val="FFFFFF"/>
              </a:highlight>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500">
                <a:solidFill>
                  <a:srgbClr val="202124"/>
                </a:solidFill>
                <a:highlight>
                  <a:srgbClr val="FFFFFF"/>
                </a:highlight>
                <a:latin typeface="Georgia"/>
                <a:ea typeface="Georgia"/>
                <a:cs typeface="Georgia"/>
                <a:sym typeface="Georgia"/>
              </a:rPr>
              <a:t>Never be in a boat or walking outside in a thunderstorm, stay in shelter if you are in a boat, go to the nearest shelter or stay low in the boat</a:t>
            </a:r>
            <a:endParaRPr sz="1500">
              <a:solidFill>
                <a:srgbClr val="202124"/>
              </a:solidFill>
              <a:highlight>
                <a:srgbClr val="FFFFFF"/>
              </a:highlight>
              <a:latin typeface="Georgia"/>
              <a:ea typeface="Georgia"/>
              <a:cs typeface="Georgia"/>
              <a:sym typeface="Georgia"/>
            </a:endParaRPr>
          </a:p>
        </p:txBody>
      </p:sp>
      <p:pic>
        <p:nvPicPr>
          <p:cNvPr id="163" name="Google Shape;163;p27"/>
          <p:cNvPicPr preferRelativeResize="0"/>
          <p:nvPr/>
        </p:nvPicPr>
        <p:blipFill>
          <a:blip r:embed="rId3">
            <a:alphaModFix/>
          </a:blip>
          <a:stretch>
            <a:fillRect/>
          </a:stretch>
        </p:blipFill>
        <p:spPr>
          <a:xfrm>
            <a:off x="7265475" y="2823754"/>
            <a:ext cx="1620700" cy="1331476"/>
          </a:xfrm>
          <a:prstGeom prst="rect">
            <a:avLst/>
          </a:prstGeom>
          <a:noFill/>
          <a:ln>
            <a:noFill/>
          </a:ln>
        </p:spPr>
      </p:pic>
      <p:sp>
        <p:nvSpPr>
          <p:cNvPr id="164" name="Google Shape;164;p27"/>
          <p:cNvSpPr txBox="1"/>
          <p:nvPr/>
        </p:nvSpPr>
        <p:spPr>
          <a:xfrm>
            <a:off x="7189275" y="4155225"/>
            <a:ext cx="1771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rPr>
              <a:t>Turtles can also be stunned</a:t>
            </a:r>
            <a:endParaRPr sz="10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a:t>
            </a:r>
            <a:r>
              <a:rPr lang="en"/>
              <a:t> </a:t>
            </a:r>
            <a:r>
              <a:rPr lang="en"/>
              <a:t>Research</a:t>
            </a:r>
            <a:endParaRPr/>
          </a:p>
        </p:txBody>
      </p:sp>
      <p:sp>
        <p:nvSpPr>
          <p:cNvPr id="170" name="Google Shape;17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According to the picture from Enmax, at peak times we can use up to 1,656 MW(mega watts) in winter. A lightning bolt can carry 100,000 MW( mega watts) in a </a:t>
            </a:r>
            <a:r>
              <a:rPr lang="en">
                <a:solidFill>
                  <a:schemeClr val="dk1"/>
                </a:solidFill>
              </a:rPr>
              <a:t>vigorous</a:t>
            </a:r>
            <a:r>
              <a:rPr lang="en">
                <a:solidFill>
                  <a:schemeClr val="dk1"/>
                </a:solidFill>
              </a:rPr>
              <a:t> storm. That means if we could somehow contain the lightning, then we </a:t>
            </a:r>
            <a:r>
              <a:rPr lang="en">
                <a:solidFill>
                  <a:schemeClr val="dk1"/>
                </a:solidFill>
              </a:rPr>
              <a:t>could power many cities. Also, lightning is very hot and if we could contain the heat, we could heat up many homes. Lightning comes from clouds with circling ions and if we could imitate how lightning is made, then we could power and heat many cities.</a:t>
            </a:r>
            <a:endParaRPr>
              <a:solidFill>
                <a:schemeClr val="dk1"/>
              </a:solidFill>
            </a:endParaRPr>
          </a:p>
        </p:txBody>
      </p:sp>
      <p:pic>
        <p:nvPicPr>
          <p:cNvPr id="171" name="Google Shape;171;p28"/>
          <p:cNvPicPr preferRelativeResize="0"/>
          <p:nvPr/>
        </p:nvPicPr>
        <p:blipFill rotWithShape="1">
          <a:blip r:embed="rId3">
            <a:alphaModFix/>
          </a:blip>
          <a:srcRect b="4425" l="0" r="0" t="0"/>
          <a:stretch/>
        </p:blipFill>
        <p:spPr>
          <a:xfrm>
            <a:off x="2650100" y="3077775"/>
            <a:ext cx="4013425" cy="1997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 Facts</a:t>
            </a:r>
            <a:endParaRPr/>
          </a:p>
        </p:txBody>
      </p:sp>
      <p:sp>
        <p:nvSpPr>
          <p:cNvPr id="177" name="Google Shape;177;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04165" lvl="0" marL="457200" rtl="0" algn="l">
              <a:spcBef>
                <a:spcPts val="0"/>
              </a:spcBef>
              <a:spcAft>
                <a:spcPts val="0"/>
              </a:spcAft>
              <a:buClr>
                <a:schemeClr val="dk1"/>
              </a:buClr>
              <a:buSzPct val="80000"/>
              <a:buChar char="●"/>
            </a:pPr>
            <a:r>
              <a:rPr lang="en" sz="1750">
                <a:solidFill>
                  <a:schemeClr val="dk1"/>
                </a:solidFill>
              </a:rPr>
              <a:t>When a fish is close enough to the surface while a </a:t>
            </a:r>
            <a:r>
              <a:rPr lang="en" sz="1750">
                <a:solidFill>
                  <a:schemeClr val="dk1"/>
                </a:solidFill>
              </a:rPr>
              <a:t>thunderstorm it</a:t>
            </a:r>
            <a:r>
              <a:rPr lang="en" sz="1750">
                <a:solidFill>
                  <a:schemeClr val="dk1"/>
                </a:solidFill>
              </a:rPr>
              <a:t> can be </a:t>
            </a:r>
            <a:r>
              <a:rPr lang="en" sz="1750">
                <a:solidFill>
                  <a:schemeClr val="dk1"/>
                </a:solidFill>
              </a:rPr>
              <a:t>stunned</a:t>
            </a:r>
            <a:r>
              <a:rPr lang="en" sz="1750">
                <a:solidFill>
                  <a:schemeClr val="dk1"/>
                </a:solidFill>
              </a:rPr>
              <a:t> and </a:t>
            </a:r>
            <a:r>
              <a:rPr lang="en" sz="1750">
                <a:solidFill>
                  <a:schemeClr val="dk1"/>
                </a:solidFill>
              </a:rPr>
              <a:t>potentially</a:t>
            </a:r>
            <a:r>
              <a:rPr lang="en" sz="1750">
                <a:solidFill>
                  <a:schemeClr val="dk1"/>
                </a:solidFill>
              </a:rPr>
              <a:t> be dead or lose conscious.</a:t>
            </a:r>
            <a:r>
              <a:rPr lang="en" sz="1400">
                <a:solidFill>
                  <a:schemeClr val="dk1"/>
                </a:solidFill>
              </a:rPr>
              <a:t> </a:t>
            </a:r>
            <a:endParaRPr sz="1400">
              <a:solidFill>
                <a:schemeClr val="dk1"/>
              </a:solidFill>
            </a:endParaRPr>
          </a:p>
          <a:p>
            <a:pPr indent="-304165" lvl="1" marL="914400" rtl="0" algn="l">
              <a:spcBef>
                <a:spcPts val="0"/>
              </a:spcBef>
              <a:spcAft>
                <a:spcPts val="0"/>
              </a:spcAft>
              <a:buClr>
                <a:schemeClr val="dk1"/>
              </a:buClr>
              <a:buSzPct val="100000"/>
              <a:buChar char="○"/>
            </a:pPr>
            <a:r>
              <a:rPr lang="en" sz="1400">
                <a:solidFill>
                  <a:schemeClr val="dk1"/>
                </a:solidFill>
              </a:rPr>
              <a:t>This is what it looks like when it is stunned.</a:t>
            </a:r>
            <a:endParaRPr sz="1400">
              <a:solidFill>
                <a:schemeClr val="dk1"/>
              </a:solidFill>
            </a:endParaRPr>
          </a:p>
          <a:p>
            <a:pPr indent="-304165" lvl="0" marL="457200" rtl="0" algn="l">
              <a:spcBef>
                <a:spcPts val="0"/>
              </a:spcBef>
              <a:spcAft>
                <a:spcPts val="0"/>
              </a:spcAft>
              <a:buClr>
                <a:schemeClr val="dk1"/>
              </a:buClr>
              <a:buSzPct val="77777"/>
              <a:buChar char="●"/>
            </a:pPr>
            <a:r>
              <a:rPr lang="en">
                <a:solidFill>
                  <a:schemeClr val="dk1"/>
                </a:solidFill>
              </a:rPr>
              <a:t>When lightning strikes, will fish feel the shock?</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If the fish are deep enough, they may feel a tingle or nothing at all, but scientists are not sure how deep they have to be</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Did Benjamin Franklin really fly a kite into the storm while holding it?</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No, he would have probably died. But, he likely did an experiment using kite and lightning</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Is it true that lightning never strikes the same place twice?</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Not true, the Empire state building is hit an average of 23 times a year</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How often does lightning strikes </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100 strikes per second to Earth’s surface</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Chances of being struck by lightning</a:t>
            </a:r>
            <a:endParaRPr>
              <a:solidFill>
                <a:schemeClr val="dk1"/>
              </a:solidFill>
            </a:endParaRPr>
          </a:p>
          <a:p>
            <a:pPr indent="-304165" lvl="1" marL="914400" rtl="0" algn="l">
              <a:spcBef>
                <a:spcPts val="0"/>
              </a:spcBef>
              <a:spcAft>
                <a:spcPts val="0"/>
              </a:spcAft>
              <a:buClr>
                <a:schemeClr val="dk1"/>
              </a:buClr>
              <a:buSzPct val="100000"/>
              <a:buChar char="○"/>
            </a:pPr>
            <a:r>
              <a:rPr lang="en">
                <a:solidFill>
                  <a:schemeClr val="dk1"/>
                </a:solidFill>
              </a:rPr>
              <a:t>In the US, it is about 1 in 15, 300 people</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When lightning strikes the dirt</a:t>
            </a:r>
            <a:endParaRPr>
              <a:solidFill>
                <a:schemeClr val="dk1"/>
              </a:solidFill>
            </a:endParaRPr>
          </a:p>
          <a:p>
            <a:pPr indent="-325755" lvl="0" marL="457200" rtl="0" algn="l">
              <a:spcBef>
                <a:spcPts val="0"/>
              </a:spcBef>
              <a:spcAft>
                <a:spcPts val="0"/>
              </a:spcAft>
              <a:buClr>
                <a:schemeClr val="dk1"/>
              </a:buClr>
              <a:buSzPct val="128571"/>
              <a:buChar char="●"/>
            </a:pPr>
            <a:r>
              <a:rPr lang="en">
                <a:solidFill>
                  <a:schemeClr val="dk1"/>
                </a:solidFill>
              </a:rPr>
              <a:t>It mixes the clay in the dirt and turns it into a rock called fulgurite.</a:t>
            </a:r>
            <a:endParaRPr sz="1400">
              <a:solidFill>
                <a:schemeClr val="dk1"/>
              </a:solidFill>
            </a:endParaRPr>
          </a:p>
        </p:txBody>
      </p:sp>
      <p:pic>
        <p:nvPicPr>
          <p:cNvPr id="178" name="Google Shape;178;p29"/>
          <p:cNvPicPr preferRelativeResize="0"/>
          <p:nvPr/>
        </p:nvPicPr>
        <p:blipFill>
          <a:blip r:embed="rId3">
            <a:alphaModFix/>
          </a:blip>
          <a:stretch>
            <a:fillRect/>
          </a:stretch>
        </p:blipFill>
        <p:spPr>
          <a:xfrm>
            <a:off x="7344116" y="43425"/>
            <a:ext cx="1540400" cy="1026925"/>
          </a:xfrm>
          <a:prstGeom prst="rect">
            <a:avLst/>
          </a:prstGeom>
          <a:noFill/>
          <a:ln>
            <a:noFill/>
          </a:ln>
        </p:spPr>
      </p:pic>
      <p:sp>
        <p:nvSpPr>
          <p:cNvPr id="179" name="Google Shape;179;p29"/>
          <p:cNvSpPr/>
          <p:nvPr/>
        </p:nvSpPr>
        <p:spPr>
          <a:xfrm rot="-1486019">
            <a:off x="6517433" y="817869"/>
            <a:ext cx="1030485" cy="33960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80" name="Google Shape;180;p29"/>
          <p:cNvPicPr preferRelativeResize="0"/>
          <p:nvPr/>
        </p:nvPicPr>
        <p:blipFill>
          <a:blip r:embed="rId4">
            <a:alphaModFix/>
          </a:blip>
          <a:stretch>
            <a:fillRect/>
          </a:stretch>
        </p:blipFill>
        <p:spPr>
          <a:xfrm>
            <a:off x="7640688" y="2631538"/>
            <a:ext cx="1026925" cy="1026925"/>
          </a:xfrm>
          <a:prstGeom prst="rect">
            <a:avLst/>
          </a:prstGeom>
          <a:noFill/>
          <a:ln>
            <a:noFill/>
          </a:ln>
        </p:spPr>
      </p:pic>
      <p:pic>
        <p:nvPicPr>
          <p:cNvPr id="181" name="Google Shape;181;p29"/>
          <p:cNvPicPr preferRelativeResize="0"/>
          <p:nvPr/>
        </p:nvPicPr>
        <p:blipFill>
          <a:blip r:embed="rId5">
            <a:alphaModFix/>
          </a:blip>
          <a:stretch>
            <a:fillRect/>
          </a:stretch>
        </p:blipFill>
        <p:spPr>
          <a:xfrm>
            <a:off x="7402425" y="3687200"/>
            <a:ext cx="1654500" cy="1240875"/>
          </a:xfrm>
          <a:prstGeom prst="rect">
            <a:avLst/>
          </a:prstGeom>
          <a:noFill/>
          <a:ln>
            <a:noFill/>
          </a:ln>
        </p:spPr>
      </p:pic>
      <p:sp>
        <p:nvSpPr>
          <p:cNvPr id="182" name="Google Shape;182;p29"/>
          <p:cNvSpPr/>
          <p:nvPr/>
        </p:nvSpPr>
        <p:spPr>
          <a:xfrm rot="-1724">
            <a:off x="6444300" y="4075648"/>
            <a:ext cx="1196400" cy="377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Citations</a:t>
            </a:r>
            <a:endParaRPr/>
          </a:p>
        </p:txBody>
      </p:sp>
      <p:sp>
        <p:nvSpPr>
          <p:cNvPr id="188" name="Google Shape;188;p30"/>
          <p:cNvSpPr txBox="1"/>
          <p:nvPr>
            <p:ph idx="1" type="body"/>
          </p:nvPr>
        </p:nvSpPr>
        <p:spPr>
          <a:xfrm>
            <a:off x="311700" y="9238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5103E"/>
                </a:solidFill>
                <a:latin typeface="Times New Roman"/>
                <a:ea typeface="Times New Roman"/>
                <a:cs typeface="Times New Roman"/>
                <a:sym typeface="Times New Roman"/>
              </a:rPr>
              <a:t>123RF. “Greek Gods Ancient Religion Greece History Zeus Athena Poseidon Character Isolated Cartoon Mythology Goddess Vector Illustration. Greek Goddess Ancient Mythology and Religion in Greece.” 123RF, </a:t>
            </a:r>
            <a:r>
              <a:rPr lang="en" sz="1000" u="sng">
                <a:solidFill>
                  <a:schemeClr val="hlink"/>
                </a:solidFill>
                <a:latin typeface="Times New Roman"/>
                <a:ea typeface="Times New Roman"/>
                <a:cs typeface="Times New Roman"/>
                <a:sym typeface="Times New Roman"/>
                <a:hlinkClick r:id="rId3"/>
              </a:rPr>
              <a:t>www.123rf.com/clipart-vector/cartoon_zeus.html</a:t>
            </a:r>
            <a:r>
              <a:rPr lang="en" sz="1000">
                <a:solidFill>
                  <a:srgbClr val="05103E"/>
                </a:solidFill>
                <a:latin typeface="Times New Roman"/>
                <a:ea typeface="Times New Roman"/>
                <a:cs typeface="Times New Roman"/>
                <a:sym typeface="Times New Roman"/>
              </a:rPr>
              <a:t>.</a:t>
            </a:r>
            <a:endParaRPr sz="1000">
              <a:solidFill>
                <a:srgbClr val="05103E"/>
              </a:solidFill>
              <a:latin typeface="Times New Roman"/>
              <a:ea typeface="Times New Roman"/>
              <a:cs typeface="Times New Roman"/>
              <a:sym typeface="Times New Roman"/>
            </a:endParaRPr>
          </a:p>
          <a:p>
            <a:pPr indent="0" lvl="0" marL="0" rtl="0" algn="l">
              <a:spcBef>
                <a:spcPts val="1200"/>
              </a:spcBef>
              <a:spcAft>
                <a:spcPts val="0"/>
              </a:spcAft>
              <a:buNone/>
            </a:pPr>
            <a:r>
              <a:rPr lang="en" sz="1000">
                <a:solidFill>
                  <a:srgbClr val="05103E"/>
                </a:solidFill>
                <a:latin typeface="Times New Roman"/>
                <a:ea typeface="Times New Roman"/>
                <a:cs typeface="Times New Roman"/>
                <a:sym typeface="Times New Roman"/>
              </a:rPr>
              <a:t>Alabama Cooperative Extension System. “Caring for Lightning-Struck Trees - Alabama Cooperative Extension System.” Alabama Cooperative Extension System, 22 June 2023, </a:t>
            </a:r>
            <a:r>
              <a:rPr lang="en" sz="1000" u="sng">
                <a:solidFill>
                  <a:schemeClr val="hlink"/>
                </a:solidFill>
                <a:latin typeface="Times New Roman"/>
                <a:ea typeface="Times New Roman"/>
                <a:cs typeface="Times New Roman"/>
                <a:sym typeface="Times New Roman"/>
                <a:hlinkClick r:id="rId4"/>
              </a:rPr>
              <a:t>www.aces.edu/blog/topics/forestry/caring-for-lightning-struck-trees</a:t>
            </a:r>
            <a:endParaRPr sz="1000">
              <a:solidFill>
                <a:srgbClr val="05103E"/>
              </a:solidFill>
              <a:latin typeface="Times New Roman"/>
              <a:ea typeface="Times New Roman"/>
              <a:cs typeface="Times New Roman"/>
              <a:sym typeface="Times New Roman"/>
            </a:endParaRPr>
          </a:p>
          <a:p>
            <a:pPr indent="0" lvl="0" marL="0" rtl="0" algn="l">
              <a:spcBef>
                <a:spcPts val="1200"/>
              </a:spcBef>
              <a:spcAft>
                <a:spcPts val="0"/>
              </a:spcAft>
              <a:buNone/>
            </a:pPr>
            <a:r>
              <a:rPr lang="en" sz="1000">
                <a:solidFill>
                  <a:srgbClr val="05103E"/>
                </a:solidFill>
                <a:latin typeface="Times New Roman"/>
                <a:ea typeface="Times New Roman"/>
                <a:cs typeface="Times New Roman"/>
                <a:sym typeface="Times New Roman"/>
              </a:rPr>
              <a:t>Balthazar, Deborah. “Lightning at Sea?” Science World, 16 Jan. 2023, </a:t>
            </a:r>
            <a:r>
              <a:rPr lang="en" sz="1000" u="sng">
                <a:solidFill>
                  <a:schemeClr val="hlink"/>
                </a:solidFill>
                <a:latin typeface="Times New Roman"/>
                <a:ea typeface="Times New Roman"/>
                <a:cs typeface="Times New Roman"/>
                <a:sym typeface="Times New Roman"/>
                <a:hlinkClick r:id="rId5"/>
              </a:rPr>
              <a:t>https://scienceworld.scholastic.com/issues/2022-23/011623/lightning-at-sea.html?language=english</a:t>
            </a:r>
            <a:endParaRPr sz="1000">
              <a:solidFill>
                <a:srgbClr val="05103E"/>
              </a:solidFill>
              <a:latin typeface="Times New Roman"/>
              <a:ea typeface="Times New Roman"/>
              <a:cs typeface="Times New Roman"/>
              <a:sym typeface="Times New Roman"/>
            </a:endParaRPr>
          </a:p>
          <a:p>
            <a:pPr indent="0" lvl="0" marL="0" rtl="0" algn="l">
              <a:spcBef>
                <a:spcPts val="1200"/>
              </a:spcBef>
              <a:spcAft>
                <a:spcPts val="0"/>
              </a:spcAft>
              <a:buNone/>
            </a:pPr>
            <a:r>
              <a:rPr lang="en" sz="1000">
                <a:solidFill>
                  <a:srgbClr val="05103E"/>
                </a:solidFill>
                <a:latin typeface="Times New Roman"/>
                <a:ea typeface="Times New Roman"/>
                <a:cs typeface="Times New Roman"/>
                <a:sym typeface="Times New Roman"/>
              </a:rPr>
              <a:t>Britannica Kids. “Lightning”.  Encyclopedia Britannica. </a:t>
            </a:r>
            <a:r>
              <a:rPr lang="en" sz="1000" u="sng">
                <a:solidFill>
                  <a:schemeClr val="hlink"/>
                </a:solidFill>
                <a:latin typeface="Times New Roman"/>
                <a:ea typeface="Times New Roman"/>
                <a:cs typeface="Times New Roman"/>
                <a:sym typeface="Times New Roman"/>
                <a:hlinkClick r:id="rId6"/>
              </a:rPr>
              <a:t>https://kids.britannica.com/kids/article/lightning/390250</a:t>
            </a:r>
            <a:endParaRPr sz="1000">
              <a:solidFill>
                <a:srgbClr val="05103E"/>
              </a:solidFill>
              <a:latin typeface="Times New Roman"/>
              <a:ea typeface="Times New Roman"/>
              <a:cs typeface="Times New Roman"/>
              <a:sym typeface="Times New Roman"/>
            </a:endParaRPr>
          </a:p>
          <a:p>
            <a:pPr indent="0" lvl="0" marL="0" rtl="0" algn="l">
              <a:spcBef>
                <a:spcPts val="1200"/>
              </a:spcBef>
              <a:spcAft>
                <a:spcPts val="0"/>
              </a:spcAft>
              <a:buNone/>
            </a:pPr>
            <a:r>
              <a:rPr lang="en" sz="1000">
                <a:solidFill>
                  <a:srgbClr val="05103E"/>
                </a:solidFill>
                <a:latin typeface="Times New Roman"/>
                <a:ea typeface="Times New Roman"/>
                <a:cs typeface="Times New Roman"/>
                <a:sym typeface="Times New Roman"/>
              </a:rPr>
              <a:t>Buckley, Ollie. “Tree Explodes ‘into a Million Pieces’ as It’s Struck by Huge Lightning Bolt.” The Mirror, 14 Mar. 2021, </a:t>
            </a:r>
            <a:r>
              <a:rPr lang="en" sz="1000" u="sng">
                <a:solidFill>
                  <a:schemeClr val="hlink"/>
                </a:solidFill>
                <a:latin typeface="Times New Roman"/>
                <a:ea typeface="Times New Roman"/>
                <a:cs typeface="Times New Roman"/>
                <a:sym typeface="Times New Roman"/>
                <a:hlinkClick r:id="rId7"/>
              </a:rPr>
              <a:t>www.mirror.co.uk/news/world-news/moment-huge-lightning-bolt-strikes-23714591</a:t>
            </a:r>
            <a:endParaRPr sz="1000">
              <a:solidFill>
                <a:srgbClr val="05103E"/>
              </a:solidFill>
              <a:latin typeface="Times New Roman"/>
              <a:ea typeface="Times New Roman"/>
              <a:cs typeface="Times New Roman"/>
              <a:sym typeface="Times New Roman"/>
            </a:endParaRPr>
          </a:p>
          <a:p>
            <a:pPr indent="0" lvl="0" marL="0" rtl="0" algn="l">
              <a:spcBef>
                <a:spcPts val="1200"/>
              </a:spcBef>
              <a:spcAft>
                <a:spcPts val="0"/>
              </a:spcAft>
              <a:buNone/>
            </a:pPr>
            <a:r>
              <a:rPr lang="en" sz="1000">
                <a:solidFill>
                  <a:srgbClr val="05103E"/>
                </a:solidFill>
                <a:latin typeface="Times New Roman"/>
                <a:ea typeface="Times New Roman"/>
                <a:cs typeface="Times New Roman"/>
                <a:sym typeface="Times New Roman"/>
              </a:rPr>
              <a:t>Environment and Climate Change Canada (ECCC). “How lightning works”. Government of Canada. </a:t>
            </a:r>
            <a:r>
              <a:rPr lang="en" sz="1000" u="sng">
                <a:solidFill>
                  <a:schemeClr val="hlink"/>
                </a:solidFill>
                <a:latin typeface="Times New Roman"/>
                <a:ea typeface="Times New Roman"/>
                <a:cs typeface="Times New Roman"/>
                <a:sym typeface="Times New Roman"/>
                <a:hlinkClick r:id="rId8"/>
              </a:rPr>
              <a:t>https://www.canada.ca/en/environment-climate-change/services/lightning/science/how-lightning-works.html</a:t>
            </a:r>
            <a:endParaRPr sz="1000">
              <a:solidFill>
                <a:srgbClr val="05103E"/>
              </a:solidFill>
              <a:latin typeface="Times New Roman"/>
              <a:ea typeface="Times New Roman"/>
              <a:cs typeface="Times New Roman"/>
              <a:sym typeface="Times New Roman"/>
            </a:endParaRPr>
          </a:p>
          <a:p>
            <a:pPr indent="-457200" lvl="0" marL="457200" rtl="0" algn="l">
              <a:lnSpc>
                <a:spcPct val="200000"/>
              </a:lnSpc>
              <a:spcBef>
                <a:spcPts val="1200"/>
              </a:spcBef>
              <a:spcAft>
                <a:spcPts val="0"/>
              </a:spcAft>
              <a:buNone/>
            </a:pPr>
            <a:r>
              <a:rPr lang="en" sz="1000">
                <a:solidFill>
                  <a:srgbClr val="000000"/>
                </a:solidFill>
                <a:latin typeface="Times New Roman"/>
                <a:ea typeface="Times New Roman"/>
                <a:cs typeface="Times New Roman"/>
                <a:sym typeface="Times New Roman"/>
              </a:rPr>
              <a:t>Enmax. </a:t>
            </a:r>
            <a:r>
              <a:rPr i="1" lang="en" sz="1000">
                <a:solidFill>
                  <a:srgbClr val="000000"/>
                </a:solidFill>
                <a:latin typeface="Times New Roman"/>
                <a:ea typeface="Times New Roman"/>
                <a:cs typeface="Times New Roman"/>
                <a:sym typeface="Times New Roman"/>
              </a:rPr>
              <a:t>Real-Time System Demand</a:t>
            </a:r>
            <a:r>
              <a:rPr lang="en" sz="1000">
                <a:solidFill>
                  <a:srgbClr val="000000"/>
                </a:solidFill>
                <a:latin typeface="Times New Roman"/>
                <a:ea typeface="Times New Roman"/>
                <a:cs typeface="Times New Roman"/>
                <a:sym typeface="Times New Roman"/>
              </a:rPr>
              <a:t>..  </a:t>
            </a:r>
            <a:r>
              <a:rPr lang="en" sz="1000" u="sng">
                <a:solidFill>
                  <a:schemeClr val="accent5"/>
                </a:solidFill>
                <a:latin typeface="Times New Roman"/>
                <a:ea typeface="Times New Roman"/>
                <a:cs typeface="Times New Roman"/>
                <a:sym typeface="Times New Roman"/>
                <a:hlinkClick r:id="rId9">
                  <a:extLst>
                    <a:ext uri="{A12FA001-AC4F-418D-AE19-62706E023703}">
                      <ahyp:hlinkClr val="tx"/>
                    </a:ext>
                  </a:extLst>
                </a:hlinkClick>
              </a:rPr>
              <a:t>www.enmax.com/generation-wires/real-time-system-demand.</a:t>
            </a:r>
            <a:endParaRPr sz="1000">
              <a:solidFill>
                <a:srgbClr val="05103E"/>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05103E"/>
                </a:solidFill>
                <a:latin typeface="Times New Roman"/>
                <a:ea typeface="Times New Roman"/>
                <a:cs typeface="Times New Roman"/>
                <a:sym typeface="Times New Roman"/>
              </a:rPr>
              <a:t>Gabriel, Angeli. “What Happens When Someone Is Struck by Lightning.” FOX Weather, 7 Mar. 2022, </a:t>
            </a:r>
            <a:r>
              <a:rPr lang="en" sz="1000" u="sng">
                <a:solidFill>
                  <a:schemeClr val="hlink"/>
                </a:solidFill>
                <a:latin typeface="Times New Roman"/>
                <a:ea typeface="Times New Roman"/>
                <a:cs typeface="Times New Roman"/>
                <a:sym typeface="Times New Roman"/>
                <a:hlinkClick r:id="rId10"/>
              </a:rPr>
              <a:t>www.foxweather.com/learn/what-happens-when-someone-is-struck-by-lightning</a:t>
            </a:r>
            <a:endParaRPr sz="1000">
              <a:solidFill>
                <a:srgbClr val="05103E"/>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1000">
              <a:solidFill>
                <a:srgbClr val="05103E"/>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Citations</a:t>
            </a:r>
            <a:endParaRPr/>
          </a:p>
        </p:txBody>
      </p:sp>
      <p:sp>
        <p:nvSpPr>
          <p:cNvPr id="194" name="Google Shape;194;p31"/>
          <p:cNvSpPr txBox="1"/>
          <p:nvPr>
            <p:ph idx="1" type="body"/>
          </p:nvPr>
        </p:nvSpPr>
        <p:spPr>
          <a:xfrm>
            <a:off x="311700" y="9238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5103E"/>
                </a:solidFill>
                <a:latin typeface="Times New Roman"/>
                <a:ea typeface="Times New Roman"/>
                <a:cs typeface="Times New Roman"/>
                <a:sym typeface="Times New Roman"/>
              </a:rPr>
              <a:t>Kid Encyclopedia Facts. “Faraday cage facts for kids”. Kiddle encyclopedia. </a:t>
            </a:r>
            <a:r>
              <a:rPr lang="en" sz="1000" u="sng">
                <a:solidFill>
                  <a:schemeClr val="accent5"/>
                </a:solidFill>
                <a:latin typeface="Times New Roman"/>
                <a:ea typeface="Times New Roman"/>
                <a:cs typeface="Times New Roman"/>
                <a:sym typeface="Times New Roman"/>
                <a:hlinkClick r:id="rId3">
                  <a:extLst>
                    <a:ext uri="{A12FA001-AC4F-418D-AE19-62706E023703}">
                      <ahyp:hlinkClr val="tx"/>
                    </a:ext>
                  </a:extLst>
                </a:hlinkClick>
              </a:rPr>
              <a:t>https://kids.kiddle.co/Faraday_cage</a:t>
            </a:r>
            <a:endParaRPr sz="1000">
              <a:solidFill>
                <a:srgbClr val="05103E"/>
              </a:solidFill>
              <a:latin typeface="Times New Roman"/>
              <a:ea typeface="Times New Roman"/>
              <a:cs typeface="Times New Roman"/>
              <a:sym typeface="Times New Roman"/>
            </a:endParaRPr>
          </a:p>
          <a:p>
            <a:pPr indent="0" lvl="0" marL="0" rtl="0" algn="l">
              <a:spcBef>
                <a:spcPts val="1200"/>
              </a:spcBef>
              <a:spcAft>
                <a:spcPts val="0"/>
              </a:spcAft>
              <a:buNone/>
            </a:pPr>
            <a:r>
              <a:rPr lang="en" sz="1000">
                <a:solidFill>
                  <a:srgbClr val="05103E"/>
                </a:solidFill>
                <a:latin typeface="Times New Roman"/>
                <a:ea typeface="Times New Roman"/>
                <a:cs typeface="Times New Roman"/>
                <a:sym typeface="Times New Roman"/>
              </a:rPr>
              <a:t>O’Callaghan, Jonathan. “What Is a Faraday Cage?” livescience.com, 3 Dec. 2021, </a:t>
            </a:r>
            <a:r>
              <a:rPr lang="en" sz="1000" u="sng">
                <a:solidFill>
                  <a:schemeClr val="accent5"/>
                </a:solidFill>
                <a:latin typeface="Times New Roman"/>
                <a:ea typeface="Times New Roman"/>
                <a:cs typeface="Times New Roman"/>
                <a:sym typeface="Times New Roman"/>
                <a:hlinkClick r:id="rId4">
                  <a:extLst>
                    <a:ext uri="{A12FA001-AC4F-418D-AE19-62706E023703}">
                      <ahyp:hlinkClr val="tx"/>
                    </a:ext>
                  </a:extLst>
                </a:hlinkClick>
              </a:rPr>
              <a:t>www.livescience.com/what-is-a-faraday-cage</a:t>
            </a:r>
            <a:r>
              <a:rPr lang="en" sz="1000">
                <a:solidFill>
                  <a:srgbClr val="05103E"/>
                </a:solidFill>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p>
            <a:pPr indent="0" lvl="0" marL="0" rtl="0" algn="l">
              <a:lnSpc>
                <a:spcPct val="95000"/>
              </a:lnSpc>
              <a:spcBef>
                <a:spcPts val="1200"/>
              </a:spcBef>
              <a:spcAft>
                <a:spcPts val="0"/>
              </a:spcAft>
              <a:buSzPts val="605"/>
              <a:buNone/>
            </a:pPr>
            <a:r>
              <a:rPr lang="en" sz="1000">
                <a:latin typeface="Times New Roman"/>
                <a:ea typeface="Times New Roman"/>
                <a:cs typeface="Times New Roman"/>
                <a:sym typeface="Times New Roman"/>
              </a:rPr>
              <a:t>National Aeronautics and Space Administration “A lightning Primer”. Lightning &amp; Atmospheric Electricity Research. </a:t>
            </a:r>
            <a:r>
              <a:rPr lang="en" sz="1000" u="sng">
                <a:solidFill>
                  <a:schemeClr val="hlink"/>
                </a:solidFill>
                <a:latin typeface="Times New Roman"/>
                <a:ea typeface="Times New Roman"/>
                <a:cs typeface="Times New Roman"/>
                <a:sym typeface="Times New Roman"/>
                <a:hlinkClick r:id="rId5"/>
              </a:rPr>
              <a:t>https://lightning.nsstc.nasa.gov/primer/</a:t>
            </a:r>
            <a:endParaRPr sz="1000">
              <a:latin typeface="Times New Roman"/>
              <a:ea typeface="Times New Roman"/>
              <a:cs typeface="Times New Roman"/>
              <a:sym typeface="Times New Roman"/>
            </a:endParaRPr>
          </a:p>
          <a:p>
            <a:pPr indent="0" lvl="0" marL="0" rtl="0" algn="l">
              <a:lnSpc>
                <a:spcPct val="95000"/>
              </a:lnSpc>
              <a:spcBef>
                <a:spcPts val="1200"/>
              </a:spcBef>
              <a:spcAft>
                <a:spcPts val="0"/>
              </a:spcAft>
              <a:buSzPts val="605"/>
              <a:buNone/>
            </a:pPr>
            <a:r>
              <a:rPr lang="en" sz="1000">
                <a:latin typeface="Times New Roman"/>
                <a:ea typeface="Times New Roman"/>
                <a:cs typeface="Times New Roman"/>
                <a:sym typeface="Times New Roman"/>
              </a:rPr>
              <a:t>National Geographic. “Lightning”. Partners. </a:t>
            </a:r>
            <a:r>
              <a:rPr lang="en" sz="1000" u="sng">
                <a:solidFill>
                  <a:schemeClr val="hlink"/>
                </a:solidFill>
                <a:latin typeface="Times New Roman"/>
                <a:ea typeface="Times New Roman"/>
                <a:cs typeface="Times New Roman"/>
                <a:sym typeface="Times New Roman"/>
                <a:hlinkClick r:id="rId6"/>
              </a:rPr>
              <a:t>https://www.nationalgeographic.com/environment/article/lightning</a:t>
            </a:r>
            <a:endParaRPr sz="1000">
              <a:latin typeface="Times New Roman"/>
              <a:ea typeface="Times New Roman"/>
              <a:cs typeface="Times New Roman"/>
              <a:sym typeface="Times New Roman"/>
            </a:endParaRPr>
          </a:p>
          <a:p>
            <a:pPr indent="0" lvl="0" marL="0" rtl="0" algn="l">
              <a:lnSpc>
                <a:spcPct val="95000"/>
              </a:lnSpc>
              <a:spcBef>
                <a:spcPts val="1200"/>
              </a:spcBef>
              <a:spcAft>
                <a:spcPts val="0"/>
              </a:spcAft>
              <a:buSzPts val="605"/>
              <a:buNone/>
            </a:pPr>
            <a:r>
              <a:rPr lang="en" sz="1000">
                <a:latin typeface="Times New Roman"/>
                <a:ea typeface="Times New Roman"/>
                <a:cs typeface="Times New Roman"/>
                <a:sym typeface="Times New Roman"/>
              </a:rPr>
              <a:t>National Severe Storms Laboratory. “Severe Weather 101 – Lightning”. U.S. Department of Commerce – National Oceanic &amp; Atmospheric Administration. </a:t>
            </a:r>
            <a:r>
              <a:rPr lang="en" sz="1000" u="sng">
                <a:solidFill>
                  <a:schemeClr val="hlink"/>
                </a:solidFill>
                <a:latin typeface="Times New Roman"/>
                <a:ea typeface="Times New Roman"/>
                <a:cs typeface="Times New Roman"/>
                <a:sym typeface="Times New Roman"/>
                <a:hlinkClick r:id="rId7"/>
              </a:rPr>
              <a:t>https://www.nssl.noaa.gov/education/svrwx101/lightning/</a:t>
            </a:r>
            <a:endParaRPr sz="1000">
              <a:latin typeface="Times New Roman"/>
              <a:ea typeface="Times New Roman"/>
              <a:cs typeface="Times New Roman"/>
              <a:sym typeface="Times New Roman"/>
            </a:endParaRPr>
          </a:p>
          <a:p>
            <a:pPr indent="0" lvl="0" marL="0" rtl="0" algn="l">
              <a:lnSpc>
                <a:spcPct val="95000"/>
              </a:lnSpc>
              <a:spcBef>
                <a:spcPts val="1200"/>
              </a:spcBef>
              <a:spcAft>
                <a:spcPts val="0"/>
              </a:spcAft>
              <a:buSzPts val="605"/>
              <a:buNone/>
            </a:pPr>
            <a:r>
              <a:rPr lang="en" sz="1000">
                <a:latin typeface="Times New Roman"/>
                <a:ea typeface="Times New Roman"/>
                <a:cs typeface="Times New Roman"/>
                <a:sym typeface="Times New Roman"/>
              </a:rPr>
              <a:t>National Severe Storms Laboratory. “Severe Weather 101 – Lightning FAQ”. U.S. Department of Commerce – National Oceanic &amp; Atmospheric Administration. </a:t>
            </a:r>
            <a:r>
              <a:rPr lang="en" sz="1000" u="sng">
                <a:solidFill>
                  <a:schemeClr val="hlink"/>
                </a:solidFill>
                <a:latin typeface="Times New Roman"/>
                <a:ea typeface="Times New Roman"/>
                <a:cs typeface="Times New Roman"/>
                <a:sym typeface="Times New Roman"/>
                <a:hlinkClick r:id="rId8"/>
              </a:rPr>
              <a:t>https://www.nssl.noaa.gov/education/svrwx101/lightning/faq/</a:t>
            </a:r>
            <a:endParaRPr sz="1000">
              <a:latin typeface="Times New Roman"/>
              <a:ea typeface="Times New Roman"/>
              <a:cs typeface="Times New Roman"/>
              <a:sym typeface="Times New Roman"/>
            </a:endParaRPr>
          </a:p>
          <a:p>
            <a:pPr indent="0" lvl="0" marL="0" rtl="0" algn="l">
              <a:lnSpc>
                <a:spcPct val="95000"/>
              </a:lnSpc>
              <a:spcBef>
                <a:spcPts val="1200"/>
              </a:spcBef>
              <a:spcAft>
                <a:spcPts val="0"/>
              </a:spcAft>
              <a:buSzPts val="605"/>
              <a:buNone/>
            </a:pPr>
            <a:r>
              <a:rPr lang="en" sz="1000">
                <a:latin typeface="Times New Roman"/>
                <a:ea typeface="Times New Roman"/>
                <a:cs typeface="Times New Roman"/>
                <a:sym typeface="Times New Roman"/>
              </a:rPr>
              <a:t>National Severe Storms Laboratory. “Severe Weather 101 – Lightning Types”. U.S. Department of Commerce – National Oceanic &amp; Atmospheric Administration. </a:t>
            </a:r>
            <a:r>
              <a:rPr lang="en" sz="1000" u="sng">
                <a:solidFill>
                  <a:schemeClr val="hlink"/>
                </a:solidFill>
                <a:latin typeface="Times New Roman"/>
                <a:ea typeface="Times New Roman"/>
                <a:cs typeface="Times New Roman"/>
                <a:sym typeface="Times New Roman"/>
                <a:hlinkClick r:id="rId9"/>
              </a:rPr>
              <a:t>https://www.nssl.noaa.gov/education/svrwx101/lightning/types/</a:t>
            </a:r>
            <a:endParaRPr sz="1000">
              <a:latin typeface="Times New Roman"/>
              <a:ea typeface="Times New Roman"/>
              <a:cs typeface="Times New Roman"/>
              <a:sym typeface="Times New Roman"/>
            </a:endParaRPr>
          </a:p>
          <a:p>
            <a:pPr indent="0" lvl="0" marL="0" rtl="0" algn="l">
              <a:lnSpc>
                <a:spcPct val="95000"/>
              </a:lnSpc>
              <a:spcBef>
                <a:spcPts val="1200"/>
              </a:spcBef>
              <a:spcAft>
                <a:spcPts val="0"/>
              </a:spcAft>
              <a:buSzPts val="605"/>
              <a:buNone/>
            </a:pPr>
            <a:r>
              <a:rPr lang="en" sz="1000">
                <a:latin typeface="Times New Roman"/>
                <a:ea typeface="Times New Roman"/>
                <a:cs typeface="Times New Roman"/>
                <a:sym typeface="Times New Roman"/>
              </a:rPr>
              <a:t>National Weather Service “Lightning and Cars”. U.S. Department of Commerce – National Oceanic &amp; Atmospheric Administration. </a:t>
            </a:r>
            <a:r>
              <a:rPr lang="en" sz="1000" u="sng">
                <a:solidFill>
                  <a:schemeClr val="hlink"/>
                </a:solidFill>
                <a:latin typeface="Times New Roman"/>
                <a:ea typeface="Times New Roman"/>
                <a:cs typeface="Times New Roman"/>
                <a:sym typeface="Times New Roman"/>
                <a:hlinkClick r:id="rId10"/>
              </a:rPr>
              <a:t>https://www.weather.gov/safety/lightning-cars</a:t>
            </a:r>
            <a:endParaRPr sz="1000">
              <a:latin typeface="Times New Roman"/>
              <a:ea typeface="Times New Roman"/>
              <a:cs typeface="Times New Roman"/>
              <a:sym typeface="Times New Roman"/>
            </a:endParaRPr>
          </a:p>
          <a:p>
            <a:pPr indent="0" lvl="0" marL="0" rtl="0" algn="l">
              <a:lnSpc>
                <a:spcPct val="95000"/>
              </a:lnSpc>
              <a:spcBef>
                <a:spcPts val="1200"/>
              </a:spcBef>
              <a:spcAft>
                <a:spcPts val="0"/>
              </a:spcAft>
              <a:buNone/>
            </a:pPr>
            <a:r>
              <a:rPr lang="en" sz="1000">
                <a:latin typeface="Times New Roman"/>
                <a:ea typeface="Times New Roman"/>
                <a:cs typeface="Times New Roman"/>
                <a:sym typeface="Times New Roman"/>
              </a:rPr>
              <a:t>National Weather Service “Lightning and Fish”. U.S. Department of Commerce – National Oceanic &amp; Atmospheric Administration.  </a:t>
            </a:r>
            <a:r>
              <a:rPr lang="en" sz="1000" u="sng">
                <a:solidFill>
                  <a:schemeClr val="accent5"/>
                </a:solidFill>
                <a:latin typeface="Times New Roman"/>
                <a:ea typeface="Times New Roman"/>
                <a:cs typeface="Times New Roman"/>
                <a:sym typeface="Times New Roman"/>
                <a:hlinkClick r:id="rId11">
                  <a:extLst>
                    <a:ext uri="{A12FA001-AC4F-418D-AE19-62706E023703}">
                      <ahyp:hlinkClr val="tx"/>
                    </a:ext>
                  </a:extLst>
                </a:hlinkClick>
              </a:rPr>
              <a:t>https://www.weather.gov/safety/lightning-fish</a:t>
            </a:r>
            <a:endParaRPr sz="1000">
              <a:latin typeface="Times New Roman"/>
              <a:ea typeface="Times New Roman"/>
              <a:cs typeface="Times New Roman"/>
              <a:sym typeface="Times New Roman"/>
            </a:endParaRPr>
          </a:p>
          <a:p>
            <a:pPr indent="0" lvl="0" marL="0" rtl="0" algn="l">
              <a:lnSpc>
                <a:spcPct val="95000"/>
              </a:lnSpc>
              <a:spcBef>
                <a:spcPts val="1200"/>
              </a:spcBef>
              <a:spcAft>
                <a:spcPts val="0"/>
              </a:spcAft>
              <a:buSzPts val="605"/>
              <a:buNone/>
            </a:pPr>
            <a:r>
              <a:t/>
            </a:r>
            <a:endParaRPr sz="1000">
              <a:latin typeface="Times New Roman"/>
              <a:ea typeface="Times New Roman"/>
              <a:cs typeface="Times New Roman"/>
              <a:sym typeface="Times New Roman"/>
            </a:endParaRPr>
          </a:p>
          <a:p>
            <a:pPr indent="0" lvl="0" marL="0" rtl="0" algn="l">
              <a:lnSpc>
                <a:spcPct val="95000"/>
              </a:lnSpc>
              <a:spcBef>
                <a:spcPts val="1200"/>
              </a:spcBef>
              <a:spcAft>
                <a:spcPts val="1200"/>
              </a:spcAft>
              <a:buSzPts val="605"/>
              <a:buNone/>
            </a:pPr>
            <a:r>
              <a:t/>
            </a:r>
            <a:endParaRPr sz="10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 to research</a:t>
            </a:r>
            <a:endParaRPr/>
          </a:p>
        </p:txBody>
      </p:sp>
      <p:sp>
        <p:nvSpPr>
          <p:cNvPr id="62" name="Google Shape;62;p14"/>
          <p:cNvSpPr txBox="1"/>
          <p:nvPr>
            <p:ph idx="1" type="body"/>
          </p:nvPr>
        </p:nvSpPr>
        <p:spPr>
          <a:xfrm>
            <a:off x="311700" y="11731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rPr>
              <a:t>How do fish survive when lightning strikes the ocean?</a:t>
            </a:r>
            <a:endParaRPr sz="2000">
              <a:solidFill>
                <a:schemeClr val="dk1"/>
              </a:solidFill>
            </a:endParaRPr>
          </a:p>
          <a:p>
            <a:pPr indent="0" lvl="0" marL="0" rtl="0" algn="l">
              <a:spcBef>
                <a:spcPts val="1200"/>
              </a:spcBef>
              <a:spcAft>
                <a:spcPts val="1200"/>
              </a:spcAft>
              <a:buNone/>
            </a:pPr>
            <a:r>
              <a:t/>
            </a:r>
            <a:endParaRPr sz="2000">
              <a:solidFill>
                <a:schemeClr val="dk1"/>
              </a:solidFill>
            </a:endParaRPr>
          </a:p>
        </p:txBody>
      </p:sp>
      <p:pic>
        <p:nvPicPr>
          <p:cNvPr id="63" name="Google Shape;63;p14"/>
          <p:cNvPicPr preferRelativeResize="0"/>
          <p:nvPr/>
        </p:nvPicPr>
        <p:blipFill rotWithShape="1">
          <a:blip r:embed="rId3">
            <a:alphaModFix/>
          </a:blip>
          <a:srcRect b="8324" l="16198" r="0" t="0"/>
          <a:stretch/>
        </p:blipFill>
        <p:spPr>
          <a:xfrm>
            <a:off x="5600200" y="2225300"/>
            <a:ext cx="3410550" cy="2798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Citations</a:t>
            </a:r>
            <a:endParaRPr/>
          </a:p>
        </p:txBody>
      </p:sp>
      <p:sp>
        <p:nvSpPr>
          <p:cNvPr id="200" name="Google Shape;200;p32"/>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rgbClr val="000000"/>
              </a:buClr>
              <a:buSzPts val="605"/>
              <a:buFont typeface="Arial"/>
              <a:buNone/>
            </a:pPr>
            <a:r>
              <a:rPr lang="en" sz="1000">
                <a:latin typeface="Times New Roman"/>
                <a:ea typeface="Times New Roman"/>
                <a:cs typeface="Times New Roman"/>
                <a:sym typeface="Times New Roman"/>
              </a:rPr>
              <a:t>National Weather Service “Lightning Myths”. U.S. Department of Commerce – National Oceanic &amp; Atmospheric Administration. </a:t>
            </a:r>
            <a:r>
              <a:rPr lang="en" sz="1000" u="sng">
                <a:solidFill>
                  <a:schemeClr val="accent5"/>
                </a:solidFill>
                <a:latin typeface="Times New Roman"/>
                <a:ea typeface="Times New Roman"/>
                <a:cs typeface="Times New Roman"/>
                <a:sym typeface="Times New Roman"/>
                <a:hlinkClick r:id="rId3">
                  <a:extLst>
                    <a:ext uri="{A12FA001-AC4F-418D-AE19-62706E023703}">
                      <ahyp:hlinkClr val="tx"/>
                    </a:ext>
                  </a:extLst>
                </a:hlinkClick>
              </a:rPr>
              <a:t>https://www.weather.gov/safety/lightning-myths</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Science Learning Hub. “Lightning explained”. New Zealand Government. </a:t>
            </a:r>
            <a:r>
              <a:rPr lang="en" sz="1000" u="sng">
                <a:solidFill>
                  <a:schemeClr val="hlink"/>
                </a:solidFill>
                <a:latin typeface="Times New Roman"/>
                <a:ea typeface="Times New Roman"/>
                <a:cs typeface="Times New Roman"/>
                <a:sym typeface="Times New Roman"/>
                <a:hlinkClick r:id="rId4"/>
              </a:rPr>
              <a:t>https://www.sciencelearn.org.nz/resources/239-lightning-explained</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Sottile, Zoe. “How to survive a lightning strike – or, better yet, avoid one”. CNN Travel. </a:t>
            </a:r>
            <a:r>
              <a:rPr lang="en" sz="1000" u="sng">
                <a:solidFill>
                  <a:schemeClr val="hlink"/>
                </a:solidFill>
                <a:latin typeface="Times New Roman"/>
                <a:ea typeface="Times New Roman"/>
                <a:cs typeface="Times New Roman"/>
                <a:sym typeface="Times New Roman"/>
                <a:hlinkClick r:id="rId5"/>
              </a:rPr>
              <a:t>https://www.cnn.com/travel/article/lightning-strike-how-to-survive/index.html</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The Economic Times.  “Do fish die when lightning strikes the ocean?” India Times. </a:t>
            </a:r>
            <a:r>
              <a:rPr lang="en" sz="1000" u="sng">
                <a:solidFill>
                  <a:schemeClr val="hlink"/>
                </a:solidFill>
                <a:latin typeface="Times New Roman"/>
                <a:ea typeface="Times New Roman"/>
                <a:cs typeface="Times New Roman"/>
                <a:sym typeface="Times New Roman"/>
                <a:hlinkClick r:id="rId6"/>
              </a:rPr>
              <a:t>https://economictimes.indiatimes.com/do-fish-die-when-lightning-strikes-the-ocean/articleshow/15700931.cms</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Water Science School. Conductivity (Electrical Conductance) and Water | U.S. Geological Survey. 22 Oct. 2019, </a:t>
            </a:r>
            <a:r>
              <a:rPr lang="en" sz="1000" u="sng">
                <a:solidFill>
                  <a:schemeClr val="hlink"/>
                </a:solidFill>
                <a:latin typeface="Times New Roman"/>
                <a:ea typeface="Times New Roman"/>
                <a:cs typeface="Times New Roman"/>
                <a:sym typeface="Times New Roman"/>
                <a:hlinkClick r:id="rId7"/>
              </a:rPr>
              <a:t>www.usgs.gov/special-topics/water-science-school/science/conductivity-electrical-conductance-and-water</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“What happens to the Human Body When it's Struck by Lightning?” Atrium Health. 26 June 2019, </a:t>
            </a:r>
            <a:r>
              <a:rPr lang="en" sz="1000" u="sng">
                <a:solidFill>
                  <a:schemeClr val="hlink"/>
                </a:solidFill>
                <a:latin typeface="Times New Roman"/>
                <a:ea typeface="Times New Roman"/>
                <a:cs typeface="Times New Roman"/>
                <a:sym typeface="Times New Roman"/>
                <a:hlinkClick r:id="rId8"/>
              </a:rPr>
              <a:t>https://atriumhealth.org/dailydose/2019/06/26/what-happens-to-the-body-when-its-struck-by-lightning</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“When Lightning Strikes”. Ocean Today. </a:t>
            </a:r>
            <a:r>
              <a:rPr lang="en" sz="1000" u="sng">
                <a:solidFill>
                  <a:schemeClr val="hlink"/>
                </a:solidFill>
                <a:latin typeface="Times New Roman"/>
                <a:ea typeface="Times New Roman"/>
                <a:cs typeface="Times New Roman"/>
                <a:sym typeface="Times New Roman"/>
                <a:hlinkClick r:id="rId9"/>
              </a:rPr>
              <a:t>https://oceantoday.noaa.gov/lightning/</a:t>
            </a:r>
            <a:endParaRPr sz="1000">
              <a:latin typeface="Times New Roman"/>
              <a:ea typeface="Times New Roman"/>
              <a:cs typeface="Times New Roman"/>
              <a:sym typeface="Times New Roman"/>
            </a:endParaRPr>
          </a:p>
          <a:p>
            <a:pPr indent="0" lvl="0" marL="0" rtl="0" algn="l">
              <a:spcBef>
                <a:spcPts val="1200"/>
              </a:spcBef>
              <a:spcAft>
                <a:spcPts val="0"/>
              </a:spcAft>
              <a:buNone/>
            </a:pPr>
            <a:r>
              <a:rPr lang="en" sz="1000">
                <a:latin typeface="Times New Roman"/>
                <a:ea typeface="Times New Roman"/>
                <a:cs typeface="Times New Roman"/>
                <a:sym typeface="Times New Roman"/>
              </a:rPr>
              <a:t>“When Thunder Roars, Go Indoors:” Lightning Safety Advice from NOAA. U.S. Department of Commerce. </a:t>
            </a:r>
            <a:r>
              <a:rPr lang="en" sz="1000" u="sng">
                <a:solidFill>
                  <a:schemeClr val="hlink"/>
                </a:solidFill>
                <a:latin typeface="Times New Roman"/>
                <a:ea typeface="Times New Roman"/>
                <a:cs typeface="Times New Roman"/>
                <a:sym typeface="Times New Roman"/>
                <a:hlinkClick r:id="rId10"/>
              </a:rPr>
              <a:t>https://www.commerce.gov/news/blog/2022/08/when-thunder-roars-go-indoors-lightning-safety-advice-noaa</a:t>
            </a:r>
            <a:endParaRPr sz="1000">
              <a:latin typeface="Times New Roman"/>
              <a:ea typeface="Times New Roman"/>
              <a:cs typeface="Times New Roman"/>
              <a:sym typeface="Times New Roman"/>
            </a:endParaRPr>
          </a:p>
          <a:p>
            <a:pPr indent="0" lvl="0" marL="0" rtl="0" algn="l">
              <a:lnSpc>
                <a:spcPct val="200000"/>
              </a:lnSpc>
              <a:spcBef>
                <a:spcPts val="1200"/>
              </a:spcBef>
              <a:spcAft>
                <a:spcPts val="0"/>
              </a:spcAft>
              <a:buNone/>
            </a:pPr>
            <a:r>
              <a:t/>
            </a:r>
            <a:endParaRPr sz="1000">
              <a:solidFill>
                <a:srgbClr val="000000"/>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1000">
                <a:solidFill>
                  <a:srgbClr val="000000"/>
                </a:solidFill>
                <a:latin typeface="Times New Roman"/>
                <a:ea typeface="Times New Roman"/>
                <a:cs typeface="Times New Roman"/>
                <a:sym typeface="Times New Roman"/>
              </a:rPr>
              <a:t>              </a:t>
            </a:r>
            <a:endParaRPr sz="1000">
              <a:solidFill>
                <a:srgbClr val="000000"/>
              </a:solidFill>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rtl="0" algn="l">
              <a:spcBef>
                <a:spcPts val="0"/>
              </a:spcBef>
              <a:spcAft>
                <a:spcPts val="120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Hypothesis</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We think that when lightning strikes the ocean, it will scatter at the surface. That way the fish under the surface of the water are safe.</a:t>
            </a:r>
            <a:r>
              <a:rPr lang="en" sz="2400">
                <a:solidFill>
                  <a:schemeClr val="dk1"/>
                </a:solidFill>
              </a:rPr>
              <a:t> </a:t>
            </a:r>
            <a:r>
              <a:rPr lang="en" sz="2500"/>
              <a:t> </a:t>
            </a:r>
            <a:endParaRPr sz="2500"/>
          </a:p>
        </p:txBody>
      </p:sp>
      <p:pic>
        <p:nvPicPr>
          <p:cNvPr id="70" name="Google Shape;70;p15"/>
          <p:cNvPicPr preferRelativeResize="0"/>
          <p:nvPr/>
        </p:nvPicPr>
        <p:blipFill rotWithShape="1">
          <a:blip r:embed="rId3">
            <a:alphaModFix/>
          </a:blip>
          <a:srcRect b="0" l="0" r="0" t="0"/>
          <a:stretch/>
        </p:blipFill>
        <p:spPr>
          <a:xfrm>
            <a:off x="4077258" y="2094983"/>
            <a:ext cx="4317325" cy="2872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Ancient times</a:t>
            </a:r>
            <a:endParaRPr/>
          </a:p>
        </p:txBody>
      </p:sp>
      <p:sp>
        <p:nvSpPr>
          <p:cNvPr id="76" name="Google Shape;76;p16"/>
          <p:cNvSpPr txBox="1"/>
          <p:nvPr>
            <p:ph idx="1" type="body"/>
          </p:nvPr>
        </p:nvSpPr>
        <p:spPr>
          <a:xfrm>
            <a:off x="311700" y="1152475"/>
            <a:ext cx="46680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In the </a:t>
            </a:r>
            <a:r>
              <a:rPr lang="en">
                <a:solidFill>
                  <a:schemeClr val="dk1"/>
                </a:solidFill>
              </a:rPr>
              <a:t>ancient</a:t>
            </a:r>
            <a:r>
              <a:rPr lang="en">
                <a:solidFill>
                  <a:schemeClr val="dk1"/>
                </a:solidFill>
              </a:rPr>
              <a:t> times, the people thought that it was because of the gods from heaven. Benjamin Franklin knew that lightning produces electricity in the 1700s. To this day, it is unclear how he knew.</a:t>
            </a:r>
            <a:endParaRPr>
              <a:solidFill>
                <a:schemeClr val="dk1"/>
              </a:solidFill>
            </a:endParaRPr>
          </a:p>
        </p:txBody>
      </p:sp>
      <p:pic>
        <p:nvPicPr>
          <p:cNvPr id="77" name="Google Shape;77;p16"/>
          <p:cNvPicPr preferRelativeResize="0"/>
          <p:nvPr/>
        </p:nvPicPr>
        <p:blipFill>
          <a:blip r:embed="rId3">
            <a:alphaModFix/>
          </a:blip>
          <a:stretch>
            <a:fillRect/>
          </a:stretch>
        </p:blipFill>
        <p:spPr>
          <a:xfrm>
            <a:off x="5037075" y="509924"/>
            <a:ext cx="3268400" cy="3342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p:tgtEl>
                                          <p:spTgt spid="7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causes Lightning</a:t>
            </a:r>
            <a:endParaRPr/>
          </a:p>
        </p:txBody>
      </p:sp>
      <p:sp>
        <p:nvSpPr>
          <p:cNvPr id="83" name="Google Shape;83;p17"/>
          <p:cNvSpPr txBox="1"/>
          <p:nvPr>
            <p:ph idx="1" type="body"/>
          </p:nvPr>
        </p:nvSpPr>
        <p:spPr>
          <a:xfrm>
            <a:off x="311700" y="691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solidFill>
                <a:schemeClr val="dk1"/>
              </a:solidFill>
            </a:endParaRPr>
          </a:p>
          <a:p>
            <a:pPr indent="0" lvl="0" marL="457200" rtl="0" algn="l">
              <a:spcBef>
                <a:spcPts val="1200"/>
              </a:spcBef>
              <a:spcAft>
                <a:spcPts val="0"/>
              </a:spcAft>
              <a:buNone/>
            </a:pPr>
            <a:r>
              <a:rPr lang="en" sz="7200">
                <a:solidFill>
                  <a:schemeClr val="dk1"/>
                </a:solidFill>
              </a:rPr>
              <a:t>Today, scientists are still trying to figure out how, but one of the ways they think it happens is:</a:t>
            </a:r>
            <a:endParaRPr sz="7200">
              <a:solidFill>
                <a:schemeClr val="dk1"/>
              </a:solidFill>
            </a:endParaRPr>
          </a:p>
          <a:p>
            <a:pPr indent="-342900" lvl="1" marL="914400" rtl="0" algn="l">
              <a:spcBef>
                <a:spcPts val="1200"/>
              </a:spcBef>
              <a:spcAft>
                <a:spcPts val="0"/>
              </a:spcAft>
              <a:buClr>
                <a:schemeClr val="dk1"/>
              </a:buClr>
              <a:buSzPct val="100000"/>
              <a:buChar char="○"/>
            </a:pPr>
            <a:r>
              <a:rPr lang="en" sz="7200">
                <a:solidFill>
                  <a:schemeClr val="dk1"/>
                </a:solidFill>
              </a:rPr>
              <a:t>In the cloud, the small ice crystals gets pushed upward by wind and the bigger ice crystals fall downward by wind and gravity. </a:t>
            </a:r>
            <a:endParaRPr sz="7200">
              <a:solidFill>
                <a:schemeClr val="dk1"/>
              </a:solidFill>
            </a:endParaRPr>
          </a:p>
          <a:p>
            <a:pPr indent="-342900" lvl="1" marL="914400" rtl="0" algn="l">
              <a:spcBef>
                <a:spcPts val="0"/>
              </a:spcBef>
              <a:spcAft>
                <a:spcPts val="0"/>
              </a:spcAft>
              <a:buClr>
                <a:schemeClr val="dk1"/>
              </a:buClr>
              <a:buSzPct val="100000"/>
              <a:buChar char="○"/>
            </a:pPr>
            <a:r>
              <a:rPr lang="en" sz="7200">
                <a:solidFill>
                  <a:schemeClr val="dk1"/>
                </a:solidFill>
              </a:rPr>
              <a:t>When the two crystals crash into each other, the smaller crystals become positively charged (loss of electrons)  and the bigger ice crystals become negatively charged (gain of electrons).</a:t>
            </a:r>
            <a:endParaRPr sz="7200">
              <a:solidFill>
                <a:schemeClr val="dk1"/>
              </a:solidFill>
            </a:endParaRPr>
          </a:p>
          <a:p>
            <a:pPr indent="-342900" lvl="1" marL="914400" rtl="0" algn="l">
              <a:spcBef>
                <a:spcPts val="0"/>
              </a:spcBef>
              <a:spcAft>
                <a:spcPts val="0"/>
              </a:spcAft>
              <a:buClr>
                <a:schemeClr val="dk1"/>
              </a:buClr>
              <a:buSzPct val="100000"/>
              <a:buChar char="○"/>
            </a:pPr>
            <a:r>
              <a:rPr lang="en" sz="7200">
                <a:solidFill>
                  <a:schemeClr val="dk1"/>
                </a:solidFill>
              </a:rPr>
              <a:t>Then the top of the cloud are positively charged and the base of the cloud are negatively charged. This is called an electric field.</a:t>
            </a:r>
            <a:endParaRPr sz="7200">
              <a:solidFill>
                <a:schemeClr val="dk1"/>
              </a:solidFill>
            </a:endParaRPr>
          </a:p>
          <a:p>
            <a:pPr indent="-342900" lvl="1" marL="914400" rtl="0" algn="l">
              <a:spcBef>
                <a:spcPts val="0"/>
              </a:spcBef>
              <a:spcAft>
                <a:spcPts val="0"/>
              </a:spcAft>
              <a:buClr>
                <a:schemeClr val="dk1"/>
              </a:buClr>
              <a:buSzPct val="100000"/>
              <a:buChar char="○"/>
            </a:pPr>
            <a:r>
              <a:rPr lang="en" sz="7200">
                <a:solidFill>
                  <a:schemeClr val="dk1"/>
                </a:solidFill>
              </a:rPr>
              <a:t>The negative and the positive charged field wants to meet with each other, but it is very difficult to move within a cloud. So, then a big electric discharge, lightning, is formed for the two fields to meet or return to neutral</a:t>
            </a:r>
            <a:endParaRPr sz="7200">
              <a:solidFill>
                <a:schemeClr val="dk1"/>
              </a:solidFill>
            </a:endParaRPr>
          </a:p>
          <a:p>
            <a:pPr indent="0" lvl="0" marL="914400" rtl="0" algn="l">
              <a:spcBef>
                <a:spcPts val="1200"/>
              </a:spcBef>
              <a:spcAft>
                <a:spcPts val="0"/>
              </a:spcAft>
              <a:buNone/>
            </a:pPr>
            <a:r>
              <a:t/>
            </a:r>
            <a:endParaRPr sz="7200">
              <a:solidFill>
                <a:schemeClr val="dk1"/>
              </a:solidFill>
            </a:endParaRPr>
          </a:p>
        </p:txBody>
      </p:sp>
      <p:sp>
        <p:nvSpPr>
          <p:cNvPr id="84" name="Google Shape;84;p17"/>
          <p:cNvSpPr txBox="1"/>
          <p:nvPr/>
        </p:nvSpPr>
        <p:spPr>
          <a:xfrm>
            <a:off x="5192400" y="473550"/>
            <a:ext cx="196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
        <p:nvSpPr>
          <p:cNvPr id="85" name="Google Shape;85;p17"/>
          <p:cNvSpPr txBox="1"/>
          <p:nvPr/>
        </p:nvSpPr>
        <p:spPr>
          <a:xfrm>
            <a:off x="203675" y="3228400"/>
            <a:ext cx="8369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188900" y="176864"/>
            <a:ext cx="8588500" cy="4439100"/>
          </a:xfrm>
          <a:prstGeom prst="rect">
            <a:avLst/>
          </a:prstGeom>
          <a:noFill/>
          <a:ln cap="flat" cmpd="sng" w="38100">
            <a:solidFill>
              <a:srgbClr val="05103E"/>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p:nvPr/>
        </p:nvSpPr>
        <p:spPr>
          <a:xfrm flipH="1" rot="-1707470">
            <a:off x="6539666" y="2509974"/>
            <a:ext cx="1672882" cy="2180179"/>
          </a:xfrm>
          <a:prstGeom prst="lightningBolt">
            <a:avLst/>
          </a:prstGeom>
          <a:solidFill>
            <a:srgbClr val="FFE599"/>
          </a:solidFill>
          <a:ln cap="flat" cmpd="sng" w="9525">
            <a:solidFill>
              <a:srgbClr val="040C2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types of lightning</a:t>
            </a:r>
            <a:endParaRPr/>
          </a:p>
        </p:txBody>
      </p:sp>
      <p:sp>
        <p:nvSpPr>
          <p:cNvPr id="97" name="Google Shape;97;p19"/>
          <p:cNvSpPr txBox="1"/>
          <p:nvPr>
            <p:ph idx="1" type="body"/>
          </p:nvPr>
        </p:nvSpPr>
        <p:spPr>
          <a:xfrm>
            <a:off x="311700" y="1152475"/>
            <a:ext cx="3717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Intracloud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Inside the same cloud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Intercloud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Between two different clouds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Cloud to Cloud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Cloud to Air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Cloud to ground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Negative Lightning (90% to 95%)</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Positive Lightning (5% to 10%)</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10 times greater than negative lightning</a:t>
            </a:r>
            <a:endParaRPr>
              <a:solidFill>
                <a:schemeClr val="dk1"/>
              </a:solidFill>
            </a:endParaRPr>
          </a:p>
        </p:txBody>
      </p:sp>
      <p:sp>
        <p:nvSpPr>
          <p:cNvPr id="98" name="Google Shape;98;p19"/>
          <p:cNvSpPr/>
          <p:nvPr/>
        </p:nvSpPr>
        <p:spPr>
          <a:xfrm>
            <a:off x="3754801" y="1655400"/>
            <a:ext cx="1352160" cy="1140156"/>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9" name="Google Shape;99;p19"/>
          <p:cNvSpPr/>
          <p:nvPr/>
        </p:nvSpPr>
        <p:spPr>
          <a:xfrm>
            <a:off x="6616125" y="1603975"/>
            <a:ext cx="1579176" cy="1191564"/>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 name="Google Shape;100;p19"/>
          <p:cNvSpPr/>
          <p:nvPr/>
        </p:nvSpPr>
        <p:spPr>
          <a:xfrm>
            <a:off x="5261538" y="1839575"/>
            <a:ext cx="1200000" cy="887400"/>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1" name="Google Shape;101;p19"/>
          <p:cNvSpPr txBox="1"/>
          <p:nvPr/>
        </p:nvSpPr>
        <p:spPr>
          <a:xfrm>
            <a:off x="3754875" y="1968913"/>
            <a:ext cx="135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Intracloud</a:t>
            </a:r>
            <a:endParaRPr sz="1800">
              <a:solidFill>
                <a:schemeClr val="dk1"/>
              </a:solidFill>
              <a:latin typeface="Lato"/>
              <a:ea typeface="Lato"/>
              <a:cs typeface="Lato"/>
              <a:sym typeface="Lato"/>
            </a:endParaRPr>
          </a:p>
        </p:txBody>
      </p:sp>
      <p:sp>
        <p:nvSpPr>
          <p:cNvPr id="102" name="Google Shape;102;p19"/>
          <p:cNvSpPr txBox="1"/>
          <p:nvPr/>
        </p:nvSpPr>
        <p:spPr>
          <a:xfrm>
            <a:off x="6729663" y="1968900"/>
            <a:ext cx="135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Intracloud</a:t>
            </a:r>
            <a:endParaRPr sz="1800">
              <a:solidFill>
                <a:schemeClr val="dk1"/>
              </a:solidFill>
              <a:latin typeface="Lato"/>
              <a:ea typeface="Lato"/>
              <a:cs typeface="Lato"/>
              <a:sym typeface="Lato"/>
            </a:endParaRPr>
          </a:p>
        </p:txBody>
      </p:sp>
      <p:sp>
        <p:nvSpPr>
          <p:cNvPr id="103" name="Google Shape;103;p19"/>
          <p:cNvSpPr txBox="1"/>
          <p:nvPr/>
        </p:nvSpPr>
        <p:spPr>
          <a:xfrm>
            <a:off x="5185500" y="2052413"/>
            <a:ext cx="135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Intercloud</a:t>
            </a:r>
            <a:endParaRPr sz="1800">
              <a:solidFill>
                <a:schemeClr val="dk1"/>
              </a:solidFill>
              <a:latin typeface="Lato"/>
              <a:ea typeface="Lato"/>
              <a:cs typeface="Lato"/>
              <a:sym typeface="Lato"/>
            </a:endParaRPr>
          </a:p>
        </p:txBody>
      </p:sp>
      <p:sp>
        <p:nvSpPr>
          <p:cNvPr id="104" name="Google Shape;104;p19"/>
          <p:cNvSpPr txBox="1"/>
          <p:nvPr/>
        </p:nvSpPr>
        <p:spPr>
          <a:xfrm>
            <a:off x="5261550" y="3484450"/>
            <a:ext cx="186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Lato"/>
                <a:ea typeface="Lato"/>
                <a:cs typeface="Lato"/>
                <a:sym typeface="Lato"/>
              </a:rPr>
              <a:t>Cloud to ground</a:t>
            </a:r>
            <a:endParaRPr sz="1800">
              <a:solidFill>
                <a:schemeClr val="dk1"/>
              </a:solidFill>
              <a:latin typeface="Lato"/>
              <a:ea typeface="Lato"/>
              <a:cs typeface="Lato"/>
              <a:sym typeface="Lato"/>
            </a:endParaRPr>
          </a:p>
        </p:txBody>
      </p:sp>
      <p:sp>
        <p:nvSpPr>
          <p:cNvPr id="105" name="Google Shape;105;p19"/>
          <p:cNvSpPr txBox="1"/>
          <p:nvPr/>
        </p:nvSpPr>
        <p:spPr>
          <a:xfrm>
            <a:off x="0" y="4703625"/>
            <a:ext cx="9144000" cy="4617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Properties of Lightning</a:t>
            </a:r>
            <a:endParaRPr/>
          </a:p>
        </p:txBody>
      </p:sp>
      <p:sp>
        <p:nvSpPr>
          <p:cNvPr id="111" name="Google Shape;111;p20"/>
          <p:cNvSpPr txBox="1"/>
          <p:nvPr>
            <p:ph idx="1" type="body"/>
          </p:nvPr>
        </p:nvSpPr>
        <p:spPr>
          <a:xfrm>
            <a:off x="311700" y="1152475"/>
            <a:ext cx="63183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chemeClr val="dk1"/>
              </a:buClr>
              <a:buSzPct val="100000"/>
              <a:buChar char="●"/>
            </a:pPr>
            <a:r>
              <a:rPr lang="en">
                <a:solidFill>
                  <a:schemeClr val="dk1"/>
                </a:solidFill>
              </a:rPr>
              <a:t>Discharge of electricity</a:t>
            </a:r>
            <a:endParaRPr>
              <a:solidFill>
                <a:schemeClr val="dk1"/>
              </a:solidFill>
            </a:endParaRPr>
          </a:p>
          <a:p>
            <a:pPr indent="-334327" lvl="0" marL="457200" rtl="0" algn="l">
              <a:spcBef>
                <a:spcPts val="0"/>
              </a:spcBef>
              <a:spcAft>
                <a:spcPts val="0"/>
              </a:spcAft>
              <a:buClr>
                <a:schemeClr val="dk1"/>
              </a:buClr>
              <a:buSzPct val="100000"/>
              <a:buChar char="●"/>
            </a:pPr>
            <a:r>
              <a:rPr lang="en">
                <a:solidFill>
                  <a:schemeClr val="dk1"/>
                </a:solidFill>
              </a:rPr>
              <a:t>Can heat the surrounding air to over 30,000 </a:t>
            </a:r>
            <a:r>
              <a:rPr lang="en">
                <a:solidFill>
                  <a:schemeClr val="dk1"/>
                </a:solidFill>
              </a:rPr>
              <a:t>degrees</a:t>
            </a:r>
            <a:r>
              <a:rPr lang="en">
                <a:solidFill>
                  <a:schemeClr val="dk1"/>
                </a:solidFill>
              </a:rPr>
              <a:t> celsius, hotter than the surface of the sun</a:t>
            </a:r>
            <a:endParaRPr>
              <a:solidFill>
                <a:schemeClr val="dk1"/>
              </a:solidFill>
            </a:endParaRPr>
          </a:p>
          <a:p>
            <a:pPr indent="-334327" lvl="0" marL="457200" rtl="0" algn="l">
              <a:spcBef>
                <a:spcPts val="0"/>
              </a:spcBef>
              <a:spcAft>
                <a:spcPts val="0"/>
              </a:spcAft>
              <a:buClr>
                <a:schemeClr val="dk1"/>
              </a:buClr>
              <a:buSzPct val="100000"/>
              <a:buChar char="●"/>
            </a:pPr>
            <a:r>
              <a:rPr lang="en">
                <a:solidFill>
                  <a:schemeClr val="dk1"/>
                </a:solidFill>
              </a:rPr>
              <a:t>Can generate voltage of over 100 million volts</a:t>
            </a:r>
            <a:endParaRPr>
              <a:solidFill>
                <a:schemeClr val="dk1"/>
              </a:solidFill>
            </a:endParaRPr>
          </a:p>
          <a:p>
            <a:pPr indent="-334327" lvl="0" marL="457200" rtl="0" algn="l">
              <a:spcBef>
                <a:spcPts val="0"/>
              </a:spcBef>
              <a:spcAft>
                <a:spcPts val="0"/>
              </a:spcAft>
              <a:buClr>
                <a:schemeClr val="dk1"/>
              </a:buClr>
              <a:buSzPct val="100000"/>
              <a:buChar char="●"/>
            </a:pPr>
            <a:r>
              <a:rPr lang="en">
                <a:solidFill>
                  <a:schemeClr val="dk1"/>
                </a:solidFill>
              </a:rPr>
              <a:t>Typical Intracloud lightning can travel to about 365,000,000 km/h</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Takes about 3 seconds to travel from Calgary to Toronto</a:t>
            </a:r>
            <a:endParaRPr>
              <a:solidFill>
                <a:schemeClr val="dk1"/>
              </a:solidFill>
            </a:endParaRPr>
          </a:p>
          <a:p>
            <a:pPr indent="-334327" lvl="0" marL="457200" rtl="0" algn="l">
              <a:spcBef>
                <a:spcPts val="0"/>
              </a:spcBef>
              <a:spcAft>
                <a:spcPts val="0"/>
              </a:spcAft>
              <a:buClr>
                <a:schemeClr val="dk1"/>
              </a:buClr>
              <a:buSzPct val="100000"/>
              <a:buChar char="●"/>
            </a:pPr>
            <a:r>
              <a:rPr lang="en">
                <a:solidFill>
                  <a:schemeClr val="dk1"/>
                </a:solidFill>
              </a:rPr>
              <a:t>Typical cloud to </a:t>
            </a:r>
            <a:r>
              <a:rPr lang="en">
                <a:solidFill>
                  <a:schemeClr val="dk1"/>
                </a:solidFill>
              </a:rPr>
              <a:t>ground</a:t>
            </a:r>
            <a:r>
              <a:rPr lang="en">
                <a:solidFill>
                  <a:schemeClr val="dk1"/>
                </a:solidFill>
              </a:rPr>
              <a:t> lightning can travel to about 300,000 km/h</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Takes about 41 seconds to travel from Calgary to Toronto</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Air acts like an insulator and slows down the speed of cloud to ground lightning</a:t>
            </a:r>
            <a:endParaRPr>
              <a:solidFill>
                <a:schemeClr val="dk1"/>
              </a:solidFill>
            </a:endParaRPr>
          </a:p>
          <a:p>
            <a:pPr indent="0" lvl="0" marL="0" rtl="0" algn="l">
              <a:spcBef>
                <a:spcPts val="1200"/>
              </a:spcBef>
              <a:spcAft>
                <a:spcPts val="1200"/>
              </a:spcAft>
              <a:buNone/>
            </a:pPr>
            <a:r>
              <a:t/>
            </a:r>
            <a:endParaRPr/>
          </a:p>
        </p:txBody>
      </p:sp>
      <p:pic>
        <p:nvPicPr>
          <p:cNvPr id="112" name="Google Shape;112;p20"/>
          <p:cNvPicPr preferRelativeResize="0"/>
          <p:nvPr/>
        </p:nvPicPr>
        <p:blipFill>
          <a:blip r:embed="rId3">
            <a:alphaModFix/>
          </a:blip>
          <a:stretch>
            <a:fillRect/>
          </a:stretch>
        </p:blipFill>
        <p:spPr>
          <a:xfrm>
            <a:off x="7233450" y="150475"/>
            <a:ext cx="1784100" cy="2132400"/>
          </a:xfrm>
          <a:prstGeom prst="rect">
            <a:avLst/>
          </a:prstGeom>
          <a:noFill/>
          <a:ln>
            <a:noFill/>
          </a:ln>
        </p:spPr>
      </p:pic>
      <p:pic>
        <p:nvPicPr>
          <p:cNvPr id="113" name="Google Shape;113;p20"/>
          <p:cNvPicPr preferRelativeResize="0"/>
          <p:nvPr/>
        </p:nvPicPr>
        <p:blipFill rotWithShape="1">
          <a:blip r:embed="rId4">
            <a:alphaModFix/>
          </a:blip>
          <a:srcRect b="-4026" l="14221" r="0" t="9051"/>
          <a:stretch/>
        </p:blipFill>
        <p:spPr>
          <a:xfrm>
            <a:off x="6807975" y="2571750"/>
            <a:ext cx="2155000" cy="1930625"/>
          </a:xfrm>
          <a:prstGeom prst="rect">
            <a:avLst/>
          </a:prstGeom>
          <a:noFill/>
          <a:ln>
            <a:noFill/>
          </a:ln>
        </p:spPr>
      </p:pic>
      <p:sp>
        <p:nvSpPr>
          <p:cNvPr id="114" name="Google Shape;114;p20"/>
          <p:cNvSpPr txBox="1"/>
          <p:nvPr/>
        </p:nvSpPr>
        <p:spPr>
          <a:xfrm>
            <a:off x="639975" y="56675"/>
            <a:ext cx="258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FF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happens when lightning strikes</a:t>
            </a:r>
            <a:endParaRPr/>
          </a:p>
        </p:txBody>
      </p:sp>
      <p:sp>
        <p:nvSpPr>
          <p:cNvPr id="120" name="Google Shape;120;p21"/>
          <p:cNvSpPr txBox="1"/>
          <p:nvPr>
            <p:ph idx="1" type="body"/>
          </p:nvPr>
        </p:nvSpPr>
        <p:spPr>
          <a:xfrm>
            <a:off x="311700" y="1152475"/>
            <a:ext cx="5731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 tree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It heats the water and sap inside, generating steam and causing the tree to explode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Humans/Mammals/Birds/Fish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Heart stop, Muscle injuries, Damage to brain and nervous system, Death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So we know lightning is fast, powerful and very destructive and we know a typical fish has no protection against lightning. So how do fish around the </a:t>
            </a:r>
            <a:r>
              <a:rPr lang="en">
                <a:solidFill>
                  <a:schemeClr val="dk1"/>
                </a:solidFill>
              </a:rPr>
              <a:t>world</a:t>
            </a:r>
            <a:r>
              <a:rPr lang="en">
                <a:solidFill>
                  <a:schemeClr val="dk1"/>
                </a:solidFill>
              </a:rPr>
              <a:t> </a:t>
            </a:r>
            <a:r>
              <a:rPr lang="en">
                <a:solidFill>
                  <a:schemeClr val="dk1"/>
                </a:solidFill>
              </a:rPr>
              <a:t>survive lightning?</a:t>
            </a:r>
            <a:endParaRPr>
              <a:solidFill>
                <a:schemeClr val="dk1"/>
              </a:solidFill>
            </a:endParaRPr>
          </a:p>
        </p:txBody>
      </p:sp>
      <p:pic>
        <p:nvPicPr>
          <p:cNvPr id="121" name="Google Shape;121;p21"/>
          <p:cNvPicPr preferRelativeResize="0"/>
          <p:nvPr/>
        </p:nvPicPr>
        <p:blipFill>
          <a:blip r:embed="rId3">
            <a:alphaModFix/>
          </a:blip>
          <a:stretch>
            <a:fillRect/>
          </a:stretch>
        </p:blipFill>
        <p:spPr>
          <a:xfrm>
            <a:off x="6803276" y="426700"/>
            <a:ext cx="2029026" cy="2003675"/>
          </a:xfrm>
          <a:prstGeom prst="rect">
            <a:avLst/>
          </a:prstGeom>
          <a:noFill/>
          <a:ln>
            <a:noFill/>
          </a:ln>
        </p:spPr>
      </p:pic>
      <p:pic>
        <p:nvPicPr>
          <p:cNvPr id="122" name="Google Shape;122;p21"/>
          <p:cNvPicPr preferRelativeResize="0"/>
          <p:nvPr/>
        </p:nvPicPr>
        <p:blipFill>
          <a:blip r:embed="rId4">
            <a:alphaModFix/>
          </a:blip>
          <a:stretch>
            <a:fillRect/>
          </a:stretch>
        </p:blipFill>
        <p:spPr>
          <a:xfrm>
            <a:off x="6765025" y="2831200"/>
            <a:ext cx="2003674" cy="2003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1000"/>
                                        <p:tgtEl>
                                          <p:spTgt spid="1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