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5143500" cx="9144000"/>
  <p:notesSz cx="6858000" cy="9144000"/>
  <p:embeddedFontLst>
    <p:embeddedFont>
      <p:font typeface="Roboto"/>
      <p:regular r:id="rId33"/>
      <p:bold r:id="rId34"/>
      <p:italic r:id="rId35"/>
      <p:boldItalic r:id="rId36"/>
    </p:embeddedFont>
    <p:embeddedFont>
      <p:font typeface="Nunito"/>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2999FBF-A21F-4DC8-AA81-11B5016E3EE1}">
  <a:tblStyle styleId="{B2999FBF-A21F-4DC8-AA81-11B5016E3EE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Nunito-boldItalic.fntdata"/><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Roboto-regular.fntdata"/><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Roboto-italic.fntdata"/><Relationship Id="rId12" Type="http://schemas.openxmlformats.org/officeDocument/2006/relationships/slide" Target="slides/slide6.xml"/><Relationship Id="rId34" Type="http://schemas.openxmlformats.org/officeDocument/2006/relationships/font" Target="fonts/Roboto-bold.fntdata"/><Relationship Id="rId15" Type="http://schemas.openxmlformats.org/officeDocument/2006/relationships/slide" Target="slides/slide9.xml"/><Relationship Id="rId37" Type="http://schemas.openxmlformats.org/officeDocument/2006/relationships/font" Target="fonts/Nunito-regular.fntdata"/><Relationship Id="rId14" Type="http://schemas.openxmlformats.org/officeDocument/2006/relationships/slide" Target="slides/slide8.xml"/><Relationship Id="rId36" Type="http://schemas.openxmlformats.org/officeDocument/2006/relationships/font" Target="fonts/Roboto-boldItalic.fntdata"/><Relationship Id="rId17" Type="http://schemas.openxmlformats.org/officeDocument/2006/relationships/slide" Target="slides/slide11.xml"/><Relationship Id="rId39" Type="http://schemas.openxmlformats.org/officeDocument/2006/relationships/font" Target="fonts/Nunito-italic.fntdata"/><Relationship Id="rId16" Type="http://schemas.openxmlformats.org/officeDocument/2006/relationships/slide" Target="slides/slide10.xml"/><Relationship Id="rId38" Type="http://schemas.openxmlformats.org/officeDocument/2006/relationships/font" Target="fonts/Nunito-bold.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mailto:mmolfert@educbe.ca" TargetMode="External"/><Relationship Id="rId3" Type="http://schemas.openxmlformats.org/officeDocument/2006/relationships/hyperlink" Target="mailto:amduncan@educbe.ca" TargetMode="External"/><Relationship Id="rId4" Type="http://schemas.openxmlformats.org/officeDocument/2006/relationships/hyperlink" Target="mailto:kknanji@educbe.ca"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 a copy of this logbook (File - Make a Copy) and save in your Google Drive.</a:t>
            </a:r>
            <a:endParaRPr/>
          </a:p>
          <a:p>
            <a:pPr indent="0" lvl="0" marL="0" rtl="0" algn="l">
              <a:spcBef>
                <a:spcPts val="0"/>
              </a:spcBef>
              <a:spcAft>
                <a:spcPts val="0"/>
              </a:spcAft>
              <a:buNone/>
            </a:pPr>
            <a:r>
              <a:rPr lang="en"/>
              <a:t>Share it with your Science Fair teachers: </a:t>
            </a:r>
            <a:r>
              <a:rPr lang="en" u="sng">
                <a:solidFill>
                  <a:schemeClr val="hlink"/>
                </a:solidFill>
                <a:hlinkClick r:id="rId2"/>
              </a:rPr>
              <a:t>mmolfert@educbe.ca</a:t>
            </a:r>
            <a:r>
              <a:rPr lang="en"/>
              <a:t> </a:t>
            </a:r>
            <a:r>
              <a:rPr lang="en" u="sng">
                <a:solidFill>
                  <a:schemeClr val="hlink"/>
                </a:solidFill>
                <a:hlinkClick r:id="rId3"/>
              </a:rPr>
              <a:t>amduncan@educbe.ca</a:t>
            </a:r>
            <a:r>
              <a:rPr lang="en"/>
              <a:t> </a:t>
            </a:r>
            <a:r>
              <a:rPr lang="en" u="sng">
                <a:solidFill>
                  <a:schemeClr val="hlink"/>
                </a:solidFill>
                <a:hlinkClick r:id="rId4"/>
              </a:rPr>
              <a:t>kknanji@educbe.ca</a:t>
            </a:r>
            <a:r>
              <a:rPr lang="en"/>
              <a:t>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620fd1fa89_0_6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2620fd1fa89_0_6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620fd1fa89_0_6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620fd1fa89_0_6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620fd1fa89_0_6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620fd1fa89_0_6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620fd1fa89_0_6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620fd1fa89_0_6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620fd1fa89_0_6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620fd1fa89_0_6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620fd1fa89_0_6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2620fd1fa89_0_6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620fd1fa89_0_6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2620fd1fa89_0_6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2620fd1fa89_0_6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2620fd1fa89_0_6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620fd1fa89_0_6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2620fd1fa89_0_6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620fd1fa89_0_6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2620fd1fa89_0_6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620fd1fa89_0_5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620fd1fa89_0_5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620fd1fa89_0_7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620fd1fa89_0_7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2620fd1fa89_0_7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2620fd1fa89_0_7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2620fd1fa89_0_7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2620fd1fa89_0_7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620fd1fa89_0_7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620fd1fa89_0_7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2620fd1fa89_0_7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2620fd1fa89_0_7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620fd1fa89_0_7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2620fd1fa89_0_7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2620fd1fa89_0_7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2620fd1fa89_0_7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620fd1fa89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620fd1fa89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Getting Started - Planning Page 2</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620fd1fa89_0_5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620fd1fa89_0_5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620fd1fa89_0_5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620fd1fa89_0_5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2620fd1fa89_0_6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2620fd1fa89_0_6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Referencing Your Sources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620fd1fa89_0_6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2620fd1fa89_0_6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Hypothesis - Variables and Hypothesis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620fd1fa89_0_6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620fd1fa89_0_6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See D2L - Content - Hypothesis - Variables and Hypothesis</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620fd1fa89_0_6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620fd1fa89_0_6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Hypothesis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docs.google.com/spreadsheets/d/182VgkWgKvdXuAGGfqkKjM0_F3qins0xHk2kqQEbWX3I/edit?gid=0#gid=0"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youtube.com/watch?v=67KXatgoNKs&amp;t=2s" TargetMode="External"/><Relationship Id="rId4" Type="http://schemas.openxmlformats.org/officeDocument/2006/relationships/hyperlink" Target="https://www.youtube.com/watch?v=zMw44VDqf2s&amp;t=202s" TargetMode="External"/><Relationship Id="rId5" Type="http://schemas.openxmlformats.org/officeDocument/2006/relationships/hyperlink" Target="https://www.youtube.com/watch?v=W1DVEtzrl9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Science Fair Logbook</a:t>
            </a:r>
            <a:endParaRPr/>
          </a:p>
        </p:txBody>
      </p:sp>
      <p:sp>
        <p:nvSpPr>
          <p:cNvPr id="86" name="Google Shape;86;p13"/>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Name: Hafsa Azam 7-4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2"/>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Materials</a:t>
            </a:r>
            <a:endParaRPr/>
          </a:p>
        </p:txBody>
      </p:sp>
      <p:sp>
        <p:nvSpPr>
          <p:cNvPr id="149" name="Google Shape;149;p22"/>
          <p:cNvSpPr txBox="1"/>
          <p:nvPr/>
        </p:nvSpPr>
        <p:spPr>
          <a:xfrm>
            <a:off x="714450" y="1346350"/>
            <a:ext cx="7715100" cy="65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What materials will you use for your experiment? </a:t>
            </a:r>
            <a:r>
              <a:rPr lang="en" sz="1800">
                <a:solidFill>
                  <a:schemeClr val="dk2"/>
                </a:solidFill>
                <a:latin typeface="Nunito"/>
                <a:ea typeface="Nunito"/>
                <a:cs typeface="Nunito"/>
                <a:sym typeface="Nunito"/>
              </a:rPr>
              <a:t>Be specific about amounts whenever possible. </a:t>
            </a:r>
            <a:endParaRPr>
              <a:solidFill>
                <a:schemeClr val="dk2"/>
              </a:solidFill>
              <a:latin typeface="Nunito"/>
              <a:ea typeface="Nunito"/>
              <a:cs typeface="Nunito"/>
              <a:sym typeface="Nunito"/>
            </a:endParaRPr>
          </a:p>
        </p:txBody>
      </p:sp>
      <p:sp>
        <p:nvSpPr>
          <p:cNvPr id="150" name="Google Shape;150;p22"/>
          <p:cNvSpPr txBox="1"/>
          <p:nvPr/>
        </p:nvSpPr>
        <p:spPr>
          <a:xfrm>
            <a:off x="711025" y="2163300"/>
            <a:ext cx="8017800" cy="260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298450" lvl="0" marL="457200" rtl="0" algn="l">
              <a:lnSpc>
                <a:spcPct val="115000"/>
              </a:lnSpc>
              <a:spcBef>
                <a:spcPts val="1200"/>
              </a:spcBef>
              <a:spcAft>
                <a:spcPts val="0"/>
              </a:spcAft>
              <a:buSzPts val="1100"/>
              <a:buChar char="●"/>
            </a:pPr>
            <a:r>
              <a:rPr lang="en" sz="1300">
                <a:solidFill>
                  <a:schemeClr val="dk2"/>
                </a:solidFill>
                <a:latin typeface="Nunito"/>
                <a:ea typeface="Nunito"/>
                <a:cs typeface="Nunito"/>
                <a:sym typeface="Nunito"/>
              </a:rPr>
              <a:t>fresh or frozen strawberries</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dish soap (detergent)</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salt</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water</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ice-cold rubbing alcohol, 70% or higher</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a Ziploc plastic bag</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a coffee filter or cheesecloth</a:t>
            </a:r>
            <a:endParaRPr sz="1300">
              <a:solidFill>
                <a:schemeClr val="dk2"/>
              </a:solidFill>
              <a:latin typeface="Nunito"/>
              <a:ea typeface="Nunito"/>
              <a:cs typeface="Nunito"/>
              <a:sym typeface="Nunito"/>
            </a:endParaRPr>
          </a:p>
          <a:p>
            <a:pPr indent="-298450" lvl="0" marL="457200" rtl="0" algn="l">
              <a:lnSpc>
                <a:spcPct val="115000"/>
              </a:lnSpc>
              <a:spcBef>
                <a:spcPts val="0"/>
              </a:spcBef>
              <a:spcAft>
                <a:spcPts val="0"/>
              </a:spcAft>
              <a:buSzPts val="1100"/>
              <a:buChar char="●"/>
            </a:pPr>
            <a:r>
              <a:rPr lang="en" sz="1300">
                <a:solidFill>
                  <a:schemeClr val="dk2"/>
                </a:solidFill>
                <a:latin typeface="Nunito"/>
                <a:ea typeface="Nunito"/>
                <a:cs typeface="Nunito"/>
                <a:sym typeface="Nunito"/>
              </a:rPr>
              <a:t>funnel.</a:t>
            </a:r>
            <a:endParaRPr sz="1300">
              <a:solidFill>
                <a:schemeClr val="dk2"/>
              </a:solidFill>
              <a:latin typeface="Nunito"/>
              <a:ea typeface="Nunito"/>
              <a:cs typeface="Nunito"/>
              <a:sym typeface="Nunito"/>
            </a:endParaRPr>
          </a:p>
          <a:p>
            <a:pPr indent="0" lvl="0" marL="457200" rtl="0" algn="l">
              <a:spcBef>
                <a:spcPts val="120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3"/>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Procedure</a:t>
            </a:r>
            <a:endParaRPr/>
          </a:p>
        </p:txBody>
      </p:sp>
      <p:sp>
        <p:nvSpPr>
          <p:cNvPr id="156" name="Google Shape;156;p23"/>
          <p:cNvSpPr txBox="1"/>
          <p:nvPr/>
        </p:nvSpPr>
        <p:spPr>
          <a:xfrm>
            <a:off x="1303800" y="1134600"/>
            <a:ext cx="7125900" cy="86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List the step-by-step procedure you will follow to conduct your experiment. Be as specific as possible and include exact measurements, quantities, times, etc. </a:t>
            </a:r>
            <a:endParaRPr>
              <a:solidFill>
                <a:schemeClr val="dk2"/>
              </a:solidFill>
              <a:latin typeface="Nunito"/>
              <a:ea typeface="Nunito"/>
              <a:cs typeface="Nunito"/>
              <a:sym typeface="Nunito"/>
            </a:endParaRPr>
          </a:p>
        </p:txBody>
      </p:sp>
      <p:sp>
        <p:nvSpPr>
          <p:cNvPr id="157" name="Google Shape;157;p23"/>
          <p:cNvSpPr txBox="1"/>
          <p:nvPr/>
        </p:nvSpPr>
        <p:spPr>
          <a:xfrm>
            <a:off x="711025" y="2163300"/>
            <a:ext cx="8017800" cy="260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298450" lvl="0" marL="457200" rtl="0" algn="l">
              <a:lnSpc>
                <a:spcPct val="115000"/>
              </a:lnSpc>
              <a:spcBef>
                <a:spcPts val="1200"/>
              </a:spcBef>
              <a:spcAft>
                <a:spcPts val="0"/>
              </a:spcAft>
              <a:buSzPts val="1100"/>
              <a:buAutoNum type="arabicPeriod"/>
            </a:pPr>
            <a:r>
              <a:rPr lang="en" sz="1100"/>
              <a:t>put the strawberries into a resealable bag and close it</a:t>
            </a:r>
            <a:endParaRPr sz="1100"/>
          </a:p>
          <a:p>
            <a:pPr indent="-298450" lvl="0" marL="457200" rtl="0" algn="l">
              <a:lnSpc>
                <a:spcPct val="115000"/>
              </a:lnSpc>
              <a:spcBef>
                <a:spcPts val="0"/>
              </a:spcBef>
              <a:spcAft>
                <a:spcPts val="0"/>
              </a:spcAft>
              <a:buSzPts val="1100"/>
              <a:buAutoNum type="arabicPeriod"/>
            </a:pPr>
            <a:r>
              <a:rPr lang="en" sz="1100"/>
              <a:t>squash the fruit inside the bag until mushy</a:t>
            </a:r>
            <a:endParaRPr sz="1100"/>
          </a:p>
          <a:p>
            <a:pPr indent="-298450" lvl="0" marL="457200" rtl="0" algn="l">
              <a:lnSpc>
                <a:spcPct val="115000"/>
              </a:lnSpc>
              <a:spcBef>
                <a:spcPts val="0"/>
              </a:spcBef>
              <a:spcAft>
                <a:spcPts val="0"/>
              </a:spcAft>
              <a:buSzPts val="1100"/>
              <a:buAutoNum type="arabicPeriod"/>
            </a:pPr>
            <a:r>
              <a:rPr lang="en" sz="1100"/>
              <a:t>add 0.25 cup of the extraction fluid you made. Seal the bag again and give a nice squash to incorporate the fluid with the fruit</a:t>
            </a:r>
            <a:endParaRPr sz="1100"/>
          </a:p>
          <a:p>
            <a:pPr indent="-298450" lvl="0" marL="457200" rtl="0" algn="l">
              <a:lnSpc>
                <a:spcPct val="115000"/>
              </a:lnSpc>
              <a:spcBef>
                <a:spcPts val="0"/>
              </a:spcBef>
              <a:spcAft>
                <a:spcPts val="0"/>
              </a:spcAft>
              <a:buSzPts val="1100"/>
              <a:buAutoNum type="arabicPeriod"/>
            </a:pPr>
            <a:r>
              <a:rPr lang="en" sz="1100"/>
              <a:t>put the sealed bag into a bowl of hot water (60 degrees Celsius)</a:t>
            </a:r>
            <a:endParaRPr sz="1100"/>
          </a:p>
          <a:p>
            <a:pPr indent="-298450" lvl="0" marL="457200" rtl="0" algn="l">
              <a:lnSpc>
                <a:spcPct val="115000"/>
              </a:lnSpc>
              <a:spcBef>
                <a:spcPts val="0"/>
              </a:spcBef>
              <a:spcAft>
                <a:spcPts val="0"/>
              </a:spcAft>
              <a:buSzPts val="1100"/>
              <a:buAutoNum type="arabicPeriod"/>
            </a:pPr>
            <a:r>
              <a:rPr lang="en" sz="1100"/>
              <a:t>while you are waiting put some ice and cold water into another empty bowl</a:t>
            </a:r>
            <a:endParaRPr sz="1100"/>
          </a:p>
          <a:p>
            <a:pPr indent="-298450" lvl="0" marL="457200" rtl="0" algn="l">
              <a:lnSpc>
                <a:spcPct val="115000"/>
              </a:lnSpc>
              <a:spcBef>
                <a:spcPts val="0"/>
              </a:spcBef>
              <a:spcAft>
                <a:spcPts val="0"/>
              </a:spcAft>
              <a:buSzPts val="1100"/>
              <a:buAutoNum type="arabicPeriod"/>
            </a:pPr>
            <a:r>
              <a:rPr lang="en" sz="1100"/>
              <a:t>after </a:t>
            </a:r>
            <a:r>
              <a:rPr lang="en" sz="1100"/>
              <a:t>15 mins</a:t>
            </a:r>
            <a:r>
              <a:rPr lang="en" sz="1100"/>
              <a:t>, take the plastic bag out of to bowl of hot water, and transfer the bag into the bowl of icy water to cool</a:t>
            </a:r>
            <a:endParaRPr sz="1100"/>
          </a:p>
          <a:p>
            <a:pPr indent="-298450" lvl="0" marL="457200" rtl="0" algn="l">
              <a:lnSpc>
                <a:spcPct val="115000"/>
              </a:lnSpc>
              <a:spcBef>
                <a:spcPts val="0"/>
              </a:spcBef>
              <a:spcAft>
                <a:spcPts val="0"/>
              </a:spcAft>
              <a:buSzPts val="1100"/>
              <a:buAutoNum type="arabicPeriod"/>
            </a:pPr>
            <a:r>
              <a:rPr lang="en" sz="1100"/>
              <a:t>put the coffee filter in the strainer. Put the strainer over the clean remaining empty bowl</a:t>
            </a:r>
            <a:endParaRPr sz="1100"/>
          </a:p>
          <a:p>
            <a:pPr indent="-298450" lvl="0" marL="457200" rtl="0" algn="l">
              <a:lnSpc>
                <a:spcPct val="115000"/>
              </a:lnSpc>
              <a:spcBef>
                <a:spcPts val="0"/>
              </a:spcBef>
              <a:spcAft>
                <a:spcPts val="0"/>
              </a:spcAft>
              <a:buSzPts val="1100"/>
              <a:buAutoNum type="arabicPeriod"/>
            </a:pPr>
            <a:r>
              <a:rPr lang="en" sz="1100"/>
              <a:t>when cool, pour the contents of the bag through the coffee strainer</a:t>
            </a:r>
            <a:endParaRPr sz="1100"/>
          </a:p>
          <a:p>
            <a:pPr indent="-298450" lvl="0" marL="457200" rtl="0" algn="l">
              <a:lnSpc>
                <a:spcPct val="115000"/>
              </a:lnSpc>
              <a:spcBef>
                <a:spcPts val="0"/>
              </a:spcBef>
              <a:spcAft>
                <a:spcPts val="0"/>
              </a:spcAft>
              <a:buSzPts val="1100"/>
              <a:buAutoNum type="arabicPeriod"/>
            </a:pPr>
            <a:r>
              <a:rPr lang="en" sz="1100"/>
              <a:t>remove the coffee filter and pour the liquid from the bowl into a tall narrow glass, ONLY 2tsp is needed</a:t>
            </a:r>
            <a:endParaRPr sz="1100"/>
          </a:p>
          <a:p>
            <a:pPr indent="-298450" lvl="0" marL="457200" rtl="0" algn="l">
              <a:lnSpc>
                <a:spcPct val="115000"/>
              </a:lnSpc>
              <a:spcBef>
                <a:spcPts val="0"/>
              </a:spcBef>
              <a:spcAft>
                <a:spcPts val="0"/>
              </a:spcAft>
              <a:buSzPts val="1100"/>
              <a:buAutoNum type="arabicPeriod"/>
            </a:pPr>
            <a:r>
              <a:rPr lang="en" sz="1100"/>
              <a:t>Add the juice and leave for two minutes</a:t>
            </a:r>
            <a:endParaRPr sz="1100"/>
          </a:p>
          <a:p>
            <a:pPr indent="-298450" lvl="0" marL="457200" rtl="0" algn="l">
              <a:lnSpc>
                <a:spcPct val="115000"/>
              </a:lnSpc>
              <a:spcBef>
                <a:spcPts val="0"/>
              </a:spcBef>
              <a:spcAft>
                <a:spcPts val="0"/>
              </a:spcAft>
              <a:buSzPts val="1100"/>
              <a:buAutoNum type="arabicPeriod"/>
            </a:pPr>
            <a:r>
              <a:rPr lang="en" sz="1100"/>
              <a:t>with adults help, get the rubbing alcohol from the freezer. pour very slowly onto the fruit liquid into the glass.</a:t>
            </a:r>
            <a:endParaRPr sz="1100"/>
          </a:p>
          <a:p>
            <a:pPr indent="-298450" lvl="0" marL="457200" rtl="0" algn="l">
              <a:lnSpc>
                <a:spcPct val="115000"/>
              </a:lnSpc>
              <a:spcBef>
                <a:spcPts val="0"/>
              </a:spcBef>
              <a:spcAft>
                <a:spcPts val="0"/>
              </a:spcAft>
              <a:buSzPts val="1100"/>
              <a:buAutoNum type="arabicPeriod"/>
            </a:pPr>
            <a:r>
              <a:rPr lang="en" sz="1100"/>
              <a:t>this will form a layer and the white DNA strands from the strawberry will appear.</a:t>
            </a:r>
            <a:endParaRPr sz="1100"/>
          </a:p>
          <a:p>
            <a:pPr indent="0" lvl="0" marL="457200" rtl="0" algn="l">
              <a:spcBef>
                <a:spcPts val="120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4"/>
          <p:cNvSpPr txBox="1"/>
          <p:nvPr>
            <p:ph type="title"/>
          </p:nvPr>
        </p:nvSpPr>
        <p:spPr>
          <a:xfrm>
            <a:off x="1303800" y="598575"/>
            <a:ext cx="3703500" cy="65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Experiment:  Trial 1</a:t>
            </a:r>
            <a:endParaRPr/>
          </a:p>
        </p:txBody>
      </p:sp>
      <p:sp>
        <p:nvSpPr>
          <p:cNvPr id="163" name="Google Shape;163;p24"/>
          <p:cNvSpPr txBox="1"/>
          <p:nvPr/>
        </p:nvSpPr>
        <p:spPr>
          <a:xfrm>
            <a:off x="223625" y="1409350"/>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-Experiment was </a:t>
            </a:r>
            <a:r>
              <a:rPr b="1" lang="en" sz="1300">
                <a:solidFill>
                  <a:schemeClr val="dk2"/>
                </a:solidFill>
                <a:latin typeface="Nunito"/>
                <a:ea typeface="Nunito"/>
                <a:cs typeface="Nunito"/>
                <a:sym typeface="Nunito"/>
              </a:rPr>
              <a:t>successful</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Te DNA </a:t>
            </a:r>
            <a:r>
              <a:rPr b="1" lang="en" sz="1300">
                <a:solidFill>
                  <a:schemeClr val="dk2"/>
                </a:solidFill>
                <a:latin typeface="Nunito"/>
                <a:ea typeface="Nunito"/>
                <a:cs typeface="Nunito"/>
                <a:sym typeface="Nunito"/>
              </a:rPr>
              <a:t>clumped</a:t>
            </a:r>
            <a:r>
              <a:rPr b="1" lang="en" sz="1300">
                <a:solidFill>
                  <a:schemeClr val="dk2"/>
                </a:solidFill>
                <a:latin typeface="Nunito"/>
                <a:ea typeface="Nunito"/>
                <a:cs typeface="Nunito"/>
                <a:sym typeface="Nunito"/>
              </a:rPr>
              <a:t> up in a minute, When the rubbing alcohol was added to the orange juice.</a:t>
            </a:r>
            <a:endParaRPr b="1" sz="1300">
              <a:solidFill>
                <a:schemeClr val="dk2"/>
              </a:solidFill>
              <a:latin typeface="Nunito"/>
              <a:ea typeface="Nunito"/>
              <a:cs typeface="Nunito"/>
              <a:sym typeface="Nunito"/>
            </a:endParaRPr>
          </a:p>
        </p:txBody>
      </p:sp>
      <p:sp>
        <p:nvSpPr>
          <p:cNvPr id="164" name="Google Shape;164;p24"/>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r>
              <a:rPr b="1" lang="en" sz="1800">
                <a:solidFill>
                  <a:schemeClr val="dk2"/>
                </a:solidFill>
                <a:latin typeface="Nunito"/>
                <a:ea typeface="Nunito"/>
                <a:cs typeface="Nunito"/>
                <a:sym typeface="Nunito"/>
              </a:rPr>
              <a:t>Feb 14 2026</a:t>
            </a:r>
            <a:endParaRPr>
              <a:solidFill>
                <a:schemeClr val="dk2"/>
              </a:solidFill>
              <a:latin typeface="Nunito"/>
              <a:ea typeface="Nunito"/>
              <a:cs typeface="Nunito"/>
              <a:sym typeface="Nuni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  Trial 1</a:t>
            </a:r>
            <a:endParaRPr/>
          </a:p>
        </p:txBody>
      </p:sp>
      <p:sp>
        <p:nvSpPr>
          <p:cNvPr id="170" name="Google Shape;170;p25"/>
          <p:cNvSpPr txBox="1"/>
          <p:nvPr/>
        </p:nvSpPr>
        <p:spPr>
          <a:xfrm>
            <a:off x="1455725" y="1189275"/>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Photos</a:t>
            </a:r>
            <a:r>
              <a:rPr b="1" lang="en" sz="1800">
                <a:solidFill>
                  <a:schemeClr val="dk2"/>
                </a:solidFill>
                <a:latin typeface="Nunito"/>
                <a:ea typeface="Nunito"/>
                <a:cs typeface="Nunito"/>
                <a:sym typeface="Nunito"/>
              </a:rPr>
              <a:t>: </a:t>
            </a:r>
            <a:endParaRPr>
              <a:solidFill>
                <a:schemeClr val="dk2"/>
              </a:solidFill>
              <a:latin typeface="Nunito"/>
              <a:ea typeface="Nunito"/>
              <a:cs typeface="Nunito"/>
              <a:sym typeface="Nuni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  Trial 2</a:t>
            </a:r>
            <a:endParaRPr/>
          </a:p>
        </p:txBody>
      </p:sp>
      <p:sp>
        <p:nvSpPr>
          <p:cNvPr id="176" name="Google Shape;176;p26"/>
          <p:cNvSpPr txBox="1"/>
          <p:nvPr/>
        </p:nvSpPr>
        <p:spPr>
          <a:xfrm>
            <a:off x="379500" y="1283575"/>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-Experiment was successful</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Te DNA clumped up in a two minutes, When the rubbing alcohol was added to the grape juice.</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p:txBody>
      </p:sp>
      <p:sp>
        <p:nvSpPr>
          <p:cNvPr id="177" name="Google Shape;177;p26"/>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r>
              <a:rPr b="1" lang="en" sz="1800">
                <a:solidFill>
                  <a:schemeClr val="dk2"/>
                </a:solidFill>
                <a:latin typeface="Nunito"/>
                <a:ea typeface="Nunito"/>
                <a:cs typeface="Nunito"/>
                <a:sym typeface="Nunito"/>
              </a:rPr>
              <a:t>Feb 14 2026</a:t>
            </a:r>
            <a:endParaRPr>
              <a:solidFill>
                <a:schemeClr val="dk2"/>
              </a:solidFill>
              <a:latin typeface="Nunito"/>
              <a:ea typeface="Nunito"/>
              <a:cs typeface="Nunito"/>
              <a:sym typeface="Nuni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  Trial 2</a:t>
            </a:r>
            <a:endParaRPr/>
          </a:p>
        </p:txBody>
      </p:sp>
      <p:sp>
        <p:nvSpPr>
          <p:cNvPr id="183" name="Google Shape;183;p27"/>
          <p:cNvSpPr txBox="1"/>
          <p:nvPr/>
        </p:nvSpPr>
        <p:spPr>
          <a:xfrm>
            <a:off x="1455725" y="1189275"/>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Photos: </a:t>
            </a:r>
            <a:endParaRPr>
              <a:solidFill>
                <a:schemeClr val="dk2"/>
              </a:solidFill>
              <a:latin typeface="Nunito"/>
              <a:ea typeface="Nunito"/>
              <a:cs typeface="Nunito"/>
              <a:sym typeface="Nuni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  Trial 3</a:t>
            </a:r>
            <a:endParaRPr/>
          </a:p>
        </p:txBody>
      </p:sp>
      <p:sp>
        <p:nvSpPr>
          <p:cNvPr id="189" name="Google Shape;189;p28"/>
          <p:cNvSpPr txBox="1"/>
          <p:nvPr/>
        </p:nvSpPr>
        <p:spPr>
          <a:xfrm>
            <a:off x="471600" y="1354425"/>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-Experiment was successful</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Te DNA clumped up in a minute, When the rubbing alcohol was added to the pineapple juice.</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p:txBody>
      </p:sp>
      <p:sp>
        <p:nvSpPr>
          <p:cNvPr id="190" name="Google Shape;190;p28"/>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Feb 14 2026</a:t>
            </a:r>
            <a:endParaRPr>
              <a:solidFill>
                <a:schemeClr val="dk2"/>
              </a:solidFill>
              <a:latin typeface="Nunito"/>
              <a:ea typeface="Nunito"/>
              <a:cs typeface="Nunito"/>
              <a:sym typeface="Nuni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  Trial 3</a:t>
            </a:r>
            <a:endParaRPr/>
          </a:p>
        </p:txBody>
      </p:sp>
      <p:sp>
        <p:nvSpPr>
          <p:cNvPr id="196" name="Google Shape;196;p29"/>
          <p:cNvSpPr txBox="1"/>
          <p:nvPr/>
        </p:nvSpPr>
        <p:spPr>
          <a:xfrm>
            <a:off x="1455725" y="1189275"/>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Photos: </a:t>
            </a:r>
            <a:endParaRPr>
              <a:solidFill>
                <a:schemeClr val="dk2"/>
              </a:solidFill>
              <a:latin typeface="Nunito"/>
              <a:ea typeface="Nunito"/>
              <a:cs typeface="Nunito"/>
              <a:sym typeface="Nunit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Results: </a:t>
            </a:r>
            <a:r>
              <a:rPr b="0" lang="en"/>
              <a:t>Chart</a:t>
            </a:r>
            <a:endParaRPr b="0"/>
          </a:p>
        </p:txBody>
      </p:sp>
      <p:sp>
        <p:nvSpPr>
          <p:cNvPr id="202" name="Google Shape;202;p30"/>
          <p:cNvSpPr txBox="1"/>
          <p:nvPr/>
        </p:nvSpPr>
        <p:spPr>
          <a:xfrm>
            <a:off x="714450" y="1346350"/>
            <a:ext cx="7715100" cy="74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Put your data </a:t>
            </a:r>
            <a:r>
              <a:rPr b="1" lang="en" sz="1800">
                <a:solidFill>
                  <a:schemeClr val="dk2"/>
                </a:solidFill>
                <a:latin typeface="Nunito"/>
                <a:ea typeface="Nunito"/>
                <a:cs typeface="Nunito"/>
                <a:sym typeface="Nunito"/>
              </a:rPr>
              <a:t>together into a chart.</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sz="1800">
                <a:solidFill>
                  <a:schemeClr val="dk2"/>
                </a:solidFill>
                <a:latin typeface="Nunito"/>
                <a:ea typeface="Nunito"/>
                <a:cs typeface="Nunito"/>
                <a:sym typeface="Nunito"/>
              </a:rPr>
              <a:t>Example:     (you can change the chart)</a:t>
            </a:r>
            <a:endParaRPr sz="1800">
              <a:solidFill>
                <a:schemeClr val="dk2"/>
              </a:solidFill>
              <a:latin typeface="Nunito"/>
              <a:ea typeface="Nunito"/>
              <a:cs typeface="Nunito"/>
              <a:sym typeface="Nunito"/>
            </a:endParaRPr>
          </a:p>
        </p:txBody>
      </p:sp>
      <p:graphicFrame>
        <p:nvGraphicFramePr>
          <p:cNvPr id="203" name="Google Shape;203;p30"/>
          <p:cNvGraphicFramePr/>
          <p:nvPr/>
        </p:nvGraphicFramePr>
        <p:xfrm>
          <a:off x="801225" y="2384600"/>
          <a:ext cx="3000000" cy="3000000"/>
        </p:xfrm>
        <a:graphic>
          <a:graphicData uri="http://schemas.openxmlformats.org/drawingml/2006/table">
            <a:tbl>
              <a:tblPr>
                <a:noFill/>
                <a:tableStyleId>{B2999FBF-A21F-4DC8-AA81-11B5016E3EE1}</a:tableStyleId>
              </a:tblPr>
              <a:tblGrid>
                <a:gridCol w="1809750"/>
                <a:gridCol w="1809750"/>
                <a:gridCol w="1809750"/>
                <a:gridCol w="1809750"/>
              </a:tblGrid>
              <a:tr h="381000">
                <a:tc>
                  <a:txBody>
                    <a:bodyPr/>
                    <a:lstStyle/>
                    <a:p>
                      <a:pPr indent="0" lvl="0" marL="0" rtl="0" algn="l">
                        <a:spcBef>
                          <a:spcPts val="0"/>
                        </a:spcBef>
                        <a:spcAft>
                          <a:spcPts val="0"/>
                        </a:spcAft>
                        <a:buNone/>
                      </a:pPr>
                      <a:r>
                        <a:rPr lang="en"/>
                        <a:t>Trials</a:t>
                      </a:r>
                      <a:endParaRPr/>
                    </a:p>
                  </a:txBody>
                  <a:tcPr marT="91425" marB="91425" marR="91425" marL="91425"/>
                </a:tc>
                <a:tc>
                  <a:txBody>
                    <a:bodyPr/>
                    <a:lstStyle/>
                    <a:p>
                      <a:pPr indent="0" lvl="0" marL="0" rtl="0" algn="l">
                        <a:spcBef>
                          <a:spcPts val="0"/>
                        </a:spcBef>
                        <a:spcAft>
                          <a:spcPts val="0"/>
                        </a:spcAft>
                        <a:buNone/>
                      </a:pPr>
                      <a:r>
                        <a:rPr lang="en"/>
                        <a:t># of minutes</a:t>
                      </a:r>
                      <a:endParaRPr/>
                    </a:p>
                  </a:txBody>
                  <a:tcPr marT="91425" marB="91425" marR="91425" marL="91425"/>
                </a:tc>
                <a:tc>
                  <a:txBody>
                    <a:bodyPr/>
                    <a:lstStyle/>
                    <a:p>
                      <a:pPr indent="0" lvl="0" marL="0" rtl="0" algn="l">
                        <a:spcBef>
                          <a:spcPts val="0"/>
                        </a:spcBef>
                        <a:spcAft>
                          <a:spcPts val="0"/>
                        </a:spcAft>
                        <a:buNone/>
                      </a:pPr>
                      <a:r>
                        <a:rPr lang="en"/>
                        <a:t>Amount of Juice</a:t>
                      </a:r>
                      <a:endParaRPr/>
                    </a:p>
                  </a:txBody>
                  <a:tcPr marT="91425" marB="91425" marR="91425" marL="91425"/>
                </a:tc>
                <a:tc>
                  <a:txBody>
                    <a:bodyPr/>
                    <a:lstStyle/>
                    <a:p>
                      <a:pPr indent="0" lvl="0" marL="0" rtl="0" algn="l">
                        <a:spcBef>
                          <a:spcPts val="0"/>
                        </a:spcBef>
                        <a:spcAft>
                          <a:spcPts val="0"/>
                        </a:spcAft>
                        <a:buNone/>
                      </a:pPr>
                      <a:r>
                        <a:rPr lang="en"/>
                        <a:t>Amount of Alcohol</a:t>
                      </a:r>
                      <a:endParaRPr/>
                    </a:p>
                  </a:txBody>
                  <a:tcPr marT="91425" marB="91425" marR="91425" marL="91425"/>
                </a:tc>
              </a:tr>
              <a:tr h="381000">
                <a:tc>
                  <a:txBody>
                    <a:bodyPr/>
                    <a:lstStyle/>
                    <a:p>
                      <a:pPr indent="0" lvl="0" marL="0" rtl="0" algn="l">
                        <a:spcBef>
                          <a:spcPts val="0"/>
                        </a:spcBef>
                        <a:spcAft>
                          <a:spcPts val="0"/>
                        </a:spcAft>
                        <a:buNone/>
                      </a:pPr>
                      <a:r>
                        <a:rPr lang="en"/>
                        <a:t>Trial 1</a:t>
                      </a:r>
                      <a:endParaRPr/>
                    </a:p>
                  </a:txBody>
                  <a:tcPr marT="91425" marB="91425" marR="91425" marL="91425"/>
                </a:tc>
                <a:tc>
                  <a:txBody>
                    <a:bodyPr/>
                    <a:lstStyle/>
                    <a:p>
                      <a:pPr indent="0" lvl="0" marL="0" rtl="0" algn="l">
                        <a:spcBef>
                          <a:spcPts val="0"/>
                        </a:spcBef>
                        <a:spcAft>
                          <a:spcPts val="0"/>
                        </a:spcAft>
                        <a:buNone/>
                      </a:pPr>
                      <a:r>
                        <a:rPr lang="en"/>
                        <a:t>1 </a:t>
                      </a:r>
                      <a:r>
                        <a:rPr lang="en"/>
                        <a:t>minute</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r>
              <a:tr h="381000">
                <a:tc>
                  <a:txBody>
                    <a:bodyPr/>
                    <a:lstStyle/>
                    <a:p>
                      <a:pPr indent="0" lvl="0" marL="0" rtl="0" algn="l">
                        <a:spcBef>
                          <a:spcPts val="0"/>
                        </a:spcBef>
                        <a:spcAft>
                          <a:spcPts val="0"/>
                        </a:spcAft>
                        <a:buNone/>
                      </a:pPr>
                      <a:r>
                        <a:rPr lang="en"/>
                        <a:t>Trial 2</a:t>
                      </a:r>
                      <a:endParaRPr/>
                    </a:p>
                  </a:txBody>
                  <a:tcPr marT="91425" marB="91425" marR="91425" marL="91425"/>
                </a:tc>
                <a:tc>
                  <a:txBody>
                    <a:bodyPr/>
                    <a:lstStyle/>
                    <a:p>
                      <a:pPr indent="0" lvl="0" marL="0" rtl="0" algn="l">
                        <a:spcBef>
                          <a:spcPts val="0"/>
                        </a:spcBef>
                        <a:spcAft>
                          <a:spcPts val="0"/>
                        </a:spcAft>
                        <a:buNone/>
                      </a:pPr>
                      <a:r>
                        <a:rPr lang="en"/>
                        <a:t>2 </a:t>
                      </a:r>
                      <a:r>
                        <a:rPr lang="en"/>
                        <a:t>minutes</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r>
              <a:tr h="381000">
                <a:tc>
                  <a:txBody>
                    <a:bodyPr/>
                    <a:lstStyle/>
                    <a:p>
                      <a:pPr indent="0" lvl="0" marL="0" rtl="0" algn="l">
                        <a:spcBef>
                          <a:spcPts val="0"/>
                        </a:spcBef>
                        <a:spcAft>
                          <a:spcPts val="0"/>
                        </a:spcAft>
                        <a:buNone/>
                      </a:pPr>
                      <a:r>
                        <a:rPr lang="en"/>
                        <a:t>Trial 3</a:t>
                      </a:r>
                      <a:endParaRPr/>
                    </a:p>
                  </a:txBody>
                  <a:tcPr marT="91425" marB="91425" marR="91425" marL="91425"/>
                </a:tc>
                <a:tc>
                  <a:txBody>
                    <a:bodyPr/>
                    <a:lstStyle/>
                    <a:p>
                      <a:pPr indent="0" lvl="0" marL="0" rtl="0" algn="l">
                        <a:spcBef>
                          <a:spcPts val="0"/>
                        </a:spcBef>
                        <a:spcAft>
                          <a:spcPts val="0"/>
                        </a:spcAft>
                        <a:buNone/>
                      </a:pPr>
                      <a:r>
                        <a:rPr lang="en"/>
                        <a:t>1 minute</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c>
                  <a:txBody>
                    <a:bodyPr/>
                    <a:lstStyle/>
                    <a:p>
                      <a:pPr indent="0" lvl="0" marL="0" rtl="0" algn="l">
                        <a:spcBef>
                          <a:spcPts val="0"/>
                        </a:spcBef>
                        <a:spcAft>
                          <a:spcPts val="0"/>
                        </a:spcAft>
                        <a:buNone/>
                      </a:pPr>
                      <a:r>
                        <a:rPr lang="en"/>
                        <a:t>2 tsp</a:t>
                      </a:r>
                      <a:endParaRPr/>
                    </a:p>
                  </a:txBody>
                  <a:tcPr marT="91425" marB="91425" marR="91425" marL="91425"/>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Results: </a:t>
            </a:r>
            <a:r>
              <a:rPr b="0" lang="en"/>
              <a:t>Analyze</a:t>
            </a:r>
            <a:endParaRPr b="0"/>
          </a:p>
        </p:txBody>
      </p:sp>
      <p:sp>
        <p:nvSpPr>
          <p:cNvPr id="209" name="Google Shape;209;p31"/>
          <p:cNvSpPr txBox="1"/>
          <p:nvPr/>
        </p:nvSpPr>
        <p:spPr>
          <a:xfrm>
            <a:off x="714450" y="1346350"/>
            <a:ext cx="7715100" cy="74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Look at your data and observations. Look for patterns and trends. Explain what happened in your experiment and what you found out: </a:t>
            </a:r>
            <a:endParaRPr>
              <a:solidFill>
                <a:schemeClr val="dk2"/>
              </a:solidFill>
              <a:latin typeface="Nunito"/>
              <a:ea typeface="Nunito"/>
              <a:cs typeface="Nunito"/>
              <a:sym typeface="Nunito"/>
            </a:endParaRPr>
          </a:p>
        </p:txBody>
      </p:sp>
      <p:sp>
        <p:nvSpPr>
          <p:cNvPr id="210" name="Google Shape;210;p31"/>
          <p:cNvSpPr txBox="1"/>
          <p:nvPr/>
        </p:nvSpPr>
        <p:spPr>
          <a:xfrm>
            <a:off x="711025" y="2087650"/>
            <a:ext cx="8017800" cy="2678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The DNA clumped to the top of the cup, because of the rubbing alcohol. It mixed with the mashed </a:t>
            </a:r>
            <a:r>
              <a:rPr lang="en" sz="1300">
                <a:solidFill>
                  <a:schemeClr val="dk2"/>
                </a:solidFill>
                <a:latin typeface="Nunito"/>
                <a:ea typeface="Nunito"/>
                <a:cs typeface="Nunito"/>
                <a:sym typeface="Nunito"/>
              </a:rPr>
              <a:t>strawberries</a:t>
            </a:r>
            <a:r>
              <a:rPr lang="en" sz="1300">
                <a:solidFill>
                  <a:schemeClr val="dk2"/>
                </a:solidFill>
                <a:latin typeface="Nunito"/>
                <a:ea typeface="Nunito"/>
                <a:cs typeface="Nunito"/>
                <a:sym typeface="Nunito"/>
              </a:rPr>
              <a:t>, and juice clumping to the top of the cup. In 1-2 minutes.</a:t>
            </a:r>
            <a:endParaRPr sz="1300">
              <a:solidFill>
                <a:schemeClr val="dk2"/>
              </a:solidFill>
              <a:latin typeface="Nunito"/>
              <a:ea typeface="Nunito"/>
              <a:cs typeface="Nunito"/>
              <a:sym typeface="Nuni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4"/>
          <p:cNvSpPr txBox="1"/>
          <p:nvPr>
            <p:ph type="title"/>
          </p:nvPr>
        </p:nvSpPr>
        <p:spPr>
          <a:xfrm>
            <a:off x="1303800" y="598575"/>
            <a:ext cx="7030500" cy="657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Topic: </a:t>
            </a:r>
            <a:endParaRPr/>
          </a:p>
        </p:txBody>
      </p:sp>
      <p:sp>
        <p:nvSpPr>
          <p:cNvPr id="92" name="Google Shape;92;p14"/>
          <p:cNvSpPr txBox="1"/>
          <p:nvPr>
            <p:ph idx="1" type="body"/>
          </p:nvPr>
        </p:nvSpPr>
        <p:spPr>
          <a:xfrm>
            <a:off x="1303800" y="1255625"/>
            <a:ext cx="7030500" cy="801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Write about the topic you chose. Why did you choose this topic? What do you hope to find out?</a:t>
            </a:r>
            <a:endParaRPr/>
          </a:p>
        </p:txBody>
      </p:sp>
      <p:sp>
        <p:nvSpPr>
          <p:cNvPr id="93" name="Google Shape;93;p14"/>
          <p:cNvSpPr txBox="1"/>
          <p:nvPr/>
        </p:nvSpPr>
        <p:spPr>
          <a:xfrm>
            <a:off x="1391775" y="1891000"/>
            <a:ext cx="6837900" cy="2798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latin typeface="Nunito"/>
                <a:ea typeface="Nunito"/>
                <a:cs typeface="Nunito"/>
                <a:sym typeface="Nunito"/>
              </a:rPr>
              <a:t>I chose this topic because, </a:t>
            </a:r>
            <a:r>
              <a:rPr lang="en" sz="1700">
                <a:solidFill>
                  <a:schemeClr val="dk2"/>
                </a:solidFill>
                <a:latin typeface="Nunito"/>
                <a:ea typeface="Nunito"/>
                <a:cs typeface="Nunito"/>
                <a:sym typeface="Nunito"/>
              </a:rPr>
              <a:t>It's</a:t>
            </a:r>
            <a:r>
              <a:rPr lang="en" sz="1700">
                <a:solidFill>
                  <a:schemeClr val="dk2"/>
                </a:solidFill>
                <a:latin typeface="Nunito"/>
                <a:ea typeface="Nunito"/>
                <a:cs typeface="Nunito"/>
                <a:sym typeface="Nunito"/>
              </a:rPr>
              <a:t> important to know that DNA is in all living forms of life.</a:t>
            </a:r>
            <a:endParaRPr sz="1700">
              <a:solidFill>
                <a:schemeClr val="dk2"/>
              </a:solidFill>
              <a:latin typeface="Nunito"/>
              <a:ea typeface="Nunito"/>
              <a:cs typeface="Nunito"/>
              <a:sym typeface="Nunit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2"/>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Results: </a:t>
            </a:r>
            <a:r>
              <a:rPr b="0" lang="en"/>
              <a:t>Graph</a:t>
            </a:r>
            <a:endParaRPr b="0"/>
          </a:p>
        </p:txBody>
      </p:sp>
      <p:sp>
        <p:nvSpPr>
          <p:cNvPr id="216" name="Google Shape;216;p32"/>
          <p:cNvSpPr txBox="1"/>
          <p:nvPr/>
        </p:nvSpPr>
        <p:spPr>
          <a:xfrm>
            <a:off x="714450" y="1346350"/>
            <a:ext cx="7715100" cy="223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Graph your data for a visual display of your results.</a:t>
            </a:r>
            <a:endParaRPr b="1" sz="1800">
              <a:solidFill>
                <a:schemeClr val="dk2"/>
              </a:solidFill>
              <a:latin typeface="Nunito"/>
              <a:ea typeface="Nunito"/>
              <a:cs typeface="Nunito"/>
              <a:sym typeface="Nunito"/>
            </a:endParaRPr>
          </a:p>
          <a:p>
            <a:pPr indent="0" lvl="0" marL="0" rtl="0" algn="l">
              <a:spcBef>
                <a:spcPts val="0"/>
              </a:spcBef>
              <a:spcAft>
                <a:spcPts val="0"/>
              </a:spcAft>
              <a:buNone/>
            </a:pPr>
            <a:r>
              <a:t/>
            </a:r>
            <a:endParaRPr sz="1800">
              <a:solidFill>
                <a:schemeClr val="dk2"/>
              </a:solidFill>
              <a:latin typeface="Nunito"/>
              <a:ea typeface="Nunito"/>
              <a:cs typeface="Nunito"/>
              <a:sym typeface="Nunito"/>
            </a:endParaRPr>
          </a:p>
          <a:p>
            <a:pPr indent="0" lvl="0" marL="0" rtl="0" algn="l">
              <a:spcBef>
                <a:spcPts val="0"/>
              </a:spcBef>
              <a:spcAft>
                <a:spcPts val="0"/>
              </a:spcAft>
              <a:buNone/>
            </a:pPr>
            <a:r>
              <a:rPr lang="en" sz="1800">
                <a:solidFill>
                  <a:schemeClr val="dk2"/>
                </a:solidFill>
                <a:latin typeface="Nunito"/>
                <a:ea typeface="Nunito"/>
                <a:cs typeface="Nunito"/>
                <a:sym typeface="Nunito"/>
              </a:rPr>
              <a:t>Use Google Sheets or another  website and copy the graph onto this slide, or draw by hand and upload a photo.</a:t>
            </a:r>
            <a:endParaRPr sz="1800">
              <a:solidFill>
                <a:schemeClr val="dk2"/>
              </a:solidFill>
              <a:latin typeface="Nunito"/>
              <a:ea typeface="Nunito"/>
              <a:cs typeface="Nunito"/>
              <a:sym typeface="Nunito"/>
            </a:endParaRPr>
          </a:p>
          <a:p>
            <a:pPr indent="0" lvl="0" marL="0" rtl="0" algn="l">
              <a:spcBef>
                <a:spcPts val="0"/>
              </a:spcBef>
              <a:spcAft>
                <a:spcPts val="0"/>
              </a:spcAft>
              <a:buNone/>
            </a:pPr>
            <a:r>
              <a:rPr lang="en" sz="1800">
                <a:solidFill>
                  <a:schemeClr val="dk2"/>
                </a:solidFill>
                <a:latin typeface="Nunito"/>
                <a:ea typeface="Nunito"/>
                <a:cs typeface="Nunito"/>
                <a:sym typeface="Nunito"/>
              </a:rPr>
              <a:t>Ask your Science Fair teachers for help if you need it!</a:t>
            </a:r>
            <a:endParaRPr sz="1800">
              <a:solidFill>
                <a:schemeClr val="dk2"/>
              </a:solidFill>
              <a:latin typeface="Nunito"/>
              <a:ea typeface="Nunito"/>
              <a:cs typeface="Nunito"/>
              <a:sym typeface="Nunito"/>
            </a:endParaRPr>
          </a:p>
          <a:p>
            <a:pPr indent="0" lvl="0" marL="0" rtl="0" algn="l">
              <a:spcBef>
                <a:spcPts val="0"/>
              </a:spcBef>
              <a:spcAft>
                <a:spcPts val="0"/>
              </a:spcAft>
              <a:buNone/>
            </a:pPr>
            <a:r>
              <a:t/>
            </a:r>
            <a:endParaRPr sz="1800">
              <a:solidFill>
                <a:schemeClr val="dk2"/>
              </a:solidFill>
              <a:latin typeface="Nunito"/>
              <a:ea typeface="Nunito"/>
              <a:cs typeface="Nunito"/>
              <a:sym typeface="Nunito"/>
            </a:endParaRPr>
          </a:p>
          <a:p>
            <a:pPr indent="0" lvl="0" marL="0" rtl="0" algn="l">
              <a:spcBef>
                <a:spcPts val="0"/>
              </a:spcBef>
              <a:spcAft>
                <a:spcPts val="0"/>
              </a:spcAft>
              <a:buNone/>
            </a:pPr>
            <a:r>
              <a:rPr lang="en" sz="1800" u="sng">
                <a:solidFill>
                  <a:schemeClr val="hlink"/>
                </a:solidFill>
                <a:latin typeface="Nunito"/>
                <a:ea typeface="Nunito"/>
                <a:cs typeface="Nunito"/>
                <a:sym typeface="Nunito"/>
                <a:hlinkClick r:id="rId3"/>
              </a:rPr>
              <a:t>GRAPH</a:t>
            </a:r>
            <a:endParaRPr sz="1800">
              <a:solidFill>
                <a:schemeClr val="dk2"/>
              </a:solidFill>
              <a:latin typeface="Nunito"/>
              <a:ea typeface="Nunito"/>
              <a:cs typeface="Nunito"/>
              <a:sym typeface="Nuni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3"/>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Conclusion</a:t>
            </a:r>
            <a:endParaRPr b="0"/>
          </a:p>
        </p:txBody>
      </p:sp>
      <p:sp>
        <p:nvSpPr>
          <p:cNvPr id="222" name="Google Shape;222;p33"/>
          <p:cNvSpPr txBox="1"/>
          <p:nvPr/>
        </p:nvSpPr>
        <p:spPr>
          <a:xfrm>
            <a:off x="1119475" y="1361500"/>
            <a:ext cx="7352400" cy="847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My </a:t>
            </a:r>
            <a:r>
              <a:rPr b="1" lang="en" sz="1300">
                <a:solidFill>
                  <a:schemeClr val="dk2"/>
                </a:solidFill>
                <a:latin typeface="Nunito"/>
                <a:ea typeface="Nunito"/>
                <a:cs typeface="Nunito"/>
                <a:sym typeface="Nunito"/>
              </a:rPr>
              <a:t>question</a:t>
            </a:r>
            <a:r>
              <a:rPr b="1" lang="en" sz="1300">
                <a:solidFill>
                  <a:schemeClr val="dk2"/>
                </a:solidFill>
                <a:latin typeface="Nunito"/>
                <a:ea typeface="Nunito"/>
                <a:cs typeface="Nunito"/>
                <a:sym typeface="Nunito"/>
              </a:rPr>
              <a:t> was: Correct</a:t>
            </a:r>
            <a:endParaRPr b="1" sz="1300">
              <a:solidFill>
                <a:schemeClr val="dk2"/>
              </a:solidFill>
              <a:latin typeface="Nunito"/>
              <a:ea typeface="Nunito"/>
              <a:cs typeface="Nunito"/>
              <a:sym typeface="Nunito"/>
            </a:endParaRPr>
          </a:p>
        </p:txBody>
      </p:sp>
      <p:sp>
        <p:nvSpPr>
          <p:cNvPr id="223" name="Google Shape;223;p33"/>
          <p:cNvSpPr txBox="1"/>
          <p:nvPr/>
        </p:nvSpPr>
        <p:spPr>
          <a:xfrm>
            <a:off x="1119475" y="2428300"/>
            <a:ext cx="7352400" cy="847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The answer to my question is: Yes DNA can be formed by using household materials</a:t>
            </a:r>
            <a:endParaRPr b="1" sz="1300">
              <a:solidFill>
                <a:schemeClr val="dk2"/>
              </a:solidFill>
              <a:latin typeface="Nunito"/>
              <a:ea typeface="Nunito"/>
              <a:cs typeface="Nunito"/>
              <a:sym typeface="Nunito"/>
            </a:endParaRPr>
          </a:p>
        </p:txBody>
      </p:sp>
      <p:sp>
        <p:nvSpPr>
          <p:cNvPr id="224" name="Google Shape;224;p33"/>
          <p:cNvSpPr txBox="1"/>
          <p:nvPr/>
        </p:nvSpPr>
        <p:spPr>
          <a:xfrm>
            <a:off x="1119475" y="3495100"/>
            <a:ext cx="7352400" cy="1451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My hypothesis was </a:t>
            </a:r>
            <a:r>
              <a:rPr b="1" lang="en" sz="1300" u="sng">
                <a:solidFill>
                  <a:schemeClr val="dk2"/>
                </a:solidFill>
                <a:latin typeface="Nunito"/>
                <a:ea typeface="Nunito"/>
                <a:cs typeface="Nunito"/>
                <a:sym typeface="Nunito"/>
              </a:rPr>
              <a:t>correct</a:t>
            </a:r>
            <a:r>
              <a:rPr b="1" lang="en" sz="1300">
                <a:solidFill>
                  <a:schemeClr val="dk2"/>
                </a:solidFill>
                <a:latin typeface="Nunito"/>
                <a:ea typeface="Nunito"/>
                <a:cs typeface="Nunito"/>
                <a:sym typeface="Nunito"/>
              </a:rPr>
              <a:t> because: My experiment was successful and proved DNA can be found in all living organisms</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4"/>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Applications</a:t>
            </a:r>
            <a:endParaRPr b="0"/>
          </a:p>
        </p:txBody>
      </p:sp>
      <p:sp>
        <p:nvSpPr>
          <p:cNvPr id="230" name="Google Shape;230;p34"/>
          <p:cNvSpPr txBox="1"/>
          <p:nvPr/>
        </p:nvSpPr>
        <p:spPr>
          <a:xfrm>
            <a:off x="1119475" y="12853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In what ways  are your findings useful?</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Who could benefit from your results and how? </a:t>
            </a:r>
            <a:endParaRPr b="1" sz="1300">
              <a:solidFill>
                <a:schemeClr val="dk2"/>
              </a:solidFill>
              <a:latin typeface="Nunito"/>
              <a:ea typeface="Nunito"/>
              <a:cs typeface="Nunito"/>
              <a:sym typeface="Nunito"/>
            </a:endParaRPr>
          </a:p>
        </p:txBody>
      </p:sp>
      <p:sp>
        <p:nvSpPr>
          <p:cNvPr id="231" name="Google Shape;231;p34"/>
          <p:cNvSpPr txBox="1"/>
          <p:nvPr/>
        </p:nvSpPr>
        <p:spPr>
          <a:xfrm>
            <a:off x="1119475" y="1936375"/>
            <a:ext cx="7352400" cy="2692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sz="1300">
                <a:solidFill>
                  <a:schemeClr val="dk2"/>
                </a:solidFill>
                <a:latin typeface="Nunito"/>
                <a:ea typeface="Nunito"/>
                <a:cs typeface="Nunito"/>
                <a:sym typeface="Nunito"/>
              </a:rPr>
              <a:t>Strawberries are a fantastic choice of fruit to extract DNA! here's why:</a:t>
            </a:r>
            <a:endParaRPr sz="1300">
              <a:solidFill>
                <a:schemeClr val="dk2"/>
              </a:solidFill>
              <a:latin typeface="Nunito"/>
              <a:ea typeface="Nunito"/>
              <a:cs typeface="Nunito"/>
              <a:sym typeface="Nunito"/>
            </a:endParaRPr>
          </a:p>
          <a:p>
            <a:pPr indent="0" lvl="0" marL="0" rtl="0" algn="l">
              <a:lnSpc>
                <a:spcPct val="115000"/>
              </a:lnSpc>
              <a:spcBef>
                <a:spcPts val="1200"/>
              </a:spcBef>
              <a:spcAft>
                <a:spcPts val="0"/>
              </a:spcAft>
              <a:buNone/>
            </a:pPr>
            <a:r>
              <a:rPr lang="en" sz="1300">
                <a:solidFill>
                  <a:schemeClr val="dk2"/>
                </a:solidFill>
                <a:latin typeface="Nunito"/>
                <a:ea typeface="Nunito"/>
                <a:cs typeface="Nunito"/>
                <a:sym typeface="Nunito"/>
              </a:rPr>
              <a:t>Strawberries have eight copies of each chromosome, making their DNA easier to see. The cell walls and membranes must be broken down to release the DNA. Dish soap helps break cell membranes, salt helps separate DNA from the proteins, and the rubbing alcohol helps the DNA clump together, so </a:t>
            </a:r>
            <a:r>
              <a:rPr lang="en" sz="1300">
                <a:solidFill>
                  <a:schemeClr val="dk2"/>
                </a:solidFill>
                <a:latin typeface="Nunito"/>
                <a:ea typeface="Nunito"/>
                <a:cs typeface="Nunito"/>
                <a:sym typeface="Nunito"/>
              </a:rPr>
              <a:t>it's</a:t>
            </a:r>
            <a:r>
              <a:rPr lang="en" sz="1300">
                <a:solidFill>
                  <a:schemeClr val="dk2"/>
                </a:solidFill>
                <a:latin typeface="Nunito"/>
                <a:ea typeface="Nunito"/>
                <a:cs typeface="Nunito"/>
                <a:sym typeface="Nunito"/>
              </a:rPr>
              <a:t> visible to the naked eye.</a:t>
            </a:r>
            <a:endParaRPr sz="1300">
              <a:solidFill>
                <a:schemeClr val="dk2"/>
              </a:solidFill>
              <a:latin typeface="Nunito"/>
              <a:ea typeface="Nunito"/>
              <a:cs typeface="Nunito"/>
              <a:sym typeface="Nunito"/>
            </a:endParaRPr>
          </a:p>
          <a:p>
            <a:pPr indent="0" lvl="0" marL="0" rtl="0" algn="l">
              <a:lnSpc>
                <a:spcPct val="115000"/>
              </a:lnSpc>
              <a:spcBef>
                <a:spcPts val="1200"/>
              </a:spcBef>
              <a:spcAft>
                <a:spcPts val="0"/>
              </a:spcAft>
              <a:buNone/>
            </a:pPr>
            <a:r>
              <a:rPr lang="en" sz="1300">
                <a:solidFill>
                  <a:schemeClr val="dk2"/>
                </a:solidFill>
                <a:latin typeface="Nunito"/>
                <a:ea typeface="Nunito"/>
                <a:cs typeface="Nunito"/>
                <a:sym typeface="Nunito"/>
              </a:rPr>
              <a:t>This is why we chose strawberries but you can still extract DNA from anything else, that's if your curious.</a:t>
            </a:r>
            <a:endParaRPr sz="1300">
              <a:solidFill>
                <a:schemeClr val="dk2"/>
              </a:solidFill>
              <a:latin typeface="Nunito"/>
              <a:ea typeface="Nunito"/>
              <a:cs typeface="Nunito"/>
              <a:sym typeface="Nunito"/>
            </a:endParaRPr>
          </a:p>
          <a:p>
            <a:pPr indent="0" lvl="0" marL="0" rtl="0" algn="l">
              <a:spcBef>
                <a:spcPts val="120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5"/>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Error</a:t>
            </a:r>
            <a:endParaRPr b="0"/>
          </a:p>
        </p:txBody>
      </p:sp>
      <p:sp>
        <p:nvSpPr>
          <p:cNvPr id="237" name="Google Shape;237;p35"/>
          <p:cNvSpPr txBox="1"/>
          <p:nvPr/>
        </p:nvSpPr>
        <p:spPr>
          <a:xfrm>
            <a:off x="816900" y="1361500"/>
            <a:ext cx="81843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Do you think your results were reliable?  Were there any other factors or conditions that could have affected the results of your experiment in unexpected ways?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What could have affected your results, that would need to be controlled differently if you were to repeat the experiment? </a:t>
            </a:r>
            <a:endParaRPr b="1" sz="1300">
              <a:solidFill>
                <a:schemeClr val="dk2"/>
              </a:solidFill>
              <a:latin typeface="Nunito"/>
              <a:ea typeface="Nunito"/>
              <a:cs typeface="Nunito"/>
              <a:sym typeface="Nunito"/>
            </a:endParaRPr>
          </a:p>
        </p:txBody>
      </p:sp>
      <p:sp>
        <p:nvSpPr>
          <p:cNvPr id="238" name="Google Shape;238;p35"/>
          <p:cNvSpPr txBox="1"/>
          <p:nvPr/>
        </p:nvSpPr>
        <p:spPr>
          <a:xfrm>
            <a:off x="1119475" y="2299450"/>
            <a:ext cx="7352400" cy="2329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No </a:t>
            </a:r>
            <a:r>
              <a:rPr lang="en" sz="1300">
                <a:solidFill>
                  <a:schemeClr val="dk2"/>
                </a:solidFill>
                <a:latin typeface="Nunito"/>
                <a:ea typeface="Nunito"/>
                <a:cs typeface="Nunito"/>
                <a:sym typeface="Nunito"/>
              </a:rPr>
              <a:t>sources of error was found in any trial apart from the minute difference in trial number two, but I don’t see it as any error in that.</a:t>
            </a:r>
            <a:endParaRPr sz="1300">
              <a:solidFill>
                <a:schemeClr val="dk2"/>
              </a:solidFill>
              <a:latin typeface="Nunito"/>
              <a:ea typeface="Nunito"/>
              <a:cs typeface="Nunito"/>
              <a:sym typeface="Nunito"/>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6"/>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244" name="Google Shape;244;p36"/>
          <p:cNvSpPr txBox="1"/>
          <p:nvPr/>
        </p:nvSpPr>
        <p:spPr>
          <a:xfrm>
            <a:off x="1119475" y="13615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If you were to conduct this experiment again, what would you do differently?</a:t>
            </a:r>
            <a:endParaRPr b="1" sz="1300">
              <a:solidFill>
                <a:schemeClr val="dk2"/>
              </a:solidFill>
              <a:latin typeface="Nunito"/>
              <a:ea typeface="Nunito"/>
              <a:cs typeface="Nunito"/>
              <a:sym typeface="Nunito"/>
            </a:endParaRPr>
          </a:p>
        </p:txBody>
      </p:sp>
      <p:sp>
        <p:nvSpPr>
          <p:cNvPr id="245" name="Google Shape;245;p36"/>
          <p:cNvSpPr txBox="1"/>
          <p:nvPr/>
        </p:nvSpPr>
        <p:spPr>
          <a:xfrm>
            <a:off x="1119475" y="1815350"/>
            <a:ext cx="7352400" cy="2813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Actually remember to time the experiment.</a:t>
            </a:r>
            <a:endParaRPr sz="1300">
              <a:solidFill>
                <a:schemeClr val="dk2"/>
              </a:solidFill>
              <a:latin typeface="Nunito"/>
              <a:ea typeface="Nunito"/>
              <a:cs typeface="Nunito"/>
              <a:sym typeface="Nunito"/>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37"/>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251" name="Google Shape;251;p37"/>
          <p:cNvSpPr txBox="1"/>
          <p:nvPr/>
        </p:nvSpPr>
        <p:spPr>
          <a:xfrm>
            <a:off x="1119475" y="13615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Because of the results of this experiment, I wonder…</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Describe further experiments that could be </a:t>
            </a:r>
            <a:r>
              <a:rPr b="1" lang="en" sz="1300">
                <a:solidFill>
                  <a:schemeClr val="dk2"/>
                </a:solidFill>
                <a:latin typeface="Nunito"/>
                <a:ea typeface="Nunito"/>
                <a:cs typeface="Nunito"/>
                <a:sym typeface="Nunito"/>
              </a:rPr>
              <a:t>conducted</a:t>
            </a:r>
            <a:r>
              <a:rPr b="1" lang="en" sz="1300">
                <a:solidFill>
                  <a:schemeClr val="dk2"/>
                </a:solidFill>
                <a:latin typeface="Nunito"/>
                <a:ea typeface="Nunito"/>
                <a:cs typeface="Nunito"/>
                <a:sym typeface="Nunito"/>
              </a:rPr>
              <a:t> to further investigate and understand your topic: </a:t>
            </a:r>
            <a:endParaRPr b="1" sz="1300">
              <a:solidFill>
                <a:schemeClr val="dk2"/>
              </a:solidFill>
              <a:latin typeface="Nunito"/>
              <a:ea typeface="Nunito"/>
              <a:cs typeface="Nunito"/>
              <a:sym typeface="Nunito"/>
            </a:endParaRPr>
          </a:p>
        </p:txBody>
      </p:sp>
      <p:sp>
        <p:nvSpPr>
          <p:cNvPr id="252" name="Google Shape;252;p37"/>
          <p:cNvSpPr txBox="1"/>
          <p:nvPr/>
        </p:nvSpPr>
        <p:spPr>
          <a:xfrm>
            <a:off x="1119475" y="2208700"/>
            <a:ext cx="7352400" cy="2420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I wonder, if I were to extract the DNA of a human with a singular strand of hair would it be </a:t>
            </a:r>
            <a:r>
              <a:rPr lang="en" sz="1300">
                <a:solidFill>
                  <a:schemeClr val="dk2"/>
                </a:solidFill>
                <a:latin typeface="Nunito"/>
                <a:ea typeface="Nunito"/>
                <a:cs typeface="Nunito"/>
                <a:sym typeface="Nunito"/>
              </a:rPr>
              <a:t>visible?</a:t>
            </a:r>
            <a:endParaRPr sz="1300">
              <a:solidFill>
                <a:schemeClr val="dk2"/>
              </a:solidFill>
              <a:latin typeface="Nunito"/>
              <a:ea typeface="Nunito"/>
              <a:cs typeface="Nunito"/>
              <a:sym typeface="Nunito"/>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pic>
        <p:nvPicPr>
          <p:cNvPr id="257" name="Google Shape;257;p38"/>
          <p:cNvPicPr preferRelativeResize="0"/>
          <p:nvPr/>
        </p:nvPicPr>
        <p:blipFill>
          <a:blip r:embed="rId3">
            <a:alphaModFix/>
          </a:blip>
          <a:stretch>
            <a:fillRect/>
          </a:stretch>
        </p:blipFill>
        <p:spPr>
          <a:xfrm>
            <a:off x="2983575" y="2178425"/>
            <a:ext cx="2965075" cy="2965075"/>
          </a:xfrm>
          <a:prstGeom prst="rect">
            <a:avLst/>
          </a:prstGeom>
          <a:noFill/>
          <a:ln>
            <a:noFill/>
          </a:ln>
        </p:spPr>
      </p:pic>
      <p:sp>
        <p:nvSpPr>
          <p:cNvPr id="258" name="Google Shape;258;p3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CONGRATULATIONS!!</a:t>
            </a:r>
            <a:endParaRPr/>
          </a:p>
        </p:txBody>
      </p:sp>
      <p:sp>
        <p:nvSpPr>
          <p:cNvPr id="259" name="Google Shape;259;p38"/>
          <p:cNvSpPr txBox="1"/>
          <p:nvPr>
            <p:ph idx="1" type="body"/>
          </p:nvPr>
        </p:nvSpPr>
        <p:spPr>
          <a:xfrm>
            <a:off x="1303800" y="1609050"/>
            <a:ext cx="7030500" cy="25416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You</a:t>
            </a:r>
            <a:r>
              <a:rPr lang="en"/>
              <a:t> have completed your experiment! </a:t>
            </a:r>
            <a:endParaRPr/>
          </a:p>
          <a:p>
            <a:pPr indent="0" lvl="0" marL="0" rtl="0" algn="l">
              <a:spcBef>
                <a:spcPts val="1200"/>
              </a:spcBef>
              <a:spcAft>
                <a:spcPts val="0"/>
              </a:spcAft>
              <a:buNone/>
            </a:pPr>
            <a:r>
              <a:rPr lang="en"/>
              <a:t>Make sure that you enter information from this logbook into the CYSF Digital platform.</a:t>
            </a:r>
            <a:endParaRPr/>
          </a:p>
          <a:p>
            <a:pPr indent="0" lvl="0" marL="0" rtl="0" algn="l">
              <a:spcBef>
                <a:spcPts val="1200"/>
              </a:spcBef>
              <a:spcAft>
                <a:spcPts val="0"/>
              </a:spcAft>
              <a:buNone/>
            </a:pPr>
            <a:r>
              <a:rPr lang="en"/>
              <a:t>You are now ready to create your trifold display and practice your presentation.</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Testable Question</a:t>
            </a:r>
            <a:endParaRPr/>
          </a:p>
        </p:txBody>
      </p:sp>
      <p:sp>
        <p:nvSpPr>
          <p:cNvPr id="99" name="Google Shape;99;p15"/>
          <p:cNvSpPr txBox="1"/>
          <p:nvPr>
            <p:ph idx="1" type="body"/>
          </p:nvPr>
        </p:nvSpPr>
        <p:spPr>
          <a:xfrm>
            <a:off x="1303800" y="1300950"/>
            <a:ext cx="7030500" cy="127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t>How does _________ affect _________?</a:t>
            </a:r>
            <a:endParaRPr sz="1400"/>
          </a:p>
          <a:p>
            <a:pPr indent="0" lvl="0" marL="0" rtl="0" algn="l">
              <a:spcBef>
                <a:spcPts val="1200"/>
              </a:spcBef>
              <a:spcAft>
                <a:spcPts val="0"/>
              </a:spcAft>
              <a:buNone/>
            </a:pPr>
            <a:r>
              <a:rPr lang="en" sz="1400"/>
              <a:t>What is the effect of _______ on __________?</a:t>
            </a:r>
            <a:endParaRPr sz="1400"/>
          </a:p>
          <a:p>
            <a:pPr indent="0" lvl="0" marL="0" rtl="0" algn="l">
              <a:spcBef>
                <a:spcPts val="1200"/>
              </a:spcBef>
              <a:spcAft>
                <a:spcPts val="1200"/>
              </a:spcAft>
              <a:buNone/>
            </a:pPr>
            <a:r>
              <a:rPr lang="en" sz="1400"/>
              <a:t>Which __________ is/does/makes/etc _______________?</a:t>
            </a:r>
            <a:endParaRPr sz="1400"/>
          </a:p>
        </p:txBody>
      </p:sp>
      <p:sp>
        <p:nvSpPr>
          <p:cNvPr id="100" name="Google Shape;100;p15"/>
          <p:cNvSpPr txBox="1"/>
          <p:nvPr/>
        </p:nvSpPr>
        <p:spPr>
          <a:xfrm>
            <a:off x="1391775" y="2571750"/>
            <a:ext cx="6837900" cy="2118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latin typeface="Nunito"/>
                <a:ea typeface="Nunito"/>
                <a:cs typeface="Nunito"/>
                <a:sym typeface="Nunito"/>
              </a:rPr>
              <a:t>Can DNA be extracted from strawberries using household items?</a:t>
            </a:r>
            <a:endParaRPr sz="1700">
              <a:solidFill>
                <a:schemeClr val="dk2"/>
              </a:solidFill>
              <a:latin typeface="Nunito"/>
              <a:ea typeface="Nunito"/>
              <a:cs typeface="Nunito"/>
              <a:sym typeface="Nuni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Background Information</a:t>
            </a:r>
            <a:endParaRPr/>
          </a:p>
        </p:txBody>
      </p:sp>
      <p:sp>
        <p:nvSpPr>
          <p:cNvPr id="106" name="Google Shape;106;p16"/>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What questions/information do you need to find out about your topic? What is some important vocabulary?</a:t>
            </a:r>
            <a:endParaRPr/>
          </a:p>
        </p:txBody>
      </p:sp>
      <p:sp>
        <p:nvSpPr>
          <p:cNvPr id="107" name="Google Shape;107;p16"/>
          <p:cNvSpPr txBox="1"/>
          <p:nvPr/>
        </p:nvSpPr>
        <p:spPr>
          <a:xfrm>
            <a:off x="1391775" y="1996900"/>
            <a:ext cx="6837900" cy="2692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108" name="Google Shape;108;p16"/>
          <p:cNvSpPr txBox="1"/>
          <p:nvPr/>
        </p:nvSpPr>
        <p:spPr>
          <a:xfrm>
            <a:off x="1400100" y="1996900"/>
            <a:ext cx="6837900" cy="2692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109" name="Google Shape;109;p16"/>
          <p:cNvSpPr txBox="1"/>
          <p:nvPr/>
        </p:nvSpPr>
        <p:spPr>
          <a:xfrm>
            <a:off x="1400100" y="1968550"/>
            <a:ext cx="6837900" cy="2692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DNA (Deoxyribonicleic Acid) is a self replication of a living organism. This DNA stuff is what gives you genetics, characteristics on your outer side, but is actually from the hole inside your body! It can even be used to capture criminals.Strawberries are an excellent choice for extracting DNA.They have eight copies of each chromosome. The walls of the cells and membranes must be broken downtown release the DNA. Allowing the DNA to be more visible. Dish soap helps breakdown the cell membranes.Salt helps separate DNA from proteins.Then alcohol helps the DNA clump together and form.</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Background Information</a:t>
            </a:r>
            <a:endParaRPr/>
          </a:p>
        </p:txBody>
      </p:sp>
      <p:sp>
        <p:nvSpPr>
          <p:cNvPr id="115" name="Google Shape;115;p17"/>
          <p:cNvSpPr txBox="1"/>
          <p:nvPr>
            <p:ph idx="1" type="body"/>
          </p:nvPr>
        </p:nvSpPr>
        <p:spPr>
          <a:xfrm>
            <a:off x="1056750" y="974400"/>
            <a:ext cx="7030500" cy="8388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1200"/>
              </a:spcAft>
              <a:buNone/>
            </a:pPr>
            <a:r>
              <a:rPr lang="en"/>
              <a:t>Research your topic and write about </a:t>
            </a:r>
            <a:r>
              <a:rPr lang="en"/>
              <a:t>what</a:t>
            </a:r>
            <a:r>
              <a:rPr lang="en"/>
              <a:t> you find out IN YOUR OWN WORDS.  Add slides as necessary.  Make sure to note your sources of information on the Sources page. </a:t>
            </a:r>
            <a:endParaRPr/>
          </a:p>
        </p:txBody>
      </p:sp>
      <p:sp>
        <p:nvSpPr>
          <p:cNvPr id="116" name="Google Shape;116;p17"/>
          <p:cNvSpPr txBox="1"/>
          <p:nvPr/>
        </p:nvSpPr>
        <p:spPr>
          <a:xfrm>
            <a:off x="753550" y="1813200"/>
            <a:ext cx="8017800" cy="29196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DNA (Deoxyribonicleic Acid) is a self replication of a living organism. This DNA stuff is what gives you genetics, characteristics on your outer side, but is actually from the hole inside your body! It can even be used to capture criminals.Strawberries are an excellent choice for extracting DNA.They have eight copies of each chromosome. The walls of the cells and membranes must be broken downtown release the DNA. Allowing the DNA to be more visible. Dish soap helps breakdown the cell membranes.Salt helps separate DNA from proteins.Then alcohol helps the DNA clump together and form.</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Sources of Information</a:t>
            </a:r>
            <a:endParaRPr/>
          </a:p>
        </p:txBody>
      </p:sp>
      <p:sp>
        <p:nvSpPr>
          <p:cNvPr id="122" name="Google Shape;122;p18"/>
          <p:cNvSpPr txBox="1"/>
          <p:nvPr>
            <p:ph idx="1" type="body"/>
          </p:nvPr>
        </p:nvSpPr>
        <p:spPr>
          <a:xfrm>
            <a:off x="1303800" y="1279050"/>
            <a:ext cx="7030500" cy="8388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1200"/>
              </a:spcAft>
              <a:buNone/>
            </a:pPr>
            <a:r>
              <a:rPr lang="en"/>
              <a:t>Note all sources used - websites, books, experts, etc.   ( *Google is not a website, follow links to find the page information.) Add slides as needed.</a:t>
            </a:r>
            <a:endParaRPr/>
          </a:p>
        </p:txBody>
      </p:sp>
      <p:graphicFrame>
        <p:nvGraphicFramePr>
          <p:cNvPr id="123" name="Google Shape;123;p18"/>
          <p:cNvGraphicFramePr/>
          <p:nvPr/>
        </p:nvGraphicFramePr>
        <p:xfrm>
          <a:off x="642375" y="2175550"/>
          <a:ext cx="3000000" cy="3000000"/>
        </p:xfrm>
        <a:graphic>
          <a:graphicData uri="http://schemas.openxmlformats.org/drawingml/2006/table">
            <a:tbl>
              <a:tblPr>
                <a:noFill/>
                <a:tableStyleId>{B2999FBF-A21F-4DC8-AA81-11B5016E3EE1}</a:tableStyleId>
              </a:tblPr>
              <a:tblGrid>
                <a:gridCol w="1658800"/>
                <a:gridCol w="1437450"/>
                <a:gridCol w="4126250"/>
                <a:gridCol w="1022500"/>
              </a:tblGrid>
              <a:tr h="381000">
                <a:tc>
                  <a:txBody>
                    <a:bodyPr/>
                    <a:lstStyle/>
                    <a:p>
                      <a:pPr indent="0" lvl="0" marL="0" rtl="0" algn="l">
                        <a:spcBef>
                          <a:spcPts val="0"/>
                        </a:spcBef>
                        <a:spcAft>
                          <a:spcPts val="0"/>
                        </a:spcAft>
                        <a:buNone/>
                      </a:pPr>
                      <a:r>
                        <a:rPr lang="en"/>
                        <a:t>Title</a:t>
                      </a:r>
                      <a:endParaRPr/>
                    </a:p>
                  </a:txBody>
                  <a:tcPr marT="91425" marB="91425" marR="91425" marL="91425"/>
                </a:tc>
                <a:tc>
                  <a:txBody>
                    <a:bodyPr/>
                    <a:lstStyle/>
                    <a:p>
                      <a:pPr indent="0" lvl="0" marL="0" rtl="0" algn="l">
                        <a:spcBef>
                          <a:spcPts val="0"/>
                        </a:spcBef>
                        <a:spcAft>
                          <a:spcPts val="0"/>
                        </a:spcAft>
                        <a:buNone/>
                      </a:pPr>
                      <a:r>
                        <a:rPr lang="en"/>
                        <a:t>Author</a:t>
                      </a:r>
                      <a:endParaRPr/>
                    </a:p>
                  </a:txBody>
                  <a:tcPr marT="91425" marB="91425" marR="91425" marL="91425"/>
                </a:tc>
                <a:tc>
                  <a:txBody>
                    <a:bodyPr/>
                    <a:lstStyle/>
                    <a:p>
                      <a:pPr indent="0" lvl="0" marL="0" rtl="0" algn="l">
                        <a:spcBef>
                          <a:spcPts val="0"/>
                        </a:spcBef>
                        <a:spcAft>
                          <a:spcPts val="0"/>
                        </a:spcAft>
                        <a:buNone/>
                      </a:pPr>
                      <a:r>
                        <a:rPr lang="en"/>
                        <a:t>Information (web link, publisher, etc)</a:t>
                      </a:r>
                      <a:endParaRPr/>
                    </a:p>
                  </a:txBody>
                  <a:tcPr marT="91425" marB="91425" marR="91425" marL="91425"/>
                </a:tc>
                <a:tc>
                  <a:txBody>
                    <a:bodyPr/>
                    <a:lstStyle/>
                    <a:p>
                      <a:pPr indent="0" lvl="0" marL="0" rtl="0" algn="l">
                        <a:spcBef>
                          <a:spcPts val="0"/>
                        </a:spcBef>
                        <a:spcAft>
                          <a:spcPts val="0"/>
                        </a:spcAft>
                        <a:buNone/>
                      </a:pPr>
                      <a:r>
                        <a:rPr lang="en"/>
                        <a:t>Year</a:t>
                      </a:r>
                      <a:endParaRPr/>
                    </a:p>
                  </a:txBody>
                  <a:tcPr marT="91425" marB="91425" marR="91425" marL="91425"/>
                </a:tc>
              </a:tr>
              <a:tr h="381000">
                <a:tc>
                  <a:txBody>
                    <a:bodyPr/>
                    <a:lstStyle/>
                    <a:p>
                      <a:pPr indent="0" lvl="0" marL="0" rtl="0" algn="l">
                        <a:lnSpc>
                          <a:spcPct val="115000"/>
                        </a:lnSpc>
                        <a:spcBef>
                          <a:spcPts val="1200"/>
                        </a:spcBef>
                        <a:spcAft>
                          <a:spcPts val="1200"/>
                        </a:spcAft>
                        <a:buNone/>
                      </a:pPr>
                      <a:r>
                        <a:rPr lang="en" sz="1100"/>
                        <a:t>What makes you you </a:t>
                      </a:r>
                      <a:endParaRPr/>
                    </a:p>
                  </a:txBody>
                  <a:tcPr marT="91425" marB="91425" marR="91425" marL="91425"/>
                </a:tc>
                <a:tc>
                  <a:txBody>
                    <a:bodyPr/>
                    <a:lstStyle/>
                    <a:p>
                      <a:pPr indent="0" lvl="0" marL="0" rtl="0" algn="l">
                        <a:spcBef>
                          <a:spcPts val="0"/>
                        </a:spcBef>
                        <a:spcAft>
                          <a:spcPts val="0"/>
                        </a:spcAft>
                        <a:buNone/>
                      </a:pPr>
                      <a:r>
                        <a:rPr lang="en"/>
                        <a:t>Gill Arbuthnot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2013</a:t>
                      </a:r>
                      <a:endParaRPr/>
                    </a:p>
                  </a:txBody>
                  <a:tcPr marT="91425" marB="91425" marR="91425" marL="91425"/>
                </a:tc>
              </a:tr>
              <a:tr h="381000">
                <a:tc>
                  <a:txBody>
                    <a:bodyPr/>
                    <a:lstStyle/>
                    <a:p>
                      <a:pPr indent="0" lvl="0" marL="0" rtl="0" algn="l">
                        <a:lnSpc>
                          <a:spcPct val="115000"/>
                        </a:lnSpc>
                        <a:spcBef>
                          <a:spcPts val="1200"/>
                        </a:spcBef>
                        <a:spcAft>
                          <a:spcPts val="1200"/>
                        </a:spcAft>
                        <a:buNone/>
                      </a:pPr>
                      <a:r>
                        <a:rPr lang="en" sz="1100"/>
                        <a:t>Double Helix</a:t>
                      </a:r>
                      <a:endParaRPr/>
                    </a:p>
                  </a:txBody>
                  <a:tcPr marT="91425" marB="91425" marR="91425" marL="91425"/>
                </a:tc>
                <a:tc>
                  <a:txBody>
                    <a:bodyPr/>
                    <a:lstStyle/>
                    <a:p>
                      <a:pPr indent="0" lvl="0" marL="0" rtl="0" algn="l">
                        <a:spcBef>
                          <a:spcPts val="0"/>
                        </a:spcBef>
                        <a:spcAft>
                          <a:spcPts val="0"/>
                        </a:spcAft>
                        <a:buNone/>
                      </a:pPr>
                      <a:r>
                        <a:rPr lang="en"/>
                        <a:t>Glen Phelan</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2006</a:t>
                      </a:r>
                      <a:endParaRPr/>
                    </a:p>
                  </a:txBody>
                  <a:tcPr marT="91425" marB="91425" marR="91425" marL="91425"/>
                </a:tc>
              </a:tr>
              <a:tr h="381000">
                <a:tc>
                  <a:txBody>
                    <a:bodyPr/>
                    <a:lstStyle/>
                    <a:p>
                      <a:pPr indent="0" lvl="0" marL="0" rtl="0" algn="l">
                        <a:lnSpc>
                          <a:spcPct val="115000"/>
                        </a:lnSpc>
                        <a:spcBef>
                          <a:spcPts val="1200"/>
                        </a:spcBef>
                        <a:spcAft>
                          <a:spcPts val="1200"/>
                        </a:spcAft>
                        <a:buNone/>
                      </a:pPr>
                      <a:r>
                        <a:rPr lang="en" sz="1100"/>
                        <a:t>The Sci Guys</a:t>
                      </a:r>
                      <a:endParaRPr sz="11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u="sng">
                          <a:solidFill>
                            <a:schemeClr val="hlink"/>
                          </a:solidFill>
                          <a:hlinkClick r:id="rId3"/>
                        </a:rPr>
                        <a:t>Video</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lnSpc>
                          <a:spcPct val="115000"/>
                        </a:lnSpc>
                        <a:spcBef>
                          <a:spcPts val="1200"/>
                        </a:spcBef>
                        <a:spcAft>
                          <a:spcPts val="1200"/>
                        </a:spcAft>
                        <a:buNone/>
                      </a:pPr>
                      <a:r>
                        <a:rPr lang="en" sz="900"/>
                        <a:t>National Human Genome Research Institute</a:t>
                      </a:r>
                      <a:endParaRPr sz="11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u="sng">
                          <a:solidFill>
                            <a:schemeClr val="hlink"/>
                          </a:solidFill>
                          <a:hlinkClick r:id="rId4"/>
                        </a:rPr>
                        <a:t>Video</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lnSpc>
                          <a:spcPct val="115000"/>
                        </a:lnSpc>
                        <a:spcBef>
                          <a:spcPts val="1200"/>
                        </a:spcBef>
                        <a:spcAft>
                          <a:spcPts val="1200"/>
                        </a:spcAft>
                        <a:buNone/>
                      </a:pPr>
                      <a:r>
                        <a:rPr lang="en" sz="1100"/>
                        <a:t>Science Buddies</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u="sng">
                          <a:solidFill>
                            <a:schemeClr val="hlink"/>
                          </a:solidFill>
                          <a:hlinkClick r:id="rId5"/>
                        </a:rPr>
                        <a:t>Video</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Variables </a:t>
            </a:r>
            <a:endParaRPr/>
          </a:p>
        </p:txBody>
      </p:sp>
      <p:sp>
        <p:nvSpPr>
          <p:cNvPr id="129" name="Google Shape;129;p19"/>
          <p:cNvSpPr txBox="1"/>
          <p:nvPr/>
        </p:nvSpPr>
        <p:spPr>
          <a:xfrm>
            <a:off x="711025" y="1391750"/>
            <a:ext cx="3861000" cy="2254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Nunito"/>
                <a:ea typeface="Nunito"/>
                <a:cs typeface="Nunito"/>
                <a:sym typeface="Nunito"/>
              </a:rPr>
              <a:t>Manipulated / Independent Variable</a:t>
            </a:r>
            <a:endParaRPr b="1" sz="1800">
              <a:solidFill>
                <a:schemeClr val="dk2"/>
              </a:solidFill>
              <a:latin typeface="Nunito"/>
              <a:ea typeface="Nunito"/>
              <a:cs typeface="Nunito"/>
              <a:sym typeface="Nunito"/>
            </a:endParaRPr>
          </a:p>
          <a:p>
            <a:pPr indent="0" lvl="0" marL="0" rtl="0" algn="ctr">
              <a:spcBef>
                <a:spcPts val="0"/>
              </a:spcBef>
              <a:spcAft>
                <a:spcPts val="0"/>
              </a:spcAft>
              <a:buNone/>
            </a:pPr>
            <a:r>
              <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sz="1600">
                <a:solidFill>
                  <a:schemeClr val="dk2"/>
                </a:solidFill>
                <a:latin typeface="Nunito"/>
                <a:ea typeface="Nunito"/>
                <a:cs typeface="Nunito"/>
                <a:sym typeface="Nunito"/>
              </a:rPr>
              <a:t>ONE thing that you will test/change: </a:t>
            </a:r>
            <a:endParaRPr sz="1600">
              <a:solidFill>
                <a:schemeClr val="dk2"/>
              </a:solidFill>
              <a:latin typeface="Nunito"/>
              <a:ea typeface="Nunito"/>
              <a:cs typeface="Nunito"/>
              <a:sym typeface="Nunito"/>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a:p>
            <a:pPr indent="0" lvl="0" marL="0" rtl="0" algn="l">
              <a:lnSpc>
                <a:spcPct val="115000"/>
              </a:lnSpc>
              <a:spcBef>
                <a:spcPts val="1200"/>
              </a:spcBef>
              <a:spcAft>
                <a:spcPts val="0"/>
              </a:spcAft>
              <a:buNone/>
            </a:pPr>
            <a:r>
              <a:rPr b="1" i="1" lang="en" sz="1100"/>
              <a:t>Manipulated Variable: Different types of juice (pineapple, orange and grape juices)</a:t>
            </a:r>
            <a:endParaRPr b="1" i="1" sz="1100"/>
          </a:p>
          <a:p>
            <a:pPr indent="0" lvl="0" marL="0" rtl="0" algn="l">
              <a:spcBef>
                <a:spcPts val="1200"/>
              </a:spcBef>
              <a:spcAft>
                <a:spcPts val="0"/>
              </a:spcAft>
              <a:buNone/>
            </a:pPr>
            <a:r>
              <a:t/>
            </a:r>
            <a:endParaRPr sz="1600">
              <a:solidFill>
                <a:schemeClr val="dk2"/>
              </a:solidFill>
              <a:latin typeface="Nunito"/>
              <a:ea typeface="Nunito"/>
              <a:cs typeface="Nunito"/>
              <a:sym typeface="Nunito"/>
            </a:endParaRPr>
          </a:p>
        </p:txBody>
      </p:sp>
      <p:sp>
        <p:nvSpPr>
          <p:cNvPr id="130" name="Google Shape;130;p19"/>
          <p:cNvSpPr txBox="1"/>
          <p:nvPr/>
        </p:nvSpPr>
        <p:spPr>
          <a:xfrm>
            <a:off x="5052725" y="1391750"/>
            <a:ext cx="3651000" cy="3418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Nunito"/>
                <a:ea typeface="Nunito"/>
                <a:cs typeface="Nunito"/>
                <a:sym typeface="Nunito"/>
              </a:rPr>
              <a:t>Responding</a:t>
            </a:r>
            <a:r>
              <a:rPr b="1" lang="en" sz="1800">
                <a:solidFill>
                  <a:schemeClr val="dk2"/>
                </a:solidFill>
                <a:latin typeface="Nunito"/>
                <a:ea typeface="Nunito"/>
                <a:cs typeface="Nunito"/>
                <a:sym typeface="Nunito"/>
              </a:rPr>
              <a:t> / Dependent Variable</a:t>
            </a:r>
            <a:endParaRPr b="1" sz="1800">
              <a:solidFill>
                <a:schemeClr val="dk2"/>
              </a:solidFill>
              <a:latin typeface="Nunito"/>
              <a:ea typeface="Nunito"/>
              <a:cs typeface="Nunito"/>
              <a:sym typeface="Nunito"/>
            </a:endParaRPr>
          </a:p>
          <a:p>
            <a:pPr indent="0" lvl="0" marL="0" rtl="0" algn="ctr">
              <a:spcBef>
                <a:spcPts val="0"/>
              </a:spcBef>
              <a:spcAft>
                <a:spcPts val="0"/>
              </a:spcAft>
              <a:buNone/>
            </a:pPr>
            <a:r>
              <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sz="1600">
                <a:solidFill>
                  <a:schemeClr val="dk2"/>
                </a:solidFill>
                <a:latin typeface="Nunito"/>
                <a:ea typeface="Nunito"/>
                <a:cs typeface="Nunito"/>
                <a:sym typeface="Nunito"/>
              </a:rPr>
              <a:t>The thing I think will change or be affected: </a:t>
            </a:r>
            <a:r>
              <a:rPr b="1" i="1" lang="en" sz="1100"/>
              <a:t>Responding Variable: How quickly the DNA will form.</a:t>
            </a:r>
            <a:endParaRPr b="1" i="1" sz="1100"/>
          </a:p>
          <a:p>
            <a:pPr indent="0" lvl="0" marL="0" rtl="0" algn="l">
              <a:spcBef>
                <a:spcPts val="0"/>
              </a:spcBef>
              <a:spcAft>
                <a:spcPts val="0"/>
              </a:spcAft>
              <a:buNone/>
            </a:pPr>
            <a:r>
              <a:t/>
            </a:r>
            <a:endParaRPr sz="1600">
              <a:solidFill>
                <a:schemeClr val="dk2"/>
              </a:solidFill>
              <a:latin typeface="Nunito"/>
              <a:ea typeface="Nunito"/>
              <a:cs typeface="Nunito"/>
              <a:sym typeface="Nunito"/>
            </a:endParaRPr>
          </a:p>
          <a:p>
            <a:pPr indent="0" lvl="0" marL="0" rtl="0" algn="l">
              <a:spcBef>
                <a:spcPts val="0"/>
              </a:spcBef>
              <a:spcAft>
                <a:spcPts val="0"/>
              </a:spcAft>
              <a:buNone/>
            </a:pPr>
            <a:r>
              <a:rPr lang="en" sz="1600">
                <a:solidFill>
                  <a:schemeClr val="dk2"/>
                </a:solidFill>
                <a:latin typeface="Nunito"/>
                <a:ea typeface="Nunito"/>
                <a:cs typeface="Nunito"/>
                <a:sym typeface="Nunito"/>
              </a:rPr>
              <a:t>How will you measure it? </a:t>
            </a:r>
            <a:r>
              <a:rPr lang="en" sz="1600">
                <a:solidFill>
                  <a:schemeClr val="dk2"/>
                </a:solidFill>
                <a:latin typeface="Nunito"/>
                <a:ea typeface="Nunito"/>
                <a:cs typeface="Nunito"/>
                <a:sym typeface="Nunito"/>
              </a:rPr>
              <a:t>: </a:t>
            </a:r>
            <a:endParaRPr sz="1600">
              <a:solidFill>
                <a:schemeClr val="dk2"/>
              </a:solidFill>
              <a:latin typeface="Nunito"/>
              <a:ea typeface="Nunito"/>
              <a:cs typeface="Nunito"/>
              <a:sym typeface="Nunito"/>
            </a:endParaRPr>
          </a:p>
          <a:p>
            <a:pPr indent="0" lvl="0" marL="0" rtl="0" algn="l">
              <a:spcBef>
                <a:spcPts val="0"/>
              </a:spcBef>
              <a:spcAft>
                <a:spcPts val="0"/>
              </a:spcAft>
              <a:buNone/>
            </a:pPr>
            <a:r>
              <a:rPr lang="en" sz="1600">
                <a:solidFill>
                  <a:schemeClr val="dk2"/>
                </a:solidFill>
                <a:latin typeface="Nunito"/>
                <a:ea typeface="Nunito"/>
                <a:cs typeface="Nunito"/>
                <a:sym typeface="Nunito"/>
              </a:rPr>
              <a:t>Pictures &amp; stopwatch</a:t>
            </a:r>
            <a:endParaRPr sz="1600">
              <a:solidFill>
                <a:schemeClr val="dk2"/>
              </a:solidFill>
              <a:latin typeface="Nunito"/>
              <a:ea typeface="Nunito"/>
              <a:cs typeface="Nunito"/>
              <a:sym typeface="Nunito"/>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Variables </a:t>
            </a:r>
            <a:endParaRPr/>
          </a:p>
        </p:txBody>
      </p:sp>
      <p:sp>
        <p:nvSpPr>
          <p:cNvPr id="136" name="Google Shape;136;p20"/>
          <p:cNvSpPr txBox="1"/>
          <p:nvPr/>
        </p:nvSpPr>
        <p:spPr>
          <a:xfrm>
            <a:off x="711025" y="1391750"/>
            <a:ext cx="7715100" cy="3494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br>
              <a:rPr b="1" lang="en" sz="1800">
                <a:solidFill>
                  <a:schemeClr val="dk2"/>
                </a:solidFill>
                <a:latin typeface="Nunito"/>
                <a:ea typeface="Nunito"/>
                <a:cs typeface="Nunito"/>
                <a:sym typeface="Nunito"/>
              </a:rPr>
            </a:br>
            <a:r>
              <a:rPr b="1" lang="en" sz="1800">
                <a:solidFill>
                  <a:schemeClr val="dk2"/>
                </a:solidFill>
                <a:latin typeface="Nunito"/>
                <a:ea typeface="Nunito"/>
                <a:cs typeface="Nunito"/>
                <a:sym typeface="Nunito"/>
              </a:rPr>
              <a:t>Controlled</a:t>
            </a:r>
            <a:r>
              <a:rPr b="1" lang="en" sz="1800">
                <a:solidFill>
                  <a:schemeClr val="dk2"/>
                </a:solidFill>
                <a:latin typeface="Nunito"/>
                <a:ea typeface="Nunito"/>
                <a:cs typeface="Nunito"/>
                <a:sym typeface="Nunito"/>
              </a:rPr>
              <a:t> Variables</a:t>
            </a:r>
            <a:endParaRPr b="1" sz="1800">
              <a:solidFill>
                <a:schemeClr val="dk2"/>
              </a:solidFill>
              <a:latin typeface="Nunito"/>
              <a:ea typeface="Nunito"/>
              <a:cs typeface="Nunito"/>
              <a:sym typeface="Nunito"/>
            </a:endParaRPr>
          </a:p>
          <a:p>
            <a:pPr indent="0" lvl="0" marL="0" rtl="0" algn="ctr">
              <a:spcBef>
                <a:spcPts val="0"/>
              </a:spcBef>
              <a:spcAft>
                <a:spcPts val="0"/>
              </a:spcAft>
              <a:buNone/>
            </a:pPr>
            <a:r>
              <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sz="1600">
                <a:solidFill>
                  <a:schemeClr val="dk2"/>
                </a:solidFill>
                <a:latin typeface="Nunito"/>
                <a:ea typeface="Nunito"/>
                <a:cs typeface="Nunito"/>
                <a:sym typeface="Nunito"/>
              </a:rPr>
              <a:t>Things we have to be very careful to keep the same every time we test so that they do not affect the results/outcome of the experiment: </a:t>
            </a:r>
            <a:endParaRPr sz="1600">
              <a:solidFill>
                <a:schemeClr val="dk2"/>
              </a:solidFill>
              <a:latin typeface="Nunito"/>
              <a:ea typeface="Nunito"/>
              <a:cs typeface="Nunito"/>
              <a:sym typeface="Nunito"/>
            </a:endParaRPr>
          </a:p>
          <a:p>
            <a:pPr indent="0" lvl="0" marL="0" rtl="0" algn="l">
              <a:lnSpc>
                <a:spcPct val="115000"/>
              </a:lnSpc>
              <a:spcBef>
                <a:spcPts val="1200"/>
              </a:spcBef>
              <a:spcAft>
                <a:spcPts val="0"/>
              </a:spcAft>
              <a:buNone/>
            </a:pPr>
            <a:r>
              <a:rPr b="1" i="1" lang="en" sz="1100"/>
              <a:t>Amount of strawberries</a:t>
            </a:r>
            <a:endParaRPr b="1" i="1" sz="1100"/>
          </a:p>
          <a:p>
            <a:pPr indent="0" lvl="0" marL="0" rtl="0" algn="l">
              <a:lnSpc>
                <a:spcPct val="115000"/>
              </a:lnSpc>
              <a:spcBef>
                <a:spcPts val="1200"/>
              </a:spcBef>
              <a:spcAft>
                <a:spcPts val="0"/>
              </a:spcAft>
              <a:buNone/>
            </a:pPr>
            <a:r>
              <a:rPr b="1" i="1" lang="en" sz="1100"/>
              <a:t>amount of juice per trial</a:t>
            </a:r>
            <a:endParaRPr b="1" i="1" sz="1100"/>
          </a:p>
          <a:p>
            <a:pPr indent="0" lvl="0" marL="0" rtl="0" algn="l">
              <a:lnSpc>
                <a:spcPct val="115000"/>
              </a:lnSpc>
              <a:spcBef>
                <a:spcPts val="1200"/>
              </a:spcBef>
              <a:spcAft>
                <a:spcPts val="0"/>
              </a:spcAft>
              <a:buNone/>
            </a:pPr>
            <a:r>
              <a:rPr b="1" i="1" lang="en" sz="1100"/>
              <a:t>stopwatch to measure time</a:t>
            </a:r>
            <a:endParaRPr b="1" i="1" sz="1100"/>
          </a:p>
          <a:p>
            <a:pPr indent="0" lvl="0" marL="0" rtl="0" algn="l">
              <a:lnSpc>
                <a:spcPct val="115000"/>
              </a:lnSpc>
              <a:spcBef>
                <a:spcPts val="1200"/>
              </a:spcBef>
              <a:spcAft>
                <a:spcPts val="0"/>
              </a:spcAft>
              <a:buNone/>
            </a:pPr>
            <a:r>
              <a:rPr b="1" i="1" lang="en" sz="1100"/>
              <a:t>same size &amp; type of container.</a:t>
            </a:r>
            <a:endParaRPr b="1" i="1" sz="1100"/>
          </a:p>
          <a:p>
            <a:pPr indent="0" lvl="0" marL="0" rtl="0" algn="l">
              <a:spcBef>
                <a:spcPts val="1200"/>
              </a:spcBef>
              <a:spcAft>
                <a:spcPts val="0"/>
              </a:spcAft>
              <a:buNone/>
            </a:pPr>
            <a:r>
              <a:t/>
            </a:r>
            <a:endParaRPr sz="1600">
              <a:solidFill>
                <a:schemeClr val="dk2"/>
              </a:solidFill>
              <a:latin typeface="Nunito"/>
              <a:ea typeface="Nunito"/>
              <a:cs typeface="Nunito"/>
              <a:sym typeface="Nunito"/>
            </a:endParaRPr>
          </a:p>
          <a:p>
            <a:pPr indent="0" lvl="0" marL="457200" rtl="0" algn="l">
              <a:spcBef>
                <a:spcPts val="0"/>
              </a:spcBef>
              <a:spcAft>
                <a:spcPts val="0"/>
              </a:spcAft>
              <a:buNone/>
            </a:pPr>
            <a:r>
              <a:t/>
            </a:r>
            <a:endParaRPr sz="1600">
              <a:solidFill>
                <a:schemeClr val="dk2"/>
              </a:solidFill>
              <a:latin typeface="Nunito"/>
              <a:ea typeface="Nunito"/>
              <a:cs typeface="Nunito"/>
              <a:sym typeface="Nunito"/>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Hypothesis</a:t>
            </a:r>
            <a:endParaRPr/>
          </a:p>
        </p:txBody>
      </p:sp>
      <p:sp>
        <p:nvSpPr>
          <p:cNvPr id="142" name="Google Shape;142;p21"/>
          <p:cNvSpPr txBox="1"/>
          <p:nvPr/>
        </p:nvSpPr>
        <p:spPr>
          <a:xfrm>
            <a:off x="714450" y="1346350"/>
            <a:ext cx="7715100" cy="1618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Your prediction, or what you think will happen:</a:t>
            </a:r>
            <a:endParaRPr b="1" sz="1800">
              <a:solidFill>
                <a:schemeClr val="dk2"/>
              </a:solidFill>
              <a:latin typeface="Nunito"/>
              <a:ea typeface="Nunito"/>
              <a:cs typeface="Nunito"/>
              <a:sym typeface="Nunito"/>
            </a:endParaRPr>
          </a:p>
          <a:p>
            <a:pPr indent="0" lvl="0" marL="0" rtl="0" algn="l">
              <a:spcBef>
                <a:spcPts val="0"/>
              </a:spcBef>
              <a:spcAft>
                <a:spcPts val="0"/>
              </a:spcAft>
              <a:buNone/>
            </a:pPr>
            <a:r>
              <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b="1" lang="en" sz="1800">
                <a:solidFill>
                  <a:schemeClr val="dk2"/>
                </a:solidFill>
                <a:latin typeface="Nunito"/>
                <a:ea typeface="Nunito"/>
                <a:cs typeface="Nunito"/>
                <a:sym typeface="Nunito"/>
              </a:rPr>
              <a:t>If _________________ then _____________ because __________________.</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b="1" lang="en" sz="1800">
                <a:solidFill>
                  <a:schemeClr val="dk2"/>
                </a:solidFill>
                <a:latin typeface="Nunito"/>
                <a:ea typeface="Nunito"/>
                <a:cs typeface="Nunito"/>
                <a:sym typeface="Nunito"/>
              </a:rPr>
              <a:t>   </a:t>
            </a:r>
            <a:r>
              <a:rPr lang="en" sz="1800">
                <a:solidFill>
                  <a:schemeClr val="dk2"/>
                </a:solidFill>
                <a:latin typeface="Nunito"/>
                <a:ea typeface="Nunito"/>
                <a:cs typeface="Nunito"/>
                <a:sym typeface="Nunito"/>
              </a:rPr>
              <a:t>(I do/change this…)          (I think this will happen)       (Why? )</a:t>
            </a:r>
            <a:endParaRPr sz="1800">
              <a:solidFill>
                <a:schemeClr val="dk2"/>
              </a:solidFill>
              <a:latin typeface="Nunito"/>
              <a:ea typeface="Nunito"/>
              <a:cs typeface="Nunito"/>
              <a:sym typeface="Nunito"/>
            </a:endParaRPr>
          </a:p>
          <a:p>
            <a:pPr indent="457200" lvl="0" marL="1371600" rtl="0" algn="l">
              <a:spcBef>
                <a:spcPts val="0"/>
              </a:spcBef>
              <a:spcAft>
                <a:spcPts val="0"/>
              </a:spcAft>
              <a:buNone/>
            </a:pPr>
            <a:r>
              <a:rPr lang="en">
                <a:solidFill>
                  <a:schemeClr val="dk2"/>
                </a:solidFill>
                <a:latin typeface="Nunito"/>
                <a:ea typeface="Nunito"/>
                <a:cs typeface="Nunito"/>
                <a:sym typeface="Nunito"/>
              </a:rPr>
              <a:t>*use info from your research or background knowledge to help explain)</a:t>
            </a:r>
            <a:endParaRPr>
              <a:solidFill>
                <a:schemeClr val="dk2"/>
              </a:solidFill>
              <a:latin typeface="Nunito"/>
              <a:ea typeface="Nunito"/>
              <a:cs typeface="Nunito"/>
              <a:sym typeface="Nunito"/>
            </a:endParaRPr>
          </a:p>
        </p:txBody>
      </p:sp>
      <p:sp>
        <p:nvSpPr>
          <p:cNvPr id="143" name="Google Shape;143;p21"/>
          <p:cNvSpPr txBox="1"/>
          <p:nvPr/>
        </p:nvSpPr>
        <p:spPr>
          <a:xfrm>
            <a:off x="714450" y="2853025"/>
            <a:ext cx="8017800" cy="1891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latin typeface="Nunito"/>
                <a:ea typeface="Nunito"/>
                <a:cs typeface="Nunito"/>
                <a:sym typeface="Nunito"/>
              </a:rPr>
              <a:t>Can DNA be extracted from strawberries using household items?</a:t>
            </a:r>
            <a:endParaRPr sz="1300">
              <a:solidFill>
                <a:schemeClr val="dk2"/>
              </a:solidFill>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