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96" r:id="rId1"/>
  </p:sldMasterIdLst>
  <p:notesMasterIdLst>
    <p:notesMasterId r:id="rId21"/>
  </p:notesMasterIdLst>
  <p:sldIdLst>
    <p:sldId id="466" r:id="rId2"/>
    <p:sldId id="504" r:id="rId3"/>
    <p:sldId id="505" r:id="rId4"/>
    <p:sldId id="507" r:id="rId5"/>
    <p:sldId id="509" r:id="rId6"/>
    <p:sldId id="508" r:id="rId7"/>
    <p:sldId id="510" r:id="rId8"/>
    <p:sldId id="511" r:id="rId9"/>
    <p:sldId id="512" r:id="rId10"/>
    <p:sldId id="513" r:id="rId11"/>
    <p:sldId id="523" r:id="rId12"/>
    <p:sldId id="515" r:id="rId13"/>
    <p:sldId id="516" r:id="rId14"/>
    <p:sldId id="517" r:id="rId15"/>
    <p:sldId id="518" r:id="rId16"/>
    <p:sldId id="519" r:id="rId17"/>
    <p:sldId id="520" r:id="rId18"/>
    <p:sldId id="524" r:id="rId19"/>
    <p:sldId id="521"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345"/>
    <p:restoredTop sz="95679"/>
  </p:normalViewPr>
  <p:slideViewPr>
    <p:cSldViewPr snapToGrid="0">
      <p:cViewPr varScale="1">
        <p:scale>
          <a:sx n="121" d="100"/>
          <a:sy n="121" d="100"/>
        </p:scale>
        <p:origin x="328" y="184"/>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Users/paul/Desktop/science%20fair/Calagary%20data%202024.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
          <c:y val="0"/>
          <c:w val="0.95397489539748959"/>
          <c:h val="0.9285714285714286"/>
        </c:manualLayout>
      </c:layout>
      <c:pie3DChart>
        <c:varyColors val="1"/>
        <c:ser>
          <c:idx val="0"/>
          <c:order val="0"/>
          <c:tx>
            <c:strRef>
              <c:f>Sheet19!$F$1</c:f>
              <c:strCache>
                <c:ptCount val="1"/>
                <c:pt idx="0">
                  <c:v>Count</c:v>
                </c:pt>
              </c:strCache>
            </c:strRef>
          </c:tx>
          <c:explosion val="3"/>
          <c:dPt>
            <c:idx val="0"/>
            <c:bubble3D val="0"/>
            <c:spPr>
              <a:solidFill>
                <a:schemeClr val="accent1">
                  <a:alpha val="90000"/>
                </a:schemeClr>
              </a:solidFill>
              <a:ln w="19050">
                <a:solidFill>
                  <a:schemeClr val="accent1">
                    <a:lumMod val="75000"/>
                  </a:schemeClr>
                </a:solidFill>
              </a:ln>
              <a:effectLst>
                <a:innerShdw blurRad="114300">
                  <a:schemeClr val="accent1">
                    <a:lumMod val="75000"/>
                  </a:schemeClr>
                </a:innerShdw>
              </a:effectLst>
              <a:scene3d>
                <a:camera prst="orthographicFront"/>
                <a:lightRig rig="threePt" dir="t"/>
              </a:scene3d>
              <a:sp3d contourW="19050" prstMaterial="flat">
                <a:contourClr>
                  <a:schemeClr val="accent1">
                    <a:lumMod val="75000"/>
                  </a:schemeClr>
                </a:contourClr>
              </a:sp3d>
            </c:spPr>
            <c:extLst>
              <c:ext xmlns:c16="http://schemas.microsoft.com/office/drawing/2014/chart" uri="{C3380CC4-5D6E-409C-BE32-E72D297353CC}">
                <c16:uniqueId val="{00000001-D17F-1247-BE17-D61B31F4846B}"/>
              </c:ext>
            </c:extLst>
          </c:dPt>
          <c:dPt>
            <c:idx val="1"/>
            <c:bubble3D val="0"/>
            <c:spPr>
              <a:solidFill>
                <a:schemeClr val="accent2">
                  <a:alpha val="90000"/>
                </a:schemeClr>
              </a:solidFill>
              <a:ln w="19050">
                <a:solidFill>
                  <a:schemeClr val="accent2">
                    <a:lumMod val="75000"/>
                  </a:schemeClr>
                </a:solidFill>
              </a:ln>
              <a:effectLst>
                <a:innerShdw blurRad="114300">
                  <a:schemeClr val="accent2">
                    <a:lumMod val="75000"/>
                  </a:schemeClr>
                </a:innerShdw>
              </a:effectLst>
              <a:scene3d>
                <a:camera prst="orthographicFront"/>
                <a:lightRig rig="threePt" dir="t"/>
              </a:scene3d>
              <a:sp3d contourW="19050" prstMaterial="flat">
                <a:contourClr>
                  <a:schemeClr val="accent2">
                    <a:lumMod val="75000"/>
                  </a:schemeClr>
                </a:contourClr>
              </a:sp3d>
            </c:spPr>
            <c:extLst>
              <c:ext xmlns:c16="http://schemas.microsoft.com/office/drawing/2014/chart" uri="{C3380CC4-5D6E-409C-BE32-E72D297353CC}">
                <c16:uniqueId val="{00000003-D17F-1247-BE17-D61B31F4846B}"/>
              </c:ext>
            </c:extLst>
          </c:dPt>
          <c:dPt>
            <c:idx val="2"/>
            <c:bubble3D val="0"/>
            <c:spPr>
              <a:solidFill>
                <a:schemeClr val="accent3">
                  <a:alpha val="90000"/>
                </a:schemeClr>
              </a:solidFill>
              <a:ln w="19050">
                <a:solidFill>
                  <a:schemeClr val="accent3">
                    <a:lumMod val="75000"/>
                  </a:schemeClr>
                </a:solidFill>
              </a:ln>
              <a:effectLst>
                <a:innerShdw blurRad="114300">
                  <a:schemeClr val="accent3">
                    <a:lumMod val="75000"/>
                  </a:schemeClr>
                </a:innerShdw>
              </a:effectLst>
              <a:scene3d>
                <a:camera prst="orthographicFront"/>
                <a:lightRig rig="threePt" dir="t"/>
              </a:scene3d>
              <a:sp3d contourW="19050" prstMaterial="flat">
                <a:contourClr>
                  <a:schemeClr val="accent3">
                    <a:lumMod val="75000"/>
                  </a:schemeClr>
                </a:contourClr>
              </a:sp3d>
            </c:spPr>
            <c:extLst>
              <c:ext xmlns:c16="http://schemas.microsoft.com/office/drawing/2014/chart" uri="{C3380CC4-5D6E-409C-BE32-E72D297353CC}">
                <c16:uniqueId val="{00000005-D17F-1247-BE17-D61B31F4846B}"/>
              </c:ext>
            </c:extLst>
          </c:dPt>
          <c:dLbls>
            <c:dLbl>
              <c:idx val="0"/>
              <c:layout>
                <c:manualLayout>
                  <c:x val="-0.2367098804072085"/>
                  <c:y val="4.1285151856017999E-2"/>
                </c:manualLayout>
              </c:layout>
              <c:tx>
                <c:rich>
                  <a:bodyPr rot="0" spcFirstLastPara="1" vertOverflow="clip" horzOverflow="clip" vert="horz" wrap="square" lIns="38100" tIns="19050" rIns="38100" bIns="19050" anchor="ctr" anchorCtr="1">
                    <a:spAutoFit/>
                  </a:bodyPr>
                  <a:lstStyle/>
                  <a:p>
                    <a:pPr>
                      <a:defRPr sz="1000" b="0" i="0" u="none" strike="noStrike" kern="1200" baseline="0">
                        <a:solidFill>
                          <a:schemeClr val="accent1"/>
                        </a:solidFill>
                        <a:effectLst/>
                        <a:latin typeface="+mn-lt"/>
                        <a:ea typeface="+mn-ea"/>
                        <a:cs typeface="+mn-cs"/>
                      </a:defRPr>
                    </a:pPr>
                    <a:fld id="{7FFBB280-5EB4-404D-980D-471E1BB91054}" type="CATEGORYNAME">
                      <a:rPr lang="en-US"/>
                      <a:pPr>
                        <a:defRPr/>
                      </a:pPr>
                      <a:t>[CATEGORY NAME]</a:t>
                    </a:fld>
                    <a:r>
                      <a:rPr lang="en-US"/>
                      <a:t> </a:t>
                    </a:r>
                    <a:fld id="{B707BEBD-56D6-4543-B6B2-F23AEB2E20F4}" type="PERCENTAGE">
                      <a:rPr lang="en-US"/>
                      <a:pPr>
                        <a:defRPr/>
                      </a:pPr>
                      <a:t>[PERCENTAGE]</a:t>
                    </a:fld>
                    <a:endParaRPr lang="en-US"/>
                  </a:p>
                </c:rich>
              </c:tx>
              <c:spPr>
                <a:solidFill>
                  <a:schemeClr val="lt1">
                    <a:alpha val="90000"/>
                  </a:schemeClr>
                </a:solidFill>
                <a:ln w="12700" cap="flat" cmpd="sng" algn="ctr">
                  <a:solidFill>
                    <a:schemeClr val="accent1"/>
                  </a:solidFill>
                  <a:round/>
                </a:ln>
                <a:effectLst>
                  <a:outerShdw blurRad="50800" dist="38100" dir="2700000" algn="tl" rotWithShape="0">
                    <a:schemeClr val="accent1">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1"/>
                      </a:solidFill>
                      <a:effectLst/>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D17F-1247-BE17-D61B31F4846B}"/>
                </c:ext>
              </c:extLst>
            </c:dLbl>
            <c:dLbl>
              <c:idx val="1"/>
              <c:layout>
                <c:manualLayout>
                  <c:x val="0.13115227489869211"/>
                  <c:y val="-0.25654233561713891"/>
                </c:manualLayout>
              </c:layout>
              <c:tx>
                <c:rich>
                  <a:bodyPr rot="0" spcFirstLastPara="1" vertOverflow="clip" horzOverflow="clip" vert="horz" wrap="square" lIns="38100" tIns="19050" rIns="38100" bIns="19050" anchor="ctr" anchorCtr="1">
                    <a:spAutoFit/>
                  </a:bodyPr>
                  <a:lstStyle/>
                  <a:p>
                    <a:pPr>
                      <a:defRPr sz="1000" b="0" i="0" u="none" strike="noStrike" kern="1200" baseline="0">
                        <a:solidFill>
                          <a:schemeClr val="accent1"/>
                        </a:solidFill>
                        <a:effectLst/>
                        <a:latin typeface="+mn-lt"/>
                        <a:ea typeface="+mn-ea"/>
                        <a:cs typeface="+mn-cs"/>
                      </a:defRPr>
                    </a:pPr>
                    <a:fld id="{04A050A9-B81A-E048-96E5-D1A97923064E}" type="CATEGORYNAME">
                      <a:rPr lang="en-US"/>
                      <a:pPr>
                        <a:defRPr>
                          <a:solidFill>
                            <a:schemeClr val="accent1"/>
                          </a:solidFill>
                        </a:defRPr>
                      </a:pPr>
                      <a:t>[CATEGORY NAME]</a:t>
                    </a:fld>
                    <a:r>
                      <a:rPr lang="en-US"/>
                      <a:t> </a:t>
                    </a:r>
                    <a:fld id="{70A473D6-4FDB-4442-B22C-4EEDCA8A129B}" type="PERCENTAGE">
                      <a:rPr lang="en-US"/>
                      <a:pPr>
                        <a:defRPr>
                          <a:solidFill>
                            <a:schemeClr val="accent1"/>
                          </a:solidFill>
                        </a:defRPr>
                      </a:pPr>
                      <a:t>[PERCENTAGE]</a:t>
                    </a:fld>
                    <a:endParaRPr lang="en-US"/>
                  </a:p>
                </c:rich>
              </c:tx>
              <c:spPr>
                <a:solidFill>
                  <a:schemeClr val="lt1">
                    <a:alpha val="90000"/>
                  </a:schemeClr>
                </a:solidFill>
                <a:ln w="12700" cap="flat" cmpd="sng" algn="ctr">
                  <a:solidFill>
                    <a:schemeClr val="accent2"/>
                  </a:solidFill>
                  <a:round/>
                </a:ln>
                <a:effectLst>
                  <a:outerShdw blurRad="50800" dist="38100" dir="2700000" algn="tl" rotWithShape="0">
                    <a:schemeClr val="accent2">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1"/>
                      </a:solidFill>
                      <a:effectLst/>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D17F-1247-BE17-D61B31F4846B}"/>
                </c:ext>
              </c:extLst>
            </c:dLbl>
            <c:dLbl>
              <c:idx val="2"/>
              <c:layout>
                <c:manualLayout>
                  <c:x val="0.21751342536157872"/>
                  <c:y val="9.2086614173228346E-2"/>
                </c:manualLayout>
              </c:layout>
              <c:tx>
                <c:rich>
                  <a:bodyPr rot="0" spcFirstLastPara="1" vertOverflow="clip" horzOverflow="clip" vert="horz" wrap="square" lIns="38100" tIns="19050" rIns="38100" bIns="19050" anchor="ctr" anchorCtr="1">
                    <a:spAutoFit/>
                  </a:bodyPr>
                  <a:lstStyle/>
                  <a:p>
                    <a:pPr>
                      <a:defRPr sz="1000" b="0" i="0" u="none" strike="noStrike" kern="1200" baseline="0">
                        <a:solidFill>
                          <a:schemeClr val="accent1"/>
                        </a:solidFill>
                        <a:effectLst/>
                        <a:latin typeface="+mn-lt"/>
                        <a:ea typeface="+mn-ea"/>
                        <a:cs typeface="+mn-cs"/>
                      </a:defRPr>
                    </a:pPr>
                    <a:r>
                      <a:rPr lang="en-US"/>
                      <a:t> </a:t>
                    </a:r>
                    <a:fld id="{C378B7BC-0089-6A43-A8C2-122743C7AEC7}" type="CATEGORYNAME">
                      <a:rPr lang="en-US"/>
                      <a:pPr>
                        <a:defRPr>
                          <a:solidFill>
                            <a:schemeClr val="accent1"/>
                          </a:solidFill>
                        </a:defRPr>
                      </a:pPr>
                      <a:t>[CATEGORY NAME]</a:t>
                    </a:fld>
                    <a:r>
                      <a:rPr lang="en-US"/>
                      <a:t> </a:t>
                    </a:r>
                    <a:fld id="{DC63FCC9-E9EA-DC4A-9C29-F6128C1AF995}" type="PERCENTAGE">
                      <a:rPr lang="en-US"/>
                      <a:pPr>
                        <a:defRPr>
                          <a:solidFill>
                            <a:schemeClr val="accent1"/>
                          </a:solidFill>
                        </a:defRPr>
                      </a:pPr>
                      <a:t>[PERCENTAGE]</a:t>
                    </a:fld>
                    <a:endParaRPr lang="en-US"/>
                  </a:p>
                </c:rich>
              </c:tx>
              <c:spPr>
                <a:solidFill>
                  <a:schemeClr val="lt1">
                    <a:alpha val="90000"/>
                  </a:schemeClr>
                </a:solidFill>
                <a:ln w="12700" cap="flat" cmpd="sng" algn="ctr">
                  <a:solidFill>
                    <a:schemeClr val="accent3"/>
                  </a:solidFill>
                  <a:round/>
                </a:ln>
                <a:effectLst>
                  <a:outerShdw blurRad="50800" dist="38100" dir="2700000" algn="tl" rotWithShape="0">
                    <a:schemeClr val="accent3">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1"/>
                      </a:solidFill>
                      <a:effectLst/>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D17F-1247-BE17-D61B31F4846B}"/>
                </c:ext>
              </c:extLst>
            </c:dLbl>
            <c:spPr>
              <a:solidFill>
                <a:sysClr val="window" lastClr="FFFFFF">
                  <a:alpha val="90000"/>
                </a:sysClr>
              </a:solidFill>
              <a:ln w="12700" cap="flat" cmpd="sng" algn="ctr">
                <a:solidFill>
                  <a:srgbClr val="156082"/>
                </a:solidFill>
                <a:round/>
              </a:ln>
              <a:effectLst>
                <a:outerShdw blurRad="50800" dist="38100" dir="2700000" algn="tl" rotWithShape="0">
                  <a:srgbClr val="156082">
                    <a:lumMod val="75000"/>
                    <a:alpha val="40000"/>
                  </a:srgb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1"/>
                    </a:solidFill>
                    <a:effectLst/>
                    <a:latin typeface="+mn-lt"/>
                    <a:ea typeface="+mn-ea"/>
                    <a:cs typeface="+mn-cs"/>
                  </a:defRPr>
                </a:pPr>
                <a:endParaRPr lang="en-US"/>
              </a:p>
            </c:txPr>
            <c:dLblPos val="inEnd"/>
            <c:showLegendKey val="0"/>
            <c:showVal val="1"/>
            <c:showCatName val="1"/>
            <c:showSerName val="0"/>
            <c:showPercent val="1"/>
            <c:showBubbleSize val="0"/>
            <c:showLeaderLines val="1"/>
            <c:leaderLines>
              <c:spPr>
                <a:ln w="9525">
                  <a:solidFill>
                    <a:schemeClr val="tx1">
                      <a:lumMod val="35000"/>
                      <a:lumOff val="65000"/>
                    </a:schemeClr>
                  </a:solidFill>
                </a:ln>
                <a:effectLst/>
              </c:spPr>
            </c:leaderLines>
            <c:extLst>
              <c:ext xmlns:c15="http://schemas.microsoft.com/office/drawing/2012/chart" uri="{CE6537A1-D6FC-4f65-9D91-7224C49458BB}"/>
            </c:extLst>
          </c:dLbls>
          <c:cat>
            <c:strRef>
              <c:f>Sheet19!$E$2:$E$4</c:f>
              <c:strCache>
                <c:ptCount val="3"/>
                <c:pt idx="0">
                  <c:v>Cloudy</c:v>
                </c:pt>
                <c:pt idx="1">
                  <c:v>Partly Sunny</c:v>
                </c:pt>
                <c:pt idx="2">
                  <c:v>Sunny</c:v>
                </c:pt>
              </c:strCache>
            </c:strRef>
          </c:cat>
          <c:val>
            <c:numRef>
              <c:f>Sheet19!$F$2:$F$4</c:f>
              <c:numCache>
                <c:formatCode>General</c:formatCode>
                <c:ptCount val="3"/>
                <c:pt idx="0">
                  <c:v>158</c:v>
                </c:pt>
                <c:pt idx="1">
                  <c:v>99</c:v>
                </c:pt>
                <c:pt idx="2">
                  <c:v>111</c:v>
                </c:pt>
              </c:numCache>
            </c:numRef>
          </c:val>
          <c:extLst>
            <c:ext xmlns:c16="http://schemas.microsoft.com/office/drawing/2014/chart" uri="{C3380CC4-5D6E-409C-BE32-E72D297353CC}">
              <c16:uniqueId val="{00000006-D17F-1247-BE17-D61B31F4846B}"/>
            </c:ext>
          </c:extLst>
        </c:ser>
        <c:dLbls>
          <c:dLblPos val="inEnd"/>
          <c:showLegendKey val="0"/>
          <c:showVal val="0"/>
          <c:showCatName val="1"/>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3">
  <cs:axisTitle>
    <cs:lnRef idx="0"/>
    <cs:fillRef idx="0"/>
    <cs:effectRef idx="0"/>
    <cs:fontRef idx="minor">
      <a:schemeClr val="tx1">
        <a:lumMod val="50000"/>
        <a:lumOff val="50000"/>
      </a:schemeClr>
    </cs:fontRef>
    <cs:defRPr sz="900" kern="1200"/>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styleClr val="auto"/>
    </cs:lnRef>
    <cs:fillRef idx="0"/>
    <cs:effectRef idx="0">
      <cs:styleClr val="auto"/>
    </cs:effectRef>
    <cs:fontRef idx="minor">
      <cs:styleClr val="auto"/>
    </cs:fontRef>
    <cs:spPr>
      <a:solidFill>
        <a:schemeClr val="lt1">
          <a:alpha val="90000"/>
        </a:schemeClr>
      </a:solidFill>
      <a:ln w="12700" cap="flat" cmpd="sng" algn="ctr">
        <a:solidFill>
          <a:schemeClr val="phClr"/>
        </a:solidFill>
        <a:round/>
      </a:ln>
      <a:effectLst>
        <a:outerShdw blurRad="50800" dist="38100" dir="2700000" algn="tl" rotWithShape="0">
          <a:schemeClr val="phClr">
            <a:lumMod val="75000"/>
            <a:alpha val="40000"/>
          </a:schemeClr>
        </a:outerShdw>
      </a:effectLst>
    </cs:spPr>
    <cs:defRPr sz="1000" b="0" i="0" u="none" strike="noStrike" kern="1200" baseline="0">
      <a:effectLst/>
    </cs:defRPr>
    <cs:bodyPr rot="0" spcFirstLastPara="1" vertOverflow="clip" horzOverflow="clip" vert="horz" wrap="square" lIns="38100" tIns="19050" rIns="38100" bIns="19050" anchor="ctr" anchorCtr="1">
      <a:spAutoFit/>
    </cs:bodyPr>
  </cs:dataLabel>
  <cs:dataLabelCallout>
    <cs:lnRef idx="0">
      <cs:styleClr val="auto"/>
    </cs:lnRef>
    <cs:fillRef idx="0"/>
    <cs:effectRef idx="0">
      <cs:styleClr val="auto"/>
    </cs:effectRef>
    <cs:fontRef idx="minor">
      <cs:styleClr val="auto"/>
    </cs:fontRef>
    <cs:spPr>
      <a:solidFill>
        <a:schemeClr val="lt1">
          <a:alpha val="90000"/>
        </a:schemeClr>
      </a:solidFill>
      <a:ln w="12700" cap="flat" cmpd="sng" algn="ctr">
        <a:solidFill>
          <a:schemeClr val="phClr"/>
        </a:solidFill>
        <a:round/>
      </a:ln>
      <a:effectLst>
        <a:outerShdw blurRad="50800" dist="38100" dir="2700000" algn="tl" rotWithShape="0">
          <a:schemeClr val="phClr">
            <a:lumMod val="75000"/>
            <a:alpha val="40000"/>
          </a:schemeClr>
        </a:outerShdw>
      </a:effectLst>
    </cs:spPr>
    <cs:defRPr sz="1000" b="0" i="0" u="none" strike="noStrike" kern="1200" baseline="0">
      <a:effectLst/>
    </cs:defRPr>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alpha val="70000"/>
        </a:schemeClr>
      </a:solidFill>
    </cs:spPr>
  </cs:dataPoint>
  <cs:dataPoint3D>
    <cs:lnRef idx="0">
      <cs:styleClr val="auto"/>
    </cs:lnRef>
    <cs:fillRef idx="0">
      <cs:styleClr val="auto"/>
    </cs:fillRef>
    <cs:effectRef idx="0">
      <cs:styleClr val="auto"/>
    </cs:effectRef>
    <cs:fontRef idx="minor">
      <a:schemeClr val="tx1"/>
    </cs:fontRef>
    <cs:spPr>
      <a:solidFill>
        <a:schemeClr val="phClr">
          <a:alpha val="90000"/>
        </a:schemeClr>
      </a:solidFill>
      <a:ln w="19050">
        <a:solidFill>
          <a:schemeClr val="phClr">
            <a:lumMod val="75000"/>
          </a:schemeClr>
        </a:solidFill>
      </a:ln>
      <a:effectLst>
        <a:innerShdw blurRad="114300">
          <a:schemeClr val="phClr">
            <a:lumMod val="75000"/>
          </a:schemeClr>
        </a:innerShdw>
      </a:effectLst>
      <a:scene3d>
        <a:camera prst="orthographicFront"/>
        <a:lightRig rig="threePt" dir="t"/>
      </a:scene3d>
      <a:sp3d contourW="19050" prstMaterial="flat">
        <a:contourClr>
          <a:schemeClr val="accent4">
            <a:lumMod val="75000"/>
          </a:schemeClr>
        </a:contourClr>
      </a:sp3d>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800" b="1" kern="1200" cap="all"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spc="20" baseline="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C61887D-087D-AE4D-BB01-B481CC6994B0}" type="doc">
      <dgm:prSet loTypeId="urn:microsoft.com/office/officeart/2005/8/layout/hProcess9" loCatId="" qsTypeId="urn:microsoft.com/office/officeart/2005/8/quickstyle/simple1" qsCatId="simple" csTypeId="urn:microsoft.com/office/officeart/2005/8/colors/colorful1" csCatId="colorful" phldr="1"/>
      <dgm:spPr/>
    </dgm:pt>
    <dgm:pt modelId="{30C5B8B2-A23A-2247-BFED-E1A2843ADE8C}">
      <dgm:prSet phldrT="[Text]" custT="1"/>
      <dgm:spPr/>
      <dgm:t>
        <a:bodyPr/>
        <a:lstStyle/>
        <a:p>
          <a:r>
            <a:rPr lang="en-US" sz="1800" dirty="0">
              <a:solidFill>
                <a:schemeClr val="tx1"/>
              </a:solidFill>
              <a:latin typeface="Times New Roman" panose="02020603050405020304" pitchFamily="18" charset="0"/>
              <a:cs typeface="Times New Roman" panose="02020603050405020304" pitchFamily="18" charset="0"/>
            </a:rPr>
            <a:t>The Sun sends solar energy to Earth </a:t>
          </a:r>
        </a:p>
      </dgm:t>
    </dgm:pt>
    <dgm:pt modelId="{19B74B2F-22B2-AA41-BE89-D09AFC911CA9}" type="parTrans" cxnId="{9895CAED-42EB-634C-AA73-E759E6D7200D}">
      <dgm:prSet/>
      <dgm:spPr/>
      <dgm:t>
        <a:bodyPr/>
        <a:lstStyle/>
        <a:p>
          <a:endParaRPr lang="en-US"/>
        </a:p>
      </dgm:t>
    </dgm:pt>
    <dgm:pt modelId="{54672A8A-EC8E-4247-BF0C-EC08A59FC1C8}" type="sibTrans" cxnId="{9895CAED-42EB-634C-AA73-E759E6D7200D}">
      <dgm:prSet/>
      <dgm:spPr/>
      <dgm:t>
        <a:bodyPr/>
        <a:lstStyle/>
        <a:p>
          <a:endParaRPr lang="en-US"/>
        </a:p>
      </dgm:t>
    </dgm:pt>
    <dgm:pt modelId="{474F85AC-42B0-884A-9131-7DF00B8DBAF8}">
      <dgm:prSet phldrT="[Text]" custT="1"/>
      <dgm:spPr/>
      <dgm:t>
        <a:bodyPr/>
        <a:lstStyle/>
        <a:p>
          <a:r>
            <a:rPr lang="en-US" sz="1800" dirty="0">
              <a:solidFill>
                <a:schemeClr val="tx1"/>
              </a:solidFill>
              <a:latin typeface="Times New Roman" panose="02020603050405020304" pitchFamily="18" charset="0"/>
              <a:cs typeface="Times New Roman" panose="02020603050405020304" pitchFamily="18" charset="0"/>
            </a:rPr>
            <a:t>Solar Panels catch Sunlight and turn Sunlight into electricity</a:t>
          </a:r>
        </a:p>
      </dgm:t>
    </dgm:pt>
    <dgm:pt modelId="{41D7070A-AA98-7A47-B8B8-09BD03B0C4CA}" type="parTrans" cxnId="{8A907A61-FCFE-174F-84ED-602D4E835659}">
      <dgm:prSet/>
      <dgm:spPr/>
      <dgm:t>
        <a:bodyPr/>
        <a:lstStyle/>
        <a:p>
          <a:endParaRPr lang="en-US"/>
        </a:p>
      </dgm:t>
    </dgm:pt>
    <dgm:pt modelId="{6964A7B1-2414-A145-BC0F-D14DCFAC75C1}" type="sibTrans" cxnId="{8A907A61-FCFE-174F-84ED-602D4E835659}">
      <dgm:prSet/>
      <dgm:spPr/>
      <dgm:t>
        <a:bodyPr/>
        <a:lstStyle/>
        <a:p>
          <a:endParaRPr lang="en-US"/>
        </a:p>
      </dgm:t>
    </dgm:pt>
    <dgm:pt modelId="{6BA91CDF-4CF2-9549-B35F-68A6BF2E6C84}">
      <dgm:prSet/>
      <dgm:spPr/>
      <dgm:t>
        <a:bodyPr/>
        <a:lstStyle/>
        <a:p>
          <a:r>
            <a:rPr lang="en-US" dirty="0">
              <a:solidFill>
                <a:schemeClr val="tx1"/>
              </a:solidFill>
              <a:latin typeface="Times New Roman" panose="02020603050405020304" pitchFamily="18" charset="0"/>
              <a:cs typeface="Times New Roman" panose="02020603050405020304" pitchFamily="18" charset="0"/>
            </a:rPr>
            <a:t>Electricity powers lights, fans, TV, and other devices</a:t>
          </a:r>
        </a:p>
      </dgm:t>
    </dgm:pt>
    <dgm:pt modelId="{BE4B14F5-AD6B-E742-9A1D-ADE355EE8078}" type="parTrans" cxnId="{62CC077F-6573-8745-B73F-81101138A4AE}">
      <dgm:prSet/>
      <dgm:spPr/>
      <dgm:t>
        <a:bodyPr/>
        <a:lstStyle/>
        <a:p>
          <a:endParaRPr lang="en-US"/>
        </a:p>
      </dgm:t>
    </dgm:pt>
    <dgm:pt modelId="{D553A892-13A7-8F4B-9A59-05B0F0484139}" type="sibTrans" cxnId="{62CC077F-6573-8745-B73F-81101138A4AE}">
      <dgm:prSet/>
      <dgm:spPr/>
      <dgm:t>
        <a:bodyPr/>
        <a:lstStyle/>
        <a:p>
          <a:endParaRPr lang="en-US"/>
        </a:p>
      </dgm:t>
    </dgm:pt>
    <dgm:pt modelId="{0E5308A3-FC28-614E-AF76-528B4865F422}">
      <dgm:prSet/>
      <dgm:spPr/>
      <dgm:t>
        <a:bodyPr/>
        <a:lstStyle/>
        <a:p>
          <a:r>
            <a:rPr lang="en-US" dirty="0">
              <a:solidFill>
                <a:schemeClr val="tx1"/>
              </a:solidFill>
              <a:latin typeface="Times New Roman" panose="02020603050405020304" pitchFamily="18" charset="0"/>
              <a:cs typeface="Times New Roman" panose="02020603050405020304" pitchFamily="18" charset="0"/>
            </a:rPr>
            <a:t>The inverter changes the electricity into a form that homes can use</a:t>
          </a:r>
        </a:p>
      </dgm:t>
    </dgm:pt>
    <dgm:pt modelId="{FC49959B-A7F6-8E4B-9E3D-E7C69D027B4D}" type="parTrans" cxnId="{68CA963F-866C-3B4B-B3CF-4DAAFD1D031B}">
      <dgm:prSet/>
      <dgm:spPr/>
      <dgm:t>
        <a:bodyPr/>
        <a:lstStyle/>
        <a:p>
          <a:endParaRPr lang="en-US"/>
        </a:p>
      </dgm:t>
    </dgm:pt>
    <dgm:pt modelId="{73F3C981-457B-134C-BF62-51DCC1BC62F1}" type="sibTrans" cxnId="{68CA963F-866C-3B4B-B3CF-4DAAFD1D031B}">
      <dgm:prSet/>
      <dgm:spPr/>
      <dgm:t>
        <a:bodyPr/>
        <a:lstStyle/>
        <a:p>
          <a:endParaRPr lang="en-US"/>
        </a:p>
      </dgm:t>
    </dgm:pt>
    <dgm:pt modelId="{D1FEBC6B-AFA9-5A4D-86F6-2E09645FDBF0}" type="pres">
      <dgm:prSet presAssocID="{6C61887D-087D-AE4D-BB01-B481CC6994B0}" presName="CompostProcess" presStyleCnt="0">
        <dgm:presLayoutVars>
          <dgm:dir/>
          <dgm:resizeHandles val="exact"/>
        </dgm:presLayoutVars>
      </dgm:prSet>
      <dgm:spPr/>
    </dgm:pt>
    <dgm:pt modelId="{3058ACCE-B072-C443-B9F9-E8598A88C789}" type="pres">
      <dgm:prSet presAssocID="{6C61887D-087D-AE4D-BB01-B481CC6994B0}" presName="arrow" presStyleLbl="bgShp" presStyleIdx="0" presStyleCnt="1"/>
      <dgm:spPr/>
    </dgm:pt>
    <dgm:pt modelId="{C8F9A45D-059D-F14E-B5E9-704BB64B6D2E}" type="pres">
      <dgm:prSet presAssocID="{6C61887D-087D-AE4D-BB01-B481CC6994B0}" presName="linearProcess" presStyleCnt="0"/>
      <dgm:spPr/>
    </dgm:pt>
    <dgm:pt modelId="{87E3851B-8269-4745-9C78-42664F426B1E}" type="pres">
      <dgm:prSet presAssocID="{30C5B8B2-A23A-2247-BFED-E1A2843ADE8C}" presName="textNode" presStyleLbl="node1" presStyleIdx="0" presStyleCnt="4" custScaleX="82362">
        <dgm:presLayoutVars>
          <dgm:bulletEnabled val="1"/>
        </dgm:presLayoutVars>
      </dgm:prSet>
      <dgm:spPr/>
    </dgm:pt>
    <dgm:pt modelId="{9D511EF2-13DA-F844-89CD-B1BD4109C880}" type="pres">
      <dgm:prSet presAssocID="{54672A8A-EC8E-4247-BF0C-EC08A59FC1C8}" presName="sibTrans" presStyleCnt="0"/>
      <dgm:spPr/>
    </dgm:pt>
    <dgm:pt modelId="{8278FF61-AFEF-4F49-AC69-E1EC92B06814}" type="pres">
      <dgm:prSet presAssocID="{474F85AC-42B0-884A-9131-7DF00B8DBAF8}" presName="textNode" presStyleLbl="node1" presStyleIdx="1" presStyleCnt="4" custScaleX="94991" custScaleY="88742">
        <dgm:presLayoutVars>
          <dgm:bulletEnabled val="1"/>
        </dgm:presLayoutVars>
      </dgm:prSet>
      <dgm:spPr/>
    </dgm:pt>
    <dgm:pt modelId="{B3AACE43-C980-BB4E-ACE5-635EBA4A7D13}" type="pres">
      <dgm:prSet presAssocID="{6964A7B1-2414-A145-BC0F-D14DCFAC75C1}" presName="sibTrans" presStyleCnt="0"/>
      <dgm:spPr/>
    </dgm:pt>
    <dgm:pt modelId="{03981CE2-9EB7-0C40-AB3B-38E964ED2BE6}" type="pres">
      <dgm:prSet presAssocID="{0E5308A3-FC28-614E-AF76-528B4865F422}" presName="textNode" presStyleLbl="node1" presStyleIdx="2" presStyleCnt="4">
        <dgm:presLayoutVars>
          <dgm:bulletEnabled val="1"/>
        </dgm:presLayoutVars>
      </dgm:prSet>
      <dgm:spPr/>
    </dgm:pt>
    <dgm:pt modelId="{32419C70-3F86-C143-BDC2-B457B9D034EA}" type="pres">
      <dgm:prSet presAssocID="{73F3C981-457B-134C-BF62-51DCC1BC62F1}" presName="sibTrans" presStyleCnt="0"/>
      <dgm:spPr/>
    </dgm:pt>
    <dgm:pt modelId="{36FC1E4F-9081-9446-90CA-00C48096C012}" type="pres">
      <dgm:prSet presAssocID="{6BA91CDF-4CF2-9549-B35F-68A6BF2E6C84}" presName="textNode" presStyleLbl="node1" presStyleIdx="3" presStyleCnt="4">
        <dgm:presLayoutVars>
          <dgm:bulletEnabled val="1"/>
        </dgm:presLayoutVars>
      </dgm:prSet>
      <dgm:spPr/>
    </dgm:pt>
  </dgm:ptLst>
  <dgm:cxnLst>
    <dgm:cxn modelId="{B7B5EE17-3699-034E-BFEC-E5034398D67D}" type="presOf" srcId="{6C61887D-087D-AE4D-BB01-B481CC6994B0}" destId="{D1FEBC6B-AFA9-5A4D-86F6-2E09645FDBF0}" srcOrd="0" destOrd="0" presId="urn:microsoft.com/office/officeart/2005/8/layout/hProcess9"/>
    <dgm:cxn modelId="{D06B7D1F-6451-5C44-AF83-344425F40993}" type="presOf" srcId="{6BA91CDF-4CF2-9549-B35F-68A6BF2E6C84}" destId="{36FC1E4F-9081-9446-90CA-00C48096C012}" srcOrd="0" destOrd="0" presId="urn:microsoft.com/office/officeart/2005/8/layout/hProcess9"/>
    <dgm:cxn modelId="{6B84703F-2E7C-4C9F-86A1-E37509C2CC81}" type="presOf" srcId="{30C5B8B2-A23A-2247-BFED-E1A2843ADE8C}" destId="{87E3851B-8269-4745-9C78-42664F426B1E}" srcOrd="0" destOrd="0" presId="urn:microsoft.com/office/officeart/2005/8/layout/hProcess9"/>
    <dgm:cxn modelId="{68CA963F-866C-3B4B-B3CF-4DAAFD1D031B}" srcId="{6C61887D-087D-AE4D-BB01-B481CC6994B0}" destId="{0E5308A3-FC28-614E-AF76-528B4865F422}" srcOrd="2" destOrd="0" parTransId="{FC49959B-A7F6-8E4B-9E3D-E7C69D027B4D}" sibTransId="{73F3C981-457B-134C-BF62-51DCC1BC62F1}"/>
    <dgm:cxn modelId="{8A907A61-FCFE-174F-84ED-602D4E835659}" srcId="{6C61887D-087D-AE4D-BB01-B481CC6994B0}" destId="{474F85AC-42B0-884A-9131-7DF00B8DBAF8}" srcOrd="1" destOrd="0" parTransId="{41D7070A-AA98-7A47-B8B8-09BD03B0C4CA}" sibTransId="{6964A7B1-2414-A145-BC0F-D14DCFAC75C1}"/>
    <dgm:cxn modelId="{62CC077F-6573-8745-B73F-81101138A4AE}" srcId="{6C61887D-087D-AE4D-BB01-B481CC6994B0}" destId="{6BA91CDF-4CF2-9549-B35F-68A6BF2E6C84}" srcOrd="3" destOrd="0" parTransId="{BE4B14F5-AD6B-E742-9A1D-ADE355EE8078}" sibTransId="{D553A892-13A7-8F4B-9A59-05B0F0484139}"/>
    <dgm:cxn modelId="{4410F085-9084-F54E-A23B-11F22872EA7D}" type="presOf" srcId="{0E5308A3-FC28-614E-AF76-528B4865F422}" destId="{03981CE2-9EB7-0C40-AB3B-38E964ED2BE6}" srcOrd="0" destOrd="0" presId="urn:microsoft.com/office/officeart/2005/8/layout/hProcess9"/>
    <dgm:cxn modelId="{325F72B6-8D26-4EDC-9C82-88286DC016A1}" type="presOf" srcId="{474F85AC-42B0-884A-9131-7DF00B8DBAF8}" destId="{8278FF61-AFEF-4F49-AC69-E1EC92B06814}" srcOrd="0" destOrd="0" presId="urn:microsoft.com/office/officeart/2005/8/layout/hProcess9"/>
    <dgm:cxn modelId="{9895CAED-42EB-634C-AA73-E759E6D7200D}" srcId="{6C61887D-087D-AE4D-BB01-B481CC6994B0}" destId="{30C5B8B2-A23A-2247-BFED-E1A2843ADE8C}" srcOrd="0" destOrd="0" parTransId="{19B74B2F-22B2-AA41-BE89-D09AFC911CA9}" sibTransId="{54672A8A-EC8E-4247-BF0C-EC08A59FC1C8}"/>
    <dgm:cxn modelId="{50D71211-F41B-45BC-B067-9400CA95312C}" type="presParOf" srcId="{D1FEBC6B-AFA9-5A4D-86F6-2E09645FDBF0}" destId="{3058ACCE-B072-C443-B9F9-E8598A88C789}" srcOrd="0" destOrd="0" presId="urn:microsoft.com/office/officeart/2005/8/layout/hProcess9"/>
    <dgm:cxn modelId="{974525B5-02C3-4526-9366-3C0A930BF102}" type="presParOf" srcId="{D1FEBC6B-AFA9-5A4D-86F6-2E09645FDBF0}" destId="{C8F9A45D-059D-F14E-B5E9-704BB64B6D2E}" srcOrd="1" destOrd="0" presId="urn:microsoft.com/office/officeart/2005/8/layout/hProcess9"/>
    <dgm:cxn modelId="{59655A1D-C7B4-4C26-8603-4C70BF2C484A}" type="presParOf" srcId="{C8F9A45D-059D-F14E-B5E9-704BB64B6D2E}" destId="{87E3851B-8269-4745-9C78-42664F426B1E}" srcOrd="0" destOrd="0" presId="urn:microsoft.com/office/officeart/2005/8/layout/hProcess9"/>
    <dgm:cxn modelId="{12C5F0CB-F996-4677-9864-96BCC8C85A06}" type="presParOf" srcId="{C8F9A45D-059D-F14E-B5E9-704BB64B6D2E}" destId="{9D511EF2-13DA-F844-89CD-B1BD4109C880}" srcOrd="1" destOrd="0" presId="urn:microsoft.com/office/officeart/2005/8/layout/hProcess9"/>
    <dgm:cxn modelId="{EF2DB35A-EA8E-4993-8AC6-BECF0BF01AD0}" type="presParOf" srcId="{C8F9A45D-059D-F14E-B5E9-704BB64B6D2E}" destId="{8278FF61-AFEF-4F49-AC69-E1EC92B06814}" srcOrd="2" destOrd="0" presId="urn:microsoft.com/office/officeart/2005/8/layout/hProcess9"/>
    <dgm:cxn modelId="{4C20F7FF-B560-42B2-997A-2E88A4459CF5}" type="presParOf" srcId="{C8F9A45D-059D-F14E-B5E9-704BB64B6D2E}" destId="{B3AACE43-C980-BB4E-ACE5-635EBA4A7D13}" srcOrd="3" destOrd="0" presId="urn:microsoft.com/office/officeart/2005/8/layout/hProcess9"/>
    <dgm:cxn modelId="{BE7E570E-30E2-2A4E-89BA-BF2F0999065A}" type="presParOf" srcId="{C8F9A45D-059D-F14E-B5E9-704BB64B6D2E}" destId="{03981CE2-9EB7-0C40-AB3B-38E964ED2BE6}" srcOrd="4" destOrd="0" presId="urn:microsoft.com/office/officeart/2005/8/layout/hProcess9"/>
    <dgm:cxn modelId="{A15382D2-C0B9-8748-877B-D7AD59CF9033}" type="presParOf" srcId="{C8F9A45D-059D-F14E-B5E9-704BB64B6D2E}" destId="{32419C70-3F86-C143-BDC2-B457B9D034EA}" srcOrd="5" destOrd="0" presId="urn:microsoft.com/office/officeart/2005/8/layout/hProcess9"/>
    <dgm:cxn modelId="{6278C8FE-41BA-0C4C-8E2C-0EA02246A27C}" type="presParOf" srcId="{C8F9A45D-059D-F14E-B5E9-704BB64B6D2E}" destId="{36FC1E4F-9081-9446-90CA-00C48096C012}" srcOrd="6" destOrd="0" presId="urn:microsoft.com/office/officeart/2005/8/layout/hProcess9"/>
  </dgm:cxnLst>
  <dgm:bg>
    <a:noFill/>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4DD2D13-18B0-EC46-9AEE-10B2338B2493}" type="doc">
      <dgm:prSet loTypeId="urn:microsoft.com/office/officeart/2005/8/layout/bProcess3" loCatId="" qsTypeId="urn:microsoft.com/office/officeart/2005/8/quickstyle/simple1" qsCatId="simple" csTypeId="urn:microsoft.com/office/officeart/2005/8/colors/colorful1" csCatId="colorful" phldr="1"/>
      <dgm:spPr/>
      <dgm:t>
        <a:bodyPr/>
        <a:lstStyle/>
        <a:p>
          <a:endParaRPr lang="en-US"/>
        </a:p>
      </dgm:t>
    </dgm:pt>
    <dgm:pt modelId="{3E83B6EB-F3D3-024D-B379-9E7AA96F05C7}">
      <dgm:prSet phldrT="[Text]" custT="1"/>
      <dgm:sp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w="19050"/>
      </dgm:spPr>
      <dgm:t>
        <a:bodyPr/>
        <a:lstStyle/>
        <a:p>
          <a:pPr algn="ctr"/>
          <a:r>
            <a:rPr lang="en-US" sz="1800" b="1" u="sng" dirty="0">
              <a:solidFill>
                <a:schemeClr val="tx1"/>
              </a:solidFill>
              <a:latin typeface="Times New Roman" panose="02020603050405020304" pitchFamily="18" charset="0"/>
              <a:cs typeface="Times New Roman" panose="02020603050405020304" pitchFamily="18" charset="0"/>
            </a:rPr>
            <a:t>Identify The Problem</a:t>
          </a:r>
        </a:p>
        <a:p>
          <a:pPr algn="l"/>
          <a:r>
            <a:rPr lang="en-US" sz="1800" b="0" dirty="0">
              <a:solidFill>
                <a:schemeClr val="tx1"/>
              </a:solidFill>
              <a:latin typeface="Times New Roman" panose="02020603050405020304" pitchFamily="18" charset="0"/>
              <a:cs typeface="Times New Roman" panose="02020603050405020304" pitchFamily="18" charset="0"/>
            </a:rPr>
            <a:t>Does Calgary receive enough sunlight to be a good place for solar power?</a:t>
          </a:r>
        </a:p>
      </dgm:t>
    </dgm:pt>
    <dgm:pt modelId="{E1C3803D-4B98-B84C-BD6B-ECBF2F828953}" type="parTrans" cxnId="{783E215C-2439-F345-B300-F3F445D5BC1D}">
      <dgm:prSet/>
      <dgm:spPr/>
      <dgm:t>
        <a:bodyPr/>
        <a:lstStyle/>
        <a:p>
          <a:endParaRPr lang="en-US"/>
        </a:p>
      </dgm:t>
    </dgm:pt>
    <dgm:pt modelId="{F31DFE4B-29C4-AB4B-92A9-491429AA6501}" type="sibTrans" cxnId="{783E215C-2439-F345-B300-F3F445D5BC1D}">
      <dgm:prSet/>
      <dgm:spPr>
        <a:ln w="41275">
          <a:solidFill>
            <a:schemeClr val="accent6">
              <a:lumMod val="75000"/>
            </a:schemeClr>
          </a:solidFill>
        </a:ln>
      </dgm:spPr>
      <dgm:t>
        <a:bodyPr/>
        <a:lstStyle/>
        <a:p>
          <a:endParaRPr lang="en-US"/>
        </a:p>
      </dgm:t>
    </dgm:pt>
    <dgm:pt modelId="{390BB3BB-3882-DA46-BF4E-8B1E8F995FA5}">
      <dgm:prSet phldrT="[Text]" custT="1"/>
      <dgm:sp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w="19050"/>
      </dgm:spPr>
      <dgm:t>
        <a:bodyPr/>
        <a:lstStyle/>
        <a:p>
          <a:pPr algn="ctr"/>
          <a:r>
            <a:rPr lang="en-US" sz="1800" b="1" u="sng" dirty="0">
              <a:solidFill>
                <a:schemeClr val="tx1"/>
              </a:solidFill>
              <a:latin typeface="Times New Roman" panose="02020603050405020304" pitchFamily="18" charset="0"/>
              <a:cs typeface="Times New Roman" panose="02020603050405020304" pitchFamily="18" charset="0"/>
            </a:rPr>
            <a:t>Select Study Area</a:t>
          </a:r>
        </a:p>
        <a:p>
          <a:pPr algn="ctr"/>
          <a:r>
            <a:rPr lang="en-US" sz="1800" b="0" u="none" dirty="0">
              <a:solidFill>
                <a:schemeClr val="tx1"/>
              </a:solidFill>
              <a:latin typeface="Times New Roman" panose="02020603050405020304" pitchFamily="18" charset="0"/>
              <a:cs typeface="Times New Roman" panose="02020603050405020304" pitchFamily="18" charset="0"/>
            </a:rPr>
            <a:t>Calgary, Alberta</a:t>
          </a:r>
        </a:p>
      </dgm:t>
    </dgm:pt>
    <dgm:pt modelId="{030E656F-401E-C145-8A0D-C307374D0F39}" type="parTrans" cxnId="{E09F6C19-4A18-9F49-95C1-6C3D3A42CB54}">
      <dgm:prSet/>
      <dgm:spPr/>
      <dgm:t>
        <a:bodyPr/>
        <a:lstStyle/>
        <a:p>
          <a:endParaRPr lang="en-US"/>
        </a:p>
      </dgm:t>
    </dgm:pt>
    <dgm:pt modelId="{58E6E608-5664-9C4E-B8E9-9FB85D987BE1}" type="sibTrans" cxnId="{E09F6C19-4A18-9F49-95C1-6C3D3A42CB54}">
      <dgm:prSet/>
      <dgm:spPr>
        <a:ln w="44450">
          <a:solidFill>
            <a:schemeClr val="accent6">
              <a:lumMod val="75000"/>
            </a:schemeClr>
          </a:solidFill>
        </a:ln>
      </dgm:spPr>
      <dgm:t>
        <a:bodyPr/>
        <a:lstStyle/>
        <a:p>
          <a:endParaRPr lang="en-US"/>
        </a:p>
      </dgm:t>
    </dgm:pt>
    <dgm:pt modelId="{B1485266-A7AF-6543-97D5-F957CDE261D8}">
      <dgm:prSet phldrT="[Text]" custT="1"/>
      <dgm:sp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w="19050"/>
      </dgm:spPr>
      <dgm:t>
        <a:bodyPr/>
        <a:lstStyle/>
        <a:p>
          <a:pPr algn="ctr"/>
          <a:r>
            <a:rPr lang="en-US" sz="1800" b="1" u="sng" dirty="0">
              <a:solidFill>
                <a:schemeClr val="tx1"/>
              </a:solidFill>
              <a:latin typeface="Times New Roman" panose="02020603050405020304" pitchFamily="18" charset="0"/>
              <a:cs typeface="Times New Roman" panose="02020603050405020304" pitchFamily="18" charset="0"/>
            </a:rPr>
            <a:t>Collect Data</a:t>
          </a:r>
        </a:p>
        <a:p>
          <a:pPr algn="l"/>
          <a:r>
            <a:rPr lang="en-US" sz="1800" b="0" u="none" dirty="0">
              <a:solidFill>
                <a:schemeClr val="tx1"/>
              </a:solidFill>
              <a:latin typeface="Times New Roman" panose="02020603050405020304" pitchFamily="18" charset="0"/>
              <a:cs typeface="Times New Roman" panose="02020603050405020304" pitchFamily="18" charset="0"/>
            </a:rPr>
            <a:t>1. NASA Power: Solar irradiance, air temperature, wind speed</a:t>
          </a:r>
        </a:p>
        <a:p>
          <a:pPr algn="l"/>
          <a:r>
            <a:rPr lang="en-US" sz="1800" b="0" u="none" dirty="0">
              <a:solidFill>
                <a:schemeClr val="tx1"/>
              </a:solidFill>
              <a:latin typeface="Times New Roman" panose="02020603050405020304" pitchFamily="18" charset="0"/>
              <a:cs typeface="Times New Roman" panose="02020603050405020304" pitchFamily="18" charset="0"/>
            </a:rPr>
            <a:t>2. Statistics Canada: Renewable Vs. Fossil electricity capacity</a:t>
          </a:r>
        </a:p>
      </dgm:t>
    </dgm:pt>
    <dgm:pt modelId="{ED147964-6257-1C49-80D2-6F2F70C8ADA0}" type="parTrans" cxnId="{097B7B15-B230-A742-A9FA-68EB70733C09}">
      <dgm:prSet/>
      <dgm:spPr/>
      <dgm:t>
        <a:bodyPr/>
        <a:lstStyle/>
        <a:p>
          <a:endParaRPr lang="en-US"/>
        </a:p>
      </dgm:t>
    </dgm:pt>
    <dgm:pt modelId="{D4689A77-0FEB-004D-ABAB-BC12F7937803}" type="sibTrans" cxnId="{097B7B15-B230-A742-A9FA-68EB70733C09}">
      <dgm:prSet/>
      <dgm:spPr>
        <a:ln w="44450">
          <a:solidFill>
            <a:schemeClr val="accent6">
              <a:lumMod val="75000"/>
            </a:schemeClr>
          </a:solidFill>
        </a:ln>
      </dgm:spPr>
      <dgm:t>
        <a:bodyPr/>
        <a:lstStyle/>
        <a:p>
          <a:endParaRPr lang="en-US"/>
        </a:p>
      </dgm:t>
    </dgm:pt>
    <dgm:pt modelId="{89AAE6D7-E906-1347-A377-578BB592F88E}">
      <dgm:prSet phldrT="[Text]" custT="1"/>
      <dgm:sp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w="19050"/>
      </dgm:spPr>
      <dgm:t>
        <a:bodyPr/>
        <a:lstStyle/>
        <a:p>
          <a:pPr algn="ctr"/>
          <a:r>
            <a:rPr lang="en-US" sz="1800" b="1" u="sng" dirty="0">
              <a:solidFill>
                <a:schemeClr val="tx1"/>
              </a:solidFill>
              <a:latin typeface="Times New Roman" panose="02020603050405020304" pitchFamily="18" charset="0"/>
              <a:cs typeface="Times New Roman" panose="02020603050405020304" pitchFamily="18" charset="0"/>
            </a:rPr>
            <a:t>Organize and process Data</a:t>
          </a:r>
        </a:p>
        <a:p>
          <a:pPr algn="l"/>
          <a:r>
            <a:rPr lang="en-US" sz="1800" b="0" dirty="0">
              <a:solidFill>
                <a:schemeClr val="tx1"/>
              </a:solidFill>
              <a:latin typeface="Times New Roman" panose="02020603050405020304" pitchFamily="18" charset="0"/>
              <a:cs typeface="Times New Roman" panose="02020603050405020304" pitchFamily="18" charset="0"/>
            </a:rPr>
            <a:t>Grouped by: Hour of day, Month, Season</a:t>
          </a:r>
          <a:endParaRPr lang="en-US" sz="1800" b="0" u="sng" dirty="0">
            <a:solidFill>
              <a:schemeClr val="tx1"/>
            </a:solidFill>
            <a:latin typeface="Times New Roman" panose="02020603050405020304" pitchFamily="18" charset="0"/>
            <a:cs typeface="Times New Roman" panose="02020603050405020304" pitchFamily="18" charset="0"/>
          </a:endParaRPr>
        </a:p>
      </dgm:t>
    </dgm:pt>
    <dgm:pt modelId="{99E7C161-3C72-E145-A89C-5E8D9D80E08B}" type="parTrans" cxnId="{4AF94060-326E-344F-B698-59197621B3AC}">
      <dgm:prSet/>
      <dgm:spPr/>
      <dgm:t>
        <a:bodyPr/>
        <a:lstStyle/>
        <a:p>
          <a:endParaRPr lang="en-US"/>
        </a:p>
      </dgm:t>
    </dgm:pt>
    <dgm:pt modelId="{E6279B5D-0F18-B541-AECA-692880D39178}" type="sibTrans" cxnId="{4AF94060-326E-344F-B698-59197621B3AC}">
      <dgm:prSet/>
      <dgm:spPr>
        <a:ln w="44450">
          <a:solidFill>
            <a:schemeClr val="accent6">
              <a:lumMod val="75000"/>
            </a:schemeClr>
          </a:solidFill>
        </a:ln>
      </dgm:spPr>
      <dgm:t>
        <a:bodyPr/>
        <a:lstStyle/>
        <a:p>
          <a:endParaRPr lang="en-US"/>
        </a:p>
      </dgm:t>
    </dgm:pt>
    <dgm:pt modelId="{52547848-6778-DD47-9276-B56E78442A95}">
      <dgm:prSet phldrT="[Text]" custT="1"/>
      <dgm:sp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w="19050"/>
      </dgm:spPr>
      <dgm:t>
        <a:bodyPr/>
        <a:lstStyle/>
        <a:p>
          <a:pPr algn="ctr"/>
          <a:r>
            <a:rPr lang="en-US" sz="1800" b="1" u="sng" dirty="0">
              <a:solidFill>
                <a:schemeClr val="tx1"/>
              </a:solidFill>
              <a:latin typeface="Times New Roman" panose="02020603050405020304" pitchFamily="18" charset="0"/>
              <a:cs typeface="Times New Roman" panose="02020603050405020304" pitchFamily="18" charset="0"/>
            </a:rPr>
            <a:t>Classify Day Types</a:t>
          </a:r>
        </a:p>
        <a:p>
          <a:pPr algn="l"/>
          <a:r>
            <a:rPr lang="en-US" sz="1800" b="0" dirty="0">
              <a:solidFill>
                <a:schemeClr val="tx1"/>
              </a:solidFill>
              <a:latin typeface="Times New Roman" panose="02020603050405020304" pitchFamily="18" charset="0"/>
              <a:cs typeface="Times New Roman" panose="02020603050405020304" pitchFamily="18" charset="0"/>
            </a:rPr>
            <a:t>Using daily average solar irradiance: Sunny day, Moderate day, and Cloudy day</a:t>
          </a:r>
          <a:endParaRPr lang="en-US" sz="1800" b="0" u="sng" dirty="0">
            <a:solidFill>
              <a:schemeClr val="tx1"/>
            </a:solidFill>
            <a:latin typeface="Times New Roman" panose="02020603050405020304" pitchFamily="18" charset="0"/>
            <a:cs typeface="Times New Roman" panose="02020603050405020304" pitchFamily="18" charset="0"/>
          </a:endParaRPr>
        </a:p>
      </dgm:t>
    </dgm:pt>
    <dgm:pt modelId="{EDA85CC8-A68B-1F4F-9446-FCE00F50E6F3}" type="parTrans" cxnId="{88AE39F4-11F9-7B42-BB19-ADE43867787F}">
      <dgm:prSet/>
      <dgm:spPr/>
      <dgm:t>
        <a:bodyPr/>
        <a:lstStyle/>
        <a:p>
          <a:endParaRPr lang="en-US"/>
        </a:p>
      </dgm:t>
    </dgm:pt>
    <dgm:pt modelId="{D7BA2801-7FCC-144E-AC9E-45E42C11008C}" type="sibTrans" cxnId="{88AE39F4-11F9-7B42-BB19-ADE43867787F}">
      <dgm:prSet/>
      <dgm:spPr>
        <a:ln w="44450">
          <a:solidFill>
            <a:schemeClr val="accent6">
              <a:lumMod val="75000"/>
            </a:schemeClr>
          </a:solidFill>
        </a:ln>
      </dgm:spPr>
      <dgm:t>
        <a:bodyPr/>
        <a:lstStyle/>
        <a:p>
          <a:endParaRPr lang="en-US"/>
        </a:p>
      </dgm:t>
    </dgm:pt>
    <dgm:pt modelId="{F5F85697-B76E-5E44-A8A9-8134EA17AE18}">
      <dgm:prSet custT="1"/>
      <dgm:sp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w="19050"/>
      </dgm:spPr>
      <dgm:t>
        <a:bodyPr/>
        <a:lstStyle/>
        <a:p>
          <a:pPr algn="ctr"/>
          <a:r>
            <a:rPr lang="en-US" sz="1800" b="1" u="sng" dirty="0">
              <a:solidFill>
                <a:schemeClr val="tx1"/>
              </a:solidFill>
              <a:latin typeface="Times New Roman" panose="02020603050405020304" pitchFamily="18" charset="0"/>
              <a:cs typeface="Times New Roman" panose="02020603050405020304" pitchFamily="18" charset="0"/>
            </a:rPr>
            <a:t>Data Analysis</a:t>
          </a:r>
        </a:p>
        <a:p>
          <a:pPr algn="l"/>
          <a:r>
            <a:rPr lang="en-US" sz="1800" dirty="0">
              <a:solidFill>
                <a:schemeClr val="tx1"/>
              </a:solidFill>
              <a:latin typeface="Times New Roman" panose="02020603050405020304" pitchFamily="18" charset="0"/>
              <a:cs typeface="Times New Roman" panose="02020603050405020304" pitchFamily="18" charset="0"/>
            </a:rPr>
            <a:t>Hourly solar pattern (sunrise to sunset), Monthly solar trend, Seasonal comparison, Solar vs. air temperature, Solar vs. wind potential, Alberta energy mix trend over time</a:t>
          </a:r>
          <a:endParaRPr lang="en-US" sz="1800" b="1" u="sng" dirty="0">
            <a:solidFill>
              <a:schemeClr val="tx1"/>
            </a:solidFill>
            <a:latin typeface="Times New Roman" panose="02020603050405020304" pitchFamily="18" charset="0"/>
            <a:cs typeface="Times New Roman" panose="02020603050405020304" pitchFamily="18" charset="0"/>
          </a:endParaRPr>
        </a:p>
      </dgm:t>
    </dgm:pt>
    <dgm:pt modelId="{506FA889-A2EB-8447-8D66-A0B1375A646A}" type="parTrans" cxnId="{A969F614-7B24-4A4E-AF45-B8B00007DC4D}">
      <dgm:prSet/>
      <dgm:spPr/>
      <dgm:t>
        <a:bodyPr/>
        <a:lstStyle/>
        <a:p>
          <a:endParaRPr lang="en-US"/>
        </a:p>
      </dgm:t>
    </dgm:pt>
    <dgm:pt modelId="{33212E81-3D50-D142-96C3-136F41F855B1}" type="sibTrans" cxnId="{A969F614-7B24-4A4E-AF45-B8B00007DC4D}">
      <dgm:prSet/>
      <dgm:spPr>
        <a:ln w="44450">
          <a:solidFill>
            <a:schemeClr val="accent6">
              <a:lumMod val="75000"/>
            </a:schemeClr>
          </a:solidFill>
        </a:ln>
      </dgm:spPr>
      <dgm:t>
        <a:bodyPr/>
        <a:lstStyle/>
        <a:p>
          <a:endParaRPr lang="en-US"/>
        </a:p>
      </dgm:t>
    </dgm:pt>
    <dgm:pt modelId="{BB54C70B-56DD-1A4D-82F5-AD817CA86CC6}">
      <dgm:prSet custT="1"/>
      <dgm:sp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w="19050"/>
      </dgm:spPr>
      <dgm:t>
        <a:bodyPr/>
        <a:lstStyle/>
        <a:p>
          <a:r>
            <a:rPr lang="en-US" sz="1800" b="1" u="sng" dirty="0">
              <a:solidFill>
                <a:schemeClr val="tx1"/>
              </a:solidFill>
              <a:latin typeface="Times New Roman" panose="02020603050405020304" pitchFamily="18" charset="0"/>
              <a:cs typeface="Times New Roman" panose="02020603050405020304" pitchFamily="18" charset="0"/>
            </a:rPr>
            <a:t>Data Visualization</a:t>
          </a:r>
        </a:p>
      </dgm:t>
    </dgm:pt>
    <dgm:pt modelId="{9E696C85-EB2B-9E43-88EB-19D8E44717D1}" type="parTrans" cxnId="{1545D9C4-C755-EF4C-BA0A-6BFDE1676A48}">
      <dgm:prSet/>
      <dgm:spPr/>
      <dgm:t>
        <a:bodyPr/>
        <a:lstStyle/>
        <a:p>
          <a:endParaRPr lang="en-US"/>
        </a:p>
      </dgm:t>
    </dgm:pt>
    <dgm:pt modelId="{8F25D36A-7BE0-3B43-A75E-3D3D4DB56516}" type="sibTrans" cxnId="{1545D9C4-C755-EF4C-BA0A-6BFDE1676A48}">
      <dgm:prSet/>
      <dgm:spPr>
        <a:ln w="44450">
          <a:solidFill>
            <a:schemeClr val="accent6">
              <a:lumMod val="75000"/>
            </a:schemeClr>
          </a:solidFill>
        </a:ln>
      </dgm:spPr>
      <dgm:t>
        <a:bodyPr/>
        <a:lstStyle/>
        <a:p>
          <a:endParaRPr lang="en-US"/>
        </a:p>
      </dgm:t>
    </dgm:pt>
    <dgm:pt modelId="{55ABD370-7D59-AB48-A7E1-83BA495D0F8A}">
      <dgm:prSet custT="1"/>
      <dgm:sp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w="19050"/>
      </dgm:spPr>
      <dgm:t>
        <a:bodyPr/>
        <a:lstStyle/>
        <a:p>
          <a:r>
            <a:rPr lang="en-US" sz="1800" b="1" dirty="0">
              <a:solidFill>
                <a:schemeClr val="tx1"/>
              </a:solidFill>
              <a:latin typeface="Times New Roman" panose="02020603050405020304" pitchFamily="18" charset="0"/>
              <a:cs typeface="Times New Roman" panose="02020603050405020304" pitchFamily="18" charset="0"/>
            </a:rPr>
            <a:t>Result and Interpretation</a:t>
          </a:r>
        </a:p>
      </dgm:t>
    </dgm:pt>
    <dgm:pt modelId="{BAA61D4E-3E12-7E47-8AE8-7F97997F16D0}" type="parTrans" cxnId="{FAAB0ADB-4679-EE41-A31D-85619977F253}">
      <dgm:prSet/>
      <dgm:spPr/>
      <dgm:t>
        <a:bodyPr/>
        <a:lstStyle/>
        <a:p>
          <a:endParaRPr lang="en-US"/>
        </a:p>
      </dgm:t>
    </dgm:pt>
    <dgm:pt modelId="{4913F7B1-8B70-3244-9ADF-F49993C43E67}" type="sibTrans" cxnId="{FAAB0ADB-4679-EE41-A31D-85619977F253}">
      <dgm:prSet/>
      <dgm:spPr/>
      <dgm:t>
        <a:bodyPr/>
        <a:lstStyle/>
        <a:p>
          <a:endParaRPr lang="en-US"/>
        </a:p>
      </dgm:t>
    </dgm:pt>
    <dgm:pt modelId="{2683DDB0-A4E1-1747-B1F6-1F0AA82FE42F}" type="pres">
      <dgm:prSet presAssocID="{54DD2D13-18B0-EC46-9AEE-10B2338B2493}" presName="Name0" presStyleCnt="0">
        <dgm:presLayoutVars>
          <dgm:dir/>
          <dgm:resizeHandles val="exact"/>
        </dgm:presLayoutVars>
      </dgm:prSet>
      <dgm:spPr/>
    </dgm:pt>
    <dgm:pt modelId="{48DF2283-55D7-2941-A2E9-17EA0331C4FF}" type="pres">
      <dgm:prSet presAssocID="{3E83B6EB-F3D3-024D-B379-9E7AA96F05C7}" presName="node" presStyleLbl="node1" presStyleIdx="0" presStyleCnt="8">
        <dgm:presLayoutVars>
          <dgm:bulletEnabled val="1"/>
        </dgm:presLayoutVars>
      </dgm:prSet>
      <dgm:spPr/>
    </dgm:pt>
    <dgm:pt modelId="{4F474FFB-E185-FA40-85FC-ECACEE5BCF7E}" type="pres">
      <dgm:prSet presAssocID="{F31DFE4B-29C4-AB4B-92A9-491429AA6501}" presName="sibTrans" presStyleLbl="sibTrans1D1" presStyleIdx="0" presStyleCnt="7"/>
      <dgm:spPr/>
    </dgm:pt>
    <dgm:pt modelId="{3E15651A-8562-0C4F-93CC-3D73D569AEF7}" type="pres">
      <dgm:prSet presAssocID="{F31DFE4B-29C4-AB4B-92A9-491429AA6501}" presName="connectorText" presStyleLbl="sibTrans1D1" presStyleIdx="0" presStyleCnt="7"/>
      <dgm:spPr/>
    </dgm:pt>
    <dgm:pt modelId="{DC395FE4-F7EE-4D4F-9109-1A509386B024}" type="pres">
      <dgm:prSet presAssocID="{390BB3BB-3882-DA46-BF4E-8B1E8F995FA5}" presName="node" presStyleLbl="node1" presStyleIdx="1" presStyleCnt="8">
        <dgm:presLayoutVars>
          <dgm:bulletEnabled val="1"/>
        </dgm:presLayoutVars>
      </dgm:prSet>
      <dgm:spPr/>
    </dgm:pt>
    <dgm:pt modelId="{F8257E67-E578-BF4F-983B-B1BECF7E053D}" type="pres">
      <dgm:prSet presAssocID="{58E6E608-5664-9C4E-B8E9-9FB85D987BE1}" presName="sibTrans" presStyleLbl="sibTrans1D1" presStyleIdx="1" presStyleCnt="7"/>
      <dgm:spPr/>
    </dgm:pt>
    <dgm:pt modelId="{AEA7DA33-6E0C-3945-82A2-66C54135E2BD}" type="pres">
      <dgm:prSet presAssocID="{58E6E608-5664-9C4E-B8E9-9FB85D987BE1}" presName="connectorText" presStyleLbl="sibTrans1D1" presStyleIdx="1" presStyleCnt="7"/>
      <dgm:spPr/>
    </dgm:pt>
    <dgm:pt modelId="{7482AE74-AE9C-DA44-BD37-92AC80EB3BD4}" type="pres">
      <dgm:prSet presAssocID="{B1485266-A7AF-6543-97D5-F957CDE261D8}" presName="node" presStyleLbl="node1" presStyleIdx="2" presStyleCnt="8" custScaleX="152164" custScaleY="100760">
        <dgm:presLayoutVars>
          <dgm:bulletEnabled val="1"/>
        </dgm:presLayoutVars>
      </dgm:prSet>
      <dgm:spPr/>
    </dgm:pt>
    <dgm:pt modelId="{DF509170-4CE0-0E40-8480-F84AEB0841BD}" type="pres">
      <dgm:prSet presAssocID="{D4689A77-0FEB-004D-ABAB-BC12F7937803}" presName="sibTrans" presStyleLbl="sibTrans1D1" presStyleIdx="2" presStyleCnt="7"/>
      <dgm:spPr/>
    </dgm:pt>
    <dgm:pt modelId="{64CF6BD8-FB3B-6F4F-8069-349F9B023258}" type="pres">
      <dgm:prSet presAssocID="{D4689A77-0FEB-004D-ABAB-BC12F7937803}" presName="connectorText" presStyleLbl="sibTrans1D1" presStyleIdx="2" presStyleCnt="7"/>
      <dgm:spPr/>
    </dgm:pt>
    <dgm:pt modelId="{86DD4FF0-126C-4C49-91BC-96AE9789F220}" type="pres">
      <dgm:prSet presAssocID="{89AAE6D7-E906-1347-A377-578BB592F88E}" presName="node" presStyleLbl="node1" presStyleIdx="3" presStyleCnt="8">
        <dgm:presLayoutVars>
          <dgm:bulletEnabled val="1"/>
        </dgm:presLayoutVars>
      </dgm:prSet>
      <dgm:spPr/>
    </dgm:pt>
    <dgm:pt modelId="{9812DC94-CABE-FD44-BF3A-31FE55DB9946}" type="pres">
      <dgm:prSet presAssocID="{E6279B5D-0F18-B541-AECA-692880D39178}" presName="sibTrans" presStyleLbl="sibTrans1D1" presStyleIdx="3" presStyleCnt="7"/>
      <dgm:spPr/>
    </dgm:pt>
    <dgm:pt modelId="{7EAFFD7C-5777-7645-978B-93DAB960A8C8}" type="pres">
      <dgm:prSet presAssocID="{E6279B5D-0F18-B541-AECA-692880D39178}" presName="connectorText" presStyleLbl="sibTrans1D1" presStyleIdx="3" presStyleCnt="7"/>
      <dgm:spPr/>
    </dgm:pt>
    <dgm:pt modelId="{26694548-32A9-0942-8888-9AF79CAED4AD}" type="pres">
      <dgm:prSet presAssocID="{52547848-6778-DD47-9276-B56E78442A95}" presName="node" presStyleLbl="node1" presStyleIdx="4" presStyleCnt="8">
        <dgm:presLayoutVars>
          <dgm:bulletEnabled val="1"/>
        </dgm:presLayoutVars>
      </dgm:prSet>
      <dgm:spPr/>
    </dgm:pt>
    <dgm:pt modelId="{B08186A4-BF7E-C64A-99F1-4F317E13A560}" type="pres">
      <dgm:prSet presAssocID="{D7BA2801-7FCC-144E-AC9E-45E42C11008C}" presName="sibTrans" presStyleLbl="sibTrans1D1" presStyleIdx="4" presStyleCnt="7"/>
      <dgm:spPr/>
    </dgm:pt>
    <dgm:pt modelId="{F6AE1FA8-E09E-3B4F-8FDB-4629D1E552A4}" type="pres">
      <dgm:prSet presAssocID="{D7BA2801-7FCC-144E-AC9E-45E42C11008C}" presName="connectorText" presStyleLbl="sibTrans1D1" presStyleIdx="4" presStyleCnt="7"/>
      <dgm:spPr/>
    </dgm:pt>
    <dgm:pt modelId="{A53B1C1F-7D0B-A64A-80B5-721BAC52D626}" type="pres">
      <dgm:prSet presAssocID="{F5F85697-B76E-5E44-A8A9-8134EA17AE18}" presName="node" presStyleLbl="node1" presStyleIdx="5" presStyleCnt="8" custScaleX="153206" custScaleY="100835">
        <dgm:presLayoutVars>
          <dgm:bulletEnabled val="1"/>
        </dgm:presLayoutVars>
      </dgm:prSet>
      <dgm:spPr/>
    </dgm:pt>
    <dgm:pt modelId="{C3D3E8EE-0EB3-664B-A090-8E65286A6F70}" type="pres">
      <dgm:prSet presAssocID="{33212E81-3D50-D142-96C3-136F41F855B1}" presName="sibTrans" presStyleLbl="sibTrans1D1" presStyleIdx="5" presStyleCnt="7"/>
      <dgm:spPr/>
    </dgm:pt>
    <dgm:pt modelId="{031E14B5-D075-C049-91BA-9EAB0AE231C2}" type="pres">
      <dgm:prSet presAssocID="{33212E81-3D50-D142-96C3-136F41F855B1}" presName="connectorText" presStyleLbl="sibTrans1D1" presStyleIdx="5" presStyleCnt="7"/>
      <dgm:spPr/>
    </dgm:pt>
    <dgm:pt modelId="{E1D6F89D-3FA0-134D-BC55-492F4FC8D6C8}" type="pres">
      <dgm:prSet presAssocID="{BB54C70B-56DD-1A4D-82F5-AD817CA86CC6}" presName="node" presStyleLbl="node1" presStyleIdx="6" presStyleCnt="8">
        <dgm:presLayoutVars>
          <dgm:bulletEnabled val="1"/>
        </dgm:presLayoutVars>
      </dgm:prSet>
      <dgm:spPr/>
    </dgm:pt>
    <dgm:pt modelId="{413EB8C1-7ECC-CC48-909D-D2C0313209BE}" type="pres">
      <dgm:prSet presAssocID="{8F25D36A-7BE0-3B43-A75E-3D3D4DB56516}" presName="sibTrans" presStyleLbl="sibTrans1D1" presStyleIdx="6" presStyleCnt="7"/>
      <dgm:spPr/>
    </dgm:pt>
    <dgm:pt modelId="{8CD10706-E968-C449-A851-866B0249D849}" type="pres">
      <dgm:prSet presAssocID="{8F25D36A-7BE0-3B43-A75E-3D3D4DB56516}" presName="connectorText" presStyleLbl="sibTrans1D1" presStyleIdx="6" presStyleCnt="7"/>
      <dgm:spPr/>
    </dgm:pt>
    <dgm:pt modelId="{E60F6015-E947-0546-A37E-58964742E4D2}" type="pres">
      <dgm:prSet presAssocID="{55ABD370-7D59-AB48-A7E1-83BA495D0F8A}" presName="node" presStyleLbl="node1" presStyleIdx="7" presStyleCnt="8">
        <dgm:presLayoutVars>
          <dgm:bulletEnabled val="1"/>
        </dgm:presLayoutVars>
      </dgm:prSet>
      <dgm:spPr/>
    </dgm:pt>
  </dgm:ptLst>
  <dgm:cxnLst>
    <dgm:cxn modelId="{36F4E103-F131-3640-B393-5F1602A14BA7}" type="presOf" srcId="{D7BA2801-7FCC-144E-AC9E-45E42C11008C}" destId="{B08186A4-BF7E-C64A-99F1-4F317E13A560}" srcOrd="0" destOrd="0" presId="urn:microsoft.com/office/officeart/2005/8/layout/bProcess3"/>
    <dgm:cxn modelId="{C2160904-A58B-F647-AD89-B283E8067A49}" type="presOf" srcId="{89AAE6D7-E906-1347-A377-578BB592F88E}" destId="{86DD4FF0-126C-4C49-91BC-96AE9789F220}" srcOrd="0" destOrd="0" presId="urn:microsoft.com/office/officeart/2005/8/layout/bProcess3"/>
    <dgm:cxn modelId="{BB477E07-87D1-CB4F-8F7B-978C7F5CFEEC}" type="presOf" srcId="{55ABD370-7D59-AB48-A7E1-83BA495D0F8A}" destId="{E60F6015-E947-0546-A37E-58964742E4D2}" srcOrd="0" destOrd="0" presId="urn:microsoft.com/office/officeart/2005/8/layout/bProcess3"/>
    <dgm:cxn modelId="{9265C907-213D-4443-B981-3150B751F8CA}" type="presOf" srcId="{58E6E608-5664-9C4E-B8E9-9FB85D987BE1}" destId="{AEA7DA33-6E0C-3945-82A2-66C54135E2BD}" srcOrd="1" destOrd="0" presId="urn:microsoft.com/office/officeart/2005/8/layout/bProcess3"/>
    <dgm:cxn modelId="{BEF41C0A-A769-304B-A58D-2C87E539DEAD}" type="presOf" srcId="{3E83B6EB-F3D3-024D-B379-9E7AA96F05C7}" destId="{48DF2283-55D7-2941-A2E9-17EA0331C4FF}" srcOrd="0" destOrd="0" presId="urn:microsoft.com/office/officeart/2005/8/layout/bProcess3"/>
    <dgm:cxn modelId="{94045213-4685-254A-9499-5877F1CBC0DB}" type="presOf" srcId="{D4689A77-0FEB-004D-ABAB-BC12F7937803}" destId="{DF509170-4CE0-0E40-8480-F84AEB0841BD}" srcOrd="0" destOrd="0" presId="urn:microsoft.com/office/officeart/2005/8/layout/bProcess3"/>
    <dgm:cxn modelId="{A969F614-7B24-4A4E-AF45-B8B00007DC4D}" srcId="{54DD2D13-18B0-EC46-9AEE-10B2338B2493}" destId="{F5F85697-B76E-5E44-A8A9-8134EA17AE18}" srcOrd="5" destOrd="0" parTransId="{506FA889-A2EB-8447-8D66-A0B1375A646A}" sibTransId="{33212E81-3D50-D142-96C3-136F41F855B1}"/>
    <dgm:cxn modelId="{097B7B15-B230-A742-A9FA-68EB70733C09}" srcId="{54DD2D13-18B0-EC46-9AEE-10B2338B2493}" destId="{B1485266-A7AF-6543-97D5-F957CDE261D8}" srcOrd="2" destOrd="0" parTransId="{ED147964-6257-1C49-80D2-6F2F70C8ADA0}" sibTransId="{D4689A77-0FEB-004D-ABAB-BC12F7937803}"/>
    <dgm:cxn modelId="{DE428915-6076-8A49-9A60-6FA74D982F13}" type="presOf" srcId="{33212E81-3D50-D142-96C3-136F41F855B1}" destId="{C3D3E8EE-0EB3-664B-A090-8E65286A6F70}" srcOrd="0" destOrd="0" presId="urn:microsoft.com/office/officeart/2005/8/layout/bProcess3"/>
    <dgm:cxn modelId="{E09F6C19-4A18-9F49-95C1-6C3D3A42CB54}" srcId="{54DD2D13-18B0-EC46-9AEE-10B2338B2493}" destId="{390BB3BB-3882-DA46-BF4E-8B1E8F995FA5}" srcOrd="1" destOrd="0" parTransId="{030E656F-401E-C145-8A0D-C307374D0F39}" sibTransId="{58E6E608-5664-9C4E-B8E9-9FB85D987BE1}"/>
    <dgm:cxn modelId="{3AEF781F-9D82-EA49-B45F-D300DF173FE2}" type="presOf" srcId="{F31DFE4B-29C4-AB4B-92A9-491429AA6501}" destId="{3E15651A-8562-0C4F-93CC-3D73D569AEF7}" srcOrd="1" destOrd="0" presId="urn:microsoft.com/office/officeart/2005/8/layout/bProcess3"/>
    <dgm:cxn modelId="{037C6A28-E01E-474C-A62E-BE233C1169EA}" type="presOf" srcId="{F31DFE4B-29C4-AB4B-92A9-491429AA6501}" destId="{4F474FFB-E185-FA40-85FC-ECACEE5BCF7E}" srcOrd="0" destOrd="0" presId="urn:microsoft.com/office/officeart/2005/8/layout/bProcess3"/>
    <dgm:cxn modelId="{0316652A-637A-E046-A470-DCAFBB78A450}" type="presOf" srcId="{58E6E608-5664-9C4E-B8E9-9FB85D987BE1}" destId="{F8257E67-E578-BF4F-983B-B1BECF7E053D}" srcOrd="0" destOrd="0" presId="urn:microsoft.com/office/officeart/2005/8/layout/bProcess3"/>
    <dgm:cxn modelId="{12C8212C-10EE-1444-9826-014DF7813325}" type="presOf" srcId="{F5F85697-B76E-5E44-A8A9-8134EA17AE18}" destId="{A53B1C1F-7D0B-A64A-80B5-721BAC52D626}" srcOrd="0" destOrd="0" presId="urn:microsoft.com/office/officeart/2005/8/layout/bProcess3"/>
    <dgm:cxn modelId="{A2EE972F-A409-AC4A-AE5D-6292611857A4}" type="presOf" srcId="{8F25D36A-7BE0-3B43-A75E-3D3D4DB56516}" destId="{8CD10706-E968-C449-A851-866B0249D849}" srcOrd="1" destOrd="0" presId="urn:microsoft.com/office/officeart/2005/8/layout/bProcess3"/>
    <dgm:cxn modelId="{2780A932-0F2A-1842-B289-7DEDBB82FB6B}" type="presOf" srcId="{BB54C70B-56DD-1A4D-82F5-AD817CA86CC6}" destId="{E1D6F89D-3FA0-134D-BC55-492F4FC8D6C8}" srcOrd="0" destOrd="0" presId="urn:microsoft.com/office/officeart/2005/8/layout/bProcess3"/>
    <dgm:cxn modelId="{E2C06A34-7EDA-9242-BF41-097BFED44BB5}" type="presOf" srcId="{8F25D36A-7BE0-3B43-A75E-3D3D4DB56516}" destId="{413EB8C1-7ECC-CC48-909D-D2C0313209BE}" srcOrd="0" destOrd="0" presId="urn:microsoft.com/office/officeart/2005/8/layout/bProcess3"/>
    <dgm:cxn modelId="{7D6DC446-F8EC-4A47-AFDF-224D31C857A9}" type="presOf" srcId="{390BB3BB-3882-DA46-BF4E-8B1E8F995FA5}" destId="{DC395FE4-F7EE-4D4F-9109-1A509386B024}" srcOrd="0" destOrd="0" presId="urn:microsoft.com/office/officeart/2005/8/layout/bProcess3"/>
    <dgm:cxn modelId="{783E215C-2439-F345-B300-F3F445D5BC1D}" srcId="{54DD2D13-18B0-EC46-9AEE-10B2338B2493}" destId="{3E83B6EB-F3D3-024D-B379-9E7AA96F05C7}" srcOrd="0" destOrd="0" parTransId="{E1C3803D-4B98-B84C-BD6B-ECBF2F828953}" sibTransId="{F31DFE4B-29C4-AB4B-92A9-491429AA6501}"/>
    <dgm:cxn modelId="{4AF94060-326E-344F-B698-59197621B3AC}" srcId="{54DD2D13-18B0-EC46-9AEE-10B2338B2493}" destId="{89AAE6D7-E906-1347-A377-578BB592F88E}" srcOrd="3" destOrd="0" parTransId="{99E7C161-3C72-E145-A89C-5E8D9D80E08B}" sibTransId="{E6279B5D-0F18-B541-AECA-692880D39178}"/>
    <dgm:cxn modelId="{AC61A668-7B7E-584C-BA45-4D7269CC52E2}" type="presOf" srcId="{D4689A77-0FEB-004D-ABAB-BC12F7937803}" destId="{64CF6BD8-FB3B-6F4F-8069-349F9B023258}" srcOrd="1" destOrd="0" presId="urn:microsoft.com/office/officeart/2005/8/layout/bProcess3"/>
    <dgm:cxn modelId="{E74A3695-0A7D-7A40-9BBA-9810FD238431}" type="presOf" srcId="{E6279B5D-0F18-B541-AECA-692880D39178}" destId="{9812DC94-CABE-FD44-BF3A-31FE55DB9946}" srcOrd="0" destOrd="0" presId="urn:microsoft.com/office/officeart/2005/8/layout/bProcess3"/>
    <dgm:cxn modelId="{17A6BEC1-6D73-304F-871D-158AE8A0B4A6}" type="presOf" srcId="{33212E81-3D50-D142-96C3-136F41F855B1}" destId="{031E14B5-D075-C049-91BA-9EAB0AE231C2}" srcOrd="1" destOrd="0" presId="urn:microsoft.com/office/officeart/2005/8/layout/bProcess3"/>
    <dgm:cxn modelId="{1545D9C4-C755-EF4C-BA0A-6BFDE1676A48}" srcId="{54DD2D13-18B0-EC46-9AEE-10B2338B2493}" destId="{BB54C70B-56DD-1A4D-82F5-AD817CA86CC6}" srcOrd="6" destOrd="0" parTransId="{9E696C85-EB2B-9E43-88EB-19D8E44717D1}" sibTransId="{8F25D36A-7BE0-3B43-A75E-3D3D4DB56516}"/>
    <dgm:cxn modelId="{49E765C9-3D4E-6043-9438-AC0C25B98ACA}" type="presOf" srcId="{52547848-6778-DD47-9276-B56E78442A95}" destId="{26694548-32A9-0942-8888-9AF79CAED4AD}" srcOrd="0" destOrd="0" presId="urn:microsoft.com/office/officeart/2005/8/layout/bProcess3"/>
    <dgm:cxn modelId="{412D29DA-4519-8248-AE73-2960E181F29D}" type="presOf" srcId="{D7BA2801-7FCC-144E-AC9E-45E42C11008C}" destId="{F6AE1FA8-E09E-3B4F-8FDB-4629D1E552A4}" srcOrd="1" destOrd="0" presId="urn:microsoft.com/office/officeart/2005/8/layout/bProcess3"/>
    <dgm:cxn modelId="{FAAB0ADB-4679-EE41-A31D-85619977F253}" srcId="{54DD2D13-18B0-EC46-9AEE-10B2338B2493}" destId="{55ABD370-7D59-AB48-A7E1-83BA495D0F8A}" srcOrd="7" destOrd="0" parTransId="{BAA61D4E-3E12-7E47-8AE8-7F97997F16D0}" sibTransId="{4913F7B1-8B70-3244-9ADF-F49993C43E67}"/>
    <dgm:cxn modelId="{45666FDF-CEE7-814E-8314-6B3E549ADF4F}" type="presOf" srcId="{B1485266-A7AF-6543-97D5-F957CDE261D8}" destId="{7482AE74-AE9C-DA44-BD37-92AC80EB3BD4}" srcOrd="0" destOrd="0" presId="urn:microsoft.com/office/officeart/2005/8/layout/bProcess3"/>
    <dgm:cxn modelId="{CD8ABCE1-05AE-5D4F-B837-F33842ADA8A0}" type="presOf" srcId="{E6279B5D-0F18-B541-AECA-692880D39178}" destId="{7EAFFD7C-5777-7645-978B-93DAB960A8C8}" srcOrd="1" destOrd="0" presId="urn:microsoft.com/office/officeart/2005/8/layout/bProcess3"/>
    <dgm:cxn modelId="{37B00FF4-4ABB-FA43-B50C-F58863BB4C37}" type="presOf" srcId="{54DD2D13-18B0-EC46-9AEE-10B2338B2493}" destId="{2683DDB0-A4E1-1747-B1F6-1F0AA82FE42F}" srcOrd="0" destOrd="0" presId="urn:microsoft.com/office/officeart/2005/8/layout/bProcess3"/>
    <dgm:cxn modelId="{88AE39F4-11F9-7B42-BB19-ADE43867787F}" srcId="{54DD2D13-18B0-EC46-9AEE-10B2338B2493}" destId="{52547848-6778-DD47-9276-B56E78442A95}" srcOrd="4" destOrd="0" parTransId="{EDA85CC8-A68B-1F4F-9446-FCE00F50E6F3}" sibTransId="{D7BA2801-7FCC-144E-AC9E-45E42C11008C}"/>
    <dgm:cxn modelId="{08F18A1E-93B9-9740-8DF8-B71F46F41071}" type="presParOf" srcId="{2683DDB0-A4E1-1747-B1F6-1F0AA82FE42F}" destId="{48DF2283-55D7-2941-A2E9-17EA0331C4FF}" srcOrd="0" destOrd="0" presId="urn:microsoft.com/office/officeart/2005/8/layout/bProcess3"/>
    <dgm:cxn modelId="{F76B91B0-AE66-4147-903A-E2AFF40F88C6}" type="presParOf" srcId="{2683DDB0-A4E1-1747-B1F6-1F0AA82FE42F}" destId="{4F474FFB-E185-FA40-85FC-ECACEE5BCF7E}" srcOrd="1" destOrd="0" presId="urn:microsoft.com/office/officeart/2005/8/layout/bProcess3"/>
    <dgm:cxn modelId="{7D5B3C19-95A9-5340-91F2-CF5A4A939C65}" type="presParOf" srcId="{4F474FFB-E185-FA40-85FC-ECACEE5BCF7E}" destId="{3E15651A-8562-0C4F-93CC-3D73D569AEF7}" srcOrd="0" destOrd="0" presId="urn:microsoft.com/office/officeart/2005/8/layout/bProcess3"/>
    <dgm:cxn modelId="{3940B719-486A-8F46-BD33-E701A16BC872}" type="presParOf" srcId="{2683DDB0-A4E1-1747-B1F6-1F0AA82FE42F}" destId="{DC395FE4-F7EE-4D4F-9109-1A509386B024}" srcOrd="2" destOrd="0" presId="urn:microsoft.com/office/officeart/2005/8/layout/bProcess3"/>
    <dgm:cxn modelId="{2CC21537-33A0-D641-A113-2E01696D1C4F}" type="presParOf" srcId="{2683DDB0-A4E1-1747-B1F6-1F0AA82FE42F}" destId="{F8257E67-E578-BF4F-983B-B1BECF7E053D}" srcOrd="3" destOrd="0" presId="urn:microsoft.com/office/officeart/2005/8/layout/bProcess3"/>
    <dgm:cxn modelId="{7FC54009-9158-F147-9686-2B207B55AB86}" type="presParOf" srcId="{F8257E67-E578-BF4F-983B-B1BECF7E053D}" destId="{AEA7DA33-6E0C-3945-82A2-66C54135E2BD}" srcOrd="0" destOrd="0" presId="urn:microsoft.com/office/officeart/2005/8/layout/bProcess3"/>
    <dgm:cxn modelId="{E04A52BA-5D87-A648-B6AF-E6E54886DECA}" type="presParOf" srcId="{2683DDB0-A4E1-1747-B1F6-1F0AA82FE42F}" destId="{7482AE74-AE9C-DA44-BD37-92AC80EB3BD4}" srcOrd="4" destOrd="0" presId="urn:microsoft.com/office/officeart/2005/8/layout/bProcess3"/>
    <dgm:cxn modelId="{9DE09270-4531-A64F-A62C-E7F97EA6EC48}" type="presParOf" srcId="{2683DDB0-A4E1-1747-B1F6-1F0AA82FE42F}" destId="{DF509170-4CE0-0E40-8480-F84AEB0841BD}" srcOrd="5" destOrd="0" presId="urn:microsoft.com/office/officeart/2005/8/layout/bProcess3"/>
    <dgm:cxn modelId="{692AFD26-F950-394A-9652-90B0FA1E23BC}" type="presParOf" srcId="{DF509170-4CE0-0E40-8480-F84AEB0841BD}" destId="{64CF6BD8-FB3B-6F4F-8069-349F9B023258}" srcOrd="0" destOrd="0" presId="urn:microsoft.com/office/officeart/2005/8/layout/bProcess3"/>
    <dgm:cxn modelId="{8A017E07-D9F0-CE44-AE5A-512E800FD05C}" type="presParOf" srcId="{2683DDB0-A4E1-1747-B1F6-1F0AA82FE42F}" destId="{86DD4FF0-126C-4C49-91BC-96AE9789F220}" srcOrd="6" destOrd="0" presId="urn:microsoft.com/office/officeart/2005/8/layout/bProcess3"/>
    <dgm:cxn modelId="{CD384371-4F9C-414A-9B33-ABD2F63B6482}" type="presParOf" srcId="{2683DDB0-A4E1-1747-B1F6-1F0AA82FE42F}" destId="{9812DC94-CABE-FD44-BF3A-31FE55DB9946}" srcOrd="7" destOrd="0" presId="urn:microsoft.com/office/officeart/2005/8/layout/bProcess3"/>
    <dgm:cxn modelId="{59C37508-7CA7-5845-AFA9-74F1C3A13BC7}" type="presParOf" srcId="{9812DC94-CABE-FD44-BF3A-31FE55DB9946}" destId="{7EAFFD7C-5777-7645-978B-93DAB960A8C8}" srcOrd="0" destOrd="0" presId="urn:microsoft.com/office/officeart/2005/8/layout/bProcess3"/>
    <dgm:cxn modelId="{19C2063D-2BCB-D746-B4AE-0EBB17F1CCFC}" type="presParOf" srcId="{2683DDB0-A4E1-1747-B1F6-1F0AA82FE42F}" destId="{26694548-32A9-0942-8888-9AF79CAED4AD}" srcOrd="8" destOrd="0" presId="urn:microsoft.com/office/officeart/2005/8/layout/bProcess3"/>
    <dgm:cxn modelId="{82E27EB1-FAF8-4D4C-B5F2-79A0157DC01F}" type="presParOf" srcId="{2683DDB0-A4E1-1747-B1F6-1F0AA82FE42F}" destId="{B08186A4-BF7E-C64A-99F1-4F317E13A560}" srcOrd="9" destOrd="0" presId="urn:microsoft.com/office/officeart/2005/8/layout/bProcess3"/>
    <dgm:cxn modelId="{F8173B9A-D3AD-014C-9820-56EE6CF68399}" type="presParOf" srcId="{B08186A4-BF7E-C64A-99F1-4F317E13A560}" destId="{F6AE1FA8-E09E-3B4F-8FDB-4629D1E552A4}" srcOrd="0" destOrd="0" presId="urn:microsoft.com/office/officeart/2005/8/layout/bProcess3"/>
    <dgm:cxn modelId="{E3EA5ACC-9F30-D648-B0C5-A01537C08E4F}" type="presParOf" srcId="{2683DDB0-A4E1-1747-B1F6-1F0AA82FE42F}" destId="{A53B1C1F-7D0B-A64A-80B5-721BAC52D626}" srcOrd="10" destOrd="0" presId="urn:microsoft.com/office/officeart/2005/8/layout/bProcess3"/>
    <dgm:cxn modelId="{44DCA79D-E856-1D43-BBA9-42F8ADE1643D}" type="presParOf" srcId="{2683DDB0-A4E1-1747-B1F6-1F0AA82FE42F}" destId="{C3D3E8EE-0EB3-664B-A090-8E65286A6F70}" srcOrd="11" destOrd="0" presId="urn:microsoft.com/office/officeart/2005/8/layout/bProcess3"/>
    <dgm:cxn modelId="{6ED13316-758E-1145-B78A-9F50FC57C5E2}" type="presParOf" srcId="{C3D3E8EE-0EB3-664B-A090-8E65286A6F70}" destId="{031E14B5-D075-C049-91BA-9EAB0AE231C2}" srcOrd="0" destOrd="0" presId="urn:microsoft.com/office/officeart/2005/8/layout/bProcess3"/>
    <dgm:cxn modelId="{A34A6483-DF22-D84D-B2F8-23B9350C61AA}" type="presParOf" srcId="{2683DDB0-A4E1-1747-B1F6-1F0AA82FE42F}" destId="{E1D6F89D-3FA0-134D-BC55-492F4FC8D6C8}" srcOrd="12" destOrd="0" presId="urn:microsoft.com/office/officeart/2005/8/layout/bProcess3"/>
    <dgm:cxn modelId="{6447996D-03C6-BA4D-93FB-0048559F5AC4}" type="presParOf" srcId="{2683DDB0-A4E1-1747-B1F6-1F0AA82FE42F}" destId="{413EB8C1-7ECC-CC48-909D-D2C0313209BE}" srcOrd="13" destOrd="0" presId="urn:microsoft.com/office/officeart/2005/8/layout/bProcess3"/>
    <dgm:cxn modelId="{6FDECC1B-F7FC-9142-8F30-01A6CE1DF9D9}" type="presParOf" srcId="{413EB8C1-7ECC-CC48-909D-D2C0313209BE}" destId="{8CD10706-E968-C449-A851-866B0249D849}" srcOrd="0" destOrd="0" presId="urn:microsoft.com/office/officeart/2005/8/layout/bProcess3"/>
    <dgm:cxn modelId="{A9E68AC8-CE97-C643-AC09-DEBF23410A8A}" type="presParOf" srcId="{2683DDB0-A4E1-1747-B1F6-1F0AA82FE42F}" destId="{E60F6015-E947-0546-A37E-58964742E4D2}" srcOrd="14" destOrd="0" presId="urn:microsoft.com/office/officeart/2005/8/layout/bProcess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02CE39F-0394-FF46-BCE4-5754D1D2DA3A}" type="doc">
      <dgm:prSet loTypeId="urn:microsoft.com/office/officeart/2008/layout/AlternatingHexagons" loCatId="" qsTypeId="urn:microsoft.com/office/officeart/2005/8/quickstyle/simple1" qsCatId="simple" csTypeId="urn:microsoft.com/office/officeart/2005/8/colors/colorful1" csCatId="colorful" phldr="1"/>
      <dgm:spPr/>
      <dgm:t>
        <a:bodyPr/>
        <a:lstStyle/>
        <a:p>
          <a:endParaRPr lang="en-US"/>
        </a:p>
      </dgm:t>
    </dgm:pt>
    <dgm:pt modelId="{06DF8CDB-F041-2C4E-9BE8-79425D7216EB}">
      <dgm:prSet phldrT="[Text]"/>
      <dgm:sp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dgm:spPr>
      <dgm:t>
        <a:bodyPr/>
        <a:lstStyle/>
        <a:p>
          <a:r>
            <a:rPr lang="en-US" dirty="0">
              <a:solidFill>
                <a:schemeClr val="tx1"/>
              </a:solidFill>
              <a:latin typeface="Times New Roman" panose="02020603050405020304" pitchFamily="18" charset="0"/>
              <a:cs typeface="Times New Roman" panose="02020603050405020304" pitchFamily="18" charset="0"/>
            </a:rPr>
            <a:t>Latitude</a:t>
          </a:r>
        </a:p>
      </dgm:t>
    </dgm:pt>
    <dgm:pt modelId="{CB8F5E49-D85C-5745-AE1D-5AD9FF13CE78}" type="parTrans" cxnId="{115D0C9E-313B-3C44-825B-A8E991071651}">
      <dgm:prSet/>
      <dgm:spPr/>
      <dgm:t>
        <a:bodyPr/>
        <a:lstStyle/>
        <a:p>
          <a:endParaRPr lang="en-US"/>
        </a:p>
      </dgm:t>
    </dgm:pt>
    <dgm:pt modelId="{134C588C-E060-3445-80B1-618C57603E2B}" type="sibTrans" cxnId="{115D0C9E-313B-3C44-825B-A8E991071651}">
      <dgm:prSet/>
      <dgm:spPr>
        <a:gradFill rotWithShape="0">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dgm:spPr>
      <dgm:t>
        <a:bodyPr/>
        <a:lstStyle/>
        <a:p>
          <a:r>
            <a:rPr lang="en-US" dirty="0">
              <a:solidFill>
                <a:schemeClr val="tx1"/>
              </a:solidFill>
              <a:latin typeface="Times New Roman" panose="02020603050405020304" pitchFamily="18" charset="0"/>
              <a:cs typeface="Times New Roman" panose="02020603050405020304" pitchFamily="18" charset="0"/>
            </a:rPr>
            <a:t>Elevation</a:t>
          </a:r>
        </a:p>
      </dgm:t>
    </dgm:pt>
    <dgm:pt modelId="{088DB5F4-921D-954F-8431-0180FC0D3F7B}">
      <dgm:prSet phldrT="[Text]"/>
      <dgm:sp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dgm:spPr>
      <dgm:t>
        <a:bodyPr/>
        <a:lstStyle/>
        <a:p>
          <a:r>
            <a:rPr lang="en-US" dirty="0">
              <a:solidFill>
                <a:schemeClr val="tx1"/>
              </a:solidFill>
              <a:latin typeface="Times New Roman" panose="02020603050405020304" pitchFamily="18" charset="0"/>
              <a:cs typeface="Times New Roman" panose="02020603050405020304" pitchFamily="18" charset="0"/>
            </a:rPr>
            <a:t>Sun Angle</a:t>
          </a:r>
        </a:p>
      </dgm:t>
    </dgm:pt>
    <dgm:pt modelId="{879F7D00-9E3A-F24E-8C26-F575557FB1E9}" type="parTrans" cxnId="{E4415229-71E8-B44B-A56C-03AE6BEADD95}">
      <dgm:prSet/>
      <dgm:spPr/>
      <dgm:t>
        <a:bodyPr/>
        <a:lstStyle/>
        <a:p>
          <a:endParaRPr lang="en-US"/>
        </a:p>
      </dgm:t>
    </dgm:pt>
    <dgm:pt modelId="{3B059D8C-0A9D-0241-A545-4604E6B5CBDC}" type="sibTrans" cxnId="{E4415229-71E8-B44B-A56C-03AE6BEADD95}">
      <dgm:prSet/>
      <dgm:sp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dgm:spPr>
      <dgm:t>
        <a:bodyPr/>
        <a:lstStyle/>
        <a:p>
          <a:r>
            <a:rPr lang="en-US" dirty="0">
              <a:solidFill>
                <a:schemeClr val="tx1"/>
              </a:solidFill>
              <a:latin typeface="Times New Roman" panose="02020603050405020304" pitchFamily="18" charset="0"/>
              <a:cs typeface="Times New Roman" panose="02020603050405020304" pitchFamily="18" charset="0"/>
            </a:rPr>
            <a:t>Length of Daylight</a:t>
          </a:r>
        </a:p>
      </dgm:t>
    </dgm:pt>
    <dgm:pt modelId="{4CCB31BA-6008-474C-9564-A9D884FFCECB}">
      <dgm:prSet phldrT="[Text]"/>
      <dgm:sp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dgm:spPr>
      <dgm:t>
        <a:bodyPr/>
        <a:lstStyle/>
        <a:p>
          <a:r>
            <a:rPr lang="en-US" dirty="0">
              <a:solidFill>
                <a:schemeClr val="tx1"/>
              </a:solidFill>
              <a:latin typeface="Times New Roman" panose="02020603050405020304" pitchFamily="18" charset="0"/>
              <a:cs typeface="Times New Roman" panose="02020603050405020304" pitchFamily="18" charset="0"/>
            </a:rPr>
            <a:t>Cloud Cover</a:t>
          </a:r>
        </a:p>
      </dgm:t>
    </dgm:pt>
    <dgm:pt modelId="{4EA55DAD-FC39-1A48-A544-EB2BE74C2B62}" type="parTrans" cxnId="{8F62BF5C-DBEA-2D40-ACA9-5D46B8F969A7}">
      <dgm:prSet/>
      <dgm:spPr/>
      <dgm:t>
        <a:bodyPr/>
        <a:lstStyle/>
        <a:p>
          <a:endParaRPr lang="en-US"/>
        </a:p>
      </dgm:t>
    </dgm:pt>
    <dgm:pt modelId="{26254B92-DA5D-DD43-B52C-4934F980B0BE}" type="sibTrans" cxnId="{8F62BF5C-DBEA-2D40-ACA9-5D46B8F969A7}">
      <dgm:prSet/>
      <dgm:sp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dgm:spPr>
      <dgm:t>
        <a:bodyPr/>
        <a:lstStyle/>
        <a:p>
          <a:r>
            <a:rPr lang="en-US" dirty="0">
              <a:solidFill>
                <a:schemeClr val="tx1"/>
              </a:solidFill>
              <a:latin typeface="Times New Roman" panose="02020603050405020304" pitchFamily="18" charset="0"/>
              <a:cs typeface="Times New Roman" panose="02020603050405020304" pitchFamily="18" charset="0"/>
            </a:rPr>
            <a:t>Seasonal Changes</a:t>
          </a:r>
        </a:p>
      </dgm:t>
    </dgm:pt>
    <dgm:pt modelId="{5F5FF7A1-A0FA-0A43-AF8D-257F12FE2E77}" type="pres">
      <dgm:prSet presAssocID="{102CE39F-0394-FF46-BCE4-5754D1D2DA3A}" presName="Name0" presStyleCnt="0">
        <dgm:presLayoutVars>
          <dgm:chMax/>
          <dgm:chPref/>
          <dgm:dir/>
          <dgm:animLvl val="lvl"/>
        </dgm:presLayoutVars>
      </dgm:prSet>
      <dgm:spPr/>
    </dgm:pt>
    <dgm:pt modelId="{39B2B6CD-AE91-8341-8FF2-241B15AB4302}" type="pres">
      <dgm:prSet presAssocID="{06DF8CDB-F041-2C4E-9BE8-79425D7216EB}" presName="composite" presStyleCnt="0"/>
      <dgm:spPr/>
    </dgm:pt>
    <dgm:pt modelId="{DD33FAC8-55D3-D742-B88A-B78BDDF50D2C}" type="pres">
      <dgm:prSet presAssocID="{06DF8CDB-F041-2C4E-9BE8-79425D7216EB}" presName="Parent1" presStyleLbl="node1" presStyleIdx="0" presStyleCnt="6">
        <dgm:presLayoutVars>
          <dgm:chMax val="1"/>
          <dgm:chPref val="1"/>
          <dgm:bulletEnabled val="1"/>
        </dgm:presLayoutVars>
      </dgm:prSet>
      <dgm:spPr/>
    </dgm:pt>
    <dgm:pt modelId="{E4B5C297-AA0C-BB44-A325-97B68057D39C}" type="pres">
      <dgm:prSet presAssocID="{06DF8CDB-F041-2C4E-9BE8-79425D7216EB}" presName="Childtext1" presStyleLbl="revTx" presStyleIdx="0" presStyleCnt="3">
        <dgm:presLayoutVars>
          <dgm:chMax val="0"/>
          <dgm:chPref val="0"/>
          <dgm:bulletEnabled val="1"/>
        </dgm:presLayoutVars>
      </dgm:prSet>
      <dgm:spPr/>
    </dgm:pt>
    <dgm:pt modelId="{9AB7F6C8-E2B3-B941-A429-178B4F126339}" type="pres">
      <dgm:prSet presAssocID="{06DF8CDB-F041-2C4E-9BE8-79425D7216EB}" presName="BalanceSpacing" presStyleCnt="0"/>
      <dgm:spPr/>
    </dgm:pt>
    <dgm:pt modelId="{DE7BC65D-3BB2-BB45-BC2A-485AAE0C189C}" type="pres">
      <dgm:prSet presAssocID="{06DF8CDB-F041-2C4E-9BE8-79425D7216EB}" presName="BalanceSpacing1" presStyleCnt="0"/>
      <dgm:spPr/>
    </dgm:pt>
    <dgm:pt modelId="{D6CB0E00-9CA1-794F-BB8A-C0811AC790B3}" type="pres">
      <dgm:prSet presAssocID="{134C588C-E060-3445-80B1-618C57603E2B}" presName="Accent1Text" presStyleLbl="node1" presStyleIdx="1" presStyleCnt="6"/>
      <dgm:spPr/>
    </dgm:pt>
    <dgm:pt modelId="{BDE92CEB-ABB9-2845-A275-B07FC5F2C1B0}" type="pres">
      <dgm:prSet presAssocID="{134C588C-E060-3445-80B1-618C57603E2B}" presName="spaceBetweenRectangles" presStyleCnt="0"/>
      <dgm:spPr/>
    </dgm:pt>
    <dgm:pt modelId="{8F7C8AD5-AD46-A643-8D0C-12260F2136D7}" type="pres">
      <dgm:prSet presAssocID="{088DB5F4-921D-954F-8431-0180FC0D3F7B}" presName="composite" presStyleCnt="0"/>
      <dgm:spPr/>
    </dgm:pt>
    <dgm:pt modelId="{C06A05A9-5468-7442-AF68-E5F9043A2F5D}" type="pres">
      <dgm:prSet presAssocID="{088DB5F4-921D-954F-8431-0180FC0D3F7B}" presName="Parent1" presStyleLbl="node1" presStyleIdx="2" presStyleCnt="6">
        <dgm:presLayoutVars>
          <dgm:chMax val="1"/>
          <dgm:chPref val="1"/>
          <dgm:bulletEnabled val="1"/>
        </dgm:presLayoutVars>
      </dgm:prSet>
      <dgm:spPr/>
    </dgm:pt>
    <dgm:pt modelId="{A9A664C1-34E1-CF4A-86FA-49FC67867C6D}" type="pres">
      <dgm:prSet presAssocID="{088DB5F4-921D-954F-8431-0180FC0D3F7B}" presName="Childtext1" presStyleLbl="revTx" presStyleIdx="1" presStyleCnt="3">
        <dgm:presLayoutVars>
          <dgm:chMax val="0"/>
          <dgm:chPref val="0"/>
          <dgm:bulletEnabled val="1"/>
        </dgm:presLayoutVars>
      </dgm:prSet>
      <dgm:spPr/>
    </dgm:pt>
    <dgm:pt modelId="{2C875E0F-DE12-7445-A012-F7D8A6CC831E}" type="pres">
      <dgm:prSet presAssocID="{088DB5F4-921D-954F-8431-0180FC0D3F7B}" presName="BalanceSpacing" presStyleCnt="0"/>
      <dgm:spPr/>
    </dgm:pt>
    <dgm:pt modelId="{7CF52A0F-7067-9740-8568-7763C6CDBCDC}" type="pres">
      <dgm:prSet presAssocID="{088DB5F4-921D-954F-8431-0180FC0D3F7B}" presName="BalanceSpacing1" presStyleCnt="0"/>
      <dgm:spPr/>
    </dgm:pt>
    <dgm:pt modelId="{F50DECF5-C1AB-8C4A-90C1-8C567B74E777}" type="pres">
      <dgm:prSet presAssocID="{3B059D8C-0A9D-0241-A545-4604E6B5CBDC}" presName="Accent1Text" presStyleLbl="node1" presStyleIdx="3" presStyleCnt="6"/>
      <dgm:spPr/>
    </dgm:pt>
    <dgm:pt modelId="{6DE7CAEE-2AE0-AA4B-BA38-0AC8CDD676F8}" type="pres">
      <dgm:prSet presAssocID="{3B059D8C-0A9D-0241-A545-4604E6B5CBDC}" presName="spaceBetweenRectangles" presStyleCnt="0"/>
      <dgm:spPr/>
    </dgm:pt>
    <dgm:pt modelId="{ADDF4B69-37B7-5B4F-91FB-604E343C7C14}" type="pres">
      <dgm:prSet presAssocID="{4CCB31BA-6008-474C-9564-A9D884FFCECB}" presName="composite" presStyleCnt="0"/>
      <dgm:spPr/>
    </dgm:pt>
    <dgm:pt modelId="{00AFA7E8-E32D-F64B-82EE-BCA8BA065C03}" type="pres">
      <dgm:prSet presAssocID="{4CCB31BA-6008-474C-9564-A9D884FFCECB}" presName="Parent1" presStyleLbl="node1" presStyleIdx="4" presStyleCnt="6">
        <dgm:presLayoutVars>
          <dgm:chMax val="1"/>
          <dgm:chPref val="1"/>
          <dgm:bulletEnabled val="1"/>
        </dgm:presLayoutVars>
      </dgm:prSet>
      <dgm:spPr/>
    </dgm:pt>
    <dgm:pt modelId="{8971EE13-9BB8-B744-858C-5F7C4BB01705}" type="pres">
      <dgm:prSet presAssocID="{4CCB31BA-6008-474C-9564-A9D884FFCECB}" presName="Childtext1" presStyleLbl="revTx" presStyleIdx="2" presStyleCnt="3">
        <dgm:presLayoutVars>
          <dgm:chMax val="0"/>
          <dgm:chPref val="0"/>
          <dgm:bulletEnabled val="1"/>
        </dgm:presLayoutVars>
      </dgm:prSet>
      <dgm:spPr/>
    </dgm:pt>
    <dgm:pt modelId="{1449A53A-D1AF-BE4D-BD9C-3F877E9EFB29}" type="pres">
      <dgm:prSet presAssocID="{4CCB31BA-6008-474C-9564-A9D884FFCECB}" presName="BalanceSpacing" presStyleCnt="0"/>
      <dgm:spPr/>
    </dgm:pt>
    <dgm:pt modelId="{03B565ED-4DFD-9E44-ADA0-6F31396445E6}" type="pres">
      <dgm:prSet presAssocID="{4CCB31BA-6008-474C-9564-A9D884FFCECB}" presName="BalanceSpacing1" presStyleCnt="0"/>
      <dgm:spPr/>
    </dgm:pt>
    <dgm:pt modelId="{07FB3229-FA49-F047-88BF-86E40880E389}" type="pres">
      <dgm:prSet presAssocID="{26254B92-DA5D-DD43-B52C-4934F980B0BE}" presName="Accent1Text" presStyleLbl="node1" presStyleIdx="5" presStyleCnt="6"/>
      <dgm:spPr/>
    </dgm:pt>
  </dgm:ptLst>
  <dgm:cxnLst>
    <dgm:cxn modelId="{7203EA19-B1F9-6244-8C2B-83B9852B0B85}" type="presOf" srcId="{3B059D8C-0A9D-0241-A545-4604E6B5CBDC}" destId="{F50DECF5-C1AB-8C4A-90C1-8C567B74E777}" srcOrd="0" destOrd="0" presId="urn:microsoft.com/office/officeart/2008/layout/AlternatingHexagons"/>
    <dgm:cxn modelId="{E4415229-71E8-B44B-A56C-03AE6BEADD95}" srcId="{102CE39F-0394-FF46-BCE4-5754D1D2DA3A}" destId="{088DB5F4-921D-954F-8431-0180FC0D3F7B}" srcOrd="1" destOrd="0" parTransId="{879F7D00-9E3A-F24E-8C26-F575557FB1E9}" sibTransId="{3B059D8C-0A9D-0241-A545-4604E6B5CBDC}"/>
    <dgm:cxn modelId="{1E99F641-ED09-7944-A30D-655D9951FE7B}" type="presOf" srcId="{088DB5F4-921D-954F-8431-0180FC0D3F7B}" destId="{C06A05A9-5468-7442-AF68-E5F9043A2F5D}" srcOrd="0" destOrd="0" presId="urn:microsoft.com/office/officeart/2008/layout/AlternatingHexagons"/>
    <dgm:cxn modelId="{A098D75A-AD6B-714D-9FE0-286CAF421DE1}" type="presOf" srcId="{06DF8CDB-F041-2C4E-9BE8-79425D7216EB}" destId="{DD33FAC8-55D3-D742-B88A-B78BDDF50D2C}" srcOrd="0" destOrd="0" presId="urn:microsoft.com/office/officeart/2008/layout/AlternatingHexagons"/>
    <dgm:cxn modelId="{8F62BF5C-DBEA-2D40-ACA9-5D46B8F969A7}" srcId="{102CE39F-0394-FF46-BCE4-5754D1D2DA3A}" destId="{4CCB31BA-6008-474C-9564-A9D884FFCECB}" srcOrd="2" destOrd="0" parTransId="{4EA55DAD-FC39-1A48-A544-EB2BE74C2B62}" sibTransId="{26254B92-DA5D-DD43-B52C-4934F980B0BE}"/>
    <dgm:cxn modelId="{186B1480-FA76-BC4E-8EFB-C9C83E9C0F41}" type="presOf" srcId="{4CCB31BA-6008-474C-9564-A9D884FFCECB}" destId="{00AFA7E8-E32D-F64B-82EE-BCA8BA065C03}" srcOrd="0" destOrd="0" presId="urn:microsoft.com/office/officeart/2008/layout/AlternatingHexagons"/>
    <dgm:cxn modelId="{4519A796-2672-874C-AEFC-94D8A55BA177}" type="presOf" srcId="{102CE39F-0394-FF46-BCE4-5754D1D2DA3A}" destId="{5F5FF7A1-A0FA-0A43-AF8D-257F12FE2E77}" srcOrd="0" destOrd="0" presId="urn:microsoft.com/office/officeart/2008/layout/AlternatingHexagons"/>
    <dgm:cxn modelId="{115D0C9E-313B-3C44-825B-A8E991071651}" srcId="{102CE39F-0394-FF46-BCE4-5754D1D2DA3A}" destId="{06DF8CDB-F041-2C4E-9BE8-79425D7216EB}" srcOrd="0" destOrd="0" parTransId="{CB8F5E49-D85C-5745-AE1D-5AD9FF13CE78}" sibTransId="{134C588C-E060-3445-80B1-618C57603E2B}"/>
    <dgm:cxn modelId="{B52AC0D4-F436-8E4C-B4A5-0FBE6C913B2D}" type="presOf" srcId="{26254B92-DA5D-DD43-B52C-4934F980B0BE}" destId="{07FB3229-FA49-F047-88BF-86E40880E389}" srcOrd="0" destOrd="0" presId="urn:microsoft.com/office/officeart/2008/layout/AlternatingHexagons"/>
    <dgm:cxn modelId="{B1E18EE0-E213-534F-9432-170F1E449D89}" type="presOf" srcId="{134C588C-E060-3445-80B1-618C57603E2B}" destId="{D6CB0E00-9CA1-794F-BB8A-C0811AC790B3}" srcOrd="0" destOrd="0" presId="urn:microsoft.com/office/officeart/2008/layout/AlternatingHexagons"/>
    <dgm:cxn modelId="{E938229B-8C5B-B149-9FE5-0FDE4B959DB2}" type="presParOf" srcId="{5F5FF7A1-A0FA-0A43-AF8D-257F12FE2E77}" destId="{39B2B6CD-AE91-8341-8FF2-241B15AB4302}" srcOrd="0" destOrd="0" presId="urn:microsoft.com/office/officeart/2008/layout/AlternatingHexagons"/>
    <dgm:cxn modelId="{2F144E8F-3C9A-C149-8D18-CD90C9A29E07}" type="presParOf" srcId="{39B2B6CD-AE91-8341-8FF2-241B15AB4302}" destId="{DD33FAC8-55D3-D742-B88A-B78BDDF50D2C}" srcOrd="0" destOrd="0" presId="urn:microsoft.com/office/officeart/2008/layout/AlternatingHexagons"/>
    <dgm:cxn modelId="{91B40711-7665-EA4A-9AFE-1015DBF34280}" type="presParOf" srcId="{39B2B6CD-AE91-8341-8FF2-241B15AB4302}" destId="{E4B5C297-AA0C-BB44-A325-97B68057D39C}" srcOrd="1" destOrd="0" presId="urn:microsoft.com/office/officeart/2008/layout/AlternatingHexagons"/>
    <dgm:cxn modelId="{A46E1D72-F2E4-F740-9578-246C38F761E0}" type="presParOf" srcId="{39B2B6CD-AE91-8341-8FF2-241B15AB4302}" destId="{9AB7F6C8-E2B3-B941-A429-178B4F126339}" srcOrd="2" destOrd="0" presId="urn:microsoft.com/office/officeart/2008/layout/AlternatingHexagons"/>
    <dgm:cxn modelId="{138517A6-CBD0-AE49-B13B-8F678CCED02F}" type="presParOf" srcId="{39B2B6CD-AE91-8341-8FF2-241B15AB4302}" destId="{DE7BC65D-3BB2-BB45-BC2A-485AAE0C189C}" srcOrd="3" destOrd="0" presId="urn:microsoft.com/office/officeart/2008/layout/AlternatingHexagons"/>
    <dgm:cxn modelId="{F7785920-0547-6143-AE4C-22949282811E}" type="presParOf" srcId="{39B2B6CD-AE91-8341-8FF2-241B15AB4302}" destId="{D6CB0E00-9CA1-794F-BB8A-C0811AC790B3}" srcOrd="4" destOrd="0" presId="urn:microsoft.com/office/officeart/2008/layout/AlternatingHexagons"/>
    <dgm:cxn modelId="{67E5302B-6E85-F643-AC9E-A411BB9545F6}" type="presParOf" srcId="{5F5FF7A1-A0FA-0A43-AF8D-257F12FE2E77}" destId="{BDE92CEB-ABB9-2845-A275-B07FC5F2C1B0}" srcOrd="1" destOrd="0" presId="urn:microsoft.com/office/officeart/2008/layout/AlternatingHexagons"/>
    <dgm:cxn modelId="{15CB5F65-0FD0-8A4C-B422-149281117BCE}" type="presParOf" srcId="{5F5FF7A1-A0FA-0A43-AF8D-257F12FE2E77}" destId="{8F7C8AD5-AD46-A643-8D0C-12260F2136D7}" srcOrd="2" destOrd="0" presId="urn:microsoft.com/office/officeart/2008/layout/AlternatingHexagons"/>
    <dgm:cxn modelId="{94B648E9-35F5-6F46-B37A-514FD502ABF4}" type="presParOf" srcId="{8F7C8AD5-AD46-A643-8D0C-12260F2136D7}" destId="{C06A05A9-5468-7442-AF68-E5F9043A2F5D}" srcOrd="0" destOrd="0" presId="urn:microsoft.com/office/officeart/2008/layout/AlternatingHexagons"/>
    <dgm:cxn modelId="{267C54BF-9B2A-2C4A-867B-8886B1D4B272}" type="presParOf" srcId="{8F7C8AD5-AD46-A643-8D0C-12260F2136D7}" destId="{A9A664C1-34E1-CF4A-86FA-49FC67867C6D}" srcOrd="1" destOrd="0" presId="urn:microsoft.com/office/officeart/2008/layout/AlternatingHexagons"/>
    <dgm:cxn modelId="{AA067D01-7B06-2F46-B0E7-6570A3A7E3E4}" type="presParOf" srcId="{8F7C8AD5-AD46-A643-8D0C-12260F2136D7}" destId="{2C875E0F-DE12-7445-A012-F7D8A6CC831E}" srcOrd="2" destOrd="0" presId="urn:microsoft.com/office/officeart/2008/layout/AlternatingHexagons"/>
    <dgm:cxn modelId="{E2FE65BB-4E8A-424C-AD8B-83E50BFFFEC3}" type="presParOf" srcId="{8F7C8AD5-AD46-A643-8D0C-12260F2136D7}" destId="{7CF52A0F-7067-9740-8568-7763C6CDBCDC}" srcOrd="3" destOrd="0" presId="urn:microsoft.com/office/officeart/2008/layout/AlternatingHexagons"/>
    <dgm:cxn modelId="{095AB15D-5A43-7242-BF03-E9019DABCD20}" type="presParOf" srcId="{8F7C8AD5-AD46-A643-8D0C-12260F2136D7}" destId="{F50DECF5-C1AB-8C4A-90C1-8C567B74E777}" srcOrd="4" destOrd="0" presId="urn:microsoft.com/office/officeart/2008/layout/AlternatingHexagons"/>
    <dgm:cxn modelId="{6E43D72C-A881-6349-9410-C8D91FC0A12E}" type="presParOf" srcId="{5F5FF7A1-A0FA-0A43-AF8D-257F12FE2E77}" destId="{6DE7CAEE-2AE0-AA4B-BA38-0AC8CDD676F8}" srcOrd="3" destOrd="0" presId="urn:microsoft.com/office/officeart/2008/layout/AlternatingHexagons"/>
    <dgm:cxn modelId="{04F9D6BD-6F3D-1E44-B27D-1E9CBB979C64}" type="presParOf" srcId="{5F5FF7A1-A0FA-0A43-AF8D-257F12FE2E77}" destId="{ADDF4B69-37B7-5B4F-91FB-604E343C7C14}" srcOrd="4" destOrd="0" presId="urn:microsoft.com/office/officeart/2008/layout/AlternatingHexagons"/>
    <dgm:cxn modelId="{61F25B37-494C-424B-8D7B-2A126F8DC59C}" type="presParOf" srcId="{ADDF4B69-37B7-5B4F-91FB-604E343C7C14}" destId="{00AFA7E8-E32D-F64B-82EE-BCA8BA065C03}" srcOrd="0" destOrd="0" presId="urn:microsoft.com/office/officeart/2008/layout/AlternatingHexagons"/>
    <dgm:cxn modelId="{D7C17A35-F335-1940-8CBB-E0754ACA65E1}" type="presParOf" srcId="{ADDF4B69-37B7-5B4F-91FB-604E343C7C14}" destId="{8971EE13-9BB8-B744-858C-5F7C4BB01705}" srcOrd="1" destOrd="0" presId="urn:microsoft.com/office/officeart/2008/layout/AlternatingHexagons"/>
    <dgm:cxn modelId="{D21B38F2-CC44-6947-9471-5536EAC958BC}" type="presParOf" srcId="{ADDF4B69-37B7-5B4F-91FB-604E343C7C14}" destId="{1449A53A-D1AF-BE4D-BD9C-3F877E9EFB29}" srcOrd="2" destOrd="0" presId="urn:microsoft.com/office/officeart/2008/layout/AlternatingHexagons"/>
    <dgm:cxn modelId="{87B40D27-74C9-C64E-8AD8-AB803F465042}" type="presParOf" srcId="{ADDF4B69-37B7-5B4F-91FB-604E343C7C14}" destId="{03B565ED-4DFD-9E44-ADA0-6F31396445E6}" srcOrd="3" destOrd="0" presId="urn:microsoft.com/office/officeart/2008/layout/AlternatingHexagons"/>
    <dgm:cxn modelId="{33CD7DD8-58CB-8444-947C-2DE24E7A534E}" type="presParOf" srcId="{ADDF4B69-37B7-5B4F-91FB-604E343C7C14}" destId="{07FB3229-FA49-F047-88BF-86E40880E389}" srcOrd="4" destOrd="0" presId="urn:microsoft.com/office/officeart/2008/layout/AlternatingHexagon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2873545-470B-2E4D-9936-E56F700CCB68}" type="doc">
      <dgm:prSet loTypeId="urn:microsoft.com/office/officeart/2005/8/layout/chevron2" loCatId="" qsTypeId="urn:microsoft.com/office/officeart/2005/8/quickstyle/simple1" qsCatId="simple" csTypeId="urn:microsoft.com/office/officeart/2005/8/colors/colorful1" csCatId="colorful" phldr="1"/>
      <dgm:spPr/>
      <dgm:t>
        <a:bodyPr/>
        <a:lstStyle/>
        <a:p>
          <a:endParaRPr lang="en-US"/>
        </a:p>
      </dgm:t>
    </dgm:pt>
    <dgm:pt modelId="{6E549E6C-97BD-BA4A-9E6F-A1AEEABF9EFA}">
      <dgm:prSet phldrT="[Text]" custT="1"/>
      <dgm:spPr>
        <a:ln>
          <a:solidFill>
            <a:schemeClr val="tx1"/>
          </a:solidFill>
        </a:ln>
      </dgm:spPr>
      <dgm:t>
        <a:bodyPr/>
        <a:lstStyle/>
        <a:p>
          <a:r>
            <a:rPr lang="en-US" sz="1800" b="1" dirty="0">
              <a:solidFill>
                <a:schemeClr val="tx1"/>
              </a:solidFill>
              <a:latin typeface="Times New Roman" panose="02020603050405020304" pitchFamily="18" charset="0"/>
              <a:cs typeface="Times New Roman" panose="02020603050405020304" pitchFamily="18" charset="0"/>
            </a:rPr>
            <a:t>Latitude</a:t>
          </a:r>
        </a:p>
        <a:p>
          <a:r>
            <a:rPr lang="en-US" sz="1800" b="1" dirty="0">
              <a:solidFill>
                <a:schemeClr val="tx1"/>
              </a:solidFill>
              <a:latin typeface="Times New Roman" panose="02020603050405020304" pitchFamily="18" charset="0"/>
              <a:cs typeface="Times New Roman" panose="02020603050405020304" pitchFamily="18" charset="0"/>
            </a:rPr>
            <a:t>~51N</a:t>
          </a:r>
        </a:p>
      </dgm:t>
    </dgm:pt>
    <dgm:pt modelId="{288B4D6B-236F-2441-A64C-9DA540DBB4A1}" type="parTrans" cxnId="{C4B61AFA-E241-8447-8B38-08A7D2E025FB}">
      <dgm:prSet/>
      <dgm:spPr/>
      <dgm:t>
        <a:bodyPr/>
        <a:lstStyle/>
        <a:p>
          <a:endParaRPr lang="en-US"/>
        </a:p>
      </dgm:t>
    </dgm:pt>
    <dgm:pt modelId="{4614AB3F-221D-2643-A812-75AE55B66C07}" type="sibTrans" cxnId="{C4B61AFA-E241-8447-8B38-08A7D2E025FB}">
      <dgm:prSet/>
      <dgm:spPr/>
      <dgm:t>
        <a:bodyPr/>
        <a:lstStyle/>
        <a:p>
          <a:endParaRPr lang="en-US"/>
        </a:p>
      </dgm:t>
    </dgm:pt>
    <dgm:pt modelId="{8A1AB5F6-4D92-6D43-94AA-25991EDA6B1E}">
      <dgm:prSet phldrT="[Text]" custT="1"/>
      <dgm:spPr>
        <a:ln w="38100">
          <a:solidFill>
            <a:schemeClr val="accent4"/>
          </a:solidFill>
        </a:ln>
      </dgm:spPr>
      <dgm:t>
        <a:bodyPr/>
        <a:lstStyle/>
        <a:p>
          <a:pPr algn="l">
            <a:buFont typeface="Arial" panose="020B0604020202020204" pitchFamily="34" charset="0"/>
            <a:buChar char="•"/>
          </a:pPr>
          <a:r>
            <a:rPr lang="en-US" sz="1800" b="0" dirty="0">
              <a:latin typeface="Times New Roman" panose="02020603050405020304" pitchFamily="18" charset="0"/>
              <a:cs typeface="Times New Roman" panose="02020603050405020304" pitchFamily="18" charset="0"/>
            </a:rPr>
            <a:t>Calgary is located at about 51° North latitude.</a:t>
          </a:r>
        </a:p>
      </dgm:t>
    </dgm:pt>
    <dgm:pt modelId="{8B21D5CC-2FE6-814A-BCF7-5A2B9A0946AD}" type="parTrans" cxnId="{1964E3A1-F1EE-6543-9E15-CDC53C745B02}">
      <dgm:prSet/>
      <dgm:spPr/>
      <dgm:t>
        <a:bodyPr/>
        <a:lstStyle/>
        <a:p>
          <a:endParaRPr lang="en-US"/>
        </a:p>
      </dgm:t>
    </dgm:pt>
    <dgm:pt modelId="{B74D7579-598C-CD4A-9131-11E5573B3EB6}" type="sibTrans" cxnId="{1964E3A1-F1EE-6543-9E15-CDC53C745B02}">
      <dgm:prSet/>
      <dgm:spPr/>
      <dgm:t>
        <a:bodyPr/>
        <a:lstStyle/>
        <a:p>
          <a:endParaRPr lang="en-US"/>
        </a:p>
      </dgm:t>
    </dgm:pt>
    <dgm:pt modelId="{D2E95388-1A34-B34D-B5F1-CA67078014D3}">
      <dgm:prSet phldrT="[Text]" custT="1"/>
      <dgm:spPr>
        <a:ln>
          <a:solidFill>
            <a:schemeClr val="tx1"/>
          </a:solidFill>
        </a:ln>
      </dgm:spPr>
      <dgm:t>
        <a:bodyPr/>
        <a:lstStyle/>
        <a:p>
          <a:pPr algn="ctr"/>
          <a:r>
            <a:rPr lang="en-US" sz="1800" b="1" dirty="0">
              <a:solidFill>
                <a:schemeClr val="tx1"/>
              </a:solidFill>
              <a:latin typeface="Times New Roman" panose="02020603050405020304" pitchFamily="18" charset="0"/>
              <a:cs typeface="Times New Roman" panose="02020603050405020304" pitchFamily="18" charset="0"/>
            </a:rPr>
            <a:t>Elevation</a:t>
          </a:r>
        </a:p>
        <a:p>
          <a:pPr algn="ctr"/>
          <a:r>
            <a:rPr lang="en-US" sz="1800" b="1" dirty="0">
              <a:solidFill>
                <a:schemeClr val="tx1"/>
              </a:solidFill>
              <a:latin typeface="Times New Roman" panose="02020603050405020304" pitchFamily="18" charset="0"/>
              <a:cs typeface="Times New Roman" panose="02020603050405020304" pitchFamily="18" charset="0"/>
            </a:rPr>
            <a:t>1045m above sea level</a:t>
          </a:r>
        </a:p>
      </dgm:t>
    </dgm:pt>
    <dgm:pt modelId="{F798A2DF-45FB-5041-9D1B-F33D6BDF60E9}" type="parTrans" cxnId="{B7753A6A-26FA-2A40-8F53-2E7628E3A64C}">
      <dgm:prSet/>
      <dgm:spPr/>
      <dgm:t>
        <a:bodyPr/>
        <a:lstStyle/>
        <a:p>
          <a:endParaRPr lang="en-US"/>
        </a:p>
      </dgm:t>
    </dgm:pt>
    <dgm:pt modelId="{9AFF8F7A-88CD-E34E-B7CC-8F29F0ECE114}" type="sibTrans" cxnId="{B7753A6A-26FA-2A40-8F53-2E7628E3A64C}">
      <dgm:prSet/>
      <dgm:spPr/>
      <dgm:t>
        <a:bodyPr/>
        <a:lstStyle/>
        <a:p>
          <a:endParaRPr lang="en-US"/>
        </a:p>
      </dgm:t>
    </dgm:pt>
    <dgm:pt modelId="{8F3B0E84-FD25-0C48-B386-40F8A5D03234}">
      <dgm:prSet phldrT="[Text]" custT="1"/>
      <dgm:spPr>
        <a:ln w="38100">
          <a:solidFill>
            <a:schemeClr val="accent4"/>
          </a:solidFill>
        </a:ln>
      </dgm:spPr>
      <dgm:t>
        <a:bodyPr/>
        <a:lstStyle/>
        <a:p>
          <a:r>
            <a:rPr lang="en-US" sz="1800" dirty="0">
              <a:latin typeface="Times New Roman" panose="02020603050405020304" pitchFamily="18" charset="0"/>
              <a:cs typeface="Times New Roman" panose="02020603050405020304" pitchFamily="18" charset="0"/>
            </a:rPr>
            <a:t>Higher Elevation means a thinner atmosphere; less sunlight is absorbed. </a:t>
          </a:r>
        </a:p>
      </dgm:t>
    </dgm:pt>
    <dgm:pt modelId="{C7005F79-9E6D-374D-92D2-5AC64278166A}" type="parTrans" cxnId="{3EC49F8C-C3E1-974C-9114-07F0F4199B2D}">
      <dgm:prSet/>
      <dgm:spPr/>
      <dgm:t>
        <a:bodyPr/>
        <a:lstStyle/>
        <a:p>
          <a:endParaRPr lang="en-US"/>
        </a:p>
      </dgm:t>
    </dgm:pt>
    <dgm:pt modelId="{B35E008D-474C-3246-89B9-7430308C73C8}" type="sibTrans" cxnId="{3EC49F8C-C3E1-974C-9114-07F0F4199B2D}">
      <dgm:prSet/>
      <dgm:spPr/>
      <dgm:t>
        <a:bodyPr/>
        <a:lstStyle/>
        <a:p>
          <a:endParaRPr lang="en-US"/>
        </a:p>
      </dgm:t>
    </dgm:pt>
    <dgm:pt modelId="{EA91161C-1C0A-6849-BD28-4186B7F956C5}">
      <dgm:prSet phldrT="[Text]" custT="1"/>
      <dgm:spPr>
        <a:ln w="38100">
          <a:solidFill>
            <a:schemeClr val="accent4"/>
          </a:solidFill>
        </a:ln>
      </dgm:spPr>
      <dgm:t>
        <a:bodyPr/>
        <a:lstStyle/>
        <a:p>
          <a:r>
            <a:rPr lang="en-US" sz="1800" dirty="0">
              <a:latin typeface="Times New Roman" panose="02020603050405020304" pitchFamily="18" charset="0"/>
              <a:cs typeface="Times New Roman" panose="02020603050405020304" pitchFamily="18" charset="0"/>
            </a:rPr>
            <a:t>More sunlight reaches the solar panel compared to lower-living cities</a:t>
          </a:r>
        </a:p>
      </dgm:t>
    </dgm:pt>
    <dgm:pt modelId="{D27C9FE6-AB55-AD43-BBD6-736FD10060E8}" type="parTrans" cxnId="{ED558C6F-204D-8940-B8BC-E8971F41C824}">
      <dgm:prSet/>
      <dgm:spPr/>
      <dgm:t>
        <a:bodyPr/>
        <a:lstStyle/>
        <a:p>
          <a:endParaRPr lang="en-US"/>
        </a:p>
      </dgm:t>
    </dgm:pt>
    <dgm:pt modelId="{FF5865B8-3217-BB45-A046-F3E8174C9EB6}" type="sibTrans" cxnId="{ED558C6F-204D-8940-B8BC-E8971F41C824}">
      <dgm:prSet/>
      <dgm:spPr/>
      <dgm:t>
        <a:bodyPr/>
        <a:lstStyle/>
        <a:p>
          <a:endParaRPr lang="en-US"/>
        </a:p>
      </dgm:t>
    </dgm:pt>
    <dgm:pt modelId="{A4E9B305-5AB8-8240-B557-AB650DC8A399}">
      <dgm:prSet phldrT="[Text]" custT="1"/>
      <dgm:spPr>
        <a:ln>
          <a:solidFill>
            <a:schemeClr val="tx1"/>
          </a:solidFill>
        </a:ln>
      </dgm:spPr>
      <dgm:t>
        <a:bodyPr/>
        <a:lstStyle/>
        <a:p>
          <a:r>
            <a:rPr lang="en-US" sz="1800" b="1" dirty="0">
              <a:solidFill>
                <a:schemeClr val="tx1"/>
              </a:solidFill>
              <a:latin typeface="Times New Roman" panose="02020603050405020304" pitchFamily="18" charset="0"/>
              <a:cs typeface="Times New Roman" panose="02020603050405020304" pitchFamily="18" charset="0"/>
            </a:rPr>
            <a:t>Other factors</a:t>
          </a:r>
        </a:p>
      </dgm:t>
    </dgm:pt>
    <dgm:pt modelId="{331ADE2E-0519-1F42-B700-A89B0450330E}" type="parTrans" cxnId="{E1B65C27-1F0C-D74A-9D93-A1D1AF20226F}">
      <dgm:prSet/>
      <dgm:spPr/>
      <dgm:t>
        <a:bodyPr/>
        <a:lstStyle/>
        <a:p>
          <a:endParaRPr lang="en-US"/>
        </a:p>
      </dgm:t>
    </dgm:pt>
    <dgm:pt modelId="{2E72F966-70B2-CF45-B9F6-C82F53AF879A}" type="sibTrans" cxnId="{E1B65C27-1F0C-D74A-9D93-A1D1AF20226F}">
      <dgm:prSet/>
      <dgm:spPr/>
      <dgm:t>
        <a:bodyPr/>
        <a:lstStyle/>
        <a:p>
          <a:endParaRPr lang="en-US"/>
        </a:p>
      </dgm:t>
    </dgm:pt>
    <dgm:pt modelId="{BAAE92EE-E3AA-294E-9CCB-7C905C1E8017}">
      <dgm:prSet phldrT="[Text]" custT="1"/>
      <dgm:spPr>
        <a:ln w="38100">
          <a:solidFill>
            <a:schemeClr val="accent4"/>
          </a:solidFill>
        </a:ln>
      </dgm:spPr>
      <dgm:t>
        <a:bodyPr/>
        <a:lstStyle/>
        <a:p>
          <a:r>
            <a:rPr lang="en-US" sz="1800" dirty="0">
              <a:latin typeface="Times New Roman" panose="02020603050405020304" pitchFamily="18" charset="0"/>
              <a:cs typeface="Times New Roman" panose="02020603050405020304" pitchFamily="18" charset="0"/>
            </a:rPr>
            <a:t>Length of daylight, Seasonal sunlight variation, and Cloud cover are data-based factors. I will analyze historical data to find out its pattern.</a:t>
          </a:r>
        </a:p>
      </dgm:t>
    </dgm:pt>
    <dgm:pt modelId="{D8AA79A2-E2AA-8B48-B6FA-B54B8A8CF289}" type="parTrans" cxnId="{8E549FD7-8C52-294B-9E59-ABBFABA2CCF3}">
      <dgm:prSet/>
      <dgm:spPr/>
      <dgm:t>
        <a:bodyPr/>
        <a:lstStyle/>
        <a:p>
          <a:endParaRPr lang="en-US"/>
        </a:p>
      </dgm:t>
    </dgm:pt>
    <dgm:pt modelId="{D8A350F1-E598-3C4F-A1A0-ED87C4CAAB04}" type="sibTrans" cxnId="{8E549FD7-8C52-294B-9E59-ABBFABA2CCF3}">
      <dgm:prSet/>
      <dgm:spPr/>
      <dgm:t>
        <a:bodyPr/>
        <a:lstStyle/>
        <a:p>
          <a:endParaRPr lang="en-US"/>
        </a:p>
      </dgm:t>
    </dgm:pt>
    <dgm:pt modelId="{2CB58D17-24CD-E849-A534-903F6BE6DEF3}">
      <dgm:prSet custT="1"/>
      <dgm:spPr>
        <a:ln w="38100">
          <a:solidFill>
            <a:schemeClr val="accent4"/>
          </a:solidFill>
        </a:ln>
      </dgm:spPr>
      <dgm:t>
        <a:bodyPr/>
        <a:lstStyle/>
        <a:p>
          <a:pPr algn="l">
            <a:buFont typeface="Arial" panose="020B0604020202020204" pitchFamily="34" charset="0"/>
            <a:buChar char="•"/>
          </a:pPr>
          <a:r>
            <a:rPr lang="en-US" sz="1800" b="0" dirty="0">
              <a:latin typeface="Times New Roman" panose="02020603050405020304" pitchFamily="18" charset="0"/>
              <a:cs typeface="Times New Roman" panose="02020603050405020304" pitchFamily="18" charset="0"/>
            </a:rPr>
            <a:t>This gives Calgary long daylight hours in summer.</a:t>
          </a:r>
        </a:p>
      </dgm:t>
    </dgm:pt>
    <dgm:pt modelId="{FE1CFD34-73D8-564E-BB72-9406CB3F38CF}" type="parTrans" cxnId="{7872655E-2FD5-B546-A42F-010FA57187B2}">
      <dgm:prSet/>
      <dgm:spPr/>
      <dgm:t>
        <a:bodyPr/>
        <a:lstStyle/>
        <a:p>
          <a:endParaRPr lang="en-US"/>
        </a:p>
      </dgm:t>
    </dgm:pt>
    <dgm:pt modelId="{CD85E35C-A59B-6849-9B6A-4C2A7A3C77D8}" type="sibTrans" cxnId="{7872655E-2FD5-B546-A42F-010FA57187B2}">
      <dgm:prSet/>
      <dgm:spPr/>
      <dgm:t>
        <a:bodyPr/>
        <a:lstStyle/>
        <a:p>
          <a:endParaRPr lang="en-US"/>
        </a:p>
      </dgm:t>
    </dgm:pt>
    <dgm:pt modelId="{25E8BB1D-821E-8A4A-B9CF-6640DEC42A10}">
      <dgm:prSet custT="1"/>
      <dgm:spPr>
        <a:ln w="38100">
          <a:solidFill>
            <a:schemeClr val="accent4"/>
          </a:solidFill>
        </a:ln>
      </dgm:spPr>
      <dgm:t>
        <a:bodyPr/>
        <a:lstStyle/>
        <a:p>
          <a:pPr algn="l">
            <a:buFont typeface="Arial" panose="020B0604020202020204" pitchFamily="34" charset="0"/>
            <a:buChar char="•"/>
          </a:pPr>
          <a:r>
            <a:rPr lang="en-US" sz="1800" b="0" dirty="0">
              <a:latin typeface="Times New Roman" panose="02020603050405020304" pitchFamily="18" charset="0"/>
              <a:cs typeface="Times New Roman" panose="02020603050405020304" pitchFamily="18" charset="0"/>
            </a:rPr>
            <a:t>Longer days mean more time for solar panels to produce electricity.</a:t>
          </a:r>
        </a:p>
      </dgm:t>
    </dgm:pt>
    <dgm:pt modelId="{27F2D8F2-3DC1-1E4E-A09B-A35769857898}" type="parTrans" cxnId="{95933925-681C-F142-83C5-AFD59BBFF850}">
      <dgm:prSet/>
      <dgm:spPr/>
      <dgm:t>
        <a:bodyPr/>
        <a:lstStyle/>
        <a:p>
          <a:endParaRPr lang="en-US"/>
        </a:p>
      </dgm:t>
    </dgm:pt>
    <dgm:pt modelId="{46159BD1-3D38-B645-8EFF-A1DC5DC77AEB}" type="sibTrans" cxnId="{95933925-681C-F142-83C5-AFD59BBFF850}">
      <dgm:prSet/>
      <dgm:spPr/>
      <dgm:t>
        <a:bodyPr/>
        <a:lstStyle/>
        <a:p>
          <a:endParaRPr lang="en-US"/>
        </a:p>
      </dgm:t>
    </dgm:pt>
    <dgm:pt modelId="{B76C52C3-9555-FF41-9160-70F3F646BB21}" type="pres">
      <dgm:prSet presAssocID="{22873545-470B-2E4D-9936-E56F700CCB68}" presName="linearFlow" presStyleCnt="0">
        <dgm:presLayoutVars>
          <dgm:dir/>
          <dgm:animLvl val="lvl"/>
          <dgm:resizeHandles val="exact"/>
        </dgm:presLayoutVars>
      </dgm:prSet>
      <dgm:spPr/>
    </dgm:pt>
    <dgm:pt modelId="{7FD704A9-B7E8-C147-95AC-1C5315727539}" type="pres">
      <dgm:prSet presAssocID="{6E549E6C-97BD-BA4A-9E6F-A1AEEABF9EFA}" presName="composite" presStyleCnt="0"/>
      <dgm:spPr/>
    </dgm:pt>
    <dgm:pt modelId="{1D8EC935-EBF2-9141-BC89-E4D9761451C6}" type="pres">
      <dgm:prSet presAssocID="{6E549E6C-97BD-BA4A-9E6F-A1AEEABF9EFA}" presName="parentText" presStyleLbl="alignNode1" presStyleIdx="0" presStyleCnt="3">
        <dgm:presLayoutVars>
          <dgm:chMax val="1"/>
          <dgm:bulletEnabled val="1"/>
        </dgm:presLayoutVars>
      </dgm:prSet>
      <dgm:spPr/>
    </dgm:pt>
    <dgm:pt modelId="{0899D64A-86F4-E04C-9390-846D647DC87C}" type="pres">
      <dgm:prSet presAssocID="{6E549E6C-97BD-BA4A-9E6F-A1AEEABF9EFA}" presName="descendantText" presStyleLbl="alignAcc1" presStyleIdx="0" presStyleCnt="3" custLinFactY="-100000" custLinFactNeighborX="5495" custLinFactNeighborY="-188378">
        <dgm:presLayoutVars>
          <dgm:bulletEnabled val="1"/>
        </dgm:presLayoutVars>
      </dgm:prSet>
      <dgm:spPr/>
    </dgm:pt>
    <dgm:pt modelId="{B877ECA1-B2FE-8B43-A6F8-A7EF711BAEA5}" type="pres">
      <dgm:prSet presAssocID="{4614AB3F-221D-2643-A812-75AE55B66C07}" presName="sp" presStyleCnt="0"/>
      <dgm:spPr/>
    </dgm:pt>
    <dgm:pt modelId="{15A29E43-95A2-E54B-A2F7-EA28DC181692}" type="pres">
      <dgm:prSet presAssocID="{D2E95388-1A34-B34D-B5F1-CA67078014D3}" presName="composite" presStyleCnt="0"/>
      <dgm:spPr/>
    </dgm:pt>
    <dgm:pt modelId="{D81E9C50-6EB9-124B-80FC-8DEFEE617A8B}" type="pres">
      <dgm:prSet presAssocID="{D2E95388-1A34-B34D-B5F1-CA67078014D3}" presName="parentText" presStyleLbl="alignNode1" presStyleIdx="1" presStyleCnt="3">
        <dgm:presLayoutVars>
          <dgm:chMax val="1"/>
          <dgm:bulletEnabled val="1"/>
        </dgm:presLayoutVars>
      </dgm:prSet>
      <dgm:spPr/>
    </dgm:pt>
    <dgm:pt modelId="{C3B582BD-09A7-9F47-9C72-AEC10137588B}" type="pres">
      <dgm:prSet presAssocID="{D2E95388-1A34-B34D-B5F1-CA67078014D3}" presName="descendantText" presStyleLbl="alignAcc1" presStyleIdx="1" presStyleCnt="3">
        <dgm:presLayoutVars>
          <dgm:bulletEnabled val="1"/>
        </dgm:presLayoutVars>
      </dgm:prSet>
      <dgm:spPr/>
    </dgm:pt>
    <dgm:pt modelId="{F8E808F3-07E9-2B43-B03B-FB5741B44287}" type="pres">
      <dgm:prSet presAssocID="{9AFF8F7A-88CD-E34E-B7CC-8F29F0ECE114}" presName="sp" presStyleCnt="0"/>
      <dgm:spPr/>
    </dgm:pt>
    <dgm:pt modelId="{2FDD7EFB-64E8-DE4E-A6ED-07593CE36424}" type="pres">
      <dgm:prSet presAssocID="{A4E9B305-5AB8-8240-B557-AB650DC8A399}" presName="composite" presStyleCnt="0"/>
      <dgm:spPr/>
    </dgm:pt>
    <dgm:pt modelId="{400C3BFC-2124-D44A-9496-C84518DD8E64}" type="pres">
      <dgm:prSet presAssocID="{A4E9B305-5AB8-8240-B557-AB650DC8A399}" presName="parentText" presStyleLbl="alignNode1" presStyleIdx="2" presStyleCnt="3">
        <dgm:presLayoutVars>
          <dgm:chMax val="1"/>
          <dgm:bulletEnabled val="1"/>
        </dgm:presLayoutVars>
      </dgm:prSet>
      <dgm:spPr/>
    </dgm:pt>
    <dgm:pt modelId="{46286373-51C7-5642-A3C1-67CBDE68B835}" type="pres">
      <dgm:prSet presAssocID="{A4E9B305-5AB8-8240-B557-AB650DC8A399}" presName="descendantText" presStyleLbl="alignAcc1" presStyleIdx="2" presStyleCnt="3">
        <dgm:presLayoutVars>
          <dgm:bulletEnabled val="1"/>
        </dgm:presLayoutVars>
      </dgm:prSet>
      <dgm:spPr/>
    </dgm:pt>
  </dgm:ptLst>
  <dgm:cxnLst>
    <dgm:cxn modelId="{84804313-F302-C54A-9D4B-09C5CCC0C266}" type="presOf" srcId="{2CB58D17-24CD-E849-A534-903F6BE6DEF3}" destId="{0899D64A-86F4-E04C-9390-846D647DC87C}" srcOrd="0" destOrd="1" presId="urn:microsoft.com/office/officeart/2005/8/layout/chevron2"/>
    <dgm:cxn modelId="{CFEAEB1B-1B1B-3044-A46D-F2FDE5A8D0E8}" type="presOf" srcId="{8F3B0E84-FD25-0C48-B386-40F8A5D03234}" destId="{C3B582BD-09A7-9F47-9C72-AEC10137588B}" srcOrd="0" destOrd="0" presId="urn:microsoft.com/office/officeart/2005/8/layout/chevron2"/>
    <dgm:cxn modelId="{95933925-681C-F142-83C5-AFD59BBFF850}" srcId="{6E549E6C-97BD-BA4A-9E6F-A1AEEABF9EFA}" destId="{25E8BB1D-821E-8A4A-B9CF-6640DEC42A10}" srcOrd="2" destOrd="0" parTransId="{27F2D8F2-3DC1-1E4E-A09B-A35769857898}" sibTransId="{46159BD1-3D38-B645-8EFF-A1DC5DC77AEB}"/>
    <dgm:cxn modelId="{E1B65C27-1F0C-D74A-9D93-A1D1AF20226F}" srcId="{22873545-470B-2E4D-9936-E56F700CCB68}" destId="{A4E9B305-5AB8-8240-B557-AB650DC8A399}" srcOrd="2" destOrd="0" parTransId="{331ADE2E-0519-1F42-B700-A89B0450330E}" sibTransId="{2E72F966-70B2-CF45-B9F6-C82F53AF879A}"/>
    <dgm:cxn modelId="{7872655E-2FD5-B546-A42F-010FA57187B2}" srcId="{6E549E6C-97BD-BA4A-9E6F-A1AEEABF9EFA}" destId="{2CB58D17-24CD-E849-A534-903F6BE6DEF3}" srcOrd="1" destOrd="0" parTransId="{FE1CFD34-73D8-564E-BB72-9406CB3F38CF}" sibTransId="{CD85E35C-A59B-6849-9B6A-4C2A7A3C77D8}"/>
    <dgm:cxn modelId="{B7753A6A-26FA-2A40-8F53-2E7628E3A64C}" srcId="{22873545-470B-2E4D-9936-E56F700CCB68}" destId="{D2E95388-1A34-B34D-B5F1-CA67078014D3}" srcOrd="1" destOrd="0" parTransId="{F798A2DF-45FB-5041-9D1B-F33D6BDF60E9}" sibTransId="{9AFF8F7A-88CD-E34E-B7CC-8F29F0ECE114}"/>
    <dgm:cxn modelId="{ED558C6F-204D-8940-B8BC-E8971F41C824}" srcId="{D2E95388-1A34-B34D-B5F1-CA67078014D3}" destId="{EA91161C-1C0A-6849-BD28-4186B7F956C5}" srcOrd="1" destOrd="0" parTransId="{D27C9FE6-AB55-AD43-BBD6-736FD10060E8}" sibTransId="{FF5865B8-3217-BB45-A046-F3E8174C9EB6}"/>
    <dgm:cxn modelId="{3A61E685-3DA9-3343-9CA1-8A8FFE73A42C}" type="presOf" srcId="{8A1AB5F6-4D92-6D43-94AA-25991EDA6B1E}" destId="{0899D64A-86F4-E04C-9390-846D647DC87C}" srcOrd="0" destOrd="0" presId="urn:microsoft.com/office/officeart/2005/8/layout/chevron2"/>
    <dgm:cxn modelId="{4B568888-1CC0-194B-AC43-FFB0A8620CBF}" type="presOf" srcId="{22873545-470B-2E4D-9936-E56F700CCB68}" destId="{B76C52C3-9555-FF41-9160-70F3F646BB21}" srcOrd="0" destOrd="0" presId="urn:microsoft.com/office/officeart/2005/8/layout/chevron2"/>
    <dgm:cxn modelId="{603DD388-88CC-6641-8D3A-4A5410245CCA}" type="presOf" srcId="{D2E95388-1A34-B34D-B5F1-CA67078014D3}" destId="{D81E9C50-6EB9-124B-80FC-8DEFEE617A8B}" srcOrd="0" destOrd="0" presId="urn:microsoft.com/office/officeart/2005/8/layout/chevron2"/>
    <dgm:cxn modelId="{3EC49F8C-C3E1-974C-9114-07F0F4199B2D}" srcId="{D2E95388-1A34-B34D-B5F1-CA67078014D3}" destId="{8F3B0E84-FD25-0C48-B386-40F8A5D03234}" srcOrd="0" destOrd="0" parTransId="{C7005F79-9E6D-374D-92D2-5AC64278166A}" sibTransId="{B35E008D-474C-3246-89B9-7430308C73C8}"/>
    <dgm:cxn modelId="{DBD51F92-FA19-A14F-8F92-9E2C6E55CF57}" type="presOf" srcId="{25E8BB1D-821E-8A4A-B9CF-6640DEC42A10}" destId="{0899D64A-86F4-E04C-9390-846D647DC87C}" srcOrd="0" destOrd="2" presId="urn:microsoft.com/office/officeart/2005/8/layout/chevron2"/>
    <dgm:cxn modelId="{E8430794-7748-3048-945F-D4DCD0201777}" type="presOf" srcId="{BAAE92EE-E3AA-294E-9CCB-7C905C1E8017}" destId="{46286373-51C7-5642-A3C1-67CBDE68B835}" srcOrd="0" destOrd="0" presId="urn:microsoft.com/office/officeart/2005/8/layout/chevron2"/>
    <dgm:cxn modelId="{1964E3A1-F1EE-6543-9E15-CDC53C745B02}" srcId="{6E549E6C-97BD-BA4A-9E6F-A1AEEABF9EFA}" destId="{8A1AB5F6-4D92-6D43-94AA-25991EDA6B1E}" srcOrd="0" destOrd="0" parTransId="{8B21D5CC-2FE6-814A-BCF7-5A2B9A0946AD}" sibTransId="{B74D7579-598C-CD4A-9131-11E5573B3EB6}"/>
    <dgm:cxn modelId="{D72BBCB8-8386-484C-93B9-10FD9A0B8883}" type="presOf" srcId="{A4E9B305-5AB8-8240-B557-AB650DC8A399}" destId="{400C3BFC-2124-D44A-9496-C84518DD8E64}" srcOrd="0" destOrd="0" presId="urn:microsoft.com/office/officeart/2005/8/layout/chevron2"/>
    <dgm:cxn modelId="{B115A0CC-7281-314D-B360-269BF230ABD3}" type="presOf" srcId="{6E549E6C-97BD-BA4A-9E6F-A1AEEABF9EFA}" destId="{1D8EC935-EBF2-9141-BC89-E4D9761451C6}" srcOrd="0" destOrd="0" presId="urn:microsoft.com/office/officeart/2005/8/layout/chevron2"/>
    <dgm:cxn modelId="{204B6AD1-3022-594A-9F07-8B062F07763E}" type="presOf" srcId="{EA91161C-1C0A-6849-BD28-4186B7F956C5}" destId="{C3B582BD-09A7-9F47-9C72-AEC10137588B}" srcOrd="0" destOrd="1" presId="urn:microsoft.com/office/officeart/2005/8/layout/chevron2"/>
    <dgm:cxn modelId="{8E549FD7-8C52-294B-9E59-ABBFABA2CCF3}" srcId="{A4E9B305-5AB8-8240-B557-AB650DC8A399}" destId="{BAAE92EE-E3AA-294E-9CCB-7C905C1E8017}" srcOrd="0" destOrd="0" parTransId="{D8AA79A2-E2AA-8B48-B6FA-B54B8A8CF289}" sibTransId="{D8A350F1-E598-3C4F-A1A0-ED87C4CAAB04}"/>
    <dgm:cxn modelId="{C4B61AFA-E241-8447-8B38-08A7D2E025FB}" srcId="{22873545-470B-2E4D-9936-E56F700CCB68}" destId="{6E549E6C-97BD-BA4A-9E6F-A1AEEABF9EFA}" srcOrd="0" destOrd="0" parTransId="{288B4D6B-236F-2441-A64C-9DA540DBB4A1}" sibTransId="{4614AB3F-221D-2643-A812-75AE55B66C07}"/>
    <dgm:cxn modelId="{766636D6-72DF-DA4A-A126-764A758FA7AA}" type="presParOf" srcId="{B76C52C3-9555-FF41-9160-70F3F646BB21}" destId="{7FD704A9-B7E8-C147-95AC-1C5315727539}" srcOrd="0" destOrd="0" presId="urn:microsoft.com/office/officeart/2005/8/layout/chevron2"/>
    <dgm:cxn modelId="{5BB243F8-4C6B-F249-9B92-82630E4AF7FE}" type="presParOf" srcId="{7FD704A9-B7E8-C147-95AC-1C5315727539}" destId="{1D8EC935-EBF2-9141-BC89-E4D9761451C6}" srcOrd="0" destOrd="0" presId="urn:microsoft.com/office/officeart/2005/8/layout/chevron2"/>
    <dgm:cxn modelId="{3FB0CB15-93A3-4141-ABA2-687F88FDE282}" type="presParOf" srcId="{7FD704A9-B7E8-C147-95AC-1C5315727539}" destId="{0899D64A-86F4-E04C-9390-846D647DC87C}" srcOrd="1" destOrd="0" presId="urn:microsoft.com/office/officeart/2005/8/layout/chevron2"/>
    <dgm:cxn modelId="{305BA866-9266-5946-9984-1B4BA806CF1F}" type="presParOf" srcId="{B76C52C3-9555-FF41-9160-70F3F646BB21}" destId="{B877ECA1-B2FE-8B43-A6F8-A7EF711BAEA5}" srcOrd="1" destOrd="0" presId="urn:microsoft.com/office/officeart/2005/8/layout/chevron2"/>
    <dgm:cxn modelId="{D39F5549-FCB4-9A44-A84D-0F7A3EDE8039}" type="presParOf" srcId="{B76C52C3-9555-FF41-9160-70F3F646BB21}" destId="{15A29E43-95A2-E54B-A2F7-EA28DC181692}" srcOrd="2" destOrd="0" presId="urn:microsoft.com/office/officeart/2005/8/layout/chevron2"/>
    <dgm:cxn modelId="{D53E8883-E1B9-2F41-A12D-DDD3C8F9BD2F}" type="presParOf" srcId="{15A29E43-95A2-E54B-A2F7-EA28DC181692}" destId="{D81E9C50-6EB9-124B-80FC-8DEFEE617A8B}" srcOrd="0" destOrd="0" presId="urn:microsoft.com/office/officeart/2005/8/layout/chevron2"/>
    <dgm:cxn modelId="{25A0CC2F-F061-3C4E-B890-E097AB1BAE3B}" type="presParOf" srcId="{15A29E43-95A2-E54B-A2F7-EA28DC181692}" destId="{C3B582BD-09A7-9F47-9C72-AEC10137588B}" srcOrd="1" destOrd="0" presId="urn:microsoft.com/office/officeart/2005/8/layout/chevron2"/>
    <dgm:cxn modelId="{5F898DD7-FAD2-D546-B677-A619D6C01065}" type="presParOf" srcId="{B76C52C3-9555-FF41-9160-70F3F646BB21}" destId="{F8E808F3-07E9-2B43-B03B-FB5741B44287}" srcOrd="3" destOrd="0" presId="urn:microsoft.com/office/officeart/2005/8/layout/chevron2"/>
    <dgm:cxn modelId="{F1A86F71-FBDF-DC44-AF9E-28D5CA64DE47}" type="presParOf" srcId="{B76C52C3-9555-FF41-9160-70F3F646BB21}" destId="{2FDD7EFB-64E8-DE4E-A6ED-07593CE36424}" srcOrd="4" destOrd="0" presId="urn:microsoft.com/office/officeart/2005/8/layout/chevron2"/>
    <dgm:cxn modelId="{17B77EAA-577E-BD44-8FEF-FF9F8362450C}" type="presParOf" srcId="{2FDD7EFB-64E8-DE4E-A6ED-07593CE36424}" destId="{400C3BFC-2124-D44A-9496-C84518DD8E64}" srcOrd="0" destOrd="0" presId="urn:microsoft.com/office/officeart/2005/8/layout/chevron2"/>
    <dgm:cxn modelId="{A8D7C508-356A-8846-A971-347C9C0DD89F}" type="presParOf" srcId="{2FDD7EFB-64E8-DE4E-A6ED-07593CE36424}" destId="{46286373-51C7-5642-A3C1-67CBDE68B835}" srcOrd="1" destOrd="0" presId="urn:microsoft.com/office/officeart/2005/8/layout/chevron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58ACCE-B072-C443-B9F9-E8598A88C789}">
      <dsp:nvSpPr>
        <dsp:cNvPr id="0" name=""/>
        <dsp:cNvSpPr/>
      </dsp:nvSpPr>
      <dsp:spPr>
        <a:xfrm>
          <a:off x="888602" y="0"/>
          <a:ext cx="10070825" cy="2135196"/>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7E3851B-8269-4745-9C78-42664F426B1E}">
      <dsp:nvSpPr>
        <dsp:cNvPr id="0" name=""/>
        <dsp:cNvSpPr/>
      </dsp:nvSpPr>
      <dsp:spPr>
        <a:xfrm>
          <a:off x="2459" y="640558"/>
          <a:ext cx="2490853" cy="854078"/>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latin typeface="Times New Roman" panose="02020603050405020304" pitchFamily="18" charset="0"/>
              <a:cs typeface="Times New Roman" panose="02020603050405020304" pitchFamily="18" charset="0"/>
            </a:rPr>
            <a:t>The Sun sends solar energy to Earth </a:t>
          </a:r>
        </a:p>
      </dsp:txBody>
      <dsp:txXfrm>
        <a:off x="44152" y="682251"/>
        <a:ext cx="2407467" cy="770692"/>
      </dsp:txXfrm>
    </dsp:sp>
    <dsp:sp modelId="{8278FF61-AFEF-4F49-AC69-E1EC92B06814}">
      <dsp:nvSpPr>
        <dsp:cNvPr id="0" name=""/>
        <dsp:cNvSpPr/>
      </dsp:nvSpPr>
      <dsp:spPr>
        <a:xfrm>
          <a:off x="2636952" y="688634"/>
          <a:ext cx="2872789" cy="757926"/>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latin typeface="Times New Roman" panose="02020603050405020304" pitchFamily="18" charset="0"/>
              <a:cs typeface="Times New Roman" panose="02020603050405020304" pitchFamily="18" charset="0"/>
            </a:rPr>
            <a:t>Solar Panels catch Sunlight and turn Sunlight into electricity</a:t>
          </a:r>
        </a:p>
      </dsp:txBody>
      <dsp:txXfrm>
        <a:off x="2673951" y="725633"/>
        <a:ext cx="2798791" cy="683928"/>
      </dsp:txXfrm>
    </dsp:sp>
    <dsp:sp modelId="{03981CE2-9EB7-0C40-AB3B-38E964ED2BE6}">
      <dsp:nvSpPr>
        <dsp:cNvPr id="0" name=""/>
        <dsp:cNvSpPr/>
      </dsp:nvSpPr>
      <dsp:spPr>
        <a:xfrm>
          <a:off x="5653380" y="640558"/>
          <a:ext cx="3024275" cy="854078"/>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latin typeface="Times New Roman" panose="02020603050405020304" pitchFamily="18" charset="0"/>
              <a:cs typeface="Times New Roman" panose="02020603050405020304" pitchFamily="18" charset="0"/>
            </a:rPr>
            <a:t>The inverter changes the electricity into a form that homes can use</a:t>
          </a:r>
        </a:p>
      </dsp:txBody>
      <dsp:txXfrm>
        <a:off x="5695073" y="682251"/>
        <a:ext cx="2940889" cy="770692"/>
      </dsp:txXfrm>
    </dsp:sp>
    <dsp:sp modelId="{36FC1E4F-9081-9446-90CA-00C48096C012}">
      <dsp:nvSpPr>
        <dsp:cNvPr id="0" name=""/>
        <dsp:cNvSpPr/>
      </dsp:nvSpPr>
      <dsp:spPr>
        <a:xfrm>
          <a:off x="8821295" y="640558"/>
          <a:ext cx="3024275" cy="854078"/>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latin typeface="Times New Roman" panose="02020603050405020304" pitchFamily="18" charset="0"/>
              <a:cs typeface="Times New Roman" panose="02020603050405020304" pitchFamily="18" charset="0"/>
            </a:rPr>
            <a:t>Electricity powers lights, fans, TV, and other devices</a:t>
          </a:r>
        </a:p>
      </dsp:txBody>
      <dsp:txXfrm>
        <a:off x="8862988" y="682251"/>
        <a:ext cx="2940889" cy="7706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474FFB-E185-FA40-85FC-ECACEE5BCF7E}">
      <dsp:nvSpPr>
        <dsp:cNvPr id="0" name=""/>
        <dsp:cNvSpPr/>
      </dsp:nvSpPr>
      <dsp:spPr>
        <a:xfrm>
          <a:off x="3326808" y="714823"/>
          <a:ext cx="545788" cy="91440"/>
        </a:xfrm>
        <a:custGeom>
          <a:avLst/>
          <a:gdLst/>
          <a:ahLst/>
          <a:cxnLst/>
          <a:rect l="0" t="0" r="0" b="0"/>
          <a:pathLst>
            <a:path>
              <a:moveTo>
                <a:pt x="0" y="45720"/>
              </a:moveTo>
              <a:lnTo>
                <a:pt x="545788" y="45720"/>
              </a:lnTo>
            </a:path>
          </a:pathLst>
        </a:custGeom>
        <a:noFill/>
        <a:ln w="41275" cap="flat" cmpd="sng" algn="ctr">
          <a:solidFill>
            <a:schemeClr val="accent6">
              <a:lumMod val="7500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585293" y="757658"/>
        <a:ext cx="28819" cy="5769"/>
      </dsp:txXfrm>
    </dsp:sp>
    <dsp:sp modelId="{48DF2283-55D7-2941-A2E9-17EA0331C4FF}">
      <dsp:nvSpPr>
        <dsp:cNvPr id="0" name=""/>
        <dsp:cNvSpPr/>
      </dsp:nvSpPr>
      <dsp:spPr>
        <a:xfrm>
          <a:off x="822570" y="8731"/>
          <a:ext cx="2506038" cy="1503623"/>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w="19050" cap="flat" cmpd="sng" algn="ctr">
          <a:solidFill>
            <a:scrgbClr r="0" g="0" b="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u="sng" kern="1200" dirty="0">
              <a:solidFill>
                <a:schemeClr val="tx1"/>
              </a:solidFill>
              <a:latin typeface="Times New Roman" panose="02020603050405020304" pitchFamily="18" charset="0"/>
              <a:cs typeface="Times New Roman" panose="02020603050405020304" pitchFamily="18" charset="0"/>
            </a:rPr>
            <a:t>Identify The Problem</a:t>
          </a:r>
        </a:p>
        <a:p>
          <a:pPr marL="0" lvl="0" indent="0" algn="l" defTabSz="800100">
            <a:lnSpc>
              <a:spcPct val="90000"/>
            </a:lnSpc>
            <a:spcBef>
              <a:spcPct val="0"/>
            </a:spcBef>
            <a:spcAft>
              <a:spcPct val="35000"/>
            </a:spcAft>
            <a:buNone/>
          </a:pPr>
          <a:r>
            <a:rPr lang="en-US" sz="1800" b="0" kern="1200" dirty="0">
              <a:solidFill>
                <a:schemeClr val="tx1"/>
              </a:solidFill>
              <a:latin typeface="Times New Roman" panose="02020603050405020304" pitchFamily="18" charset="0"/>
              <a:cs typeface="Times New Roman" panose="02020603050405020304" pitchFamily="18" charset="0"/>
            </a:rPr>
            <a:t>Does Calgary receive enough sunlight to be a good place for solar power?</a:t>
          </a:r>
        </a:p>
      </dsp:txBody>
      <dsp:txXfrm>
        <a:off x="822570" y="8731"/>
        <a:ext cx="2506038" cy="1503623"/>
      </dsp:txXfrm>
    </dsp:sp>
    <dsp:sp modelId="{F8257E67-E578-BF4F-983B-B1BECF7E053D}">
      <dsp:nvSpPr>
        <dsp:cNvPr id="0" name=""/>
        <dsp:cNvSpPr/>
      </dsp:nvSpPr>
      <dsp:spPr>
        <a:xfrm>
          <a:off x="6409235" y="714823"/>
          <a:ext cx="545788" cy="91440"/>
        </a:xfrm>
        <a:custGeom>
          <a:avLst/>
          <a:gdLst/>
          <a:ahLst/>
          <a:cxnLst/>
          <a:rect l="0" t="0" r="0" b="0"/>
          <a:pathLst>
            <a:path>
              <a:moveTo>
                <a:pt x="0" y="45720"/>
              </a:moveTo>
              <a:lnTo>
                <a:pt x="545788" y="45720"/>
              </a:lnTo>
            </a:path>
          </a:pathLst>
        </a:custGeom>
        <a:noFill/>
        <a:ln w="44450" cap="flat" cmpd="sng" algn="ctr">
          <a:solidFill>
            <a:schemeClr val="accent6">
              <a:lumMod val="7500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667720" y="757658"/>
        <a:ext cx="28819" cy="5769"/>
      </dsp:txXfrm>
    </dsp:sp>
    <dsp:sp modelId="{DC395FE4-F7EE-4D4F-9109-1A509386B024}">
      <dsp:nvSpPr>
        <dsp:cNvPr id="0" name=""/>
        <dsp:cNvSpPr/>
      </dsp:nvSpPr>
      <dsp:spPr>
        <a:xfrm>
          <a:off x="3904997" y="8731"/>
          <a:ext cx="2506038" cy="1503623"/>
        </a:xfrm>
        <a:prstGeom prst="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w="19050" cap="flat" cmpd="sng" algn="ctr">
          <a:solidFill>
            <a:scrgbClr r="0" g="0" b="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u="sng" kern="1200" dirty="0">
              <a:solidFill>
                <a:schemeClr val="tx1"/>
              </a:solidFill>
              <a:latin typeface="Times New Roman" panose="02020603050405020304" pitchFamily="18" charset="0"/>
              <a:cs typeface="Times New Roman" panose="02020603050405020304" pitchFamily="18" charset="0"/>
            </a:rPr>
            <a:t>Select Study Area</a:t>
          </a:r>
        </a:p>
        <a:p>
          <a:pPr marL="0" lvl="0" indent="0" algn="ctr" defTabSz="800100">
            <a:lnSpc>
              <a:spcPct val="90000"/>
            </a:lnSpc>
            <a:spcBef>
              <a:spcPct val="0"/>
            </a:spcBef>
            <a:spcAft>
              <a:spcPct val="35000"/>
            </a:spcAft>
            <a:buNone/>
          </a:pPr>
          <a:r>
            <a:rPr lang="en-US" sz="1800" b="0" u="none" kern="1200" dirty="0">
              <a:solidFill>
                <a:schemeClr val="tx1"/>
              </a:solidFill>
              <a:latin typeface="Times New Roman" panose="02020603050405020304" pitchFamily="18" charset="0"/>
              <a:cs typeface="Times New Roman" panose="02020603050405020304" pitchFamily="18" charset="0"/>
            </a:rPr>
            <a:t>Calgary, Alberta</a:t>
          </a:r>
        </a:p>
      </dsp:txBody>
      <dsp:txXfrm>
        <a:off x="3904997" y="8731"/>
        <a:ext cx="2506038" cy="1503623"/>
      </dsp:txXfrm>
    </dsp:sp>
    <dsp:sp modelId="{DF509170-4CE0-0E40-8480-F84AEB0841BD}">
      <dsp:nvSpPr>
        <dsp:cNvPr id="0" name=""/>
        <dsp:cNvSpPr/>
      </dsp:nvSpPr>
      <dsp:spPr>
        <a:xfrm>
          <a:off x="2075589" y="1516268"/>
          <a:ext cx="6818479" cy="552066"/>
        </a:xfrm>
        <a:custGeom>
          <a:avLst/>
          <a:gdLst/>
          <a:ahLst/>
          <a:cxnLst/>
          <a:rect l="0" t="0" r="0" b="0"/>
          <a:pathLst>
            <a:path>
              <a:moveTo>
                <a:pt x="6818479" y="0"/>
              </a:moveTo>
              <a:lnTo>
                <a:pt x="6818479" y="293133"/>
              </a:lnTo>
              <a:lnTo>
                <a:pt x="0" y="293133"/>
              </a:lnTo>
              <a:lnTo>
                <a:pt x="0" y="552066"/>
              </a:lnTo>
            </a:path>
          </a:pathLst>
        </a:custGeom>
        <a:noFill/>
        <a:ln w="44450" cap="flat" cmpd="sng" algn="ctr">
          <a:solidFill>
            <a:schemeClr val="accent6">
              <a:lumMod val="7500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313745" y="1789417"/>
        <a:ext cx="342166" cy="5769"/>
      </dsp:txXfrm>
    </dsp:sp>
    <dsp:sp modelId="{7482AE74-AE9C-DA44-BD37-92AC80EB3BD4}">
      <dsp:nvSpPr>
        <dsp:cNvPr id="0" name=""/>
        <dsp:cNvSpPr/>
      </dsp:nvSpPr>
      <dsp:spPr>
        <a:xfrm>
          <a:off x="6987424" y="3018"/>
          <a:ext cx="3813288" cy="1515050"/>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w="19050" cap="flat" cmpd="sng" algn="ctr">
          <a:solidFill>
            <a:scrgbClr r="0" g="0" b="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u="sng" kern="1200" dirty="0">
              <a:solidFill>
                <a:schemeClr val="tx1"/>
              </a:solidFill>
              <a:latin typeface="Times New Roman" panose="02020603050405020304" pitchFamily="18" charset="0"/>
              <a:cs typeface="Times New Roman" panose="02020603050405020304" pitchFamily="18" charset="0"/>
            </a:rPr>
            <a:t>Collect Data</a:t>
          </a:r>
        </a:p>
        <a:p>
          <a:pPr marL="0" lvl="0" indent="0" algn="l" defTabSz="800100">
            <a:lnSpc>
              <a:spcPct val="90000"/>
            </a:lnSpc>
            <a:spcBef>
              <a:spcPct val="0"/>
            </a:spcBef>
            <a:spcAft>
              <a:spcPct val="35000"/>
            </a:spcAft>
            <a:buNone/>
          </a:pPr>
          <a:r>
            <a:rPr lang="en-US" sz="1800" b="0" u="none" kern="1200" dirty="0">
              <a:solidFill>
                <a:schemeClr val="tx1"/>
              </a:solidFill>
              <a:latin typeface="Times New Roman" panose="02020603050405020304" pitchFamily="18" charset="0"/>
              <a:cs typeface="Times New Roman" panose="02020603050405020304" pitchFamily="18" charset="0"/>
            </a:rPr>
            <a:t>1. NASA Power: Solar irradiance, air temperature, wind speed</a:t>
          </a:r>
        </a:p>
        <a:p>
          <a:pPr marL="0" lvl="0" indent="0" algn="l" defTabSz="800100">
            <a:lnSpc>
              <a:spcPct val="90000"/>
            </a:lnSpc>
            <a:spcBef>
              <a:spcPct val="0"/>
            </a:spcBef>
            <a:spcAft>
              <a:spcPct val="35000"/>
            </a:spcAft>
            <a:buNone/>
          </a:pPr>
          <a:r>
            <a:rPr lang="en-US" sz="1800" b="0" u="none" kern="1200" dirty="0">
              <a:solidFill>
                <a:schemeClr val="tx1"/>
              </a:solidFill>
              <a:latin typeface="Times New Roman" panose="02020603050405020304" pitchFamily="18" charset="0"/>
              <a:cs typeface="Times New Roman" panose="02020603050405020304" pitchFamily="18" charset="0"/>
            </a:rPr>
            <a:t>2. Statistics Canada: Renewable Vs. Fossil electricity capacity</a:t>
          </a:r>
        </a:p>
      </dsp:txBody>
      <dsp:txXfrm>
        <a:off x="6987424" y="3018"/>
        <a:ext cx="3813288" cy="1515050"/>
      </dsp:txXfrm>
    </dsp:sp>
    <dsp:sp modelId="{9812DC94-CABE-FD44-BF3A-31FE55DB9946}">
      <dsp:nvSpPr>
        <dsp:cNvPr id="0" name=""/>
        <dsp:cNvSpPr/>
      </dsp:nvSpPr>
      <dsp:spPr>
        <a:xfrm>
          <a:off x="3326808" y="2806826"/>
          <a:ext cx="545788" cy="91440"/>
        </a:xfrm>
        <a:custGeom>
          <a:avLst/>
          <a:gdLst/>
          <a:ahLst/>
          <a:cxnLst/>
          <a:rect l="0" t="0" r="0" b="0"/>
          <a:pathLst>
            <a:path>
              <a:moveTo>
                <a:pt x="0" y="45720"/>
              </a:moveTo>
              <a:lnTo>
                <a:pt x="545788" y="45720"/>
              </a:lnTo>
            </a:path>
          </a:pathLst>
        </a:custGeom>
        <a:noFill/>
        <a:ln w="44450" cap="flat" cmpd="sng" algn="ctr">
          <a:solidFill>
            <a:schemeClr val="accent6">
              <a:lumMod val="7500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585293" y="2849662"/>
        <a:ext cx="28819" cy="5769"/>
      </dsp:txXfrm>
    </dsp:sp>
    <dsp:sp modelId="{86DD4FF0-126C-4C49-91BC-96AE9789F220}">
      <dsp:nvSpPr>
        <dsp:cNvPr id="0" name=""/>
        <dsp:cNvSpPr/>
      </dsp:nvSpPr>
      <dsp:spPr>
        <a:xfrm>
          <a:off x="822570" y="2100735"/>
          <a:ext cx="2506038" cy="1503623"/>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w="19050" cap="flat" cmpd="sng" algn="ctr">
          <a:solidFill>
            <a:scrgbClr r="0" g="0" b="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u="sng" kern="1200" dirty="0">
              <a:solidFill>
                <a:schemeClr val="tx1"/>
              </a:solidFill>
              <a:latin typeface="Times New Roman" panose="02020603050405020304" pitchFamily="18" charset="0"/>
              <a:cs typeface="Times New Roman" panose="02020603050405020304" pitchFamily="18" charset="0"/>
            </a:rPr>
            <a:t>Organize and process Data</a:t>
          </a:r>
        </a:p>
        <a:p>
          <a:pPr marL="0" lvl="0" indent="0" algn="l" defTabSz="800100">
            <a:lnSpc>
              <a:spcPct val="90000"/>
            </a:lnSpc>
            <a:spcBef>
              <a:spcPct val="0"/>
            </a:spcBef>
            <a:spcAft>
              <a:spcPct val="35000"/>
            </a:spcAft>
            <a:buNone/>
          </a:pPr>
          <a:r>
            <a:rPr lang="en-US" sz="1800" b="0" kern="1200" dirty="0">
              <a:solidFill>
                <a:schemeClr val="tx1"/>
              </a:solidFill>
              <a:latin typeface="Times New Roman" panose="02020603050405020304" pitchFamily="18" charset="0"/>
              <a:cs typeface="Times New Roman" panose="02020603050405020304" pitchFamily="18" charset="0"/>
            </a:rPr>
            <a:t>Grouped by: Hour of day, Month, Season</a:t>
          </a:r>
          <a:endParaRPr lang="en-US" sz="1800" b="0" u="sng" kern="1200" dirty="0">
            <a:solidFill>
              <a:schemeClr val="tx1"/>
            </a:solidFill>
            <a:latin typeface="Times New Roman" panose="02020603050405020304" pitchFamily="18" charset="0"/>
            <a:cs typeface="Times New Roman" panose="02020603050405020304" pitchFamily="18" charset="0"/>
          </a:endParaRPr>
        </a:p>
      </dsp:txBody>
      <dsp:txXfrm>
        <a:off x="822570" y="2100735"/>
        <a:ext cx="2506038" cy="1503623"/>
      </dsp:txXfrm>
    </dsp:sp>
    <dsp:sp modelId="{B08186A4-BF7E-C64A-99F1-4F317E13A560}">
      <dsp:nvSpPr>
        <dsp:cNvPr id="0" name=""/>
        <dsp:cNvSpPr/>
      </dsp:nvSpPr>
      <dsp:spPr>
        <a:xfrm>
          <a:off x="6409235" y="2806826"/>
          <a:ext cx="545788" cy="91440"/>
        </a:xfrm>
        <a:custGeom>
          <a:avLst/>
          <a:gdLst/>
          <a:ahLst/>
          <a:cxnLst/>
          <a:rect l="0" t="0" r="0" b="0"/>
          <a:pathLst>
            <a:path>
              <a:moveTo>
                <a:pt x="0" y="45720"/>
              </a:moveTo>
              <a:lnTo>
                <a:pt x="545788" y="45720"/>
              </a:lnTo>
            </a:path>
          </a:pathLst>
        </a:custGeom>
        <a:noFill/>
        <a:ln w="44450" cap="flat" cmpd="sng" algn="ctr">
          <a:solidFill>
            <a:schemeClr val="accent6">
              <a:lumMod val="7500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667720" y="2849662"/>
        <a:ext cx="28819" cy="5769"/>
      </dsp:txXfrm>
    </dsp:sp>
    <dsp:sp modelId="{26694548-32A9-0942-8888-9AF79CAED4AD}">
      <dsp:nvSpPr>
        <dsp:cNvPr id="0" name=""/>
        <dsp:cNvSpPr/>
      </dsp:nvSpPr>
      <dsp:spPr>
        <a:xfrm>
          <a:off x="3904997" y="2100735"/>
          <a:ext cx="2506038" cy="1503623"/>
        </a:xfrm>
        <a:prstGeom prst="rect">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w="19050" cap="flat" cmpd="sng" algn="ctr">
          <a:solidFill>
            <a:scrgbClr r="0" g="0" b="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u="sng" kern="1200" dirty="0">
              <a:solidFill>
                <a:schemeClr val="tx1"/>
              </a:solidFill>
              <a:latin typeface="Times New Roman" panose="02020603050405020304" pitchFamily="18" charset="0"/>
              <a:cs typeface="Times New Roman" panose="02020603050405020304" pitchFamily="18" charset="0"/>
            </a:rPr>
            <a:t>Classify Day Types</a:t>
          </a:r>
        </a:p>
        <a:p>
          <a:pPr marL="0" lvl="0" indent="0" algn="l" defTabSz="800100">
            <a:lnSpc>
              <a:spcPct val="90000"/>
            </a:lnSpc>
            <a:spcBef>
              <a:spcPct val="0"/>
            </a:spcBef>
            <a:spcAft>
              <a:spcPct val="35000"/>
            </a:spcAft>
            <a:buNone/>
          </a:pPr>
          <a:r>
            <a:rPr lang="en-US" sz="1800" b="0" kern="1200" dirty="0">
              <a:solidFill>
                <a:schemeClr val="tx1"/>
              </a:solidFill>
              <a:latin typeface="Times New Roman" panose="02020603050405020304" pitchFamily="18" charset="0"/>
              <a:cs typeface="Times New Roman" panose="02020603050405020304" pitchFamily="18" charset="0"/>
            </a:rPr>
            <a:t>Using daily average solar irradiance: Sunny day, Moderate day, and Cloudy day</a:t>
          </a:r>
          <a:endParaRPr lang="en-US" sz="1800" b="0" u="sng" kern="1200" dirty="0">
            <a:solidFill>
              <a:schemeClr val="tx1"/>
            </a:solidFill>
            <a:latin typeface="Times New Roman" panose="02020603050405020304" pitchFamily="18" charset="0"/>
            <a:cs typeface="Times New Roman" panose="02020603050405020304" pitchFamily="18" charset="0"/>
          </a:endParaRPr>
        </a:p>
      </dsp:txBody>
      <dsp:txXfrm>
        <a:off x="3904997" y="2100735"/>
        <a:ext cx="2506038" cy="1503623"/>
      </dsp:txXfrm>
    </dsp:sp>
    <dsp:sp modelId="{C3D3E8EE-0EB3-664B-A090-8E65286A6F70}">
      <dsp:nvSpPr>
        <dsp:cNvPr id="0" name=""/>
        <dsp:cNvSpPr/>
      </dsp:nvSpPr>
      <dsp:spPr>
        <a:xfrm>
          <a:off x="2075589" y="3608835"/>
          <a:ext cx="6831535" cy="545788"/>
        </a:xfrm>
        <a:custGeom>
          <a:avLst/>
          <a:gdLst/>
          <a:ahLst/>
          <a:cxnLst/>
          <a:rect l="0" t="0" r="0" b="0"/>
          <a:pathLst>
            <a:path>
              <a:moveTo>
                <a:pt x="6831535" y="0"/>
              </a:moveTo>
              <a:lnTo>
                <a:pt x="6831535" y="289994"/>
              </a:lnTo>
              <a:lnTo>
                <a:pt x="0" y="289994"/>
              </a:lnTo>
              <a:lnTo>
                <a:pt x="0" y="545788"/>
              </a:lnTo>
            </a:path>
          </a:pathLst>
        </a:custGeom>
        <a:noFill/>
        <a:ln w="44450" cap="flat" cmpd="sng" algn="ctr">
          <a:solidFill>
            <a:schemeClr val="accent6">
              <a:lumMod val="7500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319962" y="3878845"/>
        <a:ext cx="342790" cy="5769"/>
      </dsp:txXfrm>
    </dsp:sp>
    <dsp:sp modelId="{A53B1C1F-7D0B-A64A-80B5-721BAC52D626}">
      <dsp:nvSpPr>
        <dsp:cNvPr id="0" name=""/>
        <dsp:cNvSpPr/>
      </dsp:nvSpPr>
      <dsp:spPr>
        <a:xfrm>
          <a:off x="6987424" y="2094457"/>
          <a:ext cx="3839401" cy="1516178"/>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w="19050" cap="flat" cmpd="sng" algn="ctr">
          <a:solidFill>
            <a:scrgbClr r="0" g="0" b="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u="sng" kern="1200" dirty="0">
              <a:solidFill>
                <a:schemeClr val="tx1"/>
              </a:solidFill>
              <a:latin typeface="Times New Roman" panose="02020603050405020304" pitchFamily="18" charset="0"/>
              <a:cs typeface="Times New Roman" panose="02020603050405020304" pitchFamily="18" charset="0"/>
            </a:rPr>
            <a:t>Data Analysis</a:t>
          </a:r>
        </a:p>
        <a:p>
          <a:pPr marL="0" lvl="0" indent="0" algn="l" defTabSz="800100">
            <a:lnSpc>
              <a:spcPct val="90000"/>
            </a:lnSpc>
            <a:spcBef>
              <a:spcPct val="0"/>
            </a:spcBef>
            <a:spcAft>
              <a:spcPct val="35000"/>
            </a:spcAft>
            <a:buNone/>
          </a:pPr>
          <a:r>
            <a:rPr lang="en-US" sz="1800" kern="1200" dirty="0">
              <a:solidFill>
                <a:schemeClr val="tx1"/>
              </a:solidFill>
              <a:latin typeface="Times New Roman" panose="02020603050405020304" pitchFamily="18" charset="0"/>
              <a:cs typeface="Times New Roman" panose="02020603050405020304" pitchFamily="18" charset="0"/>
            </a:rPr>
            <a:t>Hourly solar pattern (sunrise to sunset), Monthly solar trend, Seasonal comparison, Solar vs. air temperature, Solar vs. wind potential, Alberta energy mix trend over time</a:t>
          </a:r>
          <a:endParaRPr lang="en-US" sz="1800" b="1" u="sng" kern="1200" dirty="0">
            <a:solidFill>
              <a:schemeClr val="tx1"/>
            </a:solidFill>
            <a:latin typeface="Times New Roman" panose="02020603050405020304" pitchFamily="18" charset="0"/>
            <a:cs typeface="Times New Roman" panose="02020603050405020304" pitchFamily="18" charset="0"/>
          </a:endParaRPr>
        </a:p>
      </dsp:txBody>
      <dsp:txXfrm>
        <a:off x="6987424" y="2094457"/>
        <a:ext cx="3839401" cy="1516178"/>
      </dsp:txXfrm>
    </dsp:sp>
    <dsp:sp modelId="{413EB8C1-7ECC-CC48-909D-D2C0313209BE}">
      <dsp:nvSpPr>
        <dsp:cNvPr id="0" name=""/>
        <dsp:cNvSpPr/>
      </dsp:nvSpPr>
      <dsp:spPr>
        <a:xfrm>
          <a:off x="3326808" y="4893116"/>
          <a:ext cx="545788" cy="91440"/>
        </a:xfrm>
        <a:custGeom>
          <a:avLst/>
          <a:gdLst/>
          <a:ahLst/>
          <a:cxnLst/>
          <a:rect l="0" t="0" r="0" b="0"/>
          <a:pathLst>
            <a:path>
              <a:moveTo>
                <a:pt x="0" y="45720"/>
              </a:moveTo>
              <a:lnTo>
                <a:pt x="545788" y="45720"/>
              </a:lnTo>
            </a:path>
          </a:pathLst>
        </a:custGeom>
        <a:noFill/>
        <a:ln w="44450" cap="flat" cmpd="sng" algn="ctr">
          <a:solidFill>
            <a:schemeClr val="accent6">
              <a:lumMod val="7500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585293" y="4935951"/>
        <a:ext cx="28819" cy="5769"/>
      </dsp:txXfrm>
    </dsp:sp>
    <dsp:sp modelId="{E1D6F89D-3FA0-134D-BC55-492F4FC8D6C8}">
      <dsp:nvSpPr>
        <dsp:cNvPr id="0" name=""/>
        <dsp:cNvSpPr/>
      </dsp:nvSpPr>
      <dsp:spPr>
        <a:xfrm>
          <a:off x="822570" y="4187024"/>
          <a:ext cx="2506038" cy="1503623"/>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w="19050" cap="flat" cmpd="sng" algn="ctr">
          <a:solidFill>
            <a:scrgbClr r="0" g="0" b="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u="sng" kern="1200" dirty="0">
              <a:solidFill>
                <a:schemeClr val="tx1"/>
              </a:solidFill>
              <a:latin typeface="Times New Roman" panose="02020603050405020304" pitchFamily="18" charset="0"/>
              <a:cs typeface="Times New Roman" panose="02020603050405020304" pitchFamily="18" charset="0"/>
            </a:rPr>
            <a:t>Data Visualization</a:t>
          </a:r>
        </a:p>
      </dsp:txBody>
      <dsp:txXfrm>
        <a:off x="822570" y="4187024"/>
        <a:ext cx="2506038" cy="1503623"/>
      </dsp:txXfrm>
    </dsp:sp>
    <dsp:sp modelId="{E60F6015-E947-0546-A37E-58964742E4D2}">
      <dsp:nvSpPr>
        <dsp:cNvPr id="0" name=""/>
        <dsp:cNvSpPr/>
      </dsp:nvSpPr>
      <dsp:spPr>
        <a:xfrm>
          <a:off x="3904997" y="4187024"/>
          <a:ext cx="2506038" cy="1503623"/>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w="19050" cap="flat" cmpd="sng" algn="ctr">
          <a:solidFill>
            <a:scrgbClr r="0" g="0" b="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latin typeface="Times New Roman" panose="02020603050405020304" pitchFamily="18" charset="0"/>
              <a:cs typeface="Times New Roman" panose="02020603050405020304" pitchFamily="18" charset="0"/>
            </a:rPr>
            <a:t>Result and Interpretation</a:t>
          </a:r>
        </a:p>
      </dsp:txBody>
      <dsp:txXfrm>
        <a:off x="3904997" y="4187024"/>
        <a:ext cx="2506038" cy="150362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33FAC8-55D3-D742-B88A-B78BDDF50D2C}">
      <dsp:nvSpPr>
        <dsp:cNvPr id="0" name=""/>
        <dsp:cNvSpPr/>
      </dsp:nvSpPr>
      <dsp:spPr>
        <a:xfrm rot="5400000">
          <a:off x="3011008" y="112573"/>
          <a:ext cx="1707118" cy="1485192"/>
        </a:xfrm>
        <a:prstGeom prst="hexagon">
          <a:avLst>
            <a:gd name="adj" fmla="val 25000"/>
            <a:gd name="vf" fmla="val 115470"/>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tx1"/>
              </a:solidFill>
              <a:latin typeface="Times New Roman" panose="02020603050405020304" pitchFamily="18" charset="0"/>
              <a:cs typeface="Times New Roman" panose="02020603050405020304" pitchFamily="18" charset="0"/>
            </a:rPr>
            <a:t>Latitude</a:t>
          </a:r>
        </a:p>
      </dsp:txBody>
      <dsp:txXfrm rot="-5400000">
        <a:off x="3353413" y="267636"/>
        <a:ext cx="1022308" cy="1175066"/>
      </dsp:txXfrm>
    </dsp:sp>
    <dsp:sp modelId="{E4B5C297-AA0C-BB44-A325-97B68057D39C}">
      <dsp:nvSpPr>
        <dsp:cNvPr id="0" name=""/>
        <dsp:cNvSpPr/>
      </dsp:nvSpPr>
      <dsp:spPr>
        <a:xfrm>
          <a:off x="4652231" y="343034"/>
          <a:ext cx="1905143" cy="1024270"/>
        </a:xfrm>
        <a:prstGeom prst="rect">
          <a:avLst/>
        </a:prstGeom>
        <a:noFill/>
        <a:ln>
          <a:noFill/>
        </a:ln>
        <a:effectLst/>
      </dsp:spPr>
      <dsp:style>
        <a:lnRef idx="0">
          <a:scrgbClr r="0" g="0" b="0"/>
        </a:lnRef>
        <a:fillRef idx="0">
          <a:scrgbClr r="0" g="0" b="0"/>
        </a:fillRef>
        <a:effectRef idx="0">
          <a:scrgbClr r="0" g="0" b="0"/>
        </a:effectRef>
        <a:fontRef idx="minor"/>
      </dsp:style>
    </dsp:sp>
    <dsp:sp modelId="{D6CB0E00-9CA1-794F-BB8A-C0811AC790B3}">
      <dsp:nvSpPr>
        <dsp:cNvPr id="0" name=""/>
        <dsp:cNvSpPr/>
      </dsp:nvSpPr>
      <dsp:spPr>
        <a:xfrm rot="5400000">
          <a:off x="1407000" y="112573"/>
          <a:ext cx="1707118" cy="1485192"/>
        </a:xfrm>
        <a:prstGeom prst="hexagon">
          <a:avLst>
            <a:gd name="adj" fmla="val 25000"/>
            <a:gd name="vf" fmla="val 115470"/>
          </a:avLst>
        </a:prstGeom>
        <a:gradFill rotWithShape="0">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r>
            <a:rPr lang="en-US" sz="2100" kern="1200" dirty="0">
              <a:solidFill>
                <a:schemeClr val="tx1"/>
              </a:solidFill>
              <a:latin typeface="Times New Roman" panose="02020603050405020304" pitchFamily="18" charset="0"/>
              <a:cs typeface="Times New Roman" panose="02020603050405020304" pitchFamily="18" charset="0"/>
            </a:rPr>
            <a:t>Elevation</a:t>
          </a:r>
        </a:p>
      </dsp:txBody>
      <dsp:txXfrm rot="-5400000">
        <a:off x="1749405" y="267636"/>
        <a:ext cx="1022308" cy="1175066"/>
      </dsp:txXfrm>
    </dsp:sp>
    <dsp:sp modelId="{C06A05A9-5468-7442-AF68-E5F9043A2F5D}">
      <dsp:nvSpPr>
        <dsp:cNvPr id="0" name=""/>
        <dsp:cNvSpPr/>
      </dsp:nvSpPr>
      <dsp:spPr>
        <a:xfrm rot="5400000">
          <a:off x="2205931" y="1561575"/>
          <a:ext cx="1707118" cy="1485192"/>
        </a:xfrm>
        <a:prstGeom prst="hexagon">
          <a:avLst>
            <a:gd name="adj" fmla="val 25000"/>
            <a:gd name="vf" fmla="val 115470"/>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tx1"/>
              </a:solidFill>
              <a:latin typeface="Times New Roman" panose="02020603050405020304" pitchFamily="18" charset="0"/>
              <a:cs typeface="Times New Roman" panose="02020603050405020304" pitchFamily="18" charset="0"/>
            </a:rPr>
            <a:t>Sun Angle</a:t>
          </a:r>
        </a:p>
      </dsp:txBody>
      <dsp:txXfrm rot="-5400000">
        <a:off x="2548336" y="1716638"/>
        <a:ext cx="1022308" cy="1175066"/>
      </dsp:txXfrm>
    </dsp:sp>
    <dsp:sp modelId="{A9A664C1-34E1-CF4A-86FA-49FC67867C6D}">
      <dsp:nvSpPr>
        <dsp:cNvPr id="0" name=""/>
        <dsp:cNvSpPr/>
      </dsp:nvSpPr>
      <dsp:spPr>
        <a:xfrm>
          <a:off x="411750" y="1792036"/>
          <a:ext cx="1843687" cy="1024270"/>
        </a:xfrm>
        <a:prstGeom prst="rect">
          <a:avLst/>
        </a:prstGeom>
        <a:noFill/>
        <a:ln>
          <a:noFill/>
        </a:ln>
        <a:effectLst/>
      </dsp:spPr>
      <dsp:style>
        <a:lnRef idx="0">
          <a:scrgbClr r="0" g="0" b="0"/>
        </a:lnRef>
        <a:fillRef idx="0">
          <a:scrgbClr r="0" g="0" b="0"/>
        </a:fillRef>
        <a:effectRef idx="0">
          <a:scrgbClr r="0" g="0" b="0"/>
        </a:effectRef>
        <a:fontRef idx="minor"/>
      </dsp:style>
    </dsp:sp>
    <dsp:sp modelId="{F50DECF5-C1AB-8C4A-90C1-8C567B74E777}">
      <dsp:nvSpPr>
        <dsp:cNvPr id="0" name=""/>
        <dsp:cNvSpPr/>
      </dsp:nvSpPr>
      <dsp:spPr>
        <a:xfrm rot="5400000">
          <a:off x="3809939" y="1561575"/>
          <a:ext cx="1707118" cy="1485192"/>
        </a:xfrm>
        <a:prstGeom prst="hexagon">
          <a:avLst>
            <a:gd name="adj" fmla="val 25000"/>
            <a:gd name="vf" fmla="val 115470"/>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r>
            <a:rPr lang="en-US" sz="2300" kern="1200" dirty="0">
              <a:solidFill>
                <a:schemeClr val="tx1"/>
              </a:solidFill>
              <a:latin typeface="Times New Roman" panose="02020603050405020304" pitchFamily="18" charset="0"/>
              <a:cs typeface="Times New Roman" panose="02020603050405020304" pitchFamily="18" charset="0"/>
            </a:rPr>
            <a:t>Length of Daylight</a:t>
          </a:r>
        </a:p>
      </dsp:txBody>
      <dsp:txXfrm rot="-5400000">
        <a:off x="4152344" y="1716638"/>
        <a:ext cx="1022308" cy="1175066"/>
      </dsp:txXfrm>
    </dsp:sp>
    <dsp:sp modelId="{00AFA7E8-E32D-F64B-82EE-BCA8BA065C03}">
      <dsp:nvSpPr>
        <dsp:cNvPr id="0" name=""/>
        <dsp:cNvSpPr/>
      </dsp:nvSpPr>
      <dsp:spPr>
        <a:xfrm rot="5400000">
          <a:off x="3011008" y="3010577"/>
          <a:ext cx="1707118" cy="1485192"/>
        </a:xfrm>
        <a:prstGeom prst="hexagon">
          <a:avLst>
            <a:gd name="adj" fmla="val 25000"/>
            <a:gd name="vf" fmla="val 115470"/>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tx1"/>
              </a:solidFill>
              <a:latin typeface="Times New Roman" panose="02020603050405020304" pitchFamily="18" charset="0"/>
              <a:cs typeface="Times New Roman" panose="02020603050405020304" pitchFamily="18" charset="0"/>
            </a:rPr>
            <a:t>Cloud Cover</a:t>
          </a:r>
        </a:p>
      </dsp:txBody>
      <dsp:txXfrm rot="-5400000">
        <a:off x="3353413" y="3165640"/>
        <a:ext cx="1022308" cy="1175066"/>
      </dsp:txXfrm>
    </dsp:sp>
    <dsp:sp modelId="{8971EE13-9BB8-B744-858C-5F7C4BB01705}">
      <dsp:nvSpPr>
        <dsp:cNvPr id="0" name=""/>
        <dsp:cNvSpPr/>
      </dsp:nvSpPr>
      <dsp:spPr>
        <a:xfrm>
          <a:off x="4652231" y="3241038"/>
          <a:ext cx="1905143" cy="1024270"/>
        </a:xfrm>
        <a:prstGeom prst="rect">
          <a:avLst/>
        </a:prstGeom>
        <a:noFill/>
        <a:ln>
          <a:noFill/>
        </a:ln>
        <a:effectLst/>
      </dsp:spPr>
      <dsp:style>
        <a:lnRef idx="0">
          <a:scrgbClr r="0" g="0" b="0"/>
        </a:lnRef>
        <a:fillRef idx="0">
          <a:scrgbClr r="0" g="0" b="0"/>
        </a:fillRef>
        <a:effectRef idx="0">
          <a:scrgbClr r="0" g="0" b="0"/>
        </a:effectRef>
        <a:fontRef idx="minor"/>
      </dsp:style>
    </dsp:sp>
    <dsp:sp modelId="{07FB3229-FA49-F047-88BF-86E40880E389}">
      <dsp:nvSpPr>
        <dsp:cNvPr id="0" name=""/>
        <dsp:cNvSpPr/>
      </dsp:nvSpPr>
      <dsp:spPr>
        <a:xfrm rot="5400000">
          <a:off x="1407000" y="3010577"/>
          <a:ext cx="1707118" cy="1485192"/>
        </a:xfrm>
        <a:prstGeom prst="hexagon">
          <a:avLst>
            <a:gd name="adj" fmla="val 25000"/>
            <a:gd name="vf" fmla="val 115470"/>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tx1"/>
              </a:solidFill>
              <a:latin typeface="Times New Roman" panose="02020603050405020304" pitchFamily="18" charset="0"/>
              <a:cs typeface="Times New Roman" panose="02020603050405020304" pitchFamily="18" charset="0"/>
            </a:rPr>
            <a:t>Seasonal Changes</a:t>
          </a:r>
        </a:p>
      </dsp:txBody>
      <dsp:txXfrm rot="-5400000">
        <a:off x="1749405" y="3165640"/>
        <a:ext cx="1022308" cy="117506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8EC935-EBF2-9141-BC89-E4D9761451C6}">
      <dsp:nvSpPr>
        <dsp:cNvPr id="0" name=""/>
        <dsp:cNvSpPr/>
      </dsp:nvSpPr>
      <dsp:spPr>
        <a:xfrm rot="5400000">
          <a:off x="-292074" y="296117"/>
          <a:ext cx="1947164" cy="1363014"/>
        </a:xfrm>
        <a:prstGeom prst="chevron">
          <a:avLst/>
        </a:prstGeom>
        <a:solidFill>
          <a:schemeClr val="accent2">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latin typeface="Times New Roman" panose="02020603050405020304" pitchFamily="18" charset="0"/>
              <a:cs typeface="Times New Roman" panose="02020603050405020304" pitchFamily="18" charset="0"/>
            </a:rPr>
            <a:t>Latitude</a:t>
          </a:r>
        </a:p>
        <a:p>
          <a:pPr marL="0" lvl="0" indent="0" algn="ctr" defTabSz="800100">
            <a:lnSpc>
              <a:spcPct val="90000"/>
            </a:lnSpc>
            <a:spcBef>
              <a:spcPct val="0"/>
            </a:spcBef>
            <a:spcAft>
              <a:spcPct val="35000"/>
            </a:spcAft>
            <a:buNone/>
          </a:pPr>
          <a:r>
            <a:rPr lang="en-US" sz="1800" b="1" kern="1200" dirty="0">
              <a:solidFill>
                <a:schemeClr val="tx1"/>
              </a:solidFill>
              <a:latin typeface="Times New Roman" panose="02020603050405020304" pitchFamily="18" charset="0"/>
              <a:cs typeface="Times New Roman" panose="02020603050405020304" pitchFamily="18" charset="0"/>
            </a:rPr>
            <a:t>~51N</a:t>
          </a:r>
        </a:p>
      </dsp:txBody>
      <dsp:txXfrm rot="-5400000">
        <a:off x="1" y="685549"/>
        <a:ext cx="1363014" cy="584150"/>
      </dsp:txXfrm>
    </dsp:sp>
    <dsp:sp modelId="{0899D64A-86F4-E04C-9390-846D647DC87C}">
      <dsp:nvSpPr>
        <dsp:cNvPr id="0" name=""/>
        <dsp:cNvSpPr/>
      </dsp:nvSpPr>
      <dsp:spPr>
        <a:xfrm rot="5400000">
          <a:off x="3468535" y="-2105520"/>
          <a:ext cx="1265656" cy="5476697"/>
        </a:xfrm>
        <a:prstGeom prst="round2SameRect">
          <a:avLst/>
        </a:prstGeom>
        <a:solidFill>
          <a:schemeClr val="lt1">
            <a:alpha val="90000"/>
            <a:hueOff val="0"/>
            <a:satOff val="0"/>
            <a:lumOff val="0"/>
            <a:alphaOff val="0"/>
          </a:schemeClr>
        </a:solidFill>
        <a:ln w="381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Font typeface="Arial" panose="020B0604020202020204" pitchFamily="34" charset="0"/>
            <a:buChar char="•"/>
          </a:pPr>
          <a:r>
            <a:rPr lang="en-US" sz="1800" b="0" kern="1200" dirty="0">
              <a:latin typeface="Times New Roman" panose="02020603050405020304" pitchFamily="18" charset="0"/>
              <a:cs typeface="Times New Roman" panose="02020603050405020304" pitchFamily="18" charset="0"/>
            </a:rPr>
            <a:t>Calgary is located at about 51° North latitude.</a:t>
          </a:r>
        </a:p>
        <a:p>
          <a:pPr marL="171450" lvl="1" indent="-171450" algn="l" defTabSz="800100">
            <a:lnSpc>
              <a:spcPct val="90000"/>
            </a:lnSpc>
            <a:spcBef>
              <a:spcPct val="0"/>
            </a:spcBef>
            <a:spcAft>
              <a:spcPct val="15000"/>
            </a:spcAft>
            <a:buFont typeface="Arial" panose="020B0604020202020204" pitchFamily="34" charset="0"/>
            <a:buChar char="•"/>
          </a:pPr>
          <a:r>
            <a:rPr lang="en-US" sz="1800" b="0" kern="1200" dirty="0">
              <a:latin typeface="Times New Roman" panose="02020603050405020304" pitchFamily="18" charset="0"/>
              <a:cs typeface="Times New Roman" panose="02020603050405020304" pitchFamily="18" charset="0"/>
            </a:rPr>
            <a:t>This gives Calgary long daylight hours in summer.</a:t>
          </a:r>
        </a:p>
        <a:p>
          <a:pPr marL="171450" lvl="1" indent="-171450" algn="l" defTabSz="800100">
            <a:lnSpc>
              <a:spcPct val="90000"/>
            </a:lnSpc>
            <a:spcBef>
              <a:spcPct val="0"/>
            </a:spcBef>
            <a:spcAft>
              <a:spcPct val="15000"/>
            </a:spcAft>
            <a:buFont typeface="Arial" panose="020B0604020202020204" pitchFamily="34" charset="0"/>
            <a:buChar char="•"/>
          </a:pPr>
          <a:r>
            <a:rPr lang="en-US" sz="1800" b="0" kern="1200" dirty="0">
              <a:latin typeface="Times New Roman" panose="02020603050405020304" pitchFamily="18" charset="0"/>
              <a:cs typeface="Times New Roman" panose="02020603050405020304" pitchFamily="18" charset="0"/>
            </a:rPr>
            <a:t>Longer days mean more time for solar panels to produce electricity.</a:t>
          </a:r>
        </a:p>
      </dsp:txBody>
      <dsp:txXfrm rot="-5400000">
        <a:off x="1363015" y="61784"/>
        <a:ext cx="5414913" cy="1142088"/>
      </dsp:txXfrm>
    </dsp:sp>
    <dsp:sp modelId="{D81E9C50-6EB9-124B-80FC-8DEFEE617A8B}">
      <dsp:nvSpPr>
        <dsp:cNvPr id="0" name=""/>
        <dsp:cNvSpPr/>
      </dsp:nvSpPr>
      <dsp:spPr>
        <a:xfrm rot="5400000">
          <a:off x="-292074" y="2052527"/>
          <a:ext cx="1947164" cy="1363014"/>
        </a:xfrm>
        <a:prstGeom prst="chevron">
          <a:avLst/>
        </a:prstGeom>
        <a:solidFill>
          <a:schemeClr val="accent3">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latin typeface="Times New Roman" panose="02020603050405020304" pitchFamily="18" charset="0"/>
              <a:cs typeface="Times New Roman" panose="02020603050405020304" pitchFamily="18" charset="0"/>
            </a:rPr>
            <a:t>Elevation</a:t>
          </a:r>
        </a:p>
        <a:p>
          <a:pPr marL="0" lvl="0" indent="0" algn="ctr" defTabSz="800100">
            <a:lnSpc>
              <a:spcPct val="90000"/>
            </a:lnSpc>
            <a:spcBef>
              <a:spcPct val="0"/>
            </a:spcBef>
            <a:spcAft>
              <a:spcPct val="35000"/>
            </a:spcAft>
            <a:buNone/>
          </a:pPr>
          <a:r>
            <a:rPr lang="en-US" sz="1800" b="1" kern="1200" dirty="0">
              <a:solidFill>
                <a:schemeClr val="tx1"/>
              </a:solidFill>
              <a:latin typeface="Times New Roman" panose="02020603050405020304" pitchFamily="18" charset="0"/>
              <a:cs typeface="Times New Roman" panose="02020603050405020304" pitchFamily="18" charset="0"/>
            </a:rPr>
            <a:t>1045m above sea level</a:t>
          </a:r>
        </a:p>
      </dsp:txBody>
      <dsp:txXfrm rot="-5400000">
        <a:off x="1" y="2441959"/>
        <a:ext cx="1363014" cy="584150"/>
      </dsp:txXfrm>
    </dsp:sp>
    <dsp:sp modelId="{C3B582BD-09A7-9F47-9C72-AEC10137588B}">
      <dsp:nvSpPr>
        <dsp:cNvPr id="0" name=""/>
        <dsp:cNvSpPr/>
      </dsp:nvSpPr>
      <dsp:spPr>
        <a:xfrm rot="5400000">
          <a:off x="3468202" y="-344735"/>
          <a:ext cx="1266322" cy="5476697"/>
        </a:xfrm>
        <a:prstGeom prst="round2SameRect">
          <a:avLst/>
        </a:prstGeom>
        <a:solidFill>
          <a:schemeClr val="lt1">
            <a:alpha val="90000"/>
            <a:hueOff val="0"/>
            <a:satOff val="0"/>
            <a:lumOff val="0"/>
            <a:alphaOff val="0"/>
          </a:schemeClr>
        </a:solidFill>
        <a:ln w="381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latin typeface="Times New Roman" panose="02020603050405020304" pitchFamily="18" charset="0"/>
              <a:cs typeface="Times New Roman" panose="02020603050405020304" pitchFamily="18" charset="0"/>
            </a:rPr>
            <a:t>Higher Elevation means a thinner atmosphere; less sunlight is absorbed. </a:t>
          </a:r>
        </a:p>
        <a:p>
          <a:pPr marL="171450" lvl="1" indent="-171450" algn="l" defTabSz="800100">
            <a:lnSpc>
              <a:spcPct val="90000"/>
            </a:lnSpc>
            <a:spcBef>
              <a:spcPct val="0"/>
            </a:spcBef>
            <a:spcAft>
              <a:spcPct val="15000"/>
            </a:spcAft>
            <a:buChar char="•"/>
          </a:pPr>
          <a:r>
            <a:rPr lang="en-US" sz="1800" kern="1200" dirty="0">
              <a:latin typeface="Times New Roman" panose="02020603050405020304" pitchFamily="18" charset="0"/>
              <a:cs typeface="Times New Roman" panose="02020603050405020304" pitchFamily="18" charset="0"/>
            </a:rPr>
            <a:t>More sunlight reaches the solar panel compared to lower-living cities</a:t>
          </a:r>
        </a:p>
      </dsp:txBody>
      <dsp:txXfrm rot="-5400000">
        <a:off x="1363015" y="1822269"/>
        <a:ext cx="5414880" cy="1142688"/>
      </dsp:txXfrm>
    </dsp:sp>
    <dsp:sp modelId="{400C3BFC-2124-D44A-9496-C84518DD8E64}">
      <dsp:nvSpPr>
        <dsp:cNvPr id="0" name=""/>
        <dsp:cNvSpPr/>
      </dsp:nvSpPr>
      <dsp:spPr>
        <a:xfrm rot="5400000">
          <a:off x="-292074" y="3808937"/>
          <a:ext cx="1947164" cy="1363014"/>
        </a:xfrm>
        <a:prstGeom prst="chevron">
          <a:avLst/>
        </a:prstGeom>
        <a:solidFill>
          <a:schemeClr val="accent4">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latin typeface="Times New Roman" panose="02020603050405020304" pitchFamily="18" charset="0"/>
              <a:cs typeface="Times New Roman" panose="02020603050405020304" pitchFamily="18" charset="0"/>
            </a:rPr>
            <a:t>Other factors</a:t>
          </a:r>
        </a:p>
      </dsp:txBody>
      <dsp:txXfrm rot="-5400000">
        <a:off x="1" y="4198369"/>
        <a:ext cx="1363014" cy="584150"/>
      </dsp:txXfrm>
    </dsp:sp>
    <dsp:sp modelId="{46286373-51C7-5642-A3C1-67CBDE68B835}">
      <dsp:nvSpPr>
        <dsp:cNvPr id="0" name=""/>
        <dsp:cNvSpPr/>
      </dsp:nvSpPr>
      <dsp:spPr>
        <a:xfrm rot="5400000">
          <a:off x="3468535" y="1411342"/>
          <a:ext cx="1265656" cy="5476697"/>
        </a:xfrm>
        <a:prstGeom prst="round2SameRect">
          <a:avLst/>
        </a:prstGeom>
        <a:solidFill>
          <a:schemeClr val="lt1">
            <a:alpha val="90000"/>
            <a:hueOff val="0"/>
            <a:satOff val="0"/>
            <a:lumOff val="0"/>
            <a:alphaOff val="0"/>
          </a:schemeClr>
        </a:solidFill>
        <a:ln w="381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latin typeface="Times New Roman" panose="02020603050405020304" pitchFamily="18" charset="0"/>
              <a:cs typeface="Times New Roman" panose="02020603050405020304" pitchFamily="18" charset="0"/>
            </a:rPr>
            <a:t>Length of daylight, Seasonal sunlight variation, and Cloud cover are data-based factors. I will analyze historical data to find out its pattern.</a:t>
          </a:r>
        </a:p>
      </dsp:txBody>
      <dsp:txXfrm rot="-5400000">
        <a:off x="1363015" y="3578646"/>
        <a:ext cx="5414913" cy="1142088"/>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C6EE12-DB8D-9E4D-AFEB-4E2B5175B9FB}" type="datetimeFigureOut">
              <a:rPr lang="en-US" smtClean="0"/>
              <a:t>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83BD0F-37FE-0242-B33F-22CDC5C1CBFC}" type="slidenum">
              <a:rPr lang="en-US" smtClean="0"/>
              <a:t>‹#›</a:t>
            </a:fld>
            <a:endParaRPr lang="en-US"/>
          </a:p>
        </p:txBody>
      </p:sp>
    </p:spTree>
    <p:extLst>
      <p:ext uri="{BB962C8B-B14F-4D97-AF65-F5344CB8AC3E}">
        <p14:creationId xmlns:p14="http://schemas.microsoft.com/office/powerpoint/2010/main" val="28798808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CA" sz="1200" b="0" i="0" u="none" strike="noStrike" kern="1200" dirty="0">
                <a:solidFill>
                  <a:schemeClr val="tx1"/>
                </a:solidFill>
                <a:effectLst/>
                <a:latin typeface="+mn-lt"/>
                <a:ea typeface="+mn-ea"/>
                <a:cs typeface="+mn-cs"/>
              </a:rPr>
              <a:t>Hello everyone, my name is Arushi Paul and I am in grade 6. Today, I am here to present my science fair project which is entitled as Assessment of Solar Irradiance Patterns and Solar Power Potential in Calgary Using Data Analysis. The sources I used for data is NASA power and statistics Canada and my study locations were Calgary and Alberta.</a:t>
            </a:r>
            <a:endParaRPr lang="en-CA" b="0" dirty="0">
              <a:effectLst/>
            </a:endParaRPr>
          </a:p>
          <a:p>
            <a:br>
              <a:rPr lang="en-CA" dirty="0"/>
            </a:br>
            <a:endParaRPr lang="en-US" dirty="0"/>
          </a:p>
        </p:txBody>
      </p:sp>
      <p:sp>
        <p:nvSpPr>
          <p:cNvPr id="4" name="Slide Number Placeholder 3"/>
          <p:cNvSpPr>
            <a:spLocks noGrp="1"/>
          </p:cNvSpPr>
          <p:nvPr>
            <p:ph type="sldNum" sz="quarter" idx="5"/>
          </p:nvPr>
        </p:nvSpPr>
        <p:spPr/>
        <p:txBody>
          <a:bodyPr/>
          <a:lstStyle/>
          <a:p>
            <a:fld id="{F283BD0F-37FE-0242-B33F-22CDC5C1CBFC}" type="slidenum">
              <a:rPr lang="en-US" smtClean="0"/>
              <a:t>1</a:t>
            </a:fld>
            <a:endParaRPr lang="en-US"/>
          </a:p>
        </p:txBody>
      </p:sp>
    </p:spTree>
    <p:extLst>
      <p:ext uri="{BB962C8B-B14F-4D97-AF65-F5344CB8AC3E}">
        <p14:creationId xmlns:p14="http://schemas.microsoft.com/office/powerpoint/2010/main" val="3139760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22BE09-FBBE-5A62-B0F9-16A1A0E0BA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57D7B5-5682-E54F-A03B-7EC478B14E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0F2E31-4478-230C-183B-E472195D2AF1}"/>
              </a:ext>
            </a:extLst>
          </p:cNvPr>
          <p:cNvSpPr>
            <a:spLocks noGrp="1"/>
          </p:cNvSpPr>
          <p:nvPr>
            <p:ph type="body" idx="1"/>
          </p:nvPr>
        </p:nvSpPr>
        <p:spPr/>
        <p:txBody>
          <a:bodyPr/>
          <a:lstStyle/>
          <a:p>
            <a:pPr rtl="0"/>
            <a:r>
              <a:rPr lang="en-CA" sz="1200" b="0" i="0" u="none" strike="noStrike" kern="1200" dirty="0">
                <a:solidFill>
                  <a:schemeClr val="tx1"/>
                </a:solidFill>
                <a:effectLst/>
                <a:latin typeface="+mn-lt"/>
                <a:ea typeface="+mn-ea"/>
                <a:cs typeface="+mn-cs"/>
              </a:rPr>
              <a:t>Here, I have illustrated Calgary’s seasonal pattern. This graph shows how strong sunlight is during different seasons in Calgary throughout the day. The lines represent winter, spring, summer, and fall. We can see that summer has the tallest and widest curve. That means the sunlight is stronger and lasts longer during the day. Around noon, between 11 a.m. and 12 p.m., sunlight is the strongest, reaching about 650 watts per square meter. Spring is the second-best season for solar power, while winter has the weakest sunlight and the shortest days. Because of this, Calgary gets almost four times more usable solar energy in summer than in winter. This tells us that solar power works very well in summer, but in winter we may need battery storage to save energy or help from the power grid to make sure homes still have electricity.”</a:t>
            </a:r>
            <a:endParaRPr lang="en-CA" b="0" dirty="0">
              <a:effectLst/>
            </a:endParaRPr>
          </a:p>
          <a:p>
            <a:br>
              <a:rPr lang="en-CA" dirty="0"/>
            </a:br>
            <a:endParaRPr lang="en-US" dirty="0"/>
          </a:p>
        </p:txBody>
      </p:sp>
      <p:sp>
        <p:nvSpPr>
          <p:cNvPr id="4" name="Slide Number Placeholder 3">
            <a:extLst>
              <a:ext uri="{FF2B5EF4-FFF2-40B4-BE49-F238E27FC236}">
                <a16:creationId xmlns:a16="http://schemas.microsoft.com/office/drawing/2014/main" id="{1346E812-72A1-2337-954F-69E7DD662610}"/>
              </a:ext>
            </a:extLst>
          </p:cNvPr>
          <p:cNvSpPr>
            <a:spLocks noGrp="1"/>
          </p:cNvSpPr>
          <p:nvPr>
            <p:ph type="sldNum" sz="quarter" idx="5"/>
          </p:nvPr>
        </p:nvSpPr>
        <p:spPr/>
        <p:txBody>
          <a:bodyPr/>
          <a:lstStyle/>
          <a:p>
            <a:fld id="{F283BD0F-37FE-0242-B33F-22CDC5C1CBFC}" type="slidenum">
              <a:rPr lang="en-US" smtClean="0"/>
              <a:t>10</a:t>
            </a:fld>
            <a:endParaRPr lang="en-US"/>
          </a:p>
        </p:txBody>
      </p:sp>
    </p:spTree>
    <p:extLst>
      <p:ext uri="{BB962C8B-B14F-4D97-AF65-F5344CB8AC3E}">
        <p14:creationId xmlns:p14="http://schemas.microsoft.com/office/powerpoint/2010/main" val="15213834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C25DCC-B55C-2A2C-5035-A66BD1636A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5C1A9E-8F8E-DB5C-74E8-A4E2812EF1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57B0F9-BFE3-E511-4735-489268EBCDB4}"/>
              </a:ext>
            </a:extLst>
          </p:cNvPr>
          <p:cNvSpPr>
            <a:spLocks noGrp="1"/>
          </p:cNvSpPr>
          <p:nvPr>
            <p:ph type="body" idx="1"/>
          </p:nvPr>
        </p:nvSpPr>
        <p:spPr/>
        <p:txBody>
          <a:bodyPr/>
          <a:lstStyle/>
          <a:p>
            <a:pPr rtl="0"/>
            <a:r>
              <a:rPr lang="en-CA" sz="1200" b="0" i="0" u="none" strike="noStrike" kern="1200" dirty="0">
                <a:solidFill>
                  <a:schemeClr val="tx1"/>
                </a:solidFill>
                <a:effectLst/>
                <a:latin typeface="+mn-lt"/>
                <a:ea typeface="+mn-ea"/>
                <a:cs typeface="+mn-cs"/>
              </a:rPr>
              <a:t>Here I presented a heat map. This heat map shows how strong the sunlight is in Calgary during different hours and months. The brighter colors mean stronger sunlight. We can see that the strongest sunlight happens in June and July, especially around midday, from about 10 AM to 2 PM. Winter mornings and evenings have the weakest sunlight. This is important because it helps us know the best time of day and the best months to use solar panels efficiently in Calgary.</a:t>
            </a:r>
            <a:endParaRPr lang="en-CA" b="0" dirty="0">
              <a:effectLst/>
            </a:endParaRPr>
          </a:p>
          <a:p>
            <a:br>
              <a:rPr lang="en-CA" dirty="0"/>
            </a:br>
            <a:br>
              <a:rPr lang="en-CA" dirty="0"/>
            </a:br>
            <a:endParaRPr lang="en-US" dirty="0"/>
          </a:p>
        </p:txBody>
      </p:sp>
      <p:sp>
        <p:nvSpPr>
          <p:cNvPr id="4" name="Slide Number Placeholder 3">
            <a:extLst>
              <a:ext uri="{FF2B5EF4-FFF2-40B4-BE49-F238E27FC236}">
                <a16:creationId xmlns:a16="http://schemas.microsoft.com/office/drawing/2014/main" id="{6B4CC42B-E666-0D99-BBE7-3DCED0564C38}"/>
              </a:ext>
            </a:extLst>
          </p:cNvPr>
          <p:cNvSpPr>
            <a:spLocks noGrp="1"/>
          </p:cNvSpPr>
          <p:nvPr>
            <p:ph type="sldNum" sz="quarter" idx="5"/>
          </p:nvPr>
        </p:nvSpPr>
        <p:spPr/>
        <p:txBody>
          <a:bodyPr/>
          <a:lstStyle/>
          <a:p>
            <a:fld id="{F283BD0F-37FE-0242-B33F-22CDC5C1CBFC}" type="slidenum">
              <a:rPr lang="en-US" smtClean="0"/>
              <a:t>11</a:t>
            </a:fld>
            <a:endParaRPr lang="en-US"/>
          </a:p>
        </p:txBody>
      </p:sp>
    </p:spTree>
    <p:extLst>
      <p:ext uri="{BB962C8B-B14F-4D97-AF65-F5344CB8AC3E}">
        <p14:creationId xmlns:p14="http://schemas.microsoft.com/office/powerpoint/2010/main" val="6784833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D21BB9-3FF1-BFAE-034C-021EBA4EE4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432E6B-6377-9F73-BB9B-509F5171D7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C5D81F-B3A2-38C7-B014-23F014DE8458}"/>
              </a:ext>
            </a:extLst>
          </p:cNvPr>
          <p:cNvSpPr>
            <a:spLocks noGrp="1"/>
          </p:cNvSpPr>
          <p:nvPr>
            <p:ph type="body" idx="1"/>
          </p:nvPr>
        </p:nvSpPr>
        <p:spPr/>
        <p:txBody>
          <a:bodyPr/>
          <a:lstStyle/>
          <a:p>
            <a:pPr rtl="0"/>
            <a:r>
              <a:rPr lang="en-CA" sz="1200" b="0" i="0" u="none" strike="noStrike" kern="1200" dirty="0">
                <a:solidFill>
                  <a:schemeClr val="tx1"/>
                </a:solidFill>
                <a:effectLst/>
                <a:latin typeface="+mn-lt"/>
                <a:ea typeface="+mn-ea"/>
                <a:cs typeface="+mn-cs"/>
              </a:rPr>
              <a:t>This slide shows how many days in Calgary are sunny, partly sunny, or cloudy. I used solar irradiance data to classify each day. If the sunlight was very strong, I would call it a sunny day. If it was medium, it would be partly sunny. If it was weak, it would be cloudy. From the pie chart, we can see that about </a:t>
            </a:r>
            <a:r>
              <a:rPr lang="en-CA" sz="1200" b="1" i="0" u="none" strike="noStrike" kern="1200" dirty="0">
                <a:solidFill>
                  <a:schemeClr val="tx1"/>
                </a:solidFill>
                <a:effectLst/>
                <a:latin typeface="+mn-lt"/>
                <a:ea typeface="+mn-ea"/>
                <a:cs typeface="+mn-cs"/>
              </a:rPr>
              <a:t>30% of days are sunny</a:t>
            </a:r>
            <a:r>
              <a:rPr lang="en-CA" sz="1200" b="0" i="0" u="none" strike="noStrike" kern="1200" dirty="0">
                <a:solidFill>
                  <a:schemeClr val="tx1"/>
                </a:solidFill>
                <a:effectLst/>
                <a:latin typeface="+mn-lt"/>
                <a:ea typeface="+mn-ea"/>
                <a:cs typeface="+mn-cs"/>
              </a:rPr>
              <a:t>, about </a:t>
            </a:r>
            <a:r>
              <a:rPr lang="en-CA" sz="1200" b="1" i="0" u="none" strike="noStrike" kern="1200" dirty="0">
                <a:solidFill>
                  <a:schemeClr val="tx1"/>
                </a:solidFill>
                <a:effectLst/>
                <a:latin typeface="+mn-lt"/>
                <a:ea typeface="+mn-ea"/>
                <a:cs typeface="+mn-cs"/>
              </a:rPr>
              <a:t>27% are partly sunny</a:t>
            </a:r>
            <a:r>
              <a:rPr lang="en-CA" sz="1200" b="0" i="0" u="none" strike="noStrike" kern="1200" dirty="0">
                <a:solidFill>
                  <a:schemeClr val="tx1"/>
                </a:solidFill>
                <a:effectLst/>
                <a:latin typeface="+mn-lt"/>
                <a:ea typeface="+mn-ea"/>
                <a:cs typeface="+mn-cs"/>
              </a:rPr>
              <a:t>, and about </a:t>
            </a:r>
            <a:r>
              <a:rPr lang="en-CA" sz="1200" b="1" i="0" u="none" strike="noStrike" kern="1200" dirty="0">
                <a:solidFill>
                  <a:schemeClr val="tx1"/>
                </a:solidFill>
                <a:effectLst/>
                <a:latin typeface="+mn-lt"/>
                <a:ea typeface="+mn-ea"/>
                <a:cs typeface="+mn-cs"/>
              </a:rPr>
              <a:t>43% are cloudy</a:t>
            </a:r>
            <a:r>
              <a:rPr lang="en-CA" sz="1200" b="0" i="0" u="none" strike="noStrike" kern="1200" dirty="0">
                <a:solidFill>
                  <a:schemeClr val="tx1"/>
                </a:solidFill>
                <a:effectLst/>
                <a:latin typeface="+mn-lt"/>
                <a:ea typeface="+mn-ea"/>
                <a:cs typeface="+mn-cs"/>
              </a:rPr>
              <a:t>. That means </a:t>
            </a:r>
            <a:r>
              <a:rPr lang="en-CA" sz="1200" b="1" i="0" u="none" strike="noStrike" kern="1200" dirty="0">
                <a:solidFill>
                  <a:schemeClr val="tx1"/>
                </a:solidFill>
                <a:effectLst/>
                <a:latin typeface="+mn-lt"/>
                <a:ea typeface="+mn-ea"/>
                <a:cs typeface="+mn-cs"/>
              </a:rPr>
              <a:t>more than half of the days</a:t>
            </a:r>
            <a:r>
              <a:rPr lang="en-CA" sz="1200" b="0" i="0" u="none" strike="noStrike" kern="1200" dirty="0">
                <a:solidFill>
                  <a:schemeClr val="tx1"/>
                </a:solidFill>
                <a:effectLst/>
                <a:latin typeface="+mn-lt"/>
                <a:ea typeface="+mn-ea"/>
                <a:cs typeface="+mn-cs"/>
              </a:rPr>
              <a:t>, around </a:t>
            </a:r>
            <a:r>
              <a:rPr lang="en-CA" sz="1200" b="1" i="0" u="none" strike="noStrike" kern="1200" dirty="0">
                <a:solidFill>
                  <a:schemeClr val="tx1"/>
                </a:solidFill>
                <a:effectLst/>
                <a:latin typeface="+mn-lt"/>
                <a:ea typeface="+mn-ea"/>
                <a:cs typeface="+mn-cs"/>
              </a:rPr>
              <a:t>57%</a:t>
            </a:r>
            <a:r>
              <a:rPr lang="en-CA" sz="1200" b="0" i="0" u="none" strike="noStrike" kern="1200" dirty="0">
                <a:solidFill>
                  <a:schemeClr val="tx1"/>
                </a:solidFill>
                <a:effectLst/>
                <a:latin typeface="+mn-lt"/>
                <a:ea typeface="+mn-ea"/>
                <a:cs typeface="+mn-cs"/>
              </a:rPr>
              <a:t>, still have enough sunlight for solar panels to make electricity. Even though Calgary has many cloudy days, this shows that solar power can still work well, especially when we use </a:t>
            </a:r>
            <a:r>
              <a:rPr lang="en-CA" sz="1200" b="1" i="0" u="none" strike="noStrike" kern="1200" dirty="0">
                <a:solidFill>
                  <a:schemeClr val="tx1"/>
                </a:solidFill>
                <a:effectLst/>
                <a:latin typeface="+mn-lt"/>
                <a:ea typeface="+mn-ea"/>
                <a:cs typeface="+mn-cs"/>
              </a:rPr>
              <a:t>batteries to store energy</a:t>
            </a:r>
            <a:r>
              <a:rPr lang="en-CA" sz="1200" b="0" i="0" u="none" strike="noStrike" kern="1200" dirty="0">
                <a:solidFill>
                  <a:schemeClr val="tx1"/>
                </a:solidFill>
                <a:effectLst/>
                <a:latin typeface="+mn-lt"/>
                <a:ea typeface="+mn-ea"/>
                <a:cs typeface="+mn-cs"/>
              </a:rPr>
              <a:t> and the </a:t>
            </a:r>
            <a:r>
              <a:rPr lang="en-CA" sz="1200" b="1" i="0" u="none" strike="noStrike" kern="1200" dirty="0">
                <a:solidFill>
                  <a:schemeClr val="tx1"/>
                </a:solidFill>
                <a:effectLst/>
                <a:latin typeface="+mn-lt"/>
                <a:ea typeface="+mn-ea"/>
                <a:cs typeface="+mn-cs"/>
              </a:rPr>
              <a:t>power grid for backup</a:t>
            </a:r>
            <a:r>
              <a:rPr lang="en-CA" sz="1200" b="0" i="0" u="none" strike="noStrike" kern="1200" dirty="0">
                <a:solidFill>
                  <a:schemeClr val="tx1"/>
                </a:solidFill>
                <a:effectLst/>
                <a:latin typeface="+mn-lt"/>
                <a:ea typeface="+mn-ea"/>
                <a:cs typeface="+mn-cs"/>
              </a:rPr>
              <a:t>.</a:t>
            </a:r>
            <a:endParaRPr lang="en-CA" b="0" dirty="0">
              <a:effectLst/>
            </a:endParaRPr>
          </a:p>
          <a:p>
            <a:br>
              <a:rPr lang="en-CA" dirty="0"/>
            </a:br>
            <a:endParaRPr lang="en-US" dirty="0"/>
          </a:p>
        </p:txBody>
      </p:sp>
      <p:sp>
        <p:nvSpPr>
          <p:cNvPr id="4" name="Slide Number Placeholder 3">
            <a:extLst>
              <a:ext uri="{FF2B5EF4-FFF2-40B4-BE49-F238E27FC236}">
                <a16:creationId xmlns:a16="http://schemas.microsoft.com/office/drawing/2014/main" id="{E6CFA2A8-A298-E4A9-B47B-10DB4F162E7A}"/>
              </a:ext>
            </a:extLst>
          </p:cNvPr>
          <p:cNvSpPr>
            <a:spLocks noGrp="1"/>
          </p:cNvSpPr>
          <p:nvPr>
            <p:ph type="sldNum" sz="quarter" idx="5"/>
          </p:nvPr>
        </p:nvSpPr>
        <p:spPr/>
        <p:txBody>
          <a:bodyPr/>
          <a:lstStyle/>
          <a:p>
            <a:fld id="{F283BD0F-37FE-0242-B33F-22CDC5C1CBFC}" type="slidenum">
              <a:rPr lang="en-US" smtClean="0"/>
              <a:t>12</a:t>
            </a:fld>
            <a:endParaRPr lang="en-US"/>
          </a:p>
        </p:txBody>
      </p:sp>
    </p:spTree>
    <p:extLst>
      <p:ext uri="{BB962C8B-B14F-4D97-AF65-F5344CB8AC3E}">
        <p14:creationId xmlns:p14="http://schemas.microsoft.com/office/powerpoint/2010/main" val="7032039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ED096E-F2E0-BFD0-2BA2-A8FE09C6CC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93B4B6-6F7F-B002-B306-5F071B83F3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D4CF73-247C-A5B1-98CE-E4C4F629EA47}"/>
              </a:ext>
            </a:extLst>
          </p:cNvPr>
          <p:cNvSpPr>
            <a:spLocks noGrp="1"/>
          </p:cNvSpPr>
          <p:nvPr>
            <p:ph type="body" idx="1"/>
          </p:nvPr>
        </p:nvSpPr>
        <p:spPr/>
        <p:txBody>
          <a:bodyPr/>
          <a:lstStyle/>
          <a:p>
            <a:pPr rtl="0"/>
            <a:r>
              <a:rPr lang="en-CA" sz="1200" b="0" i="0" u="none" strike="noStrike" kern="1200" dirty="0">
                <a:solidFill>
                  <a:schemeClr val="tx1"/>
                </a:solidFill>
                <a:effectLst/>
                <a:latin typeface="+mn-lt"/>
                <a:ea typeface="+mn-ea"/>
                <a:cs typeface="+mn-cs"/>
              </a:rPr>
              <a:t>This slide shows how I changed sunlight data into solar energy. First, I started with solar irradiance, then I used a formula to convert it into solar energy, which is measured in kilowatt-hours per square meter. This tells us how much energy solar panels can actually collect. Table 3 shows how much solar energy Calgary receives each month. And then I added all the months together, I found that Calgary receives about </a:t>
            </a:r>
            <a:r>
              <a:rPr lang="en-CA" sz="1200" b="1" i="0" u="none" strike="noStrike" kern="1200" dirty="0">
                <a:solidFill>
                  <a:schemeClr val="tx1"/>
                </a:solidFill>
                <a:effectLst/>
                <a:latin typeface="+mn-lt"/>
                <a:ea typeface="+mn-ea"/>
                <a:cs typeface="+mn-cs"/>
              </a:rPr>
              <a:t>1,312 kilowatt-hours of solar energy per square meter each year</a:t>
            </a:r>
            <a:r>
              <a:rPr lang="en-CA" sz="1200" b="0" i="0" u="none" strike="noStrike" kern="1200" dirty="0">
                <a:solidFill>
                  <a:schemeClr val="tx1"/>
                </a:solidFill>
                <a:effectLst/>
                <a:latin typeface="+mn-lt"/>
                <a:ea typeface="+mn-ea"/>
                <a:cs typeface="+mn-cs"/>
              </a:rPr>
              <a:t>. This shows that Calgary gets enough sunlight to support solar power, especially during spring and summer.</a:t>
            </a:r>
            <a:endParaRPr lang="en-CA" b="0" dirty="0">
              <a:effectLst/>
            </a:endParaRPr>
          </a:p>
          <a:p>
            <a:br>
              <a:rPr lang="en-CA" dirty="0"/>
            </a:br>
            <a:endParaRPr lang="en-US" dirty="0"/>
          </a:p>
        </p:txBody>
      </p:sp>
      <p:sp>
        <p:nvSpPr>
          <p:cNvPr id="4" name="Slide Number Placeholder 3">
            <a:extLst>
              <a:ext uri="{FF2B5EF4-FFF2-40B4-BE49-F238E27FC236}">
                <a16:creationId xmlns:a16="http://schemas.microsoft.com/office/drawing/2014/main" id="{9226DB46-5DAB-B430-8BA7-12873C8B7799}"/>
              </a:ext>
            </a:extLst>
          </p:cNvPr>
          <p:cNvSpPr>
            <a:spLocks noGrp="1"/>
          </p:cNvSpPr>
          <p:nvPr>
            <p:ph type="sldNum" sz="quarter" idx="5"/>
          </p:nvPr>
        </p:nvSpPr>
        <p:spPr/>
        <p:txBody>
          <a:bodyPr/>
          <a:lstStyle/>
          <a:p>
            <a:fld id="{F283BD0F-37FE-0242-B33F-22CDC5C1CBFC}" type="slidenum">
              <a:rPr lang="en-US" smtClean="0"/>
              <a:t>13</a:t>
            </a:fld>
            <a:endParaRPr lang="en-US"/>
          </a:p>
        </p:txBody>
      </p:sp>
    </p:spTree>
    <p:extLst>
      <p:ext uri="{BB962C8B-B14F-4D97-AF65-F5344CB8AC3E}">
        <p14:creationId xmlns:p14="http://schemas.microsoft.com/office/powerpoint/2010/main" val="9772402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BBA8C2-0D8C-0E4B-1D84-F0E82C3725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DFF537-9A6F-C0FD-0F62-C000761F25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25A8B0-184A-8944-7D66-F658211C7E02}"/>
              </a:ext>
            </a:extLst>
          </p:cNvPr>
          <p:cNvSpPr>
            <a:spLocks noGrp="1"/>
          </p:cNvSpPr>
          <p:nvPr>
            <p:ph type="body" idx="1"/>
          </p:nvPr>
        </p:nvSpPr>
        <p:spPr/>
        <p:txBody>
          <a:bodyPr/>
          <a:lstStyle/>
          <a:p>
            <a:pPr rtl="0"/>
            <a:r>
              <a:rPr lang="en-CA" sz="1200" b="0" i="0" u="none" strike="noStrike" kern="1200" dirty="0">
                <a:solidFill>
                  <a:schemeClr val="tx1"/>
                </a:solidFill>
                <a:effectLst/>
                <a:latin typeface="+mn-lt"/>
                <a:ea typeface="+mn-ea"/>
                <a:cs typeface="+mn-cs"/>
              </a:rPr>
              <a:t>This slide shows how sunlight can be turned into electricity. I assumed a 4-kilowatt home solar system and included real-world losses, like wiring, temperature, and snow. Using Calgary’s solar data, this system can make about 4,200 kilowatt- hours of electricity each year. That is enough to power many household appliances, and it can also reduce about 2.5 tons of carbon dioxide every year. So, solar panels not only make clean energy, but they also help protect our environment.”</a:t>
            </a:r>
            <a:endParaRPr lang="en-CA" b="0" dirty="0">
              <a:effectLst/>
            </a:endParaRPr>
          </a:p>
          <a:p>
            <a:br>
              <a:rPr lang="en-CA" dirty="0"/>
            </a:br>
            <a:endParaRPr lang="en-US" dirty="0"/>
          </a:p>
        </p:txBody>
      </p:sp>
      <p:sp>
        <p:nvSpPr>
          <p:cNvPr id="4" name="Slide Number Placeholder 3">
            <a:extLst>
              <a:ext uri="{FF2B5EF4-FFF2-40B4-BE49-F238E27FC236}">
                <a16:creationId xmlns:a16="http://schemas.microsoft.com/office/drawing/2014/main" id="{6A852F87-88FF-84B7-8D50-881C0A703DB8}"/>
              </a:ext>
            </a:extLst>
          </p:cNvPr>
          <p:cNvSpPr>
            <a:spLocks noGrp="1"/>
          </p:cNvSpPr>
          <p:nvPr>
            <p:ph type="sldNum" sz="quarter" idx="5"/>
          </p:nvPr>
        </p:nvSpPr>
        <p:spPr/>
        <p:txBody>
          <a:bodyPr/>
          <a:lstStyle/>
          <a:p>
            <a:fld id="{F283BD0F-37FE-0242-B33F-22CDC5C1CBFC}" type="slidenum">
              <a:rPr lang="en-US" smtClean="0"/>
              <a:t>14</a:t>
            </a:fld>
            <a:endParaRPr lang="en-US"/>
          </a:p>
        </p:txBody>
      </p:sp>
    </p:spTree>
    <p:extLst>
      <p:ext uri="{BB962C8B-B14F-4D97-AF65-F5344CB8AC3E}">
        <p14:creationId xmlns:p14="http://schemas.microsoft.com/office/powerpoint/2010/main" val="24367152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530101-8575-A05D-934E-73F1D62887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C9E1DD-CDB7-70B3-FBC7-B331FA79FF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EFD5CB-D896-7E2C-23E0-56A080A2AA95}"/>
              </a:ext>
            </a:extLst>
          </p:cNvPr>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This slide shows my final conclusion. I found that Calgary gets enough sunlight for solar power, especially in summer. More than half of the days are sunny or partly sunny, and a 4-kilowatt home system can make about 4,200 kilowatt-hours of electricity each year. This can also reduce about 2.5 tons of carbon dioxide pollution. So, my final answer is </a:t>
            </a:r>
            <a:r>
              <a:rPr lang="en-CA" sz="1200" b="1" i="0" u="none" strike="noStrike" kern="1200" dirty="0">
                <a:solidFill>
                  <a:schemeClr val="tx1"/>
                </a:solidFill>
                <a:effectLst/>
                <a:latin typeface="+mn-lt"/>
                <a:ea typeface="+mn-ea"/>
                <a:cs typeface="+mn-cs"/>
              </a:rPr>
              <a:t>yes</a:t>
            </a:r>
            <a:r>
              <a:rPr lang="en-CA" sz="1200" b="0" i="0" u="none" strike="noStrike" kern="1200" dirty="0">
                <a:solidFill>
                  <a:schemeClr val="tx1"/>
                </a:solidFill>
                <a:effectLst/>
                <a:latin typeface="+mn-lt"/>
                <a:ea typeface="+mn-ea"/>
                <a:cs typeface="+mn-cs"/>
              </a:rPr>
              <a:t> — solar power is a clean, reliable, and realistic energy solution for Calgary, especially for spring and summer.</a:t>
            </a:r>
            <a:br>
              <a:rPr lang="en-CA" dirty="0"/>
            </a:br>
            <a:endParaRPr lang="en-US" dirty="0"/>
          </a:p>
        </p:txBody>
      </p:sp>
      <p:sp>
        <p:nvSpPr>
          <p:cNvPr id="4" name="Slide Number Placeholder 3">
            <a:extLst>
              <a:ext uri="{FF2B5EF4-FFF2-40B4-BE49-F238E27FC236}">
                <a16:creationId xmlns:a16="http://schemas.microsoft.com/office/drawing/2014/main" id="{ED735BFE-71B4-EFEA-B39D-A9E78A422500}"/>
              </a:ext>
            </a:extLst>
          </p:cNvPr>
          <p:cNvSpPr>
            <a:spLocks noGrp="1"/>
          </p:cNvSpPr>
          <p:nvPr>
            <p:ph type="sldNum" sz="quarter" idx="5"/>
          </p:nvPr>
        </p:nvSpPr>
        <p:spPr/>
        <p:txBody>
          <a:bodyPr/>
          <a:lstStyle/>
          <a:p>
            <a:fld id="{F283BD0F-37FE-0242-B33F-22CDC5C1CBFC}" type="slidenum">
              <a:rPr lang="en-US" smtClean="0"/>
              <a:t>15</a:t>
            </a:fld>
            <a:endParaRPr lang="en-US"/>
          </a:p>
        </p:txBody>
      </p:sp>
    </p:spTree>
    <p:extLst>
      <p:ext uri="{BB962C8B-B14F-4D97-AF65-F5344CB8AC3E}">
        <p14:creationId xmlns:p14="http://schemas.microsoft.com/office/powerpoint/2010/main" val="28898590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36196A-9291-61B7-D892-0CD6D47204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883299-A924-D083-AA7D-A0C3C40656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D7D0EE-9D34-EC93-EEB9-24FCF856AD13}"/>
              </a:ext>
            </a:extLst>
          </p:cNvPr>
          <p:cNvSpPr>
            <a:spLocks noGrp="1"/>
          </p:cNvSpPr>
          <p:nvPr>
            <p:ph type="body" idx="1"/>
          </p:nvPr>
        </p:nvSpPr>
        <p:spPr/>
        <p:txBody>
          <a:bodyPr/>
          <a:lstStyle/>
          <a:p>
            <a:pPr rtl="0"/>
            <a:r>
              <a:rPr lang="en-CA" sz="1200" b="0" i="0" u="none" strike="noStrike" kern="1200" dirty="0">
                <a:solidFill>
                  <a:schemeClr val="tx1"/>
                </a:solidFill>
                <a:effectLst/>
                <a:latin typeface="+mn-lt"/>
                <a:ea typeface="+mn-ea"/>
                <a:cs typeface="+mn-cs"/>
              </a:rPr>
              <a:t>This slide shows my recommendations. I suggest using rooftop solar panels to collect free sunlight. Extra energy from summer can be saved using batteries, and homes should stay connected to the power grid for winter backup. I also recommend building more renewable energy projects in Calgary to reduce pollution and protect our environment. Together, solar panels, batteries, and the grid can give us clean and reliable energy.</a:t>
            </a:r>
            <a:endParaRPr lang="en-CA" b="0" dirty="0">
              <a:effectLst/>
            </a:endParaRPr>
          </a:p>
          <a:p>
            <a:br>
              <a:rPr lang="en-CA" dirty="0"/>
            </a:br>
            <a:endParaRPr lang="en-US" dirty="0"/>
          </a:p>
        </p:txBody>
      </p:sp>
      <p:sp>
        <p:nvSpPr>
          <p:cNvPr id="4" name="Slide Number Placeholder 3">
            <a:extLst>
              <a:ext uri="{FF2B5EF4-FFF2-40B4-BE49-F238E27FC236}">
                <a16:creationId xmlns:a16="http://schemas.microsoft.com/office/drawing/2014/main" id="{21CAF891-B6C2-CAC8-9E3B-9BC702AC149D}"/>
              </a:ext>
            </a:extLst>
          </p:cNvPr>
          <p:cNvSpPr>
            <a:spLocks noGrp="1"/>
          </p:cNvSpPr>
          <p:nvPr>
            <p:ph type="sldNum" sz="quarter" idx="5"/>
          </p:nvPr>
        </p:nvSpPr>
        <p:spPr/>
        <p:txBody>
          <a:bodyPr/>
          <a:lstStyle/>
          <a:p>
            <a:fld id="{F283BD0F-37FE-0242-B33F-22CDC5C1CBFC}" type="slidenum">
              <a:rPr lang="en-US" smtClean="0"/>
              <a:t>16</a:t>
            </a:fld>
            <a:endParaRPr lang="en-US"/>
          </a:p>
        </p:txBody>
      </p:sp>
    </p:spTree>
    <p:extLst>
      <p:ext uri="{BB962C8B-B14F-4D97-AF65-F5344CB8AC3E}">
        <p14:creationId xmlns:p14="http://schemas.microsoft.com/office/powerpoint/2010/main" val="33373825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B21B41-8F0C-D933-22CA-7362560108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292E1A-415E-E238-4506-48C5B14133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36AE96-6607-AA6C-8895-2000805D54A0}"/>
              </a:ext>
            </a:extLst>
          </p:cNvPr>
          <p:cNvSpPr>
            <a:spLocks noGrp="1"/>
          </p:cNvSpPr>
          <p:nvPr>
            <p:ph type="body" idx="1"/>
          </p:nvPr>
        </p:nvSpPr>
        <p:spPr/>
        <p:txBody>
          <a:bodyPr/>
          <a:lstStyle/>
          <a:p>
            <a:r>
              <a:rPr lang="en-US" dirty="0"/>
              <a:t>Here in this slide, I have my references for my data and background research.</a:t>
            </a:r>
          </a:p>
        </p:txBody>
      </p:sp>
      <p:sp>
        <p:nvSpPr>
          <p:cNvPr id="4" name="Slide Number Placeholder 3">
            <a:extLst>
              <a:ext uri="{FF2B5EF4-FFF2-40B4-BE49-F238E27FC236}">
                <a16:creationId xmlns:a16="http://schemas.microsoft.com/office/drawing/2014/main" id="{BEA70081-38C1-C65E-1F3C-7A91C1301918}"/>
              </a:ext>
            </a:extLst>
          </p:cNvPr>
          <p:cNvSpPr>
            <a:spLocks noGrp="1"/>
          </p:cNvSpPr>
          <p:nvPr>
            <p:ph type="sldNum" sz="quarter" idx="5"/>
          </p:nvPr>
        </p:nvSpPr>
        <p:spPr/>
        <p:txBody>
          <a:bodyPr/>
          <a:lstStyle/>
          <a:p>
            <a:fld id="{F283BD0F-37FE-0242-B33F-22CDC5C1CBFC}" type="slidenum">
              <a:rPr lang="en-US" smtClean="0"/>
              <a:t>17</a:t>
            </a:fld>
            <a:endParaRPr lang="en-US"/>
          </a:p>
        </p:txBody>
      </p:sp>
    </p:spTree>
    <p:extLst>
      <p:ext uri="{BB962C8B-B14F-4D97-AF65-F5344CB8AC3E}">
        <p14:creationId xmlns:p14="http://schemas.microsoft.com/office/powerpoint/2010/main" val="3252096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B21B41-8F0C-D933-22CA-7362560108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292E1A-415E-E238-4506-48C5B14133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36AE96-6607-AA6C-8895-2000805D54A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EA70081-38C1-C65E-1F3C-7A91C1301918}"/>
              </a:ext>
            </a:extLst>
          </p:cNvPr>
          <p:cNvSpPr>
            <a:spLocks noGrp="1"/>
          </p:cNvSpPr>
          <p:nvPr>
            <p:ph type="sldNum" sz="quarter" idx="5"/>
          </p:nvPr>
        </p:nvSpPr>
        <p:spPr/>
        <p:txBody>
          <a:bodyPr/>
          <a:lstStyle/>
          <a:p>
            <a:fld id="{F283BD0F-37FE-0242-B33F-22CDC5C1CBFC}" type="slidenum">
              <a:rPr lang="en-US" smtClean="0"/>
              <a:t>18</a:t>
            </a:fld>
            <a:endParaRPr lang="en-US"/>
          </a:p>
        </p:txBody>
      </p:sp>
    </p:spTree>
    <p:extLst>
      <p:ext uri="{BB962C8B-B14F-4D97-AF65-F5344CB8AC3E}">
        <p14:creationId xmlns:p14="http://schemas.microsoft.com/office/powerpoint/2010/main" val="14326132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1A0AE2-320F-A4C0-2622-25B0FCB488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243C24-A380-3570-E471-FFE98E3E3E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0027E3-96A0-4E28-6E60-1C423097837F}"/>
              </a:ext>
            </a:extLst>
          </p:cNvPr>
          <p:cNvSpPr>
            <a:spLocks noGrp="1"/>
          </p:cNvSpPr>
          <p:nvPr>
            <p:ph type="body" idx="1"/>
          </p:nvPr>
        </p:nvSpPr>
        <p:spPr/>
        <p:txBody>
          <a:bodyPr/>
          <a:lstStyle/>
          <a:p>
            <a:r>
              <a:rPr lang="en-US" dirty="0"/>
              <a:t>Anyway, thank you for taking your time to listen and I hope you enjoyed my presentations. Thanks again.</a:t>
            </a:r>
          </a:p>
        </p:txBody>
      </p:sp>
      <p:sp>
        <p:nvSpPr>
          <p:cNvPr id="4" name="Slide Number Placeholder 3">
            <a:extLst>
              <a:ext uri="{FF2B5EF4-FFF2-40B4-BE49-F238E27FC236}">
                <a16:creationId xmlns:a16="http://schemas.microsoft.com/office/drawing/2014/main" id="{1B95E468-B08A-D8DE-65AE-F91CDD008EA4}"/>
              </a:ext>
            </a:extLst>
          </p:cNvPr>
          <p:cNvSpPr>
            <a:spLocks noGrp="1"/>
          </p:cNvSpPr>
          <p:nvPr>
            <p:ph type="sldNum" sz="quarter" idx="5"/>
          </p:nvPr>
        </p:nvSpPr>
        <p:spPr/>
        <p:txBody>
          <a:bodyPr/>
          <a:lstStyle/>
          <a:p>
            <a:fld id="{F283BD0F-37FE-0242-B33F-22CDC5C1CBFC}" type="slidenum">
              <a:rPr lang="en-US" smtClean="0"/>
              <a:t>19</a:t>
            </a:fld>
            <a:endParaRPr lang="en-US"/>
          </a:p>
        </p:txBody>
      </p:sp>
    </p:spTree>
    <p:extLst>
      <p:ext uri="{BB962C8B-B14F-4D97-AF65-F5344CB8AC3E}">
        <p14:creationId xmlns:p14="http://schemas.microsoft.com/office/powerpoint/2010/main" val="40572871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CA" sz="1200" b="0" i="0" u="none" strike="noStrike" kern="1200" dirty="0">
                <a:solidFill>
                  <a:schemeClr val="tx1"/>
                </a:solidFill>
                <a:effectLst/>
                <a:latin typeface="+mn-lt"/>
                <a:ea typeface="+mn-ea"/>
                <a:cs typeface="+mn-cs"/>
              </a:rPr>
              <a:t>Before moving on to my main slides, I would like to talk about my motivations and goals. For this project, I wanted to understand whether solar power can really work in a city like Calgary by using real scientific data. We all know that climate change is becoming a serious problem, and one major reason is the use of fossil fuels, which release pollution and greenhouse gases into the air. That is why I was interested in renewable energy, especially solar energy, which is clean and sustainable. However, many people believe that solar power does not work well in cold and cloudy countries like Canada. Through this project, I wanted to test whether that assumption is true by analyzing real solar data from Calgary. From Figure 2 we can understand the working principle of solar power. This diagram shows how solar energy works: first, the Sun sends energy to Earth, and then solar panels capture the sunlight and convert it into electricity. After that we have to use an inverter to change the electricity into a form that homes can use. Finally, it can run lights, TVs, and other devices in our homes.</a:t>
            </a:r>
            <a:endParaRPr lang="en-CA" b="0" dirty="0">
              <a:effectLst/>
            </a:endParaRPr>
          </a:p>
          <a:p>
            <a:br>
              <a:rPr lang="en-CA" dirty="0"/>
            </a:br>
            <a:endParaRPr lang="en-US" dirty="0"/>
          </a:p>
        </p:txBody>
      </p:sp>
      <p:sp>
        <p:nvSpPr>
          <p:cNvPr id="4" name="Slide Number Placeholder 3"/>
          <p:cNvSpPr>
            <a:spLocks noGrp="1"/>
          </p:cNvSpPr>
          <p:nvPr>
            <p:ph type="sldNum" sz="quarter" idx="5"/>
          </p:nvPr>
        </p:nvSpPr>
        <p:spPr/>
        <p:txBody>
          <a:bodyPr/>
          <a:lstStyle/>
          <a:p>
            <a:fld id="{F283BD0F-37FE-0242-B33F-22CDC5C1CBFC}" type="slidenum">
              <a:rPr lang="en-US" smtClean="0"/>
              <a:t>2</a:t>
            </a:fld>
            <a:endParaRPr lang="en-US"/>
          </a:p>
        </p:txBody>
      </p:sp>
    </p:spTree>
    <p:extLst>
      <p:ext uri="{BB962C8B-B14F-4D97-AF65-F5344CB8AC3E}">
        <p14:creationId xmlns:p14="http://schemas.microsoft.com/office/powerpoint/2010/main" val="3087986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13B0F1-58B9-2771-BF49-50A7DF92DB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123E2B-F584-31F9-E36B-042872DD70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AF25BE-E355-DEE3-1FFF-2D809B3E3008}"/>
              </a:ext>
            </a:extLst>
          </p:cNvPr>
          <p:cNvSpPr>
            <a:spLocks noGrp="1"/>
          </p:cNvSpPr>
          <p:nvPr>
            <p:ph type="body" idx="1"/>
          </p:nvPr>
        </p:nvSpPr>
        <p:spPr/>
        <p:txBody>
          <a:bodyPr/>
          <a:lstStyle/>
          <a:p>
            <a:pPr rtl="0"/>
            <a:r>
              <a:rPr lang="en-CA" sz="1200" b="0" i="0" u="none" strike="noStrike" kern="1200" dirty="0">
                <a:solidFill>
                  <a:schemeClr val="tx1"/>
                </a:solidFill>
                <a:effectLst/>
                <a:latin typeface="+mn-lt"/>
                <a:ea typeface="+mn-ea"/>
                <a:cs typeface="+mn-cs"/>
              </a:rPr>
              <a:t>Now here is the information regarding my data sources. From the left side of table 1 you can see I mentioned NASA power as my data source. NASA POWER provided hourly solar irradiance and weather data for Calgary. The main variable I used is the solar irradiance, which measures how much sunlight reaches the ground, including during cloudy conditions. I also used air temperature and wind speed data to better understand weather patterns. Basically, this data helped me to analyze how solar energy changes daily, monthly, and seasonally in Calgary. Secondly, I used data from Statistics Canada. This source provided information about electricity generation and installed power capacity in Alberta. I used this data to study how renewable energy compares with fossil fuel energy over time. Both datasets are publicly available.</a:t>
            </a:r>
            <a:endParaRPr lang="en-CA" b="0" dirty="0">
              <a:effectLst/>
            </a:endParaRPr>
          </a:p>
          <a:p>
            <a:br>
              <a:rPr lang="en-CA" dirty="0"/>
            </a:br>
            <a:endParaRPr lang="en-US" dirty="0"/>
          </a:p>
        </p:txBody>
      </p:sp>
      <p:sp>
        <p:nvSpPr>
          <p:cNvPr id="4" name="Slide Number Placeholder 3">
            <a:extLst>
              <a:ext uri="{FF2B5EF4-FFF2-40B4-BE49-F238E27FC236}">
                <a16:creationId xmlns:a16="http://schemas.microsoft.com/office/drawing/2014/main" id="{5548664D-CAB1-6F75-612E-C1A0C4B7565E}"/>
              </a:ext>
            </a:extLst>
          </p:cNvPr>
          <p:cNvSpPr>
            <a:spLocks noGrp="1"/>
          </p:cNvSpPr>
          <p:nvPr>
            <p:ph type="sldNum" sz="quarter" idx="5"/>
          </p:nvPr>
        </p:nvSpPr>
        <p:spPr/>
        <p:txBody>
          <a:bodyPr/>
          <a:lstStyle/>
          <a:p>
            <a:fld id="{F283BD0F-37FE-0242-B33F-22CDC5C1CBFC}" type="slidenum">
              <a:rPr lang="en-US" smtClean="0"/>
              <a:t>3</a:t>
            </a:fld>
            <a:endParaRPr lang="en-US"/>
          </a:p>
        </p:txBody>
      </p:sp>
    </p:spTree>
    <p:extLst>
      <p:ext uri="{BB962C8B-B14F-4D97-AF65-F5344CB8AC3E}">
        <p14:creationId xmlns:p14="http://schemas.microsoft.com/office/powerpoint/2010/main" val="33285655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0EFD7E-C19E-08A1-A017-D34911BA05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FF77FB-C1E3-77FF-025D-6AC34BDA0A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7D816A-A80A-8AA6-01D9-D0CB241F16D1}"/>
              </a:ext>
            </a:extLst>
          </p:cNvPr>
          <p:cNvSpPr>
            <a:spLocks noGrp="1"/>
          </p:cNvSpPr>
          <p:nvPr>
            <p:ph type="body" idx="1"/>
          </p:nvPr>
        </p:nvSpPr>
        <p:spPr/>
        <p:txBody>
          <a:bodyPr/>
          <a:lstStyle/>
          <a:p>
            <a:pPr rtl="0"/>
            <a:r>
              <a:rPr lang="en-CA" sz="1200" b="0" i="0" u="none" strike="noStrike" kern="1200" dirty="0">
                <a:solidFill>
                  <a:schemeClr val="tx1"/>
                </a:solidFill>
                <a:effectLst/>
                <a:latin typeface="+mn-lt"/>
                <a:ea typeface="+mn-ea"/>
                <a:cs typeface="+mn-cs"/>
              </a:rPr>
              <a:t>Now here are my Research questions and problems. In this part of my project, I focused on understanding how sunlight changes in Calgary over time and what that means for solar power. I wanted to find out how solar irradiance varies during the day and across different seasons, which months receive the most solar energy, and how many days are sunny, cloudy, or partly sunny. Most importantly, I wanted to answer one key question: </a:t>
            </a:r>
            <a:r>
              <a:rPr lang="en-CA" sz="1200" b="1" i="0" u="none" strike="noStrike" kern="1200" dirty="0">
                <a:solidFill>
                  <a:schemeClr val="tx1"/>
                </a:solidFill>
                <a:effectLst/>
                <a:latin typeface="+mn-lt"/>
                <a:ea typeface="+mn-ea"/>
                <a:cs typeface="+mn-cs"/>
              </a:rPr>
              <a:t>Is solar power a good option for Calgary’s future?</a:t>
            </a:r>
            <a:r>
              <a:rPr lang="en-CA" sz="1200" b="0" i="0" u="none" strike="noStrike" kern="1200" dirty="0">
                <a:solidFill>
                  <a:schemeClr val="tx1"/>
                </a:solidFill>
                <a:effectLst/>
                <a:latin typeface="+mn-lt"/>
                <a:ea typeface="+mn-ea"/>
                <a:cs typeface="+mn-cs"/>
              </a:rPr>
              <a:t> The main problem I investigated was whether Calgary receives enough sunlight throughout the year for solar panels to be a reliable and practical energy source.</a:t>
            </a:r>
            <a:endParaRPr lang="en-CA" b="0" dirty="0">
              <a:effectLst/>
            </a:endParaRPr>
          </a:p>
          <a:p>
            <a:br>
              <a:rPr lang="en-CA" dirty="0"/>
            </a:br>
            <a:endParaRPr lang="en-US" dirty="0"/>
          </a:p>
        </p:txBody>
      </p:sp>
      <p:sp>
        <p:nvSpPr>
          <p:cNvPr id="4" name="Slide Number Placeholder 3">
            <a:extLst>
              <a:ext uri="{FF2B5EF4-FFF2-40B4-BE49-F238E27FC236}">
                <a16:creationId xmlns:a16="http://schemas.microsoft.com/office/drawing/2014/main" id="{28FC2474-6AA2-44E0-E328-2FDC98239900}"/>
              </a:ext>
            </a:extLst>
          </p:cNvPr>
          <p:cNvSpPr>
            <a:spLocks noGrp="1"/>
          </p:cNvSpPr>
          <p:nvPr>
            <p:ph type="sldNum" sz="quarter" idx="5"/>
          </p:nvPr>
        </p:nvSpPr>
        <p:spPr/>
        <p:txBody>
          <a:bodyPr/>
          <a:lstStyle/>
          <a:p>
            <a:fld id="{F283BD0F-37FE-0242-B33F-22CDC5C1CBFC}" type="slidenum">
              <a:rPr lang="en-US" smtClean="0"/>
              <a:t>4</a:t>
            </a:fld>
            <a:endParaRPr lang="en-US"/>
          </a:p>
        </p:txBody>
      </p:sp>
    </p:spTree>
    <p:extLst>
      <p:ext uri="{BB962C8B-B14F-4D97-AF65-F5344CB8AC3E}">
        <p14:creationId xmlns:p14="http://schemas.microsoft.com/office/powerpoint/2010/main" val="2357401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6DD76B-120E-A0C0-1D4A-60C01BE43D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E30F01-878F-1CDB-EFC5-F9608E4633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F1255A-9ECE-5635-09A0-DB8F139AF40E}"/>
              </a:ext>
            </a:extLst>
          </p:cNvPr>
          <p:cNvSpPr>
            <a:spLocks noGrp="1"/>
          </p:cNvSpPr>
          <p:nvPr>
            <p:ph type="body" idx="1"/>
          </p:nvPr>
        </p:nvSpPr>
        <p:spPr/>
        <p:txBody>
          <a:bodyPr/>
          <a:lstStyle/>
          <a:p>
            <a:pPr rtl="0" fontAlgn="base"/>
            <a:r>
              <a:rPr lang="en-CA" sz="1200" b="0" i="0" u="none" strike="noStrike" kern="1200" dirty="0">
                <a:solidFill>
                  <a:schemeClr val="tx1"/>
                </a:solidFill>
                <a:effectLst/>
                <a:latin typeface="+mn-lt"/>
                <a:ea typeface="+mn-ea"/>
                <a:cs typeface="+mn-cs"/>
              </a:rPr>
              <a:t>Before I started my project, I made a hypothesis, which is my best scientific guess. I thought that the amount of sunlight in Calgary would change depending on the season, the month, and the time of day.</a:t>
            </a:r>
          </a:p>
          <a:p>
            <a:pPr rtl="0" fontAlgn="base"/>
            <a:r>
              <a:rPr lang="en-CA" sz="1200" b="0" i="0" u="none" strike="noStrike" kern="1200" dirty="0">
                <a:solidFill>
                  <a:schemeClr val="tx1"/>
                </a:solidFill>
                <a:effectLst/>
                <a:latin typeface="+mn-lt"/>
                <a:ea typeface="+mn-ea"/>
                <a:cs typeface="+mn-cs"/>
              </a:rPr>
              <a:t>I predicted that summer, especially June and July, would have the most sunlight and solar energy because the days are longer, and the sun is higher in the sky. I also thought that the strongest sunlight would happen around noon.</a:t>
            </a:r>
          </a:p>
          <a:p>
            <a:pPr rtl="0" fontAlgn="base"/>
            <a:r>
              <a:rPr lang="en-CA" sz="1200" b="0" i="0" u="none" strike="noStrike" kern="1200" dirty="0">
                <a:solidFill>
                  <a:schemeClr val="tx1"/>
                </a:solidFill>
                <a:effectLst/>
                <a:latin typeface="+mn-lt"/>
                <a:ea typeface="+mn-ea"/>
                <a:cs typeface="+mn-cs"/>
              </a:rPr>
              <a:t>I predicted that winter would have the least sunlight because the days are shorter, and the sun stays low.</a:t>
            </a:r>
          </a:p>
          <a:p>
            <a:pPr rtl="0" fontAlgn="base"/>
            <a:r>
              <a:rPr lang="en-CA" sz="1200" b="0" i="0" u="none" strike="noStrike" kern="1200" dirty="0">
                <a:solidFill>
                  <a:schemeClr val="tx1"/>
                </a:solidFill>
                <a:effectLst/>
                <a:latin typeface="+mn-lt"/>
                <a:ea typeface="+mn-ea"/>
                <a:cs typeface="+mn-cs"/>
              </a:rPr>
              <a:t>Finally, I thought that solar panels would make much more electricity in summer than in winter, so batteries and help from the power grid would be needed in winter.</a:t>
            </a:r>
          </a:p>
          <a:p>
            <a:endParaRPr lang="en-US" dirty="0"/>
          </a:p>
        </p:txBody>
      </p:sp>
      <p:sp>
        <p:nvSpPr>
          <p:cNvPr id="4" name="Slide Number Placeholder 3">
            <a:extLst>
              <a:ext uri="{FF2B5EF4-FFF2-40B4-BE49-F238E27FC236}">
                <a16:creationId xmlns:a16="http://schemas.microsoft.com/office/drawing/2014/main" id="{A5890484-2E5E-F03B-705A-612047E5FB83}"/>
              </a:ext>
            </a:extLst>
          </p:cNvPr>
          <p:cNvSpPr>
            <a:spLocks noGrp="1"/>
          </p:cNvSpPr>
          <p:nvPr>
            <p:ph type="sldNum" sz="quarter" idx="5"/>
          </p:nvPr>
        </p:nvSpPr>
        <p:spPr/>
        <p:txBody>
          <a:bodyPr/>
          <a:lstStyle/>
          <a:p>
            <a:fld id="{F283BD0F-37FE-0242-B33F-22CDC5C1CBFC}" type="slidenum">
              <a:rPr lang="en-US" smtClean="0"/>
              <a:t>5</a:t>
            </a:fld>
            <a:endParaRPr lang="en-US"/>
          </a:p>
        </p:txBody>
      </p:sp>
    </p:spTree>
    <p:extLst>
      <p:ext uri="{BB962C8B-B14F-4D97-AF65-F5344CB8AC3E}">
        <p14:creationId xmlns:p14="http://schemas.microsoft.com/office/powerpoint/2010/main" val="17607456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16DD4E-A834-0DAF-3C32-2A2C36B616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B09C13-5674-2588-9DF0-9CE60B0946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3B7388-E0FC-1410-0B77-68C5E6F71EE6}"/>
              </a:ext>
            </a:extLst>
          </p:cNvPr>
          <p:cNvSpPr>
            <a:spLocks noGrp="1"/>
          </p:cNvSpPr>
          <p:nvPr>
            <p:ph type="body" idx="1"/>
          </p:nvPr>
        </p:nvSpPr>
        <p:spPr/>
        <p:txBody>
          <a:bodyPr/>
          <a:lstStyle/>
          <a:p>
            <a:pPr rtl="0" fontAlgn="base"/>
            <a:r>
              <a:rPr lang="en-CA" sz="1200" b="0" i="0" u="none" strike="noStrike" kern="1200" dirty="0">
                <a:solidFill>
                  <a:schemeClr val="tx1"/>
                </a:solidFill>
                <a:effectLst/>
                <a:latin typeface="+mn-lt"/>
                <a:ea typeface="+mn-ea"/>
                <a:cs typeface="+mn-cs"/>
              </a:rPr>
              <a:t>This slide shows how I did my project step by step.</a:t>
            </a:r>
          </a:p>
          <a:p>
            <a:pPr rtl="0" fontAlgn="base"/>
            <a:r>
              <a:rPr lang="en-CA" sz="1200" b="0" i="0" u="none" strike="noStrike" kern="1200" dirty="0">
                <a:solidFill>
                  <a:schemeClr val="tx1"/>
                </a:solidFill>
                <a:effectLst/>
                <a:latin typeface="+mn-lt"/>
                <a:ea typeface="+mn-ea"/>
                <a:cs typeface="+mn-cs"/>
              </a:rPr>
              <a:t>First, I identified the problem, which was to find out if Calgary receives enough sunlight to be a good place for solar power.</a:t>
            </a:r>
          </a:p>
          <a:p>
            <a:pPr rtl="0" fontAlgn="base"/>
            <a:r>
              <a:rPr lang="en-CA" sz="1200" b="0" i="0" u="none" strike="noStrike" kern="1200" dirty="0">
                <a:solidFill>
                  <a:schemeClr val="tx1"/>
                </a:solidFill>
                <a:effectLst/>
                <a:latin typeface="+mn-lt"/>
                <a:ea typeface="+mn-ea"/>
                <a:cs typeface="+mn-cs"/>
              </a:rPr>
              <a:t>Next, I selected Calgary, Alberta as my study area in the website’s map for data collection.</a:t>
            </a:r>
          </a:p>
          <a:p>
            <a:pPr rtl="0" fontAlgn="base"/>
            <a:r>
              <a:rPr lang="en-CA" sz="1200" b="0" i="0" u="none" strike="noStrike" kern="1200" dirty="0">
                <a:solidFill>
                  <a:schemeClr val="tx1"/>
                </a:solidFill>
                <a:effectLst/>
                <a:latin typeface="+mn-lt"/>
                <a:ea typeface="+mn-ea"/>
                <a:cs typeface="+mn-cs"/>
              </a:rPr>
              <a:t>Then, I collected data from two reliable sources: NASA Power and  Statistics Canada</a:t>
            </a:r>
          </a:p>
          <a:p>
            <a:pPr rtl="0" fontAlgn="base"/>
            <a:r>
              <a:rPr lang="en-CA" sz="1200" b="0" i="0" u="none" strike="noStrike" kern="1200" dirty="0">
                <a:solidFill>
                  <a:schemeClr val="tx1"/>
                </a:solidFill>
                <a:effectLst/>
                <a:latin typeface="+mn-lt"/>
                <a:ea typeface="+mn-ea"/>
                <a:cs typeface="+mn-cs"/>
              </a:rPr>
              <a:t>After that, I organized the data by hour of the day, month, and season.</a:t>
            </a:r>
          </a:p>
          <a:p>
            <a:pPr rtl="0" fontAlgn="base"/>
            <a:r>
              <a:rPr lang="en-CA" sz="1200" b="0" i="0" u="none" strike="noStrike" kern="1200" dirty="0">
                <a:solidFill>
                  <a:schemeClr val="tx1"/>
                </a:solidFill>
                <a:effectLst/>
                <a:latin typeface="+mn-lt"/>
                <a:ea typeface="+mn-ea"/>
                <a:cs typeface="+mn-cs"/>
              </a:rPr>
              <a:t>I also classified each day as sunny, partly sunny, or cloudy using the daily average solar irradiance.</a:t>
            </a:r>
          </a:p>
          <a:p>
            <a:pPr rtl="0" fontAlgn="base"/>
            <a:r>
              <a:rPr lang="en-CA" sz="1200" b="0" i="0" u="none" strike="noStrike" kern="1200" dirty="0">
                <a:solidFill>
                  <a:schemeClr val="tx1"/>
                </a:solidFill>
                <a:effectLst/>
                <a:latin typeface="+mn-lt"/>
                <a:ea typeface="+mn-ea"/>
                <a:cs typeface="+mn-cs"/>
              </a:rPr>
              <a:t>Then, I analyzed the data to study daily patterns, monthly changes, and seasonal differences.</a:t>
            </a:r>
          </a:p>
          <a:p>
            <a:pPr rtl="0" fontAlgn="base"/>
            <a:r>
              <a:rPr lang="en-CA" sz="1200" b="0" i="0" u="none" strike="noStrike" kern="1200" dirty="0">
                <a:solidFill>
                  <a:schemeClr val="tx1"/>
                </a:solidFill>
                <a:effectLst/>
                <a:latin typeface="+mn-lt"/>
                <a:ea typeface="+mn-ea"/>
                <a:cs typeface="+mn-cs"/>
              </a:rPr>
              <a:t>Finally, I created graphs and charts to visualize the results and interpret what the data means for solar power in Calgary.</a:t>
            </a:r>
          </a:p>
          <a:p>
            <a:endParaRPr lang="en-US" dirty="0"/>
          </a:p>
        </p:txBody>
      </p:sp>
      <p:sp>
        <p:nvSpPr>
          <p:cNvPr id="4" name="Slide Number Placeholder 3">
            <a:extLst>
              <a:ext uri="{FF2B5EF4-FFF2-40B4-BE49-F238E27FC236}">
                <a16:creationId xmlns:a16="http://schemas.microsoft.com/office/drawing/2014/main" id="{6CDB51BE-2CA4-A257-ECE5-B4858A5159F2}"/>
              </a:ext>
            </a:extLst>
          </p:cNvPr>
          <p:cNvSpPr>
            <a:spLocks noGrp="1"/>
          </p:cNvSpPr>
          <p:nvPr>
            <p:ph type="sldNum" sz="quarter" idx="5"/>
          </p:nvPr>
        </p:nvSpPr>
        <p:spPr/>
        <p:txBody>
          <a:bodyPr/>
          <a:lstStyle/>
          <a:p>
            <a:fld id="{F283BD0F-37FE-0242-B33F-22CDC5C1CBFC}" type="slidenum">
              <a:rPr lang="en-US" smtClean="0"/>
              <a:t>6</a:t>
            </a:fld>
            <a:endParaRPr lang="en-US"/>
          </a:p>
        </p:txBody>
      </p:sp>
    </p:spTree>
    <p:extLst>
      <p:ext uri="{BB962C8B-B14F-4D97-AF65-F5344CB8AC3E}">
        <p14:creationId xmlns:p14="http://schemas.microsoft.com/office/powerpoint/2010/main" val="26429436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262C92-0688-1FBE-6CAC-7818F84114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514792-26F4-60B2-CD9E-12B4EE5577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C0AD3D-4BEA-7FF9-128F-6DEAF13B2936}"/>
              </a:ext>
            </a:extLst>
          </p:cNvPr>
          <p:cNvSpPr>
            <a:spLocks noGrp="1"/>
          </p:cNvSpPr>
          <p:nvPr>
            <p:ph type="body" idx="1"/>
          </p:nvPr>
        </p:nvSpPr>
        <p:spPr/>
        <p:txBody>
          <a:bodyPr/>
          <a:lstStyle/>
          <a:p>
            <a:pPr rtl="0"/>
            <a:r>
              <a:rPr lang="en-CA" sz="1200" b="0" i="0" u="none" strike="noStrike" kern="1200" dirty="0">
                <a:solidFill>
                  <a:schemeClr val="tx1"/>
                </a:solidFill>
                <a:effectLst/>
                <a:latin typeface="+mn-lt"/>
                <a:ea typeface="+mn-ea"/>
                <a:cs typeface="+mn-cs"/>
              </a:rPr>
              <a:t>This slide shows how Alberta’s electricity is changing from fossil fuels to renewable energy. On the left graph, the green part shows renewable energy like wind and solar, and the orange part shows fossil fuels like natural gas. We can see that renewable energy has grown a lot from 2015 to 2024. In 2015, renewables made about </a:t>
            </a:r>
            <a:r>
              <a:rPr lang="en-CA" sz="1200" b="1" i="0" u="none" strike="noStrike" kern="1200" dirty="0">
                <a:solidFill>
                  <a:schemeClr val="tx1"/>
                </a:solidFill>
                <a:effectLst/>
                <a:latin typeface="+mn-lt"/>
                <a:ea typeface="+mn-ea"/>
                <a:cs typeface="+mn-cs"/>
              </a:rPr>
              <a:t>18%</a:t>
            </a:r>
            <a:r>
              <a:rPr lang="en-CA" sz="1200" b="0" i="0" u="none" strike="noStrike" kern="1200" dirty="0">
                <a:solidFill>
                  <a:schemeClr val="tx1"/>
                </a:solidFill>
                <a:effectLst/>
                <a:latin typeface="+mn-lt"/>
                <a:ea typeface="+mn-ea"/>
                <a:cs typeface="+mn-cs"/>
              </a:rPr>
              <a:t> of Alberta’s electricity. By 2024, it increased to about </a:t>
            </a:r>
            <a:r>
              <a:rPr lang="en-CA" sz="1200" b="1" i="0" u="none" strike="noStrike" kern="1200" dirty="0">
                <a:solidFill>
                  <a:schemeClr val="tx1"/>
                </a:solidFill>
                <a:effectLst/>
                <a:latin typeface="+mn-lt"/>
                <a:ea typeface="+mn-ea"/>
                <a:cs typeface="+mn-cs"/>
              </a:rPr>
              <a:t>37%</a:t>
            </a:r>
            <a:r>
              <a:rPr lang="en-CA" sz="1200" b="0" i="0" u="none" strike="noStrike" kern="1200" dirty="0">
                <a:solidFill>
                  <a:schemeClr val="tx1"/>
                </a:solidFill>
                <a:effectLst/>
                <a:latin typeface="+mn-lt"/>
                <a:ea typeface="+mn-ea"/>
                <a:cs typeface="+mn-cs"/>
              </a:rPr>
              <a:t>, which means it has more than doubled. Most of this growth happened after 2021. The graph on the right shows a prediction for the year 2030. If this trend continues, renewable energy could reach about </a:t>
            </a:r>
            <a:r>
              <a:rPr lang="en-CA" sz="1200" b="1" i="0" u="none" strike="noStrike" kern="1200" dirty="0">
                <a:solidFill>
                  <a:schemeClr val="tx1"/>
                </a:solidFill>
                <a:effectLst/>
                <a:latin typeface="+mn-lt"/>
                <a:ea typeface="+mn-ea"/>
                <a:cs typeface="+mn-cs"/>
              </a:rPr>
              <a:t>46%</a:t>
            </a:r>
            <a:r>
              <a:rPr lang="en-CA" sz="1200" b="0" i="0" u="none" strike="noStrike" kern="1200" dirty="0">
                <a:solidFill>
                  <a:schemeClr val="tx1"/>
                </a:solidFill>
                <a:effectLst/>
                <a:latin typeface="+mn-lt"/>
                <a:ea typeface="+mn-ea"/>
                <a:cs typeface="+mn-cs"/>
              </a:rPr>
              <a:t>, which is almost half of Alberta’s electricity. This is important because it shows Alberta is moving toward clean energy, and solar power in Calgary can help support this change and reduce pollution in the future.</a:t>
            </a:r>
            <a:endParaRPr lang="en-CA" b="0" dirty="0">
              <a:effectLst/>
            </a:endParaRPr>
          </a:p>
          <a:p>
            <a:br>
              <a:rPr lang="en-CA" dirty="0"/>
            </a:br>
            <a:endParaRPr lang="en-US" dirty="0"/>
          </a:p>
        </p:txBody>
      </p:sp>
      <p:sp>
        <p:nvSpPr>
          <p:cNvPr id="4" name="Slide Number Placeholder 3">
            <a:extLst>
              <a:ext uri="{FF2B5EF4-FFF2-40B4-BE49-F238E27FC236}">
                <a16:creationId xmlns:a16="http://schemas.microsoft.com/office/drawing/2014/main" id="{52229425-A958-41D6-BF84-0CBCC2EFBBAE}"/>
              </a:ext>
            </a:extLst>
          </p:cNvPr>
          <p:cNvSpPr>
            <a:spLocks noGrp="1"/>
          </p:cNvSpPr>
          <p:nvPr>
            <p:ph type="sldNum" sz="quarter" idx="5"/>
          </p:nvPr>
        </p:nvSpPr>
        <p:spPr/>
        <p:txBody>
          <a:bodyPr/>
          <a:lstStyle/>
          <a:p>
            <a:fld id="{F283BD0F-37FE-0242-B33F-22CDC5C1CBFC}" type="slidenum">
              <a:rPr lang="en-US" smtClean="0"/>
              <a:t>7</a:t>
            </a:fld>
            <a:endParaRPr lang="en-US"/>
          </a:p>
        </p:txBody>
      </p:sp>
    </p:spTree>
    <p:extLst>
      <p:ext uri="{BB962C8B-B14F-4D97-AF65-F5344CB8AC3E}">
        <p14:creationId xmlns:p14="http://schemas.microsoft.com/office/powerpoint/2010/main" val="30167625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5FC9C4-D56A-7EDF-FAA8-4AAF0443B4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1F2524-EE19-03E2-48E2-8E23187017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A3135E-25C4-9EA6-E0C9-9A52E3C1780E}"/>
              </a:ext>
            </a:extLst>
          </p:cNvPr>
          <p:cNvSpPr>
            <a:spLocks noGrp="1"/>
          </p:cNvSpPr>
          <p:nvPr>
            <p:ph type="body" idx="1"/>
          </p:nvPr>
        </p:nvSpPr>
        <p:spPr/>
        <p:txBody>
          <a:bodyPr/>
          <a:lstStyle/>
          <a:p>
            <a:pPr rtl="0"/>
            <a:r>
              <a:rPr lang="en-CA" sz="1200" b="0" i="0" u="none" strike="noStrike" kern="1200" dirty="0">
                <a:solidFill>
                  <a:schemeClr val="tx1"/>
                </a:solidFill>
                <a:effectLst/>
                <a:latin typeface="+mn-lt"/>
                <a:ea typeface="+mn-ea"/>
                <a:cs typeface="+mn-cs"/>
              </a:rPr>
              <a:t>Now, in this slide, I will explain how location affects solar power potential. Calgary is located at about </a:t>
            </a:r>
            <a:r>
              <a:rPr lang="en-CA" sz="1200" b="1" i="0" u="none" strike="noStrike" kern="1200" dirty="0">
                <a:solidFill>
                  <a:schemeClr val="tx1"/>
                </a:solidFill>
                <a:effectLst/>
                <a:latin typeface="+mn-lt"/>
                <a:ea typeface="+mn-ea"/>
                <a:cs typeface="+mn-cs"/>
              </a:rPr>
              <a:t>51 degrees north latitude</a:t>
            </a:r>
            <a:r>
              <a:rPr lang="en-CA" sz="1200" b="0" i="0" u="none" strike="noStrike" kern="1200" dirty="0">
                <a:solidFill>
                  <a:schemeClr val="tx1"/>
                </a:solidFill>
                <a:effectLst/>
                <a:latin typeface="+mn-lt"/>
                <a:ea typeface="+mn-ea"/>
                <a:cs typeface="+mn-cs"/>
              </a:rPr>
              <a:t>, which means it has </a:t>
            </a:r>
            <a:r>
              <a:rPr lang="en-CA" sz="1200" b="1" i="0" u="none" strike="noStrike" kern="1200" dirty="0">
                <a:solidFill>
                  <a:schemeClr val="tx1"/>
                </a:solidFill>
                <a:effectLst/>
                <a:latin typeface="+mn-lt"/>
                <a:ea typeface="+mn-ea"/>
                <a:cs typeface="+mn-cs"/>
              </a:rPr>
              <a:t>long daylight hours in summer</a:t>
            </a:r>
            <a:r>
              <a:rPr lang="en-CA" sz="1200" b="0" i="0" u="none" strike="noStrike" kern="1200" dirty="0">
                <a:solidFill>
                  <a:schemeClr val="tx1"/>
                </a:solidFill>
                <a:effectLst/>
                <a:latin typeface="+mn-lt"/>
                <a:ea typeface="+mn-ea"/>
                <a:cs typeface="+mn-cs"/>
              </a:rPr>
              <a:t>. This gives solar panels more time to produce electricity. Calgary is also about </a:t>
            </a:r>
            <a:r>
              <a:rPr lang="en-CA" sz="1200" b="1" i="0" u="none" strike="noStrike" kern="1200" dirty="0">
                <a:solidFill>
                  <a:schemeClr val="tx1"/>
                </a:solidFill>
                <a:effectLst/>
                <a:latin typeface="+mn-lt"/>
                <a:ea typeface="+mn-ea"/>
                <a:cs typeface="+mn-cs"/>
              </a:rPr>
              <a:t>1,045 meters above sea level</a:t>
            </a:r>
            <a:r>
              <a:rPr lang="en-CA" sz="1200" b="0" i="0" u="none" strike="noStrike" kern="1200" dirty="0">
                <a:solidFill>
                  <a:schemeClr val="tx1"/>
                </a:solidFill>
                <a:effectLst/>
                <a:latin typeface="+mn-lt"/>
                <a:ea typeface="+mn-ea"/>
                <a:cs typeface="+mn-cs"/>
              </a:rPr>
              <a:t>. At higher elevations, the air is thinner, so less sunlight is blocked, and more sunlight reaches the solar panels. These two factors stay the same and are good for Calgary’s solar potential. Other factors, such as the </a:t>
            </a:r>
            <a:r>
              <a:rPr lang="en-CA" sz="1200" b="1" i="0" u="none" strike="noStrike" kern="1200" dirty="0">
                <a:solidFill>
                  <a:schemeClr val="tx1"/>
                </a:solidFill>
                <a:effectLst/>
                <a:latin typeface="+mn-lt"/>
                <a:ea typeface="+mn-ea"/>
                <a:cs typeface="+mn-cs"/>
              </a:rPr>
              <a:t>angle of the sun, seasons, day length, and cloud cover</a:t>
            </a:r>
            <a:r>
              <a:rPr lang="en-CA" sz="1200" b="0" i="0" u="none" strike="noStrike" kern="1200" dirty="0">
                <a:solidFill>
                  <a:schemeClr val="tx1"/>
                </a:solidFill>
                <a:effectLst/>
                <a:latin typeface="+mn-lt"/>
                <a:ea typeface="+mn-ea"/>
                <a:cs typeface="+mn-cs"/>
              </a:rPr>
              <a:t>, change throughout the year and affect how much sunlight reaches the ground. In my project, I analyzed historical data to study these patterns and understand how good solar power is for Calgary’s future.</a:t>
            </a:r>
            <a:endParaRPr lang="en-CA" b="0" dirty="0">
              <a:effectLst/>
            </a:endParaRPr>
          </a:p>
          <a:p>
            <a:br>
              <a:rPr lang="en-CA" dirty="0"/>
            </a:br>
            <a:endParaRPr lang="en-US" dirty="0"/>
          </a:p>
        </p:txBody>
      </p:sp>
      <p:sp>
        <p:nvSpPr>
          <p:cNvPr id="4" name="Slide Number Placeholder 3">
            <a:extLst>
              <a:ext uri="{FF2B5EF4-FFF2-40B4-BE49-F238E27FC236}">
                <a16:creationId xmlns:a16="http://schemas.microsoft.com/office/drawing/2014/main" id="{E3AC0F17-7330-96F6-A5FB-E0535C4F0FBE}"/>
              </a:ext>
            </a:extLst>
          </p:cNvPr>
          <p:cNvSpPr>
            <a:spLocks noGrp="1"/>
          </p:cNvSpPr>
          <p:nvPr>
            <p:ph type="sldNum" sz="quarter" idx="5"/>
          </p:nvPr>
        </p:nvSpPr>
        <p:spPr/>
        <p:txBody>
          <a:bodyPr/>
          <a:lstStyle/>
          <a:p>
            <a:fld id="{F283BD0F-37FE-0242-B33F-22CDC5C1CBFC}" type="slidenum">
              <a:rPr lang="en-US" smtClean="0"/>
              <a:t>8</a:t>
            </a:fld>
            <a:endParaRPr lang="en-US"/>
          </a:p>
        </p:txBody>
      </p:sp>
    </p:spTree>
    <p:extLst>
      <p:ext uri="{BB962C8B-B14F-4D97-AF65-F5344CB8AC3E}">
        <p14:creationId xmlns:p14="http://schemas.microsoft.com/office/powerpoint/2010/main" val="17630400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47B17E-CE48-7A97-BFC7-F203B3052D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E75F17-618F-FDB2-FE72-823830C535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E71865-0D35-723F-B377-AA26086D56C6}"/>
              </a:ext>
            </a:extLst>
          </p:cNvPr>
          <p:cNvSpPr>
            <a:spLocks noGrp="1"/>
          </p:cNvSpPr>
          <p:nvPr>
            <p:ph type="body" idx="1"/>
          </p:nvPr>
        </p:nvSpPr>
        <p:spPr/>
        <p:txBody>
          <a:bodyPr/>
          <a:lstStyle/>
          <a:p>
            <a:pPr rtl="0"/>
            <a:r>
              <a:rPr lang="en-CA" sz="1200" b="0" i="0" u="none" strike="noStrike" kern="1200" dirty="0">
                <a:solidFill>
                  <a:schemeClr val="tx1"/>
                </a:solidFill>
                <a:effectLst/>
                <a:latin typeface="+mn-lt"/>
                <a:ea typeface="+mn-ea"/>
                <a:cs typeface="+mn-cs"/>
              </a:rPr>
              <a:t>From this slide you can see the analysis part of my project.  First, we need to know what solar irradiance is and why it is important. Solar irradiance means the </a:t>
            </a:r>
            <a:r>
              <a:rPr lang="en-CA" sz="1200" b="1" i="0" u="none" strike="noStrike" kern="1200" dirty="0">
                <a:solidFill>
                  <a:schemeClr val="tx1"/>
                </a:solidFill>
                <a:effectLst/>
                <a:latin typeface="+mn-lt"/>
                <a:ea typeface="+mn-ea"/>
                <a:cs typeface="+mn-cs"/>
              </a:rPr>
              <a:t>strength of sunlight</a:t>
            </a:r>
            <a:r>
              <a:rPr lang="en-CA" sz="1200" b="0" i="0" u="none" strike="noStrike" kern="1200" dirty="0">
                <a:solidFill>
                  <a:schemeClr val="tx1"/>
                </a:solidFill>
                <a:effectLst/>
                <a:latin typeface="+mn-lt"/>
                <a:ea typeface="+mn-ea"/>
                <a:cs typeface="+mn-cs"/>
              </a:rPr>
              <a:t> that reaches the ground. It is measured in watts per square meter. When sunlight is stronger, solar panels can make more electricity. When sunlight is weaker, solar panels make less electricity. The graph on the right shows the average solar irradiance for each month in 2024. We can see that the sunlight reaches its highest point in </a:t>
            </a:r>
            <a:r>
              <a:rPr lang="en-CA" sz="1200" b="1" i="0" u="none" strike="noStrike" kern="1200" dirty="0">
                <a:solidFill>
                  <a:schemeClr val="tx1"/>
                </a:solidFill>
                <a:effectLst/>
                <a:latin typeface="+mn-lt"/>
                <a:ea typeface="+mn-ea"/>
                <a:cs typeface="+mn-cs"/>
              </a:rPr>
              <a:t>July</a:t>
            </a:r>
            <a:r>
              <a:rPr lang="en-CA" sz="1200" b="0" i="0" u="none" strike="noStrike" kern="1200" dirty="0">
                <a:solidFill>
                  <a:schemeClr val="tx1"/>
                </a:solidFill>
                <a:effectLst/>
                <a:latin typeface="+mn-lt"/>
                <a:ea typeface="+mn-ea"/>
                <a:cs typeface="+mn-cs"/>
              </a:rPr>
              <a:t>, and then decreases again in the fall and winter. In July, the solar irradiance is about </a:t>
            </a:r>
            <a:r>
              <a:rPr lang="en-CA" sz="1200" b="1" i="0" u="none" strike="noStrike" kern="1200" dirty="0">
                <a:solidFill>
                  <a:schemeClr val="tx1"/>
                </a:solidFill>
                <a:effectLst/>
                <a:latin typeface="+mn-lt"/>
                <a:ea typeface="+mn-ea"/>
                <a:cs typeface="+mn-cs"/>
              </a:rPr>
              <a:t>270 watts per square meter</a:t>
            </a:r>
            <a:r>
              <a:rPr lang="en-CA" sz="1200" b="0" i="0" u="none" strike="noStrike" kern="1200" dirty="0">
                <a:solidFill>
                  <a:schemeClr val="tx1"/>
                </a:solidFill>
                <a:effectLst/>
                <a:latin typeface="+mn-lt"/>
                <a:ea typeface="+mn-ea"/>
                <a:cs typeface="+mn-cs"/>
              </a:rPr>
              <a:t>, which is the highest of the year. In December, it is only about </a:t>
            </a:r>
            <a:r>
              <a:rPr lang="en-CA" sz="1200" b="1" i="0" u="none" strike="noStrike" kern="1200" dirty="0">
                <a:solidFill>
                  <a:schemeClr val="tx1"/>
                </a:solidFill>
                <a:effectLst/>
                <a:latin typeface="+mn-lt"/>
                <a:ea typeface="+mn-ea"/>
                <a:cs typeface="+mn-cs"/>
              </a:rPr>
              <a:t>35 watts per square meter</a:t>
            </a:r>
            <a:r>
              <a:rPr lang="en-CA" sz="1200" b="0" i="0" u="none" strike="noStrike" kern="1200" dirty="0">
                <a:solidFill>
                  <a:schemeClr val="tx1"/>
                </a:solidFill>
                <a:effectLst/>
                <a:latin typeface="+mn-lt"/>
                <a:ea typeface="+mn-ea"/>
                <a:cs typeface="+mn-cs"/>
              </a:rPr>
              <a:t>, which is the lowest. Here you can also see table 2 which shows how different sunlight levels affect solar power potential. Using the graph and the table together, we can conclude that Calgary has </a:t>
            </a:r>
            <a:r>
              <a:rPr lang="en-CA" sz="1200" b="1" i="0" u="none" strike="noStrike" kern="1200" dirty="0">
                <a:solidFill>
                  <a:schemeClr val="tx1"/>
                </a:solidFill>
                <a:effectLst/>
                <a:latin typeface="+mn-lt"/>
                <a:ea typeface="+mn-ea"/>
                <a:cs typeface="+mn-cs"/>
              </a:rPr>
              <a:t>good to excellent solar power potential from April to September</a:t>
            </a:r>
            <a:r>
              <a:rPr lang="en-CA" sz="1200" b="0" i="0" u="none" strike="noStrike" kern="1200" dirty="0">
                <a:solidFill>
                  <a:schemeClr val="tx1"/>
                </a:solidFill>
                <a:effectLst/>
                <a:latin typeface="+mn-lt"/>
                <a:ea typeface="+mn-ea"/>
                <a:cs typeface="+mn-cs"/>
              </a:rPr>
              <a:t>, with the best performance in </a:t>
            </a:r>
            <a:r>
              <a:rPr lang="en-CA" sz="1200" b="1" i="0" u="none" strike="noStrike" kern="1200" dirty="0">
                <a:solidFill>
                  <a:schemeClr val="tx1"/>
                </a:solidFill>
                <a:effectLst/>
                <a:latin typeface="+mn-lt"/>
                <a:ea typeface="+mn-ea"/>
                <a:cs typeface="+mn-cs"/>
              </a:rPr>
              <a:t>June and July</a:t>
            </a:r>
            <a:r>
              <a:rPr lang="en-CA" sz="1200" b="0" i="0" u="none" strike="noStrike" kern="1200" dirty="0">
                <a:solidFill>
                  <a:schemeClr val="tx1"/>
                </a:solidFill>
                <a:effectLst/>
                <a:latin typeface="+mn-lt"/>
                <a:ea typeface="+mn-ea"/>
                <a:cs typeface="+mn-cs"/>
              </a:rPr>
              <a:t>. This helps explain why solar panels in Calgary produce much more electricity in summer than in winter.</a:t>
            </a:r>
            <a:endParaRPr lang="en-CA" b="0" dirty="0">
              <a:effectLst/>
            </a:endParaRPr>
          </a:p>
          <a:p>
            <a:br>
              <a:rPr lang="en-CA" dirty="0"/>
            </a:br>
            <a:endParaRPr lang="en-US" dirty="0"/>
          </a:p>
        </p:txBody>
      </p:sp>
      <p:sp>
        <p:nvSpPr>
          <p:cNvPr id="4" name="Slide Number Placeholder 3">
            <a:extLst>
              <a:ext uri="{FF2B5EF4-FFF2-40B4-BE49-F238E27FC236}">
                <a16:creationId xmlns:a16="http://schemas.microsoft.com/office/drawing/2014/main" id="{2A81C96D-E886-D360-9914-AECA2026376E}"/>
              </a:ext>
            </a:extLst>
          </p:cNvPr>
          <p:cNvSpPr>
            <a:spLocks noGrp="1"/>
          </p:cNvSpPr>
          <p:nvPr>
            <p:ph type="sldNum" sz="quarter" idx="5"/>
          </p:nvPr>
        </p:nvSpPr>
        <p:spPr/>
        <p:txBody>
          <a:bodyPr/>
          <a:lstStyle/>
          <a:p>
            <a:fld id="{F283BD0F-37FE-0242-B33F-22CDC5C1CBFC}" type="slidenum">
              <a:rPr lang="en-US" smtClean="0"/>
              <a:t>9</a:t>
            </a:fld>
            <a:endParaRPr lang="en-US"/>
          </a:p>
        </p:txBody>
      </p:sp>
    </p:spTree>
    <p:extLst>
      <p:ext uri="{BB962C8B-B14F-4D97-AF65-F5344CB8AC3E}">
        <p14:creationId xmlns:p14="http://schemas.microsoft.com/office/powerpoint/2010/main" val="30657716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F4874-5ACB-A87E-7687-6C2C131DF35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63D5604-856E-690A-1BB4-7EEE75A8AD9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78D27BE-F7C4-397A-BD12-6AC467926F70}"/>
              </a:ext>
            </a:extLst>
          </p:cNvPr>
          <p:cNvSpPr>
            <a:spLocks noGrp="1"/>
          </p:cNvSpPr>
          <p:nvPr>
            <p:ph type="dt" sz="half" idx="10"/>
          </p:nvPr>
        </p:nvSpPr>
        <p:spPr/>
        <p:txBody>
          <a:bodyPr/>
          <a:lstStyle/>
          <a:p>
            <a:fld id="{7BBE320F-1000-B947-83A6-5770300D9B9F}" type="datetime1">
              <a:rPr lang="en-US" smtClean="0"/>
              <a:t>2/20/26</a:t>
            </a:fld>
            <a:endParaRPr lang="en-US"/>
          </a:p>
        </p:txBody>
      </p:sp>
      <p:sp>
        <p:nvSpPr>
          <p:cNvPr id="5" name="Footer Placeholder 4">
            <a:extLst>
              <a:ext uri="{FF2B5EF4-FFF2-40B4-BE49-F238E27FC236}">
                <a16:creationId xmlns:a16="http://schemas.microsoft.com/office/drawing/2014/main" id="{69DE85D1-0663-5AE4-9D93-5CE40CE34C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62EAD1-3D30-8404-F966-6756E7AF955D}"/>
              </a:ext>
            </a:extLst>
          </p:cNvPr>
          <p:cNvSpPr>
            <a:spLocks noGrp="1"/>
          </p:cNvSpPr>
          <p:nvPr>
            <p:ph type="sldNum" sz="quarter" idx="12"/>
          </p:nvPr>
        </p:nvSpPr>
        <p:spPr/>
        <p:txBody>
          <a:bodyPr/>
          <a:lstStyle/>
          <a:p>
            <a:fld id="{9A781098-0BFA-7F42-AD82-EE82189AE5EF}" type="slidenum">
              <a:rPr lang="en-US" smtClean="0"/>
              <a:t>‹#›</a:t>
            </a:fld>
            <a:endParaRPr lang="en-US"/>
          </a:p>
        </p:txBody>
      </p:sp>
    </p:spTree>
    <p:extLst>
      <p:ext uri="{BB962C8B-B14F-4D97-AF65-F5344CB8AC3E}">
        <p14:creationId xmlns:p14="http://schemas.microsoft.com/office/powerpoint/2010/main" val="29774049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D8385-E5AD-1F97-0232-C38FD41CF6A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B9EAFF3-3F34-3D1A-BA92-A0A3C14B308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2AD3D7-C37E-D49D-3F12-619A1615121A}"/>
              </a:ext>
            </a:extLst>
          </p:cNvPr>
          <p:cNvSpPr>
            <a:spLocks noGrp="1"/>
          </p:cNvSpPr>
          <p:nvPr>
            <p:ph type="dt" sz="half" idx="10"/>
          </p:nvPr>
        </p:nvSpPr>
        <p:spPr/>
        <p:txBody>
          <a:bodyPr/>
          <a:lstStyle/>
          <a:p>
            <a:fld id="{54BB670F-8653-A34C-926C-7918C8CC4C2E}" type="datetime1">
              <a:rPr lang="en-US" smtClean="0"/>
              <a:t>2/20/26</a:t>
            </a:fld>
            <a:endParaRPr lang="en-US"/>
          </a:p>
        </p:txBody>
      </p:sp>
      <p:sp>
        <p:nvSpPr>
          <p:cNvPr id="5" name="Footer Placeholder 4">
            <a:extLst>
              <a:ext uri="{FF2B5EF4-FFF2-40B4-BE49-F238E27FC236}">
                <a16:creationId xmlns:a16="http://schemas.microsoft.com/office/drawing/2014/main" id="{E66379F6-1A69-3D90-24CE-6746BDE153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8CA7CD-F4A8-9331-80E3-70200EFF5F83}"/>
              </a:ext>
            </a:extLst>
          </p:cNvPr>
          <p:cNvSpPr>
            <a:spLocks noGrp="1"/>
          </p:cNvSpPr>
          <p:nvPr>
            <p:ph type="sldNum" sz="quarter" idx="12"/>
          </p:nvPr>
        </p:nvSpPr>
        <p:spPr/>
        <p:txBody>
          <a:bodyPr/>
          <a:lstStyle/>
          <a:p>
            <a:fld id="{9A781098-0BFA-7F42-AD82-EE82189AE5EF}" type="slidenum">
              <a:rPr lang="en-US" smtClean="0"/>
              <a:t>‹#›</a:t>
            </a:fld>
            <a:endParaRPr lang="en-US"/>
          </a:p>
        </p:txBody>
      </p:sp>
    </p:spTree>
    <p:extLst>
      <p:ext uri="{BB962C8B-B14F-4D97-AF65-F5344CB8AC3E}">
        <p14:creationId xmlns:p14="http://schemas.microsoft.com/office/powerpoint/2010/main" val="14048310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22633C5-04CA-FA45-125F-9F4E13DE599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ED059C6-2F45-D33C-E338-5B94033FE9D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6FA70A-3F1A-67BF-7479-90EE4A6C7CE9}"/>
              </a:ext>
            </a:extLst>
          </p:cNvPr>
          <p:cNvSpPr>
            <a:spLocks noGrp="1"/>
          </p:cNvSpPr>
          <p:nvPr>
            <p:ph type="dt" sz="half" idx="10"/>
          </p:nvPr>
        </p:nvSpPr>
        <p:spPr/>
        <p:txBody>
          <a:bodyPr/>
          <a:lstStyle/>
          <a:p>
            <a:fld id="{314EE582-344B-0C42-8B30-CE372AE2CF17}" type="datetime1">
              <a:rPr lang="en-US" smtClean="0"/>
              <a:t>2/20/26</a:t>
            </a:fld>
            <a:endParaRPr lang="en-US"/>
          </a:p>
        </p:txBody>
      </p:sp>
      <p:sp>
        <p:nvSpPr>
          <p:cNvPr id="5" name="Footer Placeholder 4">
            <a:extLst>
              <a:ext uri="{FF2B5EF4-FFF2-40B4-BE49-F238E27FC236}">
                <a16:creationId xmlns:a16="http://schemas.microsoft.com/office/drawing/2014/main" id="{46BB88C8-DAB7-F18A-CE82-10A1F2FFD0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9F4FD9-7224-EB54-EF04-9519D54493BD}"/>
              </a:ext>
            </a:extLst>
          </p:cNvPr>
          <p:cNvSpPr>
            <a:spLocks noGrp="1"/>
          </p:cNvSpPr>
          <p:nvPr>
            <p:ph type="sldNum" sz="quarter" idx="12"/>
          </p:nvPr>
        </p:nvSpPr>
        <p:spPr/>
        <p:txBody>
          <a:bodyPr/>
          <a:lstStyle/>
          <a:p>
            <a:fld id="{9A781098-0BFA-7F42-AD82-EE82189AE5EF}" type="slidenum">
              <a:rPr lang="en-US" smtClean="0"/>
              <a:t>‹#›</a:t>
            </a:fld>
            <a:endParaRPr lang="en-US"/>
          </a:p>
        </p:txBody>
      </p:sp>
    </p:spTree>
    <p:extLst>
      <p:ext uri="{BB962C8B-B14F-4D97-AF65-F5344CB8AC3E}">
        <p14:creationId xmlns:p14="http://schemas.microsoft.com/office/powerpoint/2010/main" val="39895380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0DD1C-D15B-BEDD-DBDF-20A482230D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EB61BC-EA6B-4EF6-C8CE-9C110163DF8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592B1E-07C1-A5A4-B894-AE498F9E1C95}"/>
              </a:ext>
            </a:extLst>
          </p:cNvPr>
          <p:cNvSpPr>
            <a:spLocks noGrp="1"/>
          </p:cNvSpPr>
          <p:nvPr>
            <p:ph type="dt" sz="half" idx="10"/>
          </p:nvPr>
        </p:nvSpPr>
        <p:spPr/>
        <p:txBody>
          <a:bodyPr/>
          <a:lstStyle/>
          <a:p>
            <a:fld id="{85B47C1C-236A-5649-9D78-3598FE441B5A}" type="datetime1">
              <a:rPr lang="en-US" smtClean="0"/>
              <a:t>2/20/26</a:t>
            </a:fld>
            <a:endParaRPr lang="en-US"/>
          </a:p>
        </p:txBody>
      </p:sp>
      <p:sp>
        <p:nvSpPr>
          <p:cNvPr id="5" name="Footer Placeholder 4">
            <a:extLst>
              <a:ext uri="{FF2B5EF4-FFF2-40B4-BE49-F238E27FC236}">
                <a16:creationId xmlns:a16="http://schemas.microsoft.com/office/drawing/2014/main" id="{36650F94-3FD5-790F-D43D-3BB180824C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769B6F-ED93-8FDB-EAA9-174185D94448}"/>
              </a:ext>
            </a:extLst>
          </p:cNvPr>
          <p:cNvSpPr>
            <a:spLocks noGrp="1"/>
          </p:cNvSpPr>
          <p:nvPr>
            <p:ph type="sldNum" sz="quarter" idx="12"/>
          </p:nvPr>
        </p:nvSpPr>
        <p:spPr/>
        <p:txBody>
          <a:bodyPr/>
          <a:lstStyle/>
          <a:p>
            <a:fld id="{9A781098-0BFA-7F42-AD82-EE82189AE5EF}" type="slidenum">
              <a:rPr lang="en-US" smtClean="0"/>
              <a:t>‹#›</a:t>
            </a:fld>
            <a:endParaRPr lang="en-US"/>
          </a:p>
        </p:txBody>
      </p:sp>
    </p:spTree>
    <p:extLst>
      <p:ext uri="{BB962C8B-B14F-4D97-AF65-F5344CB8AC3E}">
        <p14:creationId xmlns:p14="http://schemas.microsoft.com/office/powerpoint/2010/main" val="39178645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4D905-64E0-CD08-CBFF-D88081B9997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0F75E1F-D852-DD88-81CC-34B6DF96A94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8B758E-EA98-4E95-A544-1A5C791E4964}"/>
              </a:ext>
            </a:extLst>
          </p:cNvPr>
          <p:cNvSpPr>
            <a:spLocks noGrp="1"/>
          </p:cNvSpPr>
          <p:nvPr>
            <p:ph type="dt" sz="half" idx="10"/>
          </p:nvPr>
        </p:nvSpPr>
        <p:spPr/>
        <p:txBody>
          <a:bodyPr/>
          <a:lstStyle/>
          <a:p>
            <a:fld id="{B30D3F42-3A9E-C046-87D4-A0779A602E50}" type="datetime1">
              <a:rPr lang="en-US" smtClean="0"/>
              <a:t>2/20/26</a:t>
            </a:fld>
            <a:endParaRPr lang="en-US"/>
          </a:p>
        </p:txBody>
      </p:sp>
      <p:sp>
        <p:nvSpPr>
          <p:cNvPr id="5" name="Footer Placeholder 4">
            <a:extLst>
              <a:ext uri="{FF2B5EF4-FFF2-40B4-BE49-F238E27FC236}">
                <a16:creationId xmlns:a16="http://schemas.microsoft.com/office/drawing/2014/main" id="{C12DCF50-56F5-9F64-92BB-EA99FA515E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F5A6E4-D227-FAB4-6C39-EE8C5890F202}"/>
              </a:ext>
            </a:extLst>
          </p:cNvPr>
          <p:cNvSpPr>
            <a:spLocks noGrp="1"/>
          </p:cNvSpPr>
          <p:nvPr>
            <p:ph type="sldNum" sz="quarter" idx="12"/>
          </p:nvPr>
        </p:nvSpPr>
        <p:spPr/>
        <p:txBody>
          <a:bodyPr/>
          <a:lstStyle/>
          <a:p>
            <a:fld id="{9A781098-0BFA-7F42-AD82-EE82189AE5EF}" type="slidenum">
              <a:rPr lang="en-US" smtClean="0"/>
              <a:t>‹#›</a:t>
            </a:fld>
            <a:endParaRPr lang="en-US"/>
          </a:p>
        </p:txBody>
      </p:sp>
    </p:spTree>
    <p:extLst>
      <p:ext uri="{BB962C8B-B14F-4D97-AF65-F5344CB8AC3E}">
        <p14:creationId xmlns:p14="http://schemas.microsoft.com/office/powerpoint/2010/main" val="14273262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7902C-9AEA-825B-7824-C164A6D322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339BB2-3D90-9992-F741-38DD33CAC39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9E9BC97-8E04-E78F-0ED3-287B72543BB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92708EE-6C00-2350-D025-F752FB5646A8}"/>
              </a:ext>
            </a:extLst>
          </p:cNvPr>
          <p:cNvSpPr>
            <a:spLocks noGrp="1"/>
          </p:cNvSpPr>
          <p:nvPr>
            <p:ph type="dt" sz="half" idx="10"/>
          </p:nvPr>
        </p:nvSpPr>
        <p:spPr/>
        <p:txBody>
          <a:bodyPr/>
          <a:lstStyle/>
          <a:p>
            <a:fld id="{A328BAD4-78A6-F345-B9B3-1BF0F675E876}" type="datetime1">
              <a:rPr lang="en-US" smtClean="0"/>
              <a:t>2/20/26</a:t>
            </a:fld>
            <a:endParaRPr lang="en-US"/>
          </a:p>
        </p:txBody>
      </p:sp>
      <p:sp>
        <p:nvSpPr>
          <p:cNvPr id="6" name="Footer Placeholder 5">
            <a:extLst>
              <a:ext uri="{FF2B5EF4-FFF2-40B4-BE49-F238E27FC236}">
                <a16:creationId xmlns:a16="http://schemas.microsoft.com/office/drawing/2014/main" id="{6A1CADAF-2915-365A-F01C-AEC22FBFFC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8C2540-2737-CFBD-F910-2885863C1B48}"/>
              </a:ext>
            </a:extLst>
          </p:cNvPr>
          <p:cNvSpPr>
            <a:spLocks noGrp="1"/>
          </p:cNvSpPr>
          <p:nvPr>
            <p:ph type="sldNum" sz="quarter" idx="12"/>
          </p:nvPr>
        </p:nvSpPr>
        <p:spPr/>
        <p:txBody>
          <a:bodyPr/>
          <a:lstStyle/>
          <a:p>
            <a:fld id="{9A781098-0BFA-7F42-AD82-EE82189AE5EF}" type="slidenum">
              <a:rPr lang="en-US" smtClean="0"/>
              <a:t>‹#›</a:t>
            </a:fld>
            <a:endParaRPr lang="en-US"/>
          </a:p>
        </p:txBody>
      </p:sp>
    </p:spTree>
    <p:extLst>
      <p:ext uri="{BB962C8B-B14F-4D97-AF65-F5344CB8AC3E}">
        <p14:creationId xmlns:p14="http://schemas.microsoft.com/office/powerpoint/2010/main" val="32691784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6CA3D-A530-10DA-6AF0-D7CDE6BEF61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D2068BA-D5D4-0B23-5BB9-16DCE742EAD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2D286F4-ABF1-8B05-0377-64985651B65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AC44101-1C20-C3CC-B91F-511BE6776B3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332F820-5047-17B3-524E-4BE19240BA3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3A6A7B3-3364-4D6E-E002-2E13ACFE0291}"/>
              </a:ext>
            </a:extLst>
          </p:cNvPr>
          <p:cNvSpPr>
            <a:spLocks noGrp="1"/>
          </p:cNvSpPr>
          <p:nvPr>
            <p:ph type="dt" sz="half" idx="10"/>
          </p:nvPr>
        </p:nvSpPr>
        <p:spPr/>
        <p:txBody>
          <a:bodyPr/>
          <a:lstStyle/>
          <a:p>
            <a:fld id="{13A4AFB0-CCC1-D947-AB1E-CF5C16684415}" type="datetime1">
              <a:rPr lang="en-US" smtClean="0"/>
              <a:t>2/20/26</a:t>
            </a:fld>
            <a:endParaRPr lang="en-US"/>
          </a:p>
        </p:txBody>
      </p:sp>
      <p:sp>
        <p:nvSpPr>
          <p:cNvPr id="8" name="Footer Placeholder 7">
            <a:extLst>
              <a:ext uri="{FF2B5EF4-FFF2-40B4-BE49-F238E27FC236}">
                <a16:creationId xmlns:a16="http://schemas.microsoft.com/office/drawing/2014/main" id="{3497D745-4C82-3F9A-7DD6-2B5CD648780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E51834D-50E1-FB54-F684-F75CC775223B}"/>
              </a:ext>
            </a:extLst>
          </p:cNvPr>
          <p:cNvSpPr>
            <a:spLocks noGrp="1"/>
          </p:cNvSpPr>
          <p:nvPr>
            <p:ph type="sldNum" sz="quarter" idx="12"/>
          </p:nvPr>
        </p:nvSpPr>
        <p:spPr/>
        <p:txBody>
          <a:bodyPr/>
          <a:lstStyle/>
          <a:p>
            <a:fld id="{9A781098-0BFA-7F42-AD82-EE82189AE5EF}" type="slidenum">
              <a:rPr lang="en-US" smtClean="0"/>
              <a:t>‹#›</a:t>
            </a:fld>
            <a:endParaRPr lang="en-US"/>
          </a:p>
        </p:txBody>
      </p:sp>
    </p:spTree>
    <p:extLst>
      <p:ext uri="{BB962C8B-B14F-4D97-AF65-F5344CB8AC3E}">
        <p14:creationId xmlns:p14="http://schemas.microsoft.com/office/powerpoint/2010/main" val="23359431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AB3A1-40C1-B213-C0E3-EA3A7E8F03E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706434F-28E8-C66C-D1E2-78946BFBD36B}"/>
              </a:ext>
            </a:extLst>
          </p:cNvPr>
          <p:cNvSpPr>
            <a:spLocks noGrp="1"/>
          </p:cNvSpPr>
          <p:nvPr>
            <p:ph type="dt" sz="half" idx="10"/>
          </p:nvPr>
        </p:nvSpPr>
        <p:spPr/>
        <p:txBody>
          <a:bodyPr/>
          <a:lstStyle/>
          <a:p>
            <a:fld id="{236C2E35-EE79-3D4E-AD0B-917443951619}" type="datetime1">
              <a:rPr lang="en-US" smtClean="0"/>
              <a:t>2/20/26</a:t>
            </a:fld>
            <a:endParaRPr lang="en-US"/>
          </a:p>
        </p:txBody>
      </p:sp>
      <p:sp>
        <p:nvSpPr>
          <p:cNvPr id="4" name="Footer Placeholder 3">
            <a:extLst>
              <a:ext uri="{FF2B5EF4-FFF2-40B4-BE49-F238E27FC236}">
                <a16:creationId xmlns:a16="http://schemas.microsoft.com/office/drawing/2014/main" id="{83ADB658-3D60-C1FB-0C3F-8C90F285C5B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FC0E230-1809-F319-D033-DA3CDB9CA338}"/>
              </a:ext>
            </a:extLst>
          </p:cNvPr>
          <p:cNvSpPr>
            <a:spLocks noGrp="1"/>
          </p:cNvSpPr>
          <p:nvPr>
            <p:ph type="sldNum" sz="quarter" idx="12"/>
          </p:nvPr>
        </p:nvSpPr>
        <p:spPr/>
        <p:txBody>
          <a:bodyPr/>
          <a:lstStyle/>
          <a:p>
            <a:fld id="{9A781098-0BFA-7F42-AD82-EE82189AE5EF}" type="slidenum">
              <a:rPr lang="en-US" smtClean="0"/>
              <a:t>‹#›</a:t>
            </a:fld>
            <a:endParaRPr lang="en-US"/>
          </a:p>
        </p:txBody>
      </p:sp>
    </p:spTree>
    <p:extLst>
      <p:ext uri="{BB962C8B-B14F-4D97-AF65-F5344CB8AC3E}">
        <p14:creationId xmlns:p14="http://schemas.microsoft.com/office/powerpoint/2010/main" val="15977282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0B85959-878A-B56D-3719-9444AF7844BE}"/>
              </a:ext>
            </a:extLst>
          </p:cNvPr>
          <p:cNvSpPr>
            <a:spLocks noGrp="1"/>
          </p:cNvSpPr>
          <p:nvPr>
            <p:ph type="dt" sz="half" idx="10"/>
          </p:nvPr>
        </p:nvSpPr>
        <p:spPr/>
        <p:txBody>
          <a:bodyPr/>
          <a:lstStyle/>
          <a:p>
            <a:fld id="{9BAA201B-5579-C948-B988-DDFB333CD238}" type="datetime1">
              <a:rPr lang="en-US" smtClean="0"/>
              <a:t>2/20/26</a:t>
            </a:fld>
            <a:endParaRPr lang="en-US"/>
          </a:p>
        </p:txBody>
      </p:sp>
      <p:sp>
        <p:nvSpPr>
          <p:cNvPr id="3" name="Footer Placeholder 2">
            <a:extLst>
              <a:ext uri="{FF2B5EF4-FFF2-40B4-BE49-F238E27FC236}">
                <a16:creationId xmlns:a16="http://schemas.microsoft.com/office/drawing/2014/main" id="{F11AE244-4F90-8561-B25E-3BFA2795E8F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7FBC7FC-BDB8-6820-FBF2-11D4417C968F}"/>
              </a:ext>
            </a:extLst>
          </p:cNvPr>
          <p:cNvSpPr>
            <a:spLocks noGrp="1"/>
          </p:cNvSpPr>
          <p:nvPr>
            <p:ph type="sldNum" sz="quarter" idx="12"/>
          </p:nvPr>
        </p:nvSpPr>
        <p:spPr/>
        <p:txBody>
          <a:bodyPr/>
          <a:lstStyle/>
          <a:p>
            <a:fld id="{9A781098-0BFA-7F42-AD82-EE82189AE5EF}" type="slidenum">
              <a:rPr lang="en-US" smtClean="0"/>
              <a:t>‹#›</a:t>
            </a:fld>
            <a:endParaRPr lang="en-US"/>
          </a:p>
        </p:txBody>
      </p:sp>
    </p:spTree>
    <p:extLst>
      <p:ext uri="{BB962C8B-B14F-4D97-AF65-F5344CB8AC3E}">
        <p14:creationId xmlns:p14="http://schemas.microsoft.com/office/powerpoint/2010/main" val="36424722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A3A66-D2F6-D01B-8D95-8D6C8E38D0B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B745D5-E1AD-8C4C-A4D1-4EAA1F8E3BE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E93C97A-E630-AC85-F506-3D939E6646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86815D-060C-F419-9395-7C6FC56B78AA}"/>
              </a:ext>
            </a:extLst>
          </p:cNvPr>
          <p:cNvSpPr>
            <a:spLocks noGrp="1"/>
          </p:cNvSpPr>
          <p:nvPr>
            <p:ph type="dt" sz="half" idx="10"/>
          </p:nvPr>
        </p:nvSpPr>
        <p:spPr/>
        <p:txBody>
          <a:bodyPr/>
          <a:lstStyle/>
          <a:p>
            <a:fld id="{E105A050-2765-FA4F-985B-725D41925B8C}" type="datetime1">
              <a:rPr lang="en-US" smtClean="0"/>
              <a:t>2/20/26</a:t>
            </a:fld>
            <a:endParaRPr lang="en-US"/>
          </a:p>
        </p:txBody>
      </p:sp>
      <p:sp>
        <p:nvSpPr>
          <p:cNvPr id="6" name="Footer Placeholder 5">
            <a:extLst>
              <a:ext uri="{FF2B5EF4-FFF2-40B4-BE49-F238E27FC236}">
                <a16:creationId xmlns:a16="http://schemas.microsoft.com/office/drawing/2014/main" id="{46B2C8F1-D984-1993-C1DA-660BE46E2C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99EAACE-768E-025E-9F72-36B386D9D8A2}"/>
              </a:ext>
            </a:extLst>
          </p:cNvPr>
          <p:cNvSpPr>
            <a:spLocks noGrp="1"/>
          </p:cNvSpPr>
          <p:nvPr>
            <p:ph type="sldNum" sz="quarter" idx="12"/>
          </p:nvPr>
        </p:nvSpPr>
        <p:spPr/>
        <p:txBody>
          <a:bodyPr/>
          <a:lstStyle/>
          <a:p>
            <a:fld id="{9A781098-0BFA-7F42-AD82-EE82189AE5EF}" type="slidenum">
              <a:rPr lang="en-US" smtClean="0"/>
              <a:t>‹#›</a:t>
            </a:fld>
            <a:endParaRPr lang="en-US"/>
          </a:p>
        </p:txBody>
      </p:sp>
    </p:spTree>
    <p:extLst>
      <p:ext uri="{BB962C8B-B14F-4D97-AF65-F5344CB8AC3E}">
        <p14:creationId xmlns:p14="http://schemas.microsoft.com/office/powerpoint/2010/main" val="8218086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378B7-A5D8-9F81-4597-671E2B5BD68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410ABA4-3E36-0541-F5CB-C34856B7B37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404B329-4FBD-90F1-4F87-61D4BFD99E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4B613A-672F-594C-6297-178C5FD14E3C}"/>
              </a:ext>
            </a:extLst>
          </p:cNvPr>
          <p:cNvSpPr>
            <a:spLocks noGrp="1"/>
          </p:cNvSpPr>
          <p:nvPr>
            <p:ph type="dt" sz="half" idx="10"/>
          </p:nvPr>
        </p:nvSpPr>
        <p:spPr/>
        <p:txBody>
          <a:bodyPr/>
          <a:lstStyle/>
          <a:p>
            <a:fld id="{68F4FDC1-1099-2445-96EA-4CA46A6392C5}" type="datetime1">
              <a:rPr lang="en-US" smtClean="0"/>
              <a:t>2/20/26</a:t>
            </a:fld>
            <a:endParaRPr lang="en-US"/>
          </a:p>
        </p:txBody>
      </p:sp>
      <p:sp>
        <p:nvSpPr>
          <p:cNvPr id="6" name="Footer Placeholder 5">
            <a:extLst>
              <a:ext uri="{FF2B5EF4-FFF2-40B4-BE49-F238E27FC236}">
                <a16:creationId xmlns:a16="http://schemas.microsoft.com/office/drawing/2014/main" id="{ADEA5143-4AD5-10FE-9CD3-0FE250B8CF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94E32C-6E9F-211D-40C4-06B827DD77E4}"/>
              </a:ext>
            </a:extLst>
          </p:cNvPr>
          <p:cNvSpPr>
            <a:spLocks noGrp="1"/>
          </p:cNvSpPr>
          <p:nvPr>
            <p:ph type="sldNum" sz="quarter" idx="12"/>
          </p:nvPr>
        </p:nvSpPr>
        <p:spPr/>
        <p:txBody>
          <a:bodyPr/>
          <a:lstStyle/>
          <a:p>
            <a:fld id="{9A781098-0BFA-7F42-AD82-EE82189AE5EF}" type="slidenum">
              <a:rPr lang="en-US" smtClean="0"/>
              <a:t>‹#›</a:t>
            </a:fld>
            <a:endParaRPr lang="en-US"/>
          </a:p>
        </p:txBody>
      </p:sp>
    </p:spTree>
    <p:extLst>
      <p:ext uri="{BB962C8B-B14F-4D97-AF65-F5344CB8AC3E}">
        <p14:creationId xmlns:p14="http://schemas.microsoft.com/office/powerpoint/2010/main" val="6740065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B5839A-4441-C476-763E-4D7B30377D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B4ADE5E-9ABD-DD07-13C3-1990606B3D0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0A76BC-DC4E-5ABD-DA25-5436E397459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52D2A5-6CB5-7D4A-BDF4-49CD41303E71}" type="datetime1">
              <a:rPr lang="en-US" smtClean="0"/>
              <a:t>2/20/26</a:t>
            </a:fld>
            <a:endParaRPr lang="en-US"/>
          </a:p>
        </p:txBody>
      </p:sp>
      <p:sp>
        <p:nvSpPr>
          <p:cNvPr id="5" name="Footer Placeholder 4">
            <a:extLst>
              <a:ext uri="{FF2B5EF4-FFF2-40B4-BE49-F238E27FC236}">
                <a16:creationId xmlns:a16="http://schemas.microsoft.com/office/drawing/2014/main" id="{BDD94018-8114-E595-3C72-409D440F40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753D819-4CC7-44D6-1809-6BA97AD4D2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781098-0BFA-7F42-AD82-EE82189AE5EF}" type="slidenum">
              <a:rPr lang="en-US" smtClean="0"/>
              <a:t>‹#›</a:t>
            </a:fld>
            <a:endParaRPr lang="en-US"/>
          </a:p>
        </p:txBody>
      </p:sp>
    </p:spTree>
    <p:extLst>
      <p:ext uri="{BB962C8B-B14F-4D97-AF65-F5344CB8AC3E}">
        <p14:creationId xmlns:p14="http://schemas.microsoft.com/office/powerpoint/2010/main" val="401630944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image" Target="../media/image1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image" Target="../media/image1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png"/><Relationship Id="rId5" Type="http://schemas.openxmlformats.org/officeDocument/2006/relationships/chart" Target="../charts/chart1.xml"/><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5" Type="http://schemas.openxmlformats.org/officeDocument/2006/relationships/image" Target="../media/image17.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20.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1.png"/><Relationship Id="rId5" Type="http://schemas.openxmlformats.org/officeDocument/2006/relationships/image" Target="../media/image17.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hyperlink" Target="https://www.cmisolar.ca/2024/07/18/how-solar-panels-can-help-reduce-high-electric-bills/#:~:text=Offsetting%20Energy%20Use:%20Solar%20panels%20generate%20electricity,electricity%20bill%20and%20mitigating%20high%20electric%20bills" TargetMode="External"/><Relationship Id="rId13" Type="http://schemas.openxmlformats.org/officeDocument/2006/relationships/hyperlink" Target="https://energize-solar.co.uk/the-environmental-impact-of-solar-panels/#:~:text=The%20environmental%20impact%20of%20solar%20panels%20is%20significant%20in%20promoting,spaces%20helps%20conserve%20land%20resources" TargetMode="External"/><Relationship Id="rId3" Type="http://schemas.openxmlformats.org/officeDocument/2006/relationships/slideLayout" Target="../slideLayouts/slideLayout2.xml"/><Relationship Id="rId7" Type="http://schemas.openxmlformats.org/officeDocument/2006/relationships/hyperlink" Target="https://www.alternative-energy-tutorials.com/solar-power/solar-irradiance.html" TargetMode="External"/><Relationship Id="rId12" Type="http://schemas.openxmlformats.org/officeDocument/2006/relationships/hyperlink" Target="https://www.hoymiles.com/solar-roi/is-solar-energy-a-nonrenewable-source.html#:~:text=How%20is%20solar%20energy%20renewable,than%20they%20will%20renew%20themselves" TargetMode="Externa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hyperlink" Target="https://www.statcan.gc.ca/" TargetMode="External"/><Relationship Id="rId11" Type="http://schemas.openxmlformats.org/officeDocument/2006/relationships/hyperlink" Target="https://www.sunrun.com/go-solar-center/solar-terms/definition/solar-module" TargetMode="External"/><Relationship Id="rId5" Type="http://schemas.openxmlformats.org/officeDocument/2006/relationships/hyperlink" Target="https://power.larc.nasa.gov/" TargetMode="External"/><Relationship Id="rId15" Type="http://schemas.openxmlformats.org/officeDocument/2006/relationships/image" Target="../media/image3.png"/><Relationship Id="rId10" Type="http://schemas.openxmlformats.org/officeDocument/2006/relationships/hyperlink" Target="https://rayzonsolar.com/blog/solar-energy-reduces-air-pollution-sustainable-future#:~:text=Particulate%20matter%2C%20tiny%20particles%20suspended%20in%20the,air%20pollution%20and%20its%20associated%20health%20hazards" TargetMode="External"/><Relationship Id="rId4" Type="http://schemas.openxmlformats.org/officeDocument/2006/relationships/notesSlide" Target="../notesSlides/notesSlide17.xml"/><Relationship Id="rId9" Type="http://schemas.openxmlformats.org/officeDocument/2006/relationships/hyperlink" Target="https://www.aztechsolar.com.au/the-environmental-benefits-of-solar-energy-cleaner-air-and-water/" TargetMode="External"/><Relationship Id="rId14" Type="http://schemas.openxmlformats.org/officeDocument/2006/relationships/hyperlink" Target="https://everlightsolar.com/blog-solar-power-benefits/#:~:text=To%20start%2C%20solar%20is%20an,sustainability%20benefits%20of%20solar%20energy."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www.cmisolar.ca/2024/07/18/how-solar-panels-can-help-reduce-high-electric-bills/#:~:text=Offsetting%20Energy%20Use:%20Solar%20panels%20generate%20electricity,electricity%20bill%20and%20mitigating%20high%20electric%20bills"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png"/><Relationship Id="rId5" Type="http://schemas.openxmlformats.org/officeDocument/2006/relationships/image" Target="../media/image22.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slideLayout" Target="../slideLayouts/slideLayout2.xml"/><Relationship Id="rId7" Type="http://schemas.openxmlformats.org/officeDocument/2006/relationships/diagramData" Target="../diagrams/data1.xml"/><Relationship Id="rId12" Type="http://schemas.openxmlformats.org/officeDocument/2006/relationships/image" Target="../media/image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11" Type="http://schemas.microsoft.com/office/2007/relationships/diagramDrawing" Target="../diagrams/drawing1.xml"/><Relationship Id="rId5" Type="http://schemas.openxmlformats.org/officeDocument/2006/relationships/image" Target="../media/image4.png"/><Relationship Id="rId10" Type="http://schemas.openxmlformats.org/officeDocument/2006/relationships/diagramColors" Target="../diagrams/colors1.xml"/><Relationship Id="rId4" Type="http://schemas.openxmlformats.org/officeDocument/2006/relationships/notesSlide" Target="../notesSlides/notesSlide2.xml"/><Relationship Id="rId9"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8" Type="http://schemas.openxmlformats.org/officeDocument/2006/relationships/hyperlink" Target="https://www.statcan.gc.ca/" TargetMode="External"/><Relationship Id="rId3" Type="http://schemas.openxmlformats.org/officeDocument/2006/relationships/slideLayout" Target="../slideLayouts/slideLayout2.xml"/><Relationship Id="rId7" Type="http://schemas.openxmlformats.org/officeDocument/2006/relationships/hyperlink" Target="https://power.larc.nasa.gov/" TargetMode="Externa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3.xml"/><Relationship Id="rId9"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3.png"/><Relationship Id="rId4" Type="http://schemas.openxmlformats.org/officeDocument/2006/relationships/notesSlide" Target="../notesSlides/notesSlide6.xml"/><Relationship Id="rId9" Type="http://schemas.microsoft.com/office/2007/relationships/diagramDrawing" Target="../diagrams/drawing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3.xml"/><Relationship Id="rId13" Type="http://schemas.openxmlformats.org/officeDocument/2006/relationships/diagramColors" Target="../diagrams/colors4.xml"/><Relationship Id="rId3" Type="http://schemas.openxmlformats.org/officeDocument/2006/relationships/slideLayout" Target="../slideLayouts/slideLayout2.xml"/><Relationship Id="rId7" Type="http://schemas.openxmlformats.org/officeDocument/2006/relationships/diagramQuickStyle" Target="../diagrams/quickStyle3.xml"/><Relationship Id="rId12" Type="http://schemas.openxmlformats.org/officeDocument/2006/relationships/diagramQuickStyle" Target="../diagrams/quickStyle4.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diagramLayout" Target="../diagrams/layout3.xml"/><Relationship Id="rId11" Type="http://schemas.openxmlformats.org/officeDocument/2006/relationships/diagramLayout" Target="../diagrams/layout4.xml"/><Relationship Id="rId5" Type="http://schemas.openxmlformats.org/officeDocument/2006/relationships/diagramData" Target="../diagrams/data3.xml"/><Relationship Id="rId15" Type="http://schemas.openxmlformats.org/officeDocument/2006/relationships/image" Target="../media/image3.png"/><Relationship Id="rId10" Type="http://schemas.openxmlformats.org/officeDocument/2006/relationships/diagramData" Target="../diagrams/data4.xml"/><Relationship Id="rId4" Type="http://schemas.openxmlformats.org/officeDocument/2006/relationships/notesSlide" Target="../notesSlides/notesSlide8.xml"/><Relationship Id="rId9" Type="http://schemas.microsoft.com/office/2007/relationships/diagramDrawing" Target="../diagrams/drawing3.xml"/><Relationship Id="rId14" Type="http://schemas.microsoft.com/office/2007/relationships/diagramDrawing" Target="../diagrams/drawing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1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BEE7261B-E840-9613-8EE0-FE3344C10D10}"/>
              </a:ext>
            </a:extLst>
          </p:cNvPr>
          <p:cNvSpPr>
            <a:spLocks noGrp="1"/>
          </p:cNvSpPr>
          <p:nvPr>
            <p:ph type="subTitle" idx="1"/>
          </p:nvPr>
        </p:nvSpPr>
        <p:spPr>
          <a:xfrm>
            <a:off x="-191451" y="452056"/>
            <a:ext cx="12192000" cy="1343287"/>
          </a:xfrm>
        </p:spPr>
        <p:txBody>
          <a:bodyP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 sz="3600" b="1">
                <a:latin typeface="Times New Roman" panose="02020603050405020304" pitchFamily="18" charset="0"/>
                <a:cs typeface="Times New Roman" panose="02020603050405020304" pitchFamily="18" charset="0"/>
              </a:rPr>
              <a:t>Assessment of Solar Irradiance Patterns and Solar Power Potential in Calgary Using Data Analysis</a:t>
            </a:r>
            <a:endParaRPr kumimoji="0" lang="en-US" sz="3600" b="1" i="0"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5DED6F45-2B62-96FF-C4F7-955B9C4322F2}"/>
              </a:ext>
            </a:extLst>
          </p:cNvPr>
          <p:cNvSpPr txBox="1"/>
          <p:nvPr/>
        </p:nvSpPr>
        <p:spPr>
          <a:xfrm>
            <a:off x="146756" y="135467"/>
            <a:ext cx="184731" cy="369332"/>
          </a:xfrm>
          <a:prstGeom prst="rect">
            <a:avLst/>
          </a:prstGeom>
          <a:noFill/>
        </p:spPr>
        <p:txBody>
          <a:bodyPr wrap="none" rtlCol="0">
            <a:spAutoFit/>
          </a:bodyPr>
          <a:lstStyle/>
          <a:p>
            <a:endParaRPr lang="en-US"/>
          </a:p>
        </p:txBody>
      </p:sp>
      <p:cxnSp>
        <p:nvCxnSpPr>
          <p:cNvPr id="2" name="Straight Connector 1">
            <a:extLst>
              <a:ext uri="{FF2B5EF4-FFF2-40B4-BE49-F238E27FC236}">
                <a16:creationId xmlns:a16="http://schemas.microsoft.com/office/drawing/2014/main" id="{8EDFB5FE-2639-57E8-D1CE-972C5DBA3B4B}"/>
              </a:ext>
            </a:extLst>
          </p:cNvPr>
          <p:cNvCxnSpPr/>
          <p:nvPr/>
        </p:nvCxnSpPr>
        <p:spPr>
          <a:xfrm>
            <a:off x="0" y="577083"/>
            <a:ext cx="12192000" cy="0"/>
          </a:xfrm>
          <a:prstGeom prst="line">
            <a:avLst/>
          </a:prstGeom>
          <a:ln w="317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CBF8698F-005A-BC8E-5AE7-AA1AE0475D6E}"/>
              </a:ext>
            </a:extLst>
          </p:cNvPr>
          <p:cNvCxnSpPr/>
          <p:nvPr/>
        </p:nvCxnSpPr>
        <p:spPr>
          <a:xfrm>
            <a:off x="0" y="1703327"/>
            <a:ext cx="12192000" cy="0"/>
          </a:xfrm>
          <a:prstGeom prst="line">
            <a:avLst/>
          </a:prstGeom>
          <a:ln w="317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71A1B77-ACE9-22C1-1EDB-94638958C36E}"/>
              </a:ext>
            </a:extLst>
          </p:cNvPr>
          <p:cNvSpPr txBox="1"/>
          <p:nvPr/>
        </p:nvSpPr>
        <p:spPr>
          <a:xfrm>
            <a:off x="3846946" y="3939915"/>
            <a:ext cx="4264057" cy="1631216"/>
          </a:xfrm>
          <a:prstGeom prst="rect">
            <a:avLst/>
          </a:prstGeom>
          <a:noFill/>
        </p:spPr>
        <p:txBody>
          <a:bodyPr wrap="square">
            <a:spAutoFit/>
          </a:bodyPr>
          <a:lstStyle/>
          <a:p>
            <a:pPr algn="ctr"/>
            <a:r>
              <a:rPr lang="en-US" sz="2000" b="1" dirty="0">
                <a:solidFill>
                  <a:srgbClr val="002060"/>
                </a:solidFill>
                <a:latin typeface="Times New Roman" panose="02020603050405020304" pitchFamily="18" charset="0"/>
                <a:cs typeface="Times New Roman" panose="02020603050405020304" pitchFamily="18" charset="0"/>
              </a:rPr>
              <a:t>Submitted by: Arushi Paul</a:t>
            </a:r>
            <a:br>
              <a:rPr lang="en-US" sz="2000" b="1" dirty="0">
                <a:solidFill>
                  <a:srgbClr val="002060"/>
                </a:solidFill>
                <a:latin typeface="Times New Roman" panose="02020603050405020304" pitchFamily="18" charset="0"/>
                <a:cs typeface="Times New Roman" panose="02020603050405020304" pitchFamily="18" charset="0"/>
              </a:rPr>
            </a:br>
            <a:r>
              <a:rPr lang="en-US" sz="2000" b="1" dirty="0">
                <a:solidFill>
                  <a:srgbClr val="002060"/>
                </a:solidFill>
                <a:latin typeface="Times New Roman" panose="02020603050405020304" pitchFamily="18" charset="0"/>
                <a:cs typeface="Times New Roman" panose="02020603050405020304" pitchFamily="18" charset="0"/>
              </a:rPr>
              <a:t>Grade 6</a:t>
            </a:r>
            <a:br>
              <a:rPr lang="en-US" sz="2000" b="1" dirty="0">
                <a:solidFill>
                  <a:srgbClr val="002060"/>
                </a:solidFill>
                <a:latin typeface="Times New Roman" panose="02020603050405020304" pitchFamily="18" charset="0"/>
                <a:cs typeface="Times New Roman" panose="02020603050405020304" pitchFamily="18" charset="0"/>
              </a:rPr>
            </a:br>
            <a:r>
              <a:rPr lang="en-US" sz="2000" b="1" dirty="0">
                <a:solidFill>
                  <a:srgbClr val="002060"/>
                </a:solidFill>
                <a:latin typeface="Times New Roman" panose="02020603050405020304" pitchFamily="18" charset="0"/>
                <a:cs typeface="Times New Roman" panose="02020603050405020304" pitchFamily="18" charset="0"/>
              </a:rPr>
              <a:t>Fairview School</a:t>
            </a:r>
            <a:br>
              <a:rPr lang="en-US" sz="2000" b="1" u="none" strike="noStrike" dirty="0">
                <a:solidFill>
                  <a:srgbClr val="002060"/>
                </a:solidFill>
                <a:effectLst/>
                <a:latin typeface="Times New Roman" panose="02020603050405020304" pitchFamily="18" charset="0"/>
                <a:cs typeface="Times New Roman" panose="02020603050405020304" pitchFamily="18" charset="0"/>
              </a:rPr>
            </a:br>
            <a:r>
              <a:rPr lang="en-US" sz="2000" b="1" u="none" strike="noStrike" dirty="0">
                <a:solidFill>
                  <a:srgbClr val="002060"/>
                </a:solidFill>
                <a:effectLst/>
                <a:latin typeface="Times New Roman" panose="02020603050405020304" pitchFamily="18" charset="0"/>
                <a:cs typeface="Times New Roman" panose="02020603050405020304" pitchFamily="18" charset="0"/>
              </a:rPr>
              <a:t>Calgary, Alberta</a:t>
            </a:r>
            <a:br>
              <a:rPr lang="en-US" sz="2000" b="1" u="none" strike="noStrike" dirty="0">
                <a:solidFill>
                  <a:srgbClr val="002060"/>
                </a:solidFill>
                <a:effectLst/>
                <a:latin typeface="Times New Roman" panose="02020603050405020304" pitchFamily="18" charset="0"/>
                <a:cs typeface="Times New Roman" panose="02020603050405020304" pitchFamily="18" charset="0"/>
              </a:rPr>
            </a:br>
            <a:r>
              <a:rPr lang="en-US" sz="2000" b="1" u="none" strike="noStrike" dirty="0">
                <a:solidFill>
                  <a:srgbClr val="002060"/>
                </a:solidFill>
                <a:effectLst/>
                <a:latin typeface="Times New Roman" panose="02020603050405020304" pitchFamily="18" charset="0"/>
                <a:cs typeface="Times New Roman" panose="02020603050405020304" pitchFamily="18" charset="0"/>
              </a:rPr>
              <a:t>Canada</a:t>
            </a:r>
            <a:endParaRPr lang="en-US" sz="2000" b="1" dirty="0">
              <a:solidFill>
                <a:srgbClr val="00206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E7AC39A8-453C-F4AF-9896-C271659D5132}"/>
              </a:ext>
            </a:extLst>
          </p:cNvPr>
          <p:cNvSpPr txBox="1"/>
          <p:nvPr/>
        </p:nvSpPr>
        <p:spPr>
          <a:xfrm>
            <a:off x="1511968" y="2182033"/>
            <a:ext cx="9168063" cy="400110"/>
          </a:xfrm>
          <a:prstGeom prst="rect">
            <a:avLst/>
          </a:prstGeom>
          <a:noFill/>
        </p:spPr>
        <p:txBody>
          <a:bodyPr wrap="square">
            <a:spAutoFit/>
          </a:bodyPr>
          <a:lstStyle/>
          <a:p>
            <a:pPr algn="ctr"/>
            <a:r>
              <a:rPr lang="en-US" sz="2000" b="1">
                <a:solidFill>
                  <a:srgbClr val="002060"/>
                </a:solidFill>
                <a:latin typeface="Times New Roman" panose="02020603050405020304" pitchFamily="18" charset="0"/>
                <a:cs typeface="Times New Roman" panose="02020603050405020304" pitchFamily="18" charset="0"/>
              </a:rPr>
              <a:t>Calgary Youth Science Fair (CYSF) Project 2026</a:t>
            </a:r>
          </a:p>
        </p:txBody>
      </p:sp>
      <p:pic>
        <p:nvPicPr>
          <p:cNvPr id="11" name="Picture 10" descr="A blue and green letters and a dna strand&#10;&#10;Description automatically generated">
            <a:extLst>
              <a:ext uri="{FF2B5EF4-FFF2-40B4-BE49-F238E27FC236}">
                <a16:creationId xmlns:a16="http://schemas.microsoft.com/office/drawing/2014/main" id="{857CB126-BEE2-9CDB-87CA-D28F62934FBE}"/>
              </a:ext>
            </a:extLst>
          </p:cNvPr>
          <p:cNvPicPr>
            <a:picLocks noChangeAspect="1"/>
          </p:cNvPicPr>
          <p:nvPr/>
        </p:nvPicPr>
        <p:blipFill>
          <a:blip r:embed="rId5"/>
          <a:stretch>
            <a:fillRect/>
          </a:stretch>
        </p:blipFill>
        <p:spPr>
          <a:xfrm>
            <a:off x="4059029" y="2729203"/>
            <a:ext cx="3691033" cy="1001974"/>
          </a:xfrm>
          <a:prstGeom prst="rect">
            <a:avLst/>
          </a:prstGeom>
        </p:spPr>
      </p:pic>
      <p:pic>
        <p:nvPicPr>
          <p:cNvPr id="13" name="Picture 12" descr="A logo with a bird head&#10;&#10;Description automatically generated">
            <a:extLst>
              <a:ext uri="{FF2B5EF4-FFF2-40B4-BE49-F238E27FC236}">
                <a16:creationId xmlns:a16="http://schemas.microsoft.com/office/drawing/2014/main" id="{F39F2B8E-A956-4023-CDEF-76A608748EDA}"/>
              </a:ext>
            </a:extLst>
          </p:cNvPr>
          <p:cNvPicPr>
            <a:picLocks noChangeAspect="1"/>
          </p:cNvPicPr>
          <p:nvPr/>
        </p:nvPicPr>
        <p:blipFill>
          <a:blip r:embed="rId6"/>
          <a:stretch>
            <a:fillRect/>
          </a:stretch>
        </p:blipFill>
        <p:spPr>
          <a:xfrm>
            <a:off x="331487" y="4945495"/>
            <a:ext cx="1251271" cy="1251271"/>
          </a:xfrm>
          <a:prstGeom prst="rect">
            <a:avLst/>
          </a:prstGeom>
        </p:spPr>
      </p:pic>
      <p:sp>
        <p:nvSpPr>
          <p:cNvPr id="19" name="TextBox 18">
            <a:extLst>
              <a:ext uri="{FF2B5EF4-FFF2-40B4-BE49-F238E27FC236}">
                <a16:creationId xmlns:a16="http://schemas.microsoft.com/office/drawing/2014/main" id="{26601328-9BE2-B371-3347-566198935726}"/>
              </a:ext>
            </a:extLst>
          </p:cNvPr>
          <p:cNvSpPr txBox="1"/>
          <p:nvPr/>
        </p:nvSpPr>
        <p:spPr>
          <a:xfrm>
            <a:off x="7750062" y="5571130"/>
            <a:ext cx="4178713" cy="584775"/>
          </a:xfrm>
          <a:prstGeom prst="rect">
            <a:avLst/>
          </a:prstGeom>
          <a:noFill/>
        </p:spPr>
        <p:txBody>
          <a:bodyPr wrap="square">
            <a:spAutoFit/>
          </a:bodyPr>
          <a:lstStyle/>
          <a:p>
            <a:pPr algn="ctr"/>
            <a:r>
              <a:rPr lang="en-US" sz="1600" b="1" i="1">
                <a:solidFill>
                  <a:srgbClr val="002060"/>
                </a:solidFill>
                <a:latin typeface="Times New Roman" panose="02020603050405020304" pitchFamily="18" charset="0"/>
                <a:cs typeface="Times New Roman" panose="02020603050405020304" pitchFamily="18" charset="0"/>
              </a:rPr>
              <a:t>Study Location: Calgary, Alberta</a:t>
            </a:r>
          </a:p>
          <a:p>
            <a:pPr algn="ctr"/>
            <a:r>
              <a:rPr lang="en-US" sz="1600" b="1" i="1">
                <a:solidFill>
                  <a:srgbClr val="002060"/>
                </a:solidFill>
                <a:latin typeface="Times New Roman" panose="02020603050405020304" pitchFamily="18" charset="0"/>
                <a:cs typeface="Times New Roman" panose="02020603050405020304" pitchFamily="18" charset="0"/>
              </a:rPr>
              <a:t>Data Source: NASA Power, Statistics Canada</a:t>
            </a:r>
          </a:p>
        </p:txBody>
      </p:sp>
      <p:pic>
        <p:nvPicPr>
          <p:cNvPr id="70" name="Audio 69">
            <a:extLst>
              <a:ext uri="{FF2B5EF4-FFF2-40B4-BE49-F238E27FC236}">
                <a16:creationId xmlns:a16="http://schemas.microsoft.com/office/drawing/2014/main" id="{23342B57-C621-3F82-C2F1-B69B1B2B805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693876485"/>
      </p:ext>
    </p:extLst>
  </p:cSld>
  <p:clrMapOvr>
    <a:masterClrMapping/>
  </p:clrMapOvr>
  <mc:AlternateContent xmlns:mc="http://schemas.openxmlformats.org/markup-compatibility/2006">
    <mc:Choice xmlns:p14="http://schemas.microsoft.com/office/powerpoint/2010/main" Requires="p14">
      <p:transition spd="slow" p14:dur="2000" advTm="10572"/>
    </mc:Choice>
    <mc:Fallback>
      <p:transition spd="slow" advTm="105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D6A3F0-5F5A-A54D-A56B-3A8A1C202551}"/>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EE47B054-E100-1AD9-8BA5-BC7D336A32BD}"/>
              </a:ext>
            </a:extLst>
          </p:cNvPr>
          <p:cNvSpPr txBox="1"/>
          <p:nvPr/>
        </p:nvSpPr>
        <p:spPr>
          <a:xfrm>
            <a:off x="1" y="-8660"/>
            <a:ext cx="12191999" cy="646331"/>
          </a:xfrm>
          <a:prstGeom prst="rect">
            <a:avLst/>
          </a:prstGeom>
          <a:noFill/>
        </p:spPr>
        <p:txBody>
          <a:bodyPr wrap="square" rtlCol="0">
            <a:spAutoFit/>
          </a:bodyPr>
          <a:lstStyle/>
          <a:p>
            <a:pPr algn="ctr"/>
            <a:r>
              <a:rPr lang="en-US" sz="3600" b="1" dirty="0">
                <a:solidFill>
                  <a:srgbClr val="002060"/>
                </a:solidFill>
                <a:latin typeface="Times New Roman" panose="02020603050405020304" pitchFamily="18" charset="0"/>
                <a:cs typeface="Times New Roman" panose="02020603050405020304" pitchFamily="18" charset="0"/>
              </a:rPr>
              <a:t>Seasonal Solar Irradiance </a:t>
            </a:r>
            <a:r>
              <a:rPr lang="en-US" sz="3600" b="1">
                <a:solidFill>
                  <a:srgbClr val="002060"/>
                </a:solidFill>
                <a:latin typeface="Times New Roman" panose="02020603050405020304" pitchFamily="18" charset="0"/>
                <a:cs typeface="Times New Roman" panose="02020603050405020304" pitchFamily="18" charset="0"/>
              </a:rPr>
              <a:t>in Calgary</a:t>
            </a:r>
            <a:endParaRPr lang="en-US" sz="3600" b="1" dirty="0">
              <a:solidFill>
                <a:srgbClr val="002060"/>
              </a:solidFill>
              <a:latin typeface="Times New Roman" panose="02020603050405020304" pitchFamily="18" charset="0"/>
              <a:cs typeface="Times New Roman" panose="02020603050405020304" pitchFamily="18" charset="0"/>
            </a:endParaRPr>
          </a:p>
        </p:txBody>
      </p:sp>
      <p:cxnSp>
        <p:nvCxnSpPr>
          <p:cNvPr id="12" name="Straight Connector 11">
            <a:extLst>
              <a:ext uri="{FF2B5EF4-FFF2-40B4-BE49-F238E27FC236}">
                <a16:creationId xmlns:a16="http://schemas.microsoft.com/office/drawing/2014/main" id="{3EB9D1EB-68A8-051A-3506-6A2C369DC120}"/>
              </a:ext>
            </a:extLst>
          </p:cNvPr>
          <p:cNvCxnSpPr/>
          <p:nvPr/>
        </p:nvCxnSpPr>
        <p:spPr>
          <a:xfrm>
            <a:off x="0" y="707886"/>
            <a:ext cx="12192000" cy="0"/>
          </a:xfrm>
          <a:prstGeom prst="line">
            <a:avLst/>
          </a:prstGeom>
          <a:ln w="317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17" name="Slide Number Placeholder 16">
            <a:extLst>
              <a:ext uri="{FF2B5EF4-FFF2-40B4-BE49-F238E27FC236}">
                <a16:creationId xmlns:a16="http://schemas.microsoft.com/office/drawing/2014/main" id="{D0FCAC75-3424-4C51-3BA6-B5ED0251B7B7}"/>
              </a:ext>
            </a:extLst>
          </p:cNvPr>
          <p:cNvSpPr>
            <a:spLocks noGrp="1"/>
          </p:cNvSpPr>
          <p:nvPr>
            <p:ph type="sldNum" sz="quarter" idx="12"/>
          </p:nvPr>
        </p:nvSpPr>
        <p:spPr>
          <a:xfrm>
            <a:off x="8485210" y="6343186"/>
            <a:ext cx="2743200" cy="365125"/>
          </a:xfrm>
        </p:spPr>
        <p:txBody>
          <a:bodyPr/>
          <a:lstStyle/>
          <a:p>
            <a:fld id="{9A781098-0BFA-7F42-AD82-EE82189AE5EF}" type="slidenum">
              <a:rPr lang="en-US" smtClean="0"/>
              <a:t>10</a:t>
            </a:fld>
            <a:endParaRPr lang="en-US" dirty="0"/>
          </a:p>
        </p:txBody>
      </p:sp>
      <p:sp>
        <p:nvSpPr>
          <p:cNvPr id="3" name="AutoShape 2" descr="Generated image">
            <a:extLst>
              <a:ext uri="{FF2B5EF4-FFF2-40B4-BE49-F238E27FC236}">
                <a16:creationId xmlns:a16="http://schemas.microsoft.com/office/drawing/2014/main" id="{9E1E34D9-AC7F-6010-1DBA-4AD30F1AC90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descr="A graph of the average solar irradiated by season&#10;&#10;Description automatically generated">
            <a:extLst>
              <a:ext uri="{FF2B5EF4-FFF2-40B4-BE49-F238E27FC236}">
                <a16:creationId xmlns:a16="http://schemas.microsoft.com/office/drawing/2014/main" id="{F8D60A49-3F1B-A5CD-6612-2E3384CC2C7C}"/>
              </a:ext>
            </a:extLst>
          </p:cNvPr>
          <p:cNvPicPr>
            <a:picLocks noChangeAspect="1"/>
          </p:cNvPicPr>
          <p:nvPr/>
        </p:nvPicPr>
        <p:blipFill>
          <a:blip r:embed="rId5"/>
          <a:stretch>
            <a:fillRect/>
          </a:stretch>
        </p:blipFill>
        <p:spPr>
          <a:xfrm>
            <a:off x="330455" y="867919"/>
            <a:ext cx="5044000" cy="3350501"/>
          </a:xfrm>
          <a:prstGeom prst="rect">
            <a:avLst/>
          </a:prstGeom>
        </p:spPr>
      </p:pic>
      <p:sp>
        <p:nvSpPr>
          <p:cNvPr id="8" name="Rounded Rectangle 7">
            <a:extLst>
              <a:ext uri="{FF2B5EF4-FFF2-40B4-BE49-F238E27FC236}">
                <a16:creationId xmlns:a16="http://schemas.microsoft.com/office/drawing/2014/main" id="{92357E71-29F9-932D-A7B3-8573F0C1DF4D}"/>
              </a:ext>
            </a:extLst>
          </p:cNvPr>
          <p:cNvSpPr/>
          <p:nvPr/>
        </p:nvSpPr>
        <p:spPr>
          <a:xfrm>
            <a:off x="330455" y="5469482"/>
            <a:ext cx="11665838" cy="953874"/>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133350" lvl="0" algn="ctr" rtl="0">
              <a:spcBef>
                <a:spcPts val="0"/>
              </a:spcBef>
              <a:spcAft>
                <a:spcPts val="0"/>
              </a:spcAft>
              <a:buClr>
                <a:schemeClr val="dk1"/>
              </a:buClr>
              <a:buSzPts val="1500"/>
            </a:pPr>
            <a:r>
              <a:rPr lang="en-US" b="1" u="sng" dirty="0">
                <a:solidFill>
                  <a:schemeClr val="tx1"/>
                </a:solidFill>
                <a:latin typeface="Times New Roman" panose="02020603050405020304" pitchFamily="18" charset="0"/>
                <a:cs typeface="Times New Roman" panose="02020603050405020304" pitchFamily="18" charset="0"/>
              </a:rPr>
              <a:t>Recommendation from Seasonal Pattern</a:t>
            </a:r>
          </a:p>
          <a:p>
            <a:pPr marL="133350" lvl="0" rtl="0">
              <a:spcBef>
                <a:spcPts val="0"/>
              </a:spcBef>
              <a:spcAft>
                <a:spcPts val="0"/>
              </a:spcAft>
              <a:buClr>
                <a:schemeClr val="dk1"/>
              </a:buClr>
              <a:buSzPts val="1500"/>
            </a:pPr>
            <a:r>
              <a:rPr lang="en-US" dirty="0">
                <a:solidFill>
                  <a:schemeClr val="tx1"/>
                </a:solidFill>
                <a:latin typeface="Times New Roman" panose="02020603050405020304" pitchFamily="18" charset="0"/>
                <a:cs typeface="Times New Roman" panose="02020603050405020304" pitchFamily="18" charset="0"/>
              </a:rPr>
              <a:t>Battery storage (to save daytime solar energy) or grid support (to supply backup electricity) is necessary for reliable year-round solar power.</a:t>
            </a:r>
          </a:p>
        </p:txBody>
      </p:sp>
      <p:sp>
        <p:nvSpPr>
          <p:cNvPr id="14" name="Rounded Rectangle 13">
            <a:extLst>
              <a:ext uri="{FF2B5EF4-FFF2-40B4-BE49-F238E27FC236}">
                <a16:creationId xmlns:a16="http://schemas.microsoft.com/office/drawing/2014/main" id="{B074C356-F7C4-A9BF-2110-F52F097E6294}"/>
              </a:ext>
            </a:extLst>
          </p:cNvPr>
          <p:cNvSpPr/>
          <p:nvPr/>
        </p:nvSpPr>
        <p:spPr>
          <a:xfrm>
            <a:off x="5644895" y="4150994"/>
            <a:ext cx="6351397" cy="816450"/>
          </a:xfrm>
          <a:prstGeom prst="roundRect">
            <a:avLst/>
          </a:prstGeom>
          <a:solidFill>
            <a:schemeClr val="accent1">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r>
              <a:rPr lang="en-US" dirty="0">
                <a:solidFill>
                  <a:schemeClr val="tx1"/>
                </a:solidFill>
                <a:latin typeface="Times New Roman" panose="02020603050405020304" pitchFamily="18" charset="0"/>
                <a:cs typeface="Times New Roman" panose="02020603050405020304" pitchFamily="18" charset="0"/>
              </a:rPr>
              <a:t>Calgary’s solar resource is highly seasonal. Summer provides nearly four times more usable solar energy than winter. </a:t>
            </a:r>
            <a:endParaRPr lang="en-CA" dirty="0">
              <a:solidFill>
                <a:schemeClr val="tx1"/>
              </a:solidFill>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B823FD46-7847-99A0-8591-8719754374A8}"/>
              </a:ext>
            </a:extLst>
          </p:cNvPr>
          <p:cNvSpPr txBox="1"/>
          <p:nvPr/>
        </p:nvSpPr>
        <p:spPr>
          <a:xfrm>
            <a:off x="195285" y="4327182"/>
            <a:ext cx="4706112" cy="646331"/>
          </a:xfrm>
          <a:prstGeom prst="rect">
            <a:avLst/>
          </a:prstGeom>
          <a:noFill/>
        </p:spPr>
        <p:txBody>
          <a:bodyPr wrap="square" rtlCol="0">
            <a:spAutoFit/>
          </a:bodyPr>
          <a:lstStyle/>
          <a:p>
            <a:pPr algn="ctr" rtl="0">
              <a:spcBef>
                <a:spcPts val="0"/>
              </a:spcBef>
              <a:spcAft>
                <a:spcPts val="800"/>
              </a:spcAft>
            </a:pPr>
            <a:r>
              <a:rPr lang="en-US" dirty="0">
                <a:latin typeface="Times New Roman" panose="02020603050405020304" pitchFamily="18" charset="0"/>
                <a:cs typeface="Times New Roman" panose="02020603050405020304" pitchFamily="18" charset="0"/>
              </a:rPr>
              <a:t>Fig 06: </a:t>
            </a:r>
            <a:r>
              <a:rPr lang="en-US" sz="1800" i="0" u="none" strike="noStrike" dirty="0">
                <a:solidFill>
                  <a:srgbClr val="000000"/>
                </a:solidFill>
                <a:effectLst/>
                <a:latin typeface="Times New Roman" panose="02020603050405020304" pitchFamily="18" charset="0"/>
              </a:rPr>
              <a:t>Average Daily Solar Irradiance by Season (Calgary, 2024)</a:t>
            </a:r>
            <a:endParaRPr lang="en-US" dirty="0">
              <a:effectLst/>
            </a:endParaRPr>
          </a:p>
        </p:txBody>
      </p:sp>
      <p:sp>
        <p:nvSpPr>
          <p:cNvPr id="26" name="Rounded Rectangle 25">
            <a:extLst>
              <a:ext uri="{FF2B5EF4-FFF2-40B4-BE49-F238E27FC236}">
                <a16:creationId xmlns:a16="http://schemas.microsoft.com/office/drawing/2014/main" id="{F592AE4B-F3CD-904E-957B-3E32DA5AF6E7}"/>
              </a:ext>
            </a:extLst>
          </p:cNvPr>
          <p:cNvSpPr/>
          <p:nvPr/>
        </p:nvSpPr>
        <p:spPr>
          <a:xfrm>
            <a:off x="5644895" y="759156"/>
            <a:ext cx="6351397" cy="2669819"/>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133350" lvl="0" rtl="0">
              <a:spcBef>
                <a:spcPts val="0"/>
              </a:spcBef>
              <a:spcAft>
                <a:spcPts val="0"/>
              </a:spcAft>
              <a:buClr>
                <a:schemeClr val="dk1"/>
              </a:buClr>
              <a:buSzPts val="1500"/>
            </a:pPr>
            <a:r>
              <a:rPr lang="en-US" b="1" u="sng" dirty="0">
                <a:solidFill>
                  <a:schemeClr val="tx1"/>
                </a:solidFill>
                <a:latin typeface="Times New Roman" panose="02020603050405020304" pitchFamily="18" charset="0"/>
                <a:cs typeface="Times New Roman" panose="02020603050405020304" pitchFamily="18" charset="0"/>
              </a:rPr>
              <a:t>Key Findings</a:t>
            </a:r>
          </a:p>
          <a:p>
            <a:pPr marL="419100" lvl="0" indent="-285750" rtl="0">
              <a:spcBef>
                <a:spcPts val="0"/>
              </a:spcBef>
              <a:spcAft>
                <a:spcPts val="0"/>
              </a:spcAft>
              <a:buClr>
                <a:schemeClr val="dk1"/>
              </a:buClr>
              <a:buSzPts val="1500"/>
              <a:buFont typeface="Wingdings" pitchFamily="2" charset="2"/>
              <a:buChar char="Ø"/>
            </a:pPr>
            <a:r>
              <a:rPr lang="en-US" dirty="0">
                <a:solidFill>
                  <a:schemeClr val="tx1"/>
                </a:solidFill>
                <a:latin typeface="Times New Roman" panose="02020603050405020304" pitchFamily="18" charset="0"/>
                <a:cs typeface="Times New Roman" panose="02020603050405020304" pitchFamily="18" charset="0"/>
              </a:rPr>
              <a:t>Summer exhibits the highest solar irradiance, peaking at approximately 650 W/m² around noon (11:00–12:00 PM).</a:t>
            </a:r>
          </a:p>
          <a:p>
            <a:pPr marL="419100" lvl="0" indent="-285750" rtl="0">
              <a:spcBef>
                <a:spcPts val="0"/>
              </a:spcBef>
              <a:spcAft>
                <a:spcPts val="0"/>
              </a:spcAft>
              <a:buClr>
                <a:schemeClr val="dk1"/>
              </a:buClr>
              <a:buSzPts val="1500"/>
              <a:buFont typeface="Wingdings" pitchFamily="2" charset="2"/>
              <a:buChar char="Ø"/>
            </a:pPr>
            <a:r>
              <a:rPr lang="en-US" dirty="0">
                <a:solidFill>
                  <a:schemeClr val="tx1"/>
                </a:solidFill>
                <a:latin typeface="Times New Roman" panose="02020603050405020304" pitchFamily="18" charset="0"/>
                <a:cs typeface="Times New Roman" panose="02020603050405020304" pitchFamily="18" charset="0"/>
              </a:rPr>
              <a:t>Spring has the second-highest irradiance, making it another strong season for solar power generation.</a:t>
            </a:r>
          </a:p>
          <a:p>
            <a:pPr marL="419100" indent="-285750">
              <a:buClr>
                <a:schemeClr val="dk1"/>
              </a:buClr>
              <a:buSzPts val="1500"/>
              <a:buFont typeface="Wingdings" pitchFamily="2" charset="2"/>
              <a:buChar char="Ø"/>
            </a:pPr>
            <a:r>
              <a:rPr lang="en-US" dirty="0">
                <a:solidFill>
                  <a:schemeClr val="tx1"/>
                </a:solidFill>
                <a:latin typeface="Times New Roman" panose="02020603050405020304" pitchFamily="18" charset="0"/>
                <a:cs typeface="Times New Roman" panose="02020603050405020304" pitchFamily="18" charset="0"/>
              </a:rPr>
              <a:t>The summer curve is both taller and wider, indicating higher solar intensity and longer daylight duration, which together produce the greatest total daily solar energy.</a:t>
            </a:r>
            <a:endParaRPr lang="en-US" dirty="0"/>
          </a:p>
        </p:txBody>
      </p:sp>
      <p:sp>
        <p:nvSpPr>
          <p:cNvPr id="2" name="Right Arrow 1">
            <a:extLst>
              <a:ext uri="{FF2B5EF4-FFF2-40B4-BE49-F238E27FC236}">
                <a16:creationId xmlns:a16="http://schemas.microsoft.com/office/drawing/2014/main" id="{C02697D4-3BA6-D9A1-D088-5F344059010C}"/>
              </a:ext>
            </a:extLst>
          </p:cNvPr>
          <p:cNvSpPr/>
          <p:nvPr/>
        </p:nvSpPr>
        <p:spPr>
          <a:xfrm rot="5400000">
            <a:off x="8372751" y="3287541"/>
            <a:ext cx="722019" cy="1004887"/>
          </a:xfrm>
          <a:prstGeom prst="rightArrow">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ight Arrow 3">
            <a:extLst>
              <a:ext uri="{FF2B5EF4-FFF2-40B4-BE49-F238E27FC236}">
                <a16:creationId xmlns:a16="http://schemas.microsoft.com/office/drawing/2014/main" id="{85082247-8704-0B61-1F2E-3816227ACB4E}"/>
              </a:ext>
            </a:extLst>
          </p:cNvPr>
          <p:cNvSpPr/>
          <p:nvPr/>
        </p:nvSpPr>
        <p:spPr>
          <a:xfrm rot="5400000">
            <a:off x="8372750" y="4692336"/>
            <a:ext cx="722019" cy="1004887"/>
          </a:xfrm>
          <a:prstGeom prst="rightArrow">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7" name="Audio 46">
            <a:extLst>
              <a:ext uri="{FF2B5EF4-FFF2-40B4-BE49-F238E27FC236}">
                <a16:creationId xmlns:a16="http://schemas.microsoft.com/office/drawing/2014/main" id="{7D715F27-D932-2F39-CE2D-858D7FC302E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219545842"/>
      </p:ext>
    </p:extLst>
  </p:cSld>
  <p:clrMapOvr>
    <a:masterClrMapping/>
  </p:clrMapOvr>
  <mc:AlternateContent xmlns:mc="http://schemas.openxmlformats.org/markup-compatibility/2006">
    <mc:Choice xmlns:p14="http://schemas.microsoft.com/office/powerpoint/2010/main" Requires="p14">
      <p:transition spd="slow" p14:dur="2000" advTm="46848"/>
    </mc:Choice>
    <mc:Fallback>
      <p:transition spd="slow" advTm="468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87BDFF-2BD9-A3A8-7DC2-A12A51ED52DE}"/>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F7AE5EDF-02A5-68BF-507E-443229A82EA3}"/>
              </a:ext>
            </a:extLst>
          </p:cNvPr>
          <p:cNvSpPr txBox="1"/>
          <p:nvPr/>
        </p:nvSpPr>
        <p:spPr>
          <a:xfrm>
            <a:off x="1" y="-8660"/>
            <a:ext cx="12191999" cy="646331"/>
          </a:xfrm>
          <a:prstGeom prst="rect">
            <a:avLst/>
          </a:prstGeom>
          <a:noFill/>
        </p:spPr>
        <p:txBody>
          <a:bodyPr wrap="square" rtlCol="0">
            <a:spAutoFit/>
          </a:bodyPr>
          <a:lstStyle/>
          <a:p>
            <a:pPr algn="ctr"/>
            <a:r>
              <a:rPr lang="en-US" sz="3600" b="1" dirty="0">
                <a:solidFill>
                  <a:srgbClr val="002060"/>
                </a:solidFill>
                <a:latin typeface="Times New Roman" panose="02020603050405020304" pitchFamily="18" charset="0"/>
                <a:cs typeface="Times New Roman" panose="02020603050405020304" pitchFamily="18" charset="0"/>
              </a:rPr>
              <a:t>When and How Strong Is the Sun in Calgary</a:t>
            </a:r>
          </a:p>
        </p:txBody>
      </p:sp>
      <p:cxnSp>
        <p:nvCxnSpPr>
          <p:cNvPr id="12" name="Straight Connector 11">
            <a:extLst>
              <a:ext uri="{FF2B5EF4-FFF2-40B4-BE49-F238E27FC236}">
                <a16:creationId xmlns:a16="http://schemas.microsoft.com/office/drawing/2014/main" id="{418AD427-841C-6F43-E87F-8E4F9D1C2631}"/>
              </a:ext>
            </a:extLst>
          </p:cNvPr>
          <p:cNvCxnSpPr/>
          <p:nvPr/>
        </p:nvCxnSpPr>
        <p:spPr>
          <a:xfrm>
            <a:off x="0" y="707886"/>
            <a:ext cx="12192000" cy="0"/>
          </a:xfrm>
          <a:prstGeom prst="line">
            <a:avLst/>
          </a:prstGeom>
          <a:ln w="317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17" name="Slide Number Placeholder 16">
            <a:extLst>
              <a:ext uri="{FF2B5EF4-FFF2-40B4-BE49-F238E27FC236}">
                <a16:creationId xmlns:a16="http://schemas.microsoft.com/office/drawing/2014/main" id="{9F7ECEFC-962C-3E5E-97D1-DBD337105BAE}"/>
              </a:ext>
            </a:extLst>
          </p:cNvPr>
          <p:cNvSpPr>
            <a:spLocks noGrp="1"/>
          </p:cNvSpPr>
          <p:nvPr>
            <p:ph type="sldNum" sz="quarter" idx="12"/>
          </p:nvPr>
        </p:nvSpPr>
        <p:spPr>
          <a:xfrm>
            <a:off x="8485210" y="6343186"/>
            <a:ext cx="2743200" cy="365125"/>
          </a:xfrm>
        </p:spPr>
        <p:txBody>
          <a:bodyPr/>
          <a:lstStyle/>
          <a:p>
            <a:fld id="{9A781098-0BFA-7F42-AD82-EE82189AE5EF}" type="slidenum">
              <a:rPr lang="en-US" smtClean="0"/>
              <a:t>11</a:t>
            </a:fld>
            <a:endParaRPr lang="en-US" dirty="0"/>
          </a:p>
        </p:txBody>
      </p:sp>
      <p:sp>
        <p:nvSpPr>
          <p:cNvPr id="3" name="AutoShape 2" descr="Generated image">
            <a:extLst>
              <a:ext uri="{FF2B5EF4-FFF2-40B4-BE49-F238E27FC236}">
                <a16:creationId xmlns:a16="http://schemas.microsoft.com/office/drawing/2014/main" id="{69291486-400D-FF13-4BA3-13AE7EEC853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Generated image">
            <a:extLst>
              <a:ext uri="{FF2B5EF4-FFF2-40B4-BE49-F238E27FC236}">
                <a16:creationId xmlns:a16="http://schemas.microsoft.com/office/drawing/2014/main" id="{23A6809E-F0D9-990A-700A-F04E410D6BA9}"/>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8">
            <a:extLst>
              <a:ext uri="{FF2B5EF4-FFF2-40B4-BE49-F238E27FC236}">
                <a16:creationId xmlns:a16="http://schemas.microsoft.com/office/drawing/2014/main" id="{82E1F835-027A-7C7D-8C9E-C563A1E2DADF}"/>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6" name="Picture 15">
            <a:extLst>
              <a:ext uri="{FF2B5EF4-FFF2-40B4-BE49-F238E27FC236}">
                <a16:creationId xmlns:a16="http://schemas.microsoft.com/office/drawing/2014/main" id="{35025C0D-DE94-5287-C158-BB630577B0CB}"/>
              </a:ext>
            </a:extLst>
          </p:cNvPr>
          <p:cNvPicPr>
            <a:picLocks noChangeAspect="1"/>
          </p:cNvPicPr>
          <p:nvPr/>
        </p:nvPicPr>
        <p:blipFill>
          <a:blip r:embed="rId5"/>
          <a:srcRect t="3269"/>
          <a:stretch/>
        </p:blipFill>
        <p:spPr>
          <a:xfrm>
            <a:off x="294152" y="870626"/>
            <a:ext cx="6423640" cy="2523611"/>
          </a:xfrm>
          <a:prstGeom prst="rect">
            <a:avLst/>
          </a:prstGeom>
        </p:spPr>
      </p:pic>
      <p:sp>
        <p:nvSpPr>
          <p:cNvPr id="18" name="TextBox 17">
            <a:extLst>
              <a:ext uri="{FF2B5EF4-FFF2-40B4-BE49-F238E27FC236}">
                <a16:creationId xmlns:a16="http://schemas.microsoft.com/office/drawing/2014/main" id="{AC841499-7C81-CACA-BD63-5CCC6145EF80}"/>
              </a:ext>
            </a:extLst>
          </p:cNvPr>
          <p:cNvSpPr txBox="1"/>
          <p:nvPr/>
        </p:nvSpPr>
        <p:spPr>
          <a:xfrm>
            <a:off x="345776" y="3477691"/>
            <a:ext cx="6320392" cy="646331"/>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Fig 07: Heat map showing how strong sunlight is by hour and month in Calgary (2024). Brighter colors mean stronger sunlight.</a:t>
            </a:r>
          </a:p>
        </p:txBody>
      </p:sp>
      <p:sp>
        <p:nvSpPr>
          <p:cNvPr id="19" name="Rounded Rectangle 18">
            <a:extLst>
              <a:ext uri="{FF2B5EF4-FFF2-40B4-BE49-F238E27FC236}">
                <a16:creationId xmlns:a16="http://schemas.microsoft.com/office/drawing/2014/main" id="{48645BEA-A2C8-DD94-A739-7004024B51D2}"/>
              </a:ext>
            </a:extLst>
          </p:cNvPr>
          <p:cNvSpPr/>
          <p:nvPr/>
        </p:nvSpPr>
        <p:spPr>
          <a:xfrm>
            <a:off x="6877404" y="2411902"/>
            <a:ext cx="5020444" cy="1712120"/>
          </a:xfrm>
          <a:prstGeom prst="roundRect">
            <a:avLst/>
          </a:prstGeom>
          <a:solidFill>
            <a:schemeClr val="accent1">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b="1" u="sng" dirty="0">
                <a:solidFill>
                  <a:schemeClr val="tx1"/>
                </a:solidFill>
                <a:latin typeface="Times New Roman" panose="02020603050405020304" pitchFamily="18" charset="0"/>
                <a:cs typeface="Times New Roman" panose="02020603050405020304" pitchFamily="18" charset="0"/>
              </a:rPr>
              <a:t>Key Findings</a:t>
            </a:r>
          </a:p>
          <a:p>
            <a:pPr marL="285750" indent="-285750">
              <a:buFont typeface="Wingdings" pitchFamily="2" charset="2"/>
              <a:buChar char="Ø"/>
            </a:pPr>
            <a:r>
              <a:rPr lang="en-US" dirty="0">
                <a:solidFill>
                  <a:schemeClr val="tx1"/>
                </a:solidFill>
                <a:latin typeface="Times New Roman" panose="02020603050405020304" pitchFamily="18" charset="0"/>
                <a:cs typeface="Times New Roman" panose="02020603050405020304" pitchFamily="18" charset="0"/>
              </a:rPr>
              <a:t>Strongest sunlight: June–July (10 AM – 2 PM)</a:t>
            </a:r>
          </a:p>
          <a:p>
            <a:pPr marL="285750" indent="-285750">
              <a:buFont typeface="Wingdings" pitchFamily="2" charset="2"/>
              <a:buChar char="Ø"/>
            </a:pPr>
            <a:r>
              <a:rPr lang="en-US" dirty="0">
                <a:solidFill>
                  <a:schemeClr val="tx1"/>
                </a:solidFill>
                <a:latin typeface="Times New Roman" panose="02020603050405020304" pitchFamily="18" charset="0"/>
                <a:cs typeface="Times New Roman" panose="02020603050405020304" pitchFamily="18" charset="0"/>
              </a:rPr>
              <a:t>Weakest sunlight: Winter mornings &amp; evenings</a:t>
            </a:r>
          </a:p>
          <a:p>
            <a:pPr marL="285750" indent="-285750">
              <a:buFont typeface="Wingdings" pitchFamily="2" charset="2"/>
              <a:buChar char="Ø"/>
            </a:pPr>
            <a:r>
              <a:rPr lang="en-US" dirty="0">
                <a:solidFill>
                  <a:schemeClr val="tx1"/>
                </a:solidFill>
                <a:latin typeface="Times New Roman" panose="02020603050405020304" pitchFamily="18" charset="0"/>
                <a:cs typeface="Times New Roman" panose="02020603050405020304" pitchFamily="18" charset="0"/>
              </a:rPr>
              <a:t>Best daily time for solar power: Midday</a:t>
            </a:r>
          </a:p>
          <a:p>
            <a:pPr marL="285750" indent="-285750">
              <a:buFont typeface="Wingdings" pitchFamily="2" charset="2"/>
              <a:buChar char="Ø"/>
            </a:pPr>
            <a:r>
              <a:rPr lang="en-US" dirty="0">
                <a:solidFill>
                  <a:schemeClr val="tx1"/>
                </a:solidFill>
                <a:latin typeface="Times New Roman" panose="02020603050405020304" pitchFamily="18" charset="0"/>
                <a:cs typeface="Times New Roman" panose="02020603050405020304" pitchFamily="18" charset="0"/>
              </a:rPr>
              <a:t>Best months for solar panels: April–September</a:t>
            </a:r>
          </a:p>
          <a:p>
            <a:pPr marL="285750" indent="-285750" algn="just">
              <a:buFont typeface="Wingdings" pitchFamily="2" charset="2"/>
              <a:buChar char="Ø"/>
            </a:pPr>
            <a:endParaRPr lang="en-US" dirty="0">
              <a:solidFill>
                <a:schemeClr val="tx1"/>
              </a:solidFill>
              <a:latin typeface="Times New Roman" panose="02020603050405020304" pitchFamily="18" charset="0"/>
              <a:cs typeface="Times New Roman" panose="02020603050405020304" pitchFamily="18" charset="0"/>
            </a:endParaRPr>
          </a:p>
        </p:txBody>
      </p:sp>
      <p:sp>
        <p:nvSpPr>
          <p:cNvPr id="20" name="Rounded Rectangle 19">
            <a:extLst>
              <a:ext uri="{FF2B5EF4-FFF2-40B4-BE49-F238E27FC236}">
                <a16:creationId xmlns:a16="http://schemas.microsoft.com/office/drawing/2014/main" id="{B96AF9F3-C9D2-9195-F0F6-F0C23A623192}"/>
              </a:ext>
            </a:extLst>
          </p:cNvPr>
          <p:cNvSpPr/>
          <p:nvPr/>
        </p:nvSpPr>
        <p:spPr>
          <a:xfrm>
            <a:off x="1619250" y="5054237"/>
            <a:ext cx="9258300" cy="722633"/>
          </a:xfrm>
          <a:prstGeom prst="roundRect">
            <a:avLst/>
          </a:prstGeom>
          <a:solidFill>
            <a:schemeClr val="accent1">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b="1" u="sng" dirty="0">
                <a:solidFill>
                  <a:schemeClr val="tx1"/>
                </a:solidFill>
                <a:latin typeface="Times New Roman" panose="02020603050405020304" pitchFamily="18" charset="0"/>
                <a:cs typeface="Times New Roman" panose="02020603050405020304" pitchFamily="18" charset="0"/>
              </a:rPr>
              <a:t>Why does this matter?</a:t>
            </a:r>
          </a:p>
          <a:p>
            <a:pPr algn="just"/>
            <a:r>
              <a:rPr lang="en-US" dirty="0">
                <a:solidFill>
                  <a:schemeClr val="tx1"/>
                </a:solidFill>
                <a:latin typeface="Times New Roman" panose="02020603050405020304" pitchFamily="18" charset="0"/>
                <a:cs typeface="Times New Roman" panose="02020603050405020304" pitchFamily="18" charset="0"/>
              </a:rPr>
              <a:t>This helps to determine the best time of day and months to use solar panels efficiently in Calgary.</a:t>
            </a:r>
          </a:p>
        </p:txBody>
      </p:sp>
      <p:sp>
        <p:nvSpPr>
          <p:cNvPr id="4" name="TextBox 3">
            <a:extLst>
              <a:ext uri="{FF2B5EF4-FFF2-40B4-BE49-F238E27FC236}">
                <a16:creationId xmlns:a16="http://schemas.microsoft.com/office/drawing/2014/main" id="{DFC69D79-5B61-A3ED-0020-40C8E41A7D7F}"/>
              </a:ext>
            </a:extLst>
          </p:cNvPr>
          <p:cNvSpPr txBox="1"/>
          <p:nvPr/>
        </p:nvSpPr>
        <p:spPr>
          <a:xfrm>
            <a:off x="6877404" y="853747"/>
            <a:ext cx="6108700" cy="646331"/>
          </a:xfrm>
          <a:prstGeom prst="rect">
            <a:avLst/>
          </a:prstGeom>
          <a:noFill/>
        </p:spPr>
        <p:txBody>
          <a:bodyPr wrap="square">
            <a:spAutoFit/>
          </a:bodyPr>
          <a:lstStyle/>
          <a:p>
            <a:r>
              <a:rPr lang="en-US" b="1" dirty="0">
                <a:latin typeface="Times New Roman" panose="02020603050405020304" pitchFamily="18" charset="0"/>
                <a:cs typeface="Times New Roman" panose="02020603050405020304" pitchFamily="18" charset="0"/>
              </a:rPr>
              <a:t>Solar Irradiance (W/m²)</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 Low  🟨 Medium  🟩 High</a:t>
            </a:r>
          </a:p>
        </p:txBody>
      </p:sp>
      <p:sp>
        <p:nvSpPr>
          <p:cNvPr id="8" name="TextBox 7">
            <a:extLst>
              <a:ext uri="{FF2B5EF4-FFF2-40B4-BE49-F238E27FC236}">
                <a16:creationId xmlns:a16="http://schemas.microsoft.com/office/drawing/2014/main" id="{7AE85609-A169-31FF-6214-60B30BD8A385}"/>
              </a:ext>
            </a:extLst>
          </p:cNvPr>
          <p:cNvSpPr txBox="1"/>
          <p:nvPr/>
        </p:nvSpPr>
        <p:spPr>
          <a:xfrm>
            <a:off x="6877404" y="1735058"/>
            <a:ext cx="6496050" cy="646331"/>
          </a:xfrm>
          <a:prstGeom prst="rect">
            <a:avLst/>
          </a:prstGeom>
          <a:noFill/>
        </p:spPr>
        <p:txBody>
          <a:bodyPr wrap="square">
            <a:spAutoFit/>
          </a:bodyPr>
          <a:lstStyle/>
          <a:p>
            <a:r>
              <a:rPr lang="en-US" b="1" dirty="0">
                <a:latin typeface="Times New Roman" panose="02020603050405020304" pitchFamily="18" charset="0"/>
                <a:cs typeface="Times New Roman" panose="02020603050405020304" pitchFamily="18" charset="0"/>
              </a:rPr>
              <a:t>X-axis:</a:t>
            </a:r>
            <a:r>
              <a:rPr lang="en-US" dirty="0">
                <a:latin typeface="Times New Roman" panose="02020603050405020304" pitchFamily="18" charset="0"/>
                <a:cs typeface="Times New Roman" panose="02020603050405020304" pitchFamily="18" charset="0"/>
              </a:rPr>
              <a:t> Month (Jan–Dec)</a:t>
            </a:r>
          </a:p>
          <a:p>
            <a:r>
              <a:rPr lang="en-US" b="1" dirty="0">
                <a:latin typeface="Times New Roman" panose="02020603050405020304" pitchFamily="18" charset="0"/>
                <a:cs typeface="Times New Roman" panose="02020603050405020304" pitchFamily="18" charset="0"/>
              </a:rPr>
              <a:t>Y-axis:</a:t>
            </a:r>
            <a:r>
              <a:rPr lang="en-US" dirty="0">
                <a:latin typeface="Times New Roman" panose="02020603050405020304" pitchFamily="18" charset="0"/>
                <a:cs typeface="Times New Roman" panose="02020603050405020304" pitchFamily="18" charset="0"/>
              </a:rPr>
              <a:t> Hour of Day (0–23)</a:t>
            </a:r>
          </a:p>
        </p:txBody>
      </p:sp>
      <p:pic>
        <p:nvPicPr>
          <p:cNvPr id="57" name="Audio 56">
            <a:extLst>
              <a:ext uri="{FF2B5EF4-FFF2-40B4-BE49-F238E27FC236}">
                <a16:creationId xmlns:a16="http://schemas.microsoft.com/office/drawing/2014/main" id="{B507516B-2E71-EDD9-2D8E-51B77DE37C2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164890234"/>
      </p:ext>
    </p:extLst>
  </p:cSld>
  <p:clrMapOvr>
    <a:masterClrMapping/>
  </p:clrMapOvr>
  <mc:AlternateContent xmlns:mc="http://schemas.openxmlformats.org/markup-compatibility/2006">
    <mc:Choice xmlns:p14="http://schemas.microsoft.com/office/powerpoint/2010/main" Requires="p14">
      <p:transition spd="slow" p14:dur="2000" advTm="22581"/>
    </mc:Choice>
    <mc:Fallback>
      <p:transition spd="slow" advTm="225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DDC1C9-2C7E-E1C9-4EA6-37CEDEA72B8F}"/>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E99D5588-8F09-E414-B59F-225D273FCF80}"/>
              </a:ext>
            </a:extLst>
          </p:cNvPr>
          <p:cNvSpPr txBox="1"/>
          <p:nvPr/>
        </p:nvSpPr>
        <p:spPr>
          <a:xfrm>
            <a:off x="-152400" y="253062"/>
            <a:ext cx="12191999" cy="646331"/>
          </a:xfrm>
          <a:prstGeom prst="rect">
            <a:avLst/>
          </a:prstGeom>
          <a:noFill/>
        </p:spPr>
        <p:txBody>
          <a:bodyPr wrap="square" rtlCol="0">
            <a:spAutoFit/>
          </a:bodyPr>
          <a:lstStyle/>
          <a:p>
            <a:pPr algn="ctr"/>
            <a:r>
              <a:rPr lang="en-US" sz="3600" b="1" dirty="0">
                <a:solidFill>
                  <a:srgbClr val="002060"/>
                </a:solidFill>
                <a:latin typeface="Times New Roman" panose="02020603050405020304" pitchFamily="18" charset="0"/>
                <a:cs typeface="Times New Roman" panose="02020603050405020304" pitchFamily="18" charset="0"/>
              </a:rPr>
              <a:t>Cloud Analysis </a:t>
            </a:r>
          </a:p>
        </p:txBody>
      </p:sp>
      <p:cxnSp>
        <p:nvCxnSpPr>
          <p:cNvPr id="12" name="Straight Connector 11">
            <a:extLst>
              <a:ext uri="{FF2B5EF4-FFF2-40B4-BE49-F238E27FC236}">
                <a16:creationId xmlns:a16="http://schemas.microsoft.com/office/drawing/2014/main" id="{56462C0F-3C38-A521-6EC7-92F9D8F3DE03}"/>
              </a:ext>
            </a:extLst>
          </p:cNvPr>
          <p:cNvCxnSpPr/>
          <p:nvPr/>
        </p:nvCxnSpPr>
        <p:spPr>
          <a:xfrm>
            <a:off x="0" y="707886"/>
            <a:ext cx="12192000" cy="0"/>
          </a:xfrm>
          <a:prstGeom prst="line">
            <a:avLst/>
          </a:prstGeom>
          <a:ln w="317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17" name="Slide Number Placeholder 16">
            <a:extLst>
              <a:ext uri="{FF2B5EF4-FFF2-40B4-BE49-F238E27FC236}">
                <a16:creationId xmlns:a16="http://schemas.microsoft.com/office/drawing/2014/main" id="{30557A00-C2D2-8192-C173-FEA32BA5BC98}"/>
              </a:ext>
            </a:extLst>
          </p:cNvPr>
          <p:cNvSpPr>
            <a:spLocks noGrp="1"/>
          </p:cNvSpPr>
          <p:nvPr>
            <p:ph type="sldNum" sz="quarter" idx="12"/>
          </p:nvPr>
        </p:nvSpPr>
        <p:spPr>
          <a:xfrm>
            <a:off x="8485210" y="6343186"/>
            <a:ext cx="2743200" cy="365125"/>
          </a:xfrm>
        </p:spPr>
        <p:txBody>
          <a:bodyPr/>
          <a:lstStyle/>
          <a:p>
            <a:fld id="{9A781098-0BFA-7F42-AD82-EE82189AE5EF}" type="slidenum">
              <a:rPr lang="en-US" smtClean="0"/>
              <a:t>12</a:t>
            </a:fld>
            <a:endParaRPr lang="en-US" dirty="0"/>
          </a:p>
        </p:txBody>
      </p:sp>
      <p:sp>
        <p:nvSpPr>
          <p:cNvPr id="3" name="AutoShape 2" descr="Generated image">
            <a:extLst>
              <a:ext uri="{FF2B5EF4-FFF2-40B4-BE49-F238E27FC236}">
                <a16:creationId xmlns:a16="http://schemas.microsoft.com/office/drawing/2014/main" id="{8143F8F0-D13E-8F61-52E5-7C908F396DC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Rounded Rectangle 5">
            <a:extLst>
              <a:ext uri="{FF2B5EF4-FFF2-40B4-BE49-F238E27FC236}">
                <a16:creationId xmlns:a16="http://schemas.microsoft.com/office/drawing/2014/main" id="{878DB6BE-9016-B630-DC54-DFB8ED859907}"/>
              </a:ext>
            </a:extLst>
          </p:cNvPr>
          <p:cNvSpPr/>
          <p:nvPr/>
        </p:nvSpPr>
        <p:spPr>
          <a:xfrm>
            <a:off x="165100" y="4453117"/>
            <a:ext cx="3370580" cy="1483139"/>
          </a:xfrm>
          <a:prstGeom prst="roundRect">
            <a:avLst/>
          </a:prstGeom>
          <a:solidFill>
            <a:schemeClr val="accent1">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marL="285750" indent="-285750">
              <a:buFont typeface="Wingdings" pitchFamily="2" charset="2"/>
              <a:buChar char="Ø"/>
            </a:pPr>
            <a:r>
              <a:rPr lang="en-US" dirty="0">
                <a:solidFill>
                  <a:schemeClr val="tx1"/>
                </a:solidFill>
                <a:latin typeface="Times New Roman" panose="02020603050405020304" pitchFamily="18" charset="0"/>
                <a:cs typeface="Times New Roman" panose="02020603050405020304" pitchFamily="18" charset="0"/>
              </a:rPr>
              <a:t>Days were classified as:</a:t>
            </a:r>
          </a:p>
          <a:p>
            <a:pPr>
              <a:buFont typeface="Arial" panose="020B0604020202020204" pitchFamily="34" charset="0"/>
              <a:buChar char="•"/>
            </a:pPr>
            <a:r>
              <a:rPr lang="en-US" b="1" dirty="0">
                <a:solidFill>
                  <a:schemeClr val="tx1"/>
                </a:solidFill>
                <a:latin typeface="Times New Roman" panose="02020603050405020304" pitchFamily="18" charset="0"/>
                <a:cs typeface="Times New Roman" panose="02020603050405020304" pitchFamily="18" charset="0"/>
              </a:rPr>
              <a:t>Cloudy:</a:t>
            </a:r>
            <a:r>
              <a:rPr lang="en-US" dirty="0">
                <a:solidFill>
                  <a:schemeClr val="tx1"/>
                </a:solidFill>
                <a:latin typeface="Times New Roman" panose="02020603050405020304" pitchFamily="18" charset="0"/>
                <a:cs typeface="Times New Roman" panose="02020603050405020304" pitchFamily="18" charset="0"/>
              </a:rPr>
              <a:t> &lt; 120 W/m²</a:t>
            </a:r>
          </a:p>
          <a:p>
            <a:pPr>
              <a:buFont typeface="Arial" panose="020B0604020202020204" pitchFamily="34" charset="0"/>
              <a:buChar char="•"/>
            </a:pPr>
            <a:r>
              <a:rPr lang="en-US" b="1">
                <a:solidFill>
                  <a:schemeClr val="tx1"/>
                </a:solidFill>
                <a:latin typeface="Times New Roman" panose="02020603050405020304" pitchFamily="18" charset="0"/>
                <a:cs typeface="Times New Roman" panose="02020603050405020304" pitchFamily="18" charset="0"/>
              </a:rPr>
              <a:t>Partly Sunny:</a:t>
            </a:r>
            <a:r>
              <a:rPr lang="en-US">
                <a:solidFill>
                  <a:schemeClr val="tx1"/>
                </a:solidFill>
                <a:latin typeface="Times New Roman" panose="02020603050405020304" pitchFamily="18" charset="0"/>
                <a:cs typeface="Times New Roman" panose="02020603050405020304" pitchFamily="18" charset="0"/>
              </a:rPr>
              <a:t> </a:t>
            </a:r>
            <a:r>
              <a:rPr lang="en-US" dirty="0">
                <a:solidFill>
                  <a:schemeClr val="tx1"/>
                </a:solidFill>
                <a:latin typeface="Times New Roman" panose="02020603050405020304" pitchFamily="18" charset="0"/>
                <a:cs typeface="Times New Roman" panose="02020603050405020304" pitchFamily="18" charset="0"/>
              </a:rPr>
              <a:t>120–199 W/m²</a:t>
            </a:r>
          </a:p>
          <a:p>
            <a:pPr>
              <a:buFont typeface="Arial" panose="020B0604020202020204" pitchFamily="34" charset="0"/>
              <a:buChar char="•"/>
            </a:pPr>
            <a:r>
              <a:rPr lang="en-US" b="1" dirty="0">
                <a:solidFill>
                  <a:schemeClr val="tx1"/>
                </a:solidFill>
                <a:latin typeface="Times New Roman" panose="02020603050405020304" pitchFamily="18" charset="0"/>
                <a:cs typeface="Times New Roman" panose="02020603050405020304" pitchFamily="18" charset="0"/>
              </a:rPr>
              <a:t>Sunny: </a:t>
            </a:r>
            <a:r>
              <a:rPr lang="en-US" dirty="0">
                <a:solidFill>
                  <a:schemeClr val="tx1"/>
                </a:solidFill>
                <a:latin typeface="Times New Roman" panose="02020603050405020304" pitchFamily="18" charset="0"/>
                <a:cs typeface="Times New Roman" panose="02020603050405020304" pitchFamily="18" charset="0"/>
              </a:rPr>
              <a:t>≥200 W/m²</a:t>
            </a:r>
          </a:p>
          <a:p>
            <a:pPr algn="ctr"/>
            <a:endParaRPr lang="en-CA" dirty="0">
              <a:solidFill>
                <a:schemeClr val="tx1"/>
              </a:solidFill>
              <a:latin typeface="Times New Roman" panose="02020603050405020304" pitchFamily="18" charset="0"/>
              <a:cs typeface="Times New Roman" panose="02020603050405020304" pitchFamily="18" charset="0"/>
            </a:endParaRPr>
          </a:p>
        </p:txBody>
      </p:sp>
      <p:sp>
        <p:nvSpPr>
          <p:cNvPr id="7" name="Rounded Rectangle 6">
            <a:extLst>
              <a:ext uri="{FF2B5EF4-FFF2-40B4-BE49-F238E27FC236}">
                <a16:creationId xmlns:a16="http://schemas.microsoft.com/office/drawing/2014/main" id="{41D43EA9-8A7E-88F5-1405-9C17BB0CBDC2}"/>
              </a:ext>
            </a:extLst>
          </p:cNvPr>
          <p:cNvSpPr/>
          <p:nvPr/>
        </p:nvSpPr>
        <p:spPr>
          <a:xfrm>
            <a:off x="4559808" y="778103"/>
            <a:ext cx="7467092" cy="2160170"/>
          </a:xfrm>
          <a:prstGeom prst="roundRect">
            <a:avLst/>
          </a:prstGeom>
          <a:solidFill>
            <a:schemeClr val="accent1">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b="1" u="sng" dirty="0">
                <a:solidFill>
                  <a:schemeClr val="tx1"/>
                </a:solidFill>
                <a:latin typeface="Times New Roman" panose="02020603050405020304" pitchFamily="18" charset="0"/>
                <a:cs typeface="Times New Roman" panose="02020603050405020304" pitchFamily="18" charset="0"/>
              </a:rPr>
              <a:t>Key Findings</a:t>
            </a:r>
          </a:p>
          <a:p>
            <a:pPr marL="285750" indent="-285750">
              <a:buFont typeface="Wingdings" pitchFamily="2" charset="2"/>
              <a:buChar char="Ø"/>
            </a:pPr>
            <a:r>
              <a:rPr lang="en-US" b="1" dirty="0">
                <a:solidFill>
                  <a:schemeClr val="tx1"/>
                </a:solidFill>
                <a:latin typeface="Times New Roman" panose="02020603050405020304" pitchFamily="18" charset="0"/>
                <a:cs typeface="Times New Roman" panose="02020603050405020304" pitchFamily="18" charset="0"/>
              </a:rPr>
              <a:t>30% of days are sunny</a:t>
            </a:r>
            <a:r>
              <a:rPr lang="en-US" dirty="0">
                <a:solidFill>
                  <a:schemeClr val="tx1"/>
                </a:solidFill>
                <a:latin typeface="Times New Roman" panose="02020603050405020304" pitchFamily="18" charset="0"/>
                <a:cs typeface="Times New Roman" panose="02020603050405020304" pitchFamily="18" charset="0"/>
              </a:rPr>
              <a:t>, providing strong conditions for high solar electricity generation.</a:t>
            </a:r>
          </a:p>
          <a:p>
            <a:pPr marL="285750" indent="-285750">
              <a:buFont typeface="Wingdings" pitchFamily="2" charset="2"/>
              <a:buChar char="Ø"/>
            </a:pPr>
            <a:r>
              <a:rPr lang="en-US" b="1" dirty="0">
                <a:solidFill>
                  <a:schemeClr val="tx1"/>
                </a:solidFill>
                <a:latin typeface="Times New Roman" panose="02020603050405020304" pitchFamily="18" charset="0"/>
                <a:cs typeface="Times New Roman" panose="02020603050405020304" pitchFamily="18" charset="0"/>
              </a:rPr>
              <a:t>27% of days are partly sunny</a:t>
            </a:r>
            <a:r>
              <a:rPr lang="en-US" dirty="0">
                <a:solidFill>
                  <a:schemeClr val="tx1"/>
                </a:solidFill>
                <a:latin typeface="Times New Roman" panose="02020603050405020304" pitchFamily="18" charset="0"/>
                <a:cs typeface="Times New Roman" panose="02020603050405020304" pitchFamily="18" charset="0"/>
              </a:rPr>
              <a:t>, offering moderate but usable solar potential.</a:t>
            </a:r>
          </a:p>
          <a:p>
            <a:pPr marL="285750" indent="-285750">
              <a:buFont typeface="Wingdings" pitchFamily="2" charset="2"/>
              <a:buChar char="Ø"/>
            </a:pPr>
            <a:r>
              <a:rPr lang="en-US" dirty="0">
                <a:solidFill>
                  <a:schemeClr val="tx1"/>
                </a:solidFill>
                <a:latin typeface="Times New Roman" panose="02020603050405020304" pitchFamily="18" charset="0"/>
                <a:cs typeface="Times New Roman" panose="02020603050405020304" pitchFamily="18" charset="0"/>
              </a:rPr>
              <a:t>Overall, </a:t>
            </a:r>
            <a:r>
              <a:rPr lang="en-US" b="1" dirty="0">
                <a:solidFill>
                  <a:schemeClr val="tx1"/>
                </a:solidFill>
                <a:latin typeface="Times New Roman" panose="02020603050405020304" pitchFamily="18" charset="0"/>
                <a:cs typeface="Times New Roman" panose="02020603050405020304" pitchFamily="18" charset="0"/>
              </a:rPr>
              <a:t>57% of days (sunny + partly sunny)</a:t>
            </a:r>
            <a:r>
              <a:rPr lang="en-US" dirty="0">
                <a:solidFill>
                  <a:schemeClr val="tx1"/>
                </a:solidFill>
                <a:latin typeface="Times New Roman" panose="02020603050405020304" pitchFamily="18" charset="0"/>
                <a:cs typeface="Times New Roman" panose="02020603050405020304" pitchFamily="18" charset="0"/>
              </a:rPr>
              <a:t> are suitable for effective solar power generation.</a:t>
            </a:r>
          </a:p>
          <a:p>
            <a:pPr algn="just"/>
            <a:endParaRPr lang="en-CA" dirty="0">
              <a:solidFill>
                <a:schemeClr val="tx1"/>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BF871D49-D7E8-0A96-F740-DEB863A7F75E}"/>
              </a:ext>
            </a:extLst>
          </p:cNvPr>
          <p:cNvSpPr txBox="1"/>
          <p:nvPr/>
        </p:nvSpPr>
        <p:spPr>
          <a:xfrm>
            <a:off x="165100" y="3671233"/>
            <a:ext cx="4248404" cy="1025922"/>
          </a:xfrm>
          <a:prstGeom prst="rect">
            <a:avLst/>
          </a:prstGeom>
          <a:noFill/>
        </p:spPr>
        <p:txBody>
          <a:bodyPr wrap="square" rtlCol="0">
            <a:spAutoFit/>
          </a:bodyPr>
          <a:lstStyle/>
          <a:p>
            <a:pPr algn="ctr">
              <a:spcAft>
                <a:spcPts val="800"/>
              </a:spcAft>
            </a:pPr>
            <a:r>
              <a:rPr lang="en-US" dirty="0">
                <a:latin typeface="Times New Roman" panose="02020603050405020304" pitchFamily="18" charset="0"/>
                <a:cs typeface="Times New Roman" panose="02020603050405020304" pitchFamily="18" charset="0"/>
              </a:rPr>
              <a:t>Fig 08: Percentage of Cloudy, Partly Sunny, and Sunny Days in Calgary (2024)</a:t>
            </a:r>
          </a:p>
          <a:p>
            <a:pPr algn="ctr" rtl="0">
              <a:spcBef>
                <a:spcPts val="0"/>
              </a:spcBef>
              <a:spcAft>
                <a:spcPts val="800"/>
              </a:spcAft>
            </a:pPr>
            <a:endParaRPr lang="en-US" dirty="0">
              <a:effectLst/>
            </a:endParaRPr>
          </a:p>
        </p:txBody>
      </p:sp>
      <p:sp>
        <p:nvSpPr>
          <p:cNvPr id="21" name="Curved Left Arrow 20">
            <a:extLst>
              <a:ext uri="{FF2B5EF4-FFF2-40B4-BE49-F238E27FC236}">
                <a16:creationId xmlns:a16="http://schemas.microsoft.com/office/drawing/2014/main" id="{2F54D498-79DA-CA78-E026-B0AE62C07E27}"/>
              </a:ext>
            </a:extLst>
          </p:cNvPr>
          <p:cNvSpPr/>
          <p:nvPr/>
        </p:nvSpPr>
        <p:spPr>
          <a:xfrm>
            <a:off x="3557016" y="3116551"/>
            <a:ext cx="1508760" cy="1917012"/>
          </a:xfrm>
          <a:prstGeom prst="curvedLeftArrow">
            <a:avLst/>
          </a:prstGeom>
          <a:gradFill>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7" name="Rounded Rectangle 26">
            <a:extLst>
              <a:ext uri="{FF2B5EF4-FFF2-40B4-BE49-F238E27FC236}">
                <a16:creationId xmlns:a16="http://schemas.microsoft.com/office/drawing/2014/main" id="{1E276510-0A99-5F6D-173A-48126BAA31CD}"/>
              </a:ext>
            </a:extLst>
          </p:cNvPr>
          <p:cNvSpPr/>
          <p:nvPr/>
        </p:nvSpPr>
        <p:spPr>
          <a:xfrm>
            <a:off x="4559808" y="4733396"/>
            <a:ext cx="7467091" cy="1329509"/>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133350" lvl="0" rtl="0">
              <a:spcBef>
                <a:spcPts val="0"/>
              </a:spcBef>
              <a:spcAft>
                <a:spcPts val="0"/>
              </a:spcAft>
              <a:buClr>
                <a:schemeClr val="dk1"/>
              </a:buClr>
              <a:buSzPts val="1500"/>
            </a:pPr>
            <a:r>
              <a:rPr lang="en-US" dirty="0">
                <a:solidFill>
                  <a:schemeClr val="tx1"/>
                </a:solidFill>
                <a:latin typeface="Times New Roman" panose="02020603050405020304" pitchFamily="18" charset="0"/>
                <a:cs typeface="Times New Roman" panose="02020603050405020304" pitchFamily="18" charset="0"/>
              </a:rPr>
              <a:t>Although Calgary experiences a high number of cloudy days, more than half of the year offers usable solar conditions, confirming that solar power remains technically viable when combined with energy storage and grid integration.</a:t>
            </a:r>
          </a:p>
        </p:txBody>
      </p:sp>
      <p:sp>
        <p:nvSpPr>
          <p:cNvPr id="28" name="Oval Callout 27">
            <a:extLst>
              <a:ext uri="{FF2B5EF4-FFF2-40B4-BE49-F238E27FC236}">
                <a16:creationId xmlns:a16="http://schemas.microsoft.com/office/drawing/2014/main" id="{0EBE2934-7E0F-7F57-22CC-D2F43BB4DA29}"/>
              </a:ext>
            </a:extLst>
          </p:cNvPr>
          <p:cNvSpPr/>
          <p:nvPr/>
        </p:nvSpPr>
        <p:spPr>
          <a:xfrm>
            <a:off x="5571744" y="3429000"/>
            <a:ext cx="3087369" cy="1126118"/>
          </a:xfrm>
          <a:prstGeom prst="wedgeEllipseCallou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imes New Roman" panose="02020603050405020304" pitchFamily="18" charset="0"/>
                <a:cs typeface="Times New Roman" panose="02020603050405020304" pitchFamily="18" charset="0"/>
              </a:rPr>
              <a:t>Engineering Insight:  </a:t>
            </a:r>
          </a:p>
        </p:txBody>
      </p:sp>
      <p:graphicFrame>
        <p:nvGraphicFramePr>
          <p:cNvPr id="8" name="Chart 7">
            <a:extLst>
              <a:ext uri="{FF2B5EF4-FFF2-40B4-BE49-F238E27FC236}">
                <a16:creationId xmlns:a16="http://schemas.microsoft.com/office/drawing/2014/main" id="{2C359FA5-6554-EDB2-5CCF-CA36493C19E2}"/>
              </a:ext>
            </a:extLst>
          </p:cNvPr>
          <p:cNvGraphicFramePr>
            <a:graphicFrameLocks/>
          </p:cNvGraphicFramePr>
          <p:nvPr>
            <p:extLst>
              <p:ext uri="{D42A27DB-BD31-4B8C-83A1-F6EECF244321}">
                <p14:modId xmlns:p14="http://schemas.microsoft.com/office/powerpoint/2010/main" val="103042939"/>
              </p:ext>
            </p:extLst>
          </p:nvPr>
        </p:nvGraphicFramePr>
        <p:xfrm>
          <a:off x="-382092" y="709551"/>
          <a:ext cx="4789500" cy="3194234"/>
        </p:xfrm>
        <a:graphic>
          <a:graphicData uri="http://schemas.openxmlformats.org/drawingml/2006/chart">
            <c:chart xmlns:c="http://schemas.openxmlformats.org/drawingml/2006/chart" xmlns:r="http://schemas.openxmlformats.org/officeDocument/2006/relationships" r:id="rId5"/>
          </a:graphicData>
        </a:graphic>
      </p:graphicFrame>
      <p:pic>
        <p:nvPicPr>
          <p:cNvPr id="50" name="Audio 49">
            <a:extLst>
              <a:ext uri="{FF2B5EF4-FFF2-40B4-BE49-F238E27FC236}">
                <a16:creationId xmlns:a16="http://schemas.microsoft.com/office/drawing/2014/main" id="{F5237E8A-C2AF-BF0D-99D9-EE1AF84F382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511290008"/>
      </p:ext>
    </p:extLst>
  </p:cSld>
  <p:clrMapOvr>
    <a:masterClrMapping/>
  </p:clrMapOvr>
  <mc:AlternateContent xmlns:mc="http://schemas.openxmlformats.org/markup-compatibility/2006">
    <mc:Choice xmlns:p14="http://schemas.microsoft.com/office/powerpoint/2010/main" Requires="p14">
      <p:transition spd="slow" p14:dur="2000" advTm="36618"/>
    </mc:Choice>
    <mc:Fallback>
      <p:transition spd="slow" advTm="366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0"/>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FF6123-2CF4-1165-4B85-018C78A62A2F}"/>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F015D5F0-7A42-0B04-BED1-03B1A68FEF3C}"/>
              </a:ext>
            </a:extLst>
          </p:cNvPr>
          <p:cNvSpPr txBox="1"/>
          <p:nvPr/>
        </p:nvSpPr>
        <p:spPr>
          <a:xfrm>
            <a:off x="1" y="15059"/>
            <a:ext cx="12191999" cy="646331"/>
          </a:xfrm>
          <a:prstGeom prst="rect">
            <a:avLst/>
          </a:prstGeom>
          <a:noFill/>
        </p:spPr>
        <p:txBody>
          <a:bodyPr wrap="square" rtlCol="0">
            <a:spAutoFit/>
          </a:bodyPr>
          <a:lstStyle/>
          <a:p>
            <a:pPr algn="ctr"/>
            <a:r>
              <a:rPr lang="en-US" sz="3600" b="1" dirty="0">
                <a:solidFill>
                  <a:srgbClr val="002060"/>
                </a:solidFill>
                <a:latin typeface="Times New Roman" panose="02020603050405020304" pitchFamily="18" charset="0"/>
                <a:cs typeface="Times New Roman" panose="02020603050405020304" pitchFamily="18" charset="0"/>
              </a:rPr>
              <a:t>Solar Energy Conversion </a:t>
            </a:r>
          </a:p>
        </p:txBody>
      </p:sp>
      <p:cxnSp>
        <p:nvCxnSpPr>
          <p:cNvPr id="12" name="Straight Connector 11">
            <a:extLst>
              <a:ext uri="{FF2B5EF4-FFF2-40B4-BE49-F238E27FC236}">
                <a16:creationId xmlns:a16="http://schemas.microsoft.com/office/drawing/2014/main" id="{5DC96FA9-4624-B0D1-0260-D9A27B0B7131}"/>
              </a:ext>
            </a:extLst>
          </p:cNvPr>
          <p:cNvCxnSpPr/>
          <p:nvPr/>
        </p:nvCxnSpPr>
        <p:spPr>
          <a:xfrm>
            <a:off x="0" y="707886"/>
            <a:ext cx="12192000" cy="0"/>
          </a:xfrm>
          <a:prstGeom prst="line">
            <a:avLst/>
          </a:prstGeom>
          <a:ln w="317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17" name="Slide Number Placeholder 16">
            <a:extLst>
              <a:ext uri="{FF2B5EF4-FFF2-40B4-BE49-F238E27FC236}">
                <a16:creationId xmlns:a16="http://schemas.microsoft.com/office/drawing/2014/main" id="{22C05067-2F8E-DD18-C949-D4CDF55A6A07}"/>
              </a:ext>
            </a:extLst>
          </p:cNvPr>
          <p:cNvSpPr>
            <a:spLocks noGrp="1"/>
          </p:cNvSpPr>
          <p:nvPr>
            <p:ph type="sldNum" sz="quarter" idx="12"/>
          </p:nvPr>
        </p:nvSpPr>
        <p:spPr>
          <a:xfrm>
            <a:off x="8485210" y="6343186"/>
            <a:ext cx="2743200" cy="365125"/>
          </a:xfrm>
        </p:spPr>
        <p:txBody>
          <a:bodyPr/>
          <a:lstStyle/>
          <a:p>
            <a:fld id="{9A781098-0BFA-7F42-AD82-EE82189AE5EF}" type="slidenum">
              <a:rPr lang="en-US" smtClean="0"/>
              <a:t>13</a:t>
            </a:fld>
            <a:endParaRPr lang="en-US" dirty="0"/>
          </a:p>
        </p:txBody>
      </p:sp>
      <p:sp>
        <p:nvSpPr>
          <p:cNvPr id="3" name="AutoShape 2" descr="Generated image">
            <a:extLst>
              <a:ext uri="{FF2B5EF4-FFF2-40B4-BE49-F238E27FC236}">
                <a16:creationId xmlns:a16="http://schemas.microsoft.com/office/drawing/2014/main" id="{BEF2FC4E-1000-9F20-0A58-8988B98B5C1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mc:AlternateContent xmlns:mc="http://schemas.openxmlformats.org/markup-compatibility/2006" xmlns:a14="http://schemas.microsoft.com/office/drawing/2010/main">
        <mc:Choice Requires="a14">
          <p:sp>
            <p:nvSpPr>
              <p:cNvPr id="2" name="Rounded Rectangle 1">
                <a:extLst>
                  <a:ext uri="{FF2B5EF4-FFF2-40B4-BE49-F238E27FC236}">
                    <a16:creationId xmlns:a16="http://schemas.microsoft.com/office/drawing/2014/main" id="{92D1528D-85E3-B1A5-4E40-1DF23CB02D55}"/>
                  </a:ext>
                </a:extLst>
              </p:cNvPr>
              <p:cNvSpPr/>
              <p:nvPr/>
            </p:nvSpPr>
            <p:spPr>
              <a:xfrm>
                <a:off x="134112" y="778102"/>
                <a:ext cx="11618976" cy="852666"/>
              </a:xfrm>
              <a:prstGeom prst="roundRect">
                <a:avLst/>
              </a:prstGeom>
              <a:solidFill>
                <a:schemeClr val="accent1">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CA" dirty="0">
                    <a:solidFill>
                      <a:schemeClr val="tx1"/>
                    </a:solidFill>
                    <a:latin typeface="Times New Roman" panose="02020603050405020304" pitchFamily="18" charset="0"/>
                    <a:cs typeface="Times New Roman" panose="02020603050405020304" pitchFamily="18" charset="0"/>
                  </a:rPr>
                  <a:t>Step 1: Convert monthly average solar irradiance (W/m</a:t>
                </a:r>
                <a:r>
                  <a:rPr lang="en-CA" baseline="30000" dirty="0">
                    <a:solidFill>
                      <a:schemeClr val="tx1"/>
                    </a:solidFill>
                    <a:latin typeface="Times New Roman" panose="02020603050405020304" pitchFamily="18" charset="0"/>
                    <a:cs typeface="Times New Roman" panose="02020603050405020304" pitchFamily="18" charset="0"/>
                  </a:rPr>
                  <a:t>2</a:t>
                </a:r>
                <a:r>
                  <a:rPr lang="en-CA" dirty="0">
                    <a:solidFill>
                      <a:schemeClr val="tx1"/>
                    </a:solidFill>
                    <a:latin typeface="Times New Roman" panose="02020603050405020304" pitchFamily="18" charset="0"/>
                    <a:cs typeface="Times New Roman" panose="02020603050405020304" pitchFamily="18" charset="0"/>
                  </a:rPr>
                  <a:t>) to Solar radiation, </a:t>
                </a:r>
                <a14:m>
                  <m:oMath xmlns:m="http://schemas.openxmlformats.org/officeDocument/2006/math">
                    <m:sSub>
                      <m:sSubPr>
                        <m:ctrlPr>
                          <a:rPr lang="en-CA" i="1" smtClean="0">
                            <a:solidFill>
                              <a:schemeClr val="tx1"/>
                            </a:solidFill>
                            <a:latin typeface="Cambria Math" panose="02040503050406030204" pitchFamily="18" charset="0"/>
                            <a:cs typeface="Times New Roman" panose="02020603050405020304" pitchFamily="18" charset="0"/>
                          </a:rPr>
                        </m:ctrlPr>
                      </m:sSubPr>
                      <m:e>
                        <m:r>
                          <a:rPr lang="en-US" b="0" i="1" smtClean="0">
                            <a:solidFill>
                              <a:schemeClr val="tx1"/>
                            </a:solidFill>
                            <a:latin typeface="Cambria Math" panose="02040503050406030204" pitchFamily="18" charset="0"/>
                            <a:cs typeface="Times New Roman" panose="02020603050405020304" pitchFamily="18" charset="0"/>
                          </a:rPr>
                          <m:t>𝐻</m:t>
                        </m:r>
                      </m:e>
                      <m:sub>
                        <m:r>
                          <a:rPr lang="en-US" b="0" i="1" smtClean="0">
                            <a:solidFill>
                              <a:schemeClr val="tx1"/>
                            </a:solidFill>
                            <a:latin typeface="Cambria Math" panose="02040503050406030204" pitchFamily="18" charset="0"/>
                            <a:cs typeface="Times New Roman" panose="02020603050405020304" pitchFamily="18" charset="0"/>
                          </a:rPr>
                          <m:t>𝑑</m:t>
                        </m:r>
                      </m:sub>
                    </m:sSub>
                    <m:r>
                      <a:rPr lang="en-US" b="0" i="1" smtClean="0">
                        <a:solidFill>
                          <a:schemeClr val="tx1"/>
                        </a:solidFill>
                        <a:latin typeface="Cambria Math" panose="02040503050406030204" pitchFamily="18" charset="0"/>
                        <a:cs typeface="Times New Roman" panose="02020603050405020304" pitchFamily="18" charset="0"/>
                      </a:rPr>
                      <m:t>(</m:t>
                    </m:r>
                    <m:f>
                      <m:fPr>
                        <m:ctrlPr>
                          <a:rPr lang="en-US" b="0" i="1" smtClean="0">
                            <a:solidFill>
                              <a:schemeClr val="tx1"/>
                            </a:solidFill>
                            <a:latin typeface="Cambria Math" panose="02040503050406030204" pitchFamily="18" charset="0"/>
                            <a:cs typeface="Times New Roman" panose="02020603050405020304" pitchFamily="18" charset="0"/>
                          </a:rPr>
                        </m:ctrlPr>
                      </m:fPr>
                      <m:num>
                        <m:r>
                          <a:rPr lang="en-US" b="0" i="1" smtClean="0">
                            <a:solidFill>
                              <a:schemeClr val="tx1"/>
                            </a:solidFill>
                            <a:latin typeface="Cambria Math" panose="02040503050406030204" pitchFamily="18" charset="0"/>
                            <a:cs typeface="Times New Roman" panose="02020603050405020304" pitchFamily="18" charset="0"/>
                          </a:rPr>
                          <m:t>𝑘𝑊h</m:t>
                        </m:r>
                      </m:num>
                      <m:den>
                        <m:sSup>
                          <m:sSupPr>
                            <m:ctrlPr>
                              <a:rPr lang="en-US" b="0" i="1" smtClean="0">
                                <a:solidFill>
                                  <a:schemeClr val="tx1"/>
                                </a:solidFill>
                                <a:latin typeface="Cambria Math" panose="02040503050406030204" pitchFamily="18" charset="0"/>
                                <a:cs typeface="Times New Roman" panose="02020603050405020304" pitchFamily="18" charset="0"/>
                              </a:rPr>
                            </m:ctrlPr>
                          </m:sSupPr>
                          <m:e>
                            <m:r>
                              <a:rPr lang="en-US" b="0" i="1" smtClean="0">
                                <a:solidFill>
                                  <a:schemeClr val="tx1"/>
                                </a:solidFill>
                                <a:latin typeface="Cambria Math" panose="02040503050406030204" pitchFamily="18" charset="0"/>
                                <a:cs typeface="Times New Roman" panose="02020603050405020304" pitchFamily="18" charset="0"/>
                              </a:rPr>
                              <m:t>𝑚</m:t>
                            </m:r>
                          </m:e>
                          <m:sup>
                            <m:r>
                              <a:rPr lang="en-US" b="0" i="1" smtClean="0">
                                <a:solidFill>
                                  <a:schemeClr val="tx1"/>
                                </a:solidFill>
                                <a:latin typeface="Cambria Math" panose="02040503050406030204" pitchFamily="18" charset="0"/>
                                <a:cs typeface="Times New Roman" panose="02020603050405020304" pitchFamily="18" charset="0"/>
                              </a:rPr>
                              <m:t>2</m:t>
                            </m:r>
                          </m:sup>
                        </m:sSup>
                      </m:den>
                    </m:f>
                    <m:r>
                      <a:rPr lang="en-US" b="0" i="1" smtClean="0">
                        <a:solidFill>
                          <a:schemeClr val="tx1"/>
                        </a:solidFill>
                        <a:latin typeface="Cambria Math" panose="02040503050406030204" pitchFamily="18" charset="0"/>
                        <a:cs typeface="Times New Roman" panose="02020603050405020304" pitchFamily="18" charset="0"/>
                      </a:rPr>
                      <m:t>/</m:t>
                    </m:r>
                    <m:r>
                      <a:rPr lang="en-US" b="0" i="1" smtClean="0">
                        <a:solidFill>
                          <a:schemeClr val="tx1"/>
                        </a:solidFill>
                        <a:latin typeface="Cambria Math" panose="02040503050406030204" pitchFamily="18" charset="0"/>
                        <a:cs typeface="Times New Roman" panose="02020603050405020304" pitchFamily="18" charset="0"/>
                      </a:rPr>
                      <m:t>𝑑𝑎𝑦</m:t>
                    </m:r>
                    <m:r>
                      <a:rPr lang="en-US" b="0" i="1" smtClean="0">
                        <a:solidFill>
                          <a:schemeClr val="tx1"/>
                        </a:solidFill>
                        <a:latin typeface="Cambria Math" panose="02040503050406030204" pitchFamily="18" charset="0"/>
                        <a:cs typeface="Times New Roman" panose="02020603050405020304" pitchFamily="18" charset="0"/>
                      </a:rPr>
                      <m:t>)</m:t>
                    </m:r>
                  </m:oMath>
                </a14:m>
                <a:r>
                  <a:rPr lang="en-CA"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f>
                      <m:fPr>
                        <m:ctrlPr>
                          <a:rPr lang="en-CA" i="1" smtClean="0">
                            <a:solidFill>
                              <a:schemeClr val="tx1"/>
                            </a:solidFill>
                            <a:latin typeface="Cambria Math" panose="02040503050406030204" pitchFamily="18" charset="0"/>
                            <a:cs typeface="Times New Roman" panose="02020603050405020304" pitchFamily="18" charset="0"/>
                          </a:rPr>
                        </m:ctrlPr>
                      </m:fPr>
                      <m:num>
                        <m:sSub>
                          <m:sSubPr>
                            <m:ctrlPr>
                              <a:rPr lang="en-CA" i="1" smtClean="0">
                                <a:solidFill>
                                  <a:schemeClr val="tx1"/>
                                </a:solidFill>
                                <a:latin typeface="Cambria Math" panose="02040503050406030204" pitchFamily="18" charset="0"/>
                                <a:cs typeface="Times New Roman" panose="02020603050405020304" pitchFamily="18" charset="0"/>
                              </a:rPr>
                            </m:ctrlPr>
                          </m:sSubPr>
                          <m:e>
                            <m:r>
                              <a:rPr lang="en-US" b="0" i="1" smtClean="0">
                                <a:solidFill>
                                  <a:schemeClr val="tx1"/>
                                </a:solidFill>
                                <a:latin typeface="Cambria Math" panose="02040503050406030204" pitchFamily="18" charset="0"/>
                                <a:cs typeface="Times New Roman" panose="02020603050405020304" pitchFamily="18" charset="0"/>
                              </a:rPr>
                              <m:t>𝐼</m:t>
                            </m:r>
                          </m:e>
                          <m:sub>
                            <m:r>
                              <a:rPr lang="en-US" b="0" i="1" smtClean="0">
                                <a:solidFill>
                                  <a:schemeClr val="tx1"/>
                                </a:solidFill>
                                <a:latin typeface="Cambria Math" panose="02040503050406030204" pitchFamily="18" charset="0"/>
                                <a:cs typeface="Times New Roman" panose="02020603050405020304" pitchFamily="18" charset="0"/>
                              </a:rPr>
                              <m:t>𝑎𝑣𝑔</m:t>
                            </m:r>
                          </m:sub>
                        </m:sSub>
                        <m:r>
                          <a:rPr lang="en-US" b="0" i="1" smtClean="0">
                            <a:solidFill>
                              <a:schemeClr val="tx1"/>
                            </a:solidFill>
                            <a:latin typeface="Cambria Math" panose="02040503050406030204" pitchFamily="18" charset="0"/>
                            <a:cs typeface="Times New Roman" panose="02020603050405020304" pitchFamily="18" charset="0"/>
                          </a:rPr>
                          <m:t>(</m:t>
                        </m:r>
                        <m:sSup>
                          <m:sSupPr>
                            <m:ctrlPr>
                              <a:rPr lang="en-US" b="0" i="1" smtClean="0">
                                <a:solidFill>
                                  <a:schemeClr val="tx1"/>
                                </a:solidFill>
                                <a:latin typeface="Cambria Math" panose="02040503050406030204" pitchFamily="18" charset="0"/>
                                <a:cs typeface="Times New Roman" panose="02020603050405020304" pitchFamily="18" charset="0"/>
                              </a:rPr>
                            </m:ctrlPr>
                          </m:sSupPr>
                          <m:e>
                            <m:r>
                              <a:rPr lang="en-US" b="0" i="1" smtClean="0">
                                <a:solidFill>
                                  <a:schemeClr val="tx1"/>
                                </a:solidFill>
                                <a:latin typeface="Cambria Math" panose="02040503050406030204" pitchFamily="18" charset="0"/>
                                <a:cs typeface="Times New Roman" panose="02020603050405020304" pitchFamily="18" charset="0"/>
                              </a:rPr>
                              <m:t>𝑊</m:t>
                            </m:r>
                            <m:r>
                              <a:rPr lang="en-US" b="0" i="1" smtClean="0">
                                <a:solidFill>
                                  <a:schemeClr val="tx1"/>
                                </a:solidFill>
                                <a:latin typeface="Cambria Math" panose="02040503050406030204" pitchFamily="18" charset="0"/>
                                <a:cs typeface="Times New Roman" panose="02020603050405020304" pitchFamily="18" charset="0"/>
                              </a:rPr>
                              <m:t>/</m:t>
                            </m:r>
                            <m:r>
                              <a:rPr lang="en-US" b="0" i="1" smtClean="0">
                                <a:solidFill>
                                  <a:schemeClr val="tx1"/>
                                </a:solidFill>
                                <a:latin typeface="Cambria Math" panose="02040503050406030204" pitchFamily="18" charset="0"/>
                                <a:cs typeface="Times New Roman" panose="02020603050405020304" pitchFamily="18" charset="0"/>
                              </a:rPr>
                              <m:t>𝑚</m:t>
                            </m:r>
                          </m:e>
                          <m:sup>
                            <m:r>
                              <a:rPr lang="en-US" b="0" i="1" smtClean="0">
                                <a:solidFill>
                                  <a:schemeClr val="tx1"/>
                                </a:solidFill>
                                <a:latin typeface="Cambria Math" panose="02040503050406030204" pitchFamily="18" charset="0"/>
                                <a:cs typeface="Times New Roman" panose="02020603050405020304" pitchFamily="18" charset="0"/>
                              </a:rPr>
                              <m:t>2</m:t>
                            </m:r>
                          </m:sup>
                        </m:sSup>
                        <m:r>
                          <a:rPr lang="en-US" b="0" i="1" smtClean="0">
                            <a:solidFill>
                              <a:schemeClr val="tx1"/>
                            </a:solidFill>
                            <a:latin typeface="Cambria Math" panose="02040503050406030204" pitchFamily="18" charset="0"/>
                            <a:cs typeface="Times New Roman" panose="02020603050405020304" pitchFamily="18" charset="0"/>
                          </a:rPr>
                          <m:t>)</m:t>
                        </m:r>
                        <m:r>
                          <a:rPr lang="en-US" b="0" i="1" smtClean="0">
                            <a:solidFill>
                              <a:schemeClr val="tx1"/>
                            </a:solidFill>
                            <a:latin typeface="Cambria Math" panose="02040503050406030204" pitchFamily="18" charset="0"/>
                            <a:cs typeface="Times New Roman" panose="02020603050405020304" pitchFamily="18" charset="0"/>
                          </a:rPr>
                          <m:t>𝑥</m:t>
                        </m:r>
                        <m:r>
                          <a:rPr lang="en-US" i="1">
                            <a:solidFill>
                              <a:schemeClr val="tx1"/>
                            </a:solidFill>
                            <a:latin typeface="Cambria Math" panose="02040503050406030204" pitchFamily="18" charset="0"/>
                            <a:cs typeface="Times New Roman" panose="02020603050405020304" pitchFamily="18" charset="0"/>
                          </a:rPr>
                          <m:t>24</m:t>
                        </m:r>
                      </m:num>
                      <m:den>
                        <m:r>
                          <a:rPr lang="en-US" b="0" i="1" smtClean="0">
                            <a:solidFill>
                              <a:schemeClr val="tx1"/>
                            </a:solidFill>
                            <a:latin typeface="Cambria Math" panose="02040503050406030204" pitchFamily="18" charset="0"/>
                            <a:cs typeface="Times New Roman" panose="02020603050405020304" pitchFamily="18" charset="0"/>
                          </a:rPr>
                          <m:t>1000</m:t>
                        </m:r>
                      </m:den>
                    </m:f>
                  </m:oMath>
                </a14:m>
                <a:endParaRPr lang="en-CA" dirty="0">
                  <a:solidFill>
                    <a:schemeClr val="tx1"/>
                  </a:solidFill>
                  <a:latin typeface="Times New Roman" panose="02020603050405020304" pitchFamily="18" charset="0"/>
                  <a:cs typeface="Times New Roman" panose="02020603050405020304" pitchFamily="18" charset="0"/>
                </a:endParaRPr>
              </a:p>
              <a:p>
                <a:pPr algn="ctr"/>
                <a:r>
                  <a:rPr lang="en-CA" dirty="0">
                    <a:solidFill>
                      <a:schemeClr val="tx1"/>
                    </a:solidFill>
                    <a:latin typeface="Times New Roman" panose="02020603050405020304" pitchFamily="18" charset="0"/>
                    <a:cs typeface="Times New Roman" panose="02020603050405020304" pitchFamily="18" charset="0"/>
                  </a:rPr>
                  <a:t>Step 2: Covert daily solar radiation to monthly solar radiation, </a:t>
                </a:r>
                <a14:m>
                  <m:oMath xmlns:m="http://schemas.openxmlformats.org/officeDocument/2006/math">
                    <m:sSub>
                      <m:sSubPr>
                        <m:ctrlPr>
                          <a:rPr lang="en-CA" i="1" smtClean="0">
                            <a:solidFill>
                              <a:schemeClr val="tx1"/>
                            </a:solidFill>
                            <a:latin typeface="Cambria Math" panose="02040503050406030204" pitchFamily="18" charset="0"/>
                            <a:cs typeface="Times New Roman" panose="02020603050405020304" pitchFamily="18" charset="0"/>
                          </a:rPr>
                        </m:ctrlPr>
                      </m:sSubPr>
                      <m:e>
                        <m:r>
                          <a:rPr lang="en-US" b="0" i="1" smtClean="0">
                            <a:solidFill>
                              <a:schemeClr val="tx1"/>
                            </a:solidFill>
                            <a:latin typeface="Cambria Math" panose="02040503050406030204" pitchFamily="18" charset="0"/>
                            <a:cs typeface="Times New Roman" panose="02020603050405020304" pitchFamily="18" charset="0"/>
                          </a:rPr>
                          <m:t>𝐻</m:t>
                        </m:r>
                      </m:e>
                      <m:sub>
                        <m:r>
                          <a:rPr lang="en-US" b="0" i="1" smtClean="0">
                            <a:solidFill>
                              <a:schemeClr val="tx1"/>
                            </a:solidFill>
                            <a:latin typeface="Cambria Math" panose="02040503050406030204" pitchFamily="18" charset="0"/>
                            <a:cs typeface="Times New Roman" panose="02020603050405020304" pitchFamily="18" charset="0"/>
                          </a:rPr>
                          <m:t>𝑚</m:t>
                        </m:r>
                      </m:sub>
                    </m:sSub>
                    <m:r>
                      <a:rPr lang="en-US" b="0" i="1" smtClean="0">
                        <a:solidFill>
                          <a:schemeClr val="tx1"/>
                        </a:solidFill>
                        <a:latin typeface="Cambria Math" panose="02040503050406030204" pitchFamily="18" charset="0"/>
                        <a:cs typeface="Times New Roman" panose="02020603050405020304" pitchFamily="18" charset="0"/>
                      </a:rPr>
                      <m:t>=</m:t>
                    </m:r>
                    <m:sSub>
                      <m:sSubPr>
                        <m:ctrlPr>
                          <a:rPr lang="en-US" b="0" i="1" smtClean="0">
                            <a:solidFill>
                              <a:schemeClr val="tx1"/>
                            </a:solidFill>
                            <a:latin typeface="Cambria Math" panose="02040503050406030204" pitchFamily="18" charset="0"/>
                            <a:cs typeface="Times New Roman" panose="02020603050405020304" pitchFamily="18" charset="0"/>
                          </a:rPr>
                        </m:ctrlPr>
                      </m:sSubPr>
                      <m:e>
                        <m:r>
                          <a:rPr lang="en-US" b="0" i="1" smtClean="0">
                            <a:solidFill>
                              <a:schemeClr val="tx1"/>
                            </a:solidFill>
                            <a:latin typeface="Cambria Math" panose="02040503050406030204" pitchFamily="18" charset="0"/>
                            <a:cs typeface="Times New Roman" panose="02020603050405020304" pitchFamily="18" charset="0"/>
                          </a:rPr>
                          <m:t>𝐻</m:t>
                        </m:r>
                      </m:e>
                      <m:sub>
                        <m:r>
                          <a:rPr lang="en-US" b="0" i="1" smtClean="0">
                            <a:solidFill>
                              <a:schemeClr val="tx1"/>
                            </a:solidFill>
                            <a:latin typeface="Cambria Math" panose="02040503050406030204" pitchFamily="18" charset="0"/>
                            <a:cs typeface="Times New Roman" panose="02020603050405020304" pitchFamily="18" charset="0"/>
                          </a:rPr>
                          <m:t>𝑑</m:t>
                        </m:r>
                      </m:sub>
                    </m:sSub>
                    <m:r>
                      <a:rPr lang="en-US" b="0" i="1" smtClean="0">
                        <a:solidFill>
                          <a:schemeClr val="tx1"/>
                        </a:solidFill>
                        <a:latin typeface="Cambria Math" panose="02040503050406030204" pitchFamily="18" charset="0"/>
                        <a:cs typeface="Times New Roman" panose="02020603050405020304" pitchFamily="18" charset="0"/>
                      </a:rPr>
                      <m:t> </m:t>
                    </m:r>
                    <m:r>
                      <a:rPr lang="en-US"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r>
                      <a:rPr lang="en-US"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 </m:t>
                    </m:r>
                    <m:r>
                      <a:rPr lang="en-US" b="0" i="1" smtClean="0">
                        <a:solidFill>
                          <a:schemeClr val="tx1"/>
                        </a:solidFill>
                        <a:latin typeface="Cambria Math" panose="02040503050406030204" pitchFamily="18" charset="0"/>
                        <a:cs typeface="Times New Roman" panose="02020603050405020304" pitchFamily="18" charset="0"/>
                      </a:rPr>
                      <m:t>𝑑𝑎𝑦𝑠</m:t>
                    </m:r>
                    <m:r>
                      <a:rPr lang="en-US" b="0" i="1" smtClean="0">
                        <a:solidFill>
                          <a:schemeClr val="tx1"/>
                        </a:solidFill>
                        <a:latin typeface="Cambria Math" panose="02040503050406030204" pitchFamily="18" charset="0"/>
                        <a:cs typeface="Times New Roman" panose="02020603050405020304" pitchFamily="18" charset="0"/>
                      </a:rPr>
                      <m:t> </m:t>
                    </m:r>
                    <m:r>
                      <a:rPr lang="en-US" b="0" i="1" smtClean="0">
                        <a:solidFill>
                          <a:schemeClr val="tx1"/>
                        </a:solidFill>
                        <a:latin typeface="Cambria Math" panose="02040503050406030204" pitchFamily="18" charset="0"/>
                        <a:cs typeface="Times New Roman" panose="02020603050405020304" pitchFamily="18" charset="0"/>
                      </a:rPr>
                      <m:t>𝑖𝑛</m:t>
                    </m:r>
                    <m:r>
                      <a:rPr lang="en-US" b="0" i="1" smtClean="0">
                        <a:solidFill>
                          <a:schemeClr val="tx1"/>
                        </a:solidFill>
                        <a:latin typeface="Cambria Math" panose="02040503050406030204" pitchFamily="18" charset="0"/>
                        <a:cs typeface="Times New Roman" panose="02020603050405020304" pitchFamily="18" charset="0"/>
                      </a:rPr>
                      <m:t> </m:t>
                    </m:r>
                    <m:r>
                      <a:rPr lang="en-US" b="0" i="1" smtClean="0">
                        <a:solidFill>
                          <a:schemeClr val="tx1"/>
                        </a:solidFill>
                        <a:latin typeface="Cambria Math" panose="02040503050406030204" pitchFamily="18" charset="0"/>
                        <a:cs typeface="Times New Roman" panose="02020603050405020304" pitchFamily="18" charset="0"/>
                      </a:rPr>
                      <m:t>𝑚𝑜𝑛𝑡h</m:t>
                    </m:r>
                    <m:r>
                      <a:rPr lang="en-US" b="0" i="1" smtClean="0">
                        <a:solidFill>
                          <a:schemeClr val="tx1"/>
                        </a:solidFill>
                        <a:latin typeface="Cambria Math" panose="02040503050406030204" pitchFamily="18" charset="0"/>
                        <a:cs typeface="Times New Roman" panose="02020603050405020304" pitchFamily="18" charset="0"/>
                      </a:rPr>
                      <m:t> </m:t>
                    </m:r>
                  </m:oMath>
                </a14:m>
                <a:endParaRPr lang="en-CA"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2" name="Rounded Rectangle 1">
                <a:extLst>
                  <a:ext uri="{FF2B5EF4-FFF2-40B4-BE49-F238E27FC236}">
                    <a16:creationId xmlns:a16="http://schemas.microsoft.com/office/drawing/2014/main" id="{92D1528D-85E3-B1A5-4E40-1DF23CB02D55}"/>
                  </a:ext>
                </a:extLst>
              </p:cNvPr>
              <p:cNvSpPr>
                <a:spLocks noRot="1" noChangeAspect="1" noMove="1" noResize="1" noEditPoints="1" noAdjustHandles="1" noChangeArrowheads="1" noChangeShapeType="1" noTextEdit="1"/>
              </p:cNvSpPr>
              <p:nvPr/>
            </p:nvSpPr>
            <p:spPr>
              <a:xfrm>
                <a:off x="134112" y="778102"/>
                <a:ext cx="11618976" cy="852666"/>
              </a:xfrm>
              <a:prstGeom prst="roundRect">
                <a:avLst/>
              </a:prstGeom>
              <a:blipFill>
                <a:blip r:embed="rId5"/>
                <a:stretch>
                  <a:fillRect b="-8571"/>
                </a:stretch>
              </a:blipFill>
            </p:spPr>
            <p:txBody>
              <a:bodyPr/>
              <a:lstStyle/>
              <a:p>
                <a:r>
                  <a:rPr lang="en-US">
                    <a:noFill/>
                  </a:rPr>
                  <a:t> </a:t>
                </a:r>
              </a:p>
            </p:txBody>
          </p:sp>
        </mc:Fallback>
      </mc:AlternateContent>
      <p:graphicFrame>
        <p:nvGraphicFramePr>
          <p:cNvPr id="5" name="Table 4">
            <a:extLst>
              <a:ext uri="{FF2B5EF4-FFF2-40B4-BE49-F238E27FC236}">
                <a16:creationId xmlns:a16="http://schemas.microsoft.com/office/drawing/2014/main" id="{C649BEDA-E307-3DCF-BBB8-85EC711591AF}"/>
              </a:ext>
            </a:extLst>
          </p:cNvPr>
          <p:cNvGraphicFramePr>
            <a:graphicFrameLocks noGrp="1"/>
          </p:cNvGraphicFramePr>
          <p:nvPr>
            <p:extLst>
              <p:ext uri="{D42A27DB-BD31-4B8C-83A1-F6EECF244321}">
                <p14:modId xmlns:p14="http://schemas.microsoft.com/office/powerpoint/2010/main" val="3152106292"/>
              </p:ext>
            </p:extLst>
          </p:nvPr>
        </p:nvGraphicFramePr>
        <p:xfrm>
          <a:off x="414129" y="1700983"/>
          <a:ext cx="7084567" cy="5029200"/>
        </p:xfrm>
        <a:graphic>
          <a:graphicData uri="http://schemas.openxmlformats.org/drawingml/2006/table">
            <a:tbl>
              <a:tblPr firstRow="1" bandRow="1">
                <a:tableStyleId>{5C22544A-7EE6-4342-B048-85BDC9FD1C3A}</a:tableStyleId>
              </a:tblPr>
              <a:tblGrid>
                <a:gridCol w="1232407">
                  <a:extLst>
                    <a:ext uri="{9D8B030D-6E8A-4147-A177-3AD203B41FA5}">
                      <a16:colId xmlns:a16="http://schemas.microsoft.com/office/drawing/2014/main" val="1965473333"/>
                    </a:ext>
                  </a:extLst>
                </a:gridCol>
                <a:gridCol w="2462784">
                  <a:extLst>
                    <a:ext uri="{9D8B030D-6E8A-4147-A177-3AD203B41FA5}">
                      <a16:colId xmlns:a16="http://schemas.microsoft.com/office/drawing/2014/main" val="3164671032"/>
                    </a:ext>
                  </a:extLst>
                </a:gridCol>
                <a:gridCol w="3389376">
                  <a:extLst>
                    <a:ext uri="{9D8B030D-6E8A-4147-A177-3AD203B41FA5}">
                      <a16:colId xmlns:a16="http://schemas.microsoft.com/office/drawing/2014/main" val="2494583301"/>
                    </a:ext>
                  </a:extLst>
                </a:gridCol>
              </a:tblGrid>
              <a:tr h="469395">
                <a:tc>
                  <a:txBody>
                    <a:bodyPr/>
                    <a:lstStyle/>
                    <a:p>
                      <a:pPr algn="ctr"/>
                      <a:r>
                        <a:rPr lang="en-US" dirty="0">
                          <a:solidFill>
                            <a:schemeClr val="tx1"/>
                          </a:solidFill>
                          <a:latin typeface="Times New Roman" panose="02020603050405020304" pitchFamily="18" charset="0"/>
                          <a:cs typeface="Times New Roman" panose="02020603050405020304" pitchFamily="18" charset="0"/>
                        </a:rPr>
                        <a:t>Month</a:t>
                      </a:r>
                    </a:p>
                  </a:txBody>
                  <a:tcPr/>
                </a:tc>
                <a:tc>
                  <a:txBody>
                    <a:bodyPr/>
                    <a:lstStyle/>
                    <a:p>
                      <a:pPr algn="ctr"/>
                      <a:r>
                        <a:rPr lang="en-US" dirty="0">
                          <a:solidFill>
                            <a:schemeClr val="tx1"/>
                          </a:solidFill>
                          <a:latin typeface="Times New Roman" panose="02020603050405020304" pitchFamily="18" charset="0"/>
                          <a:cs typeface="Times New Roman" panose="02020603050405020304" pitchFamily="18" charset="0"/>
                        </a:rPr>
                        <a:t>Monthly Average Solar Irradiance (W/m</a:t>
                      </a:r>
                      <a:r>
                        <a:rPr lang="en-US" baseline="30000" dirty="0">
                          <a:solidFill>
                            <a:schemeClr val="tx1"/>
                          </a:solidFill>
                          <a:latin typeface="Times New Roman" panose="02020603050405020304" pitchFamily="18" charset="0"/>
                          <a:cs typeface="Times New Roman" panose="02020603050405020304" pitchFamily="18" charset="0"/>
                        </a:rPr>
                        <a:t>2</a:t>
                      </a:r>
                      <a:r>
                        <a:rPr lang="en-US" baseline="0" dirty="0">
                          <a:solidFill>
                            <a:schemeClr val="tx1"/>
                          </a:solidFill>
                          <a:latin typeface="Times New Roman" panose="02020603050405020304" pitchFamily="18" charset="0"/>
                          <a:cs typeface="Times New Roman" panose="02020603050405020304" pitchFamily="18" charset="0"/>
                        </a:rPr>
                        <a:t>)</a:t>
                      </a:r>
                      <a:endParaRPr lang="en-US"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en-US" dirty="0">
                          <a:solidFill>
                            <a:schemeClr val="tx1"/>
                          </a:solidFill>
                          <a:latin typeface="Times New Roman" panose="02020603050405020304" pitchFamily="18" charset="0"/>
                          <a:cs typeface="Times New Roman" panose="02020603050405020304" pitchFamily="18" charset="0"/>
                        </a:rPr>
                        <a:t>Monthly Solar Radiation or Solar Energy (kWh/m</a:t>
                      </a:r>
                      <a:r>
                        <a:rPr lang="en-US" baseline="30000" dirty="0">
                          <a:solidFill>
                            <a:schemeClr val="tx1"/>
                          </a:solidFill>
                          <a:latin typeface="Times New Roman" panose="02020603050405020304" pitchFamily="18" charset="0"/>
                          <a:cs typeface="Times New Roman" panose="02020603050405020304" pitchFamily="18" charset="0"/>
                        </a:rPr>
                        <a:t>2</a:t>
                      </a:r>
                      <a:r>
                        <a:rPr lang="en-US" baseline="0" dirty="0">
                          <a:solidFill>
                            <a:schemeClr val="tx1"/>
                          </a:solidFill>
                          <a:latin typeface="Times New Roman" panose="02020603050405020304" pitchFamily="18" charset="0"/>
                          <a:cs typeface="Times New Roman" panose="02020603050405020304" pitchFamily="18" charset="0"/>
                        </a:rPr>
                        <a:t>/month)</a:t>
                      </a:r>
                    </a:p>
                  </a:txBody>
                  <a:tcPr/>
                </a:tc>
                <a:extLst>
                  <a:ext uri="{0D108BD9-81ED-4DB2-BD59-A6C34878D82A}">
                    <a16:rowId xmlns:a16="http://schemas.microsoft.com/office/drawing/2014/main" val="3218058056"/>
                  </a:ext>
                </a:extLst>
              </a:tr>
              <a:tr h="334297">
                <a:tc>
                  <a:txBody>
                    <a:bodyPr/>
                    <a:lstStyle/>
                    <a:p>
                      <a:pPr algn="ctr"/>
                      <a:r>
                        <a:rPr lang="en-US" dirty="0">
                          <a:latin typeface="Times New Roman" panose="02020603050405020304" pitchFamily="18" charset="0"/>
                          <a:cs typeface="Times New Roman" panose="02020603050405020304" pitchFamily="18" charset="0"/>
                        </a:rPr>
                        <a:t>January</a:t>
                      </a:r>
                    </a:p>
                  </a:txBody>
                  <a:tcPr/>
                </a:tc>
                <a:tc>
                  <a:txBody>
                    <a:bodyPr/>
                    <a:lstStyle/>
                    <a:p>
                      <a:pPr algn="ctr"/>
                      <a:r>
                        <a:rPr lang="en-US" dirty="0">
                          <a:latin typeface="Times New Roman" panose="02020603050405020304" pitchFamily="18" charset="0"/>
                          <a:cs typeface="Times New Roman" panose="02020603050405020304" pitchFamily="18" charset="0"/>
                        </a:rPr>
                        <a:t>49.52</a:t>
                      </a:r>
                    </a:p>
                  </a:txBody>
                  <a:tcPr/>
                </a:tc>
                <a:tc>
                  <a:txBody>
                    <a:bodyPr/>
                    <a:lstStyle/>
                    <a:p>
                      <a:pPr algn="ctr"/>
                      <a:r>
                        <a:rPr lang="en-US" dirty="0">
                          <a:latin typeface="Times New Roman" panose="02020603050405020304" pitchFamily="18" charset="0"/>
                          <a:cs typeface="Times New Roman" panose="02020603050405020304" pitchFamily="18" charset="0"/>
                        </a:rPr>
                        <a:t>36.84</a:t>
                      </a:r>
                    </a:p>
                  </a:txBody>
                  <a:tcPr/>
                </a:tc>
                <a:extLst>
                  <a:ext uri="{0D108BD9-81ED-4DB2-BD59-A6C34878D82A}">
                    <a16:rowId xmlns:a16="http://schemas.microsoft.com/office/drawing/2014/main" val="1733294730"/>
                  </a:ext>
                </a:extLst>
              </a:tr>
              <a:tr h="334297">
                <a:tc>
                  <a:txBody>
                    <a:bodyPr/>
                    <a:lstStyle/>
                    <a:p>
                      <a:pPr algn="ctr"/>
                      <a:r>
                        <a:rPr lang="en-US" dirty="0">
                          <a:latin typeface="Times New Roman" panose="02020603050405020304" pitchFamily="18" charset="0"/>
                          <a:cs typeface="Times New Roman" panose="02020603050405020304" pitchFamily="18" charset="0"/>
                        </a:rPr>
                        <a:t>February</a:t>
                      </a:r>
                    </a:p>
                  </a:txBody>
                  <a:tcPr/>
                </a:tc>
                <a:tc>
                  <a:txBody>
                    <a:bodyPr/>
                    <a:lstStyle/>
                    <a:p>
                      <a:pPr algn="ctr"/>
                      <a:r>
                        <a:rPr lang="en-US" dirty="0">
                          <a:latin typeface="Times New Roman" panose="02020603050405020304" pitchFamily="18" charset="0"/>
                          <a:cs typeface="Times New Roman" panose="02020603050405020304" pitchFamily="18" charset="0"/>
                        </a:rPr>
                        <a:t>98.53</a:t>
                      </a:r>
                    </a:p>
                  </a:txBody>
                  <a:tcPr/>
                </a:tc>
                <a:tc>
                  <a:txBody>
                    <a:bodyPr/>
                    <a:lstStyle/>
                    <a:p>
                      <a:pPr algn="ctr"/>
                      <a:r>
                        <a:rPr lang="en-US" dirty="0">
                          <a:latin typeface="Times New Roman" panose="02020603050405020304" pitchFamily="18" charset="0"/>
                          <a:cs typeface="Times New Roman" panose="02020603050405020304" pitchFamily="18" charset="0"/>
                        </a:rPr>
                        <a:t>68.58</a:t>
                      </a:r>
                    </a:p>
                  </a:txBody>
                  <a:tcPr/>
                </a:tc>
                <a:extLst>
                  <a:ext uri="{0D108BD9-81ED-4DB2-BD59-A6C34878D82A}">
                    <a16:rowId xmlns:a16="http://schemas.microsoft.com/office/drawing/2014/main" val="3389740587"/>
                  </a:ext>
                </a:extLst>
              </a:tr>
              <a:tr h="334297">
                <a:tc>
                  <a:txBody>
                    <a:bodyPr/>
                    <a:lstStyle/>
                    <a:p>
                      <a:pPr algn="ctr"/>
                      <a:r>
                        <a:rPr lang="en-US" dirty="0">
                          <a:latin typeface="Times New Roman" panose="02020603050405020304" pitchFamily="18" charset="0"/>
                          <a:cs typeface="Times New Roman" panose="02020603050405020304" pitchFamily="18" charset="0"/>
                        </a:rPr>
                        <a:t>March</a:t>
                      </a:r>
                    </a:p>
                  </a:txBody>
                  <a:tcPr/>
                </a:tc>
                <a:tc>
                  <a:txBody>
                    <a:bodyPr/>
                    <a:lstStyle/>
                    <a:p>
                      <a:pPr algn="ctr"/>
                      <a:r>
                        <a:rPr lang="en-US" dirty="0">
                          <a:latin typeface="Times New Roman" panose="02020603050405020304" pitchFamily="18" charset="0"/>
                          <a:cs typeface="Times New Roman" panose="02020603050405020304" pitchFamily="18" charset="0"/>
                        </a:rPr>
                        <a:t>162.33</a:t>
                      </a:r>
                    </a:p>
                  </a:txBody>
                  <a:tcPr/>
                </a:tc>
                <a:tc>
                  <a:txBody>
                    <a:bodyPr/>
                    <a:lstStyle/>
                    <a:p>
                      <a:pPr algn="ctr"/>
                      <a:r>
                        <a:rPr lang="en-US" dirty="0">
                          <a:latin typeface="Times New Roman" panose="02020603050405020304" pitchFamily="18" charset="0"/>
                          <a:cs typeface="Times New Roman" panose="02020603050405020304" pitchFamily="18" charset="0"/>
                        </a:rPr>
                        <a:t>120.77</a:t>
                      </a:r>
                    </a:p>
                  </a:txBody>
                  <a:tcPr/>
                </a:tc>
                <a:extLst>
                  <a:ext uri="{0D108BD9-81ED-4DB2-BD59-A6C34878D82A}">
                    <a16:rowId xmlns:a16="http://schemas.microsoft.com/office/drawing/2014/main" val="1648347675"/>
                  </a:ext>
                </a:extLst>
              </a:tr>
              <a:tr h="334297">
                <a:tc>
                  <a:txBody>
                    <a:bodyPr/>
                    <a:lstStyle/>
                    <a:p>
                      <a:pPr algn="ctr"/>
                      <a:r>
                        <a:rPr lang="en-US" dirty="0">
                          <a:latin typeface="Times New Roman" panose="02020603050405020304" pitchFamily="18" charset="0"/>
                          <a:cs typeface="Times New Roman" panose="02020603050405020304" pitchFamily="18" charset="0"/>
                        </a:rPr>
                        <a:t>April</a:t>
                      </a:r>
                    </a:p>
                  </a:txBody>
                  <a:tcPr/>
                </a:tc>
                <a:tc>
                  <a:txBody>
                    <a:bodyPr/>
                    <a:lstStyle/>
                    <a:p>
                      <a:pPr algn="ctr"/>
                      <a:r>
                        <a:rPr lang="en-US" dirty="0">
                          <a:latin typeface="Times New Roman" panose="02020603050405020304" pitchFamily="18" charset="0"/>
                          <a:cs typeface="Times New Roman" panose="02020603050405020304" pitchFamily="18" charset="0"/>
                        </a:rPr>
                        <a:t>196.65</a:t>
                      </a:r>
                    </a:p>
                  </a:txBody>
                  <a:tcPr/>
                </a:tc>
                <a:tc>
                  <a:txBody>
                    <a:bodyPr/>
                    <a:lstStyle/>
                    <a:p>
                      <a:pPr algn="ctr"/>
                      <a:r>
                        <a:rPr lang="en-US" dirty="0">
                          <a:latin typeface="Times New Roman" panose="02020603050405020304" pitchFamily="18" charset="0"/>
                          <a:cs typeface="Times New Roman" panose="02020603050405020304" pitchFamily="18" charset="0"/>
                        </a:rPr>
                        <a:t>141.59</a:t>
                      </a:r>
                    </a:p>
                  </a:txBody>
                  <a:tcPr/>
                </a:tc>
                <a:extLst>
                  <a:ext uri="{0D108BD9-81ED-4DB2-BD59-A6C34878D82A}">
                    <a16:rowId xmlns:a16="http://schemas.microsoft.com/office/drawing/2014/main" val="2829184656"/>
                  </a:ext>
                </a:extLst>
              </a:tr>
              <a:tr h="334297">
                <a:tc>
                  <a:txBody>
                    <a:bodyPr/>
                    <a:lstStyle/>
                    <a:p>
                      <a:pPr algn="ctr"/>
                      <a:r>
                        <a:rPr lang="en-US" dirty="0">
                          <a:latin typeface="Times New Roman" panose="02020603050405020304" pitchFamily="18" charset="0"/>
                          <a:cs typeface="Times New Roman" panose="02020603050405020304" pitchFamily="18" charset="0"/>
                        </a:rPr>
                        <a:t>May</a:t>
                      </a:r>
                    </a:p>
                  </a:txBody>
                  <a:tcPr/>
                </a:tc>
                <a:tc>
                  <a:txBody>
                    <a:bodyPr/>
                    <a:lstStyle/>
                    <a:p>
                      <a:pPr algn="ctr"/>
                      <a:r>
                        <a:rPr lang="en-US" dirty="0">
                          <a:latin typeface="Times New Roman" panose="02020603050405020304" pitchFamily="18" charset="0"/>
                          <a:cs typeface="Times New Roman" panose="02020603050405020304" pitchFamily="18" charset="0"/>
                        </a:rPr>
                        <a:t>213.69</a:t>
                      </a:r>
                    </a:p>
                  </a:txBody>
                  <a:tcPr/>
                </a:tc>
                <a:tc>
                  <a:txBody>
                    <a:bodyPr/>
                    <a:lstStyle/>
                    <a:p>
                      <a:pPr algn="ctr"/>
                      <a:r>
                        <a:rPr lang="en-US" dirty="0">
                          <a:latin typeface="Times New Roman" panose="02020603050405020304" pitchFamily="18" charset="0"/>
                          <a:cs typeface="Times New Roman" panose="02020603050405020304" pitchFamily="18" charset="0"/>
                        </a:rPr>
                        <a:t>158.99</a:t>
                      </a:r>
                    </a:p>
                  </a:txBody>
                  <a:tcPr/>
                </a:tc>
                <a:extLst>
                  <a:ext uri="{0D108BD9-81ED-4DB2-BD59-A6C34878D82A}">
                    <a16:rowId xmlns:a16="http://schemas.microsoft.com/office/drawing/2014/main" val="1686834333"/>
                  </a:ext>
                </a:extLst>
              </a:tr>
              <a:tr h="334297">
                <a:tc>
                  <a:txBody>
                    <a:bodyPr/>
                    <a:lstStyle/>
                    <a:p>
                      <a:pPr algn="ctr"/>
                      <a:r>
                        <a:rPr lang="en-US" dirty="0">
                          <a:latin typeface="Times New Roman" panose="02020603050405020304" pitchFamily="18" charset="0"/>
                          <a:cs typeface="Times New Roman" panose="02020603050405020304" pitchFamily="18" charset="0"/>
                        </a:rPr>
                        <a:t>June</a:t>
                      </a:r>
                    </a:p>
                  </a:txBody>
                  <a:tcPr/>
                </a:tc>
                <a:tc>
                  <a:txBody>
                    <a:bodyPr/>
                    <a:lstStyle/>
                    <a:p>
                      <a:pPr algn="ctr"/>
                      <a:r>
                        <a:rPr lang="en-US" dirty="0">
                          <a:latin typeface="Times New Roman" panose="02020603050405020304" pitchFamily="18" charset="0"/>
                          <a:cs typeface="Times New Roman" panose="02020603050405020304" pitchFamily="18" charset="0"/>
                        </a:rPr>
                        <a:t>253.39</a:t>
                      </a:r>
                    </a:p>
                  </a:txBody>
                  <a:tcPr/>
                </a:tc>
                <a:tc>
                  <a:txBody>
                    <a:bodyPr/>
                    <a:lstStyle/>
                    <a:p>
                      <a:pPr algn="ctr"/>
                      <a:r>
                        <a:rPr lang="en-US" dirty="0">
                          <a:latin typeface="Times New Roman" panose="02020603050405020304" pitchFamily="18" charset="0"/>
                          <a:cs typeface="Times New Roman" panose="02020603050405020304" pitchFamily="18" charset="0"/>
                        </a:rPr>
                        <a:t>182.44</a:t>
                      </a:r>
                    </a:p>
                  </a:txBody>
                  <a:tcPr/>
                </a:tc>
                <a:extLst>
                  <a:ext uri="{0D108BD9-81ED-4DB2-BD59-A6C34878D82A}">
                    <a16:rowId xmlns:a16="http://schemas.microsoft.com/office/drawing/2014/main" val="1432691611"/>
                  </a:ext>
                </a:extLst>
              </a:tr>
              <a:tr h="334297">
                <a:tc>
                  <a:txBody>
                    <a:bodyPr/>
                    <a:lstStyle/>
                    <a:p>
                      <a:pPr algn="ctr"/>
                      <a:r>
                        <a:rPr lang="en-US" dirty="0">
                          <a:latin typeface="Times New Roman" panose="02020603050405020304" pitchFamily="18" charset="0"/>
                          <a:cs typeface="Times New Roman" panose="02020603050405020304" pitchFamily="18" charset="0"/>
                        </a:rPr>
                        <a:t>July</a:t>
                      </a:r>
                    </a:p>
                  </a:txBody>
                  <a:tcPr/>
                </a:tc>
                <a:tc>
                  <a:txBody>
                    <a:bodyPr/>
                    <a:lstStyle/>
                    <a:p>
                      <a:pPr algn="ctr"/>
                      <a:r>
                        <a:rPr lang="en-US" dirty="0">
                          <a:latin typeface="Times New Roman" panose="02020603050405020304" pitchFamily="18" charset="0"/>
                          <a:cs typeface="Times New Roman" panose="02020603050405020304" pitchFamily="18" charset="0"/>
                        </a:rPr>
                        <a:t>271.68</a:t>
                      </a:r>
                    </a:p>
                  </a:txBody>
                  <a:tcPr/>
                </a:tc>
                <a:tc>
                  <a:txBody>
                    <a:bodyPr/>
                    <a:lstStyle/>
                    <a:p>
                      <a:pPr algn="ctr"/>
                      <a:r>
                        <a:rPr lang="en-US" dirty="0">
                          <a:latin typeface="Times New Roman" panose="02020603050405020304" pitchFamily="18" charset="0"/>
                          <a:cs typeface="Times New Roman" panose="02020603050405020304" pitchFamily="18" charset="0"/>
                        </a:rPr>
                        <a:t>202.13</a:t>
                      </a:r>
                    </a:p>
                  </a:txBody>
                  <a:tcPr/>
                </a:tc>
                <a:extLst>
                  <a:ext uri="{0D108BD9-81ED-4DB2-BD59-A6C34878D82A}">
                    <a16:rowId xmlns:a16="http://schemas.microsoft.com/office/drawing/2014/main" val="3298393859"/>
                  </a:ext>
                </a:extLst>
              </a:tr>
              <a:tr h="334297">
                <a:tc>
                  <a:txBody>
                    <a:bodyPr/>
                    <a:lstStyle/>
                    <a:p>
                      <a:pPr algn="ctr"/>
                      <a:r>
                        <a:rPr lang="en-US" dirty="0">
                          <a:latin typeface="Times New Roman" panose="02020603050405020304" pitchFamily="18" charset="0"/>
                          <a:cs typeface="Times New Roman" panose="02020603050405020304" pitchFamily="18" charset="0"/>
                        </a:rPr>
                        <a:t>August</a:t>
                      </a:r>
                    </a:p>
                  </a:txBody>
                  <a:tcPr/>
                </a:tc>
                <a:tc>
                  <a:txBody>
                    <a:bodyPr/>
                    <a:lstStyle/>
                    <a:p>
                      <a:pPr algn="ctr"/>
                      <a:r>
                        <a:rPr lang="en-US" dirty="0">
                          <a:latin typeface="Times New Roman" panose="02020603050405020304" pitchFamily="18" charset="0"/>
                          <a:cs typeface="Times New Roman" panose="02020603050405020304" pitchFamily="18" charset="0"/>
                        </a:rPr>
                        <a:t>198.33</a:t>
                      </a:r>
                    </a:p>
                  </a:txBody>
                  <a:tcPr/>
                </a:tc>
                <a:tc>
                  <a:txBody>
                    <a:bodyPr/>
                    <a:lstStyle/>
                    <a:p>
                      <a:pPr algn="ctr"/>
                      <a:r>
                        <a:rPr lang="en-US" dirty="0">
                          <a:latin typeface="Times New Roman" panose="02020603050405020304" pitchFamily="18" charset="0"/>
                          <a:cs typeface="Times New Roman" panose="02020603050405020304" pitchFamily="18" charset="0"/>
                        </a:rPr>
                        <a:t>147.56</a:t>
                      </a:r>
                    </a:p>
                  </a:txBody>
                  <a:tcPr/>
                </a:tc>
                <a:extLst>
                  <a:ext uri="{0D108BD9-81ED-4DB2-BD59-A6C34878D82A}">
                    <a16:rowId xmlns:a16="http://schemas.microsoft.com/office/drawing/2014/main" val="3323183306"/>
                  </a:ext>
                </a:extLst>
              </a:tr>
              <a:tr h="334297">
                <a:tc>
                  <a:txBody>
                    <a:bodyPr/>
                    <a:lstStyle/>
                    <a:p>
                      <a:pPr algn="ctr"/>
                      <a:r>
                        <a:rPr lang="en-US" dirty="0">
                          <a:latin typeface="Times New Roman" panose="02020603050405020304" pitchFamily="18" charset="0"/>
                          <a:cs typeface="Times New Roman" panose="02020603050405020304" pitchFamily="18" charset="0"/>
                        </a:rPr>
                        <a:t>September</a:t>
                      </a:r>
                    </a:p>
                  </a:txBody>
                  <a:tcPr/>
                </a:tc>
                <a:tc>
                  <a:txBody>
                    <a:bodyPr/>
                    <a:lstStyle/>
                    <a:p>
                      <a:pPr algn="ctr"/>
                      <a:r>
                        <a:rPr lang="en-US" dirty="0">
                          <a:latin typeface="Times New Roman" panose="02020603050405020304" pitchFamily="18" charset="0"/>
                          <a:cs typeface="Times New Roman" panose="02020603050405020304" pitchFamily="18" charset="0"/>
                        </a:rPr>
                        <a:t>160.10</a:t>
                      </a:r>
                    </a:p>
                  </a:txBody>
                  <a:tcPr/>
                </a:tc>
                <a:tc>
                  <a:txBody>
                    <a:bodyPr/>
                    <a:lstStyle/>
                    <a:p>
                      <a:pPr algn="ctr"/>
                      <a:r>
                        <a:rPr lang="en-US" dirty="0">
                          <a:latin typeface="Times New Roman" panose="02020603050405020304" pitchFamily="18" charset="0"/>
                          <a:cs typeface="Times New Roman" panose="02020603050405020304" pitchFamily="18" charset="0"/>
                        </a:rPr>
                        <a:t>115.27</a:t>
                      </a:r>
                    </a:p>
                  </a:txBody>
                  <a:tcPr/>
                </a:tc>
                <a:extLst>
                  <a:ext uri="{0D108BD9-81ED-4DB2-BD59-A6C34878D82A}">
                    <a16:rowId xmlns:a16="http://schemas.microsoft.com/office/drawing/2014/main" val="2517233806"/>
                  </a:ext>
                </a:extLst>
              </a:tr>
              <a:tr h="334297">
                <a:tc>
                  <a:txBody>
                    <a:bodyPr/>
                    <a:lstStyle/>
                    <a:p>
                      <a:pPr algn="ctr"/>
                      <a:r>
                        <a:rPr lang="en-US" dirty="0">
                          <a:latin typeface="Times New Roman" panose="02020603050405020304" pitchFamily="18" charset="0"/>
                          <a:cs typeface="Times New Roman" panose="02020603050405020304" pitchFamily="18" charset="0"/>
                        </a:rPr>
                        <a:t>October</a:t>
                      </a:r>
                    </a:p>
                  </a:txBody>
                  <a:tcPr/>
                </a:tc>
                <a:tc>
                  <a:txBody>
                    <a:bodyPr/>
                    <a:lstStyle/>
                    <a:p>
                      <a:pPr algn="ctr"/>
                      <a:r>
                        <a:rPr lang="en-US" dirty="0">
                          <a:latin typeface="Times New Roman" panose="02020603050405020304" pitchFamily="18" charset="0"/>
                          <a:cs typeface="Times New Roman" panose="02020603050405020304" pitchFamily="18" charset="0"/>
                        </a:rPr>
                        <a:t>103.52</a:t>
                      </a:r>
                    </a:p>
                  </a:txBody>
                  <a:tcPr/>
                </a:tc>
                <a:tc>
                  <a:txBody>
                    <a:bodyPr/>
                    <a:lstStyle/>
                    <a:p>
                      <a:pPr algn="ctr"/>
                      <a:r>
                        <a:rPr lang="en-US" dirty="0">
                          <a:latin typeface="Times New Roman" panose="02020603050405020304" pitchFamily="18" charset="0"/>
                          <a:cs typeface="Times New Roman" panose="02020603050405020304" pitchFamily="18" charset="0"/>
                        </a:rPr>
                        <a:t>77.02</a:t>
                      </a:r>
                    </a:p>
                  </a:txBody>
                  <a:tcPr/>
                </a:tc>
                <a:extLst>
                  <a:ext uri="{0D108BD9-81ED-4DB2-BD59-A6C34878D82A}">
                    <a16:rowId xmlns:a16="http://schemas.microsoft.com/office/drawing/2014/main" val="2766607888"/>
                  </a:ext>
                </a:extLst>
              </a:tr>
              <a:tr h="334297">
                <a:tc>
                  <a:txBody>
                    <a:bodyPr/>
                    <a:lstStyle/>
                    <a:p>
                      <a:pPr algn="ctr"/>
                      <a:r>
                        <a:rPr lang="en-US" dirty="0">
                          <a:latin typeface="Times New Roman" panose="02020603050405020304" pitchFamily="18" charset="0"/>
                          <a:cs typeface="Times New Roman" panose="02020603050405020304" pitchFamily="18" charset="0"/>
                        </a:rPr>
                        <a:t>November</a:t>
                      </a:r>
                    </a:p>
                  </a:txBody>
                  <a:tcPr/>
                </a:tc>
                <a:tc>
                  <a:txBody>
                    <a:bodyPr/>
                    <a:lstStyle/>
                    <a:p>
                      <a:pPr algn="ctr"/>
                      <a:r>
                        <a:rPr lang="en-US" dirty="0">
                          <a:latin typeface="Times New Roman" panose="02020603050405020304" pitchFamily="18" charset="0"/>
                          <a:cs typeface="Times New Roman" panose="02020603050405020304" pitchFamily="18" charset="0"/>
                        </a:rPr>
                        <a:t>47.67</a:t>
                      </a:r>
                    </a:p>
                  </a:txBody>
                  <a:tcPr/>
                </a:tc>
                <a:tc>
                  <a:txBody>
                    <a:bodyPr/>
                    <a:lstStyle/>
                    <a:p>
                      <a:pPr algn="ctr"/>
                      <a:r>
                        <a:rPr lang="en-US" dirty="0">
                          <a:latin typeface="Times New Roman" panose="02020603050405020304" pitchFamily="18" charset="0"/>
                          <a:cs typeface="Times New Roman" panose="02020603050405020304" pitchFamily="18" charset="0"/>
                        </a:rPr>
                        <a:t>34.32</a:t>
                      </a:r>
                    </a:p>
                  </a:txBody>
                  <a:tcPr/>
                </a:tc>
                <a:extLst>
                  <a:ext uri="{0D108BD9-81ED-4DB2-BD59-A6C34878D82A}">
                    <a16:rowId xmlns:a16="http://schemas.microsoft.com/office/drawing/2014/main" val="2561437483"/>
                  </a:ext>
                </a:extLst>
              </a:tr>
              <a:tr h="334297">
                <a:tc>
                  <a:txBody>
                    <a:bodyPr/>
                    <a:lstStyle/>
                    <a:p>
                      <a:pPr algn="ctr"/>
                      <a:r>
                        <a:rPr lang="en-US" dirty="0">
                          <a:latin typeface="Times New Roman" panose="02020603050405020304" pitchFamily="18" charset="0"/>
                          <a:cs typeface="Times New Roman" panose="02020603050405020304" pitchFamily="18" charset="0"/>
                        </a:rPr>
                        <a:t>December</a:t>
                      </a:r>
                    </a:p>
                  </a:txBody>
                  <a:tcPr/>
                </a:tc>
                <a:tc>
                  <a:txBody>
                    <a:bodyPr/>
                    <a:lstStyle/>
                    <a:p>
                      <a:pPr algn="ctr"/>
                      <a:r>
                        <a:rPr lang="en-US" dirty="0">
                          <a:latin typeface="Times New Roman" panose="02020603050405020304" pitchFamily="18" charset="0"/>
                          <a:cs typeface="Times New Roman" panose="02020603050405020304" pitchFamily="18" charset="0"/>
                        </a:rPr>
                        <a:t>35.79</a:t>
                      </a:r>
                    </a:p>
                  </a:txBody>
                  <a:tcPr/>
                </a:tc>
                <a:tc>
                  <a:txBody>
                    <a:bodyPr/>
                    <a:lstStyle/>
                    <a:p>
                      <a:pPr algn="ctr"/>
                      <a:r>
                        <a:rPr lang="en-US" dirty="0">
                          <a:latin typeface="Times New Roman" panose="02020603050405020304" pitchFamily="18" charset="0"/>
                          <a:cs typeface="Times New Roman" panose="02020603050405020304" pitchFamily="18" charset="0"/>
                        </a:rPr>
                        <a:t>26.63</a:t>
                      </a:r>
                    </a:p>
                  </a:txBody>
                  <a:tcPr/>
                </a:tc>
                <a:extLst>
                  <a:ext uri="{0D108BD9-81ED-4DB2-BD59-A6C34878D82A}">
                    <a16:rowId xmlns:a16="http://schemas.microsoft.com/office/drawing/2014/main" val="277965561"/>
                  </a:ext>
                </a:extLst>
              </a:tr>
            </a:tbl>
          </a:graphicData>
        </a:graphic>
      </p:graphicFrame>
      <p:sp>
        <p:nvSpPr>
          <p:cNvPr id="8" name="TextBox 7">
            <a:extLst>
              <a:ext uri="{FF2B5EF4-FFF2-40B4-BE49-F238E27FC236}">
                <a16:creationId xmlns:a16="http://schemas.microsoft.com/office/drawing/2014/main" id="{0E8BC3B7-B540-7CB8-DD27-7DA8145E4475}"/>
              </a:ext>
            </a:extLst>
          </p:cNvPr>
          <p:cNvSpPr txBox="1"/>
          <p:nvPr/>
        </p:nvSpPr>
        <p:spPr>
          <a:xfrm>
            <a:off x="6646294" y="6360851"/>
            <a:ext cx="5240906" cy="369332"/>
          </a:xfrm>
          <a:prstGeom prst="rect">
            <a:avLst/>
          </a:prstGeom>
          <a:noFill/>
        </p:spPr>
        <p:txBody>
          <a:bodyPr wrap="square" rtlCol="0">
            <a:spAutoFit/>
          </a:bodyPr>
          <a:lstStyle/>
          <a:p>
            <a:pPr algn="ctr" rtl="0">
              <a:spcBef>
                <a:spcPts val="0"/>
              </a:spcBef>
              <a:spcAft>
                <a:spcPts val="800"/>
              </a:spcAft>
            </a:pPr>
            <a:r>
              <a:rPr lang="en-US" dirty="0">
                <a:effectLst/>
                <a:latin typeface="Times New Roman" panose="02020603050405020304" pitchFamily="18" charset="0"/>
                <a:cs typeface="Times New Roman" panose="02020603050405020304" pitchFamily="18" charset="0"/>
              </a:rPr>
              <a:t>Table 03: </a:t>
            </a:r>
            <a:r>
              <a:rPr lang="en-US" dirty="0">
                <a:latin typeface="Times New Roman" panose="02020603050405020304" pitchFamily="18" charset="0"/>
                <a:cs typeface="Times New Roman" panose="02020603050405020304" pitchFamily="18" charset="0"/>
              </a:rPr>
              <a:t>Solar Energy by Season</a:t>
            </a:r>
            <a:endParaRPr lang="en-US" dirty="0">
              <a:effectLst/>
              <a:latin typeface="Times New Roman" panose="02020603050405020304" pitchFamily="18" charset="0"/>
              <a:cs typeface="Times New Roman" panose="02020603050405020304" pitchFamily="18" charset="0"/>
            </a:endParaRPr>
          </a:p>
        </p:txBody>
      </p:sp>
      <p:sp>
        <p:nvSpPr>
          <p:cNvPr id="10" name="Rounded Rectangle 9">
            <a:extLst>
              <a:ext uri="{FF2B5EF4-FFF2-40B4-BE49-F238E27FC236}">
                <a16:creationId xmlns:a16="http://schemas.microsoft.com/office/drawing/2014/main" id="{E944A013-A286-2ADB-3E48-E4434B2EB16E}"/>
              </a:ext>
            </a:extLst>
          </p:cNvPr>
          <p:cNvSpPr/>
          <p:nvPr/>
        </p:nvSpPr>
        <p:spPr>
          <a:xfrm>
            <a:off x="7820746" y="3429000"/>
            <a:ext cx="4072128" cy="852666"/>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133350" algn="ctr">
              <a:buClr>
                <a:schemeClr val="dk1"/>
              </a:buClr>
              <a:buSzPts val="1500"/>
            </a:pPr>
            <a:r>
              <a:rPr lang="en-US" dirty="0">
                <a:solidFill>
                  <a:schemeClr val="tx1"/>
                </a:solidFill>
                <a:latin typeface="Times New Roman" panose="02020603050405020304" pitchFamily="18" charset="0"/>
                <a:cs typeface="Times New Roman" panose="02020603050405020304" pitchFamily="18" charset="0"/>
              </a:rPr>
              <a:t>Calgary receives </a:t>
            </a:r>
            <a:r>
              <a:rPr lang="en-US" b="1" dirty="0">
                <a:solidFill>
                  <a:schemeClr val="tx1"/>
                </a:solidFill>
                <a:latin typeface="Times New Roman" panose="02020603050405020304" pitchFamily="18" charset="0"/>
                <a:cs typeface="Times New Roman" panose="02020603050405020304" pitchFamily="18" charset="0"/>
              </a:rPr>
              <a:t>1,312.14 kWh </a:t>
            </a:r>
            <a:r>
              <a:rPr lang="en-US" dirty="0">
                <a:solidFill>
                  <a:schemeClr val="tx1"/>
                </a:solidFill>
                <a:latin typeface="Times New Roman" panose="02020603050405020304" pitchFamily="18" charset="0"/>
                <a:cs typeface="Times New Roman" panose="02020603050405020304" pitchFamily="18" charset="0"/>
              </a:rPr>
              <a:t>of solar energy per m² per year.</a:t>
            </a:r>
          </a:p>
          <a:p>
            <a:pPr marL="133350" lvl="0" algn="just" rtl="0">
              <a:spcBef>
                <a:spcPts val="0"/>
              </a:spcBef>
              <a:spcAft>
                <a:spcPts val="0"/>
              </a:spcAft>
              <a:buClr>
                <a:schemeClr val="dk1"/>
              </a:buClr>
              <a:buSzPts val="1500"/>
            </a:pPr>
            <a:endParaRPr lang="en-US" dirty="0">
              <a:solidFill>
                <a:schemeClr val="tx1"/>
              </a:solidFill>
              <a:latin typeface="Times New Roman" panose="02020603050405020304" pitchFamily="18" charset="0"/>
              <a:cs typeface="Times New Roman" panose="02020603050405020304" pitchFamily="18" charset="0"/>
            </a:endParaRPr>
          </a:p>
        </p:txBody>
      </p:sp>
      <p:pic>
        <p:nvPicPr>
          <p:cNvPr id="29" name="Audio 28">
            <a:extLst>
              <a:ext uri="{FF2B5EF4-FFF2-40B4-BE49-F238E27FC236}">
                <a16:creationId xmlns:a16="http://schemas.microsoft.com/office/drawing/2014/main" id="{BB2EC0FE-8E1C-46F7-B724-CACF55AB778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102180043"/>
      </p:ext>
    </p:extLst>
  </p:cSld>
  <p:clrMapOvr>
    <a:masterClrMapping/>
  </p:clrMapOvr>
  <mc:AlternateContent xmlns:mc="http://schemas.openxmlformats.org/markup-compatibility/2006">
    <mc:Choice xmlns:p14="http://schemas.microsoft.com/office/powerpoint/2010/main" Requires="p14">
      <p:transition spd="slow" p14:dur="2000" advTm="31786"/>
    </mc:Choice>
    <mc:Fallback>
      <p:transition spd="slow" advTm="317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C3784B-5D45-E64D-600D-CC40A3200D63}"/>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4C5842FB-7EF4-05F0-7F35-3E88A68F2E48}"/>
              </a:ext>
            </a:extLst>
          </p:cNvPr>
          <p:cNvSpPr txBox="1"/>
          <p:nvPr/>
        </p:nvSpPr>
        <p:spPr>
          <a:xfrm>
            <a:off x="-9144" y="15990"/>
            <a:ext cx="12191999" cy="646331"/>
          </a:xfrm>
          <a:prstGeom prst="rect">
            <a:avLst/>
          </a:prstGeom>
          <a:noFill/>
        </p:spPr>
        <p:txBody>
          <a:bodyPr wrap="square" rtlCol="0">
            <a:spAutoFit/>
          </a:bodyPr>
          <a:lstStyle/>
          <a:p>
            <a:pPr algn="ctr"/>
            <a:r>
              <a:rPr lang="en-US" sz="3600" b="1" dirty="0">
                <a:solidFill>
                  <a:srgbClr val="002060"/>
                </a:solidFill>
                <a:latin typeface="Times New Roman" panose="02020603050405020304" pitchFamily="18" charset="0"/>
                <a:cs typeface="Times New Roman" panose="02020603050405020304" pitchFamily="18" charset="0"/>
              </a:rPr>
              <a:t>Energy Production</a:t>
            </a:r>
          </a:p>
        </p:txBody>
      </p:sp>
      <p:cxnSp>
        <p:nvCxnSpPr>
          <p:cNvPr id="12" name="Straight Connector 11">
            <a:extLst>
              <a:ext uri="{FF2B5EF4-FFF2-40B4-BE49-F238E27FC236}">
                <a16:creationId xmlns:a16="http://schemas.microsoft.com/office/drawing/2014/main" id="{7E5EDF87-EB1F-F4FF-19CE-7CDCC1E721D7}"/>
              </a:ext>
            </a:extLst>
          </p:cNvPr>
          <p:cNvCxnSpPr/>
          <p:nvPr/>
        </p:nvCxnSpPr>
        <p:spPr>
          <a:xfrm>
            <a:off x="0" y="707886"/>
            <a:ext cx="12192000" cy="0"/>
          </a:xfrm>
          <a:prstGeom prst="line">
            <a:avLst/>
          </a:prstGeom>
          <a:ln w="317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17" name="Slide Number Placeholder 16">
            <a:extLst>
              <a:ext uri="{FF2B5EF4-FFF2-40B4-BE49-F238E27FC236}">
                <a16:creationId xmlns:a16="http://schemas.microsoft.com/office/drawing/2014/main" id="{70EC154E-B8B7-CCED-344F-0C62D95A5E04}"/>
              </a:ext>
            </a:extLst>
          </p:cNvPr>
          <p:cNvSpPr>
            <a:spLocks noGrp="1"/>
          </p:cNvSpPr>
          <p:nvPr>
            <p:ph type="sldNum" sz="quarter" idx="12"/>
          </p:nvPr>
        </p:nvSpPr>
        <p:spPr>
          <a:xfrm>
            <a:off x="8485210" y="6343186"/>
            <a:ext cx="2743200" cy="365125"/>
          </a:xfrm>
        </p:spPr>
        <p:txBody>
          <a:bodyPr/>
          <a:lstStyle/>
          <a:p>
            <a:fld id="{9A781098-0BFA-7F42-AD82-EE82189AE5EF}" type="slidenum">
              <a:rPr lang="en-US" smtClean="0"/>
              <a:t>14</a:t>
            </a:fld>
            <a:endParaRPr lang="en-US" dirty="0"/>
          </a:p>
        </p:txBody>
      </p:sp>
      <p:sp>
        <p:nvSpPr>
          <p:cNvPr id="3" name="AutoShape 2" descr="Generated image">
            <a:extLst>
              <a:ext uri="{FF2B5EF4-FFF2-40B4-BE49-F238E27FC236}">
                <a16:creationId xmlns:a16="http://schemas.microsoft.com/office/drawing/2014/main" id="{22919190-241A-6906-0FAD-D0046A3FAC2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mc:AlternateContent xmlns:mc="http://schemas.openxmlformats.org/markup-compatibility/2006" xmlns:a14="http://schemas.microsoft.com/office/drawing/2010/main">
        <mc:Choice Requires="a14">
          <p:sp>
            <p:nvSpPr>
              <p:cNvPr id="4" name="Rounded Rectangle 3">
                <a:extLst>
                  <a:ext uri="{FF2B5EF4-FFF2-40B4-BE49-F238E27FC236}">
                    <a16:creationId xmlns:a16="http://schemas.microsoft.com/office/drawing/2014/main" id="{A194EB2E-7D52-E6FE-2F2F-D15743184FF9}"/>
                  </a:ext>
                </a:extLst>
              </p:cNvPr>
              <p:cNvSpPr/>
              <p:nvPr/>
            </p:nvSpPr>
            <p:spPr>
              <a:xfrm>
                <a:off x="134112" y="778101"/>
                <a:ext cx="11887200" cy="1014121"/>
              </a:xfrm>
              <a:prstGeom prst="roundRect">
                <a:avLst/>
              </a:prstGeom>
              <a:solidFill>
                <a:schemeClr val="accent1">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CA" dirty="0">
                    <a:solidFill>
                      <a:schemeClr val="tx1"/>
                    </a:solidFill>
                    <a:latin typeface="Times New Roman" panose="02020603050405020304" pitchFamily="18" charset="0"/>
                    <a:cs typeface="Times New Roman" panose="02020603050405020304" pitchFamily="18" charset="0"/>
                  </a:rPr>
                  <a:t>Solar Radiation to AC electricity for a PV system</a:t>
                </a:r>
              </a:p>
              <a:p>
                <a:pPr algn="ctr"/>
                <a14:m>
                  <m:oMathPara xmlns:m="http://schemas.openxmlformats.org/officeDocument/2006/math">
                    <m:oMathParaPr>
                      <m:jc m:val="centerGroup"/>
                    </m:oMathParaPr>
                    <m:oMath xmlns:m="http://schemas.openxmlformats.org/officeDocument/2006/math">
                      <m:sSub>
                        <m:sSubPr>
                          <m:ctrlPr>
                            <a:rPr lang="en-CA" i="1" smtClean="0">
                              <a:solidFill>
                                <a:schemeClr val="tx1"/>
                              </a:solidFill>
                              <a:latin typeface="Cambria Math" panose="02040503050406030204" pitchFamily="18" charset="0"/>
                              <a:cs typeface="Times New Roman" panose="02020603050405020304" pitchFamily="18" charset="0"/>
                            </a:rPr>
                          </m:ctrlPr>
                        </m:sSubPr>
                        <m:e>
                          <m:r>
                            <a:rPr lang="en-US" b="0" i="1" smtClean="0">
                              <a:solidFill>
                                <a:schemeClr val="tx1"/>
                              </a:solidFill>
                              <a:latin typeface="Cambria Math" panose="02040503050406030204" pitchFamily="18" charset="0"/>
                              <a:cs typeface="Times New Roman" panose="02020603050405020304" pitchFamily="18" charset="0"/>
                            </a:rPr>
                            <m:t>𝐸</m:t>
                          </m:r>
                        </m:e>
                        <m:sub>
                          <m:r>
                            <a:rPr lang="en-US" b="0" i="1" smtClean="0">
                              <a:solidFill>
                                <a:schemeClr val="tx1"/>
                              </a:solidFill>
                              <a:latin typeface="Cambria Math" panose="02040503050406030204" pitchFamily="18" charset="0"/>
                              <a:cs typeface="Times New Roman" panose="02020603050405020304" pitchFamily="18" charset="0"/>
                            </a:rPr>
                            <m:t>𝐴𝑛𝑛𝑢𝑎𝑙</m:t>
                          </m:r>
                        </m:sub>
                      </m:sSub>
                      <m:d>
                        <m:dPr>
                          <m:ctrlPr>
                            <a:rPr lang="en-US" b="0" i="1" smtClean="0">
                              <a:solidFill>
                                <a:schemeClr val="tx1"/>
                              </a:solidFill>
                              <a:latin typeface="Cambria Math" panose="02040503050406030204" pitchFamily="18" charset="0"/>
                              <a:cs typeface="Times New Roman" panose="02020603050405020304" pitchFamily="18" charset="0"/>
                            </a:rPr>
                          </m:ctrlPr>
                        </m:dPr>
                        <m:e>
                          <m:r>
                            <a:rPr lang="en-US" b="0" i="1" smtClean="0">
                              <a:solidFill>
                                <a:schemeClr val="tx1"/>
                              </a:solidFill>
                              <a:latin typeface="Cambria Math" panose="02040503050406030204" pitchFamily="18" charset="0"/>
                              <a:cs typeface="Times New Roman" panose="02020603050405020304" pitchFamily="18" charset="0"/>
                            </a:rPr>
                            <m:t>𝑘𝑊h</m:t>
                          </m:r>
                        </m:e>
                      </m:d>
                      <m:r>
                        <a:rPr lang="en-US" b="0" i="1" smtClean="0">
                          <a:solidFill>
                            <a:schemeClr val="tx1"/>
                          </a:solidFill>
                          <a:latin typeface="Cambria Math" panose="02040503050406030204" pitchFamily="18" charset="0"/>
                          <a:cs typeface="Times New Roman" panose="02020603050405020304" pitchFamily="18" charset="0"/>
                        </a:rPr>
                        <m:t>=</m:t>
                      </m:r>
                      <m:sSub>
                        <m:sSubPr>
                          <m:ctrlPr>
                            <a:rPr lang="en-US" b="0" i="1" smtClean="0">
                              <a:solidFill>
                                <a:schemeClr val="tx1"/>
                              </a:solidFill>
                              <a:latin typeface="Cambria Math" panose="02040503050406030204" pitchFamily="18" charset="0"/>
                              <a:cs typeface="Times New Roman" panose="02020603050405020304" pitchFamily="18" charset="0"/>
                            </a:rPr>
                          </m:ctrlPr>
                        </m:sSubPr>
                        <m:e>
                          <m:r>
                            <a:rPr lang="en-US" b="0" i="1" smtClean="0">
                              <a:solidFill>
                                <a:schemeClr val="tx1"/>
                              </a:solidFill>
                              <a:latin typeface="Cambria Math" panose="02040503050406030204" pitchFamily="18" charset="0"/>
                              <a:cs typeface="Times New Roman" panose="02020603050405020304" pitchFamily="18" charset="0"/>
                            </a:rPr>
                            <m:t>𝐻</m:t>
                          </m:r>
                        </m:e>
                        <m:sub>
                          <m:r>
                            <a:rPr lang="en-US" b="0" i="1" smtClean="0">
                              <a:solidFill>
                                <a:schemeClr val="tx1"/>
                              </a:solidFill>
                              <a:latin typeface="Cambria Math" panose="02040503050406030204" pitchFamily="18" charset="0"/>
                              <a:cs typeface="Times New Roman" panose="02020603050405020304" pitchFamily="18" charset="0"/>
                            </a:rPr>
                            <m:t>𝑎𝑛𝑛𝑢𝑎𝑙</m:t>
                          </m:r>
                        </m:sub>
                      </m:sSub>
                      <m:r>
                        <a:rPr lang="en-US"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𝑃</m:t>
                          </m:r>
                        </m:e>
                        <m:sub>
                          <m:r>
                            <a:rPr lang="en-US"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𝐷𝐶</m:t>
                          </m:r>
                        </m:sub>
                      </m:sSub>
                      <m:r>
                        <a:rPr lang="en-US"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r>
                        <a:rPr lang="en-US"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𝑘𝑊</m:t>
                      </m:r>
                      <m:r>
                        <a:rPr lang="en-US"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r>
                        <a:rPr lang="en-US"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𝑃𝑅</m:t>
                      </m:r>
                    </m:oMath>
                  </m:oMathPara>
                </a14:m>
                <a:endParaRPr lang="en-CA" dirty="0">
                  <a:solidFill>
                    <a:schemeClr val="tx1"/>
                  </a:solidFill>
                  <a:latin typeface="Times New Roman" panose="02020603050405020304" pitchFamily="18" charset="0"/>
                  <a:cs typeface="Times New Roman" panose="02020603050405020304" pitchFamily="18" charset="0"/>
                </a:endParaRPr>
              </a:p>
              <a:p>
                <a:pPr algn="ctr"/>
                <a:r>
                  <a:rPr lang="en-CA" dirty="0">
                    <a:solidFill>
                      <a:schemeClr val="tx1"/>
                    </a:solidFill>
                    <a:latin typeface="Times New Roman" panose="02020603050405020304" pitchFamily="18" charset="0"/>
                    <a:cs typeface="Times New Roman" panose="02020603050405020304" pitchFamily="18" charset="0"/>
                  </a:rPr>
                  <a:t>Here, </a:t>
                </a:r>
                <a14:m>
                  <m:oMath xmlns:m="http://schemas.openxmlformats.org/officeDocument/2006/math">
                    <m:sSub>
                      <m:sSubPr>
                        <m:ctrlPr>
                          <a:rPr lang="en-US"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𝑃</m:t>
                        </m:r>
                      </m:e>
                      <m:sub>
                        <m:r>
                          <a:rPr lang="en-US"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𝐷𝐶</m:t>
                        </m:r>
                      </m:sub>
                    </m:sSub>
                  </m:oMath>
                </a14:m>
                <a:r>
                  <a:rPr lang="en-CA" dirty="0">
                    <a:solidFill>
                      <a:schemeClr val="tx1"/>
                    </a:solidFill>
                    <a:latin typeface="Times New Roman" panose="02020603050405020304" pitchFamily="18" charset="0"/>
                    <a:cs typeface="Times New Roman" panose="02020603050405020304" pitchFamily="18" charset="0"/>
                  </a:rPr>
                  <a:t>= System Size; PR = Performance Ratio (losses). Typical value 0.75-0.85</a:t>
                </a:r>
              </a:p>
            </p:txBody>
          </p:sp>
        </mc:Choice>
        <mc:Fallback xmlns="">
          <p:sp>
            <p:nvSpPr>
              <p:cNvPr id="4" name="Rounded Rectangle 3">
                <a:extLst>
                  <a:ext uri="{FF2B5EF4-FFF2-40B4-BE49-F238E27FC236}">
                    <a16:creationId xmlns:a16="http://schemas.microsoft.com/office/drawing/2014/main" id="{A194EB2E-7D52-E6FE-2F2F-D15743184FF9}"/>
                  </a:ext>
                </a:extLst>
              </p:cNvPr>
              <p:cNvSpPr>
                <a:spLocks noRot="1" noChangeAspect="1" noMove="1" noResize="1" noEditPoints="1" noAdjustHandles="1" noChangeArrowheads="1" noChangeShapeType="1" noTextEdit="1"/>
              </p:cNvSpPr>
              <p:nvPr/>
            </p:nvSpPr>
            <p:spPr>
              <a:xfrm>
                <a:off x="134112" y="778101"/>
                <a:ext cx="11887200" cy="1014121"/>
              </a:xfrm>
              <a:prstGeom prst="roundRect">
                <a:avLst/>
              </a:prstGeom>
              <a:blipFill>
                <a:blip r:embed="rId5"/>
                <a:stretch>
                  <a:fillRect b="-3659"/>
                </a:stretch>
              </a:blipFill>
            </p:spPr>
            <p:txBody>
              <a:bodyPr/>
              <a:lstStyle/>
              <a:p>
                <a:r>
                  <a:rPr lang="en-US">
                    <a:noFill/>
                  </a:rPr>
                  <a:t> </a:t>
                </a:r>
              </a:p>
            </p:txBody>
          </p:sp>
        </mc:Fallback>
      </mc:AlternateContent>
      <p:sp>
        <p:nvSpPr>
          <p:cNvPr id="2" name="Rounded Rectangle 1">
            <a:extLst>
              <a:ext uri="{FF2B5EF4-FFF2-40B4-BE49-F238E27FC236}">
                <a16:creationId xmlns:a16="http://schemas.microsoft.com/office/drawing/2014/main" id="{36E32F27-E470-A435-D4A8-014D7D06B28C}"/>
              </a:ext>
            </a:extLst>
          </p:cNvPr>
          <p:cNvSpPr/>
          <p:nvPr/>
        </p:nvSpPr>
        <p:spPr>
          <a:xfrm>
            <a:off x="134112" y="1955678"/>
            <a:ext cx="4072128" cy="1320922"/>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133350" lvl="0" algn="ctr" rtl="0">
              <a:spcBef>
                <a:spcPts val="0"/>
              </a:spcBef>
              <a:spcAft>
                <a:spcPts val="0"/>
              </a:spcAft>
              <a:buClr>
                <a:schemeClr val="dk1"/>
              </a:buClr>
              <a:buSzPts val="1500"/>
            </a:pPr>
            <a:r>
              <a:rPr lang="en-US" b="1" u="sng" dirty="0">
                <a:solidFill>
                  <a:schemeClr val="tx1"/>
                </a:solidFill>
                <a:latin typeface="Times New Roman" panose="02020603050405020304" pitchFamily="18" charset="0"/>
                <a:cs typeface="Times New Roman" panose="02020603050405020304" pitchFamily="18" charset="0"/>
              </a:rPr>
              <a:t>System Assumption</a:t>
            </a:r>
          </a:p>
          <a:p>
            <a:pPr marL="133350" lvl="0" algn="ctr" rtl="0">
              <a:spcBef>
                <a:spcPts val="0"/>
              </a:spcBef>
              <a:spcAft>
                <a:spcPts val="0"/>
              </a:spcAft>
              <a:buClr>
                <a:schemeClr val="dk1"/>
              </a:buClr>
              <a:buSzPts val="1500"/>
            </a:pPr>
            <a:r>
              <a:rPr lang="en-US" dirty="0">
                <a:solidFill>
                  <a:schemeClr val="tx1"/>
                </a:solidFill>
                <a:latin typeface="Times New Roman" panose="02020603050405020304" pitchFamily="18" charset="0"/>
                <a:cs typeface="Times New Roman" panose="02020603050405020304" pitchFamily="18" charset="0"/>
              </a:rPr>
              <a:t>System size: 4kW (DC)</a:t>
            </a:r>
          </a:p>
          <a:p>
            <a:pPr marL="133350" lvl="0" algn="ctr" rtl="0">
              <a:spcBef>
                <a:spcPts val="0"/>
              </a:spcBef>
              <a:spcAft>
                <a:spcPts val="0"/>
              </a:spcAft>
              <a:buClr>
                <a:schemeClr val="dk1"/>
              </a:buClr>
              <a:buSzPts val="1500"/>
            </a:pPr>
            <a:r>
              <a:rPr lang="en-US" dirty="0">
                <a:solidFill>
                  <a:schemeClr val="tx1"/>
                </a:solidFill>
                <a:latin typeface="Times New Roman" panose="02020603050405020304" pitchFamily="18" charset="0"/>
                <a:cs typeface="Times New Roman" panose="02020603050405020304" pitchFamily="18" charset="0"/>
              </a:rPr>
              <a:t>PR: 0.80 (accounts for inverter, wiring, temperature, snow, etc.)</a:t>
            </a:r>
          </a:p>
          <a:p>
            <a:pPr marL="133350" lvl="0" algn="ctr" rtl="0">
              <a:spcBef>
                <a:spcPts val="0"/>
              </a:spcBef>
              <a:spcAft>
                <a:spcPts val="0"/>
              </a:spcAft>
              <a:buClr>
                <a:schemeClr val="dk1"/>
              </a:buClr>
              <a:buSzPts val="1500"/>
            </a:pPr>
            <a:endParaRPr lang="en-US" b="1" u="sng" dirty="0">
              <a:solidFill>
                <a:schemeClr val="tx1"/>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Rounded Rectangle 4">
                <a:extLst>
                  <a:ext uri="{FF2B5EF4-FFF2-40B4-BE49-F238E27FC236}">
                    <a16:creationId xmlns:a16="http://schemas.microsoft.com/office/drawing/2014/main" id="{65034ABB-D489-2E22-2CD3-4942A331D3DF}"/>
                  </a:ext>
                </a:extLst>
              </p:cNvPr>
              <p:cNvSpPr/>
              <p:nvPr/>
            </p:nvSpPr>
            <p:spPr>
              <a:xfrm>
                <a:off x="4738197" y="1919722"/>
                <a:ext cx="7283115" cy="1320922"/>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133350" lvl="0" algn="ctr" rtl="0">
                  <a:spcBef>
                    <a:spcPts val="0"/>
                  </a:spcBef>
                  <a:spcAft>
                    <a:spcPts val="0"/>
                  </a:spcAft>
                  <a:buClr>
                    <a:schemeClr val="dk1"/>
                  </a:buClr>
                  <a:buSzPts val="1500"/>
                </a:pPr>
                <a:r>
                  <a:rPr lang="en-US" b="1" u="sng" dirty="0">
                    <a:solidFill>
                      <a:schemeClr val="tx1"/>
                    </a:solidFill>
                    <a:latin typeface="Times New Roman" panose="02020603050405020304" pitchFamily="18" charset="0"/>
                    <a:cs typeface="Times New Roman" panose="02020603050405020304" pitchFamily="18" charset="0"/>
                  </a:rPr>
                  <a:t>Annual Energy from the solar resource</a:t>
                </a:r>
              </a:p>
              <a:p>
                <a:pPr marL="133350" lvl="0" algn="ctr" rtl="0">
                  <a:spcBef>
                    <a:spcPts val="0"/>
                  </a:spcBef>
                  <a:spcAft>
                    <a:spcPts val="0"/>
                  </a:spcAft>
                  <a:buClr>
                    <a:schemeClr val="dk1"/>
                  </a:buClr>
                  <a:buSzPts val="1500"/>
                </a:pPr>
                <a14:m>
                  <m:oMathPara xmlns:m="http://schemas.openxmlformats.org/officeDocument/2006/math">
                    <m:oMathParaPr>
                      <m:jc m:val="centerGroup"/>
                    </m:oMathParaPr>
                    <m:oMath xmlns:m="http://schemas.openxmlformats.org/officeDocument/2006/math">
                      <m:sSub>
                        <m:sSubPr>
                          <m:ctrlPr>
                            <a:rPr lang="en-US" i="1" smtClean="0">
                              <a:solidFill>
                                <a:schemeClr val="tx1"/>
                              </a:solidFill>
                              <a:latin typeface="Cambria Math" panose="02040503050406030204" pitchFamily="18" charset="0"/>
                              <a:cs typeface="Times New Roman" panose="02020603050405020304" pitchFamily="18" charset="0"/>
                            </a:rPr>
                          </m:ctrlPr>
                        </m:sSubPr>
                        <m:e>
                          <m:r>
                            <a:rPr lang="en-US" b="0" i="1" smtClean="0">
                              <a:solidFill>
                                <a:schemeClr val="tx1"/>
                              </a:solidFill>
                              <a:latin typeface="Cambria Math" panose="02040503050406030204" pitchFamily="18" charset="0"/>
                              <a:cs typeface="Times New Roman" panose="02020603050405020304" pitchFamily="18" charset="0"/>
                            </a:rPr>
                            <m:t>𝐸</m:t>
                          </m:r>
                        </m:e>
                        <m:sub>
                          <m:r>
                            <a:rPr lang="en-US" b="0" i="1" smtClean="0">
                              <a:solidFill>
                                <a:schemeClr val="tx1"/>
                              </a:solidFill>
                              <a:latin typeface="Cambria Math" panose="02040503050406030204" pitchFamily="18" charset="0"/>
                              <a:cs typeface="Times New Roman" panose="02020603050405020304" pitchFamily="18" charset="0"/>
                            </a:rPr>
                            <m:t>𝑎𝑛𝑛𝑢𝑎𝑙</m:t>
                          </m:r>
                        </m:sub>
                      </m:sSub>
                      <m:d>
                        <m:dPr>
                          <m:ctrlPr>
                            <a:rPr lang="en-US" i="1" smtClean="0">
                              <a:solidFill>
                                <a:schemeClr val="tx1"/>
                              </a:solidFill>
                              <a:latin typeface="Cambria Math" panose="02040503050406030204" pitchFamily="18" charset="0"/>
                              <a:cs typeface="Times New Roman" panose="02020603050405020304" pitchFamily="18" charset="0"/>
                            </a:rPr>
                          </m:ctrlPr>
                        </m:dPr>
                        <m:e>
                          <m:r>
                            <a:rPr lang="en-US" b="0" i="1" smtClean="0">
                              <a:solidFill>
                                <a:schemeClr val="tx1"/>
                              </a:solidFill>
                              <a:latin typeface="Cambria Math" panose="02040503050406030204" pitchFamily="18" charset="0"/>
                              <a:cs typeface="Times New Roman" panose="02020603050405020304" pitchFamily="18" charset="0"/>
                            </a:rPr>
                            <m:t>𝑘𝑊h</m:t>
                          </m:r>
                        </m:e>
                      </m:d>
                      <m:r>
                        <a:rPr lang="en-US" b="0" i="1" smtClean="0">
                          <a:solidFill>
                            <a:schemeClr val="tx1"/>
                          </a:solidFill>
                          <a:latin typeface="Cambria Math" panose="02040503050406030204" pitchFamily="18" charset="0"/>
                          <a:cs typeface="Times New Roman" panose="02020603050405020304" pitchFamily="18" charset="0"/>
                        </a:rPr>
                        <m:t>=</m:t>
                      </m:r>
                      <m:sSub>
                        <m:sSubPr>
                          <m:ctrlPr>
                            <a:rPr lang="en-US" i="1" smtClean="0">
                              <a:solidFill>
                                <a:schemeClr val="tx1"/>
                              </a:solidFill>
                              <a:latin typeface="Cambria Math" panose="02040503050406030204" pitchFamily="18" charset="0"/>
                              <a:cs typeface="Times New Roman" panose="02020603050405020304" pitchFamily="18" charset="0"/>
                            </a:rPr>
                          </m:ctrlPr>
                        </m:sSubPr>
                        <m:e>
                          <m:r>
                            <a:rPr lang="en-US" b="0" i="1" smtClean="0">
                              <a:solidFill>
                                <a:schemeClr val="tx1"/>
                              </a:solidFill>
                              <a:latin typeface="Cambria Math" panose="02040503050406030204" pitchFamily="18" charset="0"/>
                              <a:cs typeface="Times New Roman" panose="02020603050405020304" pitchFamily="18" charset="0"/>
                            </a:rPr>
                            <m:t>𝐻</m:t>
                          </m:r>
                        </m:e>
                        <m:sub>
                          <m:r>
                            <a:rPr lang="en-US" b="0" i="1" smtClean="0">
                              <a:solidFill>
                                <a:schemeClr val="tx1"/>
                              </a:solidFill>
                              <a:latin typeface="Cambria Math" panose="02040503050406030204" pitchFamily="18" charset="0"/>
                              <a:cs typeface="Times New Roman" panose="02020603050405020304" pitchFamily="18" charset="0"/>
                            </a:rPr>
                            <m:t>𝑎𝑛𝑛𝑢𝑎𝑙</m:t>
                          </m:r>
                        </m:sub>
                      </m:sSub>
                      <m:r>
                        <a:rPr lang="en-US"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𝑃</m:t>
                          </m:r>
                        </m:e>
                        <m:sub>
                          <m:r>
                            <a:rPr lang="en-US"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𝐷𝐶</m:t>
                          </m:r>
                        </m:sub>
                      </m:sSub>
                      <m:d>
                        <m:dPr>
                          <m:ctrlPr>
                            <a:rPr lang="en-US"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𝑘𝑊</m:t>
                          </m:r>
                        </m:e>
                      </m:d>
                      <m:r>
                        <a:rPr lang="en-US"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r>
                        <a:rPr lang="en-US"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𝑃𝑅</m:t>
                      </m:r>
                    </m:oMath>
                  </m:oMathPara>
                </a14:m>
                <a:endParaRPr lang="en-US" dirty="0">
                  <a:solidFill>
                    <a:schemeClr val="tx1"/>
                  </a:solidFill>
                  <a:latin typeface="Times New Roman" panose="02020603050405020304" pitchFamily="18" charset="0"/>
                  <a:ea typeface="Cambria Math" panose="02040503050406030204" pitchFamily="18" charset="0"/>
                  <a:cs typeface="Times New Roman" panose="02020603050405020304" pitchFamily="18" charset="0"/>
                </a:endParaRPr>
              </a:p>
              <a:p>
                <a:pPr marL="133350" lvl="0" algn="ctr">
                  <a:buClr>
                    <a:schemeClr val="dk1"/>
                  </a:buClr>
                  <a:buSzPts val="1500"/>
                </a:pPr>
                <a:r>
                  <a:rPr lang="en-US" dirty="0">
                    <a:solidFill>
                      <a:schemeClr val="tx1"/>
                    </a:solidFill>
                    <a:latin typeface="Times New Roman" panose="02020603050405020304" pitchFamily="18" charset="0"/>
                    <a:cs typeface="Times New Roman" panose="02020603050405020304" pitchFamily="18" charset="0"/>
                  </a:rPr>
                  <a:t>Hence, </a:t>
                </a:r>
                <a14:m>
                  <m:oMath xmlns:m="http://schemas.openxmlformats.org/officeDocument/2006/math">
                    <m:sSub>
                      <m:sSubPr>
                        <m:ctrlPr>
                          <a:rPr lang="en-US" i="1" smtClean="0">
                            <a:solidFill>
                              <a:schemeClr val="tx1"/>
                            </a:solidFill>
                            <a:latin typeface="Cambria Math" panose="02040503050406030204" pitchFamily="18" charset="0"/>
                            <a:cs typeface="Times New Roman" panose="02020603050405020304" pitchFamily="18" charset="0"/>
                          </a:rPr>
                        </m:ctrlPr>
                      </m:sSubPr>
                      <m:e>
                        <m:r>
                          <a:rPr lang="en-US" b="0" i="1" smtClean="0">
                            <a:solidFill>
                              <a:schemeClr val="tx1"/>
                            </a:solidFill>
                            <a:latin typeface="Cambria Math" panose="02040503050406030204" pitchFamily="18" charset="0"/>
                            <a:cs typeface="Times New Roman" panose="02020603050405020304" pitchFamily="18" charset="0"/>
                          </a:rPr>
                          <m:t>𝐻</m:t>
                        </m:r>
                      </m:e>
                      <m:sub>
                        <m:r>
                          <a:rPr lang="en-US" b="0" i="1" smtClean="0">
                            <a:solidFill>
                              <a:schemeClr val="tx1"/>
                            </a:solidFill>
                            <a:latin typeface="Cambria Math" panose="02040503050406030204" pitchFamily="18" charset="0"/>
                            <a:cs typeface="Times New Roman" panose="02020603050405020304" pitchFamily="18" charset="0"/>
                          </a:rPr>
                          <m:t>𝑎𝑛𝑛𝑢𝑎𝑙</m:t>
                        </m:r>
                      </m:sub>
                    </m:sSub>
                  </m:oMath>
                </a14:m>
                <a:r>
                  <a:rPr lang="en-US" dirty="0">
                    <a:solidFill>
                      <a:schemeClr val="tx1"/>
                    </a:solidFill>
                    <a:latin typeface="Times New Roman" panose="02020603050405020304" pitchFamily="18" charset="0"/>
                    <a:cs typeface="Times New Roman" panose="02020603050405020304" pitchFamily="18" charset="0"/>
                  </a:rPr>
                  <a:t>= 1,312.14 kWh/year (from Table 3)</a:t>
                </a:r>
              </a:p>
              <a:p>
                <a:pPr marL="133350" lvl="0" algn="ctr">
                  <a:buClr>
                    <a:schemeClr val="dk1"/>
                  </a:buClr>
                  <a:buSzPts val="1500"/>
                </a:pPr>
                <a:r>
                  <a:rPr lang="en-US" b="1" dirty="0">
                    <a:solidFill>
                      <a:schemeClr val="tx1"/>
                    </a:solidFill>
                    <a:latin typeface="Times New Roman" panose="02020603050405020304" pitchFamily="18" charset="0"/>
                    <a:cs typeface="Times New Roman" panose="02020603050405020304" pitchFamily="18" charset="0"/>
                  </a:rPr>
                  <a:t>So, </a:t>
                </a:r>
                <a14:m>
                  <m:oMath xmlns:m="http://schemas.openxmlformats.org/officeDocument/2006/math">
                    <m:sSub>
                      <m:sSubPr>
                        <m:ctrlPr>
                          <a:rPr lang="en-US" b="1" i="1" smtClean="0">
                            <a:solidFill>
                              <a:schemeClr val="tx1"/>
                            </a:solidFill>
                            <a:latin typeface="Cambria Math" panose="02040503050406030204" pitchFamily="18" charset="0"/>
                            <a:cs typeface="Times New Roman" panose="02020603050405020304" pitchFamily="18" charset="0"/>
                          </a:rPr>
                        </m:ctrlPr>
                      </m:sSubPr>
                      <m:e>
                        <m:r>
                          <a:rPr lang="en-US" b="1" i="1" smtClean="0">
                            <a:solidFill>
                              <a:schemeClr val="tx1"/>
                            </a:solidFill>
                            <a:latin typeface="Cambria Math" panose="02040503050406030204" pitchFamily="18" charset="0"/>
                            <a:cs typeface="Times New Roman" panose="02020603050405020304" pitchFamily="18" charset="0"/>
                          </a:rPr>
                          <m:t>𝑬</m:t>
                        </m:r>
                      </m:e>
                      <m:sub>
                        <m:r>
                          <a:rPr lang="en-US" b="1" i="1" smtClean="0">
                            <a:solidFill>
                              <a:schemeClr val="tx1"/>
                            </a:solidFill>
                            <a:latin typeface="Cambria Math" panose="02040503050406030204" pitchFamily="18" charset="0"/>
                            <a:cs typeface="Times New Roman" panose="02020603050405020304" pitchFamily="18" charset="0"/>
                          </a:rPr>
                          <m:t>𝒂𝒏𝒏𝒖𝒂𝒍</m:t>
                        </m:r>
                      </m:sub>
                    </m:sSub>
                    <m:d>
                      <m:dPr>
                        <m:ctrlPr>
                          <a:rPr lang="en-US" b="1" i="1" smtClean="0">
                            <a:solidFill>
                              <a:schemeClr val="tx1"/>
                            </a:solidFill>
                            <a:latin typeface="Cambria Math" panose="02040503050406030204" pitchFamily="18" charset="0"/>
                            <a:cs typeface="Times New Roman" panose="02020603050405020304" pitchFamily="18" charset="0"/>
                          </a:rPr>
                        </m:ctrlPr>
                      </m:dPr>
                      <m:e>
                        <m:r>
                          <a:rPr lang="en-US" b="1" i="1" smtClean="0">
                            <a:solidFill>
                              <a:schemeClr val="tx1"/>
                            </a:solidFill>
                            <a:latin typeface="Cambria Math" panose="02040503050406030204" pitchFamily="18" charset="0"/>
                            <a:cs typeface="Times New Roman" panose="02020603050405020304" pitchFamily="18" charset="0"/>
                          </a:rPr>
                          <m:t>𝒌𝑾𝒉</m:t>
                        </m:r>
                      </m:e>
                    </m:d>
                    <m:r>
                      <a:rPr lang="en-US" b="1" i="0" smtClean="0">
                        <a:solidFill>
                          <a:schemeClr val="tx1"/>
                        </a:solidFill>
                        <a:latin typeface="Cambria Math" panose="02040503050406030204" pitchFamily="18" charset="0"/>
                        <a:cs typeface="Times New Roman" panose="02020603050405020304" pitchFamily="18" charset="0"/>
                      </a:rPr>
                      <m:t>=</m:t>
                    </m:r>
                    <m:r>
                      <a:rPr lang="en-US" b="1" i="0" smtClean="0">
                        <a:solidFill>
                          <a:schemeClr val="tx1"/>
                        </a:solidFill>
                        <a:latin typeface="Cambria Math" panose="02040503050406030204" pitchFamily="18" charset="0"/>
                        <a:cs typeface="Times New Roman" panose="02020603050405020304" pitchFamily="18" charset="0"/>
                      </a:rPr>
                      <m:t>𝟒𝟏𝟗𝟖</m:t>
                    </m:r>
                    <m:r>
                      <a:rPr lang="en-US" b="1" i="0" smtClean="0">
                        <a:solidFill>
                          <a:schemeClr val="tx1"/>
                        </a:solidFill>
                        <a:latin typeface="Cambria Math" panose="02040503050406030204" pitchFamily="18" charset="0"/>
                        <a:cs typeface="Times New Roman" panose="02020603050405020304" pitchFamily="18" charset="0"/>
                      </a:rPr>
                      <m:t>.</m:t>
                    </m:r>
                    <m:r>
                      <a:rPr lang="en-US" b="1" i="0" smtClean="0">
                        <a:solidFill>
                          <a:schemeClr val="tx1"/>
                        </a:solidFill>
                        <a:latin typeface="Cambria Math" panose="02040503050406030204" pitchFamily="18" charset="0"/>
                        <a:cs typeface="Times New Roman" panose="02020603050405020304" pitchFamily="18" charset="0"/>
                      </a:rPr>
                      <m:t>𝟖𝟓</m:t>
                    </m:r>
                    <m:r>
                      <a:rPr lang="en-US" b="1" i="0" smtClean="0">
                        <a:solidFill>
                          <a:schemeClr val="tx1"/>
                        </a:solidFill>
                        <a:latin typeface="Cambria Math" panose="02040503050406030204" pitchFamily="18" charset="0"/>
                        <a:cs typeface="Times New Roman" panose="02020603050405020304" pitchFamily="18" charset="0"/>
                      </a:rPr>
                      <m:t> </m:t>
                    </m:r>
                    <m:r>
                      <a:rPr lang="en-US" b="1" i="0" smtClean="0">
                        <a:solidFill>
                          <a:schemeClr val="tx1"/>
                        </a:solidFill>
                        <a:latin typeface="Cambria Math" panose="02040503050406030204" pitchFamily="18" charset="0"/>
                        <a:cs typeface="Times New Roman" panose="02020603050405020304" pitchFamily="18" charset="0"/>
                      </a:rPr>
                      <m:t>𝐤𝐖𝐡</m:t>
                    </m:r>
                  </m:oMath>
                </a14:m>
                <a:endParaRPr lang="en-US" b="1" dirty="0">
                  <a:solidFill>
                    <a:schemeClr val="tx1"/>
                  </a:solidFill>
                  <a:latin typeface="Times New Roman" panose="02020603050405020304" pitchFamily="18" charset="0"/>
                  <a:cs typeface="Times New Roman" panose="02020603050405020304" pitchFamily="18" charset="0"/>
                </a:endParaRPr>
              </a:p>
              <a:p>
                <a:pPr marL="133350" lvl="0" algn="ctr">
                  <a:buClr>
                    <a:schemeClr val="dk1"/>
                  </a:buClr>
                  <a:buSzPts val="1500"/>
                </a:pPr>
                <a:endParaRPr lang="en-US"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5" name="Rounded Rectangle 4">
                <a:extLst>
                  <a:ext uri="{FF2B5EF4-FFF2-40B4-BE49-F238E27FC236}">
                    <a16:creationId xmlns:a16="http://schemas.microsoft.com/office/drawing/2014/main" id="{65034ABB-D489-2E22-2CD3-4942A331D3DF}"/>
                  </a:ext>
                </a:extLst>
              </p:cNvPr>
              <p:cNvSpPr>
                <a:spLocks noRot="1" noChangeAspect="1" noMove="1" noResize="1" noEditPoints="1" noAdjustHandles="1" noChangeArrowheads="1" noChangeShapeType="1" noTextEdit="1"/>
              </p:cNvSpPr>
              <p:nvPr/>
            </p:nvSpPr>
            <p:spPr>
              <a:xfrm>
                <a:off x="4738197" y="1919722"/>
                <a:ext cx="7283115" cy="1320922"/>
              </a:xfrm>
              <a:prstGeom prst="roundRect">
                <a:avLst/>
              </a:prstGeom>
              <a:blipFill>
                <a:blip r:embed="rId6"/>
                <a:stretch>
                  <a:fillRect b="-1887"/>
                </a:stretch>
              </a:blipFill>
            </p:spPr>
            <p:txBody>
              <a:bodyPr/>
              <a:lstStyle/>
              <a:p>
                <a:r>
                  <a:rPr lang="en-US">
                    <a:noFill/>
                  </a:rPr>
                  <a:t> </a:t>
                </a:r>
              </a:p>
            </p:txBody>
          </p:sp>
        </mc:Fallback>
      </mc:AlternateContent>
      <p:sp>
        <p:nvSpPr>
          <p:cNvPr id="6" name="Curved Down Arrow 5">
            <a:extLst>
              <a:ext uri="{FF2B5EF4-FFF2-40B4-BE49-F238E27FC236}">
                <a16:creationId xmlns:a16="http://schemas.microsoft.com/office/drawing/2014/main" id="{44AA465F-5775-0346-CE7F-4DE2FA141BCE}"/>
              </a:ext>
            </a:extLst>
          </p:cNvPr>
          <p:cNvSpPr/>
          <p:nvPr/>
        </p:nvSpPr>
        <p:spPr>
          <a:xfrm>
            <a:off x="4039402" y="1955678"/>
            <a:ext cx="1020277" cy="629026"/>
          </a:xfrm>
          <a:prstGeom prst="curvedDownArrow">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mc:AlternateContent xmlns:mc="http://schemas.openxmlformats.org/markup-compatibility/2006" xmlns:a14="http://schemas.microsoft.com/office/drawing/2010/main">
        <mc:Choice Requires="a14">
          <p:sp>
            <p:nvSpPr>
              <p:cNvPr id="7" name="Rounded Rectangle 6">
                <a:extLst>
                  <a:ext uri="{FF2B5EF4-FFF2-40B4-BE49-F238E27FC236}">
                    <a16:creationId xmlns:a16="http://schemas.microsoft.com/office/drawing/2014/main" id="{C34F4A65-A3EC-D8E6-4F75-9C7E4EA0DD9F}"/>
                  </a:ext>
                </a:extLst>
              </p:cNvPr>
              <p:cNvSpPr/>
              <p:nvPr/>
            </p:nvSpPr>
            <p:spPr>
              <a:xfrm>
                <a:off x="134112" y="3573117"/>
                <a:ext cx="11887200" cy="1320922"/>
              </a:xfrm>
              <a:prstGeom prst="roundRect">
                <a:avLst/>
              </a:prstGeom>
              <a:solidFill>
                <a:schemeClr val="accent1">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CA" b="1" u="sng" dirty="0">
                    <a:solidFill>
                      <a:schemeClr val="tx1"/>
                    </a:solidFill>
                    <a:latin typeface="Times New Roman" panose="02020603050405020304" pitchFamily="18" charset="0"/>
                    <a:cs typeface="Times New Roman" panose="02020603050405020304" pitchFamily="18" charset="0"/>
                  </a:rPr>
                  <a:t>Carbon Savings</a:t>
                </a:r>
              </a:p>
              <a:p>
                <a:pPr algn="ctr"/>
                <a:r>
                  <a:rPr lang="en-CA" dirty="0">
                    <a:solidFill>
                      <a:schemeClr val="tx1"/>
                    </a:solidFill>
                    <a:latin typeface="Times New Roman" panose="02020603050405020304" pitchFamily="18" charset="0"/>
                    <a:cs typeface="Times New Roman" panose="02020603050405020304" pitchFamily="18" charset="0"/>
                  </a:rPr>
                  <a:t>CO</a:t>
                </a:r>
                <a:r>
                  <a:rPr lang="en-CA" baseline="-25000" dirty="0">
                    <a:solidFill>
                      <a:schemeClr val="tx1"/>
                    </a:solidFill>
                    <a:latin typeface="Times New Roman" panose="02020603050405020304" pitchFamily="18" charset="0"/>
                    <a:cs typeface="Times New Roman" panose="02020603050405020304" pitchFamily="18" charset="0"/>
                  </a:rPr>
                  <a:t>2 </a:t>
                </a:r>
                <a:r>
                  <a:rPr lang="en-CA" dirty="0">
                    <a:solidFill>
                      <a:schemeClr val="tx1"/>
                    </a:solidFill>
                    <a:latin typeface="Times New Roman" panose="02020603050405020304" pitchFamily="18" charset="0"/>
                    <a:cs typeface="Times New Roman" panose="02020603050405020304" pitchFamily="18" charset="0"/>
                  </a:rPr>
                  <a:t>saved (kg/year) = </a:t>
                </a:r>
                <a14:m>
                  <m:oMath xmlns:m="http://schemas.openxmlformats.org/officeDocument/2006/math">
                    <m:sSub>
                      <m:sSubPr>
                        <m:ctrlPr>
                          <a:rPr lang="en-CA" i="1" smtClean="0">
                            <a:solidFill>
                              <a:schemeClr val="tx1"/>
                            </a:solidFill>
                            <a:latin typeface="Cambria Math" panose="02040503050406030204" pitchFamily="18" charset="0"/>
                            <a:cs typeface="Times New Roman" panose="02020603050405020304" pitchFamily="18" charset="0"/>
                          </a:rPr>
                        </m:ctrlPr>
                      </m:sSubPr>
                      <m:e>
                        <m:r>
                          <a:rPr lang="en-US" b="0" i="1" smtClean="0">
                            <a:solidFill>
                              <a:schemeClr val="tx1"/>
                            </a:solidFill>
                            <a:latin typeface="Cambria Math" panose="02040503050406030204" pitchFamily="18" charset="0"/>
                            <a:cs typeface="Times New Roman" panose="02020603050405020304" pitchFamily="18" charset="0"/>
                          </a:rPr>
                          <m:t>𝐸</m:t>
                        </m:r>
                      </m:e>
                      <m:sub>
                        <m:r>
                          <a:rPr lang="en-US" b="0" i="1" smtClean="0">
                            <a:solidFill>
                              <a:schemeClr val="tx1"/>
                            </a:solidFill>
                            <a:latin typeface="Cambria Math" panose="02040503050406030204" pitchFamily="18" charset="0"/>
                            <a:cs typeface="Times New Roman" panose="02020603050405020304" pitchFamily="18" charset="0"/>
                          </a:rPr>
                          <m:t>𝐴𝑛𝑛𝑢𝑎𝑙</m:t>
                        </m:r>
                      </m:sub>
                    </m:sSub>
                    <m:r>
                      <a:rPr lang="en-US" b="0" i="1" smtClean="0">
                        <a:solidFill>
                          <a:schemeClr val="tx1"/>
                        </a:solidFill>
                        <a:latin typeface="Cambria Math" panose="02040503050406030204" pitchFamily="18" charset="0"/>
                        <a:cs typeface="Times New Roman" panose="02020603050405020304" pitchFamily="18" charset="0"/>
                      </a:rPr>
                      <m:t>(</m:t>
                    </m:r>
                    <m:r>
                      <a:rPr lang="en-US" b="0" i="1" smtClean="0">
                        <a:solidFill>
                          <a:schemeClr val="tx1"/>
                        </a:solidFill>
                        <a:latin typeface="Cambria Math" panose="02040503050406030204" pitchFamily="18" charset="0"/>
                        <a:cs typeface="Times New Roman" panose="02020603050405020304" pitchFamily="18" charset="0"/>
                      </a:rPr>
                      <m:t>𝑘𝑊h</m:t>
                    </m:r>
                    <m:r>
                      <a:rPr lang="en-US" b="0" i="1" smtClean="0">
                        <a:solidFill>
                          <a:schemeClr val="tx1"/>
                        </a:solidFill>
                        <a:latin typeface="Cambria Math" panose="02040503050406030204" pitchFamily="18" charset="0"/>
                        <a:cs typeface="Times New Roman" panose="02020603050405020304" pitchFamily="18" charset="0"/>
                      </a:rPr>
                      <m:t>)×</m:t>
                    </m:r>
                    <m:r>
                      <a:rPr lang="en-US"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𝐸𝐹</m:t>
                    </m:r>
                  </m:oMath>
                </a14:m>
                <a:endParaRPr lang="en-US" dirty="0">
                  <a:solidFill>
                    <a:schemeClr val="tx1"/>
                  </a:solidFill>
                  <a:latin typeface="Times New Roman" panose="02020603050405020304" pitchFamily="18" charset="0"/>
                  <a:ea typeface="Cambria Math" panose="02040503050406030204" pitchFamily="18" charset="0"/>
                  <a:cs typeface="Times New Roman" panose="02020603050405020304" pitchFamily="18" charset="0"/>
                </a:endParaRPr>
              </a:p>
              <a:p>
                <a:pPr algn="ctr"/>
                <a:r>
                  <a:rPr lang="en-CA" dirty="0">
                    <a:solidFill>
                      <a:schemeClr val="tx1"/>
                    </a:solidFill>
                    <a:latin typeface="Times New Roman" panose="02020603050405020304" pitchFamily="18" charset="0"/>
                    <a:cs typeface="Times New Roman" panose="02020603050405020304" pitchFamily="18" charset="0"/>
                  </a:rPr>
                  <a:t>Hence, EF= </a:t>
                </a:r>
                <a:r>
                  <a:rPr lang="en-US" dirty="0">
                    <a:solidFill>
                      <a:schemeClr val="tx1"/>
                    </a:solidFill>
                    <a:latin typeface="Times New Roman" panose="02020603050405020304" pitchFamily="18" charset="0"/>
                    <a:cs typeface="Times New Roman" panose="02020603050405020304" pitchFamily="18" charset="0"/>
                  </a:rPr>
                  <a:t>grid emission factor (kg CO₂ per kWh), for Alberta Providence EF=0.54 kg CO₂ per kWh</a:t>
                </a:r>
              </a:p>
              <a:p>
                <a:pPr algn="ctr"/>
                <a:r>
                  <a:rPr lang="en-US" b="1" dirty="0">
                    <a:solidFill>
                      <a:schemeClr val="tx1"/>
                    </a:solidFill>
                    <a:latin typeface="Times New Roman" panose="02020603050405020304" pitchFamily="18" charset="0"/>
                    <a:cs typeface="Times New Roman" panose="02020603050405020304" pitchFamily="18" charset="0"/>
                  </a:rPr>
                  <a:t>So, Annual </a:t>
                </a:r>
                <a:r>
                  <a:rPr lang="en-CA" b="1" dirty="0">
                    <a:solidFill>
                      <a:schemeClr val="tx1"/>
                    </a:solidFill>
                    <a:latin typeface="Times New Roman" panose="02020603050405020304" pitchFamily="18" charset="0"/>
                    <a:cs typeface="Times New Roman" panose="02020603050405020304" pitchFamily="18" charset="0"/>
                  </a:rPr>
                  <a:t>CO</a:t>
                </a:r>
                <a:r>
                  <a:rPr lang="en-CA" b="1" baseline="-25000" dirty="0">
                    <a:solidFill>
                      <a:schemeClr val="tx1"/>
                    </a:solidFill>
                    <a:latin typeface="Times New Roman" panose="02020603050405020304" pitchFamily="18" charset="0"/>
                    <a:cs typeface="Times New Roman" panose="02020603050405020304" pitchFamily="18" charset="0"/>
                  </a:rPr>
                  <a:t>2 </a:t>
                </a:r>
                <a:r>
                  <a:rPr lang="en-CA" b="1" dirty="0">
                    <a:solidFill>
                      <a:schemeClr val="tx1"/>
                    </a:solidFill>
                    <a:latin typeface="Times New Roman" panose="02020603050405020304" pitchFamily="18" charset="0"/>
                    <a:cs typeface="Times New Roman" panose="02020603050405020304" pitchFamily="18" charset="0"/>
                  </a:rPr>
                  <a:t>saving = 4198.85</a:t>
                </a:r>
                <a:r>
                  <a:rPr lang="en-US" b="1" dirty="0">
                    <a:solidFill>
                      <a:schemeClr val="tx1"/>
                    </a:solidFill>
                    <a:latin typeface="Times New Roman" panose="02020603050405020304" pitchFamily="18" charset="0"/>
                    <a:ea typeface="Cambria Math" panose="02040503050406030204" pitchFamily="18" charset="0"/>
                    <a:cs typeface="Times New Roman" panose="02020603050405020304" pitchFamily="18" charset="0"/>
                  </a:rPr>
                  <a:t> </a:t>
                </a:r>
                <a14:m>
                  <m:oMath xmlns:m="http://schemas.openxmlformats.org/officeDocument/2006/math">
                    <m:r>
                      <a:rPr lang="en-US"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b="1" dirty="0">
                    <a:solidFill>
                      <a:schemeClr val="tx1"/>
                    </a:solidFill>
                    <a:latin typeface="Times New Roman" panose="02020603050405020304" pitchFamily="18" charset="0"/>
                    <a:cs typeface="Times New Roman" panose="02020603050405020304" pitchFamily="18" charset="0"/>
                  </a:rPr>
                  <a:t>0.54 = 2267.38 kg/year = 2.5 tons/year</a:t>
                </a:r>
              </a:p>
              <a:p>
                <a:pPr algn="ctr"/>
                <a:endParaRPr lang="en-CA" b="1" u="sng"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7" name="Rounded Rectangle 6">
                <a:extLst>
                  <a:ext uri="{FF2B5EF4-FFF2-40B4-BE49-F238E27FC236}">
                    <a16:creationId xmlns:a16="http://schemas.microsoft.com/office/drawing/2014/main" id="{C34F4A65-A3EC-D8E6-4F75-9C7E4EA0DD9F}"/>
                  </a:ext>
                </a:extLst>
              </p:cNvPr>
              <p:cNvSpPr>
                <a:spLocks noRot="1" noChangeAspect="1" noMove="1" noResize="1" noEditPoints="1" noAdjustHandles="1" noChangeArrowheads="1" noChangeShapeType="1" noTextEdit="1"/>
              </p:cNvSpPr>
              <p:nvPr/>
            </p:nvSpPr>
            <p:spPr>
              <a:xfrm>
                <a:off x="134112" y="3573117"/>
                <a:ext cx="11887200" cy="1320922"/>
              </a:xfrm>
              <a:prstGeom prst="roundRect">
                <a:avLst/>
              </a:prstGeom>
              <a:blipFill>
                <a:blip r:embed="rId7"/>
                <a:stretch>
                  <a:fillRect b="-1887"/>
                </a:stretch>
              </a:blipFill>
            </p:spPr>
            <p:txBody>
              <a:bodyPr/>
              <a:lstStyle/>
              <a:p>
                <a:r>
                  <a:rPr lang="en-US">
                    <a:noFill/>
                  </a:rPr>
                  <a:t> </a:t>
                </a:r>
              </a:p>
            </p:txBody>
          </p:sp>
        </mc:Fallback>
      </mc:AlternateContent>
      <p:sp>
        <p:nvSpPr>
          <p:cNvPr id="8" name="Rounded Rectangle 7">
            <a:extLst>
              <a:ext uri="{FF2B5EF4-FFF2-40B4-BE49-F238E27FC236}">
                <a16:creationId xmlns:a16="http://schemas.microsoft.com/office/drawing/2014/main" id="{CF366B0D-EDD7-5FC4-E0D7-30E7236D511A}"/>
              </a:ext>
            </a:extLst>
          </p:cNvPr>
          <p:cNvSpPr/>
          <p:nvPr/>
        </p:nvSpPr>
        <p:spPr>
          <a:xfrm>
            <a:off x="152400" y="5386865"/>
            <a:ext cx="11868912" cy="365124"/>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133350" lvl="0" algn="ctr" rtl="0">
              <a:spcBef>
                <a:spcPts val="0"/>
              </a:spcBef>
              <a:spcAft>
                <a:spcPts val="0"/>
              </a:spcAft>
              <a:buClr>
                <a:schemeClr val="dk1"/>
              </a:buClr>
              <a:buSzPts val="1500"/>
            </a:pPr>
            <a:r>
              <a:rPr lang="en-US" b="1" dirty="0">
                <a:solidFill>
                  <a:schemeClr val="tx1"/>
                </a:solidFill>
                <a:latin typeface="Times New Roman" panose="02020603050405020304" pitchFamily="18" charset="0"/>
                <a:cs typeface="Times New Roman" panose="02020603050405020304" pitchFamily="18" charset="0"/>
              </a:rPr>
              <a:t>A 4 kW solar system can generate ~4,200 kWh/year and avoid ~2.5 tons of CO₂ annually</a:t>
            </a:r>
            <a:endParaRPr lang="en-US" b="1" u="sng" dirty="0">
              <a:solidFill>
                <a:schemeClr val="tx1"/>
              </a:solidFill>
              <a:latin typeface="Times New Roman" panose="02020603050405020304" pitchFamily="18" charset="0"/>
              <a:cs typeface="Times New Roman" panose="02020603050405020304" pitchFamily="18" charset="0"/>
            </a:endParaRPr>
          </a:p>
        </p:txBody>
      </p:sp>
      <p:pic>
        <p:nvPicPr>
          <p:cNvPr id="39" name="Audio 38">
            <a:extLst>
              <a:ext uri="{FF2B5EF4-FFF2-40B4-BE49-F238E27FC236}">
                <a16:creationId xmlns:a16="http://schemas.microsoft.com/office/drawing/2014/main" id="{C195B6CE-FAE3-6DA9-1BC3-B5A23DD48BC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483157770"/>
      </p:ext>
    </p:extLst>
  </p:cSld>
  <p:clrMapOvr>
    <a:masterClrMapping/>
  </p:clrMapOvr>
  <mc:AlternateContent xmlns:mc="http://schemas.openxmlformats.org/markup-compatibility/2006">
    <mc:Choice xmlns:p14="http://schemas.microsoft.com/office/powerpoint/2010/main" Requires="p14">
      <p:transition spd="slow" p14:dur="2000" advTm="26657"/>
    </mc:Choice>
    <mc:Fallback>
      <p:transition spd="slow" advTm="266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C6718D-7D33-2345-E071-C1E5EB383B7A}"/>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419E24E6-7B83-E807-208C-77B3E5FAEA84}"/>
              </a:ext>
            </a:extLst>
          </p:cNvPr>
          <p:cNvSpPr txBox="1"/>
          <p:nvPr/>
        </p:nvSpPr>
        <p:spPr>
          <a:xfrm>
            <a:off x="1" y="-8660"/>
            <a:ext cx="12191999" cy="646331"/>
          </a:xfrm>
          <a:prstGeom prst="rect">
            <a:avLst/>
          </a:prstGeom>
          <a:noFill/>
        </p:spPr>
        <p:txBody>
          <a:bodyPr wrap="square" rtlCol="0">
            <a:spAutoFit/>
          </a:bodyPr>
          <a:lstStyle/>
          <a:p>
            <a:pPr algn="ctr"/>
            <a:r>
              <a:rPr lang="en-US" sz="3600" b="1" dirty="0">
                <a:solidFill>
                  <a:srgbClr val="002060"/>
                </a:solidFill>
                <a:latin typeface="Times New Roman" panose="02020603050405020304" pitchFamily="18" charset="0"/>
                <a:cs typeface="Times New Roman" panose="02020603050405020304" pitchFamily="18" charset="0"/>
              </a:rPr>
              <a:t>Conclusion</a:t>
            </a:r>
          </a:p>
        </p:txBody>
      </p:sp>
      <p:cxnSp>
        <p:nvCxnSpPr>
          <p:cNvPr id="12" name="Straight Connector 11">
            <a:extLst>
              <a:ext uri="{FF2B5EF4-FFF2-40B4-BE49-F238E27FC236}">
                <a16:creationId xmlns:a16="http://schemas.microsoft.com/office/drawing/2014/main" id="{C39D8ABF-2F87-385A-6D1B-0AA542BFC765}"/>
              </a:ext>
            </a:extLst>
          </p:cNvPr>
          <p:cNvCxnSpPr/>
          <p:nvPr/>
        </p:nvCxnSpPr>
        <p:spPr>
          <a:xfrm>
            <a:off x="0" y="707886"/>
            <a:ext cx="12192000" cy="0"/>
          </a:xfrm>
          <a:prstGeom prst="line">
            <a:avLst/>
          </a:prstGeom>
          <a:ln w="317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17" name="Slide Number Placeholder 16">
            <a:extLst>
              <a:ext uri="{FF2B5EF4-FFF2-40B4-BE49-F238E27FC236}">
                <a16:creationId xmlns:a16="http://schemas.microsoft.com/office/drawing/2014/main" id="{80FB2BCB-BDD8-8012-89B9-18A0CE454519}"/>
              </a:ext>
            </a:extLst>
          </p:cNvPr>
          <p:cNvSpPr>
            <a:spLocks noGrp="1"/>
          </p:cNvSpPr>
          <p:nvPr>
            <p:ph type="sldNum" sz="quarter" idx="12"/>
          </p:nvPr>
        </p:nvSpPr>
        <p:spPr>
          <a:xfrm>
            <a:off x="8485210" y="6343186"/>
            <a:ext cx="2743200" cy="365125"/>
          </a:xfrm>
        </p:spPr>
        <p:txBody>
          <a:bodyPr/>
          <a:lstStyle/>
          <a:p>
            <a:fld id="{9A781098-0BFA-7F42-AD82-EE82189AE5EF}" type="slidenum">
              <a:rPr lang="en-US" smtClean="0"/>
              <a:t>15</a:t>
            </a:fld>
            <a:endParaRPr lang="en-US" dirty="0"/>
          </a:p>
        </p:txBody>
      </p:sp>
      <p:sp>
        <p:nvSpPr>
          <p:cNvPr id="3" name="AutoShape 2" descr="Generated image">
            <a:extLst>
              <a:ext uri="{FF2B5EF4-FFF2-40B4-BE49-F238E27FC236}">
                <a16:creationId xmlns:a16="http://schemas.microsoft.com/office/drawing/2014/main" id="{3C89CE55-8314-47E0-678F-F8A65758A61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Rounded Rectangle 3">
            <a:extLst>
              <a:ext uri="{FF2B5EF4-FFF2-40B4-BE49-F238E27FC236}">
                <a16:creationId xmlns:a16="http://schemas.microsoft.com/office/drawing/2014/main" id="{888EA25D-7DA0-F360-7A3E-927D58B852A4}"/>
              </a:ext>
            </a:extLst>
          </p:cNvPr>
          <p:cNvSpPr/>
          <p:nvPr/>
        </p:nvSpPr>
        <p:spPr>
          <a:xfrm>
            <a:off x="256541" y="903186"/>
            <a:ext cx="8228669" cy="1775691"/>
          </a:xfrm>
          <a:prstGeom prst="roundRect">
            <a:avLst/>
          </a:prstGeom>
          <a:solidFill>
            <a:schemeClr val="accent1">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marL="285750" indent="-285750">
              <a:buFont typeface="Wingdings" pitchFamily="2" charset="2"/>
              <a:buChar char="Ø"/>
            </a:pPr>
            <a:r>
              <a:rPr lang="en-US" sz="2000" dirty="0">
                <a:solidFill>
                  <a:schemeClr val="tx1"/>
                </a:solidFill>
                <a:latin typeface="Times New Roman" panose="02020603050405020304" pitchFamily="18" charset="0"/>
                <a:cs typeface="Times New Roman" panose="02020603050405020304" pitchFamily="18" charset="0"/>
              </a:rPr>
              <a:t>Calgary receives enough sunlight to support solar power generation.</a:t>
            </a:r>
          </a:p>
          <a:p>
            <a:pPr marL="285750" indent="-285750">
              <a:buFont typeface="Wingdings" pitchFamily="2" charset="2"/>
              <a:buChar char="Ø"/>
            </a:pPr>
            <a:r>
              <a:rPr lang="en-US" sz="2000" dirty="0">
                <a:solidFill>
                  <a:schemeClr val="tx1"/>
                </a:solidFill>
                <a:latin typeface="Times New Roman" panose="02020603050405020304" pitchFamily="18" charset="0"/>
                <a:cs typeface="Times New Roman" panose="02020603050405020304" pitchFamily="18" charset="0"/>
              </a:rPr>
              <a:t>Solar energy is highest in summer (June–July) and lowest in winter.</a:t>
            </a:r>
          </a:p>
          <a:p>
            <a:pPr marL="285750" indent="-285750">
              <a:buFont typeface="Wingdings" pitchFamily="2" charset="2"/>
              <a:buChar char="Ø"/>
            </a:pPr>
            <a:r>
              <a:rPr lang="en-US" sz="2000" dirty="0">
                <a:solidFill>
                  <a:schemeClr val="tx1"/>
                </a:solidFill>
                <a:latin typeface="Times New Roman" panose="02020603050405020304" pitchFamily="18" charset="0"/>
                <a:cs typeface="Times New Roman" panose="02020603050405020304" pitchFamily="18" charset="0"/>
              </a:rPr>
              <a:t>More than 57% of days are sunny or partly sunny.</a:t>
            </a:r>
          </a:p>
          <a:p>
            <a:pPr marL="285750" indent="-285750">
              <a:buFont typeface="Wingdings" pitchFamily="2" charset="2"/>
              <a:buChar char="Ø"/>
            </a:pPr>
            <a:r>
              <a:rPr lang="en-US" sz="2000" dirty="0">
                <a:solidFill>
                  <a:schemeClr val="tx1"/>
                </a:solidFill>
                <a:latin typeface="Times New Roman" panose="02020603050405020304" pitchFamily="18" charset="0"/>
                <a:cs typeface="Times New Roman" panose="02020603050405020304" pitchFamily="18" charset="0"/>
              </a:rPr>
              <a:t>A 4 kW home solar system can produce about 4,200 kWh per year.</a:t>
            </a:r>
          </a:p>
          <a:p>
            <a:pPr marL="285750" indent="-285750">
              <a:buFont typeface="Wingdings" pitchFamily="2" charset="2"/>
              <a:buChar char="Ø"/>
            </a:pPr>
            <a:r>
              <a:rPr lang="en-US" sz="2000" dirty="0">
                <a:solidFill>
                  <a:schemeClr val="tx1"/>
                </a:solidFill>
                <a:latin typeface="Times New Roman" panose="02020603050405020304" pitchFamily="18" charset="0"/>
                <a:cs typeface="Times New Roman" panose="02020603050405020304" pitchFamily="18" charset="0"/>
              </a:rPr>
              <a:t>This can reduce about 2.5 tons of CO₂ each year.</a:t>
            </a:r>
          </a:p>
        </p:txBody>
      </p:sp>
      <p:sp>
        <p:nvSpPr>
          <p:cNvPr id="9" name="Rounded Rectangle 8">
            <a:extLst>
              <a:ext uri="{FF2B5EF4-FFF2-40B4-BE49-F238E27FC236}">
                <a16:creationId xmlns:a16="http://schemas.microsoft.com/office/drawing/2014/main" id="{56D2166E-AD72-E198-DF98-0D57FBEA1FB9}"/>
              </a:ext>
            </a:extLst>
          </p:cNvPr>
          <p:cNvSpPr/>
          <p:nvPr/>
        </p:nvSpPr>
        <p:spPr>
          <a:xfrm>
            <a:off x="2904744" y="5428622"/>
            <a:ext cx="8538088" cy="800581"/>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133350" lvl="0" algn="ctr" rtl="0">
              <a:spcBef>
                <a:spcPts val="0"/>
              </a:spcBef>
              <a:spcAft>
                <a:spcPts val="0"/>
              </a:spcAft>
              <a:buClr>
                <a:schemeClr val="dk1"/>
              </a:buClr>
              <a:buSzPts val="1500"/>
            </a:pPr>
            <a:r>
              <a:rPr lang="en-US" sz="2000" dirty="0">
                <a:solidFill>
                  <a:schemeClr val="tx1"/>
                </a:solidFill>
                <a:latin typeface="Times New Roman" panose="02020603050405020304" pitchFamily="18" charset="0"/>
                <a:cs typeface="Times New Roman" panose="02020603050405020304" pitchFamily="18" charset="0"/>
              </a:rPr>
              <a:t>Yes — solar power is a realistic, clean, and reliable energy solution for Calgary, especially from spring to fall when sunlight is strongest</a:t>
            </a:r>
            <a:endParaRPr lang="en-US" sz="2000" b="1" u="sng" dirty="0">
              <a:solidFill>
                <a:schemeClr val="tx1"/>
              </a:solidFill>
              <a:latin typeface="Times New Roman" panose="02020603050405020304" pitchFamily="18" charset="0"/>
              <a:cs typeface="Times New Roman" panose="02020603050405020304" pitchFamily="18" charset="0"/>
            </a:endParaRPr>
          </a:p>
        </p:txBody>
      </p:sp>
      <p:sp>
        <p:nvSpPr>
          <p:cNvPr id="14" name="Oval Callout 13">
            <a:extLst>
              <a:ext uri="{FF2B5EF4-FFF2-40B4-BE49-F238E27FC236}">
                <a16:creationId xmlns:a16="http://schemas.microsoft.com/office/drawing/2014/main" id="{91432365-C762-8891-3C15-7205AA32B436}"/>
              </a:ext>
            </a:extLst>
          </p:cNvPr>
          <p:cNvSpPr/>
          <p:nvPr/>
        </p:nvSpPr>
        <p:spPr>
          <a:xfrm>
            <a:off x="2645665" y="2755168"/>
            <a:ext cx="6110358" cy="2451077"/>
          </a:xfrm>
          <a:prstGeom prst="wedgeEllipseCallout">
            <a:avLst>
              <a:gd name="adj1" fmla="val 75131"/>
              <a:gd name="adj2" fmla="val 58024"/>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imes New Roman" panose="02020603050405020304" pitchFamily="18" charset="0"/>
                <a:cs typeface="Times New Roman" panose="02020603050405020304" pitchFamily="18" charset="0"/>
              </a:rPr>
              <a:t>Final Answer to My Research Question</a:t>
            </a:r>
          </a:p>
        </p:txBody>
      </p:sp>
      <p:pic>
        <p:nvPicPr>
          <p:cNvPr id="1026" name="Picture 2" descr="HD Yes Tick Mark Icon Symbol Illustration PNG">
            <a:extLst>
              <a:ext uri="{FF2B5EF4-FFF2-40B4-BE49-F238E27FC236}">
                <a16:creationId xmlns:a16="http://schemas.microsoft.com/office/drawing/2014/main" id="{C63D0921-3066-0C56-2CDA-4386063479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6540" y="4823955"/>
            <a:ext cx="2509039" cy="167042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onclusion Free Stock Photos, Images, and Pictures of Conclusion">
            <a:extLst>
              <a:ext uri="{FF2B5EF4-FFF2-40B4-BE49-F238E27FC236}">
                <a16:creationId xmlns:a16="http://schemas.microsoft.com/office/drawing/2014/main" id="{F5F108B2-C5AA-A875-806C-FD06AD1D86E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56022" y="834624"/>
            <a:ext cx="3099945" cy="2066630"/>
          </a:xfrm>
          <a:prstGeom prst="rect">
            <a:avLst/>
          </a:prstGeom>
          <a:noFill/>
          <a:extLst>
            <a:ext uri="{909E8E84-426E-40DD-AFC4-6F175D3DCCD1}">
              <a14:hiddenFill xmlns:a14="http://schemas.microsoft.com/office/drawing/2010/main">
                <a:solidFill>
                  <a:srgbClr val="FFFFFF"/>
                </a:solidFill>
              </a14:hiddenFill>
            </a:ext>
          </a:extLst>
        </p:spPr>
      </p:pic>
      <p:pic>
        <p:nvPicPr>
          <p:cNvPr id="37" name="Audio 36">
            <a:extLst>
              <a:ext uri="{FF2B5EF4-FFF2-40B4-BE49-F238E27FC236}">
                <a16:creationId xmlns:a16="http://schemas.microsoft.com/office/drawing/2014/main" id="{8D5C8A69-FEF7-A675-E9B3-675DD5754D0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987973512"/>
      </p:ext>
    </p:extLst>
  </p:cSld>
  <p:clrMapOvr>
    <a:masterClrMapping/>
  </p:clrMapOvr>
  <mc:AlternateContent xmlns:mc="http://schemas.openxmlformats.org/markup-compatibility/2006">
    <mc:Choice xmlns:p14="http://schemas.microsoft.com/office/powerpoint/2010/main" Requires="p14">
      <p:transition spd="slow" p14:dur="2000" advTm="25696"/>
    </mc:Choice>
    <mc:Fallback>
      <p:transition spd="slow" advTm="256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8FFC96-0A35-332A-3189-68A60D69B02C}"/>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910C79B6-AEBA-5E98-C78B-F98BEC8BA8D3}"/>
              </a:ext>
            </a:extLst>
          </p:cNvPr>
          <p:cNvSpPr txBox="1"/>
          <p:nvPr/>
        </p:nvSpPr>
        <p:spPr>
          <a:xfrm>
            <a:off x="1" y="-8660"/>
            <a:ext cx="12191999" cy="646331"/>
          </a:xfrm>
          <a:prstGeom prst="rect">
            <a:avLst/>
          </a:prstGeom>
          <a:noFill/>
        </p:spPr>
        <p:txBody>
          <a:bodyPr wrap="square" rtlCol="0">
            <a:spAutoFit/>
          </a:bodyPr>
          <a:lstStyle/>
          <a:p>
            <a:pPr algn="ctr"/>
            <a:r>
              <a:rPr lang="en-US" sz="3600" b="1" dirty="0">
                <a:solidFill>
                  <a:srgbClr val="002060"/>
                </a:solidFill>
                <a:latin typeface="Times New Roman" panose="02020603050405020304" pitchFamily="18" charset="0"/>
                <a:cs typeface="Times New Roman" panose="02020603050405020304" pitchFamily="18" charset="0"/>
              </a:rPr>
              <a:t>Recommendations</a:t>
            </a:r>
          </a:p>
        </p:txBody>
      </p:sp>
      <p:cxnSp>
        <p:nvCxnSpPr>
          <p:cNvPr id="12" name="Straight Connector 11">
            <a:extLst>
              <a:ext uri="{FF2B5EF4-FFF2-40B4-BE49-F238E27FC236}">
                <a16:creationId xmlns:a16="http://schemas.microsoft.com/office/drawing/2014/main" id="{2214FA60-20AC-0CAE-0A8A-AC6E4F62A2DA}"/>
              </a:ext>
            </a:extLst>
          </p:cNvPr>
          <p:cNvCxnSpPr/>
          <p:nvPr/>
        </p:nvCxnSpPr>
        <p:spPr>
          <a:xfrm>
            <a:off x="0" y="707886"/>
            <a:ext cx="12192000" cy="0"/>
          </a:xfrm>
          <a:prstGeom prst="line">
            <a:avLst/>
          </a:prstGeom>
          <a:ln w="317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17" name="Slide Number Placeholder 16">
            <a:extLst>
              <a:ext uri="{FF2B5EF4-FFF2-40B4-BE49-F238E27FC236}">
                <a16:creationId xmlns:a16="http://schemas.microsoft.com/office/drawing/2014/main" id="{3A400682-9668-5DD1-E271-73018EFD0423}"/>
              </a:ext>
            </a:extLst>
          </p:cNvPr>
          <p:cNvSpPr>
            <a:spLocks noGrp="1"/>
          </p:cNvSpPr>
          <p:nvPr>
            <p:ph type="sldNum" sz="quarter" idx="12"/>
          </p:nvPr>
        </p:nvSpPr>
        <p:spPr>
          <a:xfrm>
            <a:off x="8485210" y="6343186"/>
            <a:ext cx="2743200" cy="365125"/>
          </a:xfrm>
        </p:spPr>
        <p:txBody>
          <a:bodyPr/>
          <a:lstStyle/>
          <a:p>
            <a:fld id="{9A781098-0BFA-7F42-AD82-EE82189AE5EF}" type="slidenum">
              <a:rPr lang="en-US" smtClean="0"/>
              <a:t>16</a:t>
            </a:fld>
            <a:endParaRPr lang="en-US" dirty="0"/>
          </a:p>
        </p:txBody>
      </p:sp>
      <p:sp>
        <p:nvSpPr>
          <p:cNvPr id="3" name="AutoShape 2" descr="Generated image">
            <a:extLst>
              <a:ext uri="{FF2B5EF4-FFF2-40B4-BE49-F238E27FC236}">
                <a16:creationId xmlns:a16="http://schemas.microsoft.com/office/drawing/2014/main" id="{D3CA3F57-5617-EED0-A302-B231B579DC7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Rounded Rectangle 1">
            <a:extLst>
              <a:ext uri="{FF2B5EF4-FFF2-40B4-BE49-F238E27FC236}">
                <a16:creationId xmlns:a16="http://schemas.microsoft.com/office/drawing/2014/main" id="{37ADAD33-877F-FF1E-8CC8-E5E5089F078D}"/>
              </a:ext>
            </a:extLst>
          </p:cNvPr>
          <p:cNvSpPr/>
          <p:nvPr/>
        </p:nvSpPr>
        <p:spPr>
          <a:xfrm>
            <a:off x="1829265" y="942807"/>
            <a:ext cx="8228669" cy="1388910"/>
          </a:xfrm>
          <a:prstGeom prst="roundRect">
            <a:avLst/>
          </a:prstGeom>
          <a:solidFill>
            <a:schemeClr val="accent1">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marL="342900" indent="-342900" algn="just">
              <a:buFont typeface="Wingdings" pitchFamily="2" charset="2"/>
              <a:buChar char="Ø"/>
            </a:pPr>
            <a:r>
              <a:rPr lang="en-US" sz="2000" dirty="0">
                <a:solidFill>
                  <a:schemeClr val="tx1"/>
                </a:solidFill>
                <a:latin typeface="Times New Roman" panose="02020603050405020304" pitchFamily="18" charset="0"/>
                <a:cs typeface="Times New Roman" panose="02020603050405020304" pitchFamily="18" charset="0"/>
              </a:rPr>
              <a:t>Install rooftop solar panels to use free sunlight.</a:t>
            </a:r>
          </a:p>
          <a:p>
            <a:pPr marL="342900" indent="-342900" algn="just">
              <a:buFont typeface="Wingdings" pitchFamily="2" charset="2"/>
              <a:buChar char="Ø"/>
            </a:pPr>
            <a:r>
              <a:rPr lang="en-US" sz="2000" dirty="0">
                <a:solidFill>
                  <a:schemeClr val="tx1"/>
                </a:solidFill>
                <a:latin typeface="Times New Roman" panose="02020603050405020304" pitchFamily="18" charset="0"/>
                <a:cs typeface="Times New Roman" panose="02020603050405020304" pitchFamily="18" charset="0"/>
              </a:rPr>
              <a:t>Use battery storage to save extra summer energy.</a:t>
            </a:r>
          </a:p>
          <a:p>
            <a:pPr marL="342900" indent="-342900" algn="just">
              <a:buFont typeface="Wingdings" pitchFamily="2" charset="2"/>
              <a:buChar char="Ø"/>
            </a:pPr>
            <a:r>
              <a:rPr lang="en-US" sz="2000" dirty="0">
                <a:solidFill>
                  <a:schemeClr val="tx1"/>
                </a:solidFill>
                <a:latin typeface="Times New Roman" panose="02020603050405020304" pitchFamily="18" charset="0"/>
                <a:cs typeface="Times New Roman" panose="02020603050405020304" pitchFamily="18" charset="0"/>
              </a:rPr>
              <a:t>Stay connected to the electric grid for winter backup.</a:t>
            </a:r>
          </a:p>
          <a:p>
            <a:pPr marL="342900" indent="-342900" algn="just">
              <a:buFont typeface="Wingdings" pitchFamily="2" charset="2"/>
              <a:buChar char="Ø"/>
            </a:pPr>
            <a:r>
              <a:rPr lang="en-US" sz="2000" dirty="0">
                <a:solidFill>
                  <a:schemeClr val="tx1"/>
                </a:solidFill>
                <a:latin typeface="Times New Roman" panose="02020603050405020304" pitchFamily="18" charset="0"/>
                <a:cs typeface="Times New Roman" panose="02020603050405020304" pitchFamily="18" charset="0"/>
              </a:rPr>
              <a:t>Build more renewable energy projects in Calgary, Alberta.</a:t>
            </a:r>
          </a:p>
        </p:txBody>
      </p:sp>
      <p:pic>
        <p:nvPicPr>
          <p:cNvPr id="3076" name="Picture 4" descr="Petition · Yes to solar power; save our environment, save mother earth. -  Philippines · Change.org">
            <a:extLst>
              <a:ext uri="{FF2B5EF4-FFF2-40B4-BE49-F238E27FC236}">
                <a16:creationId xmlns:a16="http://schemas.microsoft.com/office/drawing/2014/main" id="{637B7CA5-0878-958B-1207-D0E7CC7DE70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9750"/>
          <a:stretch/>
        </p:blipFill>
        <p:spPr bwMode="auto">
          <a:xfrm>
            <a:off x="6096000" y="3139554"/>
            <a:ext cx="5463266" cy="2773459"/>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6" descr="Generated image">
            <a:extLst>
              <a:ext uri="{FF2B5EF4-FFF2-40B4-BE49-F238E27FC236}">
                <a16:creationId xmlns:a16="http://schemas.microsoft.com/office/drawing/2014/main" id="{DB77E2AC-A265-1680-7008-74D754BA8B86}"/>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8">
            <a:extLst>
              <a:ext uri="{FF2B5EF4-FFF2-40B4-BE49-F238E27FC236}">
                <a16:creationId xmlns:a16="http://schemas.microsoft.com/office/drawing/2014/main" id="{196E31E2-A8CD-35C0-1AAA-DF5A89543723}"/>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descr="A diagram of solar battery storage and grid&#10;&#10;Description automatically generated">
            <a:extLst>
              <a:ext uri="{FF2B5EF4-FFF2-40B4-BE49-F238E27FC236}">
                <a16:creationId xmlns:a16="http://schemas.microsoft.com/office/drawing/2014/main" id="{A9CD52ED-8882-1E93-82C3-4A72C941873B}"/>
              </a:ext>
            </a:extLst>
          </p:cNvPr>
          <p:cNvPicPr>
            <a:picLocks noChangeAspect="1"/>
          </p:cNvPicPr>
          <p:nvPr/>
        </p:nvPicPr>
        <p:blipFill>
          <a:blip r:embed="rId6"/>
          <a:stretch>
            <a:fillRect/>
          </a:stretch>
        </p:blipFill>
        <p:spPr>
          <a:xfrm>
            <a:off x="176783" y="2681204"/>
            <a:ext cx="5766816" cy="3844544"/>
          </a:xfrm>
          <a:prstGeom prst="rect">
            <a:avLst/>
          </a:prstGeom>
        </p:spPr>
      </p:pic>
      <p:pic>
        <p:nvPicPr>
          <p:cNvPr id="40" name="Audio 39">
            <a:extLst>
              <a:ext uri="{FF2B5EF4-FFF2-40B4-BE49-F238E27FC236}">
                <a16:creationId xmlns:a16="http://schemas.microsoft.com/office/drawing/2014/main" id="{6EEF66EE-1439-109A-C655-747A2509D71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247380187"/>
      </p:ext>
    </p:extLst>
  </p:cSld>
  <p:clrMapOvr>
    <a:masterClrMapping/>
  </p:clrMapOvr>
  <mc:AlternateContent xmlns:mc="http://schemas.openxmlformats.org/markup-compatibility/2006">
    <mc:Choice xmlns:p14="http://schemas.microsoft.com/office/powerpoint/2010/main" Requires="p14">
      <p:transition spd="slow" p14:dur="2000" advTm="17525"/>
    </mc:Choice>
    <mc:Fallback>
      <p:transition spd="slow" advTm="175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0"/>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FC1D88-472B-F2AD-5B17-AA9B010CC940}"/>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0F81B2B2-0161-4A22-B973-3E72ED43CA61}"/>
              </a:ext>
            </a:extLst>
          </p:cNvPr>
          <p:cNvSpPr txBox="1"/>
          <p:nvPr/>
        </p:nvSpPr>
        <p:spPr>
          <a:xfrm>
            <a:off x="1" y="-8660"/>
            <a:ext cx="12191999" cy="646331"/>
          </a:xfrm>
          <a:prstGeom prst="rect">
            <a:avLst/>
          </a:prstGeom>
          <a:noFill/>
        </p:spPr>
        <p:txBody>
          <a:bodyPr wrap="square" rtlCol="0">
            <a:spAutoFit/>
          </a:bodyPr>
          <a:lstStyle/>
          <a:p>
            <a:pPr algn="ctr"/>
            <a:r>
              <a:rPr lang="en-US" sz="3600" b="1" dirty="0">
                <a:solidFill>
                  <a:srgbClr val="002060"/>
                </a:solidFill>
                <a:latin typeface="Times New Roman" panose="02020603050405020304" pitchFamily="18" charset="0"/>
                <a:cs typeface="Times New Roman" panose="02020603050405020304" pitchFamily="18" charset="0"/>
              </a:rPr>
              <a:t>References</a:t>
            </a:r>
          </a:p>
        </p:txBody>
      </p:sp>
      <p:cxnSp>
        <p:nvCxnSpPr>
          <p:cNvPr id="12" name="Straight Connector 11">
            <a:extLst>
              <a:ext uri="{FF2B5EF4-FFF2-40B4-BE49-F238E27FC236}">
                <a16:creationId xmlns:a16="http://schemas.microsoft.com/office/drawing/2014/main" id="{E46270EF-86A8-FB2D-7E3B-234554E26C4F}"/>
              </a:ext>
            </a:extLst>
          </p:cNvPr>
          <p:cNvCxnSpPr/>
          <p:nvPr/>
        </p:nvCxnSpPr>
        <p:spPr>
          <a:xfrm>
            <a:off x="0" y="707886"/>
            <a:ext cx="12192000" cy="0"/>
          </a:xfrm>
          <a:prstGeom prst="line">
            <a:avLst/>
          </a:prstGeom>
          <a:ln w="317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17" name="Slide Number Placeholder 16">
            <a:extLst>
              <a:ext uri="{FF2B5EF4-FFF2-40B4-BE49-F238E27FC236}">
                <a16:creationId xmlns:a16="http://schemas.microsoft.com/office/drawing/2014/main" id="{2E9920BE-895D-E594-177B-684CE702564F}"/>
              </a:ext>
            </a:extLst>
          </p:cNvPr>
          <p:cNvSpPr>
            <a:spLocks noGrp="1"/>
          </p:cNvSpPr>
          <p:nvPr>
            <p:ph type="sldNum" sz="quarter" idx="12"/>
          </p:nvPr>
        </p:nvSpPr>
        <p:spPr>
          <a:xfrm>
            <a:off x="8485210" y="6343186"/>
            <a:ext cx="2743200" cy="365125"/>
          </a:xfrm>
        </p:spPr>
        <p:txBody>
          <a:bodyPr/>
          <a:lstStyle/>
          <a:p>
            <a:fld id="{9A781098-0BFA-7F42-AD82-EE82189AE5EF}" type="slidenum">
              <a:rPr lang="en-US" smtClean="0"/>
              <a:t>17</a:t>
            </a:fld>
            <a:endParaRPr lang="en-US" dirty="0"/>
          </a:p>
        </p:txBody>
      </p:sp>
      <p:sp>
        <p:nvSpPr>
          <p:cNvPr id="3" name="AutoShape 2" descr="Generated image">
            <a:extLst>
              <a:ext uri="{FF2B5EF4-FFF2-40B4-BE49-F238E27FC236}">
                <a16:creationId xmlns:a16="http://schemas.microsoft.com/office/drawing/2014/main" id="{303D5D50-FA2D-56D4-454F-1EAB814DAF0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Generated image">
            <a:extLst>
              <a:ext uri="{FF2B5EF4-FFF2-40B4-BE49-F238E27FC236}">
                <a16:creationId xmlns:a16="http://schemas.microsoft.com/office/drawing/2014/main" id="{9BB9BB24-D3D3-D918-E1FF-CC20B95C8CE7}"/>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8">
            <a:extLst>
              <a:ext uri="{FF2B5EF4-FFF2-40B4-BE49-F238E27FC236}">
                <a16:creationId xmlns:a16="http://schemas.microsoft.com/office/drawing/2014/main" id="{31255A36-EE3E-AE6E-9FFD-D4F1FEBC1EB8}"/>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TextBox 9">
            <a:extLst>
              <a:ext uri="{FF2B5EF4-FFF2-40B4-BE49-F238E27FC236}">
                <a16:creationId xmlns:a16="http://schemas.microsoft.com/office/drawing/2014/main" id="{E40606A6-6478-7370-7DEF-BD89432AC21D}"/>
              </a:ext>
            </a:extLst>
          </p:cNvPr>
          <p:cNvSpPr txBox="1"/>
          <p:nvPr/>
        </p:nvSpPr>
        <p:spPr>
          <a:xfrm>
            <a:off x="121920" y="707886"/>
            <a:ext cx="11948160" cy="8586966"/>
          </a:xfrm>
          <a:prstGeom prst="rect">
            <a:avLst/>
          </a:prstGeom>
          <a:noFill/>
        </p:spPr>
        <p:txBody>
          <a:bodyPr wrap="square">
            <a:spAutoFit/>
          </a:bodyPr>
          <a:lstStyle/>
          <a:p>
            <a:r>
              <a:rPr lang="en-US" sz="1800" i="1" dirty="0">
                <a:solidFill>
                  <a:schemeClr val="tx1"/>
                </a:solidFill>
                <a:latin typeface="Times New Roman" panose="02020603050405020304" pitchFamily="18" charset="0"/>
                <a:cs typeface="Times New Roman" panose="02020603050405020304" pitchFamily="18" charset="0"/>
              </a:rPr>
              <a:t>[1] NASA Langley Research Center (</a:t>
            </a:r>
            <a:r>
              <a:rPr lang="en-US" sz="1800" i="1" dirty="0" err="1">
                <a:solidFill>
                  <a:schemeClr val="tx1"/>
                </a:solidFill>
                <a:latin typeface="Times New Roman" panose="02020603050405020304" pitchFamily="18" charset="0"/>
                <a:cs typeface="Times New Roman" panose="02020603050405020304" pitchFamily="18" charset="0"/>
              </a:rPr>
              <a:t>LaRC</a:t>
            </a:r>
            <a:r>
              <a:rPr lang="en-US" sz="1800" i="1" dirty="0">
                <a:solidFill>
                  <a:schemeClr val="tx1"/>
                </a:solidFill>
                <a:latin typeface="Times New Roman" panose="02020603050405020304" pitchFamily="18" charset="0"/>
                <a:cs typeface="Times New Roman" panose="02020603050405020304" pitchFamily="18" charset="0"/>
              </a:rPr>
              <a:t>) POWER Project. Surface meteorology and solar energy data for Calgary, Canada. </a:t>
            </a:r>
            <a:r>
              <a:rPr lang="en-US" sz="1800" i="1" dirty="0">
                <a:solidFill>
                  <a:schemeClr val="tx1"/>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https://power.larc.nasa.gov/</a:t>
            </a:r>
            <a:endParaRPr lang="en-US" sz="1800" i="1" dirty="0">
              <a:solidFill>
                <a:schemeClr val="tx1"/>
              </a:solidFill>
              <a:latin typeface="Times New Roman" panose="02020603050405020304" pitchFamily="18" charset="0"/>
              <a:cs typeface="Times New Roman" panose="02020603050405020304" pitchFamily="18" charset="0"/>
            </a:endParaRPr>
          </a:p>
          <a:p>
            <a:r>
              <a:rPr lang="en-US" sz="1800" i="1" dirty="0">
                <a:solidFill>
                  <a:schemeClr val="tx1"/>
                </a:solidFill>
                <a:latin typeface="Times New Roman" panose="02020603050405020304" pitchFamily="18" charset="0"/>
                <a:cs typeface="Times New Roman" panose="02020603050405020304" pitchFamily="18" charset="0"/>
              </a:rPr>
              <a:t>[2] Statistics Canada. Electricity generation and installed capacity by fuel type, Alberta. Government of Canada.</a:t>
            </a:r>
            <a:br>
              <a:rPr lang="en-US" sz="1800" i="1" dirty="0">
                <a:solidFill>
                  <a:schemeClr val="tx1"/>
                </a:solidFill>
                <a:latin typeface="Times New Roman" panose="02020603050405020304" pitchFamily="18" charset="0"/>
                <a:cs typeface="Times New Roman" panose="02020603050405020304" pitchFamily="18" charset="0"/>
              </a:rPr>
            </a:br>
            <a:r>
              <a:rPr lang="en-US" sz="1800" i="1" dirty="0">
                <a:solidFill>
                  <a:schemeClr val="tx1"/>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https://www.statcan.gc.ca/</a:t>
            </a:r>
            <a:endParaRPr lang="en-US" sz="1800" i="1" dirty="0">
              <a:solidFill>
                <a:schemeClr val="tx1"/>
              </a:solidFill>
              <a:latin typeface="Times New Roman" panose="02020603050405020304" pitchFamily="18" charset="0"/>
              <a:cs typeface="Times New Roman" panose="02020603050405020304" pitchFamily="18" charset="0"/>
            </a:endParaRPr>
          </a:p>
          <a:p>
            <a:r>
              <a:rPr lang="en-US" sz="1800" i="1" dirty="0">
                <a:solidFill>
                  <a:schemeClr val="tx1"/>
                </a:solidFill>
                <a:latin typeface="Times New Roman" panose="02020603050405020304" pitchFamily="18" charset="0"/>
                <a:cs typeface="Times New Roman" panose="02020603050405020304" pitchFamily="18" charset="0"/>
              </a:rPr>
              <a:t>[3] Alternative Energy Tutorials. (n.d.). Solar irradiance and solar power basics. </a:t>
            </a:r>
            <a:r>
              <a:rPr lang="en-US" sz="1800" i="1" dirty="0">
                <a:solidFill>
                  <a:schemeClr val="tx1"/>
                </a:solidFill>
                <a:latin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val="tx"/>
                    </a:ext>
                  </a:extLst>
                </a:hlinkClick>
              </a:rPr>
              <a:t>https://www.alternative-energy-tutorials.com/solar-power/solar-irradiance.html</a:t>
            </a:r>
            <a:endParaRPr lang="en-US" i="1" dirty="0">
              <a:latin typeface="Times New Roman" panose="02020603050405020304" pitchFamily="18" charset="0"/>
              <a:cs typeface="Times New Roman" panose="02020603050405020304" pitchFamily="18" charset="0"/>
            </a:endParaRPr>
          </a:p>
          <a:p>
            <a:endParaRPr lang="en-US" i="1" dirty="0">
              <a:solidFill>
                <a:srgbClr val="0563C1"/>
              </a:solidFill>
              <a:latin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val="tx"/>
                  </a:ext>
                </a:extLst>
              </a:hlinkClick>
            </a:endParaRPr>
          </a:p>
          <a:p>
            <a:endParaRPr lang="en-US" i="1" dirty="0">
              <a:latin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val="tx"/>
                  </a:ext>
                </a:extLst>
              </a:hlinkClick>
            </a:endParaRPr>
          </a:p>
          <a:p>
            <a:pPr marL="285750" indent="-285750" fontAlgn="base">
              <a:buFont typeface="Arial" panose="020B0604020202020204" pitchFamily="34" charset="0"/>
              <a:buChar char="•"/>
            </a:pPr>
            <a:r>
              <a:rPr lang="en-CA" sz="1600" u="sng" dirty="0">
                <a:latin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val="tx"/>
                    </a:ext>
                  </a:extLst>
                </a:hlinkClick>
              </a:rPr>
              <a:t>https://www.cmisolar.ca/2024/07/18/how-solar-panels-can-help-reduce-high-electric bills/#:~:text=Offsetting%20Energy%20Use:%20Solar%20panels%20generate%20electricity,electricity%20bill%20and%20mitigating%20high%20electric%20bills.</a:t>
            </a:r>
            <a:endParaRPr lang="en-CA" sz="1600" dirty="0">
              <a:latin typeface="Times New Roman" panose="02020603050405020304" pitchFamily="18" charset="0"/>
              <a:cs typeface="Times New Roman" panose="02020603050405020304" pitchFamily="18" charset="0"/>
            </a:endParaRPr>
          </a:p>
          <a:p>
            <a:pPr marL="285750" indent="-285750" fontAlgn="base">
              <a:buFont typeface="Arial" panose="020B0604020202020204" pitchFamily="34" charset="0"/>
              <a:buChar char="•"/>
            </a:pPr>
            <a:r>
              <a:rPr lang="en-CA" sz="1600" u="sng" dirty="0">
                <a:latin typeface="Times New Roman" panose="02020603050405020304" pitchFamily="18" charset="0"/>
                <a:cs typeface="Times New Roman" panose="02020603050405020304" pitchFamily="18" charset="0"/>
                <a:hlinkClick r:id="rId9">
                  <a:extLst>
                    <a:ext uri="{A12FA001-AC4F-418D-AE19-62706E023703}">
                      <ahyp:hlinkClr xmlns:ahyp="http://schemas.microsoft.com/office/drawing/2018/hyperlinkcolor" val="tx"/>
                    </a:ext>
                  </a:extLst>
                </a:hlinkClick>
              </a:rPr>
              <a:t>https://www.aztechsolar.com.au/the-environmental-benefits-of-solar-energy-cleaner-air-and-water/</a:t>
            </a:r>
            <a:endParaRPr lang="en-CA" sz="1600" dirty="0">
              <a:latin typeface="Times New Roman" panose="02020603050405020304" pitchFamily="18" charset="0"/>
              <a:cs typeface="Times New Roman" panose="02020603050405020304" pitchFamily="18" charset="0"/>
            </a:endParaRPr>
          </a:p>
          <a:p>
            <a:pPr marL="285750" indent="-285750" fontAlgn="base">
              <a:buFont typeface="Arial" panose="020B0604020202020204" pitchFamily="34" charset="0"/>
              <a:buChar char="•"/>
            </a:pPr>
            <a:r>
              <a:rPr lang="en-CA" sz="1600" u="sng" dirty="0">
                <a:latin typeface="Times New Roman" panose="02020603050405020304" pitchFamily="18" charset="0"/>
                <a:cs typeface="Times New Roman" panose="02020603050405020304" pitchFamily="18" charset="0"/>
                <a:hlinkClick r:id="rId10">
                  <a:extLst>
                    <a:ext uri="{A12FA001-AC4F-418D-AE19-62706E023703}">
                      <ahyp:hlinkClr xmlns:ahyp="http://schemas.microsoft.com/office/drawing/2018/hyperlinkcolor" val="tx"/>
                    </a:ext>
                  </a:extLst>
                </a:hlinkClick>
              </a:rPr>
              <a:t>https://rayzonsolar.com/blog/solar-energy-reduces-air-pollution-sustainable-future#:~:text=Particulate%20matter%2C%20tiny%20particles%20suspended%20in%20the,air%20pollution%20and%20its%20associated%20health%20hazards.</a:t>
            </a:r>
            <a:endParaRPr lang="en-CA" sz="1600" dirty="0">
              <a:latin typeface="Times New Roman" panose="02020603050405020304" pitchFamily="18" charset="0"/>
              <a:cs typeface="Times New Roman" panose="02020603050405020304" pitchFamily="18" charset="0"/>
            </a:endParaRPr>
          </a:p>
          <a:p>
            <a:pPr marL="285750" indent="-285750" fontAlgn="base">
              <a:buFont typeface="Arial" panose="020B0604020202020204" pitchFamily="34" charset="0"/>
              <a:buChar char="•"/>
            </a:pPr>
            <a:r>
              <a:rPr lang="en-CA" sz="1600" u="sng" dirty="0">
                <a:latin typeface="Times New Roman" panose="02020603050405020304" pitchFamily="18" charset="0"/>
                <a:cs typeface="Times New Roman" panose="02020603050405020304" pitchFamily="18" charset="0"/>
                <a:hlinkClick r:id="rId11">
                  <a:extLst>
                    <a:ext uri="{A12FA001-AC4F-418D-AE19-62706E023703}">
                      <ahyp:hlinkClr xmlns:ahyp="http://schemas.microsoft.com/office/drawing/2018/hyperlinkcolor" val="tx"/>
                    </a:ext>
                  </a:extLst>
                </a:hlinkClick>
              </a:rPr>
              <a:t>https://www.sunrun.com/go-solar-center/solar-terms/definition/solar-module</a:t>
            </a:r>
            <a:endParaRPr lang="en-CA" sz="1600" dirty="0">
              <a:latin typeface="Times New Roman" panose="02020603050405020304" pitchFamily="18" charset="0"/>
              <a:cs typeface="Times New Roman" panose="02020603050405020304" pitchFamily="18" charset="0"/>
            </a:endParaRPr>
          </a:p>
          <a:p>
            <a:pPr marL="285750" indent="-285750" fontAlgn="base">
              <a:buFont typeface="Arial" panose="020B0604020202020204" pitchFamily="34" charset="0"/>
              <a:buChar char="•"/>
            </a:pPr>
            <a:r>
              <a:rPr lang="en-CA" sz="1600" u="sng" dirty="0">
                <a:latin typeface="Times New Roman" panose="02020603050405020304" pitchFamily="18" charset="0"/>
                <a:cs typeface="Times New Roman" panose="02020603050405020304" pitchFamily="18" charset="0"/>
                <a:hlinkClick r:id="rId12">
                  <a:extLst>
                    <a:ext uri="{A12FA001-AC4F-418D-AE19-62706E023703}">
                      <ahyp:hlinkClr xmlns:ahyp="http://schemas.microsoft.com/office/drawing/2018/hyperlinkcolor" val="tx"/>
                    </a:ext>
                  </a:extLst>
                </a:hlinkClick>
              </a:rPr>
              <a:t>https://www.hoymiles.com/solar-roi/is-solar-energy-a-nonrenewable-source.html#:~:text=How%20is%20solar%20energy%20renewable,than%20they%20will%20renew%20themselves.</a:t>
            </a:r>
            <a:endParaRPr lang="en-CA" sz="1600" dirty="0">
              <a:latin typeface="Times New Roman" panose="02020603050405020304" pitchFamily="18" charset="0"/>
              <a:cs typeface="Times New Roman" panose="02020603050405020304" pitchFamily="18" charset="0"/>
            </a:endParaRPr>
          </a:p>
          <a:p>
            <a:pPr marL="285750" indent="-285750" fontAlgn="base">
              <a:buFont typeface="Arial" panose="020B0604020202020204" pitchFamily="34" charset="0"/>
              <a:buChar char="•"/>
            </a:pPr>
            <a:r>
              <a:rPr lang="en-CA" sz="1600" u="sng" dirty="0">
                <a:latin typeface="Times New Roman" panose="02020603050405020304" pitchFamily="18" charset="0"/>
                <a:cs typeface="Times New Roman" panose="02020603050405020304" pitchFamily="18" charset="0"/>
                <a:hlinkClick r:id="rId13">
                  <a:extLst>
                    <a:ext uri="{A12FA001-AC4F-418D-AE19-62706E023703}">
                      <ahyp:hlinkClr xmlns:ahyp="http://schemas.microsoft.com/office/drawing/2018/hyperlinkcolor" val="tx"/>
                    </a:ext>
                  </a:extLst>
                </a:hlinkClick>
              </a:rPr>
              <a:t>https://energize-solar.co.uk/the-environmental-impact-of-solar-panels/#:~:text=The%20environmental%20impact%20of%20solar%20panels%20is%20significant%20in%20promoting,spaces%20helps%20conserve%20land%20resources.</a:t>
            </a:r>
            <a:endParaRPr lang="en-CA" sz="1600" dirty="0">
              <a:latin typeface="Times New Roman" panose="02020603050405020304" pitchFamily="18" charset="0"/>
              <a:cs typeface="Times New Roman" panose="02020603050405020304" pitchFamily="18" charset="0"/>
            </a:endParaRPr>
          </a:p>
          <a:p>
            <a:pPr marL="285750" indent="-285750" fontAlgn="base">
              <a:buFont typeface="Arial" panose="020B0604020202020204" pitchFamily="34" charset="0"/>
              <a:buChar char="•"/>
            </a:pPr>
            <a:r>
              <a:rPr lang="en-CA" sz="1600" u="sng" dirty="0">
                <a:latin typeface="Times New Roman" panose="02020603050405020304" pitchFamily="18" charset="0"/>
                <a:cs typeface="Times New Roman" panose="02020603050405020304" pitchFamily="18" charset="0"/>
                <a:hlinkClick r:id="rId14">
                  <a:extLst>
                    <a:ext uri="{A12FA001-AC4F-418D-AE19-62706E023703}">
                      <ahyp:hlinkClr xmlns:ahyp="http://schemas.microsoft.com/office/drawing/2018/hyperlinkcolor" val="tx"/>
                    </a:ext>
                  </a:extLst>
                </a:hlinkClick>
              </a:rPr>
              <a:t>https://everlightsolar.com/blog-solar-power-benefits/#:~:text=To%20start%2C%20solar%20is%20an,sustainability%20benefits%20of%20solar%20energy.</a:t>
            </a:r>
            <a:endParaRPr lang="en-CA" sz="16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1600" i="1" dirty="0">
              <a:latin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val="tx"/>
                  </a:ext>
                </a:extLst>
              </a:hlinkClick>
            </a:endParaRPr>
          </a:p>
          <a:p>
            <a:pPr marL="285750" indent="-285750">
              <a:buFont typeface="Arial" panose="020B0604020202020204" pitchFamily="34" charset="0"/>
              <a:buChar char="•"/>
            </a:pPr>
            <a:endParaRPr lang="en-US" sz="1600" i="1" dirty="0">
              <a:solidFill>
                <a:srgbClr val="0563C1"/>
              </a:solidFill>
              <a:latin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val="tx"/>
                  </a:ext>
                </a:extLst>
              </a:hlinkClick>
            </a:endParaRPr>
          </a:p>
          <a:p>
            <a:pPr marL="285750" indent="-285750">
              <a:buFont typeface="Arial" panose="020B0604020202020204" pitchFamily="34" charset="0"/>
              <a:buChar char="•"/>
            </a:pPr>
            <a:endParaRPr lang="en-US" sz="1600" i="1" dirty="0">
              <a:solidFill>
                <a:srgbClr val="0563C1"/>
              </a:solidFill>
              <a:latin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val="tx"/>
                  </a:ext>
                </a:extLst>
              </a:hlinkClick>
            </a:endParaRPr>
          </a:p>
          <a:p>
            <a:endParaRPr lang="en-US" sz="1600" i="1" dirty="0">
              <a:solidFill>
                <a:srgbClr val="0563C1"/>
              </a:solidFill>
              <a:latin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val="tx"/>
                  </a:ext>
                </a:extLst>
              </a:hlinkClick>
            </a:endParaRPr>
          </a:p>
          <a:p>
            <a:endParaRPr lang="en-US" sz="1600" i="1" dirty="0">
              <a:solidFill>
                <a:srgbClr val="0563C1"/>
              </a:solidFill>
              <a:latin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val="tx"/>
                  </a:ext>
                </a:extLst>
              </a:hlinkClick>
            </a:endParaRPr>
          </a:p>
          <a:p>
            <a:endParaRPr lang="en-US" sz="1600" i="1" dirty="0">
              <a:solidFill>
                <a:srgbClr val="0563C1"/>
              </a:solidFill>
              <a:latin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val="tx"/>
                  </a:ext>
                </a:extLst>
              </a:hlinkClick>
            </a:endParaRPr>
          </a:p>
          <a:p>
            <a:endParaRPr lang="en-US" i="1" dirty="0">
              <a:solidFill>
                <a:srgbClr val="0563C1"/>
              </a:solidFill>
              <a:latin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val="tx"/>
                  </a:ext>
                </a:extLst>
              </a:hlinkClick>
            </a:endParaRPr>
          </a:p>
          <a:p>
            <a:endParaRPr lang="en-US" sz="1800" i="1" dirty="0">
              <a:solidFill>
                <a:schemeClr val="tx1"/>
              </a:solidFill>
              <a:latin typeface="Times New Roman" panose="02020603050405020304" pitchFamily="18" charset="0"/>
              <a:cs typeface="Times New Roman" panose="02020603050405020304" pitchFamily="18" charset="0"/>
            </a:endParaRPr>
          </a:p>
          <a:p>
            <a:endParaRPr lang="en-US" i="1" dirty="0">
              <a:latin typeface="Times New Roman" panose="02020603050405020304" pitchFamily="18" charset="0"/>
              <a:cs typeface="Times New Roman" panose="02020603050405020304" pitchFamily="18" charset="0"/>
            </a:endParaRPr>
          </a:p>
          <a:p>
            <a:endParaRPr lang="en-US" sz="1800" i="1" dirty="0">
              <a:solidFill>
                <a:schemeClr val="tx1"/>
              </a:solidFill>
              <a:latin typeface="Times New Roman" panose="02020603050405020304" pitchFamily="18" charset="0"/>
              <a:cs typeface="Times New Roman" panose="02020603050405020304" pitchFamily="18" charset="0"/>
            </a:endParaRPr>
          </a:p>
        </p:txBody>
      </p:sp>
      <p:pic>
        <p:nvPicPr>
          <p:cNvPr id="22" name="Audio 21">
            <a:extLst>
              <a:ext uri="{FF2B5EF4-FFF2-40B4-BE49-F238E27FC236}">
                <a16:creationId xmlns:a16="http://schemas.microsoft.com/office/drawing/2014/main" id="{61C5DDD5-1CCF-E5A2-DB1D-408EA05F2209}"/>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012331901"/>
      </p:ext>
    </p:extLst>
  </p:cSld>
  <p:clrMapOvr>
    <a:masterClrMapping/>
  </p:clrMapOvr>
  <mc:AlternateContent xmlns:mc="http://schemas.openxmlformats.org/markup-compatibility/2006">
    <mc:Choice xmlns:p14="http://schemas.microsoft.com/office/powerpoint/2010/main" Requires="p14">
      <p:transition spd="slow" p14:dur="2000" advTm="4053"/>
    </mc:Choice>
    <mc:Fallback>
      <p:transition spd="slow" advTm="40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FC1D88-472B-F2AD-5B17-AA9B010CC940}"/>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0F81B2B2-0161-4A22-B973-3E72ED43CA61}"/>
              </a:ext>
            </a:extLst>
          </p:cNvPr>
          <p:cNvSpPr txBox="1"/>
          <p:nvPr/>
        </p:nvSpPr>
        <p:spPr>
          <a:xfrm>
            <a:off x="1" y="-8660"/>
            <a:ext cx="12191999" cy="646331"/>
          </a:xfrm>
          <a:prstGeom prst="rect">
            <a:avLst/>
          </a:prstGeom>
          <a:noFill/>
        </p:spPr>
        <p:txBody>
          <a:bodyPr wrap="square" rtlCol="0">
            <a:spAutoFit/>
          </a:bodyPr>
          <a:lstStyle/>
          <a:p>
            <a:pPr algn="ctr"/>
            <a:r>
              <a:rPr lang="en-US" sz="3600" b="1" dirty="0">
                <a:solidFill>
                  <a:srgbClr val="002060"/>
                </a:solidFill>
                <a:latin typeface="Times New Roman" panose="02020603050405020304" pitchFamily="18" charset="0"/>
                <a:cs typeface="Times New Roman" panose="02020603050405020304" pitchFamily="18" charset="0"/>
              </a:rPr>
              <a:t>Appendix</a:t>
            </a:r>
          </a:p>
        </p:txBody>
      </p:sp>
      <p:cxnSp>
        <p:nvCxnSpPr>
          <p:cNvPr id="12" name="Straight Connector 11">
            <a:extLst>
              <a:ext uri="{FF2B5EF4-FFF2-40B4-BE49-F238E27FC236}">
                <a16:creationId xmlns:a16="http://schemas.microsoft.com/office/drawing/2014/main" id="{E46270EF-86A8-FB2D-7E3B-234554E26C4F}"/>
              </a:ext>
            </a:extLst>
          </p:cNvPr>
          <p:cNvCxnSpPr/>
          <p:nvPr/>
        </p:nvCxnSpPr>
        <p:spPr>
          <a:xfrm>
            <a:off x="0" y="707886"/>
            <a:ext cx="12192000" cy="0"/>
          </a:xfrm>
          <a:prstGeom prst="line">
            <a:avLst/>
          </a:prstGeom>
          <a:ln w="317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17" name="Slide Number Placeholder 16">
            <a:extLst>
              <a:ext uri="{FF2B5EF4-FFF2-40B4-BE49-F238E27FC236}">
                <a16:creationId xmlns:a16="http://schemas.microsoft.com/office/drawing/2014/main" id="{2E9920BE-895D-E594-177B-684CE702564F}"/>
              </a:ext>
            </a:extLst>
          </p:cNvPr>
          <p:cNvSpPr>
            <a:spLocks noGrp="1"/>
          </p:cNvSpPr>
          <p:nvPr>
            <p:ph type="sldNum" sz="quarter" idx="12"/>
          </p:nvPr>
        </p:nvSpPr>
        <p:spPr>
          <a:xfrm>
            <a:off x="8485210" y="6343186"/>
            <a:ext cx="2743200" cy="365125"/>
          </a:xfrm>
        </p:spPr>
        <p:txBody>
          <a:bodyPr/>
          <a:lstStyle/>
          <a:p>
            <a:fld id="{9A781098-0BFA-7F42-AD82-EE82189AE5EF}" type="slidenum">
              <a:rPr lang="en-US" smtClean="0"/>
              <a:t>18</a:t>
            </a:fld>
            <a:endParaRPr lang="en-US" dirty="0"/>
          </a:p>
        </p:txBody>
      </p:sp>
      <p:sp>
        <p:nvSpPr>
          <p:cNvPr id="3" name="AutoShape 2" descr="Generated image">
            <a:extLst>
              <a:ext uri="{FF2B5EF4-FFF2-40B4-BE49-F238E27FC236}">
                <a16:creationId xmlns:a16="http://schemas.microsoft.com/office/drawing/2014/main" id="{303D5D50-FA2D-56D4-454F-1EAB814DAF0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Generated image">
            <a:extLst>
              <a:ext uri="{FF2B5EF4-FFF2-40B4-BE49-F238E27FC236}">
                <a16:creationId xmlns:a16="http://schemas.microsoft.com/office/drawing/2014/main" id="{9BB9BB24-D3D3-D918-E1FF-CC20B95C8CE7}"/>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8">
            <a:extLst>
              <a:ext uri="{FF2B5EF4-FFF2-40B4-BE49-F238E27FC236}">
                <a16:creationId xmlns:a16="http://schemas.microsoft.com/office/drawing/2014/main" id="{31255A36-EE3E-AE6E-9FFD-D4F1FEBC1EB8}"/>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TextBox 9">
            <a:extLst>
              <a:ext uri="{FF2B5EF4-FFF2-40B4-BE49-F238E27FC236}">
                <a16:creationId xmlns:a16="http://schemas.microsoft.com/office/drawing/2014/main" id="{E40606A6-6478-7370-7DEF-BD89432AC21D}"/>
              </a:ext>
            </a:extLst>
          </p:cNvPr>
          <p:cNvSpPr txBox="1"/>
          <p:nvPr/>
        </p:nvSpPr>
        <p:spPr>
          <a:xfrm>
            <a:off x="243840" y="1056144"/>
            <a:ext cx="11948160" cy="4154984"/>
          </a:xfrm>
          <a:prstGeom prst="rect">
            <a:avLst/>
          </a:prstGeom>
          <a:noFill/>
        </p:spPr>
        <p:txBody>
          <a:bodyPr wrap="square">
            <a:spAutoFit/>
          </a:bodyPr>
          <a:lstStyle/>
          <a:p>
            <a:pPr marL="285750" indent="-285750">
              <a:buFont typeface="Arial" panose="020B0604020202020204" pitchFamily="34" charset="0"/>
              <a:buChar char="•"/>
            </a:pPr>
            <a:endParaRPr lang="en-US" sz="1600" i="1" dirty="0">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endParaRPr>
          </a:p>
          <a:p>
            <a:pPr marL="285750" indent="-285750">
              <a:buFont typeface="Arial" panose="020B0604020202020204" pitchFamily="34" charset="0"/>
              <a:buChar char="•"/>
            </a:pPr>
            <a:endParaRPr lang="en-US" sz="1600" i="1" dirty="0">
              <a:solidFill>
                <a:srgbClr val="0563C1"/>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endParaRPr>
          </a:p>
          <a:p>
            <a:r>
              <a:rPr lang="en-US" sz="1600" dirty="0">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Renewable Energy Trend </a:t>
            </a:r>
          </a:p>
          <a:p>
            <a:pPr marL="285750" indent="-285750">
              <a:buFont typeface="Arial" panose="020B0604020202020204" pitchFamily="34" charset="0"/>
              <a:buChar char="•"/>
            </a:pPr>
            <a:r>
              <a:rPr lang="en-US" sz="1600" i="1" dirty="0">
                <a:solidFill>
                  <a:srgbClr val="0563C1"/>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https://docs.google.com/spreadsheets/d/1OOOtXWa-lbEyuwhmcTf3FoFWV9SXIk8h/edit?usp=drive_link&amp;ouid=115957587452182875144&amp;rtpof=true&amp;sd=true</a:t>
            </a:r>
          </a:p>
          <a:p>
            <a:pPr marL="285750" indent="-285750">
              <a:buFont typeface="Arial" panose="020B0604020202020204" pitchFamily="34" charset="0"/>
              <a:buChar char="•"/>
            </a:pPr>
            <a:endParaRPr lang="en-US" sz="1600" i="1" dirty="0">
              <a:solidFill>
                <a:srgbClr val="0563C1"/>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endParaRPr>
          </a:p>
          <a:p>
            <a:r>
              <a:rPr lang="en-US" sz="1600" dirty="0">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Solar Irradience</a:t>
            </a:r>
          </a:p>
          <a:p>
            <a:pPr marL="285750" indent="-285750">
              <a:buFont typeface="Arial" panose="020B0604020202020204" pitchFamily="34" charset="0"/>
              <a:buChar char="•"/>
            </a:pPr>
            <a:r>
              <a:rPr lang="en-US" sz="1600" i="1" dirty="0">
                <a:solidFill>
                  <a:srgbClr val="0563C1"/>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https://docs.google.com/spreadsheets/d/1edhmrs8bvCrA9_BSTMfujxm_iJcLwuDK/edit?usp=drive_link&amp;ouid=115957587452182875144&amp;rtpof=true&amp;sd=true</a:t>
            </a:r>
          </a:p>
          <a:p>
            <a:endParaRPr lang="en-US" sz="1600" i="1" dirty="0">
              <a:solidFill>
                <a:srgbClr val="0563C1"/>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endParaRPr>
          </a:p>
          <a:p>
            <a:endParaRPr lang="en-US" sz="1600" i="1" dirty="0">
              <a:solidFill>
                <a:srgbClr val="0563C1"/>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endParaRPr>
          </a:p>
          <a:p>
            <a:endParaRPr lang="en-US" sz="1600" i="1" dirty="0">
              <a:solidFill>
                <a:srgbClr val="0563C1"/>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endParaRPr>
          </a:p>
          <a:p>
            <a:endParaRPr lang="en-US" i="1" dirty="0">
              <a:solidFill>
                <a:srgbClr val="0563C1"/>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endParaRPr>
          </a:p>
          <a:p>
            <a:endParaRPr lang="en-US" sz="1800" i="1" dirty="0">
              <a:solidFill>
                <a:schemeClr val="tx1"/>
              </a:solidFill>
              <a:latin typeface="Times New Roman" panose="02020603050405020304" pitchFamily="18" charset="0"/>
              <a:cs typeface="Times New Roman" panose="02020603050405020304" pitchFamily="18" charset="0"/>
            </a:endParaRPr>
          </a:p>
          <a:p>
            <a:endParaRPr lang="en-US" i="1" dirty="0">
              <a:latin typeface="Times New Roman" panose="02020603050405020304" pitchFamily="18" charset="0"/>
              <a:cs typeface="Times New Roman" panose="02020603050405020304" pitchFamily="18" charset="0"/>
            </a:endParaRPr>
          </a:p>
          <a:p>
            <a:endParaRPr lang="en-US" sz="1800" i="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7628562"/>
      </p:ext>
    </p:extLst>
  </p:cSld>
  <p:clrMapOvr>
    <a:masterClrMapping/>
  </p:clrMapOvr>
  <mc:AlternateContent xmlns:mc="http://schemas.openxmlformats.org/markup-compatibility/2006">
    <mc:Choice xmlns:p14="http://schemas.microsoft.com/office/powerpoint/2010/main" Requires="p14">
      <p:transition spd="slow" p14:dur="2000" advTm="4053"/>
    </mc:Choice>
    <mc:Fallback>
      <p:transition spd="slow" advTm="4053"/>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0B5FF8-D36E-9D8D-993C-AB821A67A3F8}"/>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904CD405-4490-98D4-C5AC-1BE5DE0CCDDB}"/>
              </a:ext>
            </a:extLst>
          </p:cNvPr>
          <p:cNvSpPr txBox="1"/>
          <p:nvPr/>
        </p:nvSpPr>
        <p:spPr>
          <a:xfrm>
            <a:off x="1" y="-8660"/>
            <a:ext cx="12191999" cy="646331"/>
          </a:xfrm>
          <a:prstGeom prst="rect">
            <a:avLst/>
          </a:prstGeom>
          <a:noFill/>
        </p:spPr>
        <p:txBody>
          <a:bodyPr wrap="square" rtlCol="0">
            <a:spAutoFit/>
          </a:bodyPr>
          <a:lstStyle/>
          <a:p>
            <a:pPr algn="ctr"/>
            <a:r>
              <a:rPr lang="en-US" sz="3600" b="1" dirty="0">
                <a:solidFill>
                  <a:srgbClr val="002060"/>
                </a:solidFill>
                <a:latin typeface="Times New Roman" panose="02020603050405020304" pitchFamily="18" charset="0"/>
                <a:cs typeface="Times New Roman" panose="02020603050405020304" pitchFamily="18" charset="0"/>
              </a:rPr>
              <a:t>References</a:t>
            </a:r>
          </a:p>
        </p:txBody>
      </p:sp>
      <p:cxnSp>
        <p:nvCxnSpPr>
          <p:cNvPr id="12" name="Straight Connector 11">
            <a:extLst>
              <a:ext uri="{FF2B5EF4-FFF2-40B4-BE49-F238E27FC236}">
                <a16:creationId xmlns:a16="http://schemas.microsoft.com/office/drawing/2014/main" id="{9A7B1B4E-E337-0C3B-91C0-3E6E7B7C467F}"/>
              </a:ext>
            </a:extLst>
          </p:cNvPr>
          <p:cNvCxnSpPr/>
          <p:nvPr/>
        </p:nvCxnSpPr>
        <p:spPr>
          <a:xfrm>
            <a:off x="0" y="707886"/>
            <a:ext cx="12192000" cy="0"/>
          </a:xfrm>
          <a:prstGeom prst="line">
            <a:avLst/>
          </a:prstGeom>
          <a:ln w="317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17" name="Slide Number Placeholder 16">
            <a:extLst>
              <a:ext uri="{FF2B5EF4-FFF2-40B4-BE49-F238E27FC236}">
                <a16:creationId xmlns:a16="http://schemas.microsoft.com/office/drawing/2014/main" id="{2754B976-1495-DC33-9BB9-017E72F1E6DA}"/>
              </a:ext>
            </a:extLst>
          </p:cNvPr>
          <p:cNvSpPr>
            <a:spLocks noGrp="1"/>
          </p:cNvSpPr>
          <p:nvPr>
            <p:ph type="sldNum" sz="quarter" idx="12"/>
          </p:nvPr>
        </p:nvSpPr>
        <p:spPr>
          <a:xfrm>
            <a:off x="8485210" y="6343186"/>
            <a:ext cx="2743200" cy="365125"/>
          </a:xfrm>
        </p:spPr>
        <p:txBody>
          <a:bodyPr/>
          <a:lstStyle/>
          <a:p>
            <a:fld id="{9A781098-0BFA-7F42-AD82-EE82189AE5EF}" type="slidenum">
              <a:rPr lang="en-US" smtClean="0"/>
              <a:t>19</a:t>
            </a:fld>
            <a:endParaRPr lang="en-US" dirty="0"/>
          </a:p>
        </p:txBody>
      </p:sp>
      <p:sp>
        <p:nvSpPr>
          <p:cNvPr id="3" name="AutoShape 2" descr="Generated image">
            <a:extLst>
              <a:ext uri="{FF2B5EF4-FFF2-40B4-BE49-F238E27FC236}">
                <a16:creationId xmlns:a16="http://schemas.microsoft.com/office/drawing/2014/main" id="{4C205CC6-3D2E-77C4-BD10-4CD3CA553AE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Generated image">
            <a:extLst>
              <a:ext uri="{FF2B5EF4-FFF2-40B4-BE49-F238E27FC236}">
                <a16:creationId xmlns:a16="http://schemas.microsoft.com/office/drawing/2014/main" id="{18BCB68C-C3EB-7A65-491F-8724B38F19FA}"/>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8">
            <a:extLst>
              <a:ext uri="{FF2B5EF4-FFF2-40B4-BE49-F238E27FC236}">
                <a16:creationId xmlns:a16="http://schemas.microsoft.com/office/drawing/2014/main" id="{93276B21-32F5-4ABA-0F22-15F3DB6EFB1A}"/>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22" name="Picture 2" descr="Free Google Slides Professional Thank You Slide - SlideKit">
            <a:extLst>
              <a:ext uri="{FF2B5EF4-FFF2-40B4-BE49-F238E27FC236}">
                <a16:creationId xmlns:a16="http://schemas.microsoft.com/office/drawing/2014/main" id="{20712F3A-B129-95F7-9B06-D5F887D7B7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1999" cy="6857999"/>
          </a:xfrm>
          <a:prstGeom prst="rect">
            <a:avLst/>
          </a:prstGeom>
          <a:noFill/>
          <a:extLst>
            <a:ext uri="{909E8E84-426E-40DD-AFC4-6F175D3DCCD1}">
              <a14:hiddenFill xmlns:a14="http://schemas.microsoft.com/office/drawing/2010/main">
                <a:solidFill>
                  <a:srgbClr val="FFFFFF"/>
                </a:solidFill>
              </a14:hiddenFill>
            </a:ext>
          </a:extLst>
        </p:spPr>
      </p:pic>
      <p:pic>
        <p:nvPicPr>
          <p:cNvPr id="14" name="Audio 13">
            <a:extLst>
              <a:ext uri="{FF2B5EF4-FFF2-40B4-BE49-F238E27FC236}">
                <a16:creationId xmlns:a16="http://schemas.microsoft.com/office/drawing/2014/main" id="{F665EE5B-739B-0457-207B-FDC1DBD3878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423979783"/>
      </p:ext>
    </p:extLst>
  </p:cSld>
  <p:clrMapOvr>
    <a:masterClrMapping/>
  </p:clrMapOvr>
  <mc:AlternateContent xmlns:mc="http://schemas.openxmlformats.org/markup-compatibility/2006">
    <mc:Choice xmlns:p14="http://schemas.microsoft.com/office/powerpoint/2010/main" Requires="p14">
      <p:transition spd="slow" p14:dur="2000" advTm="5038"/>
    </mc:Choice>
    <mc:Fallback>
      <p:transition spd="slow" advTm="50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2F4417ED-1F4A-F593-2D70-397FA5087159}"/>
              </a:ext>
            </a:extLst>
          </p:cNvPr>
          <p:cNvSpPr txBox="1"/>
          <p:nvPr/>
        </p:nvSpPr>
        <p:spPr>
          <a:xfrm>
            <a:off x="1" y="61555"/>
            <a:ext cx="12191999" cy="646331"/>
          </a:xfrm>
          <a:prstGeom prst="rect">
            <a:avLst/>
          </a:prstGeom>
          <a:noFill/>
        </p:spPr>
        <p:txBody>
          <a:bodyPr wrap="square" rtlCol="0">
            <a:spAutoFit/>
          </a:bodyPr>
          <a:lstStyle/>
          <a:p>
            <a:pPr algn="ctr"/>
            <a:r>
              <a:rPr lang="en-US" sz="3600" b="1" dirty="0">
                <a:solidFill>
                  <a:srgbClr val="002060"/>
                </a:solidFill>
                <a:latin typeface="Times New Roman" panose="02020603050405020304" pitchFamily="18" charset="0"/>
                <a:cs typeface="Times New Roman" panose="02020603050405020304" pitchFamily="18" charset="0"/>
              </a:rPr>
              <a:t>Why I Chose this Project</a:t>
            </a:r>
          </a:p>
        </p:txBody>
      </p:sp>
      <p:cxnSp>
        <p:nvCxnSpPr>
          <p:cNvPr id="12" name="Straight Connector 11">
            <a:extLst>
              <a:ext uri="{FF2B5EF4-FFF2-40B4-BE49-F238E27FC236}">
                <a16:creationId xmlns:a16="http://schemas.microsoft.com/office/drawing/2014/main" id="{1E209333-DEFE-6312-337E-502BB438C631}"/>
              </a:ext>
            </a:extLst>
          </p:cNvPr>
          <p:cNvCxnSpPr/>
          <p:nvPr/>
        </p:nvCxnSpPr>
        <p:spPr>
          <a:xfrm>
            <a:off x="0" y="707886"/>
            <a:ext cx="12192000" cy="0"/>
          </a:xfrm>
          <a:prstGeom prst="line">
            <a:avLst/>
          </a:prstGeom>
          <a:ln w="317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2" name="Rounded Rectangle 1">
            <a:extLst>
              <a:ext uri="{FF2B5EF4-FFF2-40B4-BE49-F238E27FC236}">
                <a16:creationId xmlns:a16="http://schemas.microsoft.com/office/drawing/2014/main" id="{3DB4858F-82E3-9072-F954-C2B6ABB9E39C}"/>
              </a:ext>
            </a:extLst>
          </p:cNvPr>
          <p:cNvSpPr/>
          <p:nvPr/>
        </p:nvSpPr>
        <p:spPr>
          <a:xfrm>
            <a:off x="110168" y="823847"/>
            <a:ext cx="11971663" cy="1750962"/>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lvl="0" indent="0" algn="ctr" rtl="0">
              <a:spcBef>
                <a:spcPts val="0"/>
              </a:spcBef>
              <a:spcAft>
                <a:spcPts val="0"/>
              </a:spcAft>
              <a:buClr>
                <a:schemeClr val="dk1"/>
              </a:buClr>
              <a:buSzPts val="1100"/>
              <a:buFont typeface="Arial"/>
              <a:buNone/>
            </a:pPr>
            <a:r>
              <a:rPr lang="en-US" sz="2400" b="1" u="sng" dirty="0">
                <a:solidFill>
                  <a:schemeClr val="dk1"/>
                </a:solidFill>
                <a:latin typeface="Times New Roman"/>
                <a:ea typeface="Times New Roman"/>
                <a:cs typeface="Times New Roman"/>
                <a:sym typeface="Times New Roman"/>
              </a:rPr>
              <a:t>Motivations and Goals</a:t>
            </a:r>
          </a:p>
          <a:p>
            <a:pPr marL="0" lvl="0" indent="0" algn="ctr" rtl="0">
              <a:spcBef>
                <a:spcPts val="0"/>
              </a:spcBef>
              <a:spcAft>
                <a:spcPts val="0"/>
              </a:spcAft>
              <a:buClr>
                <a:schemeClr val="dk1"/>
              </a:buClr>
              <a:buSzPts val="1100"/>
              <a:buFont typeface="Arial"/>
              <a:buNone/>
            </a:pPr>
            <a:endParaRPr lang="en-US" sz="800" u="sng" dirty="0">
              <a:solidFill>
                <a:schemeClr val="dk1"/>
              </a:solidFill>
            </a:endParaRPr>
          </a:p>
          <a:p>
            <a:pPr marL="476250" indent="-342900">
              <a:buClr>
                <a:schemeClr val="dk1"/>
              </a:buClr>
              <a:buSzPts val="1500"/>
              <a:buFont typeface="Wingdings" pitchFamily="2" charset="2"/>
              <a:buChar char="Ø"/>
            </a:pPr>
            <a:r>
              <a:rPr lang="en-US" dirty="0">
                <a:solidFill>
                  <a:schemeClr val="tx1"/>
                </a:solidFill>
                <a:latin typeface="Times New Roman" panose="02020603050405020304" pitchFamily="18" charset="0"/>
                <a:cs typeface="Times New Roman" panose="02020603050405020304" pitchFamily="18" charset="0"/>
              </a:rPr>
              <a:t>To evaluate whether solar power is a practical energy solution n for Calgary using real scientific data.</a:t>
            </a:r>
          </a:p>
          <a:p>
            <a:pPr marL="476250" lvl="0" indent="-342900" algn="l" rtl="0">
              <a:spcBef>
                <a:spcPts val="0"/>
              </a:spcBef>
              <a:spcAft>
                <a:spcPts val="0"/>
              </a:spcAft>
              <a:buClr>
                <a:schemeClr val="dk1"/>
              </a:buClr>
              <a:buSzPts val="1500"/>
              <a:buFont typeface="Wingdings" pitchFamily="2" charset="2"/>
              <a:buChar char="Ø"/>
            </a:pPr>
            <a:r>
              <a:rPr lang="en-US" dirty="0">
                <a:solidFill>
                  <a:schemeClr val="tx1"/>
                </a:solidFill>
                <a:latin typeface="Times New Roman" panose="02020603050405020304" pitchFamily="18" charset="0"/>
                <a:cs typeface="Times New Roman" panose="02020603050405020304" pitchFamily="18" charset="0"/>
              </a:rPr>
              <a:t>To study how solar energy can reduce pollution and climate change.</a:t>
            </a:r>
          </a:p>
          <a:p>
            <a:pPr marL="476250" lvl="0" indent="-342900" algn="l" rtl="0">
              <a:spcBef>
                <a:spcPts val="0"/>
              </a:spcBef>
              <a:spcAft>
                <a:spcPts val="0"/>
              </a:spcAft>
              <a:buClr>
                <a:schemeClr val="dk1"/>
              </a:buClr>
              <a:buSzPts val="1500"/>
              <a:buFont typeface="Wingdings" pitchFamily="2" charset="2"/>
              <a:buChar char="Ø"/>
            </a:pPr>
            <a:r>
              <a:rPr lang="en-US" dirty="0">
                <a:solidFill>
                  <a:schemeClr val="tx1"/>
                </a:solidFill>
                <a:latin typeface="Times New Roman" panose="02020603050405020304" pitchFamily="18" charset="0"/>
                <a:cs typeface="Times New Roman" panose="02020603050405020304" pitchFamily="18" charset="0"/>
              </a:rPr>
              <a:t>To explore how photovoltaic (solar) energy can provide clean and renewable electricity.</a:t>
            </a:r>
          </a:p>
          <a:p>
            <a:pPr marL="476250" indent="-342900">
              <a:buClr>
                <a:schemeClr val="dk1"/>
              </a:buClr>
              <a:buSzPts val="1500"/>
              <a:buFont typeface="Wingdings" pitchFamily="2" charset="2"/>
              <a:buChar char="Ø"/>
            </a:pPr>
            <a:r>
              <a:rPr lang="en-US" dirty="0">
                <a:solidFill>
                  <a:schemeClr val="tx1"/>
                </a:solidFill>
                <a:latin typeface="Times New Roman" panose="02020603050405020304" pitchFamily="18" charset="0"/>
                <a:cs typeface="Times New Roman" panose="02020603050405020304" pitchFamily="18" charset="0"/>
              </a:rPr>
              <a:t>To examine whether solar energy can work effectively in cold climates like Canada.</a:t>
            </a:r>
          </a:p>
          <a:p>
            <a:pPr marL="133350" lvl="0" algn="l" rtl="0">
              <a:spcBef>
                <a:spcPts val="0"/>
              </a:spcBef>
              <a:spcAft>
                <a:spcPts val="0"/>
              </a:spcAft>
              <a:buClr>
                <a:schemeClr val="dk1"/>
              </a:buClr>
              <a:buSzPts val="1500"/>
            </a:pPr>
            <a:endParaRPr lang="en-US" dirty="0">
              <a:solidFill>
                <a:schemeClr val="dk1"/>
              </a:solidFill>
              <a:latin typeface="Times New Roman"/>
              <a:ea typeface="Times New Roman"/>
              <a:cs typeface="Times New Roman"/>
              <a:sym typeface="Times New Roman"/>
            </a:endParaRPr>
          </a:p>
        </p:txBody>
      </p:sp>
      <p:sp>
        <p:nvSpPr>
          <p:cNvPr id="4" name="Rounded Rectangle 3">
            <a:extLst>
              <a:ext uri="{FF2B5EF4-FFF2-40B4-BE49-F238E27FC236}">
                <a16:creationId xmlns:a16="http://schemas.microsoft.com/office/drawing/2014/main" id="{C4AFA48B-E5ED-E5F1-FBD2-D2B10EBC89C7}"/>
              </a:ext>
            </a:extLst>
          </p:cNvPr>
          <p:cNvSpPr/>
          <p:nvPr/>
        </p:nvSpPr>
        <p:spPr>
          <a:xfrm>
            <a:off x="171441" y="2690769"/>
            <a:ext cx="5449071" cy="1952439"/>
          </a:xfrm>
          <a:prstGeom prst="roundRect">
            <a:avLst/>
          </a:prstGeom>
          <a:solidFill>
            <a:schemeClr val="accent1">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2000" b="1" u="sng" dirty="0">
                <a:solidFill>
                  <a:schemeClr val="tx1"/>
                </a:solidFill>
                <a:latin typeface="Times New Roman" panose="02020603050405020304" pitchFamily="18" charset="0"/>
                <a:cs typeface="Times New Roman" panose="02020603050405020304" pitchFamily="18" charset="0"/>
              </a:rPr>
              <a:t>Why Solar Power?</a:t>
            </a:r>
          </a:p>
          <a:p>
            <a:pPr marL="342900" indent="-342900">
              <a:buFont typeface="Wingdings" pitchFamily="2" charset="2"/>
              <a:buChar char="ü"/>
            </a:pPr>
            <a:r>
              <a:rPr lang="en-US" dirty="0">
                <a:solidFill>
                  <a:schemeClr val="tx1"/>
                </a:solidFill>
                <a:latin typeface="Times New Roman" panose="02020603050405020304" pitchFamily="18" charset="0"/>
                <a:cs typeface="Times New Roman" panose="02020603050405020304" pitchFamily="18" charset="0"/>
              </a:rPr>
              <a:t>Solar power uses energy from the sun</a:t>
            </a:r>
          </a:p>
          <a:p>
            <a:pPr marL="342900" indent="-342900">
              <a:buFont typeface="Wingdings" pitchFamily="2" charset="2"/>
              <a:buChar char="ü"/>
            </a:pPr>
            <a:r>
              <a:rPr lang="en-US" dirty="0">
                <a:solidFill>
                  <a:schemeClr val="tx1"/>
                </a:solidFill>
                <a:latin typeface="Times New Roman" panose="02020603050405020304" pitchFamily="18" charset="0"/>
                <a:cs typeface="Times New Roman" panose="02020603050405020304" pitchFamily="18" charset="0"/>
              </a:rPr>
              <a:t>It does not produce pollution or greenhouse gases</a:t>
            </a:r>
          </a:p>
          <a:p>
            <a:pPr marL="342900" indent="-342900">
              <a:buFont typeface="Wingdings" pitchFamily="2" charset="2"/>
              <a:buChar char="ü"/>
            </a:pPr>
            <a:r>
              <a:rPr lang="en-US" dirty="0">
                <a:solidFill>
                  <a:schemeClr val="tx1"/>
                </a:solidFill>
                <a:latin typeface="Times New Roman" panose="02020603050405020304" pitchFamily="18" charset="0"/>
                <a:cs typeface="Times New Roman" panose="02020603050405020304" pitchFamily="18" charset="0"/>
              </a:rPr>
              <a:t>Solar panels can be installed on rooftops</a:t>
            </a:r>
          </a:p>
          <a:p>
            <a:pPr marL="342900" indent="-342900">
              <a:buFont typeface="Wingdings" pitchFamily="2" charset="2"/>
              <a:buChar char="ü"/>
            </a:pPr>
            <a:r>
              <a:rPr lang="en-US" dirty="0">
                <a:solidFill>
                  <a:schemeClr val="tx1"/>
                </a:solidFill>
                <a:latin typeface="Times New Roman" panose="02020603050405020304" pitchFamily="18" charset="0"/>
                <a:cs typeface="Times New Roman" panose="02020603050405020304" pitchFamily="18" charset="0"/>
              </a:rPr>
              <a:t>Solar energy helps reduce electricity bills and carbon emissions</a:t>
            </a:r>
          </a:p>
        </p:txBody>
      </p:sp>
      <p:sp>
        <p:nvSpPr>
          <p:cNvPr id="17" name="Slide Number Placeholder 16">
            <a:extLst>
              <a:ext uri="{FF2B5EF4-FFF2-40B4-BE49-F238E27FC236}">
                <a16:creationId xmlns:a16="http://schemas.microsoft.com/office/drawing/2014/main" id="{DBC64639-AFE9-E369-8C34-794353AD05A8}"/>
              </a:ext>
            </a:extLst>
          </p:cNvPr>
          <p:cNvSpPr>
            <a:spLocks noGrp="1"/>
          </p:cNvSpPr>
          <p:nvPr>
            <p:ph type="sldNum" sz="quarter" idx="12"/>
          </p:nvPr>
        </p:nvSpPr>
        <p:spPr/>
        <p:txBody>
          <a:bodyPr/>
          <a:lstStyle/>
          <a:p>
            <a:fld id="{9A781098-0BFA-7F42-AD82-EE82189AE5EF}" type="slidenum">
              <a:rPr lang="en-US" smtClean="0"/>
              <a:t>2</a:t>
            </a:fld>
            <a:endParaRPr lang="en-US"/>
          </a:p>
        </p:txBody>
      </p:sp>
      <p:sp>
        <p:nvSpPr>
          <p:cNvPr id="3" name="AutoShape 2" descr="Generated image">
            <a:extLst>
              <a:ext uri="{FF2B5EF4-FFF2-40B4-BE49-F238E27FC236}">
                <a16:creationId xmlns:a16="http://schemas.microsoft.com/office/drawing/2014/main" id="{54958427-A729-DB92-EDE9-0CD848411FA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Google Shape;70;p14">
            <a:extLst>
              <a:ext uri="{FF2B5EF4-FFF2-40B4-BE49-F238E27FC236}">
                <a16:creationId xmlns:a16="http://schemas.microsoft.com/office/drawing/2014/main" id="{CB0DC985-81FD-6D5B-57D8-F15199727D11}"/>
              </a:ext>
            </a:extLst>
          </p:cNvPr>
          <p:cNvPicPr preferRelativeResize="0"/>
          <p:nvPr/>
        </p:nvPicPr>
        <p:blipFill>
          <a:blip r:embed="rId5">
            <a:alphaModFix/>
          </a:blip>
          <a:stretch>
            <a:fillRect/>
          </a:stretch>
        </p:blipFill>
        <p:spPr>
          <a:xfrm>
            <a:off x="5731055" y="2764519"/>
            <a:ext cx="2623941" cy="1644164"/>
          </a:xfrm>
          <a:prstGeom prst="rect">
            <a:avLst/>
          </a:prstGeom>
          <a:solidFill>
            <a:srgbClr val="B6D7A8"/>
          </a:solidFill>
          <a:ln>
            <a:noFill/>
          </a:ln>
        </p:spPr>
      </p:pic>
      <p:pic>
        <p:nvPicPr>
          <p:cNvPr id="2052" name="Picture 4" descr="How Do Solar Panels Work? | SanTan Solar">
            <a:extLst>
              <a:ext uri="{FF2B5EF4-FFF2-40B4-BE49-F238E27FC236}">
                <a16:creationId xmlns:a16="http://schemas.microsoft.com/office/drawing/2014/main" id="{7CF05843-3AC5-6560-6173-7E5948484B5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7402"/>
          <a:stretch/>
        </p:blipFill>
        <p:spPr bwMode="auto">
          <a:xfrm>
            <a:off x="8489659" y="2598867"/>
            <a:ext cx="3096980" cy="194623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Diagram 7">
            <a:extLst>
              <a:ext uri="{FF2B5EF4-FFF2-40B4-BE49-F238E27FC236}">
                <a16:creationId xmlns:a16="http://schemas.microsoft.com/office/drawing/2014/main" id="{03D3F625-9F52-91E8-7999-8EC16484A6B8}"/>
              </a:ext>
            </a:extLst>
          </p:cNvPr>
          <p:cNvGraphicFramePr/>
          <p:nvPr>
            <p:extLst>
              <p:ext uri="{D42A27DB-BD31-4B8C-83A1-F6EECF244321}">
                <p14:modId xmlns:p14="http://schemas.microsoft.com/office/powerpoint/2010/main" val="539752415"/>
              </p:ext>
            </p:extLst>
          </p:nvPr>
        </p:nvGraphicFramePr>
        <p:xfrm>
          <a:off x="171985" y="4754880"/>
          <a:ext cx="11848030" cy="213519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9" name="TextBox 8">
            <a:extLst>
              <a:ext uri="{FF2B5EF4-FFF2-40B4-BE49-F238E27FC236}">
                <a16:creationId xmlns:a16="http://schemas.microsoft.com/office/drawing/2014/main" id="{3EB3A3FB-5A66-8BF7-E151-BF897C3D608A}"/>
              </a:ext>
            </a:extLst>
          </p:cNvPr>
          <p:cNvSpPr txBox="1"/>
          <p:nvPr/>
        </p:nvSpPr>
        <p:spPr>
          <a:xfrm>
            <a:off x="5712767" y="4381214"/>
            <a:ext cx="2734484" cy="523220"/>
          </a:xfrm>
          <a:prstGeom prst="rect">
            <a:avLst/>
          </a:prstGeom>
          <a:noFill/>
        </p:spPr>
        <p:txBody>
          <a:bodyPr wrap="square" rtlCol="0">
            <a:spAutoFit/>
          </a:bodyPr>
          <a:lstStyle/>
          <a:p>
            <a:pPr algn="ctr"/>
            <a:r>
              <a:rPr lang="en-US" sz="1400" b="1" dirty="0">
                <a:latin typeface="Times New Roman" panose="02020603050405020304" pitchFamily="18" charset="0"/>
                <a:cs typeface="Times New Roman" panose="02020603050405020304" pitchFamily="18" charset="0"/>
              </a:rPr>
              <a:t>Fig 01: Fossil Fuel Vs. Renewable Energy</a:t>
            </a:r>
          </a:p>
        </p:txBody>
      </p:sp>
      <p:sp>
        <p:nvSpPr>
          <p:cNvPr id="16" name="TextBox 15">
            <a:extLst>
              <a:ext uri="{FF2B5EF4-FFF2-40B4-BE49-F238E27FC236}">
                <a16:creationId xmlns:a16="http://schemas.microsoft.com/office/drawing/2014/main" id="{59B4603E-C945-FEAA-D91A-E39852CA38C3}"/>
              </a:ext>
            </a:extLst>
          </p:cNvPr>
          <p:cNvSpPr txBox="1"/>
          <p:nvPr/>
        </p:nvSpPr>
        <p:spPr>
          <a:xfrm>
            <a:off x="8610600" y="4403422"/>
            <a:ext cx="3485281" cy="307777"/>
          </a:xfrm>
          <a:prstGeom prst="rect">
            <a:avLst/>
          </a:prstGeom>
          <a:noFill/>
        </p:spPr>
        <p:txBody>
          <a:bodyPr wrap="square" rtlCol="0">
            <a:spAutoFit/>
          </a:bodyPr>
          <a:lstStyle/>
          <a:p>
            <a:pPr algn="ctr"/>
            <a:r>
              <a:rPr lang="en-US" sz="1400" b="1" dirty="0">
                <a:latin typeface="Times New Roman" panose="02020603050405020304" pitchFamily="18" charset="0"/>
                <a:cs typeface="Times New Roman" panose="02020603050405020304" pitchFamily="18" charset="0"/>
              </a:rPr>
              <a:t>Fig 02: Working Principle of Solar Power</a:t>
            </a:r>
          </a:p>
        </p:txBody>
      </p:sp>
      <p:pic>
        <p:nvPicPr>
          <p:cNvPr id="2060" name="Audio 2059">
            <a:extLst>
              <a:ext uri="{FF2B5EF4-FFF2-40B4-BE49-F238E27FC236}">
                <a16:creationId xmlns:a16="http://schemas.microsoft.com/office/drawing/2014/main" id="{4C874D6B-D709-E2AA-7E81-7AC5D39B2743}"/>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406700532"/>
      </p:ext>
    </p:extLst>
  </p:cSld>
  <p:clrMapOvr>
    <a:masterClrMapping/>
  </p:clrMapOvr>
  <mc:AlternateContent xmlns:mc="http://schemas.openxmlformats.org/markup-compatibility/2006">
    <mc:Choice xmlns:p14="http://schemas.microsoft.com/office/powerpoint/2010/main" Requires="p14">
      <p:transition spd="slow" p14:dur="2000" advTm="60672"/>
    </mc:Choice>
    <mc:Fallback>
      <p:transition spd="slow" advTm="606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6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6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6941FC-0350-0B50-1C28-C6B1F73D241D}"/>
            </a:ext>
          </a:extLst>
        </p:cNvPr>
        <p:cNvGrpSpPr/>
        <p:nvPr/>
      </p:nvGrpSpPr>
      <p:grpSpPr>
        <a:xfrm>
          <a:off x="0" y="0"/>
          <a:ext cx="0" cy="0"/>
          <a:chOff x="0" y="0"/>
          <a:chExt cx="0" cy="0"/>
        </a:xfrm>
      </p:grpSpPr>
      <p:sp>
        <p:nvSpPr>
          <p:cNvPr id="19" name="Oval Callout 18">
            <a:extLst>
              <a:ext uri="{FF2B5EF4-FFF2-40B4-BE49-F238E27FC236}">
                <a16:creationId xmlns:a16="http://schemas.microsoft.com/office/drawing/2014/main" id="{929885D1-BBEC-C8BA-B360-3953904E99A7}"/>
              </a:ext>
            </a:extLst>
          </p:cNvPr>
          <p:cNvSpPr/>
          <p:nvPr/>
        </p:nvSpPr>
        <p:spPr>
          <a:xfrm>
            <a:off x="1210726" y="3784238"/>
            <a:ext cx="1341862" cy="1073511"/>
          </a:xfrm>
          <a:prstGeom prst="wedgeEllipseCallout">
            <a:avLst>
              <a:gd name="adj1" fmla="val -115543"/>
              <a:gd name="adj2" fmla="val -55666"/>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ular Callout 17">
            <a:extLst>
              <a:ext uri="{FF2B5EF4-FFF2-40B4-BE49-F238E27FC236}">
                <a16:creationId xmlns:a16="http://schemas.microsoft.com/office/drawing/2014/main" id="{DA249B46-143C-A688-22DA-2D0E7F4A0728}"/>
              </a:ext>
            </a:extLst>
          </p:cNvPr>
          <p:cNvSpPr/>
          <p:nvPr/>
        </p:nvSpPr>
        <p:spPr>
          <a:xfrm rot="10800000">
            <a:off x="9136206" y="3829760"/>
            <a:ext cx="2867025" cy="688646"/>
          </a:xfrm>
          <a:prstGeom prst="wedgeRectCallou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B3F7510B-9BAE-6B14-B553-6C67BBA5828B}"/>
              </a:ext>
            </a:extLst>
          </p:cNvPr>
          <p:cNvSpPr txBox="1"/>
          <p:nvPr/>
        </p:nvSpPr>
        <p:spPr>
          <a:xfrm>
            <a:off x="1" y="-8660"/>
            <a:ext cx="12191999" cy="646331"/>
          </a:xfrm>
          <a:prstGeom prst="rect">
            <a:avLst/>
          </a:prstGeom>
          <a:noFill/>
        </p:spPr>
        <p:txBody>
          <a:bodyPr wrap="square" rtlCol="0">
            <a:spAutoFit/>
          </a:bodyPr>
          <a:lstStyle/>
          <a:p>
            <a:pPr algn="ctr"/>
            <a:r>
              <a:rPr lang="en-US" sz="3600" b="1">
                <a:solidFill>
                  <a:srgbClr val="002060"/>
                </a:solidFill>
                <a:latin typeface="Times New Roman" panose="02020603050405020304" pitchFamily="18" charset="0"/>
                <a:cs typeface="Times New Roman" panose="02020603050405020304" pitchFamily="18" charset="0"/>
              </a:rPr>
              <a:t>Data Sources</a:t>
            </a:r>
          </a:p>
        </p:txBody>
      </p:sp>
      <p:cxnSp>
        <p:nvCxnSpPr>
          <p:cNvPr id="12" name="Straight Connector 11">
            <a:extLst>
              <a:ext uri="{FF2B5EF4-FFF2-40B4-BE49-F238E27FC236}">
                <a16:creationId xmlns:a16="http://schemas.microsoft.com/office/drawing/2014/main" id="{E666F3E6-E02D-E1EC-B757-907EC431BDB9}"/>
              </a:ext>
            </a:extLst>
          </p:cNvPr>
          <p:cNvCxnSpPr/>
          <p:nvPr/>
        </p:nvCxnSpPr>
        <p:spPr>
          <a:xfrm>
            <a:off x="0" y="707886"/>
            <a:ext cx="12192000" cy="0"/>
          </a:xfrm>
          <a:prstGeom prst="line">
            <a:avLst/>
          </a:prstGeom>
          <a:ln w="317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17" name="Slide Number Placeholder 16">
            <a:extLst>
              <a:ext uri="{FF2B5EF4-FFF2-40B4-BE49-F238E27FC236}">
                <a16:creationId xmlns:a16="http://schemas.microsoft.com/office/drawing/2014/main" id="{19E0D44B-C0A9-BC50-8340-2E1CF6E7A637}"/>
              </a:ext>
            </a:extLst>
          </p:cNvPr>
          <p:cNvSpPr>
            <a:spLocks noGrp="1"/>
          </p:cNvSpPr>
          <p:nvPr>
            <p:ph type="sldNum" sz="quarter" idx="12"/>
          </p:nvPr>
        </p:nvSpPr>
        <p:spPr/>
        <p:txBody>
          <a:bodyPr/>
          <a:lstStyle/>
          <a:p>
            <a:fld id="{9A781098-0BFA-7F42-AD82-EE82189AE5EF}" type="slidenum">
              <a:rPr lang="en-US" smtClean="0"/>
              <a:t>3</a:t>
            </a:fld>
            <a:endParaRPr lang="en-US"/>
          </a:p>
        </p:txBody>
      </p:sp>
      <p:sp>
        <p:nvSpPr>
          <p:cNvPr id="3" name="AutoShape 2" descr="Generated image">
            <a:extLst>
              <a:ext uri="{FF2B5EF4-FFF2-40B4-BE49-F238E27FC236}">
                <a16:creationId xmlns:a16="http://schemas.microsoft.com/office/drawing/2014/main" id="{6E09A23A-233B-5DFB-54CC-11E0ACB5E1F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8" name="Picture 4" descr="Nasa Logo PNGs for Free Download">
            <a:extLst>
              <a:ext uri="{FF2B5EF4-FFF2-40B4-BE49-F238E27FC236}">
                <a16:creationId xmlns:a16="http://schemas.microsoft.com/office/drawing/2014/main" id="{B14B7AF8-8CDD-0E16-4FF3-B47E93721F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1718" y="3547444"/>
            <a:ext cx="1579877" cy="15335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4166EC98-ED8C-ECCA-014B-3AD14E4261D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60033" y="3928415"/>
            <a:ext cx="2616624" cy="50206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le 6">
            <a:extLst>
              <a:ext uri="{FF2B5EF4-FFF2-40B4-BE49-F238E27FC236}">
                <a16:creationId xmlns:a16="http://schemas.microsoft.com/office/drawing/2014/main" id="{9FC4FD67-6220-DC29-C6D7-8B014837D074}"/>
              </a:ext>
            </a:extLst>
          </p:cNvPr>
          <p:cNvGraphicFramePr>
            <a:graphicFrameLocks noGrp="1"/>
          </p:cNvGraphicFramePr>
          <p:nvPr>
            <p:extLst>
              <p:ext uri="{D42A27DB-BD31-4B8C-83A1-F6EECF244321}">
                <p14:modId xmlns:p14="http://schemas.microsoft.com/office/powerpoint/2010/main" val="2958244302"/>
              </p:ext>
            </p:extLst>
          </p:nvPr>
        </p:nvGraphicFramePr>
        <p:xfrm>
          <a:off x="315084" y="1155745"/>
          <a:ext cx="11688147" cy="2570480"/>
        </p:xfrm>
        <a:graphic>
          <a:graphicData uri="http://schemas.openxmlformats.org/drawingml/2006/table">
            <a:tbl>
              <a:tblPr firstRow="1" bandRow="1">
                <a:tableStyleId>{69012ECD-51FC-41F1-AA8D-1B2483CD663E}</a:tableStyleId>
              </a:tblPr>
              <a:tblGrid>
                <a:gridCol w="6922262">
                  <a:extLst>
                    <a:ext uri="{9D8B030D-6E8A-4147-A177-3AD203B41FA5}">
                      <a16:colId xmlns:a16="http://schemas.microsoft.com/office/drawing/2014/main" val="814364271"/>
                    </a:ext>
                  </a:extLst>
                </a:gridCol>
                <a:gridCol w="4765885">
                  <a:extLst>
                    <a:ext uri="{9D8B030D-6E8A-4147-A177-3AD203B41FA5}">
                      <a16:colId xmlns:a16="http://schemas.microsoft.com/office/drawing/2014/main" val="646841912"/>
                    </a:ext>
                  </a:extLst>
                </a:gridCol>
              </a:tblGrid>
              <a:tr h="370840">
                <a:tc>
                  <a:txBody>
                    <a:bodyPr/>
                    <a:lstStyle/>
                    <a:p>
                      <a:pPr algn="ctr"/>
                      <a:r>
                        <a:rPr lang="en-US" dirty="0">
                          <a:latin typeface="Times New Roman" panose="02020603050405020304" pitchFamily="18" charset="0"/>
                          <a:cs typeface="Times New Roman" panose="02020603050405020304" pitchFamily="18" charset="0"/>
                        </a:rPr>
                        <a:t>NASA Power [1]</a:t>
                      </a:r>
                    </a:p>
                  </a:txBody>
                  <a:tcPr/>
                </a:tc>
                <a:tc>
                  <a:txBody>
                    <a:bodyPr/>
                    <a:lstStyle/>
                    <a:p>
                      <a:pPr algn="ctr"/>
                      <a:r>
                        <a:rPr lang="en-US" b="1" dirty="0">
                          <a:latin typeface="Times New Roman" panose="02020603050405020304" pitchFamily="18" charset="0"/>
                          <a:cs typeface="Times New Roman" panose="02020603050405020304" pitchFamily="18" charset="0"/>
                        </a:rPr>
                        <a:t>Statistics Canada [2]</a:t>
                      </a:r>
                      <a:endParaRPr 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222922006"/>
                  </a:ext>
                </a:extLst>
              </a:tr>
              <a:tr h="370840">
                <a:tc>
                  <a:txBody>
                    <a:bodyPr/>
                    <a:lstStyle/>
                    <a:p>
                      <a:pPr marL="285750" indent="-285750">
                        <a:buFont typeface="Wingdings" pitchFamily="2" charset="2"/>
                        <a:buChar char="Ø"/>
                      </a:pPr>
                      <a:r>
                        <a:rPr lang="en-US" b="0" dirty="0">
                          <a:latin typeface="Times New Roman" panose="02020603050405020304" pitchFamily="18" charset="0"/>
                          <a:cs typeface="Times New Roman" panose="02020603050405020304" pitchFamily="18" charset="0"/>
                        </a:rPr>
                        <a:t>Provided hourly solar irradiance and weather data</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Ø"/>
                        <a:tabLst/>
                        <a:defRPr/>
                      </a:pPr>
                      <a:r>
                        <a:rPr lang="en-US" b="0" dirty="0">
                          <a:latin typeface="Times New Roman" panose="02020603050405020304" pitchFamily="18" charset="0"/>
                          <a:cs typeface="Times New Roman" panose="02020603050405020304" pitchFamily="18" charset="0"/>
                        </a:rPr>
                        <a:t>Provided electricity generation and installed capacity data</a:t>
                      </a:r>
                    </a:p>
                  </a:txBody>
                  <a:tcPr/>
                </a:tc>
                <a:extLst>
                  <a:ext uri="{0D108BD9-81ED-4DB2-BD59-A6C34878D82A}">
                    <a16:rowId xmlns:a16="http://schemas.microsoft.com/office/drawing/2014/main" val="540430649"/>
                  </a:ext>
                </a:extLst>
              </a:tr>
              <a:tr h="370840">
                <a:tc>
                  <a:txBody>
                    <a:bodyPr/>
                    <a:lstStyle/>
                    <a:p>
                      <a:pPr marL="285750" indent="-285750">
                        <a:buFont typeface="Wingdings" pitchFamily="2" charset="2"/>
                        <a:buChar char="Ø"/>
                      </a:pPr>
                      <a:r>
                        <a:rPr lang="en-US" b="0" dirty="0">
                          <a:latin typeface="Times New Roman" panose="02020603050405020304" pitchFamily="18" charset="0"/>
                          <a:cs typeface="Times New Roman" panose="02020603050405020304" pitchFamily="18" charset="0"/>
                        </a:rPr>
                        <a:t>Variables used:</a:t>
                      </a:r>
                    </a:p>
                    <a:p>
                      <a:pPr marL="285750" indent="-285750">
                        <a:buFont typeface="Wingdings" pitchFamily="2" charset="2"/>
                        <a:buChar char="ü"/>
                      </a:pPr>
                      <a:r>
                        <a:rPr lang="en-US" b="0" dirty="0">
                          <a:latin typeface="Times New Roman" panose="02020603050405020304" pitchFamily="18" charset="0"/>
                          <a:cs typeface="Times New Roman" panose="02020603050405020304" pitchFamily="18" charset="0"/>
                        </a:rPr>
                        <a:t>Solar Irradiance </a:t>
                      </a:r>
                    </a:p>
                    <a:p>
                      <a:pPr marL="285750" indent="-285750">
                        <a:buFont typeface="Wingdings" pitchFamily="2" charset="2"/>
                        <a:buChar char="ü"/>
                      </a:pPr>
                      <a:r>
                        <a:rPr lang="en-US" b="0" dirty="0">
                          <a:latin typeface="Times New Roman" panose="02020603050405020304" pitchFamily="18" charset="0"/>
                          <a:cs typeface="Times New Roman" panose="02020603050405020304" pitchFamily="18" charset="0"/>
                        </a:rPr>
                        <a:t>Air Temperature Wind </a:t>
                      </a:r>
                    </a:p>
                    <a:p>
                      <a:pPr marL="285750" indent="-285750">
                        <a:buFont typeface="Wingdings" pitchFamily="2" charset="2"/>
                        <a:buChar char="ü"/>
                      </a:pPr>
                      <a:r>
                        <a:rPr lang="en-US" b="0" dirty="0">
                          <a:latin typeface="Times New Roman" panose="02020603050405020304" pitchFamily="18" charset="0"/>
                          <a:cs typeface="Times New Roman" panose="02020603050405020304" pitchFamily="18" charset="0"/>
                        </a:rPr>
                        <a:t>Speed</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Ø"/>
                        <a:tabLst/>
                        <a:defRPr/>
                      </a:pPr>
                      <a:r>
                        <a:rPr lang="en-US" b="0" dirty="0">
                          <a:latin typeface="Times New Roman" panose="02020603050405020304" pitchFamily="18" charset="0"/>
                          <a:cs typeface="Times New Roman" panose="02020603050405020304" pitchFamily="18" charset="0"/>
                        </a:rPr>
                        <a:t>Used to study renewable vs. fossil fuel energy trends in Alberta</a:t>
                      </a:r>
                    </a:p>
                    <a:p>
                      <a:endParaRPr lang="en-US" b="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060130710"/>
                  </a:ext>
                </a:extLst>
              </a:tr>
              <a:tr h="370840">
                <a:tc>
                  <a:txBody>
                    <a:bodyPr/>
                    <a:lstStyle/>
                    <a:p>
                      <a:pPr marL="285750" indent="-285750">
                        <a:buFont typeface="Wingdings" pitchFamily="2" charset="2"/>
                        <a:buChar char="Ø"/>
                      </a:pPr>
                      <a:r>
                        <a:rPr lang="en-US" b="0" dirty="0">
                          <a:latin typeface="Times New Roman" panose="02020603050405020304" pitchFamily="18" charset="0"/>
                          <a:cs typeface="Times New Roman" panose="02020603050405020304" pitchFamily="18" charset="0"/>
                        </a:rPr>
                        <a:t>Used to analyze daily, monthly, and seasonal solar patterns in Calgary</a:t>
                      </a:r>
                    </a:p>
                  </a:txBody>
                  <a:tcPr/>
                </a:tc>
                <a:tc>
                  <a:txBody>
                    <a:bodyPr/>
                    <a:lstStyle/>
                    <a:p>
                      <a:pPr marL="285750" indent="-285750">
                        <a:buFont typeface="Wingdings" pitchFamily="2" charset="2"/>
                        <a:buChar char="Ø"/>
                      </a:pPr>
                      <a:r>
                        <a:rPr lang="en-US" b="0" dirty="0">
                          <a:latin typeface="Times New Roman" panose="02020603050405020304" pitchFamily="18" charset="0"/>
                          <a:cs typeface="Times New Roman" panose="02020603050405020304" pitchFamily="18" charset="0"/>
                        </a:rPr>
                        <a:t>Data Years analyzed: 2015-2024</a:t>
                      </a:r>
                    </a:p>
                  </a:txBody>
                  <a:tcPr/>
                </a:tc>
                <a:extLst>
                  <a:ext uri="{0D108BD9-81ED-4DB2-BD59-A6C34878D82A}">
                    <a16:rowId xmlns:a16="http://schemas.microsoft.com/office/drawing/2014/main" val="591396886"/>
                  </a:ext>
                </a:extLst>
              </a:tr>
            </a:tbl>
          </a:graphicData>
        </a:graphic>
      </p:graphicFrame>
      <p:sp>
        <p:nvSpPr>
          <p:cNvPr id="8" name="TextBox 7">
            <a:extLst>
              <a:ext uri="{FF2B5EF4-FFF2-40B4-BE49-F238E27FC236}">
                <a16:creationId xmlns:a16="http://schemas.microsoft.com/office/drawing/2014/main" id="{3414DFD8-A306-52F9-BCA8-069984FED597}"/>
              </a:ext>
            </a:extLst>
          </p:cNvPr>
          <p:cNvSpPr txBox="1"/>
          <p:nvPr/>
        </p:nvSpPr>
        <p:spPr>
          <a:xfrm>
            <a:off x="4209288" y="748261"/>
            <a:ext cx="3468624" cy="369332"/>
          </a:xfrm>
          <a:prstGeom prst="rect">
            <a:avLst/>
          </a:prstGeom>
          <a:noFill/>
        </p:spPr>
        <p:txBody>
          <a:bodyPr wrap="square" rtlCol="0">
            <a:spAutoFit/>
          </a:bodyPr>
          <a:lstStyle/>
          <a:p>
            <a:pPr algn="ctr"/>
            <a:r>
              <a:rPr lang="en-US" b="1" dirty="0">
                <a:latin typeface="Times New Roman" panose="02020603050405020304" pitchFamily="18" charset="0"/>
                <a:cs typeface="Times New Roman" panose="02020603050405020304" pitchFamily="18" charset="0"/>
              </a:rPr>
              <a:t>Table 01: Primary Data Source</a:t>
            </a:r>
          </a:p>
        </p:txBody>
      </p:sp>
      <p:sp>
        <p:nvSpPr>
          <p:cNvPr id="20" name="Left Arrow 19">
            <a:extLst>
              <a:ext uri="{FF2B5EF4-FFF2-40B4-BE49-F238E27FC236}">
                <a16:creationId xmlns:a16="http://schemas.microsoft.com/office/drawing/2014/main" id="{0C5531AC-EDCE-1336-DBDE-ED4D316C548E}"/>
              </a:ext>
            </a:extLst>
          </p:cNvPr>
          <p:cNvSpPr/>
          <p:nvPr/>
        </p:nvSpPr>
        <p:spPr>
          <a:xfrm rot="16200000">
            <a:off x="5436929" y="3622285"/>
            <a:ext cx="814936" cy="977306"/>
          </a:xfrm>
          <a:prstGeom prst="leftArrow">
            <a:avLst/>
          </a:pr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ounded Rectangle 20">
            <a:extLst>
              <a:ext uri="{FF2B5EF4-FFF2-40B4-BE49-F238E27FC236}">
                <a16:creationId xmlns:a16="http://schemas.microsoft.com/office/drawing/2014/main" id="{B0AF7515-6A92-A113-D3B8-A76CFFD077D2}"/>
              </a:ext>
            </a:extLst>
          </p:cNvPr>
          <p:cNvSpPr/>
          <p:nvPr/>
        </p:nvSpPr>
        <p:spPr>
          <a:xfrm>
            <a:off x="2552587" y="4518406"/>
            <a:ext cx="6583619" cy="949020"/>
          </a:xfrm>
          <a:prstGeom prst="roundRect">
            <a:avLst/>
          </a:prstGeom>
          <a:solidFill>
            <a:schemeClr val="accent1">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dirty="0">
                <a:solidFill>
                  <a:schemeClr val="tx1"/>
                </a:solidFill>
                <a:latin typeface="Times New Roman" panose="02020603050405020304" pitchFamily="18" charset="0"/>
                <a:cs typeface="Times New Roman" panose="02020603050405020304" pitchFamily="18" charset="0"/>
              </a:rPr>
              <a:t>These datasets were used to study solar energy potential and electricity trends in Calgary and Alberta.</a:t>
            </a:r>
          </a:p>
        </p:txBody>
      </p:sp>
      <p:sp>
        <p:nvSpPr>
          <p:cNvPr id="23" name="TextBox 22">
            <a:extLst>
              <a:ext uri="{FF2B5EF4-FFF2-40B4-BE49-F238E27FC236}">
                <a16:creationId xmlns:a16="http://schemas.microsoft.com/office/drawing/2014/main" id="{545F16BC-5388-4E15-4EE7-82CCB4C33825}"/>
              </a:ext>
            </a:extLst>
          </p:cNvPr>
          <p:cNvSpPr txBox="1"/>
          <p:nvPr/>
        </p:nvSpPr>
        <p:spPr>
          <a:xfrm>
            <a:off x="3368687" y="5549949"/>
            <a:ext cx="4951418" cy="1200329"/>
          </a:xfrm>
          <a:prstGeom prst="rect">
            <a:avLst/>
          </a:prstGeom>
          <a:noFill/>
        </p:spPr>
        <p:txBody>
          <a:bodyPr wrap="square">
            <a:spAutoFit/>
          </a:bodyPr>
          <a:lstStyle/>
          <a:p>
            <a:pPr algn="ctr"/>
            <a:r>
              <a:rPr lang="en-US" sz="1800" b="1" i="1" u="sng" dirty="0">
                <a:solidFill>
                  <a:schemeClr val="tx1"/>
                </a:solidFill>
                <a:latin typeface="Times New Roman" panose="02020603050405020304" pitchFamily="18" charset="0"/>
                <a:cs typeface="Times New Roman" panose="02020603050405020304" pitchFamily="18" charset="0"/>
              </a:rPr>
              <a:t>Official Data Websites</a:t>
            </a:r>
          </a:p>
          <a:p>
            <a:pPr algn="ctr"/>
            <a:endParaRPr lang="en-US" sz="1800" b="1" i="1" u="sng" dirty="0">
              <a:solidFill>
                <a:schemeClr val="tx1"/>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1800" i="1" dirty="0">
                <a:solidFill>
                  <a:schemeClr val="tx1"/>
                </a:solidFill>
                <a:latin typeface="Times New Roman" panose="02020603050405020304" pitchFamily="18" charset="0"/>
                <a:ea typeface="+mn-lt"/>
                <a:cs typeface="Times New Roman" panose="02020603050405020304" pitchFamily="18" charset="0"/>
              </a:rPr>
              <a:t>NASA POWER : (</a:t>
            </a:r>
            <a:r>
              <a:rPr lang="en-US" sz="1800" i="1" dirty="0">
                <a:solidFill>
                  <a:schemeClr val="tx1"/>
                </a:solidFill>
                <a:latin typeface="Times New Roman" panose="02020603050405020304" pitchFamily="18" charset="0"/>
                <a:ea typeface="+mn-lt"/>
                <a:cs typeface="Times New Roman" panose="02020603050405020304" pitchFamily="18" charset="0"/>
                <a:hlinkClick r:id="rId7"/>
              </a:rPr>
              <a:t>https://power.larc.nasa.gov/</a:t>
            </a:r>
            <a:r>
              <a:rPr lang="en-US" sz="1800" i="1" dirty="0">
                <a:solidFill>
                  <a:schemeClr val="tx1"/>
                </a:solidFill>
                <a:latin typeface="Times New Roman" panose="02020603050405020304" pitchFamily="18" charset="0"/>
                <a:ea typeface="+mn-lt"/>
                <a:cs typeface="Times New Roman" panose="02020603050405020304" pitchFamily="18" charset="0"/>
              </a:rPr>
              <a:t>)</a:t>
            </a:r>
          </a:p>
          <a:p>
            <a:pPr marL="342900" indent="-342900">
              <a:buFont typeface="Arial" panose="020B0604020202020204" pitchFamily="34" charset="0"/>
              <a:buChar char="•"/>
            </a:pPr>
            <a:r>
              <a:rPr lang="en-US" sz="1800" i="1" dirty="0">
                <a:solidFill>
                  <a:schemeClr val="tx1"/>
                </a:solidFill>
                <a:latin typeface="Times New Roman" panose="02020603050405020304" pitchFamily="18" charset="0"/>
                <a:ea typeface="+mn-lt"/>
                <a:cs typeface="Times New Roman" panose="02020603050405020304" pitchFamily="18" charset="0"/>
              </a:rPr>
              <a:t>Statics Canada : (</a:t>
            </a:r>
            <a:r>
              <a:rPr lang="en-CA" i="1" u="sng" dirty="0">
                <a:solidFill>
                  <a:srgbClr val="0563C1"/>
                </a:solidFill>
                <a:latin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val="tx"/>
                    </a:ext>
                  </a:extLst>
                </a:hlinkClick>
              </a:rPr>
              <a:t>https://www.statcan.gc.ca/</a:t>
            </a:r>
            <a:r>
              <a:rPr lang="en-CA" i="1" u="sng" dirty="0">
                <a:solidFill>
                  <a:srgbClr val="0563C1"/>
                </a:solidFill>
                <a:latin typeface="Times New Roman" panose="02020603050405020304" pitchFamily="18" charset="0"/>
                <a:cs typeface="Times New Roman" panose="02020603050405020304" pitchFamily="18" charset="0"/>
              </a:rPr>
              <a:t> </a:t>
            </a:r>
            <a:r>
              <a:rPr lang="en-CA" i="1" u="sng" dirty="0">
                <a:solidFill>
                  <a:schemeClr val="tx1"/>
                </a:solidFill>
                <a:latin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val="tx"/>
                    </a:ext>
                  </a:extLst>
                </a:hlinkClick>
              </a:rPr>
              <a:t>) </a:t>
            </a:r>
            <a:endParaRPr lang="en-CA" i="1" dirty="0">
              <a:solidFill>
                <a:schemeClr val="tx1"/>
              </a:solidFill>
              <a:latin typeface="Times New Roman" panose="02020603050405020304" pitchFamily="18" charset="0"/>
              <a:cs typeface="Times New Roman" panose="02020603050405020304" pitchFamily="18" charset="0"/>
            </a:endParaRPr>
          </a:p>
        </p:txBody>
      </p:sp>
      <p:pic>
        <p:nvPicPr>
          <p:cNvPr id="41" name="Audio 40">
            <a:extLst>
              <a:ext uri="{FF2B5EF4-FFF2-40B4-BE49-F238E27FC236}">
                <a16:creationId xmlns:a16="http://schemas.microsoft.com/office/drawing/2014/main" id="{8185CE81-2D1B-D1C6-1DD6-7F8B03906C6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669944981"/>
      </p:ext>
    </p:extLst>
  </p:cSld>
  <p:clrMapOvr>
    <a:masterClrMapping/>
  </p:clrMapOvr>
  <mc:AlternateContent xmlns:mc="http://schemas.openxmlformats.org/markup-compatibility/2006">
    <mc:Choice xmlns:p14="http://schemas.microsoft.com/office/powerpoint/2010/main" Requires="p14">
      <p:transition spd="slow" p14:dur="2000" advTm="47594"/>
    </mc:Choice>
    <mc:Fallback>
      <p:transition spd="slow" advTm="475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0FF56D-63DA-3AD7-708D-C94A506B9AB8}"/>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C0F9BC04-FE84-A27D-7914-ABA5298FE288}"/>
              </a:ext>
            </a:extLst>
          </p:cNvPr>
          <p:cNvSpPr txBox="1"/>
          <p:nvPr/>
        </p:nvSpPr>
        <p:spPr>
          <a:xfrm>
            <a:off x="0" y="0"/>
            <a:ext cx="12191999" cy="646331"/>
          </a:xfrm>
          <a:prstGeom prst="rect">
            <a:avLst/>
          </a:prstGeom>
          <a:noFill/>
        </p:spPr>
        <p:txBody>
          <a:bodyPr wrap="square" rtlCol="0">
            <a:spAutoFit/>
          </a:bodyPr>
          <a:lstStyle/>
          <a:p>
            <a:pPr algn="ctr"/>
            <a:r>
              <a:rPr lang="en-US" sz="3600" b="1">
                <a:solidFill>
                  <a:srgbClr val="002060"/>
                </a:solidFill>
                <a:latin typeface="Times New Roman" panose="02020603050405020304" pitchFamily="18" charset="0"/>
                <a:cs typeface="Times New Roman" panose="02020603050405020304" pitchFamily="18" charset="0"/>
              </a:rPr>
              <a:t>Research Questions and Problem</a:t>
            </a:r>
          </a:p>
        </p:txBody>
      </p:sp>
      <p:cxnSp>
        <p:nvCxnSpPr>
          <p:cNvPr id="12" name="Straight Connector 11">
            <a:extLst>
              <a:ext uri="{FF2B5EF4-FFF2-40B4-BE49-F238E27FC236}">
                <a16:creationId xmlns:a16="http://schemas.microsoft.com/office/drawing/2014/main" id="{A834E17F-B699-0AD2-BA8E-B98EB8711320}"/>
              </a:ext>
            </a:extLst>
          </p:cNvPr>
          <p:cNvCxnSpPr/>
          <p:nvPr/>
        </p:nvCxnSpPr>
        <p:spPr>
          <a:xfrm>
            <a:off x="0" y="707886"/>
            <a:ext cx="12192000" cy="0"/>
          </a:xfrm>
          <a:prstGeom prst="line">
            <a:avLst/>
          </a:prstGeom>
          <a:ln w="317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2" name="Rounded Rectangle 1">
            <a:extLst>
              <a:ext uri="{FF2B5EF4-FFF2-40B4-BE49-F238E27FC236}">
                <a16:creationId xmlns:a16="http://schemas.microsoft.com/office/drawing/2014/main" id="{903671F9-7AD1-C736-0D05-86CA4B6C99A1}"/>
              </a:ext>
            </a:extLst>
          </p:cNvPr>
          <p:cNvSpPr/>
          <p:nvPr/>
        </p:nvSpPr>
        <p:spPr>
          <a:xfrm>
            <a:off x="752450" y="1950721"/>
            <a:ext cx="7551577" cy="1877565"/>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marL="0" lvl="0" indent="0" algn="ctr" rtl="0">
              <a:spcBef>
                <a:spcPts val="0"/>
              </a:spcBef>
              <a:spcAft>
                <a:spcPts val="0"/>
              </a:spcAft>
              <a:buClr>
                <a:schemeClr val="dk1"/>
              </a:buClr>
              <a:buSzPts val="1100"/>
              <a:buFont typeface="Arial"/>
              <a:buNone/>
            </a:pPr>
            <a:r>
              <a:rPr lang="en-US" sz="2400" b="1" u="sng" dirty="0">
                <a:solidFill>
                  <a:schemeClr val="dk1"/>
                </a:solidFill>
                <a:latin typeface="Times New Roman"/>
                <a:ea typeface="Times New Roman"/>
                <a:cs typeface="Times New Roman"/>
                <a:sym typeface="Times New Roman"/>
              </a:rPr>
              <a:t>What I wanted to find out</a:t>
            </a:r>
          </a:p>
          <a:p>
            <a:pPr marL="0" lvl="0" indent="0" algn="ctr" rtl="0">
              <a:spcBef>
                <a:spcPts val="0"/>
              </a:spcBef>
              <a:spcAft>
                <a:spcPts val="0"/>
              </a:spcAft>
              <a:buClr>
                <a:schemeClr val="dk1"/>
              </a:buClr>
              <a:buSzPts val="1100"/>
              <a:buFont typeface="Arial"/>
              <a:buNone/>
            </a:pPr>
            <a:endParaRPr lang="en-US" sz="1000" b="1" u="sng" dirty="0">
              <a:solidFill>
                <a:schemeClr val="dk1"/>
              </a:solidFill>
              <a:latin typeface="Times New Roman"/>
              <a:ea typeface="Times New Roman"/>
              <a:cs typeface="Times New Roman"/>
              <a:sym typeface="Times New Roman"/>
            </a:endParaRPr>
          </a:p>
          <a:p>
            <a:pPr marL="285750" indent="-285750">
              <a:buFont typeface="Arial"/>
              <a:buChar char="•"/>
            </a:pPr>
            <a:r>
              <a:rPr lang="en-US" dirty="0">
                <a:solidFill>
                  <a:schemeClr val="dk1"/>
                </a:solidFill>
                <a:latin typeface="Times New Roman" panose="02020603050405020304" pitchFamily="18" charset="0"/>
                <a:ea typeface="+mn-lt"/>
                <a:cs typeface="Times New Roman" panose="02020603050405020304" pitchFamily="18" charset="0"/>
              </a:rPr>
              <a:t>How Sunlight varies throughout the days and years? </a:t>
            </a:r>
            <a:endParaRPr lang="en-US" dirty="0">
              <a:solidFill>
                <a:schemeClr val="dk1"/>
              </a:solidFill>
              <a:latin typeface="Times New Roman" panose="02020603050405020304" pitchFamily="18" charset="0"/>
              <a:cs typeface="Times New Roman" panose="02020603050405020304" pitchFamily="18" charset="0"/>
            </a:endParaRPr>
          </a:p>
          <a:p>
            <a:pPr marL="285750" indent="-285750">
              <a:buFont typeface="Arial"/>
              <a:buChar char="•"/>
            </a:pPr>
            <a:r>
              <a:rPr lang="en-US" dirty="0">
                <a:solidFill>
                  <a:schemeClr val="dk1"/>
                </a:solidFill>
                <a:latin typeface="Times New Roman" panose="02020603050405020304" pitchFamily="18" charset="0"/>
                <a:ea typeface="+mn-lt"/>
                <a:cs typeface="Times New Roman" panose="02020603050405020304" pitchFamily="18" charset="0"/>
              </a:rPr>
              <a:t>Which seasons and months receive the most solar energy?</a:t>
            </a:r>
            <a:endParaRPr lang="en-US" dirty="0">
              <a:solidFill>
                <a:schemeClr val="dk1"/>
              </a:solidFill>
              <a:latin typeface="Times New Roman" panose="02020603050405020304" pitchFamily="18" charset="0"/>
              <a:cs typeface="Times New Roman" panose="02020603050405020304" pitchFamily="18" charset="0"/>
            </a:endParaRPr>
          </a:p>
          <a:p>
            <a:pPr marL="285750" indent="-285750">
              <a:buFont typeface="Arial"/>
              <a:buChar char="•"/>
            </a:pPr>
            <a:r>
              <a:rPr lang="en-US" dirty="0">
                <a:solidFill>
                  <a:schemeClr val="dk1"/>
                </a:solidFill>
                <a:latin typeface="Times New Roman" panose="02020603050405020304" pitchFamily="18" charset="0"/>
                <a:ea typeface="+mn-lt"/>
                <a:cs typeface="Times New Roman" panose="02020603050405020304" pitchFamily="18" charset="0"/>
              </a:rPr>
              <a:t>How many days are sunny, cloudy, or mixed?</a:t>
            </a:r>
            <a:endParaRPr lang="en-US" dirty="0">
              <a:solidFill>
                <a:schemeClr val="dk1"/>
              </a:solidFill>
              <a:latin typeface="Times New Roman" panose="02020603050405020304" pitchFamily="18" charset="0"/>
              <a:cs typeface="Times New Roman" panose="02020603050405020304" pitchFamily="18" charset="0"/>
            </a:endParaRPr>
          </a:p>
          <a:p>
            <a:pPr marL="285750" indent="-285750">
              <a:buFont typeface="Arial"/>
              <a:buChar char="•"/>
            </a:pPr>
            <a:r>
              <a:rPr lang="en-US" dirty="0">
                <a:solidFill>
                  <a:schemeClr val="dk1"/>
                </a:solidFill>
                <a:latin typeface="Times New Roman" panose="02020603050405020304" pitchFamily="18" charset="0"/>
                <a:ea typeface="+mn-lt"/>
                <a:cs typeface="Times New Roman" panose="02020603050405020304" pitchFamily="18" charset="0"/>
              </a:rPr>
              <a:t>Is solar power a good option for Calgary’s future?</a:t>
            </a:r>
            <a:endParaRPr lang="en-US" b="1" dirty="0">
              <a:solidFill>
                <a:schemeClr val="dk1"/>
              </a:solidFill>
              <a:latin typeface="Times New Roman" panose="02020603050405020304" pitchFamily="18" charset="0"/>
              <a:cs typeface="Times New Roman" panose="02020603050405020304" pitchFamily="18" charset="0"/>
            </a:endParaRPr>
          </a:p>
          <a:p>
            <a:pPr marL="171450" lvl="0" indent="-171450">
              <a:spcBef>
                <a:spcPts val="0"/>
              </a:spcBef>
              <a:spcAft>
                <a:spcPts val="0"/>
              </a:spcAft>
              <a:buClr>
                <a:prstClr val="black"/>
              </a:buClr>
              <a:buSzPts val="1100"/>
              <a:buFont typeface="Arial" panose="020B0604020202020204" pitchFamily="34" charset="0"/>
              <a:buChar char="•"/>
            </a:pPr>
            <a:endParaRPr lang="en-US" u="sng" dirty="0">
              <a:solidFill>
                <a:schemeClr val="dk1"/>
              </a:solidFill>
              <a:latin typeface="Calibri" panose="020F0502020204030204"/>
              <a:ea typeface="Calibri" panose="020F0502020204030204"/>
              <a:cs typeface="Calibri" panose="020F0502020204030204"/>
            </a:endParaRPr>
          </a:p>
        </p:txBody>
      </p:sp>
      <p:sp>
        <p:nvSpPr>
          <p:cNvPr id="17" name="Slide Number Placeholder 16">
            <a:extLst>
              <a:ext uri="{FF2B5EF4-FFF2-40B4-BE49-F238E27FC236}">
                <a16:creationId xmlns:a16="http://schemas.microsoft.com/office/drawing/2014/main" id="{EECB8938-CCD3-6C5C-FDCC-FD081B1933BE}"/>
              </a:ext>
            </a:extLst>
          </p:cNvPr>
          <p:cNvSpPr>
            <a:spLocks noGrp="1"/>
          </p:cNvSpPr>
          <p:nvPr>
            <p:ph type="sldNum" sz="quarter" idx="12"/>
          </p:nvPr>
        </p:nvSpPr>
        <p:spPr/>
        <p:txBody>
          <a:bodyPr/>
          <a:lstStyle/>
          <a:p>
            <a:fld id="{9A781098-0BFA-7F42-AD82-EE82189AE5EF}" type="slidenum">
              <a:rPr lang="en-US" smtClean="0"/>
              <a:t>4</a:t>
            </a:fld>
            <a:endParaRPr lang="en-US"/>
          </a:p>
        </p:txBody>
      </p:sp>
      <p:sp>
        <p:nvSpPr>
          <p:cNvPr id="3" name="AutoShape 2" descr="Generated image">
            <a:extLst>
              <a:ext uri="{FF2B5EF4-FFF2-40B4-BE49-F238E27FC236}">
                <a16:creationId xmlns:a16="http://schemas.microsoft.com/office/drawing/2014/main" id="{EE562CA4-5A41-AD4E-A8DA-FDDD59C38D1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6" name="Picture 4" descr="Question Mark PNG Vector Images with Transparent background - TransparentPNG">
            <a:extLst>
              <a:ext uri="{FF2B5EF4-FFF2-40B4-BE49-F238E27FC236}">
                <a16:creationId xmlns:a16="http://schemas.microsoft.com/office/drawing/2014/main" id="{86C65D68-E186-EBDD-CA93-1A10857CCF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95953" y="799661"/>
            <a:ext cx="4579135" cy="5747444"/>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7">
            <a:extLst>
              <a:ext uri="{FF2B5EF4-FFF2-40B4-BE49-F238E27FC236}">
                <a16:creationId xmlns:a16="http://schemas.microsoft.com/office/drawing/2014/main" id="{B1BC6D8F-67AB-296B-A557-9CA135438FB9}"/>
              </a:ext>
            </a:extLst>
          </p:cNvPr>
          <p:cNvSpPr/>
          <p:nvPr/>
        </p:nvSpPr>
        <p:spPr>
          <a:xfrm>
            <a:off x="752451" y="4276272"/>
            <a:ext cx="7551577" cy="1163542"/>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marL="0" lvl="0" indent="0" algn="ctr" rtl="0">
              <a:spcBef>
                <a:spcPts val="0"/>
              </a:spcBef>
              <a:spcAft>
                <a:spcPts val="0"/>
              </a:spcAft>
              <a:buClr>
                <a:schemeClr val="dk1"/>
              </a:buClr>
              <a:buSzPts val="1100"/>
              <a:buFont typeface="Arial"/>
              <a:buNone/>
            </a:pPr>
            <a:r>
              <a:rPr lang="en-US" sz="2400" b="1" u="sng" dirty="0">
                <a:solidFill>
                  <a:schemeClr val="dk1"/>
                </a:solidFill>
                <a:latin typeface="Times New Roman"/>
                <a:ea typeface="Times New Roman"/>
                <a:cs typeface="Times New Roman"/>
                <a:sym typeface="Times New Roman"/>
              </a:rPr>
              <a:t>Problem</a:t>
            </a:r>
            <a:endParaRPr lang="en-US" sz="500" b="1" u="sng" dirty="0">
              <a:solidFill>
                <a:schemeClr val="dk1"/>
              </a:solidFill>
              <a:latin typeface="Times New Roman"/>
              <a:ea typeface="Times New Roman"/>
              <a:cs typeface="Times New Roman"/>
              <a:sym typeface="Times New Roman"/>
            </a:endParaRPr>
          </a:p>
          <a:p>
            <a:pPr marL="342900" indent="-342900" algn="ctr">
              <a:buClr>
                <a:schemeClr val="dk1"/>
              </a:buClr>
              <a:buSzPts val="1100"/>
              <a:buFont typeface="Wingdings" pitchFamily="2" charset="2"/>
              <a:buChar char="Ø"/>
            </a:pPr>
            <a:r>
              <a:rPr lang="en-US" dirty="0">
                <a:solidFill>
                  <a:schemeClr val="dk1"/>
                </a:solidFill>
                <a:latin typeface="Times New Roman" panose="02020603050405020304" pitchFamily="18" charset="0"/>
                <a:ea typeface="Calibri" panose="020F0502020204030204"/>
                <a:cs typeface="Times New Roman" panose="02020603050405020304" pitchFamily="18" charset="0"/>
              </a:rPr>
              <a:t>Does Calgary receive enough sunlight throughout the year for solar panels to be our main source of energy.</a:t>
            </a:r>
          </a:p>
          <a:p>
            <a:pPr marL="0" lvl="0" indent="0" algn="ctr" rtl="0">
              <a:spcBef>
                <a:spcPts val="0"/>
              </a:spcBef>
              <a:spcAft>
                <a:spcPts val="0"/>
              </a:spcAft>
              <a:buClr>
                <a:schemeClr val="dk1"/>
              </a:buClr>
              <a:buSzPts val="1100"/>
              <a:buFont typeface="Arial"/>
              <a:buNone/>
            </a:pPr>
            <a:endParaRPr lang="en-US" sz="2400" b="1" u="sng" dirty="0">
              <a:solidFill>
                <a:schemeClr val="dk1"/>
              </a:solidFill>
              <a:latin typeface="Times New Roman"/>
              <a:ea typeface="Times New Roman"/>
              <a:cs typeface="Times New Roman"/>
              <a:sym typeface="Times New Roman"/>
            </a:endParaRPr>
          </a:p>
        </p:txBody>
      </p:sp>
      <p:pic>
        <p:nvPicPr>
          <p:cNvPr id="19" name="Audio 18">
            <a:extLst>
              <a:ext uri="{FF2B5EF4-FFF2-40B4-BE49-F238E27FC236}">
                <a16:creationId xmlns:a16="http://schemas.microsoft.com/office/drawing/2014/main" id="{66117EEB-0977-E122-A959-588B5645BE6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527134582"/>
      </p:ext>
    </p:extLst>
  </p:cSld>
  <p:clrMapOvr>
    <a:masterClrMapping/>
  </p:clrMapOvr>
  <mc:AlternateContent xmlns:mc="http://schemas.openxmlformats.org/markup-compatibility/2006">
    <mc:Choice xmlns:p14="http://schemas.microsoft.com/office/powerpoint/2010/main" Requires="p14">
      <p:transition spd="slow" p14:dur="2000" advTm="35793"/>
    </mc:Choice>
    <mc:Fallback>
      <p:transition spd="slow" advTm="357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FD85F3-DFAA-12CE-8480-8FDB02155AF2}"/>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EA2CB393-AD50-D46F-F762-D6BD2AE15C88}"/>
              </a:ext>
            </a:extLst>
          </p:cNvPr>
          <p:cNvSpPr txBox="1"/>
          <p:nvPr/>
        </p:nvSpPr>
        <p:spPr>
          <a:xfrm>
            <a:off x="1" y="-8660"/>
            <a:ext cx="12191999" cy="646331"/>
          </a:xfrm>
          <a:prstGeom prst="rect">
            <a:avLst/>
          </a:prstGeom>
          <a:noFill/>
        </p:spPr>
        <p:txBody>
          <a:bodyPr wrap="square" rtlCol="0">
            <a:spAutoFit/>
          </a:bodyPr>
          <a:lstStyle/>
          <a:p>
            <a:pPr algn="ctr"/>
            <a:r>
              <a:rPr lang="en-US" sz="3600" b="1">
                <a:solidFill>
                  <a:srgbClr val="002060"/>
                </a:solidFill>
                <a:latin typeface="Times New Roman" panose="02020603050405020304" pitchFamily="18" charset="0"/>
                <a:cs typeface="Times New Roman" panose="02020603050405020304" pitchFamily="18" charset="0"/>
              </a:rPr>
              <a:t>Hypothesis</a:t>
            </a:r>
          </a:p>
        </p:txBody>
      </p:sp>
      <p:cxnSp>
        <p:nvCxnSpPr>
          <p:cNvPr id="12" name="Straight Connector 11">
            <a:extLst>
              <a:ext uri="{FF2B5EF4-FFF2-40B4-BE49-F238E27FC236}">
                <a16:creationId xmlns:a16="http://schemas.microsoft.com/office/drawing/2014/main" id="{AA689077-835A-2FA9-6C1D-3F25B62A6A07}"/>
              </a:ext>
            </a:extLst>
          </p:cNvPr>
          <p:cNvCxnSpPr/>
          <p:nvPr/>
        </p:nvCxnSpPr>
        <p:spPr>
          <a:xfrm>
            <a:off x="0" y="707886"/>
            <a:ext cx="12192000" cy="0"/>
          </a:xfrm>
          <a:prstGeom prst="line">
            <a:avLst/>
          </a:prstGeom>
          <a:ln w="317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17" name="Slide Number Placeholder 16">
            <a:extLst>
              <a:ext uri="{FF2B5EF4-FFF2-40B4-BE49-F238E27FC236}">
                <a16:creationId xmlns:a16="http://schemas.microsoft.com/office/drawing/2014/main" id="{F9BB0CC4-443F-BFBD-0760-F01D67ABF1CB}"/>
              </a:ext>
            </a:extLst>
          </p:cNvPr>
          <p:cNvSpPr>
            <a:spLocks noGrp="1"/>
          </p:cNvSpPr>
          <p:nvPr>
            <p:ph type="sldNum" sz="quarter" idx="12"/>
          </p:nvPr>
        </p:nvSpPr>
        <p:spPr/>
        <p:txBody>
          <a:bodyPr/>
          <a:lstStyle/>
          <a:p>
            <a:fld id="{9A781098-0BFA-7F42-AD82-EE82189AE5EF}" type="slidenum">
              <a:rPr lang="en-US" smtClean="0"/>
              <a:t>5</a:t>
            </a:fld>
            <a:endParaRPr lang="en-US"/>
          </a:p>
        </p:txBody>
      </p:sp>
      <p:sp>
        <p:nvSpPr>
          <p:cNvPr id="3" name="AutoShape 2" descr="Generated image">
            <a:extLst>
              <a:ext uri="{FF2B5EF4-FFF2-40B4-BE49-F238E27FC236}">
                <a16:creationId xmlns:a16="http://schemas.microsoft.com/office/drawing/2014/main" id="{AC5118B6-6A18-6E9E-59EA-8C5B00A7C8F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Rounded Rectangle 6">
            <a:extLst>
              <a:ext uri="{FF2B5EF4-FFF2-40B4-BE49-F238E27FC236}">
                <a16:creationId xmlns:a16="http://schemas.microsoft.com/office/drawing/2014/main" id="{A56A57D6-C243-518D-E588-8C57416FAA12}"/>
              </a:ext>
            </a:extLst>
          </p:cNvPr>
          <p:cNvSpPr/>
          <p:nvPr/>
        </p:nvSpPr>
        <p:spPr>
          <a:xfrm>
            <a:off x="237477" y="1207418"/>
            <a:ext cx="7485889" cy="4138364"/>
          </a:xfrm>
          <a:prstGeom prst="roundRect">
            <a:avLst/>
          </a:prstGeom>
          <a:solidFill>
            <a:schemeClr val="accent1">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CA" sz="2400" b="1" u="sng" dirty="0">
                <a:solidFill>
                  <a:schemeClr val="tx1"/>
                </a:solidFill>
                <a:latin typeface="Times New Roman" panose="02020603050405020304" pitchFamily="18" charset="0"/>
                <a:cs typeface="Times New Roman" panose="02020603050405020304" pitchFamily="18" charset="0"/>
              </a:rPr>
              <a:t>Hypothesis</a:t>
            </a:r>
          </a:p>
          <a:p>
            <a:pPr marL="342900" indent="-342900">
              <a:buFont typeface="Wingdings" pitchFamily="2" charset="2"/>
              <a:buChar char="Ø"/>
            </a:pPr>
            <a:r>
              <a:rPr lang="en-US" sz="1900" dirty="0">
                <a:solidFill>
                  <a:schemeClr val="tx1"/>
                </a:solidFill>
                <a:latin typeface="Times New Roman" panose="02020603050405020304" pitchFamily="18" charset="0"/>
                <a:cs typeface="Times New Roman" panose="02020603050405020304" pitchFamily="18" charset="0"/>
              </a:rPr>
              <a:t>Solar irradiance in Calgary varies by season, month, and time of day.</a:t>
            </a:r>
          </a:p>
          <a:p>
            <a:pPr marL="342900" indent="-342900">
              <a:buFont typeface="Wingdings" pitchFamily="2" charset="2"/>
              <a:buChar char="Ø"/>
            </a:pPr>
            <a:r>
              <a:rPr lang="en-US" sz="1900" dirty="0">
                <a:solidFill>
                  <a:schemeClr val="tx1"/>
                </a:solidFill>
                <a:latin typeface="Times New Roman" panose="02020603050405020304" pitchFamily="18" charset="0"/>
                <a:cs typeface="Times New Roman" panose="02020603050405020304" pitchFamily="18" charset="0"/>
              </a:rPr>
              <a:t>Summer (June–July) will have the highest solar irradiance and solar energy due to longer daylight hours and higher sun angle.</a:t>
            </a:r>
          </a:p>
          <a:p>
            <a:pPr marL="342900" indent="-342900">
              <a:buFont typeface="Wingdings" pitchFamily="2" charset="2"/>
              <a:buChar char="Ø"/>
            </a:pPr>
            <a:r>
              <a:rPr lang="en-US" sz="1900" dirty="0">
                <a:solidFill>
                  <a:schemeClr val="tx1"/>
                </a:solidFill>
                <a:latin typeface="Times New Roman" panose="02020603050405020304" pitchFamily="18" charset="0"/>
                <a:cs typeface="Times New Roman" panose="02020603050405020304" pitchFamily="18" charset="0"/>
              </a:rPr>
              <a:t>Solar irradiance will peak around midday (11 AM – 2 PM).</a:t>
            </a:r>
          </a:p>
          <a:p>
            <a:pPr marL="342900" indent="-342900">
              <a:buFont typeface="Wingdings" pitchFamily="2" charset="2"/>
              <a:buChar char="Ø"/>
            </a:pPr>
            <a:r>
              <a:rPr lang="en-US" sz="1900" dirty="0">
                <a:solidFill>
                  <a:schemeClr val="tx1"/>
                </a:solidFill>
                <a:latin typeface="Times New Roman" panose="02020603050405020304" pitchFamily="18" charset="0"/>
                <a:cs typeface="Times New Roman" panose="02020603050405020304" pitchFamily="18" charset="0"/>
              </a:rPr>
              <a:t>Winter (November–January) will have the lowest solar irradiance and energy due to shorter days and a lower sun angle.</a:t>
            </a:r>
          </a:p>
          <a:p>
            <a:pPr marL="342900" indent="-342900">
              <a:buFont typeface="Wingdings" pitchFamily="2" charset="2"/>
              <a:buChar char="Ø"/>
            </a:pPr>
            <a:r>
              <a:rPr lang="en-US" sz="1900" dirty="0">
                <a:solidFill>
                  <a:schemeClr val="tx1"/>
                </a:solidFill>
                <a:latin typeface="Times New Roman" panose="02020603050405020304" pitchFamily="18" charset="0"/>
                <a:cs typeface="Times New Roman" panose="02020603050405020304" pitchFamily="18" charset="0"/>
              </a:rPr>
              <a:t>Solar panels will produce much more electricity in summer than in winter.</a:t>
            </a:r>
          </a:p>
          <a:p>
            <a:pPr marL="342900" indent="-342900">
              <a:buFont typeface="Wingdings" pitchFamily="2" charset="2"/>
              <a:buChar char="Ø"/>
            </a:pPr>
            <a:r>
              <a:rPr lang="en-US" sz="1900" dirty="0">
                <a:solidFill>
                  <a:schemeClr val="tx1"/>
                </a:solidFill>
                <a:latin typeface="Times New Roman" panose="02020603050405020304" pitchFamily="18" charset="0"/>
                <a:cs typeface="Times New Roman" panose="02020603050405020304" pitchFamily="18" charset="0"/>
              </a:rPr>
              <a:t>Battery storage and grid support will be needed for a reliable winter electricity supply.</a:t>
            </a:r>
          </a:p>
          <a:p>
            <a:pPr algn="just"/>
            <a:endParaRPr lang="en-CA" sz="2400" u="sng" dirty="0">
              <a:solidFill>
                <a:schemeClr val="tx1"/>
              </a:solidFill>
              <a:latin typeface="Times New Roman" panose="02020603050405020304" pitchFamily="18" charset="0"/>
              <a:cs typeface="Times New Roman" panose="02020603050405020304" pitchFamily="18" charset="0"/>
            </a:endParaRPr>
          </a:p>
        </p:txBody>
      </p:sp>
      <p:pic>
        <p:nvPicPr>
          <p:cNvPr id="5122" name="Picture 2" descr="Brown Purple Border PNG Transparent Images Free Download | Vector Files |  Pngtree">
            <a:extLst>
              <a:ext uri="{FF2B5EF4-FFF2-40B4-BE49-F238E27FC236}">
                <a16:creationId xmlns:a16="http://schemas.microsoft.com/office/drawing/2014/main" id="{0747AE5B-F698-6F44-7AE5-E42055E9B7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96519" y="884740"/>
            <a:ext cx="4371362" cy="5413156"/>
          </a:xfrm>
          <a:prstGeom prst="rect">
            <a:avLst/>
          </a:prstGeom>
          <a:noFill/>
          <a:extLst>
            <a:ext uri="{909E8E84-426E-40DD-AFC4-6F175D3DCCD1}">
              <a14:hiddenFill xmlns:a14="http://schemas.microsoft.com/office/drawing/2010/main">
                <a:solidFill>
                  <a:srgbClr val="FFFFFF"/>
                </a:solidFill>
              </a14:hiddenFill>
            </a:ext>
          </a:extLst>
        </p:spPr>
      </p:pic>
      <p:pic>
        <p:nvPicPr>
          <p:cNvPr id="55" name="Audio 54">
            <a:extLst>
              <a:ext uri="{FF2B5EF4-FFF2-40B4-BE49-F238E27FC236}">
                <a16:creationId xmlns:a16="http://schemas.microsoft.com/office/drawing/2014/main" id="{60047F02-A325-CEB1-F06A-54D62E1BDF1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726073288"/>
      </p:ext>
    </p:extLst>
  </p:cSld>
  <p:clrMapOvr>
    <a:masterClrMapping/>
  </p:clrMapOvr>
  <mc:AlternateContent xmlns:mc="http://schemas.openxmlformats.org/markup-compatibility/2006">
    <mc:Choice xmlns:p14="http://schemas.microsoft.com/office/powerpoint/2010/main" Requires="p14">
      <p:transition spd="slow" p14:dur="2000" advTm="34699"/>
    </mc:Choice>
    <mc:Fallback>
      <p:transition spd="slow" advTm="346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4D12F8-0821-BE63-704E-3277B8EB9DA6}"/>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08D71020-0C76-AF84-B66B-12C316E401CA}"/>
              </a:ext>
            </a:extLst>
          </p:cNvPr>
          <p:cNvSpPr txBox="1"/>
          <p:nvPr/>
        </p:nvSpPr>
        <p:spPr>
          <a:xfrm>
            <a:off x="1" y="-8660"/>
            <a:ext cx="12191999" cy="646331"/>
          </a:xfrm>
          <a:prstGeom prst="rect">
            <a:avLst/>
          </a:prstGeom>
          <a:noFill/>
        </p:spPr>
        <p:txBody>
          <a:bodyPr wrap="square" rtlCol="0">
            <a:spAutoFit/>
          </a:bodyPr>
          <a:lstStyle/>
          <a:p>
            <a:pPr algn="ctr"/>
            <a:r>
              <a:rPr lang="en-US" sz="3600" b="1" dirty="0">
                <a:solidFill>
                  <a:srgbClr val="002060"/>
                </a:solidFill>
                <a:latin typeface="Times New Roman" panose="02020603050405020304" pitchFamily="18" charset="0"/>
                <a:cs typeface="Times New Roman" panose="02020603050405020304" pitchFamily="18" charset="0"/>
              </a:rPr>
              <a:t>Methodology</a:t>
            </a:r>
          </a:p>
        </p:txBody>
      </p:sp>
      <p:cxnSp>
        <p:nvCxnSpPr>
          <p:cNvPr id="12" name="Straight Connector 11">
            <a:extLst>
              <a:ext uri="{FF2B5EF4-FFF2-40B4-BE49-F238E27FC236}">
                <a16:creationId xmlns:a16="http://schemas.microsoft.com/office/drawing/2014/main" id="{45B3AC70-2BDF-27BB-C90F-514D4E081AF4}"/>
              </a:ext>
            </a:extLst>
          </p:cNvPr>
          <p:cNvCxnSpPr/>
          <p:nvPr/>
        </p:nvCxnSpPr>
        <p:spPr>
          <a:xfrm>
            <a:off x="0" y="707886"/>
            <a:ext cx="12192000" cy="0"/>
          </a:xfrm>
          <a:prstGeom prst="line">
            <a:avLst/>
          </a:prstGeom>
          <a:ln w="317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17" name="Slide Number Placeholder 16">
            <a:extLst>
              <a:ext uri="{FF2B5EF4-FFF2-40B4-BE49-F238E27FC236}">
                <a16:creationId xmlns:a16="http://schemas.microsoft.com/office/drawing/2014/main" id="{817DC385-02A9-76F8-7DD4-1CF860B0000E}"/>
              </a:ext>
            </a:extLst>
          </p:cNvPr>
          <p:cNvSpPr>
            <a:spLocks noGrp="1"/>
          </p:cNvSpPr>
          <p:nvPr>
            <p:ph type="sldNum" sz="quarter" idx="12"/>
          </p:nvPr>
        </p:nvSpPr>
        <p:spPr/>
        <p:txBody>
          <a:bodyPr/>
          <a:lstStyle/>
          <a:p>
            <a:fld id="{9A781098-0BFA-7F42-AD82-EE82189AE5EF}" type="slidenum">
              <a:rPr lang="en-US" smtClean="0"/>
              <a:t>6</a:t>
            </a:fld>
            <a:endParaRPr lang="en-US" dirty="0"/>
          </a:p>
        </p:txBody>
      </p:sp>
      <p:sp>
        <p:nvSpPr>
          <p:cNvPr id="3" name="AutoShape 2" descr="Generated image">
            <a:extLst>
              <a:ext uri="{FF2B5EF4-FFF2-40B4-BE49-F238E27FC236}">
                <a16:creationId xmlns:a16="http://schemas.microsoft.com/office/drawing/2014/main" id="{7B1587D7-72E9-7CE9-BB40-B9112E0EB07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aphicFrame>
        <p:nvGraphicFramePr>
          <p:cNvPr id="2" name="Diagram 1">
            <a:extLst>
              <a:ext uri="{FF2B5EF4-FFF2-40B4-BE49-F238E27FC236}">
                <a16:creationId xmlns:a16="http://schemas.microsoft.com/office/drawing/2014/main" id="{03109AAF-D8CC-227D-145D-8B064B81FDD1}"/>
              </a:ext>
            </a:extLst>
          </p:cNvPr>
          <p:cNvGraphicFramePr/>
          <p:nvPr>
            <p:extLst>
              <p:ext uri="{D42A27DB-BD31-4B8C-83A1-F6EECF244321}">
                <p14:modId xmlns:p14="http://schemas.microsoft.com/office/powerpoint/2010/main" val="286133546"/>
              </p:ext>
            </p:extLst>
          </p:nvPr>
        </p:nvGraphicFramePr>
        <p:xfrm>
          <a:off x="398586" y="778103"/>
          <a:ext cx="11649396" cy="569366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TextBox 5">
            <a:extLst>
              <a:ext uri="{FF2B5EF4-FFF2-40B4-BE49-F238E27FC236}">
                <a16:creationId xmlns:a16="http://schemas.microsoft.com/office/drawing/2014/main" id="{4A91E24D-280F-E271-234E-1BB269E1E1EB}"/>
              </a:ext>
            </a:extLst>
          </p:cNvPr>
          <p:cNvSpPr txBox="1"/>
          <p:nvPr/>
        </p:nvSpPr>
        <p:spPr>
          <a:xfrm>
            <a:off x="7220712" y="4994440"/>
            <a:ext cx="4133088" cy="1200329"/>
          </a:xfrm>
          <a:prstGeom prst="rect">
            <a:avLst/>
          </a:prstGeom>
          <a:noFill/>
        </p:spPr>
        <p:txBody>
          <a:bodyPr wrap="square" rtlCol="0">
            <a:spAutoFit/>
          </a:bodyPr>
          <a:lstStyle/>
          <a:p>
            <a:pPr algn="ctr"/>
            <a:r>
              <a:rPr lang="en-US" b="1" dirty="0">
                <a:latin typeface="Times New Roman" panose="02020603050405020304" pitchFamily="18" charset="0"/>
                <a:cs typeface="Times New Roman" panose="02020603050405020304" pitchFamily="18" charset="0"/>
              </a:rPr>
              <a:t>Fig 03: Methodology flowchart illustrating data collection, processing, analysis, and interpretation used to assess solar energy potential in Calgary.</a:t>
            </a:r>
          </a:p>
        </p:txBody>
      </p:sp>
      <p:pic>
        <p:nvPicPr>
          <p:cNvPr id="51" name="Audio 50">
            <a:extLst>
              <a:ext uri="{FF2B5EF4-FFF2-40B4-BE49-F238E27FC236}">
                <a16:creationId xmlns:a16="http://schemas.microsoft.com/office/drawing/2014/main" id="{38A4D1A3-526E-AB97-16AB-805685BC187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356699928"/>
      </p:ext>
    </p:extLst>
  </p:cSld>
  <p:clrMapOvr>
    <a:masterClrMapping/>
  </p:clrMapOvr>
  <mc:AlternateContent xmlns:mc="http://schemas.openxmlformats.org/markup-compatibility/2006">
    <mc:Choice xmlns:p14="http://schemas.microsoft.com/office/powerpoint/2010/main" Requires="p14">
      <p:transition spd="slow" p14:dur="2000" advTm="40534"/>
    </mc:Choice>
    <mc:Fallback>
      <p:transition spd="slow" advTm="405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AF0B93-E3A9-494E-76D7-7E7C7A9B6182}"/>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6F0BD02A-156F-52DD-8635-23AB127AF6E8}"/>
              </a:ext>
            </a:extLst>
          </p:cNvPr>
          <p:cNvSpPr txBox="1"/>
          <p:nvPr/>
        </p:nvSpPr>
        <p:spPr>
          <a:xfrm>
            <a:off x="1" y="-8660"/>
            <a:ext cx="12191999" cy="646331"/>
          </a:xfrm>
          <a:prstGeom prst="rect">
            <a:avLst/>
          </a:prstGeom>
          <a:noFill/>
        </p:spPr>
        <p:txBody>
          <a:bodyPr wrap="square" rtlCol="0">
            <a:spAutoFit/>
          </a:bodyPr>
          <a:lstStyle/>
          <a:p>
            <a:pPr algn="ctr"/>
            <a:r>
              <a:rPr lang="en-US" sz="3600" b="1" dirty="0">
                <a:solidFill>
                  <a:srgbClr val="002060"/>
                </a:solidFill>
                <a:latin typeface="Times New Roman" panose="02020603050405020304" pitchFamily="18" charset="0"/>
                <a:cs typeface="Times New Roman" panose="02020603050405020304" pitchFamily="18" charset="0"/>
              </a:rPr>
              <a:t>Energy Mix Transition in Alberta</a:t>
            </a:r>
          </a:p>
        </p:txBody>
      </p:sp>
      <p:cxnSp>
        <p:nvCxnSpPr>
          <p:cNvPr id="12" name="Straight Connector 11">
            <a:extLst>
              <a:ext uri="{FF2B5EF4-FFF2-40B4-BE49-F238E27FC236}">
                <a16:creationId xmlns:a16="http://schemas.microsoft.com/office/drawing/2014/main" id="{181853BA-FBAB-35E9-880A-7B42DEA8446D}"/>
              </a:ext>
            </a:extLst>
          </p:cNvPr>
          <p:cNvCxnSpPr/>
          <p:nvPr/>
        </p:nvCxnSpPr>
        <p:spPr>
          <a:xfrm>
            <a:off x="0" y="707886"/>
            <a:ext cx="12192000" cy="0"/>
          </a:xfrm>
          <a:prstGeom prst="line">
            <a:avLst/>
          </a:prstGeom>
          <a:ln w="317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17" name="Slide Number Placeholder 16">
            <a:extLst>
              <a:ext uri="{FF2B5EF4-FFF2-40B4-BE49-F238E27FC236}">
                <a16:creationId xmlns:a16="http://schemas.microsoft.com/office/drawing/2014/main" id="{72A17888-38C5-8616-E795-97E4A7627628}"/>
              </a:ext>
            </a:extLst>
          </p:cNvPr>
          <p:cNvSpPr>
            <a:spLocks noGrp="1"/>
          </p:cNvSpPr>
          <p:nvPr>
            <p:ph type="sldNum" sz="quarter" idx="12"/>
          </p:nvPr>
        </p:nvSpPr>
        <p:spPr>
          <a:xfrm>
            <a:off x="8485210" y="6343186"/>
            <a:ext cx="2743200" cy="365125"/>
          </a:xfrm>
        </p:spPr>
        <p:txBody>
          <a:bodyPr/>
          <a:lstStyle/>
          <a:p>
            <a:fld id="{9A781098-0BFA-7F42-AD82-EE82189AE5EF}" type="slidenum">
              <a:rPr lang="en-US" smtClean="0"/>
              <a:t>7</a:t>
            </a:fld>
            <a:endParaRPr lang="en-US" dirty="0"/>
          </a:p>
        </p:txBody>
      </p:sp>
      <p:sp>
        <p:nvSpPr>
          <p:cNvPr id="3" name="AutoShape 2" descr="Generated image">
            <a:extLst>
              <a:ext uri="{FF2B5EF4-FFF2-40B4-BE49-F238E27FC236}">
                <a16:creationId xmlns:a16="http://schemas.microsoft.com/office/drawing/2014/main" id="{41CEAF08-87A8-4EB1-00EB-30D5EBE6352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0" name="Picture 2">
            <a:extLst>
              <a:ext uri="{FF2B5EF4-FFF2-40B4-BE49-F238E27FC236}">
                <a16:creationId xmlns:a16="http://schemas.microsoft.com/office/drawing/2014/main" id="{46C64192-1A0A-8BB9-04A5-8C36B61C22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0654" y="1002221"/>
            <a:ext cx="4706112" cy="257917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8A8FBED-6338-BC7D-F386-A85F77AD3015}"/>
              </a:ext>
            </a:extLst>
          </p:cNvPr>
          <p:cNvSpPr txBox="1"/>
          <p:nvPr/>
        </p:nvSpPr>
        <p:spPr>
          <a:xfrm>
            <a:off x="310654" y="3719495"/>
            <a:ext cx="4706112" cy="646331"/>
          </a:xfrm>
          <a:prstGeom prst="rect">
            <a:avLst/>
          </a:prstGeom>
          <a:noFill/>
        </p:spPr>
        <p:txBody>
          <a:bodyPr wrap="square" rtlCol="0">
            <a:spAutoFit/>
          </a:bodyPr>
          <a:lstStyle/>
          <a:p>
            <a:pPr algn="ctr" rtl="0">
              <a:spcBef>
                <a:spcPts val="0"/>
              </a:spcBef>
              <a:spcAft>
                <a:spcPts val="800"/>
              </a:spcAft>
            </a:pPr>
            <a:r>
              <a:rPr lang="en-US" dirty="0">
                <a:latin typeface="Times New Roman" panose="02020603050405020304" pitchFamily="18" charset="0"/>
                <a:cs typeface="Times New Roman" panose="02020603050405020304" pitchFamily="18" charset="0"/>
              </a:rPr>
              <a:t>Fig 03: </a:t>
            </a:r>
            <a:r>
              <a:rPr lang="en-US" sz="1800" i="0" u="none" strike="noStrike" dirty="0">
                <a:solidFill>
                  <a:srgbClr val="000000"/>
                </a:solidFill>
                <a:effectLst/>
                <a:latin typeface="Times New Roman" panose="02020603050405020304" pitchFamily="18" charset="0"/>
              </a:rPr>
              <a:t>Growth of Renewable Electricity Capacity In Alberta (2015-2024)</a:t>
            </a:r>
            <a:endParaRPr lang="en-US" dirty="0">
              <a:effectLst/>
            </a:endParaRPr>
          </a:p>
        </p:txBody>
      </p:sp>
      <p:sp>
        <p:nvSpPr>
          <p:cNvPr id="10" name="Rounded Rectangle 9">
            <a:extLst>
              <a:ext uri="{FF2B5EF4-FFF2-40B4-BE49-F238E27FC236}">
                <a16:creationId xmlns:a16="http://schemas.microsoft.com/office/drawing/2014/main" id="{A70170E3-0174-2C6A-53C4-8C7FFE959E2B}"/>
              </a:ext>
            </a:extLst>
          </p:cNvPr>
          <p:cNvSpPr/>
          <p:nvPr/>
        </p:nvSpPr>
        <p:spPr>
          <a:xfrm>
            <a:off x="1121664" y="4790923"/>
            <a:ext cx="10948416" cy="1552263"/>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476250" lvl="0" indent="-342900" rtl="0">
              <a:spcBef>
                <a:spcPts val="0"/>
              </a:spcBef>
              <a:spcAft>
                <a:spcPts val="0"/>
              </a:spcAft>
              <a:buClr>
                <a:schemeClr val="dk1"/>
              </a:buClr>
              <a:buSzPts val="1500"/>
              <a:buFont typeface="Wingdings" pitchFamily="2" charset="2"/>
              <a:buChar char="Ø"/>
            </a:pPr>
            <a:r>
              <a:rPr lang="en-US" dirty="0">
                <a:solidFill>
                  <a:schemeClr val="tx1"/>
                </a:solidFill>
                <a:latin typeface="Times New Roman" panose="02020603050405020304" pitchFamily="18" charset="0"/>
                <a:cs typeface="Times New Roman" panose="02020603050405020304" pitchFamily="18" charset="0"/>
              </a:rPr>
              <a:t>Renewable energy in Alberta has grown a lot from 2015 to 2024</a:t>
            </a:r>
            <a:endParaRPr lang="en-US" dirty="0">
              <a:solidFill>
                <a:schemeClr val="tx1"/>
              </a:solidFill>
              <a:latin typeface="Times New Roman" panose="02020603050405020304" pitchFamily="18" charset="0"/>
              <a:ea typeface="Times New Roman"/>
              <a:cs typeface="Times New Roman" panose="02020603050405020304" pitchFamily="18" charset="0"/>
              <a:sym typeface="Times New Roman"/>
            </a:endParaRPr>
          </a:p>
          <a:p>
            <a:pPr marL="476250" indent="-342900">
              <a:buClr>
                <a:schemeClr val="dk1"/>
              </a:buClr>
              <a:buSzPts val="1500"/>
              <a:buFont typeface="Wingdings" pitchFamily="2" charset="2"/>
              <a:buChar char="Ø"/>
            </a:pPr>
            <a:r>
              <a:rPr lang="en-US" dirty="0">
                <a:solidFill>
                  <a:schemeClr val="tx1"/>
                </a:solidFill>
                <a:latin typeface="Times New Roman" panose="02020603050405020304" pitchFamily="18" charset="0"/>
                <a:cs typeface="Times New Roman" panose="02020603050405020304" pitchFamily="18" charset="0"/>
              </a:rPr>
              <a:t>Renewable energy share </a:t>
            </a:r>
            <a:r>
              <a:rPr lang="en-US" b="1" dirty="0">
                <a:solidFill>
                  <a:schemeClr val="tx1"/>
                </a:solidFill>
                <a:latin typeface="Times New Roman" panose="02020603050405020304" pitchFamily="18" charset="0"/>
                <a:cs typeface="Times New Roman" panose="02020603050405020304" pitchFamily="18" charset="0"/>
              </a:rPr>
              <a:t>more than doubled</a:t>
            </a:r>
            <a:r>
              <a:rPr lang="en-US" dirty="0">
                <a:solidFill>
                  <a:schemeClr val="tx1"/>
                </a:solidFill>
                <a:latin typeface="Times New Roman" panose="02020603050405020304" pitchFamily="18" charset="0"/>
                <a:cs typeface="Times New Roman" panose="02020603050405020304" pitchFamily="18" charset="0"/>
              </a:rPr>
              <a:t> from ~18% (2015) to ~37% (2024)</a:t>
            </a:r>
          </a:p>
          <a:p>
            <a:pPr marL="476250" indent="-342900">
              <a:buClr>
                <a:schemeClr val="dk1"/>
              </a:buClr>
              <a:buSzPts val="1500"/>
              <a:buFont typeface="Wingdings" pitchFamily="2" charset="2"/>
              <a:buChar char="Ø"/>
            </a:pPr>
            <a:r>
              <a:rPr lang="en-US" dirty="0">
                <a:solidFill>
                  <a:schemeClr val="tx1"/>
                </a:solidFill>
                <a:latin typeface="Times New Roman" panose="02020603050405020304" pitchFamily="18" charset="0"/>
                <a:cs typeface="Times New Roman" panose="02020603050405020304" pitchFamily="18" charset="0"/>
              </a:rPr>
              <a:t>Most renewable growth happened </a:t>
            </a:r>
            <a:r>
              <a:rPr lang="en-US" b="1" dirty="0">
                <a:solidFill>
                  <a:schemeClr val="tx1"/>
                </a:solidFill>
                <a:latin typeface="Times New Roman" panose="02020603050405020304" pitchFamily="18" charset="0"/>
                <a:cs typeface="Times New Roman" panose="02020603050405020304" pitchFamily="18" charset="0"/>
              </a:rPr>
              <a:t>after 2021</a:t>
            </a:r>
            <a:endParaRPr lang="en-US" dirty="0">
              <a:solidFill>
                <a:schemeClr val="tx1"/>
              </a:solidFill>
              <a:latin typeface="Times New Roman" panose="02020603050405020304" pitchFamily="18" charset="0"/>
              <a:ea typeface="Times New Roman"/>
              <a:cs typeface="Times New Roman" panose="02020603050405020304" pitchFamily="18" charset="0"/>
              <a:sym typeface="Times New Roman"/>
            </a:endParaRPr>
          </a:p>
          <a:p>
            <a:pPr marL="476250" lvl="0" indent="-342900" rtl="0">
              <a:spcBef>
                <a:spcPts val="0"/>
              </a:spcBef>
              <a:spcAft>
                <a:spcPts val="0"/>
              </a:spcAft>
              <a:buClr>
                <a:schemeClr val="dk1"/>
              </a:buClr>
              <a:buSzPts val="1500"/>
              <a:buFont typeface="Wingdings" pitchFamily="2" charset="2"/>
              <a:buChar char="Ø"/>
            </a:pPr>
            <a:r>
              <a:rPr lang="en-US" dirty="0">
                <a:solidFill>
                  <a:schemeClr val="tx1"/>
                </a:solidFill>
                <a:latin typeface="Times New Roman" panose="02020603050405020304" pitchFamily="18" charset="0"/>
                <a:ea typeface="Times New Roman"/>
                <a:cs typeface="Times New Roman" panose="02020603050405020304" pitchFamily="18" charset="0"/>
                <a:sym typeface="Times New Roman"/>
              </a:rPr>
              <a:t>Thermal energy is still dominant but decreasing.</a:t>
            </a:r>
          </a:p>
          <a:p>
            <a:pPr marL="476250" lvl="0" indent="-342900" rtl="0">
              <a:spcBef>
                <a:spcPts val="0"/>
              </a:spcBef>
              <a:spcAft>
                <a:spcPts val="0"/>
              </a:spcAft>
              <a:buClr>
                <a:schemeClr val="dk1"/>
              </a:buClr>
              <a:buSzPts val="1500"/>
              <a:buFont typeface="Wingdings" pitchFamily="2" charset="2"/>
              <a:buChar char="Ø"/>
            </a:pPr>
            <a:r>
              <a:rPr lang="en-US" dirty="0">
                <a:solidFill>
                  <a:schemeClr val="tx1"/>
                </a:solidFill>
                <a:latin typeface="Times New Roman" panose="02020603050405020304" pitchFamily="18" charset="0"/>
                <a:cs typeface="Times New Roman" panose="02020603050405020304" pitchFamily="18" charset="0"/>
              </a:rPr>
              <a:t>If the current trend continues, renewables could reach </a:t>
            </a:r>
            <a:r>
              <a:rPr lang="en-US" b="1" dirty="0">
                <a:solidFill>
                  <a:schemeClr val="tx1"/>
                </a:solidFill>
                <a:latin typeface="Times New Roman" panose="02020603050405020304" pitchFamily="18" charset="0"/>
                <a:cs typeface="Times New Roman" panose="02020603050405020304" pitchFamily="18" charset="0"/>
              </a:rPr>
              <a:t>~46% by 2030</a:t>
            </a:r>
            <a:r>
              <a:rPr lang="en-US" dirty="0">
                <a:solidFill>
                  <a:schemeClr val="tx1"/>
                </a:solidFill>
                <a:latin typeface="Times New Roman" panose="02020603050405020304" pitchFamily="18" charset="0"/>
                <a:cs typeface="Times New Roman" panose="02020603050405020304" pitchFamily="18" charset="0"/>
              </a:rPr>
              <a:t>, almost </a:t>
            </a:r>
            <a:r>
              <a:rPr lang="en-US" b="1" dirty="0">
                <a:solidFill>
                  <a:schemeClr val="tx1"/>
                </a:solidFill>
                <a:latin typeface="Times New Roman" panose="02020603050405020304" pitchFamily="18" charset="0"/>
                <a:cs typeface="Times New Roman" panose="02020603050405020304" pitchFamily="18" charset="0"/>
              </a:rPr>
              <a:t>half of Alberta’s electricity</a:t>
            </a:r>
            <a:r>
              <a:rPr lang="en-US" dirty="0">
                <a:solidFill>
                  <a:schemeClr val="tx1"/>
                </a:solidFill>
                <a:latin typeface="Times New Roman" panose="02020603050405020304" pitchFamily="18" charset="0"/>
                <a:cs typeface="Times New Roman" panose="02020603050405020304" pitchFamily="18" charset="0"/>
              </a:rPr>
              <a:t>.</a:t>
            </a:r>
            <a:endParaRPr lang="en-US" dirty="0">
              <a:solidFill>
                <a:schemeClr val="tx1"/>
              </a:solidFill>
              <a:latin typeface="Times New Roman" panose="02020603050405020304" pitchFamily="18" charset="0"/>
              <a:ea typeface="Times New Roman"/>
              <a:cs typeface="Times New Roman" panose="02020603050405020304" pitchFamily="18" charset="0"/>
              <a:sym typeface="Times New Roman"/>
            </a:endParaRPr>
          </a:p>
        </p:txBody>
      </p:sp>
      <p:pic>
        <p:nvPicPr>
          <p:cNvPr id="7" name="Picture 6" descr="A graph showing the growth of electricity&#10;&#10;Description automatically generated">
            <a:extLst>
              <a:ext uri="{FF2B5EF4-FFF2-40B4-BE49-F238E27FC236}">
                <a16:creationId xmlns:a16="http://schemas.microsoft.com/office/drawing/2014/main" id="{1B72CA58-3225-2C2D-F69E-48A23B8588A2}"/>
              </a:ext>
            </a:extLst>
          </p:cNvPr>
          <p:cNvPicPr>
            <a:picLocks noChangeAspect="1"/>
          </p:cNvPicPr>
          <p:nvPr/>
        </p:nvPicPr>
        <p:blipFill>
          <a:blip r:embed="rId6"/>
          <a:stretch>
            <a:fillRect/>
          </a:stretch>
        </p:blipFill>
        <p:spPr>
          <a:xfrm>
            <a:off x="5348275" y="1002221"/>
            <a:ext cx="4310959" cy="2579169"/>
          </a:xfrm>
          <a:prstGeom prst="rect">
            <a:avLst/>
          </a:prstGeom>
        </p:spPr>
      </p:pic>
      <p:sp>
        <p:nvSpPr>
          <p:cNvPr id="18" name="Rounded Rectangle 17">
            <a:extLst>
              <a:ext uri="{FF2B5EF4-FFF2-40B4-BE49-F238E27FC236}">
                <a16:creationId xmlns:a16="http://schemas.microsoft.com/office/drawing/2014/main" id="{DFA90256-3F61-313A-19CA-5A286DDC5A62}"/>
              </a:ext>
            </a:extLst>
          </p:cNvPr>
          <p:cNvSpPr/>
          <p:nvPr/>
        </p:nvSpPr>
        <p:spPr>
          <a:xfrm>
            <a:off x="9765792" y="1448369"/>
            <a:ext cx="2304288" cy="1552259"/>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latin typeface="Times New Roman" panose="02020603050405020304" pitchFamily="18" charset="0"/>
                <a:cs typeface="Times New Roman" panose="02020603050405020304" pitchFamily="18" charset="0"/>
              </a:rPr>
              <a:t>2030 value was estimated using historical data (2015–2024) and a linear trend model.</a:t>
            </a:r>
          </a:p>
          <a:p>
            <a:pPr marL="133350" lvl="0" algn="just" rtl="0">
              <a:spcBef>
                <a:spcPts val="0"/>
              </a:spcBef>
              <a:spcAft>
                <a:spcPts val="0"/>
              </a:spcAft>
              <a:buClr>
                <a:schemeClr val="dk1"/>
              </a:buClr>
              <a:buSzPts val="1500"/>
            </a:pPr>
            <a:endParaRPr lang="en-US" dirty="0">
              <a:solidFill>
                <a:schemeClr val="tx1"/>
              </a:solidFill>
              <a:latin typeface="Times New Roman" panose="02020603050405020304" pitchFamily="18" charset="0"/>
              <a:ea typeface="Times New Roman"/>
              <a:cs typeface="Times New Roman" panose="02020603050405020304" pitchFamily="18" charset="0"/>
              <a:sym typeface="Times New Roman"/>
            </a:endParaRPr>
          </a:p>
        </p:txBody>
      </p:sp>
      <p:sp>
        <p:nvSpPr>
          <p:cNvPr id="19" name="Curved Down Arrow 18">
            <a:extLst>
              <a:ext uri="{FF2B5EF4-FFF2-40B4-BE49-F238E27FC236}">
                <a16:creationId xmlns:a16="http://schemas.microsoft.com/office/drawing/2014/main" id="{DA100E5C-8E4B-81DD-D900-C2F11C889823}"/>
              </a:ext>
            </a:extLst>
          </p:cNvPr>
          <p:cNvSpPr/>
          <p:nvPr/>
        </p:nvSpPr>
        <p:spPr>
          <a:xfrm>
            <a:off x="9278112" y="863331"/>
            <a:ext cx="999744" cy="538739"/>
          </a:xfrm>
          <a:prstGeom prst="curved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1" name="Bent Arrow 20">
            <a:extLst>
              <a:ext uri="{FF2B5EF4-FFF2-40B4-BE49-F238E27FC236}">
                <a16:creationId xmlns:a16="http://schemas.microsoft.com/office/drawing/2014/main" id="{6F02301F-6B78-4489-D9B6-78A0AF8C6965}"/>
              </a:ext>
            </a:extLst>
          </p:cNvPr>
          <p:cNvSpPr/>
          <p:nvPr/>
        </p:nvSpPr>
        <p:spPr>
          <a:xfrm rot="10800000" flipH="1">
            <a:off x="310654" y="3686510"/>
            <a:ext cx="811010" cy="2063260"/>
          </a:xfrm>
          <a:prstGeom prst="bentArrow">
            <a:avLst>
              <a:gd name="adj1" fmla="val 26941"/>
              <a:gd name="adj2" fmla="val 26941"/>
              <a:gd name="adj3" fmla="val 25000"/>
              <a:gd name="adj4" fmla="val 0"/>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2" name="TextBox 21">
            <a:extLst>
              <a:ext uri="{FF2B5EF4-FFF2-40B4-BE49-F238E27FC236}">
                <a16:creationId xmlns:a16="http://schemas.microsoft.com/office/drawing/2014/main" id="{A8FD9164-3652-4F8F-6E57-B4DBCF6E21A0}"/>
              </a:ext>
            </a:extLst>
          </p:cNvPr>
          <p:cNvSpPr txBox="1"/>
          <p:nvPr/>
        </p:nvSpPr>
        <p:spPr>
          <a:xfrm>
            <a:off x="5150698" y="3627700"/>
            <a:ext cx="4706112" cy="646331"/>
          </a:xfrm>
          <a:prstGeom prst="rect">
            <a:avLst/>
          </a:prstGeom>
          <a:noFill/>
        </p:spPr>
        <p:txBody>
          <a:bodyPr wrap="square" rtlCol="0">
            <a:spAutoFit/>
          </a:bodyPr>
          <a:lstStyle/>
          <a:p>
            <a:pPr algn="ctr" rtl="0">
              <a:spcBef>
                <a:spcPts val="0"/>
              </a:spcBef>
              <a:spcAft>
                <a:spcPts val="800"/>
              </a:spcAft>
            </a:pPr>
            <a:r>
              <a:rPr lang="en-US" dirty="0">
                <a:latin typeface="Times New Roman" panose="02020603050405020304" pitchFamily="18" charset="0"/>
                <a:cs typeface="Times New Roman" panose="02020603050405020304" pitchFamily="18" charset="0"/>
              </a:rPr>
              <a:t>Fig 04: </a:t>
            </a:r>
            <a:r>
              <a:rPr lang="en-US" sz="1800" i="0" u="none" strike="noStrike" dirty="0">
                <a:solidFill>
                  <a:srgbClr val="000000"/>
                </a:solidFill>
                <a:effectLst/>
                <a:latin typeface="Times New Roman" panose="02020603050405020304" pitchFamily="18" charset="0"/>
              </a:rPr>
              <a:t>Renewable Electricity Share in Alberta with 2030 Projection</a:t>
            </a:r>
            <a:endParaRPr lang="en-US" dirty="0">
              <a:effectLst/>
            </a:endParaRPr>
          </a:p>
        </p:txBody>
      </p:sp>
      <p:pic>
        <p:nvPicPr>
          <p:cNvPr id="37" name="Audio 36">
            <a:extLst>
              <a:ext uri="{FF2B5EF4-FFF2-40B4-BE49-F238E27FC236}">
                <a16:creationId xmlns:a16="http://schemas.microsoft.com/office/drawing/2014/main" id="{90508A35-F262-8CBE-5BFC-A084804E00D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890598922"/>
      </p:ext>
    </p:extLst>
  </p:cSld>
  <p:clrMapOvr>
    <a:masterClrMapping/>
  </p:clrMapOvr>
  <mc:AlternateContent xmlns:mc="http://schemas.openxmlformats.org/markup-compatibility/2006">
    <mc:Choice xmlns:p14="http://schemas.microsoft.com/office/powerpoint/2010/main" Requires="p14">
      <p:transition spd="slow" p14:dur="2000" advTm="48723"/>
    </mc:Choice>
    <mc:Fallback>
      <p:transition spd="slow" advTm="487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8E1BAC-4313-2D6A-FA25-2C983CBBAC04}"/>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72F003EF-0134-CAD7-8C8E-5423EE60C6BB}"/>
              </a:ext>
            </a:extLst>
          </p:cNvPr>
          <p:cNvSpPr txBox="1"/>
          <p:nvPr/>
        </p:nvSpPr>
        <p:spPr>
          <a:xfrm>
            <a:off x="-152400" y="0"/>
            <a:ext cx="12191999" cy="646331"/>
          </a:xfrm>
          <a:prstGeom prst="rect">
            <a:avLst/>
          </a:prstGeom>
          <a:noFill/>
        </p:spPr>
        <p:txBody>
          <a:bodyPr wrap="square" rtlCol="0">
            <a:spAutoFit/>
          </a:bodyPr>
          <a:lstStyle/>
          <a:p>
            <a:pPr algn="ctr"/>
            <a:r>
              <a:rPr lang="en-US" sz="3600" b="1" dirty="0">
                <a:solidFill>
                  <a:srgbClr val="002060"/>
                </a:solidFill>
                <a:latin typeface="Times New Roman" panose="02020603050405020304" pitchFamily="18" charset="0"/>
                <a:cs typeface="Times New Roman" panose="02020603050405020304" pitchFamily="18" charset="0"/>
              </a:rPr>
              <a:t>Geography Factors </a:t>
            </a:r>
          </a:p>
        </p:txBody>
      </p:sp>
      <p:cxnSp>
        <p:nvCxnSpPr>
          <p:cNvPr id="12" name="Straight Connector 11">
            <a:extLst>
              <a:ext uri="{FF2B5EF4-FFF2-40B4-BE49-F238E27FC236}">
                <a16:creationId xmlns:a16="http://schemas.microsoft.com/office/drawing/2014/main" id="{00BE8C76-4D23-BE9A-BC37-4137CD1C6B15}"/>
              </a:ext>
            </a:extLst>
          </p:cNvPr>
          <p:cNvCxnSpPr/>
          <p:nvPr/>
        </p:nvCxnSpPr>
        <p:spPr>
          <a:xfrm>
            <a:off x="0" y="707886"/>
            <a:ext cx="12192000" cy="0"/>
          </a:xfrm>
          <a:prstGeom prst="line">
            <a:avLst/>
          </a:prstGeom>
          <a:ln w="317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17" name="Slide Number Placeholder 16">
            <a:extLst>
              <a:ext uri="{FF2B5EF4-FFF2-40B4-BE49-F238E27FC236}">
                <a16:creationId xmlns:a16="http://schemas.microsoft.com/office/drawing/2014/main" id="{83455130-78E0-4DBD-25B8-3E0EA1FC0875}"/>
              </a:ext>
            </a:extLst>
          </p:cNvPr>
          <p:cNvSpPr>
            <a:spLocks noGrp="1"/>
          </p:cNvSpPr>
          <p:nvPr>
            <p:ph type="sldNum" sz="quarter" idx="12"/>
          </p:nvPr>
        </p:nvSpPr>
        <p:spPr>
          <a:xfrm>
            <a:off x="8485210" y="6343186"/>
            <a:ext cx="2743200" cy="365125"/>
          </a:xfrm>
        </p:spPr>
        <p:txBody>
          <a:bodyPr/>
          <a:lstStyle/>
          <a:p>
            <a:fld id="{9A781098-0BFA-7F42-AD82-EE82189AE5EF}" type="slidenum">
              <a:rPr lang="en-US" smtClean="0"/>
              <a:t>8</a:t>
            </a:fld>
            <a:endParaRPr lang="en-US" dirty="0"/>
          </a:p>
        </p:txBody>
      </p:sp>
      <p:sp>
        <p:nvSpPr>
          <p:cNvPr id="3" name="AutoShape 2" descr="Generated image">
            <a:extLst>
              <a:ext uri="{FF2B5EF4-FFF2-40B4-BE49-F238E27FC236}">
                <a16:creationId xmlns:a16="http://schemas.microsoft.com/office/drawing/2014/main" id="{7AC5CE8C-8BFB-7401-C57D-01A552253B9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TextBox 13">
            <a:extLst>
              <a:ext uri="{FF2B5EF4-FFF2-40B4-BE49-F238E27FC236}">
                <a16:creationId xmlns:a16="http://schemas.microsoft.com/office/drawing/2014/main" id="{93ECF254-0DD0-1271-F6F1-5521DE50D978}"/>
              </a:ext>
            </a:extLst>
          </p:cNvPr>
          <p:cNvSpPr txBox="1"/>
          <p:nvPr/>
        </p:nvSpPr>
        <p:spPr>
          <a:xfrm>
            <a:off x="-57150" y="5456158"/>
            <a:ext cx="4706112" cy="646331"/>
          </a:xfrm>
          <a:prstGeom prst="rect">
            <a:avLst/>
          </a:prstGeom>
          <a:noFill/>
        </p:spPr>
        <p:txBody>
          <a:bodyPr wrap="square" rtlCol="0">
            <a:spAutoFit/>
          </a:bodyPr>
          <a:lstStyle/>
          <a:p>
            <a:pPr algn="ctr" rtl="0">
              <a:spcBef>
                <a:spcPts val="0"/>
              </a:spcBef>
              <a:spcAft>
                <a:spcPts val="800"/>
              </a:spcAft>
            </a:pPr>
            <a:r>
              <a:rPr lang="en-US" dirty="0">
                <a:latin typeface="Times New Roman" panose="02020603050405020304" pitchFamily="18" charset="0"/>
                <a:cs typeface="Times New Roman" panose="02020603050405020304" pitchFamily="18" charset="0"/>
              </a:rPr>
              <a:t>Fig 06: </a:t>
            </a:r>
            <a:r>
              <a:rPr lang="en-US" sz="1800" i="0" u="none" strike="noStrike" dirty="0">
                <a:solidFill>
                  <a:srgbClr val="000000"/>
                </a:solidFill>
                <a:effectLst/>
                <a:latin typeface="Times New Roman" panose="02020603050405020304" pitchFamily="18" charset="0"/>
              </a:rPr>
              <a:t>Geographical Factors that Affect Solar Power Potentia</a:t>
            </a:r>
            <a:r>
              <a:rPr lang="en-US" dirty="0">
                <a:solidFill>
                  <a:srgbClr val="000000"/>
                </a:solidFill>
                <a:latin typeface="Times New Roman" panose="02020603050405020304" pitchFamily="18" charset="0"/>
              </a:rPr>
              <a:t>l</a:t>
            </a:r>
            <a:endParaRPr lang="en-US" dirty="0">
              <a:effectLst/>
            </a:endParaRPr>
          </a:p>
        </p:txBody>
      </p:sp>
      <p:graphicFrame>
        <p:nvGraphicFramePr>
          <p:cNvPr id="24" name="Diagram 23">
            <a:extLst>
              <a:ext uri="{FF2B5EF4-FFF2-40B4-BE49-F238E27FC236}">
                <a16:creationId xmlns:a16="http://schemas.microsoft.com/office/drawing/2014/main" id="{AFF2FEB7-D79F-0104-3A82-E364D7E7CE4A}"/>
              </a:ext>
            </a:extLst>
          </p:cNvPr>
          <p:cNvGraphicFramePr/>
          <p:nvPr>
            <p:extLst>
              <p:ext uri="{D42A27DB-BD31-4B8C-83A1-F6EECF244321}">
                <p14:modId xmlns:p14="http://schemas.microsoft.com/office/powerpoint/2010/main" val="2250592909"/>
              </p:ext>
            </p:extLst>
          </p:nvPr>
        </p:nvGraphicFramePr>
        <p:xfrm>
          <a:off x="-1188657" y="777850"/>
          <a:ext cx="6969126" cy="460834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8" name="Right Arrow 27">
            <a:extLst>
              <a:ext uri="{FF2B5EF4-FFF2-40B4-BE49-F238E27FC236}">
                <a16:creationId xmlns:a16="http://schemas.microsoft.com/office/drawing/2014/main" id="{C950D3B1-ED41-0E9D-0D43-5FDA9AC7BC45}"/>
              </a:ext>
            </a:extLst>
          </p:cNvPr>
          <p:cNvSpPr/>
          <p:nvPr/>
        </p:nvSpPr>
        <p:spPr>
          <a:xfrm>
            <a:off x="4333431" y="2576513"/>
            <a:ext cx="884745" cy="1004887"/>
          </a:xfrm>
          <a:prstGeom prst="rightArrow">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34" name="Diagram 33">
            <a:extLst>
              <a:ext uri="{FF2B5EF4-FFF2-40B4-BE49-F238E27FC236}">
                <a16:creationId xmlns:a16="http://schemas.microsoft.com/office/drawing/2014/main" id="{635A5144-3C89-DC0C-511E-CABA5F34B10D}"/>
              </a:ext>
            </a:extLst>
          </p:cNvPr>
          <p:cNvGraphicFramePr/>
          <p:nvPr>
            <p:extLst>
              <p:ext uri="{D42A27DB-BD31-4B8C-83A1-F6EECF244321}">
                <p14:modId xmlns:p14="http://schemas.microsoft.com/office/powerpoint/2010/main" val="1623387036"/>
              </p:ext>
            </p:extLst>
          </p:nvPr>
        </p:nvGraphicFramePr>
        <p:xfrm>
          <a:off x="5218176" y="875110"/>
          <a:ext cx="6839712" cy="5468069"/>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58" name="Audio 57">
            <a:extLst>
              <a:ext uri="{FF2B5EF4-FFF2-40B4-BE49-F238E27FC236}">
                <a16:creationId xmlns:a16="http://schemas.microsoft.com/office/drawing/2014/main" id="{A83C6987-F504-396E-F1EF-68FC4C249CDF}"/>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826826609"/>
      </p:ext>
    </p:extLst>
  </p:cSld>
  <p:clrMapOvr>
    <a:masterClrMapping/>
  </p:clrMapOvr>
  <mc:AlternateContent xmlns:mc="http://schemas.openxmlformats.org/markup-compatibility/2006">
    <mc:Choice xmlns:p14="http://schemas.microsoft.com/office/powerpoint/2010/main" Requires="p14">
      <p:transition spd="slow" p14:dur="2000" advTm="42498"/>
    </mc:Choice>
    <mc:Fallback>
      <p:transition spd="slow" advTm="424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066520-1E0C-85A0-6BDA-8394BEE74E97}"/>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34A68A2A-3DE8-2AB2-159E-2D363D03F836}"/>
              </a:ext>
            </a:extLst>
          </p:cNvPr>
          <p:cNvSpPr txBox="1"/>
          <p:nvPr/>
        </p:nvSpPr>
        <p:spPr>
          <a:xfrm>
            <a:off x="1" y="-8660"/>
            <a:ext cx="12191999" cy="646331"/>
          </a:xfrm>
          <a:prstGeom prst="rect">
            <a:avLst/>
          </a:prstGeom>
          <a:noFill/>
        </p:spPr>
        <p:txBody>
          <a:bodyPr wrap="square" rtlCol="0">
            <a:spAutoFit/>
          </a:bodyPr>
          <a:lstStyle/>
          <a:p>
            <a:pPr algn="ctr"/>
            <a:r>
              <a:rPr lang="en-US" sz="3600" b="1" dirty="0">
                <a:solidFill>
                  <a:srgbClr val="002060"/>
                </a:solidFill>
                <a:latin typeface="Times New Roman" panose="02020603050405020304" pitchFamily="18" charset="0"/>
                <a:cs typeface="Times New Roman" panose="02020603050405020304" pitchFamily="18" charset="0"/>
              </a:rPr>
              <a:t>Monthly Solar Irradiance in Calgary </a:t>
            </a:r>
          </a:p>
        </p:txBody>
      </p:sp>
      <p:cxnSp>
        <p:nvCxnSpPr>
          <p:cNvPr id="12" name="Straight Connector 11">
            <a:extLst>
              <a:ext uri="{FF2B5EF4-FFF2-40B4-BE49-F238E27FC236}">
                <a16:creationId xmlns:a16="http://schemas.microsoft.com/office/drawing/2014/main" id="{05FEC5E1-50E2-6520-C578-313741D84CBF}"/>
              </a:ext>
            </a:extLst>
          </p:cNvPr>
          <p:cNvCxnSpPr/>
          <p:nvPr/>
        </p:nvCxnSpPr>
        <p:spPr>
          <a:xfrm>
            <a:off x="0" y="707886"/>
            <a:ext cx="12192000" cy="0"/>
          </a:xfrm>
          <a:prstGeom prst="line">
            <a:avLst/>
          </a:prstGeom>
          <a:ln w="317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17" name="Slide Number Placeholder 16">
            <a:extLst>
              <a:ext uri="{FF2B5EF4-FFF2-40B4-BE49-F238E27FC236}">
                <a16:creationId xmlns:a16="http://schemas.microsoft.com/office/drawing/2014/main" id="{E318D774-68C8-1FF0-CB00-B95AAD01C43F}"/>
              </a:ext>
            </a:extLst>
          </p:cNvPr>
          <p:cNvSpPr>
            <a:spLocks noGrp="1"/>
          </p:cNvSpPr>
          <p:nvPr>
            <p:ph type="sldNum" sz="quarter" idx="12"/>
          </p:nvPr>
        </p:nvSpPr>
        <p:spPr>
          <a:xfrm>
            <a:off x="8485210" y="6343186"/>
            <a:ext cx="2743200" cy="365125"/>
          </a:xfrm>
        </p:spPr>
        <p:txBody>
          <a:bodyPr/>
          <a:lstStyle/>
          <a:p>
            <a:fld id="{9A781098-0BFA-7F42-AD82-EE82189AE5EF}" type="slidenum">
              <a:rPr lang="en-US" smtClean="0"/>
              <a:t>9</a:t>
            </a:fld>
            <a:endParaRPr lang="en-US" dirty="0"/>
          </a:p>
        </p:txBody>
      </p:sp>
      <p:sp>
        <p:nvSpPr>
          <p:cNvPr id="3" name="AutoShape 2" descr="Generated image">
            <a:extLst>
              <a:ext uri="{FF2B5EF4-FFF2-40B4-BE49-F238E27FC236}">
                <a16:creationId xmlns:a16="http://schemas.microsoft.com/office/drawing/2014/main" id="{E5C178C2-40BD-041E-33FE-40E2E95844D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descr="A graph of green bars&#10;&#10;Description automatically generated">
            <a:extLst>
              <a:ext uri="{FF2B5EF4-FFF2-40B4-BE49-F238E27FC236}">
                <a16:creationId xmlns:a16="http://schemas.microsoft.com/office/drawing/2014/main" id="{DAE1BE26-A8EC-C645-67DC-3FD1E734C58A}"/>
              </a:ext>
            </a:extLst>
          </p:cNvPr>
          <p:cNvPicPr>
            <a:picLocks noChangeAspect="1"/>
          </p:cNvPicPr>
          <p:nvPr/>
        </p:nvPicPr>
        <p:blipFill>
          <a:blip r:embed="rId5"/>
          <a:stretch>
            <a:fillRect/>
          </a:stretch>
        </p:blipFill>
        <p:spPr>
          <a:xfrm>
            <a:off x="7621656" y="828336"/>
            <a:ext cx="4296852" cy="2438555"/>
          </a:xfrm>
          <a:prstGeom prst="rect">
            <a:avLst/>
          </a:prstGeom>
        </p:spPr>
      </p:pic>
      <p:sp>
        <p:nvSpPr>
          <p:cNvPr id="6" name="Rounded Rectangle 5">
            <a:extLst>
              <a:ext uri="{FF2B5EF4-FFF2-40B4-BE49-F238E27FC236}">
                <a16:creationId xmlns:a16="http://schemas.microsoft.com/office/drawing/2014/main" id="{7E16D76A-ECA2-C227-81A9-42F36BFCCF60}"/>
              </a:ext>
            </a:extLst>
          </p:cNvPr>
          <p:cNvSpPr/>
          <p:nvPr/>
        </p:nvSpPr>
        <p:spPr>
          <a:xfrm>
            <a:off x="7690518" y="4502063"/>
            <a:ext cx="4227990" cy="2239500"/>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419100" lvl="0" indent="-285750" rtl="0">
              <a:spcBef>
                <a:spcPts val="0"/>
              </a:spcBef>
              <a:spcAft>
                <a:spcPts val="0"/>
              </a:spcAft>
              <a:buClr>
                <a:schemeClr val="dk1"/>
              </a:buClr>
              <a:buSzPts val="1500"/>
              <a:buFont typeface="Wingdings" pitchFamily="2" charset="2"/>
              <a:buChar char="Ø"/>
            </a:pPr>
            <a:r>
              <a:rPr lang="en-US" dirty="0">
                <a:solidFill>
                  <a:schemeClr val="tx1"/>
                </a:solidFill>
                <a:latin typeface="Times New Roman" panose="02020603050405020304" pitchFamily="18" charset="0"/>
                <a:cs typeface="Times New Roman" panose="02020603050405020304" pitchFamily="18" charset="0"/>
              </a:rPr>
              <a:t>Solar irradiance peaks in </a:t>
            </a:r>
            <a:r>
              <a:rPr lang="en-US" b="1" dirty="0">
                <a:solidFill>
                  <a:schemeClr val="tx1"/>
                </a:solidFill>
                <a:latin typeface="Times New Roman" panose="02020603050405020304" pitchFamily="18" charset="0"/>
                <a:cs typeface="Times New Roman" panose="02020603050405020304" pitchFamily="18" charset="0"/>
              </a:rPr>
              <a:t>July (~270 W/m²)</a:t>
            </a:r>
          </a:p>
          <a:p>
            <a:pPr marL="419100" lvl="0" indent="-285750" rtl="0">
              <a:spcBef>
                <a:spcPts val="0"/>
              </a:spcBef>
              <a:spcAft>
                <a:spcPts val="0"/>
              </a:spcAft>
              <a:buClr>
                <a:schemeClr val="dk1"/>
              </a:buClr>
              <a:buSzPts val="1500"/>
              <a:buFont typeface="Wingdings" pitchFamily="2" charset="2"/>
              <a:buChar char="Ø"/>
            </a:pPr>
            <a:r>
              <a:rPr lang="en-US" dirty="0">
                <a:solidFill>
                  <a:schemeClr val="tx1"/>
                </a:solidFill>
                <a:latin typeface="Times New Roman" panose="02020603050405020304" pitchFamily="18" charset="0"/>
                <a:cs typeface="Times New Roman" panose="02020603050405020304" pitchFamily="18" charset="0"/>
              </a:rPr>
              <a:t>The lowest values occur in </a:t>
            </a:r>
            <a:r>
              <a:rPr lang="en-US" b="1" dirty="0">
                <a:solidFill>
                  <a:schemeClr val="tx1"/>
                </a:solidFill>
                <a:latin typeface="Times New Roman" panose="02020603050405020304" pitchFamily="18" charset="0"/>
                <a:cs typeface="Times New Roman" panose="02020603050405020304" pitchFamily="18" charset="0"/>
              </a:rPr>
              <a:t>December (~35 W/m²)</a:t>
            </a:r>
          </a:p>
          <a:p>
            <a:pPr marL="419100" lvl="0" indent="-285750" rtl="0">
              <a:spcBef>
                <a:spcPts val="0"/>
              </a:spcBef>
              <a:spcAft>
                <a:spcPts val="0"/>
              </a:spcAft>
              <a:buClr>
                <a:schemeClr val="dk1"/>
              </a:buClr>
              <a:buSzPts val="1500"/>
              <a:buFont typeface="Wingdings" pitchFamily="2" charset="2"/>
              <a:buChar char="Ø"/>
            </a:pPr>
            <a:r>
              <a:rPr lang="en-US" dirty="0">
                <a:solidFill>
                  <a:schemeClr val="tx1"/>
                </a:solidFill>
                <a:latin typeface="Times New Roman" panose="02020603050405020304" pitchFamily="18" charset="0"/>
                <a:cs typeface="Times New Roman" panose="02020603050405020304" pitchFamily="18" charset="0"/>
              </a:rPr>
              <a:t>Summer solar energy in Calgary is approximately 5 times higher than in winter.</a:t>
            </a:r>
          </a:p>
        </p:txBody>
      </p:sp>
      <p:sp>
        <p:nvSpPr>
          <p:cNvPr id="7" name="TextBox 6">
            <a:extLst>
              <a:ext uri="{FF2B5EF4-FFF2-40B4-BE49-F238E27FC236}">
                <a16:creationId xmlns:a16="http://schemas.microsoft.com/office/drawing/2014/main" id="{D75FDB14-AFF5-36F6-8873-431B897E0365}"/>
              </a:ext>
            </a:extLst>
          </p:cNvPr>
          <p:cNvSpPr txBox="1"/>
          <p:nvPr/>
        </p:nvSpPr>
        <p:spPr>
          <a:xfrm>
            <a:off x="7417026" y="3277579"/>
            <a:ext cx="4706112" cy="646331"/>
          </a:xfrm>
          <a:prstGeom prst="rect">
            <a:avLst/>
          </a:prstGeom>
          <a:noFill/>
        </p:spPr>
        <p:txBody>
          <a:bodyPr wrap="square" rtlCol="0">
            <a:spAutoFit/>
          </a:bodyPr>
          <a:lstStyle/>
          <a:p>
            <a:pPr algn="ctr" rtl="0">
              <a:spcBef>
                <a:spcPts val="0"/>
              </a:spcBef>
              <a:spcAft>
                <a:spcPts val="800"/>
              </a:spcAft>
            </a:pPr>
            <a:r>
              <a:rPr lang="en-US" dirty="0">
                <a:latin typeface="Times New Roman" panose="02020603050405020304" pitchFamily="18" charset="0"/>
                <a:cs typeface="Times New Roman" panose="02020603050405020304" pitchFamily="18" charset="0"/>
              </a:rPr>
              <a:t>Fig 05: </a:t>
            </a:r>
            <a:r>
              <a:rPr lang="en-US" sz="1800" i="0" u="none" strike="noStrike" dirty="0">
                <a:solidFill>
                  <a:srgbClr val="000000"/>
                </a:solidFill>
                <a:effectLst/>
                <a:latin typeface="Times New Roman" panose="02020603050405020304" pitchFamily="18" charset="0"/>
              </a:rPr>
              <a:t>Average Solar Irradiance by Month (Calgary, 2024)</a:t>
            </a:r>
            <a:endParaRPr lang="en-US" dirty="0">
              <a:effectLst/>
            </a:endParaRPr>
          </a:p>
        </p:txBody>
      </p:sp>
      <p:sp>
        <p:nvSpPr>
          <p:cNvPr id="18" name="Rounded Rectangle 17">
            <a:extLst>
              <a:ext uri="{FF2B5EF4-FFF2-40B4-BE49-F238E27FC236}">
                <a16:creationId xmlns:a16="http://schemas.microsoft.com/office/drawing/2014/main" id="{FE4E37CE-01C9-892B-4579-73773E6BE76A}"/>
              </a:ext>
            </a:extLst>
          </p:cNvPr>
          <p:cNvSpPr/>
          <p:nvPr/>
        </p:nvSpPr>
        <p:spPr>
          <a:xfrm>
            <a:off x="194017" y="828336"/>
            <a:ext cx="7299874" cy="961606"/>
          </a:xfrm>
          <a:prstGeom prst="roundRect">
            <a:avLst/>
          </a:prstGeom>
          <a:solidFill>
            <a:schemeClr val="accent1">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CA" b="1" dirty="0">
                <a:solidFill>
                  <a:schemeClr val="tx1"/>
                </a:solidFill>
                <a:latin typeface="Times New Roman" panose="02020603050405020304" pitchFamily="18" charset="0"/>
                <a:cs typeface="Times New Roman" panose="02020603050405020304" pitchFamily="18" charset="0"/>
              </a:rPr>
              <a:t>What is Solar Irradiance?</a:t>
            </a:r>
          </a:p>
          <a:p>
            <a:pPr marL="285750" indent="-285750" algn="ctr">
              <a:buFont typeface="Wingdings" pitchFamily="2" charset="2"/>
              <a:buChar char="Ø"/>
            </a:pPr>
            <a:r>
              <a:rPr lang="en-US" dirty="0">
                <a:solidFill>
                  <a:schemeClr val="tx1"/>
                </a:solidFill>
                <a:latin typeface="Times New Roman" panose="02020603050405020304" pitchFamily="18" charset="0"/>
                <a:cs typeface="Times New Roman" panose="02020603050405020304" pitchFamily="18" charset="0"/>
              </a:rPr>
              <a:t>Solar irradiance = strength of sunlight (W/m²)</a:t>
            </a:r>
          </a:p>
          <a:p>
            <a:pPr marL="285750" indent="-285750" algn="ctr">
              <a:buFont typeface="Wingdings" pitchFamily="2" charset="2"/>
              <a:buChar char="Ø"/>
            </a:pPr>
            <a:r>
              <a:rPr lang="en-US" dirty="0">
                <a:solidFill>
                  <a:schemeClr val="tx1"/>
                </a:solidFill>
                <a:latin typeface="Times New Roman" panose="02020603050405020304" pitchFamily="18" charset="0"/>
                <a:cs typeface="Times New Roman" panose="02020603050405020304" pitchFamily="18" charset="0"/>
              </a:rPr>
              <a:t>More sunlight → more electricity from solar panels</a:t>
            </a:r>
          </a:p>
          <a:p>
            <a:pPr algn="ctr"/>
            <a:endParaRPr lang="en-CA" b="1" dirty="0">
              <a:solidFill>
                <a:schemeClr val="tx1"/>
              </a:solidFill>
              <a:latin typeface="Times New Roman" panose="02020603050405020304" pitchFamily="18" charset="0"/>
              <a:cs typeface="Times New Roman" panose="02020603050405020304" pitchFamily="18" charset="0"/>
            </a:endParaRPr>
          </a:p>
        </p:txBody>
      </p:sp>
      <p:sp>
        <p:nvSpPr>
          <p:cNvPr id="19" name="Right Arrow 18">
            <a:extLst>
              <a:ext uri="{FF2B5EF4-FFF2-40B4-BE49-F238E27FC236}">
                <a16:creationId xmlns:a16="http://schemas.microsoft.com/office/drawing/2014/main" id="{B2B67140-D72B-77DA-72DC-12C4A4DAA307}"/>
              </a:ext>
            </a:extLst>
          </p:cNvPr>
          <p:cNvSpPr/>
          <p:nvPr/>
        </p:nvSpPr>
        <p:spPr>
          <a:xfrm rot="5400000">
            <a:off x="9496387" y="3692673"/>
            <a:ext cx="547389" cy="1004887"/>
          </a:xfrm>
          <a:prstGeom prst="rightArrow">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5414BAC9-04DB-D6C1-8A4F-646EEF585B93}"/>
              </a:ext>
            </a:extLst>
          </p:cNvPr>
          <p:cNvSpPr txBox="1"/>
          <p:nvPr/>
        </p:nvSpPr>
        <p:spPr>
          <a:xfrm>
            <a:off x="10422186" y="3921996"/>
            <a:ext cx="1638018" cy="369332"/>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Key Findings</a:t>
            </a:r>
          </a:p>
        </p:txBody>
      </p:sp>
      <p:graphicFrame>
        <p:nvGraphicFramePr>
          <p:cNvPr id="21" name="Table 20">
            <a:extLst>
              <a:ext uri="{FF2B5EF4-FFF2-40B4-BE49-F238E27FC236}">
                <a16:creationId xmlns:a16="http://schemas.microsoft.com/office/drawing/2014/main" id="{9D986069-DE19-A2E3-1975-3292BB037BD5}"/>
              </a:ext>
            </a:extLst>
          </p:cNvPr>
          <p:cNvGraphicFramePr>
            <a:graphicFrameLocks noGrp="1"/>
          </p:cNvGraphicFramePr>
          <p:nvPr>
            <p:extLst>
              <p:ext uri="{D42A27DB-BD31-4B8C-83A1-F6EECF244321}">
                <p14:modId xmlns:p14="http://schemas.microsoft.com/office/powerpoint/2010/main" val="759809372"/>
              </p:ext>
            </p:extLst>
          </p:nvPr>
        </p:nvGraphicFramePr>
        <p:xfrm>
          <a:off x="97119" y="2708803"/>
          <a:ext cx="7453604" cy="1854200"/>
        </p:xfrm>
        <a:graphic>
          <a:graphicData uri="http://schemas.openxmlformats.org/drawingml/2006/table">
            <a:tbl>
              <a:tblPr firstRow="1" bandRow="1">
                <a:tableStyleId>{5C22544A-7EE6-4342-B048-85BDC9FD1C3A}</a:tableStyleId>
              </a:tblPr>
              <a:tblGrid>
                <a:gridCol w="3726802">
                  <a:extLst>
                    <a:ext uri="{9D8B030D-6E8A-4147-A177-3AD203B41FA5}">
                      <a16:colId xmlns:a16="http://schemas.microsoft.com/office/drawing/2014/main" val="2209207649"/>
                    </a:ext>
                  </a:extLst>
                </a:gridCol>
                <a:gridCol w="3726802">
                  <a:extLst>
                    <a:ext uri="{9D8B030D-6E8A-4147-A177-3AD203B41FA5}">
                      <a16:colId xmlns:a16="http://schemas.microsoft.com/office/drawing/2014/main" val="2574260386"/>
                    </a:ext>
                  </a:extLst>
                </a:gridCol>
              </a:tblGrid>
              <a:tr h="370840">
                <a:tc>
                  <a:txBody>
                    <a:bodyPr/>
                    <a:lstStyle/>
                    <a:p>
                      <a:pPr algn="ctr"/>
                      <a:r>
                        <a:rPr lang="en-US" dirty="0">
                          <a:solidFill>
                            <a:schemeClr val="tx1"/>
                          </a:solidFill>
                          <a:latin typeface="Times New Roman" panose="02020603050405020304" pitchFamily="18" charset="0"/>
                          <a:cs typeface="Times New Roman" panose="02020603050405020304" pitchFamily="18" charset="0"/>
                        </a:rPr>
                        <a:t>Average Solar Irradiance (W/m²)</a:t>
                      </a:r>
                    </a:p>
                  </a:txBody>
                  <a:tcPr anchor="ctr"/>
                </a:tc>
                <a:tc>
                  <a:txBody>
                    <a:bodyPr/>
                    <a:lstStyle/>
                    <a:p>
                      <a:pPr algn="ctr"/>
                      <a:r>
                        <a:rPr lang="en-US" dirty="0">
                          <a:solidFill>
                            <a:schemeClr val="tx1"/>
                          </a:solidFill>
                          <a:latin typeface="Times New Roman" panose="02020603050405020304" pitchFamily="18" charset="0"/>
                          <a:cs typeface="Times New Roman" panose="02020603050405020304" pitchFamily="18" charset="0"/>
                        </a:rPr>
                        <a:t>Solar Potential</a:t>
                      </a:r>
                    </a:p>
                  </a:txBody>
                  <a:tcPr/>
                </a:tc>
                <a:extLst>
                  <a:ext uri="{0D108BD9-81ED-4DB2-BD59-A6C34878D82A}">
                    <a16:rowId xmlns:a16="http://schemas.microsoft.com/office/drawing/2014/main" val="1745024409"/>
                  </a:ext>
                </a:extLst>
              </a:tr>
              <a:tr h="370840">
                <a:tc>
                  <a:txBody>
                    <a:bodyPr/>
                    <a:lstStyle/>
                    <a:p>
                      <a:pPr algn="ctr"/>
                      <a:r>
                        <a:rPr lang="en-US" dirty="0">
                          <a:latin typeface="Times New Roman" panose="02020603050405020304" pitchFamily="18" charset="0"/>
                          <a:cs typeface="Times New Roman" panose="02020603050405020304" pitchFamily="18" charset="0"/>
                        </a:rPr>
                        <a:t>&lt; 75 W/m²</a:t>
                      </a:r>
                    </a:p>
                  </a:txBody>
                  <a:tcPr/>
                </a:tc>
                <a:tc>
                  <a:txBody>
                    <a:bodyPr/>
                    <a:lstStyle/>
                    <a:p>
                      <a:pPr algn="ctr"/>
                      <a:r>
                        <a:rPr lang="en-US" dirty="0">
                          <a:latin typeface="Times New Roman" panose="02020603050405020304" pitchFamily="18" charset="0"/>
                          <a:cs typeface="Times New Roman" panose="02020603050405020304" pitchFamily="18" charset="0"/>
                        </a:rPr>
                        <a:t>Poor</a:t>
                      </a:r>
                    </a:p>
                  </a:txBody>
                  <a:tcPr/>
                </a:tc>
                <a:extLst>
                  <a:ext uri="{0D108BD9-81ED-4DB2-BD59-A6C34878D82A}">
                    <a16:rowId xmlns:a16="http://schemas.microsoft.com/office/drawing/2014/main" val="3738993716"/>
                  </a:ext>
                </a:extLst>
              </a:tr>
              <a:tr h="370840">
                <a:tc>
                  <a:txBody>
                    <a:bodyPr/>
                    <a:lstStyle/>
                    <a:p>
                      <a:pPr algn="ctr"/>
                      <a:r>
                        <a:rPr lang="en-US" dirty="0">
                          <a:latin typeface="Times New Roman" panose="02020603050405020304" pitchFamily="18" charset="0"/>
                          <a:cs typeface="Times New Roman" panose="02020603050405020304" pitchFamily="18" charset="0"/>
                        </a:rPr>
                        <a:t>75 – 150 W/m²</a:t>
                      </a:r>
                    </a:p>
                  </a:txBody>
                  <a:tcPr/>
                </a:tc>
                <a:tc>
                  <a:txBody>
                    <a:bodyPr/>
                    <a:lstStyle/>
                    <a:p>
                      <a:pPr algn="ctr"/>
                      <a:r>
                        <a:rPr lang="en-US" dirty="0">
                          <a:latin typeface="Times New Roman" panose="02020603050405020304" pitchFamily="18" charset="0"/>
                          <a:cs typeface="Times New Roman" panose="02020603050405020304" pitchFamily="18" charset="0"/>
                        </a:rPr>
                        <a:t>Low–Moderate</a:t>
                      </a:r>
                    </a:p>
                  </a:txBody>
                  <a:tcPr/>
                </a:tc>
                <a:extLst>
                  <a:ext uri="{0D108BD9-81ED-4DB2-BD59-A6C34878D82A}">
                    <a16:rowId xmlns:a16="http://schemas.microsoft.com/office/drawing/2014/main" val="1499739283"/>
                  </a:ext>
                </a:extLst>
              </a:tr>
              <a:tr h="370840">
                <a:tc>
                  <a:txBody>
                    <a:bodyPr/>
                    <a:lstStyle/>
                    <a:p>
                      <a:pPr algn="ctr"/>
                      <a:r>
                        <a:rPr lang="en-US" dirty="0">
                          <a:latin typeface="Times New Roman" panose="02020603050405020304" pitchFamily="18" charset="0"/>
                          <a:cs typeface="Times New Roman" panose="02020603050405020304" pitchFamily="18" charset="0"/>
                        </a:rPr>
                        <a:t>150 – 250 W/m²</a:t>
                      </a:r>
                    </a:p>
                  </a:txBody>
                  <a:tcPr/>
                </a:tc>
                <a:tc>
                  <a:txBody>
                    <a:bodyPr/>
                    <a:lstStyle/>
                    <a:p>
                      <a:pPr algn="ctr"/>
                      <a:r>
                        <a:rPr lang="en-US" dirty="0">
                          <a:latin typeface="Times New Roman" panose="02020603050405020304" pitchFamily="18" charset="0"/>
                          <a:cs typeface="Times New Roman" panose="02020603050405020304" pitchFamily="18" charset="0"/>
                        </a:rPr>
                        <a:t>Good</a:t>
                      </a:r>
                    </a:p>
                  </a:txBody>
                  <a:tcPr/>
                </a:tc>
                <a:extLst>
                  <a:ext uri="{0D108BD9-81ED-4DB2-BD59-A6C34878D82A}">
                    <a16:rowId xmlns:a16="http://schemas.microsoft.com/office/drawing/2014/main" val="2919222685"/>
                  </a:ext>
                </a:extLst>
              </a:tr>
              <a:tr h="370840">
                <a:tc>
                  <a:txBody>
                    <a:bodyPr/>
                    <a:lstStyle/>
                    <a:p>
                      <a:pPr algn="ctr"/>
                      <a:r>
                        <a:rPr lang="en-US" dirty="0">
                          <a:latin typeface="Times New Roman" panose="02020603050405020304" pitchFamily="18" charset="0"/>
                          <a:cs typeface="Times New Roman" panose="02020603050405020304" pitchFamily="18" charset="0"/>
                        </a:rPr>
                        <a:t>&gt; 250 W/m²</a:t>
                      </a:r>
                    </a:p>
                  </a:txBody>
                  <a:tcPr/>
                </a:tc>
                <a:tc>
                  <a:txBody>
                    <a:bodyPr/>
                    <a:lstStyle/>
                    <a:p>
                      <a:pPr algn="ctr"/>
                      <a:r>
                        <a:rPr lang="en-US" dirty="0">
                          <a:latin typeface="Times New Roman" panose="02020603050405020304" pitchFamily="18" charset="0"/>
                          <a:cs typeface="Times New Roman" panose="02020603050405020304" pitchFamily="18" charset="0"/>
                        </a:rPr>
                        <a:t>Excellent</a:t>
                      </a:r>
                    </a:p>
                  </a:txBody>
                  <a:tcPr/>
                </a:tc>
                <a:extLst>
                  <a:ext uri="{0D108BD9-81ED-4DB2-BD59-A6C34878D82A}">
                    <a16:rowId xmlns:a16="http://schemas.microsoft.com/office/drawing/2014/main" val="2741645211"/>
                  </a:ext>
                </a:extLst>
              </a:tr>
            </a:tbl>
          </a:graphicData>
        </a:graphic>
      </p:graphicFrame>
      <p:sp>
        <p:nvSpPr>
          <p:cNvPr id="22" name="TextBox 21">
            <a:extLst>
              <a:ext uri="{FF2B5EF4-FFF2-40B4-BE49-F238E27FC236}">
                <a16:creationId xmlns:a16="http://schemas.microsoft.com/office/drawing/2014/main" id="{1BA025EE-FCCE-16AD-D52C-4BC303584389}"/>
              </a:ext>
            </a:extLst>
          </p:cNvPr>
          <p:cNvSpPr txBox="1"/>
          <p:nvPr/>
        </p:nvSpPr>
        <p:spPr>
          <a:xfrm>
            <a:off x="1203468" y="2220189"/>
            <a:ext cx="5240906" cy="369332"/>
          </a:xfrm>
          <a:prstGeom prst="rect">
            <a:avLst/>
          </a:prstGeom>
          <a:noFill/>
        </p:spPr>
        <p:txBody>
          <a:bodyPr wrap="square" rtlCol="0">
            <a:spAutoFit/>
          </a:bodyPr>
          <a:lstStyle/>
          <a:p>
            <a:pPr algn="ctr" rtl="0">
              <a:spcBef>
                <a:spcPts val="0"/>
              </a:spcBef>
              <a:spcAft>
                <a:spcPts val="800"/>
              </a:spcAft>
            </a:pPr>
            <a:r>
              <a:rPr lang="en-US" dirty="0">
                <a:effectLst/>
                <a:latin typeface="Times New Roman" panose="02020603050405020304" pitchFamily="18" charset="0"/>
                <a:cs typeface="Times New Roman" panose="02020603050405020304" pitchFamily="18" charset="0"/>
              </a:rPr>
              <a:t>Table 02: </a:t>
            </a:r>
            <a:r>
              <a:rPr lang="en-US" dirty="0">
                <a:latin typeface="Times New Roman" panose="02020603050405020304" pitchFamily="18" charset="0"/>
                <a:cs typeface="Times New Roman" panose="02020603050405020304" pitchFamily="18" charset="0"/>
              </a:rPr>
              <a:t>Solar Irradiance Levels &amp; Solar Potential [3]</a:t>
            </a:r>
            <a:endParaRPr lang="en-US" dirty="0">
              <a:effectLst/>
              <a:latin typeface="Times New Roman" panose="02020603050405020304" pitchFamily="18" charset="0"/>
              <a:cs typeface="Times New Roman" panose="02020603050405020304" pitchFamily="18" charset="0"/>
            </a:endParaRPr>
          </a:p>
        </p:txBody>
      </p:sp>
      <p:sp>
        <p:nvSpPr>
          <p:cNvPr id="23" name="Rounded Rectangle 22">
            <a:extLst>
              <a:ext uri="{FF2B5EF4-FFF2-40B4-BE49-F238E27FC236}">
                <a16:creationId xmlns:a16="http://schemas.microsoft.com/office/drawing/2014/main" id="{872CDB80-6CB5-19A3-7B02-9CC6AEB21182}"/>
              </a:ext>
            </a:extLst>
          </p:cNvPr>
          <p:cNvSpPr/>
          <p:nvPr/>
        </p:nvSpPr>
        <p:spPr>
          <a:xfrm>
            <a:off x="97119" y="5481864"/>
            <a:ext cx="7453604" cy="698799"/>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133350" lvl="0" rtl="0">
              <a:spcBef>
                <a:spcPts val="0"/>
              </a:spcBef>
              <a:spcAft>
                <a:spcPts val="0"/>
              </a:spcAft>
              <a:buClr>
                <a:schemeClr val="dk1"/>
              </a:buClr>
              <a:buSzPts val="1500"/>
            </a:pPr>
            <a:r>
              <a:rPr lang="en-US" dirty="0">
                <a:solidFill>
                  <a:schemeClr val="tx1"/>
                </a:solidFill>
                <a:latin typeface="Times New Roman" panose="02020603050405020304" pitchFamily="18" charset="0"/>
                <a:cs typeface="Times New Roman" panose="02020603050405020304" pitchFamily="18" charset="0"/>
              </a:rPr>
              <a:t>Solar power potential in Calgary is good to excellent from April to September, with peak performance in June and July.</a:t>
            </a:r>
          </a:p>
        </p:txBody>
      </p:sp>
      <p:sp>
        <p:nvSpPr>
          <p:cNvPr id="2" name="Right Arrow 1">
            <a:extLst>
              <a:ext uri="{FF2B5EF4-FFF2-40B4-BE49-F238E27FC236}">
                <a16:creationId xmlns:a16="http://schemas.microsoft.com/office/drawing/2014/main" id="{7AE22B10-9797-4C05-4AA2-0F882CC7663D}"/>
              </a:ext>
            </a:extLst>
          </p:cNvPr>
          <p:cNvSpPr/>
          <p:nvPr/>
        </p:nvSpPr>
        <p:spPr>
          <a:xfrm rot="5400000">
            <a:off x="3417388" y="4572889"/>
            <a:ext cx="813063" cy="1004887"/>
          </a:xfrm>
          <a:prstGeom prst="rightArrow">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9" name="Audio 48">
            <a:extLst>
              <a:ext uri="{FF2B5EF4-FFF2-40B4-BE49-F238E27FC236}">
                <a16:creationId xmlns:a16="http://schemas.microsoft.com/office/drawing/2014/main" id="{F9960D3B-1B96-2530-0985-677F03C896F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04151253"/>
      </p:ext>
    </p:extLst>
  </p:cSld>
  <p:clrMapOvr>
    <a:masterClrMapping/>
  </p:clrMapOvr>
  <mc:AlternateContent xmlns:mc="http://schemas.openxmlformats.org/markup-compatibility/2006">
    <mc:Choice xmlns:p14="http://schemas.microsoft.com/office/powerpoint/2010/main" Requires="p14">
      <p:transition spd="slow" p14:dur="2000" advTm="63605"/>
    </mc:Choice>
    <mc:Fallback>
      <p:transition spd="slow" advTm="636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9"/>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DE4DB6A6-CC01-6B44-94FA-242244AA987B}">
  <we:reference id="wa200005566" version="3.0.0.2" store="en-US" storeType="OMEX"/>
  <we:alternateReferences>
    <we:reference id="wa200005566" version="3.0.0.2" store="wa200005566"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
  <TotalTime>36370</TotalTime>
  <Words>4511</Words>
  <Application>Microsoft Macintosh PowerPoint</Application>
  <PresentationFormat>Widescreen</PresentationFormat>
  <Paragraphs>346</Paragraphs>
  <Slides>19</Slides>
  <Notes>19</Notes>
  <HiddenSlides>0</HiddenSlides>
  <MMClips>18</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Arial</vt:lpstr>
      <vt:lpstr>Calibri</vt:lpstr>
      <vt:lpstr>Calibri Light</vt:lpstr>
      <vt:lpstr>Cambria Math</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Baul, Anik</dc:creator>
  <cp:lastModifiedBy>Srabanti Datta</cp:lastModifiedBy>
  <cp:revision>38</cp:revision>
  <cp:lastPrinted>2026-01-23T05:43:55Z</cp:lastPrinted>
  <dcterms:created xsi:type="dcterms:W3CDTF">2023-12-24T14:47:26Z</dcterms:created>
  <dcterms:modified xsi:type="dcterms:W3CDTF">2026-02-21T23:30:57Z</dcterms:modified>
</cp:coreProperties>
</file>