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Ubuntu"/>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B8F712-2FFC-4BC8-93C1-F711FBCC3CA8}">
  <a:tblStyle styleId="{17B8F712-2FFC-4BC8-93C1-F711FBCC3C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Ubuntu-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Ubuntu-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Ubuntu-boldItalic.fntdata"/><Relationship Id="rId30" Type="http://schemas.openxmlformats.org/officeDocument/2006/relationships/font" Target="fonts/Ubuntu-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2cf7ad9e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2cf7ad9e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3129a9e33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3129a9e33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3083a66f7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3083a66f7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129a9e33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3129a9e33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3129a9e33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3129a9e33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3083a66f7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3083a66f7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326ef777bd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326ef777bd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3129a9e33e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3129a9e33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129a9e33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3129a9e33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3083a66f7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3083a66f7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12324b75a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12324b75a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3083a66f7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3083a66f7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327dd44f6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327dd44f6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12324b75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12324b75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2e7696c12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2e7696c12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3129a9e3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3129a9e3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3083a66f7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3083a66f7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31e6e4b5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31e6e4b5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3083a66f7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3083a66f7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3129a9e33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3129a9e33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gif"/><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55925" y="40716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200">
                <a:latin typeface="Ubuntu"/>
                <a:ea typeface="Ubuntu"/>
                <a:cs typeface="Ubuntu"/>
                <a:sym typeface="Ubuntu"/>
              </a:rPr>
              <a:t>By Josie Kim &amp; Alexis Leung</a:t>
            </a:r>
            <a:endParaRPr sz="3200">
              <a:latin typeface="Ubuntu"/>
              <a:ea typeface="Ubuntu"/>
              <a:cs typeface="Ubuntu"/>
              <a:sym typeface="Ubuntu"/>
            </a:endParaRPr>
          </a:p>
        </p:txBody>
      </p:sp>
      <p:sp>
        <p:nvSpPr>
          <p:cNvPr id="55" name="Google Shape;55;p13"/>
          <p:cNvSpPr/>
          <p:nvPr/>
        </p:nvSpPr>
        <p:spPr>
          <a:xfrm>
            <a:off x="230900" y="1212275"/>
            <a:ext cx="4194848" cy="2203250"/>
          </a:xfrm>
          <a:prstGeom prst="rect">
            <a:avLst/>
          </a:prstGeom>
        </p:spPr>
        <p:txBody>
          <a:bodyPr>
            <a:prstTxWarp prst="textPlain"/>
          </a:bodyPr>
          <a:lstStyle/>
          <a:p>
            <a:pPr lvl="0" algn="ctr"/>
            <a:r>
              <a:rPr b="0" i="0">
                <a:ln cap="flat" cmpd="sng" w="9525">
                  <a:solidFill>
                    <a:schemeClr val="lt1"/>
                  </a:solidFill>
                  <a:prstDash val="solid"/>
                  <a:round/>
                  <a:headEnd len="sm" w="sm" type="none"/>
                  <a:tailEnd len="sm" w="sm" type="none"/>
                </a:ln>
                <a:gradFill>
                  <a:gsLst>
                    <a:gs pos="0">
                      <a:srgbClr val="DFEAFB"/>
                    </a:gs>
                    <a:gs pos="100000">
                      <a:srgbClr val="6E9CE7"/>
                    </a:gs>
                  </a:gsLst>
                  <a:lin ang="5400012" scaled="0"/>
                </a:gradFill>
                <a:latin typeface="Arial"/>
              </a:rPr>
              <a:t>Eternal</a:t>
            </a:r>
          </a:p>
        </p:txBody>
      </p:sp>
      <p:sp>
        <p:nvSpPr>
          <p:cNvPr id="56" name="Google Shape;56;p13"/>
          <p:cNvSpPr/>
          <p:nvPr/>
        </p:nvSpPr>
        <p:spPr>
          <a:xfrm>
            <a:off x="5041525" y="1212275"/>
            <a:ext cx="3945073" cy="2199150"/>
          </a:xfrm>
          <a:prstGeom prst="rect">
            <a:avLst/>
          </a:prstGeom>
        </p:spPr>
        <p:txBody>
          <a:bodyPr>
            <a:prstTxWarp prst="textPlain"/>
          </a:bodyPr>
          <a:lstStyle/>
          <a:p>
            <a:pPr lvl="0" algn="ctr"/>
            <a:r>
              <a:rPr b="0" i="0">
                <a:ln cap="flat" cmpd="sng" w="9525">
                  <a:solidFill>
                    <a:schemeClr val="lt1"/>
                  </a:solidFill>
                  <a:prstDash val="solid"/>
                  <a:round/>
                  <a:headEnd len="sm" w="sm" type="none"/>
                  <a:tailEnd len="sm" w="sm" type="none"/>
                </a:ln>
                <a:gradFill>
                  <a:gsLst>
                    <a:gs pos="0">
                      <a:srgbClr val="DFEAFB"/>
                    </a:gs>
                    <a:gs pos="100000">
                      <a:srgbClr val="6E9CE7"/>
                    </a:gs>
                  </a:gsLst>
                  <a:lin ang="5400012" scaled="0"/>
                </a:gradFill>
                <a:latin typeface="Arial"/>
              </a:rPr>
              <a:t>Power</a:t>
            </a:r>
          </a:p>
        </p:txBody>
      </p:sp>
      <p:pic>
        <p:nvPicPr>
          <p:cNvPr id="57" name="Google Shape;57;p13"/>
          <p:cNvPicPr preferRelativeResize="0"/>
          <p:nvPr/>
        </p:nvPicPr>
        <p:blipFill rotWithShape="1">
          <a:blip r:embed="rId3">
            <a:alphaModFix/>
          </a:blip>
          <a:srcRect b="0" l="0" r="33901" t="0"/>
          <a:stretch/>
        </p:blipFill>
        <p:spPr>
          <a:xfrm rot="-249451">
            <a:off x="6602337" y="161563"/>
            <a:ext cx="2232923" cy="1219349"/>
          </a:xfrm>
          <a:prstGeom prst="rect">
            <a:avLst/>
          </a:prstGeom>
          <a:noFill/>
          <a:ln>
            <a:noFill/>
          </a:ln>
        </p:spPr>
      </p:pic>
      <p:pic>
        <p:nvPicPr>
          <p:cNvPr id="58" name="Google Shape;58;p13"/>
          <p:cNvPicPr preferRelativeResize="0"/>
          <p:nvPr/>
        </p:nvPicPr>
        <p:blipFill>
          <a:blip r:embed="rId4">
            <a:alphaModFix/>
          </a:blip>
          <a:stretch>
            <a:fillRect/>
          </a:stretch>
        </p:blipFill>
        <p:spPr>
          <a:xfrm>
            <a:off x="57700" y="3632450"/>
            <a:ext cx="1894050" cy="141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Procedure (Part 1) </a:t>
            </a:r>
            <a:endParaRPr>
              <a:latin typeface="Comic Sans MS"/>
              <a:ea typeface="Comic Sans MS"/>
              <a:cs typeface="Comic Sans MS"/>
              <a:sym typeface="Comic Sans MS"/>
            </a:endParaRPr>
          </a:p>
        </p:txBody>
      </p:sp>
      <p:sp>
        <p:nvSpPr>
          <p:cNvPr id="146" name="Google Shape;146;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We are testing how a fidget spinner with 3 magnets on each of its arms will react when a magnet in a </a:t>
            </a:r>
            <a:r>
              <a:rPr b="1" lang="en" u="sng">
                <a:solidFill>
                  <a:schemeClr val="dk1"/>
                </a:solidFill>
              </a:rPr>
              <a:t>FLAT</a:t>
            </a:r>
            <a:r>
              <a:rPr lang="en">
                <a:solidFill>
                  <a:schemeClr val="dk1"/>
                </a:solidFill>
              </a:rPr>
              <a:t> position is brought near it.</a:t>
            </a:r>
            <a:endParaRPr>
              <a:solidFill>
                <a:schemeClr val="dk1"/>
              </a:solidFill>
            </a:endParaRPr>
          </a:p>
          <a:p>
            <a:pPr indent="-342900" lvl="0" marL="457200" rtl="0" algn="l">
              <a:spcBef>
                <a:spcPts val="1200"/>
              </a:spcBef>
              <a:spcAft>
                <a:spcPts val="0"/>
              </a:spcAft>
              <a:buClr>
                <a:schemeClr val="dk1"/>
              </a:buClr>
              <a:buSzPts val="1800"/>
              <a:buAutoNum type="arabicPeriod"/>
            </a:pPr>
            <a:r>
              <a:rPr lang="en">
                <a:solidFill>
                  <a:schemeClr val="dk1"/>
                </a:solidFill>
              </a:rPr>
              <a:t>Set up the apparatus from picture attached</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Place one magnet per arm of fidget spinner</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Slowly move a magnet into range in a flat position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rgbClr val="000000"/>
                </a:solidFill>
              </a:rPr>
              <a:t>Record results in table 1</a:t>
            </a:r>
            <a:endParaRPr>
              <a:solidFill>
                <a:srgbClr val="000000"/>
              </a:solidFill>
            </a:endParaRPr>
          </a:p>
          <a:p>
            <a:pPr indent="-342900" lvl="0" marL="457200" rtl="0" algn="l">
              <a:spcBef>
                <a:spcPts val="0"/>
              </a:spcBef>
              <a:spcAft>
                <a:spcPts val="0"/>
              </a:spcAft>
              <a:buClr>
                <a:schemeClr val="dk1"/>
              </a:buClr>
              <a:buSzPts val="1800"/>
              <a:buAutoNum type="arabicPeriod"/>
            </a:pPr>
            <a:r>
              <a:rPr lang="en">
                <a:solidFill>
                  <a:schemeClr val="dk1"/>
                </a:solidFill>
              </a:rPr>
              <a:t>Repeat steps 2-4 four more times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Repeat steps 3-5 with the control</a:t>
            </a:r>
            <a:endParaRPr>
              <a:solidFill>
                <a:schemeClr val="dk1"/>
              </a:solidFill>
            </a:endParaRPr>
          </a:p>
          <a:p>
            <a:pPr indent="0" lvl="0" marL="0" rtl="0" algn="l">
              <a:spcBef>
                <a:spcPts val="1200"/>
              </a:spcBef>
              <a:spcAft>
                <a:spcPts val="1200"/>
              </a:spcAft>
              <a:buNone/>
            </a:pPr>
            <a:r>
              <a:t/>
            </a:r>
            <a:endParaRPr/>
          </a:p>
        </p:txBody>
      </p:sp>
      <p:pic>
        <p:nvPicPr>
          <p:cNvPr id="147" name="Google Shape;147;p22"/>
          <p:cNvPicPr preferRelativeResize="0"/>
          <p:nvPr/>
        </p:nvPicPr>
        <p:blipFill rotWithShape="1">
          <a:blip r:embed="rId3">
            <a:alphaModFix/>
          </a:blip>
          <a:srcRect b="0" l="7739" r="22844" t="14980"/>
          <a:stretch/>
        </p:blipFill>
        <p:spPr>
          <a:xfrm>
            <a:off x="4895300" y="3780300"/>
            <a:ext cx="1306150" cy="1070675"/>
          </a:xfrm>
          <a:prstGeom prst="rect">
            <a:avLst/>
          </a:prstGeom>
          <a:noFill/>
          <a:ln>
            <a:noFill/>
          </a:ln>
        </p:spPr>
      </p:pic>
      <p:sp>
        <p:nvSpPr>
          <p:cNvPr id="148" name="Google Shape;148;p22"/>
          <p:cNvSpPr txBox="1"/>
          <p:nvPr/>
        </p:nvSpPr>
        <p:spPr>
          <a:xfrm>
            <a:off x="5134975" y="4774200"/>
            <a:ext cx="1006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Diagram 1</a:t>
            </a:r>
            <a:endParaRPr sz="1200">
              <a:solidFill>
                <a:schemeClr val="dk2"/>
              </a:solidFill>
            </a:endParaRPr>
          </a:p>
        </p:txBody>
      </p:sp>
      <p:grpSp>
        <p:nvGrpSpPr>
          <p:cNvPr id="149" name="Google Shape;149;p22"/>
          <p:cNvGrpSpPr/>
          <p:nvPr/>
        </p:nvGrpSpPr>
        <p:grpSpPr>
          <a:xfrm>
            <a:off x="6612832" y="2911625"/>
            <a:ext cx="2682604" cy="2303811"/>
            <a:chOff x="5758473" y="2293923"/>
            <a:chExt cx="3430440" cy="3245261"/>
          </a:xfrm>
        </p:grpSpPr>
        <p:pic>
          <p:nvPicPr>
            <p:cNvPr id="150" name="Google Shape;150;p22"/>
            <p:cNvPicPr preferRelativeResize="0"/>
            <p:nvPr/>
          </p:nvPicPr>
          <p:blipFill rotWithShape="1">
            <a:blip r:embed="rId4">
              <a:alphaModFix/>
            </a:blip>
            <a:srcRect b="19150" l="30248" r="37814" t="13181"/>
            <a:stretch/>
          </p:blipFill>
          <p:spPr>
            <a:xfrm rot="-5400000">
              <a:off x="6394443" y="2861748"/>
              <a:ext cx="2423692" cy="2382110"/>
            </a:xfrm>
            <a:prstGeom prst="rect">
              <a:avLst/>
            </a:prstGeom>
            <a:noFill/>
            <a:ln>
              <a:noFill/>
            </a:ln>
          </p:spPr>
        </p:pic>
        <p:grpSp>
          <p:nvGrpSpPr>
            <p:cNvPr id="151" name="Google Shape;151;p22"/>
            <p:cNvGrpSpPr/>
            <p:nvPr/>
          </p:nvGrpSpPr>
          <p:grpSpPr>
            <a:xfrm>
              <a:off x="5758473" y="2293923"/>
              <a:ext cx="3430440" cy="3245261"/>
              <a:chOff x="5758473" y="2293923"/>
              <a:chExt cx="3430440" cy="3245261"/>
            </a:xfrm>
          </p:grpSpPr>
          <p:cxnSp>
            <p:nvCxnSpPr>
              <p:cNvPr id="152" name="Google Shape;152;p22"/>
              <p:cNvCxnSpPr/>
              <p:nvPr/>
            </p:nvCxnSpPr>
            <p:spPr>
              <a:xfrm flipH="1">
                <a:off x="7333743" y="2520505"/>
                <a:ext cx="963600" cy="651000"/>
              </a:xfrm>
              <a:prstGeom prst="straightConnector1">
                <a:avLst/>
              </a:prstGeom>
              <a:noFill/>
              <a:ln cap="flat" cmpd="sng" w="9525">
                <a:solidFill>
                  <a:schemeClr val="dk2"/>
                </a:solidFill>
                <a:prstDash val="solid"/>
                <a:round/>
                <a:headEnd len="med" w="med" type="none"/>
                <a:tailEnd len="med" w="med" type="triangle"/>
              </a:ln>
            </p:spPr>
          </p:cxnSp>
          <p:sp>
            <p:nvSpPr>
              <p:cNvPr id="153" name="Google Shape;153;p22"/>
              <p:cNvSpPr txBox="1"/>
              <p:nvPr/>
            </p:nvSpPr>
            <p:spPr>
              <a:xfrm rot="1070">
                <a:off x="8225312" y="2294073"/>
                <a:ext cx="963600" cy="49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rPr>
                  <a:t>Magnet</a:t>
                </a:r>
                <a:endParaRPr sz="1100">
                  <a:solidFill>
                    <a:schemeClr val="dk2"/>
                  </a:solidFill>
                </a:endParaRPr>
              </a:p>
            </p:txBody>
          </p:sp>
          <p:cxnSp>
            <p:nvCxnSpPr>
              <p:cNvPr id="154" name="Google Shape;154;p22"/>
              <p:cNvCxnSpPr/>
              <p:nvPr/>
            </p:nvCxnSpPr>
            <p:spPr>
              <a:xfrm rot="10800000">
                <a:off x="7662200" y="3875704"/>
                <a:ext cx="493800" cy="989400"/>
              </a:xfrm>
              <a:prstGeom prst="straightConnector1">
                <a:avLst/>
              </a:prstGeom>
              <a:noFill/>
              <a:ln cap="flat" cmpd="sng" w="9525">
                <a:solidFill>
                  <a:schemeClr val="dk2"/>
                </a:solidFill>
                <a:prstDash val="solid"/>
                <a:round/>
                <a:headEnd len="med" w="med" type="none"/>
                <a:tailEnd len="med" w="med" type="triangle"/>
              </a:ln>
            </p:spPr>
          </p:cxnSp>
          <p:sp>
            <p:nvSpPr>
              <p:cNvPr id="155" name="Google Shape;155;p22"/>
              <p:cNvSpPr txBox="1"/>
              <p:nvPr/>
            </p:nvSpPr>
            <p:spPr>
              <a:xfrm rot="2005">
                <a:off x="7903701" y="4801784"/>
                <a:ext cx="1029000" cy="73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rPr>
                  <a:t>Fidget Spinner</a:t>
                </a:r>
                <a:endParaRPr sz="1100">
                  <a:solidFill>
                    <a:schemeClr val="dk2"/>
                  </a:solidFill>
                </a:endParaRPr>
              </a:p>
            </p:txBody>
          </p:sp>
          <p:sp>
            <p:nvSpPr>
              <p:cNvPr id="156" name="Google Shape;156;p22"/>
              <p:cNvSpPr/>
              <p:nvPr/>
            </p:nvSpPr>
            <p:spPr>
              <a:xfrm rot="809302">
                <a:off x="5786097" y="3487307"/>
                <a:ext cx="1270751" cy="383678"/>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Start Here</a:t>
                </a:r>
                <a:endParaRPr sz="900"/>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Procedure (Part 2) </a:t>
            </a:r>
            <a:endParaRPr>
              <a:latin typeface="Comic Sans MS"/>
              <a:ea typeface="Comic Sans MS"/>
              <a:cs typeface="Comic Sans MS"/>
              <a:sym typeface="Comic Sans MS"/>
            </a:endParaRPr>
          </a:p>
        </p:txBody>
      </p:sp>
      <p:sp>
        <p:nvSpPr>
          <p:cNvPr id="162" name="Google Shape;16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We are testing how a fidget spinner with 3 magnets on each of its arms will react when a magnet in an </a:t>
            </a:r>
            <a:r>
              <a:rPr b="1" lang="en" u="sng">
                <a:solidFill>
                  <a:schemeClr val="dk1"/>
                </a:solidFill>
              </a:rPr>
              <a:t>UPRIGHT</a:t>
            </a:r>
            <a:r>
              <a:rPr b="1" lang="en">
                <a:solidFill>
                  <a:schemeClr val="dk1"/>
                </a:solidFill>
              </a:rPr>
              <a:t> </a:t>
            </a:r>
            <a:r>
              <a:rPr lang="en">
                <a:solidFill>
                  <a:schemeClr val="dk1"/>
                </a:solidFill>
              </a:rPr>
              <a:t>position is brought near it.</a:t>
            </a:r>
            <a:endParaRPr>
              <a:solidFill>
                <a:schemeClr val="dk1"/>
              </a:solidFill>
            </a:endParaRPr>
          </a:p>
          <a:p>
            <a:pPr indent="-342900" lvl="0" marL="457200" rtl="0" algn="l">
              <a:spcBef>
                <a:spcPts val="1200"/>
              </a:spcBef>
              <a:spcAft>
                <a:spcPts val="0"/>
              </a:spcAft>
              <a:buClr>
                <a:schemeClr val="dk1"/>
              </a:buClr>
              <a:buSzPts val="1800"/>
              <a:buAutoNum type="arabicPeriod"/>
            </a:pPr>
            <a:r>
              <a:rPr lang="en">
                <a:solidFill>
                  <a:schemeClr val="dk1"/>
                </a:solidFill>
              </a:rPr>
              <a:t>Set up the apparatus from picture attached</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Place one magnet per arm of fidget spinner</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Slowly move a magnet into range in an upright position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rgbClr val="000000"/>
                </a:solidFill>
              </a:rPr>
              <a:t>Record results in table 2</a:t>
            </a:r>
            <a:endParaRPr>
              <a:solidFill>
                <a:srgbClr val="000000"/>
              </a:solidFill>
            </a:endParaRPr>
          </a:p>
          <a:p>
            <a:pPr indent="-342900" lvl="0" marL="457200" rtl="0" algn="l">
              <a:spcBef>
                <a:spcPts val="0"/>
              </a:spcBef>
              <a:spcAft>
                <a:spcPts val="0"/>
              </a:spcAft>
              <a:buClr>
                <a:schemeClr val="dk1"/>
              </a:buClr>
              <a:buSzPts val="1800"/>
              <a:buAutoNum type="arabicPeriod"/>
            </a:pPr>
            <a:r>
              <a:rPr lang="en">
                <a:solidFill>
                  <a:schemeClr val="dk1"/>
                </a:solidFill>
              </a:rPr>
              <a:t>Repeat steps 2-4 four more times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Repeat steps 2-5 with the control</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nvSpPr>
        <p:spPr>
          <a:xfrm>
            <a:off x="409225" y="1100675"/>
            <a:ext cx="852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Table 1 - Results for moving magnets toward the fidget spinner at a </a:t>
            </a:r>
            <a:r>
              <a:rPr b="1" lang="en" sz="1800" u="sng"/>
              <a:t>FLAT</a:t>
            </a:r>
            <a:r>
              <a:rPr b="1" lang="en" sz="1800"/>
              <a:t> </a:t>
            </a:r>
            <a:r>
              <a:rPr lang="en" sz="1800"/>
              <a:t>position</a:t>
            </a:r>
            <a:endParaRPr sz="1800"/>
          </a:p>
        </p:txBody>
      </p:sp>
      <p:graphicFrame>
        <p:nvGraphicFramePr>
          <p:cNvPr id="168" name="Google Shape;168;p24"/>
          <p:cNvGraphicFramePr/>
          <p:nvPr/>
        </p:nvGraphicFramePr>
        <p:xfrm>
          <a:off x="311700" y="1774475"/>
          <a:ext cx="3000000" cy="3000000"/>
        </p:xfrm>
        <a:graphic>
          <a:graphicData uri="http://schemas.openxmlformats.org/drawingml/2006/table">
            <a:tbl>
              <a:tblPr>
                <a:noFill/>
                <a:tableStyleId>{17B8F712-2FFC-4BC8-93C1-F711FBCC3CA8}</a:tableStyleId>
              </a:tblPr>
              <a:tblGrid>
                <a:gridCol w="1532975"/>
                <a:gridCol w="1307225"/>
                <a:gridCol w="1420100"/>
                <a:gridCol w="1420100"/>
                <a:gridCol w="1420100"/>
                <a:gridCol w="1420100"/>
              </a:tblGrid>
              <a:tr h="378050">
                <a:tc>
                  <a:txBody>
                    <a:bodyPr/>
                    <a:lstStyle/>
                    <a:p>
                      <a:pPr indent="0" lvl="0" marL="0" rtl="0" algn="l">
                        <a:spcBef>
                          <a:spcPts val="0"/>
                        </a:spcBef>
                        <a:spcAft>
                          <a:spcPts val="0"/>
                        </a:spcAft>
                        <a:buNone/>
                      </a:pPr>
                      <a:r>
                        <a:rPr lang="en"/>
                        <a:t>Trials</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rPr lang="en"/>
                        <a:t>5</a:t>
                      </a:r>
                      <a:endParaRPr/>
                    </a:p>
                  </a:txBody>
                  <a:tcPr marT="91425" marB="91425" marR="91425" marL="91425"/>
                </a:tc>
              </a:tr>
              <a:tr h="893025">
                <a:tc>
                  <a:txBody>
                    <a:bodyPr/>
                    <a:lstStyle/>
                    <a:p>
                      <a:pPr indent="0" lvl="0" marL="0" rtl="0" algn="l">
                        <a:spcBef>
                          <a:spcPts val="0"/>
                        </a:spcBef>
                        <a:spcAft>
                          <a:spcPts val="0"/>
                        </a:spcAft>
                        <a:buNone/>
                      </a:pPr>
                      <a:r>
                        <a:rPr lang="en"/>
                        <a:t>Fidget spinner with 3 magnets</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Spun about one third from starting point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Spun about one third from starting point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Spun about one third from starting point</a:t>
                      </a:r>
                      <a:endParaRPr>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Spun about one third from starting point</a:t>
                      </a:r>
                      <a:endParaRPr>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Spun about one third from starting point</a:t>
                      </a:r>
                      <a:endParaRPr>
                        <a:solidFill>
                          <a:schemeClr val="dk1"/>
                        </a:solidFill>
                      </a:endParaRPr>
                    </a:p>
                  </a:txBody>
                  <a:tcPr marT="91425" marB="91425" marR="91425" marL="91425"/>
                </a:tc>
              </a:tr>
              <a:tr h="986625">
                <a:tc>
                  <a:txBody>
                    <a:bodyPr/>
                    <a:lstStyle/>
                    <a:p>
                      <a:pPr indent="0" lvl="0" marL="0" rtl="0" algn="l">
                        <a:spcBef>
                          <a:spcPts val="0"/>
                        </a:spcBef>
                        <a:spcAft>
                          <a:spcPts val="0"/>
                        </a:spcAft>
                        <a:buNone/>
                      </a:pPr>
                      <a:r>
                        <a:rPr lang="en"/>
                        <a:t>Fidget spinner with no magnets (control)</a:t>
                      </a:r>
                      <a:endParaRPr/>
                    </a:p>
                  </a:txBody>
                  <a:tcPr marT="91425" marB="91425" marR="91425" marL="91425"/>
                </a:tc>
                <a:tc>
                  <a:txBody>
                    <a:bodyPr/>
                    <a:lstStyle/>
                    <a:p>
                      <a:pPr indent="0" lvl="0" marL="0" rtl="0" algn="l">
                        <a:spcBef>
                          <a:spcPts val="0"/>
                        </a:spcBef>
                        <a:spcAft>
                          <a:spcPts val="0"/>
                        </a:spcAft>
                        <a:buNone/>
                      </a:pPr>
                      <a:r>
                        <a:rPr lang="en"/>
                        <a:t>Did not spin at all</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Did not spin at all</a:t>
                      </a:r>
                      <a:endParaRPr>
                        <a:solidFill>
                          <a:schemeClr val="dk1"/>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Did not spin at all</a:t>
                      </a:r>
                      <a:endParaRPr>
                        <a:solidFill>
                          <a:schemeClr val="dk1"/>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Barely spun</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Did not spin at all</a:t>
                      </a:r>
                      <a:endParaRPr>
                        <a:solidFill>
                          <a:schemeClr val="dk1"/>
                        </a:solidFill>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nvSpPr>
        <p:spPr>
          <a:xfrm>
            <a:off x="409225" y="1100675"/>
            <a:ext cx="8734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Table 2 - Results for moving magnets toward the fidget spinner at a </a:t>
            </a:r>
            <a:r>
              <a:rPr b="1" lang="en" sz="1800" u="sng">
                <a:solidFill>
                  <a:schemeClr val="dk1"/>
                </a:solidFill>
              </a:rPr>
              <a:t>UPRIGHT</a:t>
            </a:r>
            <a:r>
              <a:rPr b="1" lang="en" sz="1800">
                <a:solidFill>
                  <a:schemeClr val="dk1"/>
                </a:solidFill>
              </a:rPr>
              <a:t> </a:t>
            </a:r>
            <a:r>
              <a:rPr lang="en" sz="1800">
                <a:solidFill>
                  <a:schemeClr val="dk1"/>
                </a:solidFill>
              </a:rPr>
              <a:t> position</a:t>
            </a:r>
            <a:endParaRPr sz="1800">
              <a:solidFill>
                <a:schemeClr val="dk1"/>
              </a:solidFill>
            </a:endParaRPr>
          </a:p>
        </p:txBody>
      </p:sp>
      <p:graphicFrame>
        <p:nvGraphicFramePr>
          <p:cNvPr id="174" name="Google Shape;174;p25"/>
          <p:cNvGraphicFramePr/>
          <p:nvPr/>
        </p:nvGraphicFramePr>
        <p:xfrm>
          <a:off x="311700" y="1774475"/>
          <a:ext cx="3000000" cy="3000000"/>
        </p:xfrm>
        <a:graphic>
          <a:graphicData uri="http://schemas.openxmlformats.org/drawingml/2006/table">
            <a:tbl>
              <a:tblPr>
                <a:noFill/>
                <a:tableStyleId>{17B8F712-2FFC-4BC8-93C1-F711FBCC3CA8}</a:tableStyleId>
              </a:tblPr>
              <a:tblGrid>
                <a:gridCol w="1532975"/>
                <a:gridCol w="1307225"/>
                <a:gridCol w="1420100"/>
                <a:gridCol w="1420100"/>
                <a:gridCol w="1420100"/>
                <a:gridCol w="1420100"/>
              </a:tblGrid>
              <a:tr h="378050">
                <a:tc>
                  <a:txBody>
                    <a:bodyPr/>
                    <a:lstStyle/>
                    <a:p>
                      <a:pPr indent="0" lvl="0" marL="0" rtl="0" algn="l">
                        <a:spcBef>
                          <a:spcPts val="0"/>
                        </a:spcBef>
                        <a:spcAft>
                          <a:spcPts val="0"/>
                        </a:spcAft>
                        <a:buNone/>
                      </a:pPr>
                      <a:r>
                        <a:rPr lang="en"/>
                        <a:t>Trials</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2</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3</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4</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5</a:t>
                      </a:r>
                      <a:endParaRPr/>
                    </a:p>
                  </a:txBody>
                  <a:tcPr marT="91425" marB="91425" marR="91425" marL="91425">
                    <a:lnB cap="flat" cmpd="sng" w="9525">
                      <a:solidFill>
                        <a:srgbClr val="9E9E9E"/>
                      </a:solidFill>
                      <a:prstDash val="solid"/>
                      <a:round/>
                      <a:headEnd len="sm" w="sm" type="none"/>
                      <a:tailEnd len="sm" w="sm" type="none"/>
                    </a:lnB>
                  </a:tcPr>
                </a:tc>
              </a:tr>
              <a:tr h="893025">
                <a:tc>
                  <a:txBody>
                    <a:bodyPr/>
                    <a:lstStyle/>
                    <a:p>
                      <a:pPr indent="0" lvl="0" marL="0" rtl="0" algn="l">
                        <a:spcBef>
                          <a:spcPts val="0"/>
                        </a:spcBef>
                        <a:spcAft>
                          <a:spcPts val="0"/>
                        </a:spcAft>
                        <a:buNone/>
                      </a:pPr>
                      <a:r>
                        <a:rPr lang="en"/>
                        <a:t>Fidget spinner with 3 magnets</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a:solidFill>
                            <a:schemeClr val="dk1"/>
                          </a:solidFill>
                        </a:rPr>
                        <a:t>Spun about one third from starting point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Spun about one third from starting point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Spun about one third from starting point</a:t>
                      </a:r>
                      <a:endParaRPr>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Spun about one third from starting point</a:t>
                      </a:r>
                      <a:endParaRPr>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Spun about one third from starting point</a:t>
                      </a:r>
                      <a:endParaRPr>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86625">
                <a:tc>
                  <a:txBody>
                    <a:bodyPr/>
                    <a:lstStyle/>
                    <a:p>
                      <a:pPr indent="0" lvl="0" marL="0" rtl="0" algn="l">
                        <a:spcBef>
                          <a:spcPts val="0"/>
                        </a:spcBef>
                        <a:spcAft>
                          <a:spcPts val="0"/>
                        </a:spcAft>
                        <a:buNone/>
                      </a:pPr>
                      <a:r>
                        <a:rPr lang="en"/>
                        <a:t>Fidget spinner with no magnets (control)</a:t>
                      </a:r>
                      <a:endParaRPr/>
                    </a:p>
                  </a:txBody>
                  <a:tcPr marT="91425" marB="91425" marR="91425" marL="91425"/>
                </a:tc>
                <a:tc>
                  <a:txBody>
                    <a:bodyPr/>
                    <a:lstStyle/>
                    <a:p>
                      <a:pPr indent="0" lvl="0" marL="0" rtl="0" algn="l">
                        <a:spcBef>
                          <a:spcPts val="0"/>
                        </a:spcBef>
                        <a:spcAft>
                          <a:spcPts val="0"/>
                        </a:spcAft>
                        <a:buNone/>
                      </a:pPr>
                      <a:r>
                        <a:rPr lang="en"/>
                        <a:t>Did not spin at all</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solidFill>
                            <a:schemeClr val="dk1"/>
                          </a:solidFill>
                        </a:rPr>
                        <a:t>Barely spun</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solidFill>
                            <a:schemeClr val="dk1"/>
                          </a:solidFill>
                        </a:rPr>
                        <a:t>Did not spin at all</a:t>
                      </a:r>
                      <a:endParaRPr>
                        <a:solidFill>
                          <a:schemeClr val="dk1"/>
                        </a:solidFill>
                      </a:endParaRPr>
                    </a:p>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t>Did not spin at all</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a:solidFill>
                            <a:schemeClr val="dk1"/>
                          </a:solidFill>
                        </a:rPr>
                        <a:t>Did not spin at all</a:t>
                      </a:r>
                      <a:endParaRPr>
                        <a:solidFill>
                          <a:schemeClr val="dk1"/>
                        </a:solidFill>
                      </a:endParaRPr>
                    </a:p>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Observations</a:t>
            </a:r>
            <a:endParaRPr>
              <a:latin typeface="Comic Sans MS"/>
              <a:ea typeface="Comic Sans MS"/>
              <a:cs typeface="Comic Sans MS"/>
              <a:sym typeface="Comic Sans MS"/>
            </a:endParaRPr>
          </a:p>
        </p:txBody>
      </p:sp>
      <p:sp>
        <p:nvSpPr>
          <p:cNvPr id="180" name="Google Shape;180;p26"/>
          <p:cNvSpPr txBox="1"/>
          <p:nvPr>
            <p:ph idx="1" type="body"/>
          </p:nvPr>
        </p:nvSpPr>
        <p:spPr>
          <a:xfrm>
            <a:off x="311700" y="1152475"/>
            <a:ext cx="8520600" cy="3880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No</a:t>
            </a:r>
            <a:r>
              <a:rPr lang="en">
                <a:solidFill>
                  <a:schemeClr val="dk1"/>
                </a:solidFill>
              </a:rPr>
              <a:t> significant differences observed in Part 1 and Part 2 of the experiment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After spinning around a third of the way, the fidget spinner stopped moving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 both Part 1 and Part 2 of the experiment the fidget spinner spun around the same speed</a:t>
            </a:r>
            <a:endParaRPr>
              <a:solidFill>
                <a:schemeClr val="dk1"/>
              </a:solidFill>
            </a:endParaRPr>
          </a:p>
          <a:p>
            <a:pPr indent="0" lvl="0" marL="0" rtl="0" algn="l">
              <a:spcBef>
                <a:spcPts val="1200"/>
              </a:spcBef>
              <a:spcAft>
                <a:spcPts val="0"/>
              </a:spcAft>
              <a:buNone/>
            </a:pPr>
            <a:r>
              <a:rPr i="1" lang="en" u="sng">
                <a:solidFill>
                  <a:schemeClr val="dk1"/>
                </a:solidFill>
              </a:rPr>
              <a:t>Unintended Observation</a:t>
            </a:r>
            <a:endParaRPr i="1" u="sng">
              <a:solidFill>
                <a:schemeClr val="dk1"/>
              </a:solidFill>
            </a:endParaRPr>
          </a:p>
          <a:p>
            <a:pPr indent="-342900" lvl="0" marL="457200" rtl="0" algn="l">
              <a:spcBef>
                <a:spcPts val="1200"/>
              </a:spcBef>
              <a:spcAft>
                <a:spcPts val="0"/>
              </a:spcAft>
              <a:buClr>
                <a:srgbClr val="000000"/>
              </a:buClr>
              <a:buSzPts val="1800"/>
              <a:buChar char="-"/>
            </a:pPr>
            <a:r>
              <a:rPr lang="en">
                <a:solidFill>
                  <a:srgbClr val="000000"/>
                </a:solidFill>
              </a:rPr>
              <a:t>When we repeatedly alternated moving the magnet closer and further from the fidget spinner, it actually spun more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This was not recorded in Table 1 and 2 because this was not the intended experiment</a:t>
            </a:r>
            <a:endParaRPr>
              <a:solidFill>
                <a:srgbClr val="000000"/>
              </a:solidFill>
            </a:endParaRPr>
          </a:p>
          <a:p>
            <a:pPr indent="0" lvl="0" marL="457200" rtl="0" algn="l">
              <a:spcBef>
                <a:spcPts val="1200"/>
              </a:spcBef>
              <a:spcAft>
                <a:spcPts val="1200"/>
              </a:spcAft>
              <a:buNone/>
            </a:pPr>
            <a:r>
              <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Analysis / Discussion</a:t>
            </a:r>
            <a:endParaRPr>
              <a:latin typeface="Comic Sans MS"/>
              <a:ea typeface="Comic Sans MS"/>
              <a:cs typeface="Comic Sans MS"/>
              <a:sym typeface="Comic Sans MS"/>
            </a:endParaRPr>
          </a:p>
        </p:txBody>
      </p:sp>
      <p:sp>
        <p:nvSpPr>
          <p:cNvPr id="186" name="Google Shape;186;p27"/>
          <p:cNvSpPr txBox="1"/>
          <p:nvPr>
            <p:ph idx="1" type="body"/>
          </p:nvPr>
        </p:nvSpPr>
        <p:spPr>
          <a:xfrm>
            <a:off x="311700" y="1152475"/>
            <a:ext cx="8520600" cy="257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rPr>
              <a:t>Initially</a:t>
            </a:r>
            <a:r>
              <a:rPr lang="en" sz="1600">
                <a:solidFill>
                  <a:schemeClr val="dk1"/>
                </a:solidFill>
              </a:rPr>
              <a:t>, after the magnets were pushed away by the repelling forces of magnets, the fidget spinner quickly stopped moving because one magnet was pushing one way and the other was pushing the other way causing it to stabilize.</a:t>
            </a:r>
            <a:endParaRPr sz="1600">
              <a:solidFill>
                <a:schemeClr val="dk1"/>
              </a:solidFill>
            </a:endParaRPr>
          </a:p>
          <a:p>
            <a:pPr indent="0" lvl="0" marL="0" rtl="0" algn="l">
              <a:spcBef>
                <a:spcPts val="1200"/>
              </a:spcBef>
              <a:spcAft>
                <a:spcPts val="1200"/>
              </a:spcAft>
              <a:buNone/>
            </a:pPr>
            <a:r>
              <a:rPr lang="en" sz="1600">
                <a:solidFill>
                  <a:schemeClr val="dk1"/>
                </a:solidFill>
              </a:rPr>
              <a:t>This is </a:t>
            </a:r>
            <a:r>
              <a:rPr lang="en" sz="1600">
                <a:solidFill>
                  <a:schemeClr val="dk1"/>
                </a:solidFill>
              </a:rPr>
              <a:t>because</a:t>
            </a:r>
            <a:r>
              <a:rPr lang="en" sz="1600">
                <a:solidFill>
                  <a:schemeClr val="dk1"/>
                </a:solidFill>
              </a:rPr>
              <a:t> a magnetic field is actually fan-shaped and </a:t>
            </a:r>
            <a:r>
              <a:rPr lang="en" sz="1600">
                <a:solidFill>
                  <a:schemeClr val="dk1"/>
                </a:solidFill>
              </a:rPr>
              <a:t>pushes</a:t>
            </a:r>
            <a:r>
              <a:rPr lang="en" sz="1600">
                <a:solidFill>
                  <a:schemeClr val="dk1"/>
                </a:solidFill>
              </a:rPr>
              <a:t> more than one direction. Therefore, this prevented it from making a full rotation. So our initial idea of using a magnet to spin a turbine forever won’t work, as we learnt from our experiment.</a:t>
            </a:r>
            <a:endParaRPr sz="1600">
              <a:solidFill>
                <a:schemeClr val="dk1"/>
              </a:solidFill>
            </a:endParaRPr>
          </a:p>
        </p:txBody>
      </p:sp>
      <p:grpSp>
        <p:nvGrpSpPr>
          <p:cNvPr id="187" name="Google Shape;187;p27"/>
          <p:cNvGrpSpPr/>
          <p:nvPr/>
        </p:nvGrpSpPr>
        <p:grpSpPr>
          <a:xfrm>
            <a:off x="1654835" y="3211394"/>
            <a:ext cx="1933964" cy="1714562"/>
            <a:chOff x="287379" y="183681"/>
            <a:chExt cx="2677508" cy="2533336"/>
          </a:xfrm>
        </p:grpSpPr>
        <p:grpSp>
          <p:nvGrpSpPr>
            <p:cNvPr id="188" name="Google Shape;188;p27"/>
            <p:cNvGrpSpPr/>
            <p:nvPr/>
          </p:nvGrpSpPr>
          <p:grpSpPr>
            <a:xfrm>
              <a:off x="287379" y="183681"/>
              <a:ext cx="2677508" cy="2533336"/>
              <a:chOff x="311709" y="3408037"/>
              <a:chExt cx="1742148" cy="1582544"/>
            </a:xfrm>
          </p:grpSpPr>
          <p:pic>
            <p:nvPicPr>
              <p:cNvPr id="189" name="Google Shape;189;p27"/>
              <p:cNvPicPr preferRelativeResize="0"/>
              <p:nvPr/>
            </p:nvPicPr>
            <p:blipFill rotWithShape="1">
              <a:blip r:embed="rId3">
                <a:alphaModFix/>
              </a:blip>
              <a:srcRect b="40207" l="7805" r="13751" t="25927"/>
              <a:stretch/>
            </p:blipFill>
            <p:spPr>
              <a:xfrm>
                <a:off x="311709" y="3408037"/>
                <a:ext cx="1742148" cy="1582544"/>
              </a:xfrm>
              <a:prstGeom prst="rect">
                <a:avLst/>
              </a:prstGeom>
              <a:noFill/>
              <a:ln>
                <a:noFill/>
              </a:ln>
            </p:spPr>
          </p:pic>
          <p:cxnSp>
            <p:nvCxnSpPr>
              <p:cNvPr id="190" name="Google Shape;190;p27"/>
              <p:cNvCxnSpPr/>
              <p:nvPr/>
            </p:nvCxnSpPr>
            <p:spPr>
              <a:xfrm rot="10800000">
                <a:off x="843940" y="4528836"/>
                <a:ext cx="544500" cy="139200"/>
              </a:xfrm>
              <a:prstGeom prst="straightConnector1">
                <a:avLst/>
              </a:prstGeom>
              <a:noFill/>
              <a:ln cap="flat" cmpd="sng" w="28575">
                <a:solidFill>
                  <a:srgbClr val="FF0000"/>
                </a:solidFill>
                <a:prstDash val="solid"/>
                <a:round/>
                <a:headEnd len="med" w="med" type="none"/>
                <a:tailEnd len="med" w="med" type="triangle"/>
              </a:ln>
            </p:spPr>
          </p:cxnSp>
          <p:cxnSp>
            <p:nvCxnSpPr>
              <p:cNvPr id="191" name="Google Shape;191;p27"/>
              <p:cNvCxnSpPr/>
              <p:nvPr/>
            </p:nvCxnSpPr>
            <p:spPr>
              <a:xfrm rot="10800000">
                <a:off x="1443933" y="4139402"/>
                <a:ext cx="53400" cy="414600"/>
              </a:xfrm>
              <a:prstGeom prst="straightConnector1">
                <a:avLst/>
              </a:prstGeom>
              <a:noFill/>
              <a:ln cap="flat" cmpd="sng" w="28575">
                <a:solidFill>
                  <a:srgbClr val="FF0000"/>
                </a:solidFill>
                <a:prstDash val="solid"/>
                <a:round/>
                <a:headEnd len="med" w="med" type="none"/>
                <a:tailEnd len="med" w="med" type="triangle"/>
              </a:ln>
            </p:spPr>
          </p:cxnSp>
          <p:cxnSp>
            <p:nvCxnSpPr>
              <p:cNvPr id="192" name="Google Shape;192;p27"/>
              <p:cNvCxnSpPr/>
              <p:nvPr/>
            </p:nvCxnSpPr>
            <p:spPr>
              <a:xfrm rot="10800000">
                <a:off x="1210383" y="3568837"/>
                <a:ext cx="190200" cy="377100"/>
              </a:xfrm>
              <a:prstGeom prst="straightConnector1">
                <a:avLst/>
              </a:prstGeom>
              <a:noFill/>
              <a:ln cap="flat" cmpd="sng" w="28575">
                <a:solidFill>
                  <a:srgbClr val="00FF00"/>
                </a:solidFill>
                <a:prstDash val="solid"/>
                <a:round/>
                <a:headEnd len="med" w="med" type="none"/>
                <a:tailEnd len="med" w="med" type="triangle"/>
              </a:ln>
            </p:spPr>
          </p:cxnSp>
          <p:cxnSp>
            <p:nvCxnSpPr>
              <p:cNvPr id="193" name="Google Shape;193;p27"/>
              <p:cNvCxnSpPr/>
              <p:nvPr/>
            </p:nvCxnSpPr>
            <p:spPr>
              <a:xfrm rot="10800000">
                <a:off x="882861" y="3478370"/>
                <a:ext cx="300600" cy="43200"/>
              </a:xfrm>
              <a:prstGeom prst="straightConnector1">
                <a:avLst/>
              </a:prstGeom>
              <a:noFill/>
              <a:ln cap="flat" cmpd="sng" w="28575">
                <a:solidFill>
                  <a:srgbClr val="00FF00"/>
                </a:solidFill>
                <a:prstDash val="solid"/>
                <a:round/>
                <a:headEnd len="med" w="med" type="none"/>
                <a:tailEnd len="med" w="med" type="triangle"/>
              </a:ln>
            </p:spPr>
          </p:cxnSp>
          <p:cxnSp>
            <p:nvCxnSpPr>
              <p:cNvPr id="194" name="Google Shape;194;p27"/>
              <p:cNvCxnSpPr/>
              <p:nvPr/>
            </p:nvCxnSpPr>
            <p:spPr>
              <a:xfrm>
                <a:off x="453450" y="3675830"/>
                <a:ext cx="104100" cy="322200"/>
              </a:xfrm>
              <a:prstGeom prst="straightConnector1">
                <a:avLst/>
              </a:prstGeom>
              <a:noFill/>
              <a:ln cap="flat" cmpd="sng" w="28575">
                <a:solidFill>
                  <a:srgbClr val="00FF00"/>
                </a:solidFill>
                <a:prstDash val="solid"/>
                <a:round/>
                <a:headEnd len="med" w="med" type="none"/>
                <a:tailEnd len="med" w="med" type="triangle"/>
              </a:ln>
            </p:spPr>
          </p:cxnSp>
        </p:grpSp>
        <p:cxnSp>
          <p:nvCxnSpPr>
            <p:cNvPr id="195" name="Google Shape;195;p27"/>
            <p:cNvCxnSpPr/>
            <p:nvPr/>
          </p:nvCxnSpPr>
          <p:spPr>
            <a:xfrm flipH="1">
              <a:off x="496625" y="310275"/>
              <a:ext cx="530700" cy="220800"/>
            </a:xfrm>
            <a:prstGeom prst="straightConnector1">
              <a:avLst/>
            </a:prstGeom>
            <a:noFill/>
            <a:ln cap="flat" cmpd="sng" w="28575">
              <a:solidFill>
                <a:srgbClr val="00FF00"/>
              </a:solidFill>
              <a:prstDash val="solid"/>
              <a:round/>
              <a:headEnd len="med" w="med" type="none"/>
              <a:tailEnd len="med" w="med" type="triangle"/>
            </a:ln>
          </p:spPr>
        </p:cxnSp>
      </p:grpSp>
      <p:pic>
        <p:nvPicPr>
          <p:cNvPr id="196" name="Google Shape;196;p27"/>
          <p:cNvPicPr preferRelativeResize="0"/>
          <p:nvPr/>
        </p:nvPicPr>
        <p:blipFill rotWithShape="1">
          <a:blip r:embed="rId4">
            <a:alphaModFix/>
          </a:blip>
          <a:srcRect b="7800" l="70936" r="0" t="0"/>
          <a:stretch/>
        </p:blipFill>
        <p:spPr>
          <a:xfrm>
            <a:off x="4146125" y="3145222"/>
            <a:ext cx="1933976" cy="18469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latin typeface="Comic Sans MS"/>
                <a:ea typeface="Comic Sans MS"/>
                <a:cs typeface="Comic Sans MS"/>
                <a:sym typeface="Comic Sans MS"/>
              </a:rPr>
              <a:t>Analysis / Discussion for </a:t>
            </a:r>
            <a:r>
              <a:rPr lang="en">
                <a:solidFill>
                  <a:srgbClr val="000000"/>
                </a:solidFill>
                <a:latin typeface="Comic Sans MS"/>
                <a:ea typeface="Comic Sans MS"/>
                <a:cs typeface="Comic Sans MS"/>
                <a:sym typeface="Comic Sans MS"/>
              </a:rPr>
              <a:t>Unintended Observation</a:t>
            </a:r>
            <a:endParaRPr>
              <a:solidFill>
                <a:srgbClr val="000000"/>
              </a:solidFill>
              <a:latin typeface="Comic Sans MS"/>
              <a:ea typeface="Comic Sans MS"/>
              <a:cs typeface="Comic Sans MS"/>
              <a:sym typeface="Comic Sans MS"/>
            </a:endParaRPr>
          </a:p>
        </p:txBody>
      </p:sp>
      <p:sp>
        <p:nvSpPr>
          <p:cNvPr id="202" name="Google Shape;20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The reason that the fidget spinner spun longer is by moving the magnet closer and further from the fidget spinner, we generated kinetic energy by changing the </a:t>
            </a:r>
            <a:r>
              <a:rPr lang="en">
                <a:solidFill>
                  <a:schemeClr val="dk1"/>
                </a:solidFill>
              </a:rPr>
              <a:t>magnetic</a:t>
            </a:r>
            <a:r>
              <a:rPr lang="en">
                <a:solidFill>
                  <a:schemeClr val="dk1"/>
                </a:solidFill>
              </a:rPr>
              <a:t> fields. The kinetic energy generated was transferred to the fidget spinner, in the form of magnetic </a:t>
            </a:r>
            <a:r>
              <a:rPr lang="en">
                <a:solidFill>
                  <a:schemeClr val="dk1"/>
                </a:solidFill>
              </a:rPr>
              <a:t>fields</a:t>
            </a:r>
            <a:r>
              <a:rPr lang="en">
                <a:solidFill>
                  <a:schemeClr val="dk1"/>
                </a:solidFill>
              </a:rPr>
              <a:t>. This caused it to spin longer.</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First Law of Thermodynamics VS our Experiment</a:t>
            </a:r>
            <a:endParaRPr>
              <a:latin typeface="Comic Sans MS"/>
              <a:ea typeface="Comic Sans MS"/>
              <a:cs typeface="Comic Sans MS"/>
              <a:sym typeface="Comic Sans MS"/>
            </a:endParaRPr>
          </a:p>
        </p:txBody>
      </p:sp>
      <p:sp>
        <p:nvSpPr>
          <p:cNvPr id="208" name="Google Shape;208;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The first law of </a:t>
            </a:r>
            <a:r>
              <a:rPr lang="en">
                <a:solidFill>
                  <a:schemeClr val="dk1"/>
                </a:solidFill>
              </a:rPr>
              <a:t>thermodynamics</a:t>
            </a:r>
            <a:r>
              <a:rPr lang="en">
                <a:solidFill>
                  <a:schemeClr val="dk1"/>
                </a:solidFill>
              </a:rPr>
              <a:t> states that </a:t>
            </a:r>
            <a:r>
              <a:rPr lang="en">
                <a:solidFill>
                  <a:schemeClr val="dk1"/>
                </a:solidFill>
              </a:rPr>
              <a:t>“</a:t>
            </a:r>
            <a:r>
              <a:rPr i="1" lang="en">
                <a:solidFill>
                  <a:schemeClr val="dk1"/>
                </a:solidFill>
              </a:rPr>
              <a:t>Energy can neither be created nor destroyed, it can only be transformed from one form to another</a:t>
            </a:r>
            <a:r>
              <a:rPr lang="en">
                <a:solidFill>
                  <a:schemeClr val="dk1"/>
                </a:solidFill>
              </a:rPr>
              <a:t>.” </a:t>
            </a:r>
            <a:endParaRPr>
              <a:solidFill>
                <a:schemeClr val="dk1"/>
              </a:solidFill>
            </a:endParaRPr>
          </a:p>
          <a:p>
            <a:pPr indent="0" lvl="0" marL="0" rtl="0" algn="l">
              <a:spcBef>
                <a:spcPts val="1200"/>
              </a:spcBef>
              <a:spcAft>
                <a:spcPts val="0"/>
              </a:spcAft>
              <a:buNone/>
            </a:pPr>
            <a:r>
              <a:rPr lang="en">
                <a:solidFill>
                  <a:schemeClr val="dk1"/>
                </a:solidFill>
              </a:rPr>
              <a:t>If our experiment had worked, it would have violated the first law of thermodynamics because we did not put energy into it. This also explains why the Unintended Observation actually worked better because we put more energy into it.</a:t>
            </a:r>
            <a:endParaRPr>
              <a:solidFill>
                <a:schemeClr val="dk1"/>
              </a:solidFill>
            </a:endParaRPr>
          </a:p>
          <a:p>
            <a:pPr indent="0" lvl="0" marL="0" rtl="0" algn="l">
              <a:spcBef>
                <a:spcPts val="1200"/>
              </a:spcBef>
              <a:spcAft>
                <a:spcPts val="1200"/>
              </a:spcAft>
              <a:buNone/>
            </a:pPr>
            <a:r>
              <a:rPr lang="en">
                <a:solidFill>
                  <a:schemeClr val="dk1"/>
                </a:solidFill>
              </a:rPr>
              <a:t>We later discovered for our research that our </a:t>
            </a:r>
            <a:r>
              <a:rPr lang="en">
                <a:solidFill>
                  <a:schemeClr val="dk1"/>
                </a:solidFill>
              </a:rPr>
              <a:t>experiment</a:t>
            </a:r>
            <a:r>
              <a:rPr lang="en">
                <a:solidFill>
                  <a:schemeClr val="dk1"/>
                </a:solidFill>
              </a:rPr>
              <a:t> is </a:t>
            </a:r>
            <a:r>
              <a:rPr lang="en">
                <a:solidFill>
                  <a:schemeClr val="dk1"/>
                </a:solidFill>
              </a:rPr>
              <a:t>referred</a:t>
            </a:r>
            <a:r>
              <a:rPr lang="en">
                <a:solidFill>
                  <a:schemeClr val="dk1"/>
                </a:solidFill>
              </a:rPr>
              <a:t> to as a </a:t>
            </a:r>
            <a:r>
              <a:rPr lang="en">
                <a:solidFill>
                  <a:schemeClr val="dk1"/>
                </a:solidFill>
              </a:rPr>
              <a:t>perpetual</a:t>
            </a:r>
            <a:r>
              <a:rPr lang="en">
                <a:solidFill>
                  <a:schemeClr val="dk1"/>
                </a:solidFill>
              </a:rPr>
              <a:t> machine where it has had a lot of controversial </a:t>
            </a:r>
            <a:r>
              <a:rPr lang="en">
                <a:solidFill>
                  <a:schemeClr val="dk1"/>
                </a:solidFill>
              </a:rPr>
              <a:t>discussions</a:t>
            </a:r>
            <a:r>
              <a:rPr lang="en">
                <a:solidFill>
                  <a:schemeClr val="dk1"/>
                </a:solidFill>
              </a:rPr>
              <a:t> but has  generally been classified as does not work.</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Errors and Improvements </a:t>
            </a:r>
            <a:endParaRPr>
              <a:latin typeface="Comic Sans MS"/>
              <a:ea typeface="Comic Sans MS"/>
              <a:cs typeface="Comic Sans MS"/>
              <a:sym typeface="Comic Sans MS"/>
            </a:endParaRPr>
          </a:p>
        </p:txBody>
      </p:sp>
      <p:sp>
        <p:nvSpPr>
          <p:cNvPr id="214" name="Google Shape;214;p30"/>
          <p:cNvSpPr txBox="1"/>
          <p:nvPr>
            <p:ph idx="1" type="body"/>
          </p:nvPr>
        </p:nvSpPr>
        <p:spPr>
          <a:xfrm>
            <a:off x="311700" y="1152475"/>
            <a:ext cx="8520600" cy="3846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We were holding the magnet with our hands</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Could have caused a change in strength to the magnet that we were holding</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Should have very little impact because </a:t>
            </a:r>
            <a:r>
              <a:rPr lang="en">
                <a:solidFill>
                  <a:schemeClr val="dk1"/>
                </a:solidFill>
              </a:rPr>
              <a:t>humans have a weak magnetic field</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An improvement could be to use an unmagnetized object (e.g silicon tongs, rubber gloves)</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0" lvl="0" marL="457200" rtl="0" algn="l">
              <a:spcBef>
                <a:spcPts val="1200"/>
              </a:spcBef>
              <a:spcAft>
                <a:spcPts val="0"/>
              </a:spcAft>
              <a:buNone/>
            </a:pPr>
            <a:r>
              <a:t/>
            </a:r>
            <a:endParaRPr>
              <a:solidFill>
                <a:srgbClr val="FF0000"/>
              </a:solidFill>
            </a:endParaRPr>
          </a:p>
          <a:p>
            <a:pPr indent="0" lvl="0" marL="457200" rtl="0" algn="l">
              <a:spcBef>
                <a:spcPts val="1200"/>
              </a:spcBef>
              <a:spcAft>
                <a:spcPts val="0"/>
              </a:spcAft>
              <a:buNone/>
            </a:pPr>
            <a:r>
              <a:t/>
            </a:r>
            <a:endParaRPr>
              <a:solidFill>
                <a:srgbClr val="FF0000"/>
              </a:solidFill>
            </a:endParaRPr>
          </a:p>
          <a:p>
            <a:pPr indent="0" lvl="0" marL="45720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Conclusion</a:t>
            </a:r>
            <a:endParaRPr>
              <a:latin typeface="Comic Sans MS"/>
              <a:ea typeface="Comic Sans MS"/>
              <a:cs typeface="Comic Sans MS"/>
              <a:sym typeface="Comic Sans MS"/>
            </a:endParaRPr>
          </a:p>
        </p:txBody>
      </p:sp>
      <p:sp>
        <p:nvSpPr>
          <p:cNvPr id="220" name="Google Shape;220;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Our hypothesis was incorrect. The fidget spinner did not spin forever. This is because we did not take into account the first law of thermodynamics. We also did not consider that magnetic fields go in a fan shape. From our experiment, we learned that we cannot generate eternal power using magnets with our setup as of today.</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a:no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Question of Research</a:t>
            </a:r>
            <a:endParaRPr>
              <a:latin typeface="Comic Sans MS"/>
              <a:ea typeface="Comic Sans MS"/>
              <a:cs typeface="Comic Sans MS"/>
              <a:sym typeface="Comic Sans MS"/>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solidFill>
                  <a:schemeClr val="dk1"/>
                </a:solidFill>
              </a:rPr>
              <a:t>Can we generate eternal power using magnets?</a:t>
            </a:r>
            <a:endParaRPr sz="24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Promising Future</a:t>
            </a:r>
            <a:endParaRPr>
              <a:latin typeface="Comic Sans MS"/>
              <a:ea typeface="Comic Sans MS"/>
              <a:cs typeface="Comic Sans MS"/>
              <a:sym typeface="Comic Sans MS"/>
            </a:endParaRPr>
          </a:p>
        </p:txBody>
      </p:sp>
      <p:sp>
        <p:nvSpPr>
          <p:cNvPr id="226" name="Google Shape;226;p32"/>
          <p:cNvSpPr txBox="1"/>
          <p:nvPr>
            <p:ph idx="1" type="body"/>
          </p:nvPr>
        </p:nvSpPr>
        <p:spPr>
          <a:xfrm>
            <a:off x="311700" y="1142000"/>
            <a:ext cx="8520600" cy="38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a:t>
            </a:r>
            <a:r>
              <a:rPr lang="en">
                <a:solidFill>
                  <a:schemeClr val="dk1"/>
                </a:solidFill>
              </a:rPr>
              <a:t>he first law of thermodynamics has already been broken! </a:t>
            </a:r>
            <a:endParaRPr/>
          </a:p>
          <a:p>
            <a:pPr indent="0" lvl="0" marL="0" rtl="0" algn="l">
              <a:spcBef>
                <a:spcPts val="1200"/>
              </a:spcBef>
              <a:spcAft>
                <a:spcPts val="0"/>
              </a:spcAft>
              <a:buNone/>
            </a:pPr>
            <a:r>
              <a:rPr lang="en">
                <a:solidFill>
                  <a:schemeClr val="dk1"/>
                </a:solidFill>
              </a:rPr>
              <a:t>It was broken during the nuclear fusion experiment on December 5, 2022 in The National Ignition Facility, located at Lawrence Livermore National Laboratory in Livermore, California, United States. </a:t>
            </a:r>
            <a:endParaRPr>
              <a:solidFill>
                <a:schemeClr val="dk1"/>
              </a:solidFill>
            </a:endParaRPr>
          </a:p>
          <a:p>
            <a:pPr indent="0" lvl="0" marL="0" rtl="0" algn="l">
              <a:spcBef>
                <a:spcPts val="1200"/>
              </a:spcBef>
              <a:spcAft>
                <a:spcPts val="0"/>
              </a:spcAft>
              <a:buNone/>
            </a:pPr>
            <a:r>
              <a:rPr lang="en">
                <a:solidFill>
                  <a:schemeClr val="dk1"/>
                </a:solidFill>
              </a:rPr>
              <a:t>During this experiment, the scientists generated excess energy for the first time.</a:t>
            </a:r>
            <a:endParaRPr>
              <a:solidFill>
                <a:schemeClr val="dk1"/>
              </a:solidFill>
            </a:endParaRPr>
          </a:p>
          <a:p>
            <a:pPr indent="0" lvl="0" marL="0" rtl="0" algn="l">
              <a:spcBef>
                <a:spcPts val="1200"/>
              </a:spcBef>
              <a:spcAft>
                <a:spcPts val="0"/>
              </a:spcAft>
              <a:buNone/>
            </a:pPr>
            <a:r>
              <a:t/>
            </a:r>
            <a:endParaRPr>
              <a:solidFill>
                <a:srgbClr val="FF0000"/>
              </a:solidFill>
            </a:endParaRPr>
          </a:p>
          <a:p>
            <a:pPr indent="0" lvl="0" marL="0" rtl="0" algn="l">
              <a:spcBef>
                <a:spcPts val="1200"/>
              </a:spcBef>
              <a:spcAft>
                <a:spcPts val="0"/>
              </a:spcAft>
              <a:buNone/>
            </a:pPr>
            <a:r>
              <a:t/>
            </a:r>
            <a:endParaRPr>
              <a:solidFill>
                <a:srgbClr val="FF0000"/>
              </a:solidFill>
            </a:endParaRPr>
          </a:p>
          <a:p>
            <a:pPr indent="0" lvl="0" marL="0" rtl="0" algn="l">
              <a:spcBef>
                <a:spcPts val="1200"/>
              </a:spcBef>
              <a:spcAft>
                <a:spcPts val="0"/>
              </a:spcAft>
              <a:buNone/>
            </a:pPr>
            <a:r>
              <a:t/>
            </a:r>
            <a:endParaRPr>
              <a:solidFill>
                <a:srgbClr val="FF0000"/>
              </a:solidFill>
            </a:endParaRPr>
          </a:p>
          <a:p>
            <a:pPr indent="0" lvl="0" marL="0" rtl="0" algn="l">
              <a:spcBef>
                <a:spcPts val="1200"/>
              </a:spcBef>
              <a:spcAft>
                <a:spcPts val="0"/>
              </a:spcAft>
              <a:buNone/>
            </a:pPr>
            <a:r>
              <a:t/>
            </a:r>
            <a:endParaRPr>
              <a:solidFill>
                <a:srgbClr val="FF0000"/>
              </a:solidFill>
            </a:endParaRPr>
          </a:p>
          <a:p>
            <a:pPr indent="0" lvl="0" marL="0" rtl="0" algn="l">
              <a:spcBef>
                <a:spcPts val="1200"/>
              </a:spcBef>
              <a:spcAft>
                <a:spcPts val="1200"/>
              </a:spcAft>
              <a:buNone/>
            </a:pPr>
            <a:r>
              <a:t/>
            </a:r>
            <a:endParaRPr>
              <a:solidFill>
                <a:srgbClr val="FF0000"/>
              </a:solidFill>
            </a:endParaRPr>
          </a:p>
        </p:txBody>
      </p:sp>
      <p:pic>
        <p:nvPicPr>
          <p:cNvPr id="227" name="Google Shape;227;p32"/>
          <p:cNvPicPr preferRelativeResize="0"/>
          <p:nvPr/>
        </p:nvPicPr>
        <p:blipFill rotWithShape="1">
          <a:blip r:embed="rId3">
            <a:alphaModFix/>
          </a:blip>
          <a:srcRect b="1991" l="2898" r="1444" t="1789"/>
          <a:stretch/>
        </p:blipFill>
        <p:spPr>
          <a:xfrm>
            <a:off x="485075" y="3189175"/>
            <a:ext cx="2739099" cy="18536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How is This Important to our Experiment?</a:t>
            </a:r>
            <a:endParaRPr>
              <a:latin typeface="Comic Sans MS"/>
              <a:ea typeface="Comic Sans MS"/>
              <a:cs typeface="Comic Sans MS"/>
              <a:sym typeface="Comic Sans MS"/>
            </a:endParaRPr>
          </a:p>
        </p:txBody>
      </p:sp>
      <p:sp>
        <p:nvSpPr>
          <p:cNvPr id="233" name="Google Shape;233;p33"/>
          <p:cNvSpPr txBox="1"/>
          <p:nvPr>
            <p:ph idx="1" type="body"/>
          </p:nvPr>
        </p:nvSpPr>
        <p:spPr>
          <a:xfrm>
            <a:off x="311700" y="1152475"/>
            <a:ext cx="8520600" cy="382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There are upsides and downsides to every way of generating energy. For example, ways like wind power, solar power and hydroelectricity all rely on the environment to work but they are environmentally friendly. Ways like oil and gas can work any time, but heavily impact our environment by generating greenhouse gases and causing global warming. </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Our way of generating electricity is environmentally friendly and works any time. The only obstacle we need to overcome is the first law of Thermodynamics. If we can learn from this nuclear fusion experiment, someday we could generate clean energy anytime and anywhere we wanted.</a:t>
            </a:r>
            <a:endParaRPr>
              <a:solidFill>
                <a:schemeClr val="dk1"/>
              </a:solidFill>
            </a:endParaRPr>
          </a:p>
          <a:p>
            <a:pPr indent="0" lvl="0" marL="0" rtl="0" algn="l">
              <a:spcBef>
                <a:spcPts val="1200"/>
              </a:spcBef>
              <a:spcAft>
                <a:spcPts val="1200"/>
              </a:spcAft>
              <a:buNone/>
            </a:pPr>
            <a:r>
              <a:t/>
            </a:r>
            <a:endParaRPr/>
          </a:p>
        </p:txBody>
      </p:sp>
      <p:pic>
        <p:nvPicPr>
          <p:cNvPr id="234" name="Google Shape;234;p33"/>
          <p:cNvPicPr preferRelativeResize="0"/>
          <p:nvPr/>
        </p:nvPicPr>
        <p:blipFill rotWithShape="1">
          <a:blip r:embed="rId3">
            <a:alphaModFix/>
          </a:blip>
          <a:srcRect b="0" l="0" r="52424" t="47927"/>
          <a:stretch/>
        </p:blipFill>
        <p:spPr>
          <a:xfrm>
            <a:off x="7885850" y="182975"/>
            <a:ext cx="1100350" cy="1204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a:no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Hypothesis</a:t>
            </a:r>
            <a:endParaRPr>
              <a:latin typeface="Comic Sans MS"/>
              <a:ea typeface="Comic Sans MS"/>
              <a:cs typeface="Comic Sans MS"/>
              <a:sym typeface="Comic Sans MS"/>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solidFill>
                  <a:schemeClr val="dk1"/>
                </a:solidFill>
              </a:rPr>
              <a:t>We think that we can generate eternal power by using the repelling forces of magnets to keep a turbine spinning forever.</a:t>
            </a: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What are Magnets?</a:t>
            </a:r>
            <a:endParaRPr>
              <a:latin typeface="Comic Sans MS"/>
              <a:ea typeface="Comic Sans MS"/>
              <a:cs typeface="Comic Sans MS"/>
              <a:sym typeface="Comic Sans MS"/>
            </a:endParaRPr>
          </a:p>
        </p:txBody>
      </p:sp>
      <p:sp>
        <p:nvSpPr>
          <p:cNvPr id="76" name="Google Shape;76;p16"/>
          <p:cNvSpPr txBox="1"/>
          <p:nvPr>
            <p:ph idx="1" type="body"/>
          </p:nvPr>
        </p:nvSpPr>
        <p:spPr>
          <a:xfrm>
            <a:off x="311700" y="1152475"/>
            <a:ext cx="8520600" cy="193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Magnets are any material capable of producing its own magnetic field. We will explain magnetic fields more clearly in the next slide.</a:t>
            </a:r>
            <a:endParaRPr>
              <a:solidFill>
                <a:schemeClr val="dk1"/>
              </a:solidFill>
            </a:endParaRPr>
          </a:p>
          <a:p>
            <a:pPr indent="0" lvl="0" marL="0" rtl="0" algn="l">
              <a:spcBef>
                <a:spcPts val="1200"/>
              </a:spcBef>
              <a:spcAft>
                <a:spcPts val="1200"/>
              </a:spcAft>
              <a:buNone/>
            </a:pPr>
            <a:r>
              <a:rPr lang="en">
                <a:solidFill>
                  <a:schemeClr val="dk1"/>
                </a:solidFill>
              </a:rPr>
              <a:t>In this experiment, we used neodymium magnets because they are very strong even in low quantity. Due to this property, this type of magnet has been favored by the medical field.</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Magnetic Fields</a:t>
            </a:r>
            <a:endParaRPr>
              <a:latin typeface="Comic Sans MS"/>
              <a:ea typeface="Comic Sans MS"/>
              <a:cs typeface="Comic Sans MS"/>
              <a:sym typeface="Comic Sans MS"/>
            </a:endParaRPr>
          </a:p>
        </p:txBody>
      </p:sp>
      <p:sp>
        <p:nvSpPr>
          <p:cNvPr id="82" name="Google Shape;82;p17"/>
          <p:cNvSpPr txBox="1"/>
          <p:nvPr>
            <p:ph idx="1" type="body"/>
          </p:nvPr>
        </p:nvSpPr>
        <p:spPr>
          <a:xfrm>
            <a:off x="311700" y="1152475"/>
            <a:ext cx="8520600" cy="3416400"/>
          </a:xfrm>
          <a:prstGeom prst="rect">
            <a:avLst/>
          </a:prstGeom>
          <a:ln>
            <a:noFill/>
          </a:ln>
        </p:spPr>
        <p:txBody>
          <a:bodyPr anchorCtr="0" anchor="t" bIns="91425" lIns="91425" spcFirstLastPara="1" rIns="91425" wrap="square" tIns="91425">
            <a:normAutofit/>
          </a:bodyPr>
          <a:lstStyle/>
          <a:p>
            <a:pPr indent="-323850" lvl="0" marL="457200" rtl="0" algn="l">
              <a:spcBef>
                <a:spcPts val="0"/>
              </a:spcBef>
              <a:spcAft>
                <a:spcPts val="0"/>
              </a:spcAft>
              <a:buClr>
                <a:schemeClr val="dk1"/>
              </a:buClr>
              <a:buSzPts val="1500"/>
              <a:buChar char="-"/>
            </a:pPr>
            <a:r>
              <a:rPr lang="en" sz="1500">
                <a:solidFill>
                  <a:schemeClr val="dk1"/>
                </a:solidFill>
              </a:rPr>
              <a:t>A magnetic field is a field produced by either:</a:t>
            </a:r>
            <a:endParaRPr sz="1500">
              <a:solidFill>
                <a:schemeClr val="dk1"/>
              </a:solidFill>
            </a:endParaRPr>
          </a:p>
          <a:p>
            <a:pPr indent="-323850" lvl="1" marL="914400" rtl="0" algn="l">
              <a:spcBef>
                <a:spcPts val="0"/>
              </a:spcBef>
              <a:spcAft>
                <a:spcPts val="0"/>
              </a:spcAft>
              <a:buClr>
                <a:schemeClr val="dk1"/>
              </a:buClr>
              <a:buSzPts val="1500"/>
              <a:buAutoNum type="alphaLcPeriod"/>
            </a:pPr>
            <a:r>
              <a:rPr lang="en" sz="1500">
                <a:solidFill>
                  <a:schemeClr val="dk1"/>
                </a:solidFill>
              </a:rPr>
              <a:t>A magnet</a:t>
            </a:r>
            <a:endParaRPr sz="1500">
              <a:solidFill>
                <a:schemeClr val="dk1"/>
              </a:solidFill>
            </a:endParaRPr>
          </a:p>
          <a:p>
            <a:pPr indent="-323850" lvl="1" marL="914400" rtl="0" algn="l">
              <a:spcBef>
                <a:spcPts val="0"/>
              </a:spcBef>
              <a:spcAft>
                <a:spcPts val="0"/>
              </a:spcAft>
              <a:buClr>
                <a:schemeClr val="dk1"/>
              </a:buClr>
              <a:buSzPts val="1500"/>
              <a:buAutoNum type="alphaLcPeriod"/>
            </a:pPr>
            <a:r>
              <a:rPr lang="en" sz="1500">
                <a:solidFill>
                  <a:schemeClr val="dk1"/>
                </a:solidFill>
              </a:rPr>
              <a:t>An electric current or</a:t>
            </a:r>
            <a:endParaRPr sz="1500">
              <a:solidFill>
                <a:schemeClr val="dk1"/>
              </a:solidFill>
            </a:endParaRPr>
          </a:p>
          <a:p>
            <a:pPr indent="-323850" lvl="1" marL="914400" rtl="0" algn="l">
              <a:spcBef>
                <a:spcPts val="0"/>
              </a:spcBef>
              <a:spcAft>
                <a:spcPts val="0"/>
              </a:spcAft>
              <a:buClr>
                <a:schemeClr val="dk1"/>
              </a:buClr>
              <a:buSzPts val="1500"/>
              <a:buAutoNum type="alphaLcPeriod"/>
            </a:pPr>
            <a:r>
              <a:rPr lang="en" sz="1500">
                <a:solidFill>
                  <a:schemeClr val="dk1"/>
                </a:solidFill>
              </a:rPr>
              <a:t>A changing electric field</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Magnets of the same pole repel and magnets of different poles attract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A magnetic field is a field around a magnet which can be observed</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Magnetic field lines always flow away from North poles and towards South poles</a:t>
            </a:r>
            <a:endParaRPr sz="1500">
              <a:solidFill>
                <a:schemeClr val="dk1"/>
              </a:solidFill>
            </a:endParaRPr>
          </a:p>
          <a:p>
            <a:pPr indent="0" lvl="0" marL="457200" rtl="0" algn="l">
              <a:spcBef>
                <a:spcPts val="1200"/>
              </a:spcBef>
              <a:spcAft>
                <a:spcPts val="1200"/>
              </a:spcAft>
              <a:buNone/>
            </a:pPr>
            <a:r>
              <a:t/>
            </a:r>
            <a:endParaRPr sz="1500"/>
          </a:p>
        </p:txBody>
      </p:sp>
      <p:pic>
        <p:nvPicPr>
          <p:cNvPr id="83" name="Google Shape;83;p17"/>
          <p:cNvPicPr preferRelativeResize="0"/>
          <p:nvPr/>
        </p:nvPicPr>
        <p:blipFill>
          <a:blip r:embed="rId3">
            <a:alphaModFix/>
          </a:blip>
          <a:stretch>
            <a:fillRect/>
          </a:stretch>
        </p:blipFill>
        <p:spPr>
          <a:xfrm>
            <a:off x="153275" y="3131125"/>
            <a:ext cx="5038400" cy="1930075"/>
          </a:xfrm>
          <a:prstGeom prst="rect">
            <a:avLst/>
          </a:prstGeom>
          <a:noFill/>
          <a:ln>
            <a:noFill/>
          </a:ln>
        </p:spPr>
      </p:pic>
      <p:grpSp>
        <p:nvGrpSpPr>
          <p:cNvPr id="84" name="Google Shape;84;p17"/>
          <p:cNvGrpSpPr/>
          <p:nvPr/>
        </p:nvGrpSpPr>
        <p:grpSpPr>
          <a:xfrm>
            <a:off x="5128164" y="57031"/>
            <a:ext cx="3859192" cy="2209743"/>
            <a:chOff x="3750750" y="2707650"/>
            <a:chExt cx="4061025" cy="2378625"/>
          </a:xfrm>
        </p:grpSpPr>
        <p:pic>
          <p:nvPicPr>
            <p:cNvPr id="85" name="Google Shape;85;p17"/>
            <p:cNvPicPr preferRelativeResize="0"/>
            <p:nvPr/>
          </p:nvPicPr>
          <p:blipFill rotWithShape="1">
            <a:blip r:embed="rId4">
              <a:alphaModFix/>
            </a:blip>
            <a:srcRect b="0" l="4303" r="5091" t="1487"/>
            <a:stretch/>
          </p:blipFill>
          <p:spPr>
            <a:xfrm>
              <a:off x="4943575" y="2707650"/>
              <a:ext cx="2868200" cy="2176625"/>
            </a:xfrm>
            <a:prstGeom prst="rect">
              <a:avLst/>
            </a:prstGeom>
            <a:noFill/>
            <a:ln>
              <a:noFill/>
            </a:ln>
          </p:spPr>
        </p:pic>
        <p:cxnSp>
          <p:nvCxnSpPr>
            <p:cNvPr id="86" name="Google Shape;86;p17"/>
            <p:cNvCxnSpPr/>
            <p:nvPr/>
          </p:nvCxnSpPr>
          <p:spPr>
            <a:xfrm flipH="1">
              <a:off x="6125363" y="3455100"/>
              <a:ext cx="393600" cy="247500"/>
            </a:xfrm>
            <a:prstGeom prst="straightConnector1">
              <a:avLst/>
            </a:prstGeom>
            <a:noFill/>
            <a:ln cap="flat" cmpd="sng" w="28575">
              <a:solidFill>
                <a:srgbClr val="FF0000"/>
              </a:solidFill>
              <a:prstDash val="solid"/>
              <a:round/>
              <a:headEnd len="med" w="med" type="none"/>
              <a:tailEnd len="med" w="med" type="triangle"/>
            </a:ln>
          </p:spPr>
        </p:cxnSp>
        <p:cxnSp>
          <p:nvCxnSpPr>
            <p:cNvPr id="87" name="Google Shape;87;p17"/>
            <p:cNvCxnSpPr/>
            <p:nvPr/>
          </p:nvCxnSpPr>
          <p:spPr>
            <a:xfrm rot="10800000">
              <a:off x="6126588" y="4110550"/>
              <a:ext cx="503400" cy="151800"/>
            </a:xfrm>
            <a:prstGeom prst="straightConnector1">
              <a:avLst/>
            </a:prstGeom>
            <a:noFill/>
            <a:ln cap="flat" cmpd="sng" w="28575">
              <a:solidFill>
                <a:srgbClr val="FF0000"/>
              </a:solidFill>
              <a:prstDash val="solid"/>
              <a:round/>
              <a:headEnd len="med" w="med" type="none"/>
              <a:tailEnd len="med" w="med" type="triangle"/>
            </a:ln>
          </p:spPr>
        </p:cxnSp>
        <p:cxnSp>
          <p:nvCxnSpPr>
            <p:cNvPr id="88" name="Google Shape;88;p17"/>
            <p:cNvCxnSpPr/>
            <p:nvPr/>
          </p:nvCxnSpPr>
          <p:spPr>
            <a:xfrm flipH="1">
              <a:off x="4882275" y="3887225"/>
              <a:ext cx="504000" cy="2100"/>
            </a:xfrm>
            <a:prstGeom prst="straightConnector1">
              <a:avLst/>
            </a:prstGeom>
            <a:noFill/>
            <a:ln cap="flat" cmpd="sng" w="28575">
              <a:solidFill>
                <a:srgbClr val="00FF00"/>
              </a:solidFill>
              <a:prstDash val="solid"/>
              <a:round/>
              <a:headEnd len="med" w="med" type="none"/>
              <a:tailEnd len="med" w="med" type="triangle"/>
            </a:ln>
          </p:spPr>
        </p:cxnSp>
        <p:sp>
          <p:nvSpPr>
            <p:cNvPr id="89" name="Google Shape;89;p17"/>
            <p:cNvSpPr txBox="1"/>
            <p:nvPr/>
          </p:nvSpPr>
          <p:spPr>
            <a:xfrm>
              <a:off x="6629981" y="3014394"/>
              <a:ext cx="310200" cy="49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N</a:t>
              </a:r>
              <a:endParaRPr sz="1800">
                <a:solidFill>
                  <a:srgbClr val="FF0000"/>
                </a:solidFill>
              </a:endParaRPr>
            </a:p>
          </p:txBody>
        </p:sp>
        <p:sp>
          <p:nvSpPr>
            <p:cNvPr id="90" name="Google Shape;90;p17"/>
            <p:cNvSpPr txBox="1"/>
            <p:nvPr/>
          </p:nvSpPr>
          <p:spPr>
            <a:xfrm>
              <a:off x="5601329" y="3702614"/>
              <a:ext cx="310200" cy="49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N</a:t>
              </a:r>
              <a:endParaRPr sz="1800">
                <a:solidFill>
                  <a:srgbClr val="FF0000"/>
                </a:solidFill>
              </a:endParaRPr>
            </a:p>
          </p:txBody>
        </p:sp>
        <p:sp>
          <p:nvSpPr>
            <p:cNvPr id="91" name="Google Shape;91;p17"/>
            <p:cNvSpPr txBox="1"/>
            <p:nvPr/>
          </p:nvSpPr>
          <p:spPr>
            <a:xfrm>
              <a:off x="6803494" y="4142642"/>
              <a:ext cx="310200" cy="49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N</a:t>
              </a:r>
              <a:endParaRPr sz="1800">
                <a:solidFill>
                  <a:srgbClr val="FF0000"/>
                </a:solidFill>
              </a:endParaRPr>
            </a:p>
          </p:txBody>
        </p:sp>
        <p:sp>
          <p:nvSpPr>
            <p:cNvPr id="92" name="Google Shape;92;p17"/>
            <p:cNvSpPr txBox="1"/>
            <p:nvPr/>
          </p:nvSpPr>
          <p:spPr>
            <a:xfrm>
              <a:off x="3750750" y="4224675"/>
              <a:ext cx="2330400" cy="8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Since all three of the magnets are the same pole, Magnet 1 and 2 are repelling Magnet 3, causing it to move forward.</a:t>
              </a:r>
              <a:endParaRPr sz="1000">
                <a:solidFill>
                  <a:schemeClr val="dk1"/>
                </a:solidFill>
              </a:endParaRPr>
            </a:p>
          </p:txBody>
        </p:sp>
        <p:sp>
          <p:nvSpPr>
            <p:cNvPr id="93" name="Google Shape;93;p17"/>
            <p:cNvSpPr txBox="1"/>
            <p:nvPr/>
          </p:nvSpPr>
          <p:spPr>
            <a:xfrm>
              <a:off x="6453500" y="3334150"/>
              <a:ext cx="820500" cy="36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Magnet 1</a:t>
              </a:r>
              <a:endParaRPr sz="1000">
                <a:solidFill>
                  <a:schemeClr val="dk1"/>
                </a:solidFill>
              </a:endParaRPr>
            </a:p>
          </p:txBody>
        </p:sp>
        <p:sp>
          <p:nvSpPr>
            <p:cNvPr id="94" name="Google Shape;94;p17"/>
            <p:cNvSpPr txBox="1"/>
            <p:nvPr/>
          </p:nvSpPr>
          <p:spPr>
            <a:xfrm>
              <a:off x="6667975" y="4486275"/>
              <a:ext cx="820500" cy="36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Magnet 2</a:t>
              </a:r>
              <a:endParaRPr sz="1000">
                <a:solidFill>
                  <a:schemeClr val="dk1"/>
                </a:solidFill>
              </a:endParaRPr>
            </a:p>
          </p:txBody>
        </p:sp>
        <p:sp>
          <p:nvSpPr>
            <p:cNvPr id="95" name="Google Shape;95;p17"/>
            <p:cNvSpPr txBox="1"/>
            <p:nvPr/>
          </p:nvSpPr>
          <p:spPr>
            <a:xfrm>
              <a:off x="5386275" y="4017100"/>
              <a:ext cx="820500" cy="36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rPr>
                <a:t>Magnet 3</a:t>
              </a:r>
              <a:endParaRPr sz="1000">
                <a:solidFill>
                  <a:schemeClr val="dk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idx="2" type="body"/>
          </p:nvPr>
        </p:nvSpPr>
        <p:spPr>
          <a:xfrm>
            <a:off x="4832400" y="1071773"/>
            <a:ext cx="3999900" cy="28995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sz="1800" u="sng">
                <a:solidFill>
                  <a:schemeClr val="dk1"/>
                </a:solidFill>
              </a:rPr>
              <a:t>Hydroelectricity</a:t>
            </a:r>
            <a:r>
              <a:rPr lang="en" sz="1800">
                <a:solidFill>
                  <a:schemeClr val="dk1"/>
                </a:solidFill>
              </a:rPr>
              <a:t> </a:t>
            </a:r>
            <a:endParaRPr sz="1800">
              <a:solidFill>
                <a:schemeClr val="dk1"/>
              </a:solidFill>
            </a:endParaRPr>
          </a:p>
          <a:p>
            <a:pPr indent="0" lvl="0" marL="0" rtl="0" algn="l">
              <a:spcBef>
                <a:spcPts val="1200"/>
              </a:spcBef>
              <a:spcAft>
                <a:spcPts val="1200"/>
              </a:spcAft>
              <a:buClr>
                <a:schemeClr val="dk1"/>
              </a:buClr>
              <a:buSzPts val="1100"/>
              <a:buFont typeface="Arial"/>
              <a:buNone/>
            </a:pPr>
            <a:r>
              <a:rPr lang="en">
                <a:solidFill>
                  <a:schemeClr val="dk1"/>
                </a:solidFill>
              </a:rPr>
              <a:t>Uses flowing water to spin the turbine</a:t>
            </a:r>
            <a:endParaRPr>
              <a:solidFill>
                <a:schemeClr val="dk1"/>
              </a:solidFill>
            </a:endParaRPr>
          </a:p>
        </p:txBody>
      </p:sp>
      <p:sp>
        <p:nvSpPr>
          <p:cNvPr id="101" name="Google Shape;10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Some Ways to Generate Electricity</a:t>
            </a:r>
            <a:endParaRPr>
              <a:latin typeface="Comic Sans MS"/>
              <a:ea typeface="Comic Sans MS"/>
              <a:cs typeface="Comic Sans MS"/>
              <a:sym typeface="Comic Sans MS"/>
            </a:endParaRPr>
          </a:p>
        </p:txBody>
      </p:sp>
      <p:sp>
        <p:nvSpPr>
          <p:cNvPr id="102" name="Google Shape;102;p18"/>
          <p:cNvSpPr txBox="1"/>
          <p:nvPr>
            <p:ph idx="1" type="body"/>
          </p:nvPr>
        </p:nvSpPr>
        <p:spPr>
          <a:xfrm>
            <a:off x="311700" y="1071775"/>
            <a:ext cx="3999900" cy="28995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sz="1900" u="sng">
                <a:solidFill>
                  <a:schemeClr val="dk1"/>
                </a:solidFill>
              </a:rPr>
              <a:t>Wind power </a:t>
            </a:r>
            <a:endParaRPr sz="1900" u="sng">
              <a:solidFill>
                <a:schemeClr val="dk1"/>
              </a:solidFill>
            </a:endParaRPr>
          </a:p>
          <a:p>
            <a:pPr indent="0" lvl="0" marL="0" rtl="0" algn="l">
              <a:spcBef>
                <a:spcPts val="1200"/>
              </a:spcBef>
              <a:spcAft>
                <a:spcPts val="0"/>
              </a:spcAft>
              <a:buNone/>
            </a:pPr>
            <a:r>
              <a:rPr lang="en">
                <a:solidFill>
                  <a:schemeClr val="dk1"/>
                </a:solidFill>
              </a:rPr>
              <a:t>Uses wind to spin the turbine</a:t>
            </a:r>
            <a:endParaRPr sz="1800">
              <a:solidFill>
                <a:srgbClr val="FF0000"/>
              </a:solidFill>
            </a:endParaRPr>
          </a:p>
          <a:p>
            <a:pPr indent="0" lvl="0" marL="0" rtl="0" algn="l">
              <a:spcBef>
                <a:spcPts val="1200"/>
              </a:spcBef>
              <a:spcAft>
                <a:spcPts val="0"/>
              </a:spcAft>
              <a:buClr>
                <a:schemeClr val="dk1"/>
              </a:buClr>
              <a:buSzPts val="1100"/>
              <a:buFont typeface="Arial"/>
              <a:buNone/>
            </a:pPr>
            <a:r>
              <a:t/>
            </a:r>
            <a:endParaRPr sz="1800">
              <a:solidFill>
                <a:srgbClr val="FF0000"/>
              </a:solidFill>
            </a:endParaRPr>
          </a:p>
          <a:p>
            <a:pPr indent="0" lvl="0" marL="457200" rtl="0" algn="l">
              <a:spcBef>
                <a:spcPts val="1200"/>
              </a:spcBef>
              <a:spcAft>
                <a:spcPts val="0"/>
              </a:spcAft>
              <a:buNone/>
            </a:pPr>
            <a:r>
              <a:t/>
            </a:r>
            <a:endParaRPr sz="1800">
              <a:solidFill>
                <a:srgbClr val="FF0000"/>
              </a:solidFill>
            </a:endParaRPr>
          </a:p>
          <a:p>
            <a:pPr indent="0" lvl="0" marL="457200" rtl="0" algn="l">
              <a:spcBef>
                <a:spcPts val="1200"/>
              </a:spcBef>
              <a:spcAft>
                <a:spcPts val="0"/>
              </a:spcAft>
              <a:buNone/>
            </a:pPr>
            <a:r>
              <a:t/>
            </a:r>
            <a:endParaRPr sz="1800">
              <a:solidFill>
                <a:srgbClr val="FF0000"/>
              </a:solidFill>
            </a:endParaRPr>
          </a:p>
          <a:p>
            <a:pPr indent="0" lvl="0" marL="0" rtl="0" algn="l">
              <a:spcBef>
                <a:spcPts val="1200"/>
              </a:spcBef>
              <a:spcAft>
                <a:spcPts val="1200"/>
              </a:spcAft>
              <a:buClr>
                <a:schemeClr val="dk1"/>
              </a:buClr>
              <a:buSzPts val="1100"/>
              <a:buFont typeface="Arial"/>
              <a:buNone/>
            </a:pPr>
            <a:r>
              <a:t/>
            </a:r>
            <a:endParaRPr sz="1800">
              <a:solidFill>
                <a:srgbClr val="FF0000"/>
              </a:solidFill>
            </a:endParaRPr>
          </a:p>
        </p:txBody>
      </p:sp>
      <p:pic>
        <p:nvPicPr>
          <p:cNvPr id="103" name="Google Shape;103;p18"/>
          <p:cNvPicPr preferRelativeResize="0"/>
          <p:nvPr/>
        </p:nvPicPr>
        <p:blipFill>
          <a:blip r:embed="rId3">
            <a:alphaModFix/>
          </a:blip>
          <a:stretch>
            <a:fillRect/>
          </a:stretch>
        </p:blipFill>
        <p:spPr>
          <a:xfrm>
            <a:off x="4957300" y="2096500"/>
            <a:ext cx="2429195" cy="1528350"/>
          </a:xfrm>
          <a:prstGeom prst="rect">
            <a:avLst/>
          </a:prstGeom>
          <a:noFill/>
          <a:ln>
            <a:noFill/>
          </a:ln>
        </p:spPr>
      </p:pic>
      <p:pic>
        <p:nvPicPr>
          <p:cNvPr id="104" name="Google Shape;104;p18"/>
          <p:cNvPicPr preferRelativeResize="0"/>
          <p:nvPr/>
        </p:nvPicPr>
        <p:blipFill>
          <a:blip r:embed="rId4">
            <a:alphaModFix/>
          </a:blip>
          <a:stretch>
            <a:fillRect/>
          </a:stretch>
        </p:blipFill>
        <p:spPr>
          <a:xfrm>
            <a:off x="440725" y="2046048"/>
            <a:ext cx="2172375" cy="1629251"/>
          </a:xfrm>
          <a:prstGeom prst="rect">
            <a:avLst/>
          </a:prstGeom>
          <a:noFill/>
          <a:ln>
            <a:noFill/>
          </a:ln>
        </p:spPr>
      </p:pic>
      <p:sp>
        <p:nvSpPr>
          <p:cNvPr id="105" name="Google Shape;105;p18"/>
          <p:cNvSpPr txBox="1"/>
          <p:nvPr/>
        </p:nvSpPr>
        <p:spPr>
          <a:xfrm>
            <a:off x="311700" y="4109275"/>
            <a:ext cx="6894900" cy="93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Both methods use a spinning turbine to generate electricity.</a:t>
            </a:r>
            <a:endParaRPr sz="1800">
              <a:solidFill>
                <a:schemeClr val="dk1"/>
              </a:solidFill>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For This Experiment</a:t>
            </a:r>
            <a:endParaRPr>
              <a:latin typeface="Comic Sans MS"/>
              <a:ea typeface="Comic Sans MS"/>
              <a:cs typeface="Comic Sans MS"/>
              <a:sym typeface="Comic Sans MS"/>
            </a:endParaRPr>
          </a:p>
        </p:txBody>
      </p:sp>
      <p:sp>
        <p:nvSpPr>
          <p:cNvPr id="111" name="Google Shape;111;p19"/>
          <p:cNvSpPr txBox="1"/>
          <p:nvPr>
            <p:ph idx="1" type="body"/>
          </p:nvPr>
        </p:nvSpPr>
        <p:spPr>
          <a:xfrm>
            <a:off x="311700" y="1154150"/>
            <a:ext cx="8520600" cy="239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W</a:t>
            </a:r>
            <a:r>
              <a:rPr lang="en">
                <a:solidFill>
                  <a:schemeClr val="dk1"/>
                </a:solidFill>
              </a:rPr>
              <a:t>e will use the repelling forces of magnets to spin the fidget spinner, which is imitating a turbine. </a:t>
            </a:r>
            <a:endParaRPr>
              <a:solidFill>
                <a:schemeClr val="dk1"/>
              </a:solidFill>
            </a:endParaRPr>
          </a:p>
          <a:p>
            <a:pPr indent="0" lvl="0" marL="0" rtl="0" algn="l">
              <a:spcBef>
                <a:spcPts val="1200"/>
              </a:spcBef>
              <a:spcAft>
                <a:spcPts val="1200"/>
              </a:spcAft>
              <a:buNone/>
            </a:pPr>
            <a:r>
              <a:rPr lang="en">
                <a:solidFill>
                  <a:schemeClr val="dk1"/>
                </a:solidFill>
              </a:rPr>
              <a:t>The reason we used a fidget spinner is because we learnt from research conducted by the State University of New York that a fidget spinner has special bearings to reduce friction when spun. </a:t>
            </a:r>
            <a:endParaRPr>
              <a:solidFill>
                <a:schemeClr val="dk1"/>
              </a:solidFill>
            </a:endParaRPr>
          </a:p>
        </p:txBody>
      </p:sp>
      <p:grpSp>
        <p:nvGrpSpPr>
          <p:cNvPr id="112" name="Google Shape;112;p19"/>
          <p:cNvGrpSpPr/>
          <p:nvPr/>
        </p:nvGrpSpPr>
        <p:grpSpPr>
          <a:xfrm>
            <a:off x="3461696" y="2978452"/>
            <a:ext cx="4854129" cy="2095977"/>
            <a:chOff x="4751275" y="3410575"/>
            <a:chExt cx="4260250" cy="1670900"/>
          </a:xfrm>
        </p:grpSpPr>
        <p:pic>
          <p:nvPicPr>
            <p:cNvPr id="113" name="Google Shape;113;p19"/>
            <p:cNvPicPr preferRelativeResize="0"/>
            <p:nvPr/>
          </p:nvPicPr>
          <p:blipFill rotWithShape="1">
            <a:blip r:embed="rId3">
              <a:alphaModFix/>
            </a:blip>
            <a:srcRect b="0" l="10201" r="0" t="10233"/>
            <a:stretch/>
          </p:blipFill>
          <p:spPr>
            <a:xfrm>
              <a:off x="7020603" y="3410575"/>
              <a:ext cx="1990921" cy="1670900"/>
            </a:xfrm>
            <a:prstGeom prst="rect">
              <a:avLst/>
            </a:prstGeom>
            <a:noFill/>
            <a:ln>
              <a:noFill/>
            </a:ln>
          </p:spPr>
        </p:pic>
        <p:sp>
          <p:nvSpPr>
            <p:cNvPr id="114" name="Google Shape;114;p19"/>
            <p:cNvSpPr/>
            <p:nvPr/>
          </p:nvSpPr>
          <p:spPr>
            <a:xfrm>
              <a:off x="5559145" y="4081358"/>
              <a:ext cx="1461300" cy="516600"/>
            </a:xfrm>
            <a:prstGeom prst="rightArrow">
              <a:avLst>
                <a:gd fmla="val 5264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Start here</a:t>
              </a:r>
              <a:endParaRPr/>
            </a:p>
          </p:txBody>
        </p:sp>
        <p:pic>
          <p:nvPicPr>
            <p:cNvPr id="115" name="Google Shape;115;p19"/>
            <p:cNvPicPr preferRelativeResize="0"/>
            <p:nvPr/>
          </p:nvPicPr>
          <p:blipFill>
            <a:blip r:embed="rId4">
              <a:alphaModFix/>
            </a:blip>
            <a:stretch>
              <a:fillRect/>
            </a:stretch>
          </p:blipFill>
          <p:spPr>
            <a:xfrm>
              <a:off x="4751275" y="4058419"/>
              <a:ext cx="710634" cy="562520"/>
            </a:xfrm>
            <a:prstGeom prst="rect">
              <a:avLst/>
            </a:prstGeom>
            <a:noFill/>
            <a:ln>
              <a:noFill/>
            </a:ln>
            <a:effectLst>
              <a:outerShdw blurRad="57150" rotWithShape="0" algn="bl" dir="5400000" dist="19050">
                <a:srgbClr val="000000">
                  <a:alpha val="50000"/>
                </a:srgbClr>
              </a:outerShdw>
            </a:effectLst>
          </p:spPr>
        </p:pic>
        <p:sp>
          <p:nvSpPr>
            <p:cNvPr id="116" name="Google Shape;116;p19"/>
            <p:cNvSpPr txBox="1"/>
            <p:nvPr/>
          </p:nvSpPr>
          <p:spPr>
            <a:xfrm>
              <a:off x="5831312" y="3872588"/>
              <a:ext cx="819900" cy="3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0000"/>
                  </a:solidFill>
                </a:rPr>
                <a:t>REPELS</a:t>
              </a:r>
              <a:endParaRPr sz="1000">
                <a:solidFill>
                  <a:srgbClr val="FF0000"/>
                </a:solidFill>
              </a:endParaRPr>
            </a:p>
          </p:txBody>
        </p:sp>
        <p:sp>
          <p:nvSpPr>
            <p:cNvPr id="117" name="Google Shape;117;p19"/>
            <p:cNvSpPr txBox="1"/>
            <p:nvPr/>
          </p:nvSpPr>
          <p:spPr>
            <a:xfrm>
              <a:off x="4975140" y="4159240"/>
              <a:ext cx="359700" cy="36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N</a:t>
              </a:r>
              <a:endParaRPr sz="1800">
                <a:solidFill>
                  <a:srgbClr val="FF0000"/>
                </a:solidFill>
              </a:endParaRPr>
            </a:p>
          </p:txBody>
        </p:sp>
        <p:sp>
          <p:nvSpPr>
            <p:cNvPr id="118" name="Google Shape;118;p19"/>
            <p:cNvSpPr txBox="1"/>
            <p:nvPr/>
          </p:nvSpPr>
          <p:spPr>
            <a:xfrm>
              <a:off x="7274992" y="4155600"/>
              <a:ext cx="359700" cy="36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N</a:t>
              </a:r>
              <a:endParaRPr sz="1800">
                <a:solidFill>
                  <a:srgbClr val="FF0000"/>
                </a:solidFill>
              </a:endParaRPr>
            </a:p>
          </p:txBody>
        </p:sp>
        <p:sp>
          <p:nvSpPr>
            <p:cNvPr id="119" name="Google Shape;119;p19"/>
            <p:cNvSpPr txBox="1"/>
            <p:nvPr/>
          </p:nvSpPr>
          <p:spPr>
            <a:xfrm>
              <a:off x="8444488" y="4159238"/>
              <a:ext cx="359700" cy="36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N</a:t>
              </a:r>
              <a:endParaRPr sz="1800">
                <a:solidFill>
                  <a:srgbClr val="FF0000"/>
                </a:solidFill>
              </a:endParaRPr>
            </a:p>
          </p:txBody>
        </p:sp>
        <p:sp>
          <p:nvSpPr>
            <p:cNvPr id="120" name="Google Shape;120;p19"/>
            <p:cNvSpPr txBox="1"/>
            <p:nvPr/>
          </p:nvSpPr>
          <p:spPr>
            <a:xfrm>
              <a:off x="7931614" y="3524844"/>
              <a:ext cx="359700" cy="36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N</a:t>
              </a:r>
              <a:endParaRPr sz="1800">
                <a:solidFill>
                  <a:srgbClr val="FF0000"/>
                </a:solidFill>
              </a:endParaRPr>
            </a:p>
          </p:txBody>
        </p:sp>
      </p:grpSp>
      <p:sp>
        <p:nvSpPr>
          <p:cNvPr id="121" name="Google Shape;121;p19"/>
          <p:cNvSpPr txBox="1"/>
          <p:nvPr/>
        </p:nvSpPr>
        <p:spPr>
          <a:xfrm>
            <a:off x="4145925" y="4458925"/>
            <a:ext cx="2007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rPr>
              <a:t>So when we bring the magnet in, it should repel and keep the fidget spinner spinning forever.</a:t>
            </a:r>
            <a:endParaRPr sz="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Variables </a:t>
            </a:r>
            <a:endParaRPr>
              <a:latin typeface="Comic Sans MS"/>
              <a:ea typeface="Comic Sans MS"/>
              <a:cs typeface="Comic Sans MS"/>
              <a:sym typeface="Comic Sans MS"/>
            </a:endParaRPr>
          </a:p>
        </p:txBody>
      </p:sp>
      <p:sp>
        <p:nvSpPr>
          <p:cNvPr id="127" name="Google Shape;12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sz="1829">
                <a:solidFill>
                  <a:schemeClr val="dk1"/>
                </a:solidFill>
              </a:rPr>
              <a:t>Manipulated Variable: Orientation of magnets </a:t>
            </a:r>
            <a:endParaRPr sz="1829">
              <a:solidFill>
                <a:schemeClr val="dk1"/>
              </a:solidFill>
            </a:endParaRPr>
          </a:p>
          <a:p>
            <a:pPr indent="0" lvl="0" marL="0" rtl="0" algn="l">
              <a:lnSpc>
                <a:spcPct val="95000"/>
              </a:lnSpc>
              <a:spcBef>
                <a:spcPts val="1200"/>
              </a:spcBef>
              <a:spcAft>
                <a:spcPts val="0"/>
              </a:spcAft>
              <a:buSzPts val="935"/>
              <a:buNone/>
            </a:pPr>
            <a:r>
              <a:t/>
            </a:r>
            <a:endParaRPr sz="1829"/>
          </a:p>
          <a:p>
            <a:pPr indent="0" lvl="0" marL="0" rtl="0" algn="l">
              <a:lnSpc>
                <a:spcPct val="95000"/>
              </a:lnSpc>
              <a:spcBef>
                <a:spcPts val="1200"/>
              </a:spcBef>
              <a:spcAft>
                <a:spcPts val="0"/>
              </a:spcAft>
              <a:buSzPts val="935"/>
              <a:buNone/>
            </a:pPr>
            <a:r>
              <a:rPr lang="en" sz="1829">
                <a:solidFill>
                  <a:schemeClr val="dk1"/>
                </a:solidFill>
              </a:rPr>
              <a:t>Responding Variable: Whether it will spin</a:t>
            </a:r>
            <a:endParaRPr sz="1829">
              <a:solidFill>
                <a:schemeClr val="dk1"/>
              </a:solidFill>
            </a:endParaRPr>
          </a:p>
          <a:p>
            <a:pPr indent="0" lvl="0" marL="0" rtl="0" algn="l">
              <a:lnSpc>
                <a:spcPct val="95000"/>
              </a:lnSpc>
              <a:spcBef>
                <a:spcPts val="1200"/>
              </a:spcBef>
              <a:spcAft>
                <a:spcPts val="0"/>
              </a:spcAft>
              <a:buSzPts val="935"/>
              <a:buNone/>
            </a:pPr>
            <a:r>
              <a:t/>
            </a:r>
            <a:endParaRPr sz="1829"/>
          </a:p>
          <a:p>
            <a:pPr indent="0" lvl="0" marL="0" rtl="0" algn="l">
              <a:lnSpc>
                <a:spcPct val="95000"/>
              </a:lnSpc>
              <a:spcBef>
                <a:spcPts val="1200"/>
              </a:spcBef>
              <a:spcAft>
                <a:spcPts val="0"/>
              </a:spcAft>
              <a:buSzPts val="935"/>
              <a:buNone/>
            </a:pPr>
            <a:r>
              <a:rPr lang="en" sz="1829">
                <a:solidFill>
                  <a:schemeClr val="dk1"/>
                </a:solidFill>
              </a:rPr>
              <a:t>Controlled Variable: Type of magnets used, strength of magnets, number of magnets used, type of fidget spinner, size of magnets</a:t>
            </a:r>
            <a:endParaRPr sz="1829">
              <a:solidFill>
                <a:schemeClr val="dk1"/>
              </a:solidFill>
            </a:endParaRPr>
          </a:p>
          <a:p>
            <a:pPr indent="0" lvl="0" marL="0" rtl="0" algn="l">
              <a:lnSpc>
                <a:spcPct val="95000"/>
              </a:lnSpc>
              <a:spcBef>
                <a:spcPts val="1200"/>
              </a:spcBef>
              <a:spcAft>
                <a:spcPts val="0"/>
              </a:spcAft>
              <a:buSzPts val="935"/>
              <a:buNone/>
            </a:pPr>
            <a:r>
              <a:t/>
            </a:r>
            <a:endParaRPr sz="1829"/>
          </a:p>
          <a:p>
            <a:pPr indent="0" lvl="0" marL="0" rtl="0" algn="l">
              <a:lnSpc>
                <a:spcPct val="95000"/>
              </a:lnSpc>
              <a:spcBef>
                <a:spcPts val="1200"/>
              </a:spcBef>
              <a:spcAft>
                <a:spcPts val="1200"/>
              </a:spcAft>
              <a:buSzPts val="935"/>
              <a:buNone/>
            </a:pPr>
            <a:r>
              <a:rPr lang="en" sz="1829">
                <a:solidFill>
                  <a:schemeClr val="dk1"/>
                </a:solidFill>
              </a:rPr>
              <a:t>Control: Fidget spinner without magnets on arms</a:t>
            </a:r>
            <a:endParaRPr sz="1829">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ic Sans MS"/>
                <a:ea typeface="Comic Sans MS"/>
                <a:cs typeface="Comic Sans MS"/>
                <a:sym typeface="Comic Sans MS"/>
              </a:rPr>
              <a:t>Materials</a:t>
            </a:r>
            <a:endParaRPr>
              <a:latin typeface="Comic Sans MS"/>
              <a:ea typeface="Comic Sans MS"/>
              <a:cs typeface="Comic Sans MS"/>
              <a:sym typeface="Comic Sans MS"/>
            </a:endParaRPr>
          </a:p>
        </p:txBody>
      </p:sp>
      <p:sp>
        <p:nvSpPr>
          <p:cNvPr id="133" name="Google Shape;13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chemeClr val="dk1"/>
                </a:solidFill>
              </a:rPr>
              <a:t>Fidget</a:t>
            </a:r>
            <a:r>
              <a:rPr lang="en">
                <a:solidFill>
                  <a:schemeClr val="dk1"/>
                </a:solidFill>
              </a:rPr>
              <a:t> spinner</a:t>
            </a:r>
            <a:r>
              <a:rPr lang="en"/>
              <a:t> (1)</a:t>
            </a:r>
            <a:endParaRPr/>
          </a:p>
          <a:p>
            <a:pPr indent="-342900" lvl="0" marL="457200" rtl="0" algn="l">
              <a:spcBef>
                <a:spcPts val="0"/>
              </a:spcBef>
              <a:spcAft>
                <a:spcPts val="0"/>
              </a:spcAft>
              <a:buSzPts val="1800"/>
              <a:buChar char="-"/>
            </a:pPr>
            <a:r>
              <a:rPr lang="en">
                <a:solidFill>
                  <a:schemeClr val="dk1"/>
                </a:solidFill>
              </a:rPr>
              <a:t>Neodymium magnets</a:t>
            </a:r>
            <a:r>
              <a:rPr lang="en"/>
              <a:t> </a:t>
            </a:r>
            <a:r>
              <a:rPr lang="en"/>
              <a:t>(4)</a:t>
            </a:r>
            <a:endParaRPr/>
          </a:p>
          <a:p>
            <a:pPr indent="-342900" lvl="0" marL="457200" rtl="0" algn="l">
              <a:spcBef>
                <a:spcPts val="0"/>
              </a:spcBef>
              <a:spcAft>
                <a:spcPts val="0"/>
              </a:spcAft>
              <a:buClr>
                <a:schemeClr val="dk1"/>
              </a:buClr>
              <a:buSzPts val="1800"/>
              <a:buChar char="-"/>
            </a:pPr>
            <a:r>
              <a:rPr lang="en">
                <a:solidFill>
                  <a:schemeClr val="dk1"/>
                </a:solidFill>
              </a:rPr>
              <a:t>Non-magnetised flat surface (wooden table top)</a:t>
            </a:r>
            <a:endParaRPr>
              <a:solidFill>
                <a:schemeClr val="dk1"/>
              </a:solidFill>
            </a:endParaRPr>
          </a:p>
          <a:p>
            <a:pPr indent="0" lvl="0" marL="457200" rtl="0" algn="l">
              <a:spcBef>
                <a:spcPts val="1200"/>
              </a:spcBef>
              <a:spcAft>
                <a:spcPts val="1200"/>
              </a:spcAft>
              <a:buNone/>
            </a:pPr>
            <a:r>
              <a:t/>
            </a:r>
            <a:endParaRPr/>
          </a:p>
        </p:txBody>
      </p:sp>
      <p:pic>
        <p:nvPicPr>
          <p:cNvPr id="134" name="Google Shape;134;p21"/>
          <p:cNvPicPr preferRelativeResize="0"/>
          <p:nvPr/>
        </p:nvPicPr>
        <p:blipFill rotWithShape="1">
          <a:blip r:embed="rId3">
            <a:alphaModFix/>
          </a:blip>
          <a:srcRect b="19469" l="33683" r="38116" t="17967"/>
          <a:stretch/>
        </p:blipFill>
        <p:spPr>
          <a:xfrm rot="-5400000">
            <a:off x="6198588" y="2424238"/>
            <a:ext cx="2307474" cy="2362999"/>
          </a:xfrm>
          <a:prstGeom prst="rect">
            <a:avLst/>
          </a:prstGeom>
          <a:noFill/>
          <a:ln>
            <a:noFill/>
          </a:ln>
        </p:spPr>
      </p:pic>
      <p:cxnSp>
        <p:nvCxnSpPr>
          <p:cNvPr id="135" name="Google Shape;135;p21"/>
          <p:cNvCxnSpPr/>
          <p:nvPr/>
        </p:nvCxnSpPr>
        <p:spPr>
          <a:xfrm flipH="1">
            <a:off x="6970975" y="2240825"/>
            <a:ext cx="1385700" cy="537900"/>
          </a:xfrm>
          <a:prstGeom prst="straightConnector1">
            <a:avLst/>
          </a:prstGeom>
          <a:noFill/>
          <a:ln cap="flat" cmpd="sng" w="9525">
            <a:solidFill>
              <a:schemeClr val="dk2"/>
            </a:solidFill>
            <a:prstDash val="solid"/>
            <a:round/>
            <a:headEnd len="med" w="med" type="none"/>
            <a:tailEnd len="med" w="med" type="triangle"/>
          </a:ln>
        </p:spPr>
      </p:cxnSp>
      <p:sp>
        <p:nvSpPr>
          <p:cNvPr id="136" name="Google Shape;136;p21"/>
          <p:cNvSpPr txBox="1"/>
          <p:nvPr/>
        </p:nvSpPr>
        <p:spPr>
          <a:xfrm rot="1496">
            <a:off x="8315546" y="1993969"/>
            <a:ext cx="689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rPr>
              <a:t>Magnet</a:t>
            </a:r>
            <a:endParaRPr sz="1100">
              <a:solidFill>
                <a:schemeClr val="dk2"/>
              </a:solidFill>
            </a:endParaRPr>
          </a:p>
        </p:txBody>
      </p:sp>
      <p:cxnSp>
        <p:nvCxnSpPr>
          <p:cNvPr id="137" name="Google Shape;137;p21"/>
          <p:cNvCxnSpPr/>
          <p:nvPr/>
        </p:nvCxnSpPr>
        <p:spPr>
          <a:xfrm rot="10800000">
            <a:off x="7123075" y="3510050"/>
            <a:ext cx="592200" cy="1192200"/>
          </a:xfrm>
          <a:prstGeom prst="straightConnector1">
            <a:avLst/>
          </a:prstGeom>
          <a:noFill/>
          <a:ln cap="flat" cmpd="sng" w="9525">
            <a:solidFill>
              <a:schemeClr val="dk2"/>
            </a:solidFill>
            <a:prstDash val="solid"/>
            <a:round/>
            <a:headEnd len="med" w="med" type="none"/>
            <a:tailEnd len="med" w="med" type="triangle"/>
          </a:ln>
        </p:spPr>
      </p:cxnSp>
      <p:sp>
        <p:nvSpPr>
          <p:cNvPr id="138" name="Google Shape;138;p21"/>
          <p:cNvSpPr txBox="1"/>
          <p:nvPr/>
        </p:nvSpPr>
        <p:spPr>
          <a:xfrm rot="1672">
            <a:off x="7123075" y="4599127"/>
            <a:ext cx="1233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rPr>
              <a:t>Fidget Spinner</a:t>
            </a:r>
            <a:endParaRPr sz="1100">
              <a:solidFill>
                <a:schemeClr val="dk2"/>
              </a:solidFill>
            </a:endParaRPr>
          </a:p>
        </p:txBody>
      </p:sp>
      <p:pic>
        <p:nvPicPr>
          <p:cNvPr id="139" name="Google Shape;139;p21"/>
          <p:cNvPicPr preferRelativeResize="0"/>
          <p:nvPr/>
        </p:nvPicPr>
        <p:blipFill>
          <a:blip r:embed="rId4">
            <a:alphaModFix/>
          </a:blip>
          <a:stretch>
            <a:fillRect/>
          </a:stretch>
        </p:blipFill>
        <p:spPr>
          <a:xfrm>
            <a:off x="623170" y="3104495"/>
            <a:ext cx="1662825" cy="1130275"/>
          </a:xfrm>
          <a:prstGeom prst="rect">
            <a:avLst/>
          </a:prstGeom>
          <a:noFill/>
          <a:ln>
            <a:noFill/>
          </a:ln>
        </p:spPr>
      </p:pic>
      <p:pic>
        <p:nvPicPr>
          <p:cNvPr id="140" name="Google Shape;140;p21"/>
          <p:cNvPicPr preferRelativeResize="0"/>
          <p:nvPr/>
        </p:nvPicPr>
        <p:blipFill>
          <a:blip r:embed="rId5">
            <a:alphaModFix/>
          </a:blip>
          <a:stretch>
            <a:fillRect/>
          </a:stretch>
        </p:blipFill>
        <p:spPr>
          <a:xfrm>
            <a:off x="2665625" y="2571759"/>
            <a:ext cx="2930950" cy="2515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