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Hi Melody"/>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HiMelody-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c50dcbd6a8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c50dcbd6a8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a778ffb407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a778ffb407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a71527079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a71527079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a778ffb407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a778ffb407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a778ffb407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a778ffb407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a778ffb40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a778ffb4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a778ffb407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a778ffb407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c4fd7aa7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c4fd7aa7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c9ce7afe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c9ce7afe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a71527079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a71527079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a778ffb40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a778ffb40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a778ffb407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a778ffb407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a778ffb407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a778ffb407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a778ffb407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a778ffb407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bfb6dfb8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bfb6dfb8e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cca55faab2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cca55faab2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a71527079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a71527079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a71527079e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a71527079e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a71527079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a71527079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a71527079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a71527079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b93e716a4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b93e716a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docs.google.com/document/d/1jnzFgQX_aMhyCHj4OrIYKNvjN3qCIhF45SFdTx3MS8E/edit?tab=t.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docs.google.com/document/d/1MijX3rOITPj7nROClb2KINtmcL044GVu1uNcDnnWX_E/edit?tab=t.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youtube.com/watch?v=xcsIbotRdc4&amp;t=1000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cysf.org/" TargetMode="External"/><Relationship Id="rId4" Type="http://schemas.openxmlformats.org/officeDocument/2006/relationships/hyperlink" Target="https://en.wikipedia.org/wiki/Greenhouse" TargetMode="External"/><Relationship Id="rId5" Type="http://schemas.openxmlformats.org/officeDocument/2006/relationships/hyperlink" Target="https://kids.kiddle.co/Greenhouse" TargetMode="External"/><Relationship Id="rId6" Type="http://schemas.openxmlformats.org/officeDocument/2006/relationships/hyperlink" Target="https://joegardener.com/podcast/hobby-greenhouse-faqs/" TargetMode="External"/><Relationship Id="rId7" Type="http://schemas.openxmlformats.org/officeDocument/2006/relationships/hyperlink" Target="https://www.canada-greenhouse-kits.ca/pages/gardening-informatio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215700" y="58775"/>
            <a:ext cx="8520600" cy="21450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Hi Melody"/>
                <a:ea typeface="Hi Melody"/>
                <a:cs typeface="Hi Melody"/>
                <a:sym typeface="Hi Melody"/>
              </a:rPr>
              <a:t>Log Book for </a:t>
            </a:r>
            <a:br>
              <a:rPr lang="en">
                <a:latin typeface="Hi Melody"/>
                <a:ea typeface="Hi Melody"/>
                <a:cs typeface="Hi Melody"/>
                <a:sym typeface="Hi Melody"/>
              </a:rPr>
            </a:br>
            <a:r>
              <a:rPr lang="en">
                <a:latin typeface="Hi Melody"/>
                <a:ea typeface="Hi Melody"/>
                <a:cs typeface="Hi Melody"/>
                <a:sym typeface="Hi Melody"/>
              </a:rPr>
              <a:t>Experiment Projects</a:t>
            </a:r>
            <a:endParaRPr>
              <a:latin typeface="Hi Melody"/>
              <a:ea typeface="Hi Melody"/>
              <a:cs typeface="Hi Melody"/>
              <a:sym typeface="Hi Melody"/>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Hi Melody"/>
                <a:ea typeface="Hi Melody"/>
                <a:cs typeface="Hi Melody"/>
                <a:sym typeface="Hi Melody"/>
              </a:rPr>
              <a:t>                                     </a:t>
            </a:r>
            <a:r>
              <a:rPr lang="en">
                <a:solidFill>
                  <a:schemeClr val="dk1"/>
                </a:solidFill>
                <a:latin typeface="Hi Melody"/>
                <a:ea typeface="Hi Melody"/>
                <a:cs typeface="Hi Melody"/>
                <a:sym typeface="Hi Melody"/>
              </a:rPr>
              <a:t>Ella and Ellie</a:t>
            </a:r>
            <a:endParaRPr>
              <a:solidFill>
                <a:schemeClr val="dk1"/>
              </a:solidFill>
              <a:latin typeface="Hi Melody"/>
              <a:ea typeface="Hi Melody"/>
              <a:cs typeface="Hi Melody"/>
              <a:sym typeface="Hi Melod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Hi Melody"/>
                <a:ea typeface="Hi Melody"/>
                <a:cs typeface="Hi Melody"/>
                <a:sym typeface="Hi Melody"/>
              </a:rPr>
              <a:t>Background research slide 2</a:t>
            </a:r>
            <a:endParaRPr>
              <a:latin typeface="Hi Melody"/>
              <a:ea typeface="Hi Melody"/>
              <a:cs typeface="Hi Melody"/>
              <a:sym typeface="Hi Melody"/>
            </a:endParaRPr>
          </a:p>
        </p:txBody>
      </p:sp>
      <p:sp>
        <p:nvSpPr>
          <p:cNvPr id="110" name="Google Shape;110;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10000"/>
          </a:bodyPr>
          <a:lstStyle/>
          <a:p>
            <a:pPr indent="0" lvl="0" marL="0" rtl="0" algn="l">
              <a:spcBef>
                <a:spcPts val="1200"/>
              </a:spcBef>
              <a:spcAft>
                <a:spcPts val="0"/>
              </a:spcAft>
              <a:buNone/>
            </a:pPr>
            <a:r>
              <a:rPr b="1" lang="en" sz="1100">
                <a:solidFill>
                  <a:schemeClr val="dk1"/>
                </a:solidFill>
              </a:rPr>
              <a:t>Placement</a:t>
            </a:r>
            <a:endParaRPr b="1" sz="1100">
              <a:solidFill>
                <a:schemeClr val="dk1"/>
              </a:solidFill>
            </a:endParaRPr>
          </a:p>
          <a:p>
            <a:pPr indent="0" lvl="0" marL="0" rtl="0" algn="l">
              <a:spcBef>
                <a:spcPts val="1200"/>
              </a:spcBef>
              <a:spcAft>
                <a:spcPts val="0"/>
              </a:spcAft>
              <a:buNone/>
            </a:pPr>
            <a:r>
              <a:rPr lang="en" sz="1100">
                <a:solidFill>
                  <a:schemeClr val="dk1"/>
                </a:solidFill>
              </a:rPr>
              <a:t>One of the best spots to put a greenhouse is a very sunny spot. This is because more sun can enter the greenhouse. Even if you've used the best materials out there, its extremely important to set you're greenhouse on a base. The base will provide a more stable position and give the greenhouse a long, healthy life. A tip is to set the end of a greenhouse facing the east. This lets the long side to face the south which allows it to get most direct sunlight. Also, set in on the south or southeast side of a structure or home that may obstruct light.</a:t>
            </a:r>
            <a:endParaRPr sz="1100">
              <a:solidFill>
                <a:schemeClr val="dk1"/>
              </a:solidFill>
            </a:endParaRPr>
          </a:p>
          <a:p>
            <a:pPr indent="0" lvl="0" marL="0" rtl="0" algn="l">
              <a:spcBef>
                <a:spcPts val="1200"/>
              </a:spcBef>
              <a:spcAft>
                <a:spcPts val="0"/>
              </a:spcAft>
              <a:buNone/>
            </a:pPr>
            <a:r>
              <a:rPr b="1" lang="en" sz="1100">
                <a:solidFill>
                  <a:schemeClr val="dk1"/>
                </a:solidFill>
              </a:rPr>
              <a:t>Must haves</a:t>
            </a:r>
            <a:endParaRPr b="1" sz="1100">
              <a:solidFill>
                <a:schemeClr val="dk1"/>
              </a:solidFill>
            </a:endParaRPr>
          </a:p>
          <a:p>
            <a:pPr indent="-282733" lvl="0" marL="457200" rtl="0" algn="l">
              <a:spcBef>
                <a:spcPts val="1200"/>
              </a:spcBef>
              <a:spcAft>
                <a:spcPts val="0"/>
              </a:spcAft>
              <a:buClr>
                <a:schemeClr val="dk1"/>
              </a:buClr>
              <a:buSzPct val="100000"/>
              <a:buChar char="●"/>
            </a:pPr>
            <a:r>
              <a:rPr lang="en" sz="1100">
                <a:solidFill>
                  <a:schemeClr val="dk1"/>
                </a:solidFill>
              </a:rPr>
              <a:t>Ventilation - it is vital to have a ventilation system in a greenhouse to keep the air flowing and maintain a good temperature. In every greenhouse, there are inevitably pockets of warmer, and colder air. These will make sure the plants are healthy and keep the air moving. Depending on the size of the greenhouse, each will need two to five different fans for proper ventilation and air flow. Vents do a good job of allowong hot air to escape the greenhouse.</a:t>
            </a:r>
            <a:endParaRPr sz="1100">
              <a:solidFill>
                <a:schemeClr val="dk1"/>
              </a:solidFill>
            </a:endParaRPr>
          </a:p>
          <a:p>
            <a:pPr indent="-282733" lvl="0" marL="457200" rtl="0" algn="l">
              <a:spcBef>
                <a:spcPts val="0"/>
              </a:spcBef>
              <a:spcAft>
                <a:spcPts val="0"/>
              </a:spcAft>
              <a:buClr>
                <a:schemeClr val="dk1"/>
              </a:buClr>
              <a:buSzPct val="100000"/>
              <a:buChar char="●"/>
            </a:pPr>
            <a:r>
              <a:rPr lang="en" sz="1100">
                <a:solidFill>
                  <a:schemeClr val="dk1"/>
                </a:solidFill>
              </a:rPr>
              <a:t>Temperature monitor - These help with keeping track of the temperature in the greenhouse.</a:t>
            </a:r>
            <a:endParaRPr sz="1100">
              <a:solidFill>
                <a:schemeClr val="dk1"/>
              </a:solidFill>
            </a:endParaRPr>
          </a:p>
          <a:p>
            <a:pPr indent="-282733" lvl="0" marL="457200" rtl="0" algn="l">
              <a:spcBef>
                <a:spcPts val="0"/>
              </a:spcBef>
              <a:spcAft>
                <a:spcPts val="0"/>
              </a:spcAft>
              <a:buClr>
                <a:schemeClr val="dk1"/>
              </a:buClr>
              <a:buSzPct val="100000"/>
              <a:buChar char="●"/>
            </a:pPr>
            <a:r>
              <a:rPr lang="en" sz="1100">
                <a:solidFill>
                  <a:schemeClr val="dk1"/>
                </a:solidFill>
              </a:rPr>
              <a:t>Heat - When planning to grow in a greenhouse, heat mats are recommended by many. Even if it is below 0 degrees Celsius, the seedlings will continue to not only survive, but survive. When placed under plants, heating mats can increase surrounding areas by 10 degrees Fahrenheit. When you use these, be careful. You don't want to overheat the plants or that could lead to a setback.</a:t>
            </a:r>
            <a:endParaRPr sz="1100">
              <a:solidFill>
                <a:schemeClr val="dk1"/>
              </a:solidFill>
            </a:endParaRPr>
          </a:p>
          <a:p>
            <a:pPr indent="-282733" lvl="0" marL="457200" rtl="0" algn="l">
              <a:spcBef>
                <a:spcPts val="0"/>
              </a:spcBef>
              <a:spcAft>
                <a:spcPts val="0"/>
              </a:spcAft>
              <a:buClr>
                <a:schemeClr val="dk1"/>
              </a:buClr>
              <a:buSzPct val="100000"/>
              <a:buChar char="●"/>
            </a:pPr>
            <a:r>
              <a:rPr lang="en" sz="1100">
                <a:solidFill>
                  <a:schemeClr val="dk1"/>
                </a:solidFill>
              </a:rPr>
              <a:t>Electricity - most of the items in this section of our research require electricity. So, to let a greenhouse run smoothly, gardeners often hook up an extension cord to let electricity run through. In the past few years, new electricity devices have been introduced to provide solar energy. These would also be a great option.</a:t>
            </a:r>
            <a:endParaRPr sz="1100">
              <a:solidFill>
                <a:schemeClr val="dk1"/>
              </a:solidFill>
            </a:endParaRPr>
          </a:p>
          <a:p>
            <a:pPr indent="-282733" lvl="0" marL="457200" rtl="0" algn="l">
              <a:spcBef>
                <a:spcPts val="0"/>
              </a:spcBef>
              <a:spcAft>
                <a:spcPts val="0"/>
              </a:spcAft>
              <a:buClr>
                <a:schemeClr val="dk1"/>
              </a:buClr>
              <a:buSzPct val="100000"/>
              <a:buChar char="●"/>
            </a:pPr>
            <a:r>
              <a:rPr lang="en" sz="1100">
                <a:solidFill>
                  <a:schemeClr val="dk1"/>
                </a:solidFill>
              </a:rPr>
              <a:t>shade cloth - Shade cloths are commonly used when the light getting into the greenhouse gets too intense. This blocks out all of the light coming into the greenhouse so the plants don't get over heated.</a:t>
            </a:r>
            <a:endParaRPr sz="1100">
              <a:solidFill>
                <a:schemeClr val="dk1"/>
              </a:solidFill>
            </a:endParaRPr>
          </a:p>
          <a:p>
            <a:pPr indent="0" lvl="0" marL="0" rtl="0" algn="l">
              <a:spcBef>
                <a:spcPts val="1200"/>
              </a:spcBef>
              <a:spcAft>
                <a:spcPts val="1200"/>
              </a:spcAft>
              <a:buNone/>
            </a:pPr>
            <a:r>
              <a:t/>
            </a:r>
            <a:endParaRPr>
              <a:solidFill>
                <a:schemeClr val="dk1"/>
              </a:solidFill>
              <a:latin typeface="Hi Melody"/>
              <a:ea typeface="Hi Melody"/>
              <a:cs typeface="Hi Melody"/>
              <a:sym typeface="Hi Melod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41509"/>
              <a:buFont typeface="Arial"/>
              <a:buNone/>
            </a:pPr>
            <a:r>
              <a:rPr lang="en" sz="2650">
                <a:latin typeface="Hi Melody"/>
                <a:ea typeface="Hi Melody"/>
                <a:cs typeface="Hi Melody"/>
                <a:sym typeface="Hi Melody"/>
              </a:rPr>
              <a:t>Experts we Interviewed:</a:t>
            </a:r>
            <a:endParaRPr sz="2650">
              <a:latin typeface="Hi Melody"/>
              <a:ea typeface="Hi Melody"/>
              <a:cs typeface="Hi Melody"/>
              <a:sym typeface="Hi Melody"/>
            </a:endParaRPr>
          </a:p>
          <a:p>
            <a:pPr indent="0" lvl="0" marL="0" rtl="0" algn="l">
              <a:spcBef>
                <a:spcPts val="0"/>
              </a:spcBef>
              <a:spcAft>
                <a:spcPts val="0"/>
              </a:spcAft>
              <a:buNone/>
            </a:pPr>
            <a:r>
              <a:t/>
            </a:r>
            <a:endParaRPr/>
          </a:p>
        </p:txBody>
      </p:sp>
      <p:sp>
        <p:nvSpPr>
          <p:cNvPr id="116" name="Google Shape;116;p23"/>
          <p:cNvSpPr txBox="1"/>
          <p:nvPr>
            <p:ph idx="1" type="body"/>
          </p:nvPr>
        </p:nvSpPr>
        <p:spPr>
          <a:xfrm>
            <a:off x="366700" y="1099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900">
                <a:solidFill>
                  <a:schemeClr val="dk1"/>
                </a:solidFill>
                <a:latin typeface="Hi Melody"/>
                <a:ea typeface="Hi Melody"/>
                <a:cs typeface="Hi Melody"/>
                <a:sym typeface="Hi Melody"/>
              </a:rPr>
              <a:t>We sent a total of six emails to six experts across north america and three of them </a:t>
            </a:r>
            <a:r>
              <a:rPr lang="en" sz="1900">
                <a:solidFill>
                  <a:schemeClr val="dk1"/>
                </a:solidFill>
                <a:latin typeface="Hi Melody"/>
                <a:ea typeface="Hi Melody"/>
                <a:cs typeface="Hi Melody"/>
                <a:sym typeface="Hi Melody"/>
              </a:rPr>
              <a:t>replied: David wees, neil mattson, and william miller. Each of their answers were very different. For example, we asked them how much their greenhouses at their universities costed and their answers ranged between $120-$500 per square foot or $90 000 usd for a substantial greenhouse.</a:t>
            </a:r>
            <a:endParaRPr sz="1900">
              <a:solidFill>
                <a:schemeClr val="dk1"/>
              </a:solidFill>
              <a:latin typeface="Hi Melody"/>
              <a:ea typeface="Hi Melody"/>
              <a:cs typeface="Hi Melody"/>
              <a:sym typeface="Hi Melody"/>
            </a:endParaRPr>
          </a:p>
          <a:p>
            <a:pPr indent="0" lvl="0" marL="0" rtl="0" algn="l">
              <a:spcBef>
                <a:spcPts val="1200"/>
              </a:spcBef>
              <a:spcAft>
                <a:spcPts val="0"/>
              </a:spcAft>
              <a:buNone/>
            </a:pPr>
            <a:r>
              <a:t/>
            </a:r>
            <a:endParaRPr sz="1900">
              <a:solidFill>
                <a:schemeClr val="dk1"/>
              </a:solidFill>
              <a:latin typeface="Hi Melody"/>
              <a:ea typeface="Hi Melody"/>
              <a:cs typeface="Hi Melody"/>
              <a:sym typeface="Hi Melody"/>
            </a:endParaRPr>
          </a:p>
          <a:p>
            <a:pPr indent="0" lvl="0" marL="0" rtl="0" algn="l">
              <a:spcBef>
                <a:spcPts val="1200"/>
              </a:spcBef>
              <a:spcAft>
                <a:spcPts val="1200"/>
              </a:spcAft>
              <a:buNone/>
            </a:pPr>
            <a:r>
              <a:rPr lang="en" sz="1900">
                <a:solidFill>
                  <a:schemeClr val="dk1"/>
                </a:solidFill>
                <a:latin typeface="Hi Melody"/>
                <a:ea typeface="Hi Melody"/>
                <a:cs typeface="Hi Melody"/>
                <a:sym typeface="Hi Melody"/>
              </a:rPr>
              <a:t>Link for full answers and replies - </a:t>
            </a:r>
            <a:r>
              <a:rPr lang="en" sz="1900" u="sng">
                <a:solidFill>
                  <a:schemeClr val="hlink"/>
                </a:solidFill>
                <a:latin typeface="Hi Melody"/>
                <a:ea typeface="Hi Melody"/>
                <a:cs typeface="Hi Melody"/>
                <a:sym typeface="Hi Melody"/>
                <a:hlinkClick r:id="rId3"/>
              </a:rPr>
              <a:t>https://docs.google.com/document/d/1jnzFgQX_aMhyCHj4OrIYKNvjN3qCIhF45SFdTx3MS8E/edit?tab=t.0</a:t>
            </a:r>
            <a:endParaRPr sz="1900">
              <a:solidFill>
                <a:schemeClr val="dk1"/>
              </a:solidFill>
              <a:latin typeface="Hi Melody"/>
              <a:ea typeface="Hi Melody"/>
              <a:cs typeface="Hi Melody"/>
              <a:sym typeface="Hi Melod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4"/>
          <p:cNvSpPr txBox="1"/>
          <p:nvPr>
            <p:ph type="title"/>
          </p:nvPr>
        </p:nvSpPr>
        <p:spPr>
          <a:xfrm>
            <a:off x="311700" y="306475"/>
            <a:ext cx="8520600" cy="846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244">
                <a:latin typeface="Hi Melody"/>
                <a:ea typeface="Hi Melody"/>
                <a:cs typeface="Hi Melody"/>
                <a:sym typeface="Hi Melody"/>
              </a:rPr>
              <a:t>Variables: The things that have an effect on </a:t>
            </a:r>
            <a:r>
              <a:rPr lang="en" sz="2244">
                <a:latin typeface="Hi Melody"/>
                <a:ea typeface="Hi Melody"/>
                <a:cs typeface="Hi Melody"/>
                <a:sym typeface="Hi Melody"/>
              </a:rPr>
              <a:t>experiment</a:t>
            </a:r>
            <a:r>
              <a:rPr lang="en" sz="2244">
                <a:latin typeface="Hi Melody"/>
                <a:ea typeface="Hi Melody"/>
                <a:cs typeface="Hi Melody"/>
                <a:sym typeface="Hi Melody"/>
              </a:rPr>
              <a:t> are called variables. </a:t>
            </a:r>
            <a:endParaRPr>
              <a:latin typeface="Hi Melody"/>
              <a:ea typeface="Hi Melody"/>
              <a:cs typeface="Hi Melody"/>
              <a:sym typeface="Hi Melody"/>
            </a:endParaRPr>
          </a:p>
        </p:txBody>
      </p:sp>
      <p:sp>
        <p:nvSpPr>
          <p:cNvPr id="122" name="Google Shape;122;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Hi Melody"/>
                <a:ea typeface="Hi Melody"/>
                <a:cs typeface="Hi Melody"/>
                <a:sym typeface="Hi Melody"/>
              </a:rPr>
              <a:t>Our manipulated variable is our container that we will be storing the grass in.</a:t>
            </a:r>
            <a:endParaRPr>
              <a:solidFill>
                <a:schemeClr val="dk1"/>
              </a:solidFill>
              <a:latin typeface="Hi Melody"/>
              <a:ea typeface="Hi Melody"/>
              <a:cs typeface="Hi Melody"/>
              <a:sym typeface="Hi Melody"/>
            </a:endParaRPr>
          </a:p>
          <a:p>
            <a:pPr indent="0" lvl="0" marL="0" rtl="0" algn="l">
              <a:spcBef>
                <a:spcPts val="1200"/>
              </a:spcBef>
              <a:spcAft>
                <a:spcPts val="0"/>
              </a:spcAft>
              <a:buNone/>
            </a:pPr>
            <a:r>
              <a:t/>
            </a:r>
            <a:endParaRPr>
              <a:solidFill>
                <a:schemeClr val="dk1"/>
              </a:solidFill>
              <a:latin typeface="Hi Melody"/>
              <a:ea typeface="Hi Melody"/>
              <a:cs typeface="Hi Melody"/>
              <a:sym typeface="Hi Melody"/>
            </a:endParaRPr>
          </a:p>
          <a:p>
            <a:pPr indent="0" lvl="0" marL="0" rtl="0" algn="l">
              <a:spcBef>
                <a:spcPts val="1200"/>
              </a:spcBef>
              <a:spcAft>
                <a:spcPts val="0"/>
              </a:spcAft>
              <a:buClr>
                <a:schemeClr val="dk1"/>
              </a:buClr>
              <a:buSzPts val="1100"/>
              <a:buFont typeface="Arial"/>
              <a:buNone/>
            </a:pPr>
            <a:r>
              <a:rPr lang="en">
                <a:solidFill>
                  <a:schemeClr val="dk1"/>
                </a:solidFill>
                <a:latin typeface="Hi Melody"/>
                <a:ea typeface="Hi Melody"/>
                <a:cs typeface="Hi Melody"/>
                <a:sym typeface="Hi Melody"/>
              </a:rPr>
              <a:t>Controlled Variable: </a:t>
            </a:r>
            <a:endParaRPr>
              <a:solidFill>
                <a:schemeClr val="dk1"/>
              </a:solidFill>
              <a:latin typeface="Hi Melody"/>
              <a:ea typeface="Hi Melody"/>
              <a:cs typeface="Hi Melody"/>
              <a:sym typeface="Hi Melody"/>
            </a:endParaRPr>
          </a:p>
          <a:p>
            <a:pPr indent="0" lvl="0" marL="0" rtl="0" algn="l">
              <a:spcBef>
                <a:spcPts val="1200"/>
              </a:spcBef>
              <a:spcAft>
                <a:spcPts val="0"/>
              </a:spcAft>
              <a:buNone/>
            </a:pPr>
            <a:r>
              <a:rPr lang="en">
                <a:solidFill>
                  <a:schemeClr val="dk1"/>
                </a:solidFill>
                <a:latin typeface="Hi Melody"/>
                <a:ea typeface="Hi Melody"/>
                <a:cs typeface="Hi Melody"/>
                <a:sym typeface="Hi Melody"/>
              </a:rPr>
              <a:t>Our controlled variable is our plant that we were going to be using called grass. We will take this plant and put in our different objects/ habitats to test and see what will be the most practical. </a:t>
            </a:r>
            <a:endParaRPr>
              <a:solidFill>
                <a:schemeClr val="dk1"/>
              </a:solidFill>
              <a:latin typeface="Hi Melody"/>
              <a:ea typeface="Hi Melody"/>
              <a:cs typeface="Hi Melody"/>
              <a:sym typeface="Hi Melody"/>
            </a:endParaRPr>
          </a:p>
          <a:p>
            <a:pPr indent="0" lvl="0" marL="0" rtl="0" algn="l">
              <a:spcBef>
                <a:spcPts val="1200"/>
              </a:spcBef>
              <a:spcAft>
                <a:spcPts val="0"/>
              </a:spcAft>
              <a:buClr>
                <a:schemeClr val="dk1"/>
              </a:buClr>
              <a:buSzPts val="1100"/>
              <a:buFont typeface="Arial"/>
              <a:buNone/>
            </a:pPr>
            <a:r>
              <a:t/>
            </a:r>
            <a:endParaRPr>
              <a:solidFill>
                <a:schemeClr val="dk1"/>
              </a:solidFill>
              <a:latin typeface="Hi Melody"/>
              <a:ea typeface="Hi Melody"/>
              <a:cs typeface="Hi Melody"/>
              <a:sym typeface="Hi Melody"/>
            </a:endParaRPr>
          </a:p>
          <a:p>
            <a:pPr indent="0" lvl="0" marL="0" rtl="0" algn="l">
              <a:spcBef>
                <a:spcPts val="1200"/>
              </a:spcBef>
              <a:spcAft>
                <a:spcPts val="1200"/>
              </a:spcAft>
              <a:buClr>
                <a:schemeClr val="dk1"/>
              </a:buClr>
              <a:buSzPts val="1100"/>
              <a:buFont typeface="Arial"/>
              <a:buNone/>
            </a:pPr>
            <a:r>
              <a:rPr lang="en">
                <a:solidFill>
                  <a:schemeClr val="dk1"/>
                </a:solidFill>
                <a:latin typeface="Hi Melody"/>
                <a:ea typeface="Hi Melody"/>
                <a:cs typeface="Hi Melody"/>
                <a:sym typeface="Hi Melody"/>
              </a:rPr>
              <a:t>Responding Variable: Our responding variable is the grass being grown with just poly sheeting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Hi Melody"/>
                <a:ea typeface="Hi Melody"/>
                <a:cs typeface="Hi Melody"/>
                <a:sym typeface="Hi Melody"/>
              </a:rPr>
              <a:t>Procedure: </a:t>
            </a:r>
            <a:endParaRPr sz="1800">
              <a:latin typeface="Hi Melody"/>
              <a:ea typeface="Hi Melody"/>
              <a:cs typeface="Hi Melody"/>
              <a:sym typeface="Hi Melody"/>
            </a:endParaRPr>
          </a:p>
        </p:txBody>
      </p:sp>
      <p:sp>
        <p:nvSpPr>
          <p:cNvPr id="128" name="Google Shape;128;p25"/>
          <p:cNvSpPr txBox="1"/>
          <p:nvPr>
            <p:ph idx="1" type="body"/>
          </p:nvPr>
        </p:nvSpPr>
        <p:spPr>
          <a:xfrm>
            <a:off x="311700" y="1127200"/>
            <a:ext cx="8520600" cy="3416400"/>
          </a:xfrm>
          <a:prstGeom prst="rect">
            <a:avLst/>
          </a:prstGeom>
        </p:spPr>
        <p:txBody>
          <a:bodyPr anchorCtr="0" anchor="t" bIns="91425" lIns="91425" spcFirstLastPara="1" rIns="91425" wrap="square" tIns="91425">
            <a:normAutofit fontScale="62500" lnSpcReduction="20000"/>
          </a:bodyPr>
          <a:lstStyle/>
          <a:p>
            <a:pPr indent="0" lvl="0" marL="0" rtl="0" algn="l">
              <a:spcBef>
                <a:spcPts val="1200"/>
              </a:spcBef>
              <a:spcAft>
                <a:spcPts val="0"/>
              </a:spcAft>
              <a:buClr>
                <a:schemeClr val="dk1"/>
              </a:buClr>
              <a:buSzPct val="44134"/>
              <a:buFont typeface="Arial"/>
              <a:buNone/>
            </a:pPr>
            <a:r>
              <a:rPr lang="en" sz="2492">
                <a:solidFill>
                  <a:schemeClr val="dk1"/>
                </a:solidFill>
                <a:latin typeface="Hi Melody"/>
                <a:ea typeface="Hi Melody"/>
                <a:cs typeface="Hi Melody"/>
                <a:sym typeface="Hi Melody"/>
              </a:rPr>
              <a:t>1. Gathered all variables</a:t>
            </a:r>
            <a:endParaRPr sz="2492">
              <a:solidFill>
                <a:schemeClr val="dk1"/>
              </a:solidFill>
              <a:latin typeface="Hi Melody"/>
              <a:ea typeface="Hi Melody"/>
              <a:cs typeface="Hi Melody"/>
              <a:sym typeface="Hi Melody"/>
            </a:endParaRPr>
          </a:p>
          <a:p>
            <a:pPr indent="0" lvl="0" marL="0" rtl="0" algn="l">
              <a:spcBef>
                <a:spcPts val="1200"/>
              </a:spcBef>
              <a:spcAft>
                <a:spcPts val="0"/>
              </a:spcAft>
              <a:buClr>
                <a:schemeClr val="dk1"/>
              </a:buClr>
              <a:buSzPct val="44134"/>
              <a:buFont typeface="Arial"/>
              <a:buNone/>
            </a:pPr>
            <a:r>
              <a:rPr lang="en" sz="2492">
                <a:solidFill>
                  <a:schemeClr val="dk1"/>
                </a:solidFill>
                <a:latin typeface="Hi Melody"/>
                <a:ea typeface="Hi Melody"/>
                <a:cs typeface="Hi Melody"/>
                <a:sym typeface="Hi Melody"/>
              </a:rPr>
              <a:t>2. We went and bought grass seeds, fertiliser, and jiffy cups.</a:t>
            </a:r>
            <a:endParaRPr sz="2492">
              <a:solidFill>
                <a:schemeClr val="dk1"/>
              </a:solidFill>
              <a:latin typeface="Hi Melody"/>
              <a:ea typeface="Hi Melody"/>
              <a:cs typeface="Hi Melody"/>
              <a:sym typeface="Hi Melody"/>
            </a:endParaRPr>
          </a:p>
          <a:p>
            <a:pPr indent="0" lvl="0" marL="0" rtl="0" algn="l">
              <a:spcBef>
                <a:spcPts val="1200"/>
              </a:spcBef>
              <a:spcAft>
                <a:spcPts val="0"/>
              </a:spcAft>
              <a:buClr>
                <a:schemeClr val="dk1"/>
              </a:buClr>
              <a:buSzPct val="44134"/>
              <a:buFont typeface="Arial"/>
              <a:buNone/>
            </a:pPr>
            <a:r>
              <a:rPr lang="en" sz="2492">
                <a:solidFill>
                  <a:schemeClr val="dk1"/>
                </a:solidFill>
                <a:latin typeface="Hi Melody"/>
                <a:ea typeface="Hi Melody"/>
                <a:cs typeface="Hi Melody"/>
                <a:sym typeface="Hi Melody"/>
              </a:rPr>
              <a:t>3. put all the items we bought into variables</a:t>
            </a:r>
            <a:endParaRPr sz="2492">
              <a:solidFill>
                <a:schemeClr val="dk1"/>
              </a:solidFill>
              <a:latin typeface="Hi Melody"/>
              <a:ea typeface="Hi Melody"/>
              <a:cs typeface="Hi Melody"/>
              <a:sym typeface="Hi Melody"/>
            </a:endParaRPr>
          </a:p>
          <a:p>
            <a:pPr indent="0" lvl="0" marL="0" rtl="0" algn="l">
              <a:spcBef>
                <a:spcPts val="1200"/>
              </a:spcBef>
              <a:spcAft>
                <a:spcPts val="0"/>
              </a:spcAft>
              <a:buClr>
                <a:schemeClr val="dk1"/>
              </a:buClr>
              <a:buSzPct val="44134"/>
              <a:buFont typeface="Arial"/>
              <a:buNone/>
            </a:pPr>
            <a:r>
              <a:rPr lang="en" sz="2492">
                <a:solidFill>
                  <a:schemeClr val="dk1"/>
                </a:solidFill>
                <a:latin typeface="Hi Melody"/>
                <a:ea typeface="Hi Melody"/>
                <a:cs typeface="Hi Melody"/>
                <a:sym typeface="Hi Melody"/>
              </a:rPr>
              <a:t>4. set each of the variables in a window sill with sunlight</a:t>
            </a:r>
            <a:endParaRPr sz="2492">
              <a:solidFill>
                <a:schemeClr val="dk1"/>
              </a:solidFill>
              <a:latin typeface="Hi Melody"/>
              <a:ea typeface="Hi Melody"/>
              <a:cs typeface="Hi Melody"/>
              <a:sym typeface="Hi Melody"/>
            </a:endParaRPr>
          </a:p>
          <a:p>
            <a:pPr indent="0" lvl="0" marL="0" rtl="0" algn="l">
              <a:spcBef>
                <a:spcPts val="1200"/>
              </a:spcBef>
              <a:spcAft>
                <a:spcPts val="0"/>
              </a:spcAft>
              <a:buClr>
                <a:schemeClr val="dk1"/>
              </a:buClr>
              <a:buSzPct val="44134"/>
              <a:buFont typeface="Arial"/>
              <a:buNone/>
            </a:pPr>
            <a:r>
              <a:rPr lang="en" sz="2492">
                <a:solidFill>
                  <a:schemeClr val="dk1"/>
                </a:solidFill>
                <a:latin typeface="Hi Melody"/>
                <a:ea typeface="Hi Melody"/>
                <a:cs typeface="Hi Melody"/>
                <a:sym typeface="Hi Melody"/>
              </a:rPr>
              <a:t>5. let them grow for 11 days</a:t>
            </a:r>
            <a:endParaRPr sz="2492">
              <a:solidFill>
                <a:schemeClr val="dk1"/>
              </a:solidFill>
              <a:latin typeface="Hi Melody"/>
              <a:ea typeface="Hi Melody"/>
              <a:cs typeface="Hi Melody"/>
              <a:sym typeface="Hi Melody"/>
            </a:endParaRPr>
          </a:p>
          <a:p>
            <a:pPr indent="0" lvl="0" marL="0" rtl="0" algn="l">
              <a:spcBef>
                <a:spcPts val="1200"/>
              </a:spcBef>
              <a:spcAft>
                <a:spcPts val="0"/>
              </a:spcAft>
              <a:buClr>
                <a:schemeClr val="dk1"/>
              </a:buClr>
              <a:buSzPct val="44134"/>
              <a:buFont typeface="Arial"/>
              <a:buNone/>
            </a:pPr>
            <a:r>
              <a:rPr lang="en" sz="2492">
                <a:solidFill>
                  <a:schemeClr val="dk1"/>
                </a:solidFill>
                <a:latin typeface="Hi Melody"/>
                <a:ea typeface="Hi Melody"/>
                <a:cs typeface="Hi Melody"/>
                <a:sym typeface="Hi Melody"/>
              </a:rPr>
              <a:t>6. water them every morning and evening</a:t>
            </a:r>
            <a:endParaRPr sz="2492">
              <a:solidFill>
                <a:schemeClr val="dk1"/>
              </a:solidFill>
              <a:latin typeface="Hi Melody"/>
              <a:ea typeface="Hi Melody"/>
              <a:cs typeface="Hi Melody"/>
              <a:sym typeface="Hi Melody"/>
            </a:endParaRPr>
          </a:p>
          <a:p>
            <a:pPr indent="0" lvl="0" marL="0" rtl="0" algn="l">
              <a:spcBef>
                <a:spcPts val="1200"/>
              </a:spcBef>
              <a:spcAft>
                <a:spcPts val="0"/>
              </a:spcAft>
              <a:buClr>
                <a:schemeClr val="dk1"/>
              </a:buClr>
              <a:buSzPct val="44134"/>
              <a:buFont typeface="Arial"/>
              <a:buNone/>
            </a:pPr>
            <a:r>
              <a:rPr lang="en" sz="2492">
                <a:solidFill>
                  <a:schemeClr val="dk1"/>
                </a:solidFill>
                <a:latin typeface="Hi Melody"/>
                <a:ea typeface="Hi Melody"/>
                <a:cs typeface="Hi Melody"/>
                <a:sym typeface="Hi Melody"/>
              </a:rPr>
              <a:t>7. take pictures of progress every evening</a:t>
            </a:r>
            <a:endParaRPr sz="2492">
              <a:solidFill>
                <a:schemeClr val="dk1"/>
              </a:solidFill>
              <a:latin typeface="Hi Melody"/>
              <a:ea typeface="Hi Melody"/>
              <a:cs typeface="Hi Melody"/>
              <a:sym typeface="Hi Melody"/>
            </a:endParaRPr>
          </a:p>
          <a:p>
            <a:pPr indent="0" lvl="0" marL="0" rtl="0" algn="l">
              <a:spcBef>
                <a:spcPts val="1200"/>
              </a:spcBef>
              <a:spcAft>
                <a:spcPts val="0"/>
              </a:spcAft>
              <a:buClr>
                <a:schemeClr val="dk1"/>
              </a:buClr>
              <a:buSzPct val="44134"/>
              <a:buFont typeface="Arial"/>
              <a:buNone/>
            </a:pPr>
            <a:r>
              <a:rPr lang="en" sz="2492">
                <a:solidFill>
                  <a:schemeClr val="dk1"/>
                </a:solidFill>
                <a:latin typeface="Hi Melody"/>
                <a:ea typeface="Hi Melody"/>
                <a:cs typeface="Hi Melody"/>
                <a:sym typeface="Hi Melody"/>
              </a:rPr>
              <a:t>8. record observations and put data in chart</a:t>
            </a:r>
            <a:endParaRPr sz="2492">
              <a:solidFill>
                <a:schemeClr val="dk1"/>
              </a:solidFill>
              <a:latin typeface="Hi Melody"/>
              <a:ea typeface="Hi Melody"/>
              <a:cs typeface="Hi Melody"/>
              <a:sym typeface="Hi Melody"/>
            </a:endParaRPr>
          </a:p>
          <a:p>
            <a:pPr indent="0" lvl="0" marL="0" rtl="0" algn="l">
              <a:spcBef>
                <a:spcPts val="1200"/>
              </a:spcBef>
              <a:spcAft>
                <a:spcPts val="1200"/>
              </a:spcAft>
              <a:buNone/>
            </a:pPr>
            <a:r>
              <a:t/>
            </a:r>
            <a:endParaRPr>
              <a:solidFill>
                <a:schemeClr val="dk1"/>
              </a:solidFill>
              <a:latin typeface="Hi Melody"/>
              <a:ea typeface="Hi Melody"/>
              <a:cs typeface="Hi Melody"/>
              <a:sym typeface="Hi Melod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Hi Melody"/>
                <a:ea typeface="Hi Melody"/>
                <a:cs typeface="Hi Melody"/>
                <a:sym typeface="Hi Melody"/>
              </a:rPr>
              <a:t>Materials:</a:t>
            </a:r>
            <a:endParaRPr sz="2688">
              <a:latin typeface="Hi Melody"/>
              <a:ea typeface="Hi Melody"/>
              <a:cs typeface="Hi Melody"/>
              <a:sym typeface="Hi Melody"/>
            </a:endParaRPr>
          </a:p>
        </p:txBody>
      </p:sp>
      <p:sp>
        <p:nvSpPr>
          <p:cNvPr id="134" name="Google Shape;134;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Hi Melody"/>
              <a:buChar char="●"/>
            </a:pPr>
            <a:r>
              <a:rPr lang="en">
                <a:solidFill>
                  <a:schemeClr val="dk1"/>
                </a:solidFill>
                <a:latin typeface="Hi Melody"/>
                <a:ea typeface="Hi Melody"/>
                <a:cs typeface="Hi Melody"/>
                <a:sym typeface="Hi Melody"/>
              </a:rPr>
              <a:t>6 small plots of grass that are partially grown</a:t>
            </a:r>
            <a:endParaRPr>
              <a:solidFill>
                <a:schemeClr val="dk1"/>
              </a:solidFill>
              <a:latin typeface="Hi Melody"/>
              <a:ea typeface="Hi Melody"/>
              <a:cs typeface="Hi Melody"/>
              <a:sym typeface="Hi Melody"/>
            </a:endParaRPr>
          </a:p>
          <a:p>
            <a:pPr indent="-342900" lvl="0" marL="457200" rtl="0" algn="l">
              <a:spcBef>
                <a:spcPts val="0"/>
              </a:spcBef>
              <a:spcAft>
                <a:spcPts val="0"/>
              </a:spcAft>
              <a:buClr>
                <a:schemeClr val="dk1"/>
              </a:buClr>
              <a:buSzPts val="1800"/>
              <a:buFont typeface="Hi Melody"/>
              <a:buChar char="●"/>
            </a:pPr>
            <a:r>
              <a:rPr lang="en">
                <a:solidFill>
                  <a:schemeClr val="dk1"/>
                </a:solidFill>
                <a:latin typeface="Hi Melody"/>
                <a:ea typeface="Hi Melody"/>
                <a:cs typeface="Hi Melody"/>
                <a:sym typeface="Hi Melody"/>
              </a:rPr>
              <a:t>1 plastic bucket</a:t>
            </a:r>
            <a:endParaRPr>
              <a:solidFill>
                <a:schemeClr val="dk1"/>
              </a:solidFill>
              <a:latin typeface="Hi Melody"/>
              <a:ea typeface="Hi Melody"/>
              <a:cs typeface="Hi Melody"/>
              <a:sym typeface="Hi Melody"/>
            </a:endParaRPr>
          </a:p>
          <a:p>
            <a:pPr indent="-342900" lvl="0" marL="457200" rtl="0" algn="l">
              <a:spcBef>
                <a:spcPts val="0"/>
              </a:spcBef>
              <a:spcAft>
                <a:spcPts val="0"/>
              </a:spcAft>
              <a:buClr>
                <a:schemeClr val="dk1"/>
              </a:buClr>
              <a:buSzPts val="1800"/>
              <a:buFont typeface="Hi Melody"/>
              <a:buChar char="●"/>
            </a:pPr>
            <a:r>
              <a:rPr lang="en">
                <a:solidFill>
                  <a:schemeClr val="dk1"/>
                </a:solidFill>
                <a:latin typeface="Hi Melody"/>
                <a:ea typeface="Hi Melody"/>
                <a:cs typeface="Hi Melody"/>
                <a:sym typeface="Hi Melody"/>
              </a:rPr>
              <a:t>1 big glass jar</a:t>
            </a:r>
            <a:endParaRPr>
              <a:solidFill>
                <a:schemeClr val="dk1"/>
              </a:solidFill>
              <a:latin typeface="Hi Melody"/>
              <a:ea typeface="Hi Melody"/>
              <a:cs typeface="Hi Melody"/>
              <a:sym typeface="Hi Melody"/>
            </a:endParaRPr>
          </a:p>
          <a:p>
            <a:pPr indent="-342900" lvl="0" marL="457200" rtl="0" algn="l">
              <a:spcBef>
                <a:spcPts val="0"/>
              </a:spcBef>
              <a:spcAft>
                <a:spcPts val="0"/>
              </a:spcAft>
              <a:buClr>
                <a:schemeClr val="dk1"/>
              </a:buClr>
              <a:buSzPts val="1800"/>
              <a:buFont typeface="Hi Melody"/>
              <a:buChar char="●"/>
            </a:pPr>
            <a:r>
              <a:rPr lang="en">
                <a:solidFill>
                  <a:schemeClr val="dk1"/>
                </a:solidFill>
                <a:latin typeface="Hi Melody"/>
                <a:ea typeface="Hi Melody"/>
                <a:cs typeface="Hi Melody"/>
                <a:sym typeface="Hi Melody"/>
              </a:rPr>
              <a:t>Metal tin</a:t>
            </a:r>
            <a:endParaRPr>
              <a:solidFill>
                <a:schemeClr val="dk1"/>
              </a:solidFill>
              <a:latin typeface="Hi Melody"/>
              <a:ea typeface="Hi Melody"/>
              <a:cs typeface="Hi Melody"/>
              <a:sym typeface="Hi Melody"/>
            </a:endParaRPr>
          </a:p>
          <a:p>
            <a:pPr indent="-342900" lvl="0" marL="457200" rtl="0" algn="l">
              <a:spcBef>
                <a:spcPts val="0"/>
              </a:spcBef>
              <a:spcAft>
                <a:spcPts val="0"/>
              </a:spcAft>
              <a:buClr>
                <a:schemeClr val="dk1"/>
              </a:buClr>
              <a:buSzPts val="1800"/>
              <a:buFont typeface="Hi Melody"/>
              <a:buChar char="●"/>
            </a:pPr>
            <a:r>
              <a:rPr lang="en">
                <a:solidFill>
                  <a:schemeClr val="dk1"/>
                </a:solidFill>
                <a:latin typeface="Hi Melody"/>
                <a:ea typeface="Hi Melody"/>
                <a:cs typeface="Hi Melody"/>
                <a:sym typeface="Hi Melody"/>
              </a:rPr>
              <a:t>Wood box</a:t>
            </a:r>
            <a:endParaRPr>
              <a:solidFill>
                <a:schemeClr val="dk1"/>
              </a:solidFill>
              <a:latin typeface="Hi Melody"/>
              <a:ea typeface="Hi Melody"/>
              <a:cs typeface="Hi Melody"/>
              <a:sym typeface="Hi Melody"/>
            </a:endParaRPr>
          </a:p>
          <a:p>
            <a:pPr indent="-342900" lvl="0" marL="457200" rtl="0" algn="l">
              <a:spcBef>
                <a:spcPts val="0"/>
              </a:spcBef>
              <a:spcAft>
                <a:spcPts val="0"/>
              </a:spcAft>
              <a:buClr>
                <a:schemeClr val="dk1"/>
              </a:buClr>
              <a:buSzPts val="1800"/>
              <a:buFont typeface="Hi Melody"/>
              <a:buChar char="●"/>
            </a:pPr>
            <a:r>
              <a:rPr lang="en">
                <a:solidFill>
                  <a:schemeClr val="dk1"/>
                </a:solidFill>
                <a:latin typeface="Hi Melody"/>
                <a:ea typeface="Hi Melody"/>
                <a:cs typeface="Hi Melody"/>
                <a:sym typeface="Hi Melody"/>
              </a:rPr>
              <a:t>Poly sheeting</a:t>
            </a:r>
            <a:endParaRPr>
              <a:solidFill>
                <a:schemeClr val="dk1"/>
              </a:solidFill>
              <a:latin typeface="Hi Melody"/>
              <a:ea typeface="Hi Melody"/>
              <a:cs typeface="Hi Melody"/>
              <a:sym typeface="Hi Melody"/>
            </a:endParaRPr>
          </a:p>
          <a:p>
            <a:pPr indent="-342900" lvl="0" marL="457200" rtl="0" algn="l">
              <a:spcBef>
                <a:spcPts val="0"/>
              </a:spcBef>
              <a:spcAft>
                <a:spcPts val="0"/>
              </a:spcAft>
              <a:buClr>
                <a:schemeClr val="dk1"/>
              </a:buClr>
              <a:buSzPts val="1800"/>
              <a:buFont typeface="Hi Melody"/>
              <a:buChar char="●"/>
            </a:pPr>
            <a:r>
              <a:rPr lang="en">
                <a:solidFill>
                  <a:schemeClr val="dk1"/>
                </a:solidFill>
                <a:latin typeface="Hi Melody"/>
                <a:ea typeface="Hi Melody"/>
                <a:cs typeface="Hi Melody"/>
                <a:sym typeface="Hi Melody"/>
              </a:rPr>
              <a:t>Scissors</a:t>
            </a:r>
            <a:endParaRPr>
              <a:solidFill>
                <a:schemeClr val="dk1"/>
              </a:solidFill>
              <a:latin typeface="Hi Melody"/>
              <a:ea typeface="Hi Melody"/>
              <a:cs typeface="Hi Melody"/>
              <a:sym typeface="Hi Melody"/>
            </a:endParaRPr>
          </a:p>
          <a:p>
            <a:pPr indent="-342900" lvl="0" marL="457200" rtl="0" algn="l">
              <a:spcBef>
                <a:spcPts val="0"/>
              </a:spcBef>
              <a:spcAft>
                <a:spcPts val="0"/>
              </a:spcAft>
              <a:buClr>
                <a:schemeClr val="dk1"/>
              </a:buClr>
              <a:buSzPts val="1800"/>
              <a:buFont typeface="Hi Melody"/>
              <a:buChar char="●"/>
            </a:pPr>
            <a:r>
              <a:rPr lang="en">
                <a:solidFill>
                  <a:schemeClr val="dk1"/>
                </a:solidFill>
                <a:latin typeface="Hi Melody"/>
                <a:ea typeface="Hi Melody"/>
                <a:cs typeface="Hi Melody"/>
                <a:sym typeface="Hi Melody"/>
              </a:rPr>
              <a:t>tape</a:t>
            </a:r>
            <a:endParaRPr>
              <a:solidFill>
                <a:schemeClr val="dk1"/>
              </a:solidFill>
              <a:latin typeface="Hi Melody"/>
              <a:ea typeface="Hi Melody"/>
              <a:cs typeface="Hi Melody"/>
              <a:sym typeface="Hi Melod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244">
                <a:latin typeface="Hi Melody"/>
                <a:ea typeface="Hi Melody"/>
                <a:cs typeface="Hi Melody"/>
                <a:sym typeface="Hi Melody"/>
              </a:rPr>
              <a:t>Results/Observations - What happened during your experiment?</a:t>
            </a:r>
            <a:endParaRPr>
              <a:latin typeface="Hi Melody"/>
              <a:ea typeface="Hi Melody"/>
              <a:cs typeface="Hi Melody"/>
              <a:sym typeface="Hi Melody"/>
            </a:endParaRPr>
          </a:p>
        </p:txBody>
      </p:sp>
      <p:sp>
        <p:nvSpPr>
          <p:cNvPr id="140" name="Google Shape;140;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latin typeface="Hi Melody"/>
                <a:ea typeface="Hi Melody"/>
                <a:cs typeface="Hi Melody"/>
                <a:sym typeface="Hi Melody"/>
              </a:rPr>
              <a:t>We observed that the grass took a long time to grow if it even did. The results that worked best is just poly sheeting reaching the </a:t>
            </a:r>
            <a:r>
              <a:rPr lang="en">
                <a:solidFill>
                  <a:schemeClr val="dk1"/>
                </a:solidFill>
                <a:latin typeface="Hi Melody"/>
                <a:ea typeface="Hi Melody"/>
                <a:cs typeface="Hi Melody"/>
                <a:sym typeface="Hi Melody"/>
              </a:rPr>
              <a:t>height 2.4cm</a:t>
            </a:r>
            <a:r>
              <a:rPr lang="en">
                <a:solidFill>
                  <a:schemeClr val="dk1"/>
                </a:solidFill>
                <a:latin typeface="Hi Melody"/>
                <a:ea typeface="Hi Melody"/>
                <a:cs typeface="Hi Melody"/>
                <a:sym typeface="Hi Melody"/>
              </a:rPr>
              <a:t> . Then in second place was the metal tin </a:t>
            </a:r>
            <a:r>
              <a:rPr lang="en">
                <a:solidFill>
                  <a:schemeClr val="dk1"/>
                </a:solidFill>
                <a:latin typeface="Hi Melody"/>
                <a:ea typeface="Hi Melody"/>
                <a:cs typeface="Hi Melody"/>
                <a:sym typeface="Hi Melody"/>
              </a:rPr>
              <a:t>experiment growing up to 1 cm.</a:t>
            </a:r>
            <a:r>
              <a:rPr lang="en">
                <a:solidFill>
                  <a:schemeClr val="dk1"/>
                </a:solidFill>
                <a:latin typeface="Hi Melody"/>
                <a:ea typeface="Hi Melody"/>
                <a:cs typeface="Hi Melody"/>
                <a:sym typeface="Hi Melody"/>
              </a:rPr>
              <a:t> Plastic bin, wood box, glass jar growing 0cm.</a:t>
            </a:r>
            <a:endParaRPr>
              <a:solidFill>
                <a:schemeClr val="dk1"/>
              </a:solidFill>
              <a:latin typeface="Hi Melody"/>
              <a:ea typeface="Hi Melody"/>
              <a:cs typeface="Hi Melody"/>
              <a:sym typeface="Hi Melod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8"/>
          <p:cNvSpPr txBox="1"/>
          <p:nvPr>
            <p:ph type="title"/>
          </p:nvPr>
        </p:nvSpPr>
        <p:spPr>
          <a:xfrm>
            <a:off x="311700" y="306475"/>
            <a:ext cx="8520600" cy="846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244">
                <a:latin typeface="Hi Melody"/>
                <a:ea typeface="Hi Melody"/>
                <a:cs typeface="Hi Melody"/>
                <a:sym typeface="Hi Melody"/>
              </a:rPr>
              <a:t>Pictures/Graphs/Tables: (take pictures along the way)</a:t>
            </a:r>
            <a:endParaRPr sz="2244">
              <a:latin typeface="Hi Melody"/>
              <a:ea typeface="Hi Melody"/>
              <a:cs typeface="Hi Melody"/>
              <a:sym typeface="Hi Melody"/>
            </a:endParaRPr>
          </a:p>
          <a:p>
            <a:pPr indent="0" lvl="0" marL="0" rtl="0" algn="l">
              <a:spcBef>
                <a:spcPts val="0"/>
              </a:spcBef>
              <a:spcAft>
                <a:spcPts val="0"/>
              </a:spcAft>
              <a:buNone/>
            </a:pPr>
            <a:r>
              <a:t/>
            </a:r>
            <a:endParaRPr sz="2244">
              <a:latin typeface="Hi Melody"/>
              <a:ea typeface="Hi Melody"/>
              <a:cs typeface="Hi Melody"/>
              <a:sym typeface="Hi Melody"/>
            </a:endParaRPr>
          </a:p>
          <a:p>
            <a:pPr indent="0" lvl="0" marL="0" rtl="0" algn="l">
              <a:spcBef>
                <a:spcPts val="0"/>
              </a:spcBef>
              <a:spcAft>
                <a:spcPts val="0"/>
              </a:spcAft>
              <a:buNone/>
            </a:pPr>
            <a:r>
              <a:t/>
            </a:r>
            <a:endParaRPr sz="2244">
              <a:latin typeface="Hi Melody"/>
              <a:ea typeface="Hi Melody"/>
              <a:cs typeface="Hi Melody"/>
              <a:sym typeface="Hi Melody"/>
            </a:endParaRPr>
          </a:p>
          <a:p>
            <a:pPr indent="0" lvl="0" marL="0" rtl="0" algn="l">
              <a:spcBef>
                <a:spcPts val="0"/>
              </a:spcBef>
              <a:spcAft>
                <a:spcPts val="0"/>
              </a:spcAft>
              <a:buNone/>
            </a:pPr>
            <a:r>
              <a:rPr lang="en" sz="2244">
                <a:latin typeface="Hi Melody"/>
                <a:ea typeface="Hi Melody"/>
                <a:cs typeface="Hi Melody"/>
                <a:sym typeface="Hi Melody"/>
              </a:rPr>
              <a:t>Our pictures that we </a:t>
            </a:r>
            <a:r>
              <a:rPr lang="en" sz="2244">
                <a:latin typeface="Hi Melody"/>
                <a:ea typeface="Hi Melody"/>
                <a:cs typeface="Hi Melody"/>
                <a:sym typeface="Hi Melody"/>
              </a:rPr>
              <a:t>decided</a:t>
            </a:r>
            <a:r>
              <a:rPr lang="en" sz="2244">
                <a:latin typeface="Hi Melody"/>
                <a:ea typeface="Hi Melody"/>
                <a:cs typeface="Hi Melody"/>
                <a:sym typeface="Hi Melody"/>
              </a:rPr>
              <a:t> to print off are on a google doc </a:t>
            </a:r>
            <a:r>
              <a:rPr lang="en" sz="2244">
                <a:latin typeface="Hi Melody"/>
                <a:ea typeface="Hi Melody"/>
                <a:cs typeface="Hi Melody"/>
                <a:sym typeface="Hi Melody"/>
              </a:rPr>
              <a:t>as well as our graph and observations.</a:t>
            </a:r>
            <a:r>
              <a:rPr lang="en" sz="2244">
                <a:latin typeface="Hi Melody"/>
                <a:ea typeface="Hi Melody"/>
                <a:cs typeface="Hi Melody"/>
                <a:sym typeface="Hi Melody"/>
              </a:rPr>
              <a:t> </a:t>
            </a:r>
            <a:endParaRPr sz="2244">
              <a:latin typeface="Hi Melody"/>
              <a:ea typeface="Hi Melody"/>
              <a:cs typeface="Hi Melody"/>
              <a:sym typeface="Hi Melody"/>
            </a:endParaRPr>
          </a:p>
          <a:p>
            <a:pPr indent="0" lvl="0" marL="0" rtl="0" algn="l">
              <a:spcBef>
                <a:spcPts val="0"/>
              </a:spcBef>
              <a:spcAft>
                <a:spcPts val="0"/>
              </a:spcAft>
              <a:buNone/>
            </a:pPr>
            <a:r>
              <a:t/>
            </a:r>
            <a:endParaRPr sz="2244">
              <a:latin typeface="Hi Melody"/>
              <a:ea typeface="Hi Melody"/>
              <a:cs typeface="Hi Melody"/>
              <a:sym typeface="Hi Melody"/>
            </a:endParaRPr>
          </a:p>
          <a:p>
            <a:pPr indent="0" lvl="0" marL="0" rtl="0" algn="l">
              <a:spcBef>
                <a:spcPts val="0"/>
              </a:spcBef>
              <a:spcAft>
                <a:spcPts val="0"/>
              </a:spcAft>
              <a:buNone/>
            </a:pPr>
            <a:r>
              <a:t/>
            </a:r>
            <a:endParaRPr sz="2244">
              <a:latin typeface="Hi Melody"/>
              <a:ea typeface="Hi Melody"/>
              <a:cs typeface="Hi Melody"/>
              <a:sym typeface="Hi Melody"/>
            </a:endParaRPr>
          </a:p>
          <a:p>
            <a:pPr indent="0" lvl="0" marL="0" rtl="0" algn="l">
              <a:spcBef>
                <a:spcPts val="0"/>
              </a:spcBef>
              <a:spcAft>
                <a:spcPts val="0"/>
              </a:spcAft>
              <a:buNone/>
            </a:pPr>
            <a:r>
              <a:t/>
            </a:r>
            <a:endParaRPr sz="2244">
              <a:latin typeface="Hi Melody"/>
              <a:ea typeface="Hi Melody"/>
              <a:cs typeface="Hi Melody"/>
              <a:sym typeface="Hi Melody"/>
            </a:endParaRPr>
          </a:p>
          <a:p>
            <a:pPr indent="0" lvl="0" marL="0" rtl="0" algn="l">
              <a:spcBef>
                <a:spcPts val="0"/>
              </a:spcBef>
              <a:spcAft>
                <a:spcPts val="0"/>
              </a:spcAft>
              <a:buNone/>
            </a:pPr>
            <a:r>
              <a:rPr lang="en" sz="2244">
                <a:latin typeface="Hi Melody"/>
                <a:ea typeface="Hi Melody"/>
                <a:cs typeface="Hi Melody"/>
                <a:sym typeface="Hi Melody"/>
              </a:rPr>
              <a:t>Link - </a:t>
            </a:r>
            <a:r>
              <a:rPr lang="en" sz="2244" u="sng">
                <a:solidFill>
                  <a:schemeClr val="hlink"/>
                </a:solidFill>
                <a:latin typeface="Hi Melody"/>
                <a:ea typeface="Hi Melody"/>
                <a:cs typeface="Hi Melody"/>
                <a:sym typeface="Hi Melody"/>
                <a:hlinkClick r:id="rId3"/>
              </a:rPr>
              <a:t>https://docs.google.com/document/d/1MijX3rOITPj7nROClb2KINtmcL044GVu1uNcDnnWX_E/edit?tab=t.0</a:t>
            </a:r>
            <a:endParaRPr sz="2244">
              <a:latin typeface="Hi Melody"/>
              <a:ea typeface="Hi Melody"/>
              <a:cs typeface="Hi Melody"/>
              <a:sym typeface="Hi Melod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1" name="Google Shape;151;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2" name="Google Shape;152;p29" title="0.jpg"/>
          <p:cNvPicPr preferRelativeResize="0"/>
          <p:nvPr/>
        </p:nvPicPr>
        <p:blipFill>
          <a:blip r:embed="rId3">
            <a:alphaModFix/>
          </a:blip>
          <a:stretch>
            <a:fillRect/>
          </a:stretch>
        </p:blipFill>
        <p:spPr>
          <a:xfrm>
            <a:off x="640825" y="357975"/>
            <a:ext cx="3429000" cy="2286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solidFill>
                  <a:srgbClr val="000000"/>
                </a:solidFill>
                <a:latin typeface="Hi Melody"/>
                <a:ea typeface="Hi Melody"/>
                <a:cs typeface="Hi Melody"/>
                <a:sym typeface="Hi Melody"/>
              </a:rPr>
              <a:t>                </a:t>
            </a:r>
            <a:endParaRPr sz="1500">
              <a:solidFill>
                <a:srgbClr val="000000"/>
              </a:solidFill>
              <a:latin typeface="Hi Melody"/>
              <a:ea typeface="Hi Melody"/>
              <a:cs typeface="Hi Melody"/>
              <a:sym typeface="Hi Melody"/>
            </a:endParaRPr>
          </a:p>
          <a:p>
            <a:pPr indent="0" lvl="0" marL="0" rtl="0" algn="l">
              <a:spcBef>
                <a:spcPts val="0"/>
              </a:spcBef>
              <a:spcAft>
                <a:spcPts val="0"/>
              </a:spcAft>
              <a:buNone/>
            </a:pPr>
            <a:r>
              <a:t/>
            </a:r>
            <a:endParaRPr sz="1500">
              <a:solidFill>
                <a:srgbClr val="000000"/>
              </a:solidFill>
              <a:latin typeface="Hi Melody"/>
              <a:ea typeface="Hi Melody"/>
              <a:cs typeface="Hi Melody"/>
              <a:sym typeface="Hi Melody"/>
            </a:endParaRPr>
          </a:p>
          <a:p>
            <a:pPr indent="0" lvl="0" marL="0" rtl="0" algn="l">
              <a:spcBef>
                <a:spcPts val="0"/>
              </a:spcBef>
              <a:spcAft>
                <a:spcPts val="1200"/>
              </a:spcAft>
              <a:buNone/>
            </a:pPr>
            <a:r>
              <a:t/>
            </a:r>
            <a:endParaRPr/>
          </a:p>
        </p:txBody>
      </p:sp>
      <p:pic>
        <p:nvPicPr>
          <p:cNvPr id="158" name="Google Shape;158;p30" title="Points scored"/>
          <p:cNvPicPr preferRelativeResize="0"/>
          <p:nvPr/>
        </p:nvPicPr>
        <p:blipFill rotWithShape="1">
          <a:blip r:embed="rId3">
            <a:alphaModFix/>
          </a:blip>
          <a:srcRect b="0" l="12867" r="6767" t="19355"/>
          <a:stretch/>
        </p:blipFill>
        <p:spPr>
          <a:xfrm>
            <a:off x="1171625" y="195147"/>
            <a:ext cx="7660674" cy="4753215"/>
          </a:xfrm>
          <a:prstGeom prst="rect">
            <a:avLst/>
          </a:prstGeom>
          <a:noFill/>
          <a:ln>
            <a:noFill/>
          </a:ln>
        </p:spPr>
      </p:pic>
      <p:sp>
        <p:nvSpPr>
          <p:cNvPr id="159" name="Google Shape;159;p30"/>
          <p:cNvSpPr txBox="1"/>
          <p:nvPr/>
        </p:nvSpPr>
        <p:spPr>
          <a:xfrm>
            <a:off x="472325" y="72950"/>
            <a:ext cx="619200" cy="423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Hi Melody"/>
              <a:ea typeface="Hi Melody"/>
              <a:cs typeface="Hi Melody"/>
              <a:sym typeface="Hi Melody"/>
            </a:endParaRPr>
          </a:p>
          <a:p>
            <a:pPr indent="0" lvl="0" marL="0" rtl="0" algn="l">
              <a:spcBef>
                <a:spcPts val="0"/>
              </a:spcBef>
              <a:spcAft>
                <a:spcPts val="0"/>
              </a:spcAft>
              <a:buNone/>
            </a:pPr>
            <a:r>
              <a:rPr lang="en" sz="1800">
                <a:solidFill>
                  <a:schemeClr val="dk1"/>
                </a:solidFill>
                <a:latin typeface="Hi Melody"/>
                <a:ea typeface="Hi Melody"/>
                <a:cs typeface="Hi Melody"/>
                <a:sym typeface="Hi Melody"/>
              </a:rPr>
              <a:t>3 cm</a:t>
            </a:r>
            <a:endParaRPr sz="1800">
              <a:solidFill>
                <a:schemeClr val="dk1"/>
              </a:solidFill>
              <a:latin typeface="Hi Melody"/>
              <a:ea typeface="Hi Melody"/>
              <a:cs typeface="Hi Melody"/>
              <a:sym typeface="Hi Melody"/>
            </a:endParaRPr>
          </a:p>
          <a:p>
            <a:pPr indent="0" lvl="0" marL="0" rtl="0" algn="l">
              <a:spcBef>
                <a:spcPts val="0"/>
              </a:spcBef>
              <a:spcAft>
                <a:spcPts val="0"/>
              </a:spcAft>
              <a:buNone/>
            </a:pPr>
            <a:r>
              <a:t/>
            </a:r>
            <a:endParaRPr sz="1800">
              <a:solidFill>
                <a:schemeClr val="dk1"/>
              </a:solidFill>
              <a:latin typeface="Hi Melody"/>
              <a:ea typeface="Hi Melody"/>
              <a:cs typeface="Hi Melody"/>
              <a:sym typeface="Hi Melody"/>
            </a:endParaRPr>
          </a:p>
          <a:p>
            <a:pPr indent="0" lvl="0" marL="0" rtl="0" algn="l">
              <a:spcBef>
                <a:spcPts val="0"/>
              </a:spcBef>
              <a:spcAft>
                <a:spcPts val="0"/>
              </a:spcAft>
              <a:buNone/>
            </a:pPr>
            <a:r>
              <a:t/>
            </a:r>
            <a:endParaRPr sz="1800">
              <a:solidFill>
                <a:schemeClr val="dk1"/>
              </a:solidFill>
              <a:latin typeface="Hi Melody"/>
              <a:ea typeface="Hi Melody"/>
              <a:cs typeface="Hi Melody"/>
              <a:sym typeface="Hi Melody"/>
            </a:endParaRPr>
          </a:p>
          <a:p>
            <a:pPr indent="0" lvl="0" marL="0" rtl="0" algn="l">
              <a:spcBef>
                <a:spcPts val="0"/>
              </a:spcBef>
              <a:spcAft>
                <a:spcPts val="0"/>
              </a:spcAft>
              <a:buNone/>
            </a:pPr>
            <a:r>
              <a:t/>
            </a:r>
            <a:endParaRPr sz="1800">
              <a:solidFill>
                <a:schemeClr val="dk1"/>
              </a:solidFill>
              <a:latin typeface="Hi Melody"/>
              <a:ea typeface="Hi Melody"/>
              <a:cs typeface="Hi Melody"/>
              <a:sym typeface="Hi Melody"/>
            </a:endParaRPr>
          </a:p>
          <a:p>
            <a:pPr indent="0" lvl="0" marL="0" rtl="0" algn="l">
              <a:spcBef>
                <a:spcPts val="0"/>
              </a:spcBef>
              <a:spcAft>
                <a:spcPts val="0"/>
              </a:spcAft>
              <a:buNone/>
            </a:pPr>
            <a:r>
              <a:rPr lang="en" sz="1800">
                <a:solidFill>
                  <a:schemeClr val="dk1"/>
                </a:solidFill>
                <a:latin typeface="Hi Melody"/>
                <a:ea typeface="Hi Melody"/>
                <a:cs typeface="Hi Melody"/>
                <a:sym typeface="Hi Melody"/>
              </a:rPr>
              <a:t>2 cm</a:t>
            </a:r>
            <a:endParaRPr sz="1800">
              <a:solidFill>
                <a:schemeClr val="dk1"/>
              </a:solidFill>
              <a:latin typeface="Hi Melody"/>
              <a:ea typeface="Hi Melody"/>
              <a:cs typeface="Hi Melody"/>
              <a:sym typeface="Hi Melody"/>
            </a:endParaRPr>
          </a:p>
          <a:p>
            <a:pPr indent="0" lvl="0" marL="0" rtl="0" algn="l">
              <a:spcBef>
                <a:spcPts val="0"/>
              </a:spcBef>
              <a:spcAft>
                <a:spcPts val="0"/>
              </a:spcAft>
              <a:buNone/>
            </a:pPr>
            <a:r>
              <a:t/>
            </a:r>
            <a:endParaRPr sz="1800">
              <a:solidFill>
                <a:schemeClr val="dk1"/>
              </a:solidFill>
              <a:latin typeface="Hi Melody"/>
              <a:ea typeface="Hi Melody"/>
              <a:cs typeface="Hi Melody"/>
              <a:sym typeface="Hi Melody"/>
            </a:endParaRPr>
          </a:p>
          <a:p>
            <a:pPr indent="0" lvl="0" marL="0" rtl="0" algn="l">
              <a:spcBef>
                <a:spcPts val="0"/>
              </a:spcBef>
              <a:spcAft>
                <a:spcPts val="0"/>
              </a:spcAft>
              <a:buNone/>
            </a:pPr>
            <a:r>
              <a:t/>
            </a:r>
            <a:endParaRPr sz="1800">
              <a:solidFill>
                <a:schemeClr val="dk1"/>
              </a:solidFill>
              <a:latin typeface="Hi Melody"/>
              <a:ea typeface="Hi Melody"/>
              <a:cs typeface="Hi Melody"/>
              <a:sym typeface="Hi Melody"/>
            </a:endParaRPr>
          </a:p>
          <a:p>
            <a:pPr indent="0" lvl="0" marL="0" rtl="0" algn="l">
              <a:spcBef>
                <a:spcPts val="0"/>
              </a:spcBef>
              <a:spcAft>
                <a:spcPts val="0"/>
              </a:spcAft>
              <a:buNone/>
            </a:pPr>
            <a:r>
              <a:t/>
            </a:r>
            <a:endParaRPr sz="1800">
              <a:solidFill>
                <a:schemeClr val="dk1"/>
              </a:solidFill>
              <a:latin typeface="Hi Melody"/>
              <a:ea typeface="Hi Melody"/>
              <a:cs typeface="Hi Melody"/>
              <a:sym typeface="Hi Melody"/>
            </a:endParaRPr>
          </a:p>
          <a:p>
            <a:pPr indent="0" lvl="0" marL="0" rtl="0" algn="l">
              <a:spcBef>
                <a:spcPts val="0"/>
              </a:spcBef>
              <a:spcAft>
                <a:spcPts val="0"/>
              </a:spcAft>
              <a:buNone/>
            </a:pPr>
            <a:r>
              <a:rPr lang="en" sz="1800">
                <a:solidFill>
                  <a:schemeClr val="dk1"/>
                </a:solidFill>
                <a:latin typeface="Hi Melody"/>
                <a:ea typeface="Hi Melody"/>
                <a:cs typeface="Hi Melody"/>
                <a:sym typeface="Hi Melody"/>
              </a:rPr>
              <a:t>1 cm</a:t>
            </a:r>
            <a:endParaRPr sz="1800">
              <a:solidFill>
                <a:schemeClr val="dk1"/>
              </a:solidFill>
              <a:latin typeface="Hi Melody"/>
              <a:ea typeface="Hi Melody"/>
              <a:cs typeface="Hi Melody"/>
              <a:sym typeface="Hi Melody"/>
            </a:endParaRPr>
          </a:p>
          <a:p>
            <a:pPr indent="0" lvl="0" marL="0" rtl="0" algn="l">
              <a:spcBef>
                <a:spcPts val="0"/>
              </a:spcBef>
              <a:spcAft>
                <a:spcPts val="0"/>
              </a:spcAft>
              <a:buNone/>
            </a:pPr>
            <a:r>
              <a:t/>
            </a:r>
            <a:endParaRPr sz="1800">
              <a:solidFill>
                <a:schemeClr val="dk1"/>
              </a:solidFill>
              <a:latin typeface="Hi Melody"/>
              <a:ea typeface="Hi Melody"/>
              <a:cs typeface="Hi Melody"/>
              <a:sym typeface="Hi Melody"/>
            </a:endParaRPr>
          </a:p>
          <a:p>
            <a:pPr indent="0" lvl="0" marL="0" rtl="0" algn="l">
              <a:spcBef>
                <a:spcPts val="0"/>
              </a:spcBef>
              <a:spcAft>
                <a:spcPts val="0"/>
              </a:spcAft>
              <a:buNone/>
            </a:pPr>
            <a:r>
              <a:t/>
            </a:r>
            <a:endParaRPr sz="1800">
              <a:solidFill>
                <a:schemeClr val="dk1"/>
              </a:solidFill>
              <a:latin typeface="Hi Melody"/>
              <a:ea typeface="Hi Melody"/>
              <a:cs typeface="Hi Melody"/>
              <a:sym typeface="Hi Melody"/>
            </a:endParaRPr>
          </a:p>
          <a:p>
            <a:pPr indent="0" lvl="0" marL="0" rtl="0" algn="l">
              <a:spcBef>
                <a:spcPts val="0"/>
              </a:spcBef>
              <a:spcAft>
                <a:spcPts val="0"/>
              </a:spcAft>
              <a:buNone/>
            </a:pPr>
            <a:r>
              <a:t/>
            </a:r>
            <a:endParaRPr sz="1800">
              <a:solidFill>
                <a:schemeClr val="dk1"/>
              </a:solidFill>
              <a:latin typeface="Hi Melody"/>
              <a:ea typeface="Hi Melody"/>
              <a:cs typeface="Hi Melody"/>
              <a:sym typeface="Hi Melody"/>
            </a:endParaRPr>
          </a:p>
          <a:p>
            <a:pPr indent="0" lvl="0" marL="0" rtl="0" algn="l">
              <a:spcBef>
                <a:spcPts val="0"/>
              </a:spcBef>
              <a:spcAft>
                <a:spcPts val="0"/>
              </a:spcAft>
              <a:buNone/>
            </a:pPr>
            <a:r>
              <a:t/>
            </a:r>
            <a:endParaRPr sz="1800">
              <a:solidFill>
                <a:schemeClr val="dk1"/>
              </a:solidFill>
              <a:latin typeface="Hi Melody"/>
              <a:ea typeface="Hi Melody"/>
              <a:cs typeface="Hi Melody"/>
              <a:sym typeface="Hi Melody"/>
            </a:endParaRPr>
          </a:p>
          <a:p>
            <a:pPr indent="0" lvl="0" marL="0" rtl="0" algn="l">
              <a:spcBef>
                <a:spcPts val="0"/>
              </a:spcBef>
              <a:spcAft>
                <a:spcPts val="0"/>
              </a:spcAft>
              <a:buNone/>
            </a:pPr>
            <a:r>
              <a:rPr lang="en" sz="1800">
                <a:solidFill>
                  <a:schemeClr val="dk1"/>
                </a:solidFill>
                <a:latin typeface="Hi Melody"/>
                <a:ea typeface="Hi Melody"/>
                <a:cs typeface="Hi Melody"/>
                <a:sym typeface="Hi Melody"/>
              </a:rPr>
              <a:t>0 cm</a:t>
            </a:r>
            <a:endParaRPr sz="1800">
              <a:solidFill>
                <a:schemeClr val="dk1"/>
              </a:solidFill>
              <a:latin typeface="Hi Melody"/>
              <a:ea typeface="Hi Melody"/>
              <a:cs typeface="Hi Melody"/>
              <a:sym typeface="Hi Melod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1"/>
          <p:cNvSpPr txBox="1"/>
          <p:nvPr>
            <p:ph type="title"/>
          </p:nvPr>
        </p:nvSpPr>
        <p:spPr>
          <a:xfrm>
            <a:off x="311700" y="306475"/>
            <a:ext cx="8520600" cy="846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244">
                <a:latin typeface="Hi Melody"/>
                <a:ea typeface="Hi Melody"/>
                <a:cs typeface="Hi Melody"/>
                <a:sym typeface="Hi Melody"/>
              </a:rPr>
              <a:t>Conclusion: - Answers your question or hypothesis.</a:t>
            </a:r>
            <a:endParaRPr>
              <a:latin typeface="Hi Melody"/>
              <a:ea typeface="Hi Melody"/>
              <a:cs typeface="Hi Melody"/>
              <a:sym typeface="Hi Melody"/>
            </a:endParaRPr>
          </a:p>
        </p:txBody>
      </p:sp>
      <p:sp>
        <p:nvSpPr>
          <p:cNvPr id="165" name="Google Shape;165;p31"/>
          <p:cNvSpPr txBox="1"/>
          <p:nvPr>
            <p:ph idx="1" type="body"/>
          </p:nvPr>
        </p:nvSpPr>
        <p:spPr>
          <a:xfrm>
            <a:off x="3749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latin typeface="Hi Melody"/>
                <a:ea typeface="Hi Melody"/>
                <a:cs typeface="Hi Melody"/>
                <a:sym typeface="Hi Melody"/>
              </a:rPr>
              <a:t>In conclusion, our </a:t>
            </a:r>
            <a:r>
              <a:rPr lang="en">
                <a:solidFill>
                  <a:schemeClr val="dk1"/>
                </a:solidFill>
                <a:latin typeface="Hi Melody"/>
                <a:ea typeface="Hi Melody"/>
                <a:cs typeface="Hi Melody"/>
                <a:sym typeface="Hi Melody"/>
              </a:rPr>
              <a:t>hypothesis</a:t>
            </a:r>
            <a:r>
              <a:rPr lang="en">
                <a:solidFill>
                  <a:schemeClr val="dk1"/>
                </a:solidFill>
                <a:latin typeface="Hi Melody"/>
                <a:ea typeface="Hi Melody"/>
                <a:cs typeface="Hi Melody"/>
                <a:sym typeface="Hi Melody"/>
              </a:rPr>
              <a:t> </a:t>
            </a:r>
            <a:r>
              <a:rPr lang="en">
                <a:solidFill>
                  <a:schemeClr val="dk1"/>
                </a:solidFill>
                <a:latin typeface="Hi Melody"/>
                <a:ea typeface="Hi Melody"/>
                <a:cs typeface="Hi Melody"/>
                <a:sym typeface="Hi Melody"/>
              </a:rPr>
              <a:t>was</a:t>
            </a:r>
            <a:r>
              <a:rPr lang="en">
                <a:solidFill>
                  <a:schemeClr val="dk1"/>
                </a:solidFill>
                <a:latin typeface="Hi Melody"/>
                <a:ea typeface="Hi Melody"/>
                <a:cs typeface="Hi Melody"/>
                <a:sym typeface="Hi Melody"/>
              </a:rPr>
              <a:t> wrong we thought the plastic bin would grow the best but it was nothing but polysheting. It grew 2.4 cm in 10 days. In second place is the metal tin growing at 1 cm in last place was plastic bin, glass jar, and wooden box growing at </a:t>
            </a:r>
            <a:r>
              <a:rPr lang="en">
                <a:solidFill>
                  <a:schemeClr val="dk1"/>
                </a:solidFill>
                <a:latin typeface="Hi Melody"/>
                <a:ea typeface="Hi Melody"/>
                <a:cs typeface="Hi Melody"/>
                <a:sym typeface="Hi Melody"/>
              </a:rPr>
              <a:t>0 cm</a:t>
            </a:r>
            <a:r>
              <a:rPr lang="en">
                <a:solidFill>
                  <a:schemeClr val="dk1"/>
                </a:solidFill>
                <a:latin typeface="Hi Melody"/>
                <a:ea typeface="Hi Melody"/>
                <a:cs typeface="Hi Melody"/>
                <a:sym typeface="Hi Melody"/>
              </a:rPr>
              <a:t>. So, the grass growing in with nothing but poly sheeting worked the best.</a:t>
            </a:r>
            <a:endParaRPr>
              <a:solidFill>
                <a:schemeClr val="dk1"/>
              </a:solidFill>
              <a:latin typeface="Hi Melody"/>
              <a:ea typeface="Hi Melody"/>
              <a:cs typeface="Hi Melody"/>
              <a:sym typeface="Hi Melod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Hi Melody"/>
                <a:ea typeface="Hi Melody"/>
                <a:cs typeface="Hi Melody"/>
                <a:sym typeface="Hi Melody"/>
              </a:rPr>
              <a:t>Dates we met:</a:t>
            </a:r>
            <a:endParaRPr>
              <a:latin typeface="Hi Melody"/>
              <a:ea typeface="Hi Melody"/>
              <a:cs typeface="Hi Melody"/>
              <a:sym typeface="Hi Melody"/>
            </a:endParaRPr>
          </a:p>
        </p:txBody>
      </p:sp>
      <p:sp>
        <p:nvSpPr>
          <p:cNvPr id="61" name="Google Shape;61;p14"/>
          <p:cNvSpPr txBox="1"/>
          <p:nvPr>
            <p:ph idx="1" type="body"/>
          </p:nvPr>
        </p:nvSpPr>
        <p:spPr>
          <a:xfrm>
            <a:off x="380250" y="1017725"/>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6233">
                <a:solidFill>
                  <a:schemeClr val="dk1"/>
                </a:solidFill>
                <a:latin typeface="Hi Melody"/>
                <a:ea typeface="Hi Melody"/>
                <a:cs typeface="Hi Melody"/>
                <a:sym typeface="Hi Melody"/>
              </a:rPr>
              <a:t>Dec. 5 - Watched this video - </a:t>
            </a:r>
            <a:r>
              <a:rPr lang="en" sz="6233" u="sng">
                <a:solidFill>
                  <a:schemeClr val="dk1"/>
                </a:solidFill>
                <a:latin typeface="Hi Melody"/>
                <a:ea typeface="Hi Melody"/>
                <a:cs typeface="Hi Melody"/>
                <a:sym typeface="Hi Melody"/>
                <a:hlinkClick r:id="rId3">
                  <a:extLst>
                    <a:ext uri="{A12FA001-AC4F-418D-AE19-62706E023703}">
                      <ahyp:hlinkClr val="tx"/>
                    </a:ext>
                  </a:extLst>
                </a:hlinkClick>
              </a:rPr>
              <a:t>https://www.youtube.com/watch?v=xcsIbotRdc4&amp;t=1000s</a:t>
            </a:r>
            <a:endParaRPr sz="6233">
              <a:solidFill>
                <a:schemeClr val="dk1"/>
              </a:solidFill>
              <a:latin typeface="Hi Melody"/>
              <a:ea typeface="Hi Melody"/>
              <a:cs typeface="Hi Melody"/>
              <a:sym typeface="Hi Melody"/>
            </a:endParaRPr>
          </a:p>
          <a:p>
            <a:pPr indent="0" lvl="0" marL="0" rtl="0" algn="l">
              <a:spcBef>
                <a:spcPts val="1200"/>
              </a:spcBef>
              <a:spcAft>
                <a:spcPts val="0"/>
              </a:spcAft>
              <a:buNone/>
            </a:pPr>
            <a:r>
              <a:rPr lang="en" sz="6233">
                <a:solidFill>
                  <a:schemeClr val="dk1"/>
                </a:solidFill>
                <a:latin typeface="Hi Melody"/>
                <a:ea typeface="Hi Melody"/>
                <a:cs typeface="Hi Melody"/>
                <a:sym typeface="Hi Melody"/>
              </a:rPr>
              <a:t>Dec. 12 - Project and Partner conversation </a:t>
            </a:r>
            <a:endParaRPr sz="6233">
              <a:solidFill>
                <a:schemeClr val="dk1"/>
              </a:solidFill>
              <a:latin typeface="Hi Melody"/>
              <a:ea typeface="Hi Melody"/>
              <a:cs typeface="Hi Melody"/>
              <a:sym typeface="Hi Melody"/>
            </a:endParaRPr>
          </a:p>
          <a:p>
            <a:pPr indent="0" lvl="0" marL="0" rtl="0" algn="l">
              <a:spcBef>
                <a:spcPts val="1200"/>
              </a:spcBef>
              <a:spcAft>
                <a:spcPts val="0"/>
              </a:spcAft>
              <a:buNone/>
            </a:pPr>
            <a:r>
              <a:rPr lang="en" sz="6233">
                <a:solidFill>
                  <a:schemeClr val="dk1"/>
                </a:solidFill>
                <a:latin typeface="Hi Melody"/>
                <a:ea typeface="Hi Melody"/>
                <a:cs typeface="Hi Melody"/>
                <a:sym typeface="Hi Melody"/>
              </a:rPr>
              <a:t>Jan 9 - Dr. Gorman is coming to talk to us all about Science Fair and the Scientific Method.</a:t>
            </a:r>
            <a:endParaRPr sz="6233">
              <a:solidFill>
                <a:schemeClr val="dk1"/>
              </a:solidFill>
              <a:latin typeface="Hi Melody"/>
              <a:ea typeface="Hi Melody"/>
              <a:cs typeface="Hi Melody"/>
              <a:sym typeface="Hi Melody"/>
            </a:endParaRPr>
          </a:p>
          <a:p>
            <a:pPr indent="0" lvl="0" marL="0" rtl="0" algn="l">
              <a:spcBef>
                <a:spcPts val="1200"/>
              </a:spcBef>
              <a:spcAft>
                <a:spcPts val="0"/>
              </a:spcAft>
              <a:buNone/>
            </a:pPr>
            <a:r>
              <a:rPr lang="en" sz="6233">
                <a:solidFill>
                  <a:schemeClr val="dk1"/>
                </a:solidFill>
                <a:latin typeface="Hi Melody"/>
                <a:ea typeface="Hi Melody"/>
                <a:cs typeface="Hi Melody"/>
                <a:sym typeface="Hi Melody"/>
              </a:rPr>
              <a:t>Jan 20 - We worked on our hypothesis, procedure, and problem. </a:t>
            </a:r>
            <a:endParaRPr sz="6233">
              <a:solidFill>
                <a:srgbClr val="00FFFF"/>
              </a:solidFill>
              <a:latin typeface="Hi Melody"/>
              <a:ea typeface="Hi Melody"/>
              <a:cs typeface="Hi Melody"/>
              <a:sym typeface="Hi Melody"/>
            </a:endParaRPr>
          </a:p>
          <a:p>
            <a:pPr indent="0" lvl="0" marL="0" rtl="0" algn="l">
              <a:spcBef>
                <a:spcPts val="1200"/>
              </a:spcBef>
              <a:spcAft>
                <a:spcPts val="0"/>
              </a:spcAft>
              <a:buNone/>
            </a:pPr>
            <a:r>
              <a:rPr lang="en" sz="6233">
                <a:solidFill>
                  <a:schemeClr val="dk1"/>
                </a:solidFill>
                <a:latin typeface="Hi Melody"/>
                <a:ea typeface="Hi Melody"/>
                <a:cs typeface="Hi Melody"/>
                <a:sym typeface="Hi Melody"/>
              </a:rPr>
              <a:t>Jan 21 - We worked on our materials, trifold layout, and talked about how we were gonna wrap them</a:t>
            </a:r>
            <a:endParaRPr sz="6233">
              <a:solidFill>
                <a:schemeClr val="dk1"/>
              </a:solidFill>
              <a:latin typeface="Hi Melody"/>
              <a:ea typeface="Hi Melody"/>
              <a:cs typeface="Hi Melody"/>
              <a:sym typeface="Hi Melody"/>
            </a:endParaRPr>
          </a:p>
          <a:p>
            <a:pPr indent="0" lvl="0" marL="0" rtl="0" algn="l">
              <a:spcBef>
                <a:spcPts val="1200"/>
              </a:spcBef>
              <a:spcAft>
                <a:spcPts val="0"/>
              </a:spcAft>
              <a:buNone/>
            </a:pPr>
            <a:r>
              <a:rPr lang="en" sz="6233">
                <a:solidFill>
                  <a:schemeClr val="dk1"/>
                </a:solidFill>
                <a:latin typeface="Hi Melody"/>
                <a:ea typeface="Hi Melody"/>
                <a:cs typeface="Hi Melody"/>
                <a:sym typeface="Hi Melody"/>
              </a:rPr>
              <a:t>Jan 22 - We talked about the letter we were gonna send to on of our experts and </a:t>
            </a:r>
            <a:r>
              <a:rPr lang="en" sz="6233">
                <a:solidFill>
                  <a:schemeClr val="dk1"/>
                </a:solidFill>
                <a:latin typeface="Hi Melody"/>
                <a:ea typeface="Hi Melody"/>
                <a:cs typeface="Hi Melody"/>
                <a:sym typeface="Hi Melody"/>
              </a:rPr>
              <a:t>wrapped</a:t>
            </a:r>
            <a:r>
              <a:rPr lang="en" sz="6233">
                <a:solidFill>
                  <a:schemeClr val="dk1"/>
                </a:solidFill>
                <a:latin typeface="Hi Melody"/>
                <a:ea typeface="Hi Melody"/>
                <a:cs typeface="Hi Melody"/>
                <a:sym typeface="Hi Melody"/>
              </a:rPr>
              <a:t> 1 of our variables</a:t>
            </a:r>
            <a:endParaRPr sz="6233">
              <a:solidFill>
                <a:schemeClr val="dk1"/>
              </a:solidFill>
              <a:latin typeface="Hi Melody"/>
              <a:ea typeface="Hi Melody"/>
              <a:cs typeface="Hi Melody"/>
              <a:sym typeface="Hi Melody"/>
            </a:endParaRPr>
          </a:p>
          <a:p>
            <a:pPr indent="0" lvl="0" marL="0" rtl="0" algn="l">
              <a:spcBef>
                <a:spcPts val="1200"/>
              </a:spcBef>
              <a:spcAft>
                <a:spcPts val="0"/>
              </a:spcAft>
              <a:buNone/>
            </a:pPr>
            <a:r>
              <a:rPr lang="en" sz="6233">
                <a:solidFill>
                  <a:schemeClr val="dk1"/>
                </a:solidFill>
                <a:latin typeface="Hi Melody"/>
                <a:ea typeface="Hi Melody"/>
                <a:cs typeface="Hi Melody"/>
                <a:sym typeface="Hi Melody"/>
              </a:rPr>
              <a:t>Jan 23 -  We started cutting stuff for our trifold and emailed some experts</a:t>
            </a:r>
            <a:endParaRPr sz="6233">
              <a:solidFill>
                <a:schemeClr val="dk1"/>
              </a:solidFill>
              <a:latin typeface="Hi Melody"/>
              <a:ea typeface="Hi Melody"/>
              <a:cs typeface="Hi Melody"/>
              <a:sym typeface="Hi Melody"/>
            </a:endParaRPr>
          </a:p>
          <a:p>
            <a:pPr indent="0" lvl="0" marL="0" rtl="0" algn="l">
              <a:spcBef>
                <a:spcPts val="1200"/>
              </a:spcBef>
              <a:spcAft>
                <a:spcPts val="0"/>
              </a:spcAft>
              <a:buNone/>
            </a:pPr>
            <a:r>
              <a:rPr lang="en" sz="6233">
                <a:solidFill>
                  <a:schemeClr val="dk1"/>
                </a:solidFill>
                <a:latin typeface="Hi Melody"/>
                <a:ea typeface="Hi Melody"/>
                <a:cs typeface="Hi Melody"/>
                <a:sym typeface="Hi Melody"/>
              </a:rPr>
              <a:t>Jan 25 - We got a response from William miller and recorded his response </a:t>
            </a:r>
            <a:endParaRPr sz="6233">
              <a:solidFill>
                <a:schemeClr val="dk1"/>
              </a:solidFill>
              <a:latin typeface="Hi Melody"/>
              <a:ea typeface="Hi Melody"/>
              <a:cs typeface="Hi Melody"/>
              <a:sym typeface="Hi Melody"/>
            </a:endParaRPr>
          </a:p>
          <a:p>
            <a:pPr indent="0" lvl="0" marL="0" rtl="0" algn="l">
              <a:spcBef>
                <a:spcPts val="1200"/>
              </a:spcBef>
              <a:spcAft>
                <a:spcPts val="0"/>
              </a:spcAft>
              <a:buNone/>
            </a:pPr>
            <a:r>
              <a:rPr lang="en" sz="6233">
                <a:solidFill>
                  <a:schemeClr val="dk1"/>
                </a:solidFill>
                <a:latin typeface="Hi Melody"/>
                <a:ea typeface="Hi Melody"/>
                <a:cs typeface="Hi Melody"/>
                <a:sym typeface="Hi Melody"/>
              </a:rPr>
              <a:t>Jan 26 - We got a response from David Wee and continued printing and cutting</a:t>
            </a:r>
            <a:endParaRPr sz="6233">
              <a:solidFill>
                <a:schemeClr val="dk1"/>
              </a:solidFill>
              <a:latin typeface="Hi Melody"/>
              <a:ea typeface="Hi Melody"/>
              <a:cs typeface="Hi Melody"/>
              <a:sym typeface="Hi Melody"/>
            </a:endParaRPr>
          </a:p>
          <a:p>
            <a:pPr indent="0" lvl="0" marL="0" rtl="0" algn="l">
              <a:spcBef>
                <a:spcPts val="1200"/>
              </a:spcBef>
              <a:spcAft>
                <a:spcPts val="0"/>
              </a:spcAft>
              <a:buNone/>
            </a:pPr>
            <a:r>
              <a:rPr lang="en" sz="6233">
                <a:solidFill>
                  <a:schemeClr val="dk1"/>
                </a:solidFill>
                <a:latin typeface="Hi Melody"/>
                <a:ea typeface="Hi Melody"/>
                <a:cs typeface="Hi Melody"/>
                <a:sym typeface="Hi Melody"/>
              </a:rPr>
              <a:t> </a:t>
            </a:r>
            <a:endParaRPr sz="6233">
              <a:solidFill>
                <a:schemeClr val="dk1"/>
              </a:solidFill>
              <a:latin typeface="Hi Melody"/>
              <a:ea typeface="Hi Melody"/>
              <a:cs typeface="Hi Melody"/>
              <a:sym typeface="Hi Melody"/>
            </a:endParaRPr>
          </a:p>
          <a:p>
            <a:pPr indent="0" lvl="0" marL="0" rtl="0" algn="l">
              <a:spcBef>
                <a:spcPts val="1200"/>
              </a:spcBef>
              <a:spcAft>
                <a:spcPts val="12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Hi Melody"/>
                <a:ea typeface="Hi Melody"/>
                <a:cs typeface="Hi Melody"/>
                <a:sym typeface="Hi Melody"/>
              </a:rPr>
              <a:t>Sources of Error: </a:t>
            </a:r>
            <a:endParaRPr>
              <a:latin typeface="Hi Melody"/>
              <a:ea typeface="Hi Melody"/>
              <a:cs typeface="Hi Melody"/>
              <a:sym typeface="Hi Melody"/>
            </a:endParaRPr>
          </a:p>
        </p:txBody>
      </p:sp>
      <p:sp>
        <p:nvSpPr>
          <p:cNvPr id="171" name="Google Shape;171;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Hi Melody"/>
              <a:buAutoNum type="arabicParenR"/>
            </a:pPr>
            <a:r>
              <a:rPr lang="en">
                <a:solidFill>
                  <a:schemeClr val="dk1"/>
                </a:solidFill>
                <a:latin typeface="Hi Melody"/>
                <a:ea typeface="Hi Melody"/>
                <a:cs typeface="Hi Melody"/>
                <a:sym typeface="Hi Melody"/>
              </a:rPr>
              <a:t>We had trouble figuring out how to water the grass with the poly sheeting on. </a:t>
            </a:r>
            <a:endParaRPr>
              <a:solidFill>
                <a:schemeClr val="dk1"/>
              </a:solidFill>
              <a:latin typeface="Hi Melody"/>
              <a:ea typeface="Hi Melody"/>
              <a:cs typeface="Hi Melody"/>
              <a:sym typeface="Hi Melody"/>
            </a:endParaRPr>
          </a:p>
          <a:p>
            <a:pPr indent="-342900" lvl="0" marL="457200" rtl="0" algn="l">
              <a:spcBef>
                <a:spcPts val="0"/>
              </a:spcBef>
              <a:spcAft>
                <a:spcPts val="0"/>
              </a:spcAft>
              <a:buClr>
                <a:schemeClr val="dk1"/>
              </a:buClr>
              <a:buSzPts val="1800"/>
              <a:buFont typeface="Hi Melody"/>
              <a:buAutoNum type="arabicParenR"/>
            </a:pPr>
            <a:r>
              <a:rPr lang="en">
                <a:solidFill>
                  <a:schemeClr val="dk1"/>
                </a:solidFill>
                <a:latin typeface="Hi Melody"/>
                <a:ea typeface="Hi Melody"/>
                <a:cs typeface="Hi Melody"/>
                <a:sym typeface="Hi Melody"/>
              </a:rPr>
              <a:t>We had trouble getting our experts to respond</a:t>
            </a:r>
            <a:endParaRPr>
              <a:solidFill>
                <a:schemeClr val="dk1"/>
              </a:solidFill>
              <a:latin typeface="Hi Melody"/>
              <a:ea typeface="Hi Melody"/>
              <a:cs typeface="Hi Melody"/>
              <a:sym typeface="Hi Melody"/>
            </a:endParaRPr>
          </a:p>
          <a:p>
            <a:pPr indent="-342900" lvl="0" marL="457200" rtl="0" algn="l">
              <a:spcBef>
                <a:spcPts val="0"/>
              </a:spcBef>
              <a:spcAft>
                <a:spcPts val="0"/>
              </a:spcAft>
              <a:buClr>
                <a:schemeClr val="dk1"/>
              </a:buClr>
              <a:buSzPts val="1800"/>
              <a:buFont typeface="Hi Melody"/>
              <a:buAutoNum type="arabicParenR"/>
            </a:pPr>
            <a:r>
              <a:rPr lang="en">
                <a:solidFill>
                  <a:schemeClr val="dk1"/>
                </a:solidFill>
                <a:latin typeface="Hi Melody"/>
                <a:ea typeface="Hi Melody"/>
                <a:cs typeface="Hi Melody"/>
                <a:sym typeface="Hi Melody"/>
              </a:rPr>
              <a:t>We had trouble keeping the humidity good inside the plots</a:t>
            </a:r>
            <a:endParaRPr>
              <a:solidFill>
                <a:schemeClr val="dk1"/>
              </a:solidFill>
              <a:latin typeface="Hi Melody"/>
              <a:ea typeface="Hi Melody"/>
              <a:cs typeface="Hi Melody"/>
              <a:sym typeface="Hi Melody"/>
            </a:endParaRPr>
          </a:p>
          <a:p>
            <a:pPr indent="-342900" lvl="0" marL="457200" rtl="0" algn="l">
              <a:spcBef>
                <a:spcPts val="0"/>
              </a:spcBef>
              <a:spcAft>
                <a:spcPts val="0"/>
              </a:spcAft>
              <a:buClr>
                <a:schemeClr val="dk1"/>
              </a:buClr>
              <a:buSzPts val="1800"/>
              <a:buFont typeface="Hi Melody"/>
              <a:buAutoNum type="arabicParenR"/>
            </a:pPr>
            <a:r>
              <a:rPr lang="en">
                <a:solidFill>
                  <a:schemeClr val="dk1"/>
                </a:solidFill>
                <a:latin typeface="Hi Melody"/>
                <a:ea typeface="Hi Melody"/>
                <a:cs typeface="Hi Melody"/>
                <a:sym typeface="Hi Melody"/>
              </a:rPr>
              <a:t>We had trouble keeping ellies dog (ken) away from the grass</a:t>
            </a:r>
            <a:endParaRPr>
              <a:solidFill>
                <a:schemeClr val="dk1"/>
              </a:solidFill>
              <a:latin typeface="Hi Melody"/>
              <a:ea typeface="Hi Melody"/>
              <a:cs typeface="Hi Melody"/>
              <a:sym typeface="Hi Melody"/>
            </a:endParaRPr>
          </a:p>
          <a:p>
            <a:pPr indent="0" lvl="0" marL="0" rtl="0" algn="l">
              <a:spcBef>
                <a:spcPts val="1200"/>
              </a:spcBef>
              <a:spcAft>
                <a:spcPts val="0"/>
              </a:spcAft>
              <a:buNone/>
            </a:pPr>
            <a:r>
              <a:t/>
            </a:r>
            <a:endParaRPr>
              <a:solidFill>
                <a:schemeClr val="dk1"/>
              </a:solidFill>
              <a:latin typeface="Hi Melody"/>
              <a:ea typeface="Hi Melody"/>
              <a:cs typeface="Hi Melody"/>
              <a:sym typeface="Hi Melody"/>
            </a:endParaRPr>
          </a:p>
          <a:p>
            <a:pPr indent="0" lvl="0" marL="457200" rtl="0" algn="l">
              <a:spcBef>
                <a:spcPts val="1200"/>
              </a:spcBef>
              <a:spcAft>
                <a:spcPts val="1200"/>
              </a:spcAft>
              <a:buNone/>
            </a:pPr>
            <a:r>
              <a:t/>
            </a:r>
            <a:endParaRPr>
              <a:solidFill>
                <a:schemeClr val="dk1"/>
              </a:solidFill>
              <a:latin typeface="Hi Melody"/>
              <a:ea typeface="Hi Melody"/>
              <a:cs typeface="Hi Melody"/>
              <a:sym typeface="Hi Melod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75" name="Shape 175"/>
        <p:cNvGrpSpPr/>
        <p:nvPr/>
      </p:nvGrpSpPr>
      <p:grpSpPr>
        <a:xfrm>
          <a:off x="0" y="0"/>
          <a:ext cx="0" cy="0"/>
          <a:chOff x="0" y="0"/>
          <a:chExt cx="0" cy="0"/>
        </a:xfrm>
      </p:grpSpPr>
      <p:sp>
        <p:nvSpPr>
          <p:cNvPr id="176" name="Google Shape;176;p33"/>
          <p:cNvSpPr txBox="1"/>
          <p:nvPr>
            <p:ph type="title"/>
          </p:nvPr>
        </p:nvSpPr>
        <p:spPr>
          <a:xfrm>
            <a:off x="311700" y="306475"/>
            <a:ext cx="8520600" cy="846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244">
                <a:latin typeface="Hi Melody"/>
                <a:ea typeface="Hi Melody"/>
                <a:cs typeface="Hi Melody"/>
                <a:sym typeface="Hi Melody"/>
              </a:rPr>
              <a:t>Bibliography: Where I got my information</a:t>
            </a:r>
            <a:endParaRPr>
              <a:latin typeface="Hi Melody"/>
              <a:ea typeface="Hi Melody"/>
              <a:cs typeface="Hi Melody"/>
              <a:sym typeface="Hi Melody"/>
            </a:endParaRPr>
          </a:p>
        </p:txBody>
      </p:sp>
      <p:sp>
        <p:nvSpPr>
          <p:cNvPr id="177" name="Google Shape;177;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hlink"/>
                </a:solidFill>
                <a:latin typeface="Hi Melody"/>
                <a:ea typeface="Hi Melody"/>
                <a:cs typeface="Hi Melody"/>
                <a:sym typeface="Hi Melody"/>
                <a:hlinkClick r:id="rId3"/>
              </a:rPr>
              <a:t>https://www.cysf.org/</a:t>
            </a:r>
            <a:endParaRPr>
              <a:latin typeface="Hi Melody"/>
              <a:ea typeface="Hi Melody"/>
              <a:cs typeface="Hi Melody"/>
              <a:sym typeface="Hi Melody"/>
            </a:endParaRPr>
          </a:p>
          <a:p>
            <a:pPr indent="0" lvl="0" marL="0" rtl="0" algn="l">
              <a:spcBef>
                <a:spcPts val="1200"/>
              </a:spcBef>
              <a:spcAft>
                <a:spcPts val="0"/>
              </a:spcAft>
              <a:buNone/>
            </a:pPr>
            <a:r>
              <a:rPr lang="en" u="sng">
                <a:solidFill>
                  <a:schemeClr val="hlink"/>
                </a:solidFill>
                <a:latin typeface="Hi Melody"/>
                <a:ea typeface="Hi Melody"/>
                <a:cs typeface="Hi Melody"/>
                <a:sym typeface="Hi Melody"/>
                <a:hlinkClick r:id="rId4"/>
              </a:rPr>
              <a:t>https://en.wikipedia.org/wiki/Greenhouse</a:t>
            </a:r>
            <a:endParaRPr>
              <a:latin typeface="Hi Melody"/>
              <a:ea typeface="Hi Melody"/>
              <a:cs typeface="Hi Melody"/>
              <a:sym typeface="Hi Melody"/>
            </a:endParaRPr>
          </a:p>
          <a:p>
            <a:pPr indent="0" lvl="0" marL="0" rtl="0" algn="l">
              <a:spcBef>
                <a:spcPts val="1200"/>
              </a:spcBef>
              <a:spcAft>
                <a:spcPts val="0"/>
              </a:spcAft>
              <a:buNone/>
            </a:pPr>
            <a:r>
              <a:rPr lang="en" u="sng">
                <a:solidFill>
                  <a:schemeClr val="hlink"/>
                </a:solidFill>
                <a:latin typeface="Hi Melody"/>
                <a:ea typeface="Hi Melody"/>
                <a:cs typeface="Hi Melody"/>
                <a:sym typeface="Hi Melody"/>
                <a:hlinkClick r:id="rId5"/>
              </a:rPr>
              <a:t>https://kids.kiddle.co/Greenhouse</a:t>
            </a:r>
            <a:endParaRPr>
              <a:latin typeface="Hi Melody"/>
              <a:ea typeface="Hi Melody"/>
              <a:cs typeface="Hi Melody"/>
              <a:sym typeface="Hi Melody"/>
            </a:endParaRPr>
          </a:p>
          <a:p>
            <a:pPr indent="0" lvl="0" marL="0" rtl="0" algn="l">
              <a:spcBef>
                <a:spcPts val="1200"/>
              </a:spcBef>
              <a:spcAft>
                <a:spcPts val="0"/>
              </a:spcAft>
              <a:buNone/>
            </a:pPr>
            <a:r>
              <a:rPr lang="en" u="sng">
                <a:solidFill>
                  <a:schemeClr val="hlink"/>
                </a:solidFill>
                <a:latin typeface="Hi Melody"/>
                <a:ea typeface="Hi Melody"/>
                <a:cs typeface="Hi Melody"/>
                <a:sym typeface="Hi Melody"/>
                <a:hlinkClick r:id="rId6"/>
              </a:rPr>
              <a:t>https://joegardener.com/podcast/hobby-greenhouse-faqs/</a:t>
            </a:r>
            <a:endParaRPr>
              <a:solidFill>
                <a:srgbClr val="222222"/>
              </a:solidFill>
              <a:latin typeface="Hi Melody"/>
              <a:ea typeface="Hi Melody"/>
              <a:cs typeface="Hi Melody"/>
              <a:sym typeface="Hi Melody"/>
            </a:endParaRPr>
          </a:p>
          <a:p>
            <a:pPr indent="0" lvl="0" marL="0" rtl="0" algn="l">
              <a:spcBef>
                <a:spcPts val="1200"/>
              </a:spcBef>
              <a:spcAft>
                <a:spcPts val="0"/>
              </a:spcAft>
              <a:buClr>
                <a:schemeClr val="dk1"/>
              </a:buClr>
              <a:buSzPts val="1100"/>
              <a:buFont typeface="Arial"/>
              <a:buNone/>
            </a:pPr>
            <a:r>
              <a:rPr lang="en" u="sng">
                <a:solidFill>
                  <a:schemeClr val="hlink"/>
                </a:solidFill>
                <a:latin typeface="Hi Melody"/>
                <a:ea typeface="Hi Melody"/>
                <a:cs typeface="Hi Melody"/>
                <a:sym typeface="Hi Melody"/>
                <a:hlinkClick r:id="rId7"/>
              </a:rPr>
              <a:t>https://www.canada-greenhouse-kits.ca/pages/gardening-information</a:t>
            </a:r>
            <a:endParaRPr>
              <a:solidFill>
                <a:srgbClr val="222222"/>
              </a:solidFill>
              <a:latin typeface="Hi Melody"/>
              <a:ea typeface="Hi Melody"/>
              <a:cs typeface="Hi Melody"/>
              <a:sym typeface="Hi Melody"/>
            </a:endParaRPr>
          </a:p>
          <a:p>
            <a:pPr indent="0" lvl="0" marL="0" rtl="0" algn="l">
              <a:spcBef>
                <a:spcPts val="1200"/>
              </a:spcBef>
              <a:spcAft>
                <a:spcPts val="1200"/>
              </a:spcAft>
              <a:buNone/>
            </a:pPr>
            <a:r>
              <a:t/>
            </a:r>
            <a:endParaRPr>
              <a:solidFill>
                <a:srgbClr val="222222"/>
              </a:solidFill>
              <a:latin typeface="Hi Melody"/>
              <a:ea typeface="Hi Melody"/>
              <a:cs typeface="Hi Melody"/>
              <a:sym typeface="Hi Melod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Hi Melody"/>
                <a:ea typeface="Hi Melody"/>
                <a:cs typeface="Hi Melody"/>
                <a:sym typeface="Hi Melody"/>
              </a:rPr>
              <a:t>Applications/Extensions:</a:t>
            </a:r>
            <a:endParaRPr>
              <a:latin typeface="Hi Melody"/>
              <a:ea typeface="Hi Melody"/>
              <a:cs typeface="Hi Melody"/>
              <a:sym typeface="Hi Melody"/>
            </a:endParaRPr>
          </a:p>
        </p:txBody>
      </p:sp>
      <p:sp>
        <p:nvSpPr>
          <p:cNvPr id="183" name="Google Shape;183;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latin typeface="Hi Melody"/>
                <a:ea typeface="Hi Melody"/>
                <a:cs typeface="Hi Melody"/>
                <a:sym typeface="Hi Melody"/>
              </a:rPr>
              <a:t>Our research and </a:t>
            </a:r>
            <a:r>
              <a:rPr lang="en">
                <a:solidFill>
                  <a:schemeClr val="dk1"/>
                </a:solidFill>
                <a:latin typeface="Hi Melody"/>
                <a:ea typeface="Hi Melody"/>
                <a:cs typeface="Hi Melody"/>
                <a:sym typeface="Hi Melody"/>
              </a:rPr>
              <a:t>experiment</a:t>
            </a:r>
            <a:r>
              <a:rPr lang="en">
                <a:solidFill>
                  <a:schemeClr val="dk1"/>
                </a:solidFill>
                <a:latin typeface="Hi Melody"/>
                <a:ea typeface="Hi Melody"/>
                <a:cs typeface="Hi Melody"/>
                <a:sym typeface="Hi Melody"/>
              </a:rPr>
              <a:t> </a:t>
            </a:r>
            <a:r>
              <a:rPr lang="en">
                <a:solidFill>
                  <a:schemeClr val="dk1"/>
                </a:solidFill>
                <a:latin typeface="Hi Melody"/>
                <a:ea typeface="Hi Melody"/>
                <a:cs typeface="Hi Melody"/>
                <a:sym typeface="Hi Melody"/>
              </a:rPr>
              <a:t>benefits</a:t>
            </a:r>
            <a:r>
              <a:rPr lang="en">
                <a:solidFill>
                  <a:schemeClr val="dk1"/>
                </a:solidFill>
                <a:latin typeface="Hi Melody"/>
                <a:ea typeface="Hi Melody"/>
                <a:cs typeface="Hi Melody"/>
                <a:sym typeface="Hi Melody"/>
              </a:rPr>
              <a:t> us and </a:t>
            </a:r>
            <a:r>
              <a:rPr lang="en">
                <a:solidFill>
                  <a:schemeClr val="dk1"/>
                </a:solidFill>
                <a:latin typeface="Hi Melody"/>
                <a:ea typeface="Hi Melody"/>
                <a:cs typeface="Hi Melody"/>
                <a:sym typeface="Hi Melody"/>
              </a:rPr>
              <a:t>others because people can use reusable items for around their house to build a environmental friendly greenhouse that is cost effective. Hopefully many people can use our research and experiment in their everyday life.</a:t>
            </a:r>
            <a:endParaRPr>
              <a:solidFill>
                <a:schemeClr val="dk1"/>
              </a:solidFill>
              <a:latin typeface="Hi Melody"/>
              <a:ea typeface="Hi Melody"/>
              <a:cs typeface="Hi Melody"/>
              <a:sym typeface="Hi Melod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Hi Melody"/>
                <a:ea typeface="Hi Melody"/>
                <a:cs typeface="Hi Melody"/>
                <a:sym typeface="Hi Melody"/>
              </a:rPr>
              <a:t>Dates we met:</a:t>
            </a:r>
            <a:endParaRPr>
              <a:latin typeface="Hi Melody"/>
              <a:ea typeface="Hi Melody"/>
              <a:cs typeface="Hi Melody"/>
              <a:sym typeface="Hi Melody"/>
            </a:endParaRPr>
          </a:p>
        </p:txBody>
      </p:sp>
      <p:sp>
        <p:nvSpPr>
          <p:cNvPr id="67" name="Google Shape;67;p15"/>
          <p:cNvSpPr txBox="1"/>
          <p:nvPr>
            <p:ph idx="1" type="body"/>
          </p:nvPr>
        </p:nvSpPr>
        <p:spPr>
          <a:xfrm>
            <a:off x="380250" y="1017725"/>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Clr>
                <a:schemeClr val="dk1"/>
              </a:buClr>
              <a:buSzPts val="275"/>
              <a:buFont typeface="Arial"/>
              <a:buNone/>
            </a:pPr>
            <a:r>
              <a:rPr lang="en" sz="6233">
                <a:solidFill>
                  <a:schemeClr val="dk1"/>
                </a:solidFill>
                <a:latin typeface="Hi Melody"/>
                <a:ea typeface="Hi Melody"/>
                <a:cs typeface="Hi Melody"/>
                <a:sym typeface="Hi Melody"/>
              </a:rPr>
              <a:t>Jan 27 - We cut out and glued a lot of our steps</a:t>
            </a:r>
            <a:endParaRPr sz="6233">
              <a:solidFill>
                <a:schemeClr val="dk1"/>
              </a:solidFill>
              <a:latin typeface="Hi Melody"/>
              <a:ea typeface="Hi Melody"/>
              <a:cs typeface="Hi Melody"/>
              <a:sym typeface="Hi Melody"/>
            </a:endParaRPr>
          </a:p>
          <a:p>
            <a:pPr indent="0" lvl="0" marL="0" rtl="0" algn="l">
              <a:spcBef>
                <a:spcPts val="1200"/>
              </a:spcBef>
              <a:spcAft>
                <a:spcPts val="0"/>
              </a:spcAft>
              <a:buClr>
                <a:schemeClr val="dk1"/>
              </a:buClr>
              <a:buSzPts val="275"/>
              <a:buFont typeface="Arial"/>
              <a:buNone/>
            </a:pPr>
            <a:r>
              <a:rPr lang="en" sz="6233">
                <a:solidFill>
                  <a:schemeClr val="dk1"/>
                </a:solidFill>
                <a:latin typeface="Hi Melody"/>
                <a:ea typeface="Hi Melody"/>
                <a:cs typeface="Hi Melody"/>
                <a:sym typeface="Hi Melody"/>
              </a:rPr>
              <a:t>Jan 28 - We continued cutting and glueing and finished the layout</a:t>
            </a:r>
            <a:endParaRPr sz="6233">
              <a:solidFill>
                <a:schemeClr val="dk1"/>
              </a:solidFill>
              <a:latin typeface="Hi Melody"/>
              <a:ea typeface="Hi Melody"/>
              <a:cs typeface="Hi Melody"/>
              <a:sym typeface="Hi Melody"/>
            </a:endParaRPr>
          </a:p>
          <a:p>
            <a:pPr indent="0" lvl="0" marL="0" rtl="0" algn="l">
              <a:spcBef>
                <a:spcPts val="1200"/>
              </a:spcBef>
              <a:spcAft>
                <a:spcPts val="0"/>
              </a:spcAft>
              <a:buClr>
                <a:schemeClr val="dk1"/>
              </a:buClr>
              <a:buSzPts val="275"/>
              <a:buFont typeface="Arial"/>
              <a:buNone/>
            </a:pPr>
            <a:r>
              <a:rPr lang="en" sz="6233">
                <a:solidFill>
                  <a:schemeClr val="dk1"/>
                </a:solidFill>
                <a:latin typeface="Hi Melody"/>
                <a:ea typeface="Hi Melody"/>
                <a:cs typeface="Hi Melody"/>
                <a:sym typeface="Hi Melody"/>
              </a:rPr>
              <a:t>Feb 2 - we started our trifold and </a:t>
            </a:r>
            <a:r>
              <a:rPr lang="en" sz="6233">
                <a:solidFill>
                  <a:schemeClr val="dk1"/>
                </a:solidFill>
                <a:latin typeface="Hi Melody"/>
                <a:ea typeface="Hi Melody"/>
                <a:cs typeface="Hi Melody"/>
                <a:sym typeface="Hi Melody"/>
              </a:rPr>
              <a:t>finished</a:t>
            </a:r>
            <a:r>
              <a:rPr lang="en" sz="6233">
                <a:solidFill>
                  <a:schemeClr val="dk1"/>
                </a:solidFill>
                <a:latin typeface="Hi Melody"/>
                <a:ea typeface="Hi Melody"/>
                <a:cs typeface="Hi Melody"/>
                <a:sym typeface="Hi Melody"/>
              </a:rPr>
              <a:t> the rest of our steps e.g. </a:t>
            </a:r>
            <a:r>
              <a:rPr lang="en" sz="6233">
                <a:solidFill>
                  <a:schemeClr val="dk1"/>
                </a:solidFill>
                <a:latin typeface="Hi Melody"/>
                <a:ea typeface="Hi Melody"/>
                <a:cs typeface="Hi Melody"/>
                <a:sym typeface="Hi Melody"/>
              </a:rPr>
              <a:t>conclusion</a:t>
            </a:r>
            <a:r>
              <a:rPr lang="en" sz="6233">
                <a:solidFill>
                  <a:schemeClr val="dk1"/>
                </a:solidFill>
                <a:latin typeface="Hi Melody"/>
                <a:ea typeface="Hi Melody"/>
                <a:cs typeface="Hi Melody"/>
                <a:sym typeface="Hi Melody"/>
              </a:rPr>
              <a:t>, results, sources of error, etc.</a:t>
            </a:r>
            <a:endParaRPr sz="6233">
              <a:solidFill>
                <a:schemeClr val="dk1"/>
              </a:solidFill>
              <a:latin typeface="Hi Melody"/>
              <a:ea typeface="Hi Melody"/>
              <a:cs typeface="Hi Melody"/>
              <a:sym typeface="Hi Melody"/>
            </a:endParaRPr>
          </a:p>
          <a:p>
            <a:pPr indent="0" lvl="0" marL="0" rtl="0" algn="l">
              <a:spcBef>
                <a:spcPts val="1200"/>
              </a:spcBef>
              <a:spcAft>
                <a:spcPts val="0"/>
              </a:spcAft>
              <a:buClr>
                <a:schemeClr val="dk1"/>
              </a:buClr>
              <a:buSzPts val="275"/>
              <a:buFont typeface="Arial"/>
              <a:buNone/>
            </a:pPr>
            <a:r>
              <a:rPr lang="en" sz="6233">
                <a:solidFill>
                  <a:schemeClr val="dk1"/>
                </a:solidFill>
                <a:latin typeface="Hi Melody"/>
                <a:ea typeface="Hi Melody"/>
                <a:cs typeface="Hi Melody"/>
                <a:sym typeface="Hi Melody"/>
              </a:rPr>
              <a:t>Feb 3 - we continued our trifold </a:t>
            </a:r>
            <a:endParaRPr sz="6233">
              <a:solidFill>
                <a:schemeClr val="dk1"/>
              </a:solidFill>
              <a:latin typeface="Hi Melody"/>
              <a:ea typeface="Hi Melody"/>
              <a:cs typeface="Hi Melody"/>
              <a:sym typeface="Hi Melody"/>
            </a:endParaRPr>
          </a:p>
          <a:p>
            <a:pPr indent="0" lvl="0" marL="0" rtl="0" algn="l">
              <a:spcBef>
                <a:spcPts val="1200"/>
              </a:spcBef>
              <a:spcAft>
                <a:spcPts val="0"/>
              </a:spcAft>
              <a:buClr>
                <a:schemeClr val="dk1"/>
              </a:buClr>
              <a:buSzPts val="275"/>
              <a:buFont typeface="Arial"/>
              <a:buNone/>
            </a:pPr>
            <a:r>
              <a:rPr lang="en" sz="6233">
                <a:solidFill>
                  <a:schemeClr val="dk1"/>
                </a:solidFill>
                <a:latin typeface="Hi Melody"/>
                <a:ea typeface="Hi Melody"/>
                <a:cs typeface="Hi Melody"/>
                <a:sym typeface="Hi Melody"/>
              </a:rPr>
              <a:t>Feb 4 - we continued our </a:t>
            </a:r>
            <a:r>
              <a:rPr lang="en" sz="6233">
                <a:solidFill>
                  <a:schemeClr val="dk1"/>
                </a:solidFill>
                <a:latin typeface="Hi Melody"/>
                <a:ea typeface="Hi Melody"/>
                <a:cs typeface="Hi Melody"/>
                <a:sym typeface="Hi Melody"/>
              </a:rPr>
              <a:t>trifold</a:t>
            </a:r>
            <a:r>
              <a:rPr lang="en" sz="6233">
                <a:solidFill>
                  <a:schemeClr val="dk1"/>
                </a:solidFill>
                <a:latin typeface="Hi Melody"/>
                <a:ea typeface="Hi Melody"/>
                <a:cs typeface="Hi Melody"/>
                <a:sym typeface="Hi Melody"/>
              </a:rPr>
              <a:t> and worked on our </a:t>
            </a:r>
            <a:r>
              <a:rPr lang="en" sz="6233">
                <a:solidFill>
                  <a:schemeClr val="dk1"/>
                </a:solidFill>
                <a:latin typeface="Hi Melody"/>
                <a:ea typeface="Hi Melody"/>
                <a:cs typeface="Hi Melody"/>
                <a:sym typeface="Hi Melody"/>
              </a:rPr>
              <a:t>script</a:t>
            </a:r>
            <a:r>
              <a:rPr lang="en" sz="6233">
                <a:solidFill>
                  <a:schemeClr val="dk1"/>
                </a:solidFill>
                <a:latin typeface="Hi Melody"/>
                <a:ea typeface="Hi Melody"/>
                <a:cs typeface="Hi Melody"/>
                <a:sym typeface="Hi Melody"/>
              </a:rPr>
              <a:t>.</a:t>
            </a:r>
            <a:endParaRPr sz="6233">
              <a:solidFill>
                <a:schemeClr val="dk1"/>
              </a:solidFill>
              <a:latin typeface="Hi Melody"/>
              <a:ea typeface="Hi Melody"/>
              <a:cs typeface="Hi Melody"/>
              <a:sym typeface="Hi Melody"/>
            </a:endParaRPr>
          </a:p>
          <a:p>
            <a:pPr indent="0" lvl="0" marL="0" rtl="0" algn="l">
              <a:spcBef>
                <a:spcPts val="1200"/>
              </a:spcBef>
              <a:spcAft>
                <a:spcPts val="0"/>
              </a:spcAft>
              <a:buClr>
                <a:schemeClr val="dk1"/>
              </a:buClr>
              <a:buSzPts val="275"/>
              <a:buFont typeface="Arial"/>
              <a:buNone/>
            </a:pPr>
            <a:r>
              <a:rPr lang="en" sz="6233">
                <a:solidFill>
                  <a:schemeClr val="dk1"/>
                </a:solidFill>
                <a:latin typeface="Hi Melody"/>
                <a:ea typeface="Hi Melody"/>
                <a:cs typeface="Hi Melody"/>
                <a:sym typeface="Hi Melody"/>
              </a:rPr>
              <a:t>Feb 6 - we continued our trifold and worked on our script.</a:t>
            </a:r>
            <a:endParaRPr sz="6233">
              <a:solidFill>
                <a:schemeClr val="dk1"/>
              </a:solidFill>
              <a:latin typeface="Hi Melody"/>
              <a:ea typeface="Hi Melody"/>
              <a:cs typeface="Hi Melody"/>
              <a:sym typeface="Hi Melody"/>
            </a:endParaRPr>
          </a:p>
          <a:p>
            <a:pPr indent="0" lvl="0" marL="0" rtl="0" algn="l">
              <a:spcBef>
                <a:spcPts val="1200"/>
              </a:spcBef>
              <a:spcAft>
                <a:spcPts val="0"/>
              </a:spcAft>
              <a:buClr>
                <a:schemeClr val="dk1"/>
              </a:buClr>
              <a:buSzPts val="275"/>
              <a:buFont typeface="Arial"/>
              <a:buNone/>
            </a:pPr>
            <a:r>
              <a:rPr lang="en" sz="6233">
                <a:solidFill>
                  <a:schemeClr val="dk1"/>
                </a:solidFill>
                <a:latin typeface="Hi Melody"/>
                <a:ea typeface="Hi Melody"/>
                <a:cs typeface="Hi Melody"/>
                <a:sym typeface="Hi Melody"/>
              </a:rPr>
              <a:t>Feb  11 - we continued our trifold and worked on our script.</a:t>
            </a:r>
            <a:endParaRPr sz="6233">
              <a:solidFill>
                <a:schemeClr val="dk1"/>
              </a:solidFill>
              <a:latin typeface="Hi Melody"/>
              <a:ea typeface="Hi Melody"/>
              <a:cs typeface="Hi Melody"/>
              <a:sym typeface="Hi Melody"/>
            </a:endParaRPr>
          </a:p>
          <a:p>
            <a:pPr indent="0" lvl="0" marL="0" rtl="0" algn="l">
              <a:spcBef>
                <a:spcPts val="1200"/>
              </a:spcBef>
              <a:spcAft>
                <a:spcPts val="0"/>
              </a:spcAft>
              <a:buClr>
                <a:schemeClr val="dk1"/>
              </a:buClr>
              <a:buSzPts val="275"/>
              <a:buFont typeface="Arial"/>
              <a:buNone/>
            </a:pPr>
            <a:r>
              <a:rPr lang="en" sz="6233">
                <a:solidFill>
                  <a:schemeClr val="dk1"/>
                </a:solidFill>
                <a:latin typeface="Hi Melody"/>
                <a:ea typeface="Hi Melody"/>
                <a:cs typeface="Hi Melody"/>
                <a:sym typeface="Hi Melody"/>
              </a:rPr>
              <a:t>Feb 20 - we finished our script and trifold.</a:t>
            </a:r>
            <a:endParaRPr sz="6233">
              <a:solidFill>
                <a:schemeClr val="dk1"/>
              </a:solidFill>
              <a:latin typeface="Hi Melody"/>
              <a:ea typeface="Hi Melody"/>
              <a:cs typeface="Hi Melody"/>
              <a:sym typeface="Hi Melody"/>
            </a:endParaRPr>
          </a:p>
          <a:p>
            <a:pPr indent="0" lvl="0" marL="0" rtl="0" algn="l">
              <a:spcBef>
                <a:spcPts val="1200"/>
              </a:spcBef>
              <a:spcAft>
                <a:spcPts val="0"/>
              </a:spcAft>
              <a:buClr>
                <a:schemeClr val="dk1"/>
              </a:buClr>
              <a:buSzPts val="275"/>
              <a:buFont typeface="Arial"/>
              <a:buNone/>
            </a:pPr>
            <a:r>
              <a:rPr lang="en" sz="6233">
                <a:solidFill>
                  <a:schemeClr val="dk1"/>
                </a:solidFill>
                <a:latin typeface="Hi Melody"/>
                <a:ea typeface="Hi Melody"/>
                <a:cs typeface="Hi Melody"/>
                <a:sym typeface="Hi Melody"/>
              </a:rPr>
              <a:t>Feb 25 - school shocase</a:t>
            </a:r>
            <a:endParaRPr sz="6233">
              <a:solidFill>
                <a:schemeClr val="dk1"/>
              </a:solidFill>
              <a:latin typeface="Hi Melody"/>
              <a:ea typeface="Hi Melody"/>
              <a:cs typeface="Hi Melody"/>
              <a:sym typeface="Hi Melody"/>
            </a:endParaRPr>
          </a:p>
          <a:p>
            <a:pPr indent="0" lvl="0" marL="0" rtl="0" algn="l">
              <a:spcBef>
                <a:spcPts val="1200"/>
              </a:spcBef>
              <a:spcAft>
                <a:spcPts val="1200"/>
              </a:spcAft>
              <a:buNone/>
            </a:pPr>
            <a:r>
              <a:rPr lang="en" sz="6233">
                <a:solidFill>
                  <a:schemeClr val="dk1"/>
                </a:solidFill>
                <a:latin typeface="Hi Melody"/>
                <a:ea typeface="Hi Melody"/>
                <a:cs typeface="Hi Melody"/>
                <a:sym typeface="Hi Melody"/>
              </a:rPr>
              <a:t>We also worked on it most days after school at home by our selves.</a:t>
            </a:r>
            <a:endParaRPr sz="3050">
              <a:latin typeface="Hi Melody"/>
              <a:ea typeface="Hi Melody"/>
              <a:cs typeface="Hi Melody"/>
              <a:sym typeface="Hi Melod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Hi Melody"/>
                <a:ea typeface="Hi Melody"/>
                <a:cs typeface="Hi Melody"/>
                <a:sym typeface="Hi Melody"/>
              </a:rPr>
              <a:t>Dates we met:</a:t>
            </a:r>
            <a:endParaRPr>
              <a:latin typeface="Hi Melody"/>
              <a:ea typeface="Hi Melody"/>
              <a:cs typeface="Hi Melody"/>
              <a:sym typeface="Hi Melody"/>
            </a:endParaRPr>
          </a:p>
        </p:txBody>
      </p:sp>
      <p:sp>
        <p:nvSpPr>
          <p:cNvPr id="73" name="Google Shape;73;p16"/>
          <p:cNvSpPr txBox="1"/>
          <p:nvPr>
            <p:ph idx="1" type="body"/>
          </p:nvPr>
        </p:nvSpPr>
        <p:spPr>
          <a:xfrm>
            <a:off x="380250" y="101772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6233">
                <a:solidFill>
                  <a:schemeClr val="dk1"/>
                </a:solidFill>
                <a:latin typeface="Hi Melody"/>
                <a:ea typeface="Hi Melody"/>
                <a:cs typeface="Hi Melody"/>
                <a:sym typeface="Hi Melody"/>
              </a:rPr>
              <a:t>March 3 - we filled out all of our information on the cysf site.</a:t>
            </a:r>
            <a:endParaRPr sz="3050">
              <a:latin typeface="Hi Melody"/>
              <a:ea typeface="Hi Melody"/>
              <a:cs typeface="Hi Melody"/>
              <a:sym typeface="Hi Melod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55225"/>
            <a:ext cx="8218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120">
                <a:latin typeface="Hi Melody"/>
                <a:ea typeface="Hi Melody"/>
                <a:cs typeface="Hi Melody"/>
                <a:sym typeface="Hi Melody"/>
              </a:rPr>
              <a:t>Why we chose this topic and who would be interested in our research?</a:t>
            </a:r>
            <a:endParaRPr sz="1620">
              <a:latin typeface="Hi Melody"/>
              <a:ea typeface="Hi Melody"/>
              <a:cs typeface="Hi Melody"/>
              <a:sym typeface="Hi Melody"/>
            </a:endParaRPr>
          </a:p>
        </p:txBody>
      </p:sp>
      <p:sp>
        <p:nvSpPr>
          <p:cNvPr id="79" name="Google Shape;79;p17"/>
          <p:cNvSpPr txBox="1"/>
          <p:nvPr>
            <p:ph idx="1" type="body"/>
          </p:nvPr>
        </p:nvSpPr>
        <p:spPr>
          <a:xfrm>
            <a:off x="311700" y="1322475"/>
            <a:ext cx="8218200" cy="3255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latin typeface="Hi Melody"/>
                <a:ea typeface="Hi Melody"/>
                <a:cs typeface="Hi Melody"/>
                <a:sym typeface="Hi Melody"/>
              </a:rPr>
              <a:t>We chose this topic because some people </a:t>
            </a:r>
            <a:r>
              <a:rPr lang="en">
                <a:solidFill>
                  <a:schemeClr val="dk1"/>
                </a:solidFill>
                <a:latin typeface="Hi Melody"/>
                <a:ea typeface="Hi Melody"/>
                <a:cs typeface="Hi Melody"/>
                <a:sym typeface="Hi Melody"/>
              </a:rPr>
              <a:t>can't</a:t>
            </a:r>
            <a:r>
              <a:rPr lang="en">
                <a:solidFill>
                  <a:schemeClr val="dk1"/>
                </a:solidFill>
                <a:latin typeface="Hi Melody"/>
                <a:ea typeface="Hi Melody"/>
                <a:cs typeface="Hi Melody"/>
                <a:sym typeface="Hi Melody"/>
              </a:rPr>
              <a:t> </a:t>
            </a:r>
            <a:r>
              <a:rPr lang="en">
                <a:solidFill>
                  <a:schemeClr val="dk1"/>
                </a:solidFill>
                <a:latin typeface="Hi Melody"/>
                <a:ea typeface="Hi Melody"/>
                <a:cs typeface="Hi Melody"/>
                <a:sym typeface="Hi Melody"/>
              </a:rPr>
              <a:t>afford to buy a green house so we want to make an affordable greenhouse for all four seasons because most greenhouses can cost between $1000 for a basic DIY kit or up to $100 000 for a very large and substantial one. Also if you don't have enough room in your house but are still interested in having a greenhouse, hopefully our presentation will give you some ideas. Both of us are very interested in growing plants and the idea of greenhouses so that also gave us some inspiration.</a:t>
            </a:r>
            <a:endParaRPr/>
          </a:p>
        </p:txBody>
      </p:sp>
      <p:sp>
        <p:nvSpPr>
          <p:cNvPr id="80" name="Google Shape;80;p17"/>
          <p:cNvSpPr txBox="1"/>
          <p:nvPr/>
        </p:nvSpPr>
        <p:spPr>
          <a:xfrm>
            <a:off x="4949850" y="453425"/>
            <a:ext cx="3580200" cy="57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8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Hi Melody"/>
                <a:ea typeface="Hi Melody"/>
                <a:cs typeface="Hi Melody"/>
                <a:sym typeface="Hi Melody"/>
              </a:rPr>
              <a:t>Problem: </a:t>
            </a:r>
            <a:r>
              <a:rPr lang="en" sz="2244">
                <a:latin typeface="Hi Melody"/>
                <a:ea typeface="Hi Melody"/>
                <a:cs typeface="Hi Melody"/>
                <a:sym typeface="Hi Melody"/>
              </a:rPr>
              <a:t>the specific question you are investigating in your research.</a:t>
            </a:r>
            <a:endParaRPr sz="2244">
              <a:latin typeface="Hi Melody"/>
              <a:ea typeface="Hi Melody"/>
              <a:cs typeface="Hi Melody"/>
              <a:sym typeface="Hi Melody"/>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latin typeface="Hi Melody"/>
                <a:ea typeface="Hi Melody"/>
                <a:cs typeface="Hi Melody"/>
                <a:sym typeface="Hi Melody"/>
              </a:rPr>
              <a:t>Our problem is greenhouses are very expensive and when people can’t afford one, they set it outside without any protection. Another problem is if you have something like a fruit plant, </a:t>
            </a:r>
            <a:r>
              <a:rPr lang="en">
                <a:solidFill>
                  <a:schemeClr val="dk1"/>
                </a:solidFill>
                <a:latin typeface="Hi Melody"/>
                <a:ea typeface="Hi Melody"/>
                <a:cs typeface="Hi Melody"/>
                <a:sym typeface="Hi Melody"/>
              </a:rPr>
              <a:t>animals</a:t>
            </a:r>
            <a:r>
              <a:rPr lang="en">
                <a:solidFill>
                  <a:schemeClr val="dk1"/>
                </a:solidFill>
                <a:latin typeface="Hi Melody"/>
                <a:ea typeface="Hi Melody"/>
                <a:cs typeface="Hi Melody"/>
                <a:sym typeface="Hi Melody"/>
              </a:rPr>
              <a:t>, such as squirrels and </a:t>
            </a:r>
            <a:r>
              <a:rPr lang="en">
                <a:solidFill>
                  <a:schemeClr val="dk1"/>
                </a:solidFill>
                <a:latin typeface="Hi Melody"/>
                <a:ea typeface="Hi Melody"/>
                <a:cs typeface="Hi Melody"/>
                <a:sym typeface="Hi Melody"/>
              </a:rPr>
              <a:t>bunnies</a:t>
            </a:r>
            <a:r>
              <a:rPr lang="en">
                <a:solidFill>
                  <a:schemeClr val="dk1"/>
                </a:solidFill>
                <a:latin typeface="Hi Melody"/>
                <a:ea typeface="Hi Melody"/>
                <a:cs typeface="Hi Melody"/>
                <a:sym typeface="Hi Melody"/>
              </a:rPr>
              <a:t> will eat them. Also, it might take a lot of </a:t>
            </a:r>
            <a:r>
              <a:rPr lang="en">
                <a:solidFill>
                  <a:schemeClr val="dk1"/>
                </a:solidFill>
                <a:latin typeface="Hi Melody"/>
                <a:ea typeface="Hi Melody"/>
                <a:cs typeface="Hi Melody"/>
                <a:sym typeface="Hi Melody"/>
              </a:rPr>
              <a:t>resources</a:t>
            </a:r>
            <a:r>
              <a:rPr lang="en">
                <a:solidFill>
                  <a:schemeClr val="dk1"/>
                </a:solidFill>
                <a:latin typeface="Hi Melody"/>
                <a:ea typeface="Hi Melody"/>
                <a:cs typeface="Hi Melody"/>
                <a:sym typeface="Hi Melody"/>
              </a:rPr>
              <a:t> to build that </a:t>
            </a:r>
            <a:r>
              <a:rPr lang="en">
                <a:solidFill>
                  <a:schemeClr val="dk1"/>
                </a:solidFill>
                <a:latin typeface="Hi Melody"/>
                <a:ea typeface="Hi Melody"/>
                <a:cs typeface="Hi Melody"/>
                <a:sym typeface="Hi Melody"/>
              </a:rPr>
              <a:t>greenhouse</a:t>
            </a:r>
            <a:r>
              <a:rPr lang="en">
                <a:solidFill>
                  <a:schemeClr val="dk1"/>
                </a:solidFill>
                <a:latin typeface="Hi Melody"/>
                <a:ea typeface="Hi Melody"/>
                <a:cs typeface="Hi Melody"/>
                <a:sym typeface="Hi Melody"/>
              </a:rPr>
              <a:t>, package it up, and ship it. Plus, building a greenhouse may not be the best option for some folks </a:t>
            </a:r>
            <a:r>
              <a:rPr lang="en">
                <a:solidFill>
                  <a:schemeClr val="dk1"/>
                </a:solidFill>
                <a:latin typeface="Hi Melody"/>
                <a:ea typeface="Hi Melody"/>
                <a:cs typeface="Hi Melody"/>
                <a:sym typeface="Hi Melody"/>
              </a:rPr>
              <a:t>physical</a:t>
            </a:r>
            <a:r>
              <a:rPr lang="en">
                <a:solidFill>
                  <a:schemeClr val="dk1"/>
                </a:solidFill>
                <a:latin typeface="Hi Melody"/>
                <a:ea typeface="Hi Melody"/>
                <a:cs typeface="Hi Melody"/>
                <a:sym typeface="Hi Melody"/>
              </a:rPr>
              <a:t> abilities so hopefully they will be able to get some ideas from our project</a:t>
            </a:r>
            <a:endParaRPr>
              <a:solidFill>
                <a:schemeClr val="dk1"/>
              </a:solidFill>
              <a:latin typeface="Hi Melody"/>
              <a:ea typeface="Hi Melody"/>
              <a:cs typeface="Hi Melody"/>
              <a:sym typeface="Hi Melod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306475"/>
            <a:ext cx="8520600" cy="84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Hi Melody"/>
                <a:ea typeface="Hi Melody"/>
                <a:cs typeface="Hi Melody"/>
                <a:sym typeface="Hi Melody"/>
              </a:rPr>
              <a:t>Hypothesis</a:t>
            </a:r>
            <a:r>
              <a:rPr lang="en" sz="3000">
                <a:latin typeface="Hi Melody"/>
                <a:ea typeface="Hi Melody"/>
                <a:cs typeface="Hi Melody"/>
                <a:sym typeface="Hi Melody"/>
              </a:rPr>
              <a:t>:</a:t>
            </a:r>
            <a:endParaRPr sz="3000">
              <a:latin typeface="Hi Melody"/>
              <a:ea typeface="Hi Melody"/>
              <a:cs typeface="Hi Melody"/>
              <a:sym typeface="Hi Melody"/>
            </a:endParaRPr>
          </a:p>
        </p:txBody>
      </p:sp>
      <p:sp>
        <p:nvSpPr>
          <p:cNvPr id="92" name="Google Shape;92;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Hi Melody"/>
                <a:ea typeface="Hi Melody"/>
                <a:cs typeface="Hi Melody"/>
                <a:sym typeface="Hi Melody"/>
              </a:rPr>
              <a:t>Our hypothesis is that the grass will grow the best in the plastic bin covered with poly sheeting because greenhouses are often built with plastic or glass covered with poly sheeting so it is very </a:t>
            </a:r>
            <a:r>
              <a:rPr lang="en">
                <a:solidFill>
                  <a:schemeClr val="dk1"/>
                </a:solidFill>
                <a:latin typeface="Hi Melody"/>
                <a:ea typeface="Hi Melody"/>
                <a:cs typeface="Hi Melody"/>
                <a:sym typeface="Hi Melody"/>
              </a:rPr>
              <a:t>similar</a:t>
            </a:r>
            <a:r>
              <a:rPr lang="en">
                <a:solidFill>
                  <a:schemeClr val="dk1"/>
                </a:solidFill>
                <a:latin typeface="Hi Melody"/>
                <a:ea typeface="Hi Melody"/>
                <a:cs typeface="Hi Melody"/>
                <a:sym typeface="Hi Melody"/>
              </a:rPr>
              <a:t> to a an official greenhouse. Greenhouses are often made with plastic and wrapped with poly sheeting so it is most </a:t>
            </a:r>
            <a:r>
              <a:rPr lang="en">
                <a:solidFill>
                  <a:schemeClr val="dk1"/>
                </a:solidFill>
                <a:latin typeface="Hi Melody"/>
                <a:ea typeface="Hi Melody"/>
                <a:cs typeface="Hi Melody"/>
                <a:sym typeface="Hi Melody"/>
              </a:rPr>
              <a:t>like a greenhouse. </a:t>
            </a:r>
            <a:r>
              <a:rPr lang="en">
                <a:solidFill>
                  <a:schemeClr val="dk1"/>
                </a:solidFill>
                <a:latin typeface="Hi Melody"/>
                <a:ea typeface="Hi Melody"/>
                <a:cs typeface="Hi Melody"/>
                <a:sym typeface="Hi Melody"/>
              </a:rPr>
              <a:t>We also think this will grow the best because it is the largest space which means it can trap the most heat.  </a:t>
            </a:r>
            <a:endParaRPr>
              <a:solidFill>
                <a:schemeClr val="dk1"/>
              </a:solidFill>
              <a:latin typeface="Hi Melody"/>
              <a:ea typeface="Hi Melody"/>
              <a:cs typeface="Hi Melody"/>
              <a:sym typeface="Hi Melody"/>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ph type="title"/>
          </p:nvPr>
        </p:nvSpPr>
        <p:spPr>
          <a:xfrm>
            <a:off x="311700" y="306475"/>
            <a:ext cx="8520600" cy="846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244">
                <a:latin typeface="Hi Melody"/>
                <a:ea typeface="Hi Melody"/>
                <a:cs typeface="Hi Melody"/>
                <a:sym typeface="Hi Melody"/>
              </a:rPr>
              <a:t>Background Research </a:t>
            </a:r>
            <a:endParaRPr>
              <a:latin typeface="Hi Melody"/>
              <a:ea typeface="Hi Melody"/>
              <a:cs typeface="Hi Melody"/>
              <a:sym typeface="Hi Melody"/>
            </a:endParaRPr>
          </a:p>
        </p:txBody>
      </p:sp>
      <p:sp>
        <p:nvSpPr>
          <p:cNvPr id="98" name="Google Shape;98;p20"/>
          <p:cNvSpPr txBox="1"/>
          <p:nvPr>
            <p:ph idx="1" type="body"/>
          </p:nvPr>
        </p:nvSpPr>
        <p:spPr>
          <a:xfrm>
            <a:off x="311700" y="736800"/>
            <a:ext cx="8520600" cy="3832200"/>
          </a:xfrm>
          <a:prstGeom prst="rect">
            <a:avLst/>
          </a:prstGeom>
        </p:spPr>
        <p:txBody>
          <a:bodyPr anchorCtr="0" anchor="t" bIns="91425" lIns="91425" spcFirstLastPara="1" rIns="91425" wrap="square" tIns="91425">
            <a:normAutofit fontScale="77500" lnSpcReduction="10000"/>
          </a:bodyPr>
          <a:lstStyle/>
          <a:p>
            <a:pPr indent="0" lvl="0" marL="0" rtl="0" algn="l">
              <a:spcBef>
                <a:spcPts val="1200"/>
              </a:spcBef>
              <a:spcAft>
                <a:spcPts val="0"/>
              </a:spcAft>
              <a:buClr>
                <a:schemeClr val="dk1"/>
              </a:buClr>
              <a:buSzPct val="100000"/>
              <a:buFont typeface="Arial"/>
              <a:buNone/>
            </a:pPr>
            <a:r>
              <a:rPr b="1" lang="en" sz="1100">
                <a:solidFill>
                  <a:schemeClr val="dk1"/>
                </a:solidFill>
              </a:rPr>
              <a:t>what is the purpose of a greenhouse?</a:t>
            </a:r>
            <a:endParaRPr b="1" sz="1100">
              <a:solidFill>
                <a:schemeClr val="dk1"/>
              </a:solidFill>
            </a:endParaRPr>
          </a:p>
          <a:p>
            <a:pPr indent="0" lvl="0" marL="0" rtl="0" algn="l">
              <a:spcBef>
                <a:spcPts val="1200"/>
              </a:spcBef>
              <a:spcAft>
                <a:spcPts val="0"/>
              </a:spcAft>
              <a:buClr>
                <a:schemeClr val="dk1"/>
              </a:buClr>
              <a:buSzPct val="100000"/>
              <a:buFont typeface="Arial"/>
              <a:buNone/>
            </a:pPr>
            <a:r>
              <a:rPr lang="en" sz="1100">
                <a:solidFill>
                  <a:schemeClr val="dk1"/>
                </a:solidFill>
              </a:rPr>
              <a:t>The purpose of a greenhouse is to protect plants from freezing temperatures. Trapping the sun's rays in your greenhouse can quickly create an oven. Although it is important to trap heat in your greenhouse, it is also very important that you don't trap to much heat or else your plants might get over heated. Maintaining a temperature range is critical to keeping your plants safe, and healthy.</a:t>
            </a:r>
            <a:endParaRPr sz="1100">
              <a:solidFill>
                <a:schemeClr val="dk1"/>
              </a:solidFill>
            </a:endParaRPr>
          </a:p>
          <a:p>
            <a:pPr indent="0" lvl="0" marL="0" rtl="0" algn="l">
              <a:spcBef>
                <a:spcPts val="1200"/>
              </a:spcBef>
              <a:spcAft>
                <a:spcPts val="0"/>
              </a:spcAft>
              <a:buClr>
                <a:schemeClr val="dk1"/>
              </a:buClr>
              <a:buSzPct val="100000"/>
              <a:buFont typeface="Arial"/>
              <a:buNone/>
            </a:pPr>
            <a:r>
              <a:rPr b="1" lang="en" sz="1100">
                <a:solidFill>
                  <a:schemeClr val="dk1"/>
                </a:solidFill>
              </a:rPr>
              <a:t>Size</a:t>
            </a:r>
            <a:endParaRPr b="1" sz="1100">
              <a:solidFill>
                <a:schemeClr val="dk1"/>
              </a:solidFill>
            </a:endParaRPr>
          </a:p>
          <a:p>
            <a:pPr indent="0" lvl="0" marL="0" rtl="0" algn="l">
              <a:spcBef>
                <a:spcPts val="1200"/>
              </a:spcBef>
              <a:spcAft>
                <a:spcPts val="0"/>
              </a:spcAft>
              <a:buClr>
                <a:schemeClr val="dk1"/>
              </a:buClr>
              <a:buSzPct val="100000"/>
              <a:buFont typeface="Arial"/>
              <a:buNone/>
            </a:pPr>
            <a:r>
              <a:rPr lang="en" sz="1100">
                <a:solidFill>
                  <a:schemeClr val="dk1"/>
                </a:solidFill>
              </a:rPr>
              <a:t>If you want to grow mostly seeds in your greenhouse, a smaller greenhouse is more suitable. But, if you want to grow larger plants, a larger greenhouse or environment is recommended.</a:t>
            </a:r>
            <a:endParaRPr sz="1100">
              <a:solidFill>
                <a:schemeClr val="dk1"/>
              </a:solidFill>
            </a:endParaRPr>
          </a:p>
          <a:p>
            <a:pPr indent="0" lvl="0" marL="0" rtl="0" algn="l">
              <a:spcBef>
                <a:spcPts val="1200"/>
              </a:spcBef>
              <a:spcAft>
                <a:spcPts val="0"/>
              </a:spcAft>
              <a:buClr>
                <a:schemeClr val="dk1"/>
              </a:buClr>
              <a:buSzPct val="100000"/>
              <a:buFont typeface="Arial"/>
              <a:buNone/>
            </a:pPr>
            <a:r>
              <a:rPr b="1" lang="en" sz="1100">
                <a:solidFill>
                  <a:schemeClr val="dk1"/>
                </a:solidFill>
              </a:rPr>
              <a:t>Flooring</a:t>
            </a:r>
            <a:endParaRPr b="1" sz="1100">
              <a:solidFill>
                <a:schemeClr val="dk1"/>
              </a:solidFill>
            </a:endParaRPr>
          </a:p>
          <a:p>
            <a:pPr indent="0" lvl="0" marL="0" rtl="0" algn="l">
              <a:spcBef>
                <a:spcPts val="1200"/>
              </a:spcBef>
              <a:spcAft>
                <a:spcPts val="0"/>
              </a:spcAft>
              <a:buClr>
                <a:schemeClr val="dk1"/>
              </a:buClr>
              <a:buSzPct val="100000"/>
              <a:buFont typeface="Arial"/>
              <a:buNone/>
            </a:pPr>
            <a:r>
              <a:rPr lang="en" sz="1100">
                <a:solidFill>
                  <a:schemeClr val="dk1"/>
                </a:solidFill>
              </a:rPr>
              <a:t>The choice of flooring will impact a greenhouse more than you think.</a:t>
            </a:r>
            <a:endParaRPr sz="1100">
              <a:solidFill>
                <a:schemeClr val="dk1"/>
              </a:solidFill>
            </a:endParaRPr>
          </a:p>
          <a:p>
            <a:pPr indent="0" lvl="0" marL="0" rtl="0" algn="l">
              <a:spcBef>
                <a:spcPts val="1200"/>
              </a:spcBef>
              <a:spcAft>
                <a:spcPts val="0"/>
              </a:spcAft>
              <a:buNone/>
            </a:pPr>
            <a:r>
              <a:rPr lang="en" sz="1100">
                <a:solidFill>
                  <a:schemeClr val="dk1"/>
                </a:solidFill>
              </a:rPr>
              <a:t>1)A bare ground may be the most affordable, but it allows bugs and pests to dig from underneath and enter the interior. When the plants are being watered, it also creates an uneven surface for the plants to grow on which affects their growth.</a:t>
            </a:r>
            <a:br>
              <a:rPr lang="en" sz="1100">
                <a:solidFill>
                  <a:schemeClr val="dk1"/>
                </a:solidFill>
              </a:rPr>
            </a:br>
            <a:r>
              <a:rPr lang="en" sz="1100">
                <a:solidFill>
                  <a:schemeClr val="dk1"/>
                </a:solidFill>
              </a:rPr>
              <a:t>2)Pea Gravel is very affordable and works quite well. On hot days, spraying the gravel will help keep the space cool, which will also help keep the temperature constant. Animals and bugs prefer not to dig through pea gravel so not as many critters are able to get into the greenhouse.</a:t>
            </a:r>
            <a:br>
              <a:rPr lang="en" sz="1100">
                <a:solidFill>
                  <a:schemeClr val="dk1"/>
                </a:solidFill>
              </a:rPr>
            </a:br>
            <a:r>
              <a:rPr lang="en" sz="1100">
                <a:solidFill>
                  <a:schemeClr val="dk1"/>
                </a:solidFill>
              </a:rPr>
              <a:t>3)Bark mulch is avoided by most gardeners due to increase of pest issues. Another problem is when the air gets to humid, bark mulch becomes much more challenging to maintain.</a:t>
            </a:r>
            <a:br>
              <a:rPr lang="en" sz="1100">
                <a:solidFill>
                  <a:schemeClr val="dk1"/>
                </a:solidFill>
              </a:rPr>
            </a:br>
            <a:r>
              <a:rPr lang="en" sz="1100">
                <a:solidFill>
                  <a:schemeClr val="dk1"/>
                </a:solidFill>
              </a:rPr>
              <a:t>4)Even though crushed marble is more expensive than the others, the results are some of the best! With all of the small pieces mushed together, it creates a smooth surface. Much like Pea Gravel, crushed marble reduces pest invasions and diseases . It will also reflect the sunlight to keep your plants warm in the winter.</a:t>
            </a:r>
            <a:endParaRPr sz="1100">
              <a:solidFill>
                <a:schemeClr val="dk1"/>
              </a:solidFill>
            </a:endParaRPr>
          </a:p>
          <a:p>
            <a:pPr indent="0" lvl="0" marL="0" rtl="0" algn="l">
              <a:spcBef>
                <a:spcPts val="1200"/>
              </a:spcBef>
              <a:spcAft>
                <a:spcPts val="1200"/>
              </a:spcAft>
              <a:buNone/>
            </a:pPr>
            <a:r>
              <a:t/>
            </a:r>
            <a:endParaRPr>
              <a:solidFill>
                <a:schemeClr val="dk1"/>
              </a:solidFill>
              <a:latin typeface="Hi Melody"/>
              <a:ea typeface="Hi Melody"/>
              <a:cs typeface="Hi Melody"/>
              <a:sym typeface="Hi Melod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Hi Melody"/>
                <a:ea typeface="Hi Melody"/>
                <a:cs typeface="Hi Melody"/>
                <a:sym typeface="Hi Melody"/>
              </a:rPr>
              <a:t>Background research slide 2</a:t>
            </a:r>
            <a:endParaRPr>
              <a:latin typeface="Hi Melody"/>
              <a:ea typeface="Hi Melody"/>
              <a:cs typeface="Hi Melody"/>
              <a:sym typeface="Hi Melody"/>
            </a:endParaRPr>
          </a:p>
        </p:txBody>
      </p:sp>
      <p:sp>
        <p:nvSpPr>
          <p:cNvPr id="104" name="Google Shape;104;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10000"/>
          </a:bodyPr>
          <a:lstStyle/>
          <a:p>
            <a:pPr indent="0" lvl="0" marL="0" rtl="0" algn="l">
              <a:spcBef>
                <a:spcPts val="1200"/>
              </a:spcBef>
              <a:spcAft>
                <a:spcPts val="0"/>
              </a:spcAft>
              <a:buClr>
                <a:schemeClr val="dk1"/>
              </a:buClr>
              <a:buSzPct val="100000"/>
              <a:buFont typeface="Arial"/>
              <a:buNone/>
            </a:pPr>
            <a:r>
              <a:rPr b="1" lang="en" sz="1100">
                <a:solidFill>
                  <a:schemeClr val="dk1"/>
                </a:solidFill>
              </a:rPr>
              <a:t>Placement</a:t>
            </a:r>
            <a:endParaRPr b="1" sz="1100">
              <a:solidFill>
                <a:schemeClr val="dk1"/>
              </a:solidFill>
            </a:endParaRPr>
          </a:p>
          <a:p>
            <a:pPr indent="0" lvl="0" marL="0" rtl="0" algn="l">
              <a:spcBef>
                <a:spcPts val="1200"/>
              </a:spcBef>
              <a:spcAft>
                <a:spcPts val="0"/>
              </a:spcAft>
              <a:buClr>
                <a:schemeClr val="dk1"/>
              </a:buClr>
              <a:buSzPct val="100000"/>
              <a:buFont typeface="Arial"/>
              <a:buNone/>
            </a:pPr>
            <a:r>
              <a:rPr lang="en" sz="1100">
                <a:solidFill>
                  <a:schemeClr val="dk1"/>
                </a:solidFill>
              </a:rPr>
              <a:t>One of the best spots to put a greenhouse is a very sunny spot. This is because more sun can enter the greenhouse. Even if you've used the best materials out there, its extremely important to set you're greenhouse on a base. The base will provide a more stable position and give the greenhouse a long, healthy life. A tip is to set the end of a greenhouse facing the east. This lets the long side to face the south which allows it to get most direct sunlight. Also, set in on the south or southeast side of a structure or home that may obstruct light.</a:t>
            </a:r>
            <a:endParaRPr sz="1100">
              <a:solidFill>
                <a:schemeClr val="dk1"/>
              </a:solidFill>
            </a:endParaRPr>
          </a:p>
          <a:p>
            <a:pPr indent="0" lvl="0" marL="0" rtl="0" algn="l">
              <a:spcBef>
                <a:spcPts val="1200"/>
              </a:spcBef>
              <a:spcAft>
                <a:spcPts val="0"/>
              </a:spcAft>
              <a:buClr>
                <a:schemeClr val="dk1"/>
              </a:buClr>
              <a:buSzPct val="100000"/>
              <a:buFont typeface="Arial"/>
              <a:buNone/>
            </a:pPr>
            <a:r>
              <a:rPr b="1" lang="en" sz="1100">
                <a:solidFill>
                  <a:schemeClr val="dk1"/>
                </a:solidFill>
              </a:rPr>
              <a:t>Must haves</a:t>
            </a:r>
            <a:endParaRPr b="1" sz="1100">
              <a:solidFill>
                <a:schemeClr val="dk1"/>
              </a:solidFill>
            </a:endParaRPr>
          </a:p>
          <a:p>
            <a:pPr indent="-282733" lvl="0" marL="457200" rtl="0" algn="l">
              <a:spcBef>
                <a:spcPts val="1200"/>
              </a:spcBef>
              <a:spcAft>
                <a:spcPts val="0"/>
              </a:spcAft>
              <a:buClr>
                <a:schemeClr val="dk1"/>
              </a:buClr>
              <a:buSzPct val="100000"/>
              <a:buChar char="●"/>
            </a:pPr>
            <a:r>
              <a:rPr lang="en" sz="1100">
                <a:solidFill>
                  <a:schemeClr val="dk1"/>
                </a:solidFill>
              </a:rPr>
              <a:t>Ventilation - it is vital to have a ventilation system in a greenhouse to keep the air flowing and maintain a good temperature. In every greenhouse, there are inevitably pockets of warmer, and colder air. These will make sure the plants are healthy and keep the air moving. Depending on the size of the greenhouse, each will need two to five different fans for proper ventilation and air flow. Vents do a good job of allowong hot air to escape the greenhouse.</a:t>
            </a:r>
            <a:endParaRPr sz="1100">
              <a:solidFill>
                <a:schemeClr val="dk1"/>
              </a:solidFill>
            </a:endParaRPr>
          </a:p>
          <a:p>
            <a:pPr indent="-282733" lvl="0" marL="457200" rtl="0" algn="l">
              <a:spcBef>
                <a:spcPts val="0"/>
              </a:spcBef>
              <a:spcAft>
                <a:spcPts val="0"/>
              </a:spcAft>
              <a:buClr>
                <a:schemeClr val="dk1"/>
              </a:buClr>
              <a:buSzPct val="100000"/>
              <a:buChar char="●"/>
            </a:pPr>
            <a:r>
              <a:rPr lang="en" sz="1100">
                <a:solidFill>
                  <a:schemeClr val="dk1"/>
                </a:solidFill>
              </a:rPr>
              <a:t>Temperature monitor - These help with keeping track of the temperature in the greenhouse.</a:t>
            </a:r>
            <a:endParaRPr sz="1100">
              <a:solidFill>
                <a:schemeClr val="dk1"/>
              </a:solidFill>
            </a:endParaRPr>
          </a:p>
          <a:p>
            <a:pPr indent="-282733" lvl="0" marL="457200" rtl="0" algn="l">
              <a:spcBef>
                <a:spcPts val="0"/>
              </a:spcBef>
              <a:spcAft>
                <a:spcPts val="0"/>
              </a:spcAft>
              <a:buClr>
                <a:schemeClr val="dk1"/>
              </a:buClr>
              <a:buSzPct val="100000"/>
              <a:buChar char="●"/>
            </a:pPr>
            <a:r>
              <a:rPr lang="en" sz="1100">
                <a:solidFill>
                  <a:schemeClr val="dk1"/>
                </a:solidFill>
              </a:rPr>
              <a:t>Heat - When planning to grow in a greenhouse, heat mats are recommended by many. Even if it is below 0 degrees Celsius, the seedlings will continue to not only survive, but survive. When placed under plants, heating mats can increase surrounding areas by 10 degrees Fahrenheit. When you use these, be careful. You don't want to overheat the plants or that could lead to a setback.</a:t>
            </a:r>
            <a:endParaRPr sz="1100">
              <a:solidFill>
                <a:schemeClr val="dk1"/>
              </a:solidFill>
            </a:endParaRPr>
          </a:p>
          <a:p>
            <a:pPr indent="-282733" lvl="0" marL="457200" rtl="0" algn="l">
              <a:spcBef>
                <a:spcPts val="0"/>
              </a:spcBef>
              <a:spcAft>
                <a:spcPts val="0"/>
              </a:spcAft>
              <a:buClr>
                <a:schemeClr val="dk1"/>
              </a:buClr>
              <a:buSzPct val="100000"/>
              <a:buChar char="●"/>
            </a:pPr>
            <a:r>
              <a:rPr lang="en" sz="1100">
                <a:solidFill>
                  <a:schemeClr val="dk1"/>
                </a:solidFill>
              </a:rPr>
              <a:t>Electricity - most of the items in this section of our research require electricity. So, to let a greenhouse run smoothly, gardeners often hook up an extension cord to let electricity run through. In the past few years, new electricity devices have been introduced to provide solar energy. These would also be a great option.</a:t>
            </a:r>
            <a:endParaRPr sz="1100">
              <a:solidFill>
                <a:schemeClr val="dk1"/>
              </a:solidFill>
            </a:endParaRPr>
          </a:p>
          <a:p>
            <a:pPr indent="-282733" lvl="0" marL="457200" rtl="0" algn="l">
              <a:spcBef>
                <a:spcPts val="0"/>
              </a:spcBef>
              <a:spcAft>
                <a:spcPts val="0"/>
              </a:spcAft>
              <a:buClr>
                <a:schemeClr val="dk1"/>
              </a:buClr>
              <a:buSzPct val="100000"/>
              <a:buChar char="●"/>
            </a:pPr>
            <a:r>
              <a:rPr lang="en" sz="1100">
                <a:solidFill>
                  <a:schemeClr val="dk1"/>
                </a:solidFill>
              </a:rPr>
              <a:t>shade cloth - Shade cloths are commonly used when the light getting into the greenhouse gets too intense. This blocks out all of the light coming into the greenhouse so the plants don't get over heated.</a:t>
            </a:r>
            <a:endParaRPr sz="1100">
              <a:solidFill>
                <a:schemeClr val="dk1"/>
              </a:solidFill>
            </a:endParaRPr>
          </a:p>
          <a:p>
            <a:pPr indent="0" lvl="0" marL="0" rtl="0" algn="l">
              <a:spcBef>
                <a:spcPts val="1200"/>
              </a:spcBef>
              <a:spcAft>
                <a:spcPts val="1200"/>
              </a:spcAft>
              <a:buNone/>
            </a:pPr>
            <a:r>
              <a:t/>
            </a:r>
            <a:endParaRPr>
              <a:solidFill>
                <a:schemeClr val="dk1"/>
              </a:solidFill>
              <a:latin typeface="Hi Melody"/>
              <a:ea typeface="Hi Melody"/>
              <a:cs typeface="Hi Melody"/>
              <a:sym typeface="Hi Melody"/>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