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5efa508f29bce88f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5efa508f29bce88f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5efa508f29bce88f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5efa508f29bce88f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5efa508f29bce88f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5efa508f29bce88f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5efa508f29bce88f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5efa508f29bce88f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5efa508f29bce88f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5efa508f29bce88f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5efa508f29bce88f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5efa508f29bce88f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5efa508f29bce88f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5efa508f29bce88f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5efa508f29bce88f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5efa508f29bce88f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5efa508f29bce88f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5efa508f29bce88f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5efa508f29bce88f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5efa508f29bce88f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efa508f29bce88f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efa508f29bce88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5efa508f29bce88f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5efa508f29bce88f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5efa508f29bce88f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5efa508f29bce88f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5efa508f29bce88f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5efa508f29bce88f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5efa508f29bce88f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5efa508f29bce88f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5efa508f29bce88f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5efa508f29bce88f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5efa508f29bce88f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5efa508f29bce88f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5efa508f29bce88f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5efa508f29bce88f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5efa508f29bce88f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5efa508f29bce88f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5efa508f29bce88f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5efa508f29bce88f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5efa508f29bce88f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5efa508f29bce88f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5efa508f29bce88f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5efa508f29bce88f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5efa508f29bce88f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5efa508f29bce88f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5efa508f29bce88f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5efa508f29bce88f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263700" y="2805452"/>
            <a:ext cx="48357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By: Seerat and Garvit</a:t>
            </a:r>
            <a:endParaRPr/>
          </a:p>
        </p:txBody>
      </p:sp>
      <p:pic>
        <p:nvPicPr>
          <p:cNvPr id="55" name="Google Shape;55;p13"/>
          <p:cNvPicPr preferRelativeResize="0"/>
          <p:nvPr/>
        </p:nvPicPr>
        <p:blipFill>
          <a:blip r:embed="rId3">
            <a:alphaModFix/>
          </a:blip>
          <a:stretch>
            <a:fillRect/>
          </a:stretch>
        </p:blipFill>
        <p:spPr>
          <a:xfrm>
            <a:off x="-638133" y="3"/>
            <a:ext cx="4835700" cy="2717046"/>
          </a:xfrm>
          <a:prstGeom prst="rect">
            <a:avLst/>
          </a:prstGeom>
          <a:noFill/>
          <a:ln>
            <a:noFill/>
          </a:ln>
        </p:spPr>
      </p:pic>
      <p:sp>
        <p:nvSpPr>
          <p:cNvPr id="56" name="Google Shape;56;p13"/>
          <p:cNvSpPr txBox="1"/>
          <p:nvPr>
            <p:ph type="ctrTitle"/>
          </p:nvPr>
        </p:nvSpPr>
        <p:spPr>
          <a:xfrm>
            <a:off x="4373598" y="2717050"/>
            <a:ext cx="41244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Does lighting change mood and productivity?</a:t>
            </a:r>
            <a:endParaRPr/>
          </a:p>
          <a:p>
            <a:pPr indent="0" lvl="0" marL="0" rtl="0" algn="ctr">
              <a:spcBef>
                <a:spcPts val="0"/>
              </a:spcBef>
              <a:spcAft>
                <a:spcPts val="0"/>
              </a:spcAft>
              <a:buNone/>
            </a:pPr>
            <a:r>
              <a:rPr lang="en"/>
              <a:t>Log book!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Circadian Rhythm and Melatonin</a:t>
            </a:r>
            <a:endParaRPr/>
          </a:p>
          <a:p>
            <a:pPr indent="0" lvl="0" marL="0" rtl="0" algn="l">
              <a:spcBef>
                <a:spcPts val="1200"/>
              </a:spcBef>
              <a:spcAft>
                <a:spcPts val="0"/>
              </a:spcAft>
              <a:buNone/>
            </a:pPr>
            <a:r>
              <a:rPr lang="en"/>
              <a:t>Melatonin is a crucial neurohormone produced by the pineal gland in response to darkness, acting as the primary signal to the brain and body that it is time for sleep. It affects the human brain by regulating the 24-hour circadian rhythm, enhancing sleep quality, reducing neuroinflammation, and acting as a potent antioxidant that protects against neuronal damage.</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Lighting and Academic Performance</a:t>
            </a:r>
            <a:endParaRPr/>
          </a:p>
          <a:p>
            <a:pPr indent="0" lvl="0" marL="0" rtl="0" algn="l">
              <a:spcBef>
                <a:spcPts val="1200"/>
              </a:spcBef>
              <a:spcAft>
                <a:spcPts val="0"/>
              </a:spcAft>
              <a:buNone/>
            </a:pPr>
            <a:r>
              <a:rPr lang="en"/>
              <a:t>Classroom lighting is a critical, yet often overlooked, component of education that directly impacts student focus, mood, health, and academic performance. Research indicates that optimized, bright lighting—particularly natural light or full-spectrum LED lighting—can improve student performance, reading speed, and test scores by up to 20-25%.</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Gaps in Current Research</a:t>
            </a:r>
            <a:endParaRPr/>
          </a:p>
          <a:p>
            <a:pPr indent="0" lvl="0" marL="0" rtl="0" algn="l">
              <a:spcBef>
                <a:spcPts val="1200"/>
              </a:spcBef>
              <a:spcAft>
                <a:spcPts val="0"/>
              </a:spcAft>
              <a:buNone/>
            </a:pPr>
            <a:r>
              <a:rPr lang="en"/>
              <a:t>Current research on the connection between lighting, mood, and productivity indicates a strong, generally positive, association—particularly with natural light—but is limited by methodological challenges and a focus on lab-based settings rather than real-world applications. While it is recognized that light affects circadian rhythms and, by extension, mood and alertness, there is no strong consensus on the exact, optimal "doses" (intensity, spectrum, timing) of light required to maximize performance.</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Key gaps in current research:</a:t>
            </a:r>
            <a:endParaRPr/>
          </a:p>
          <a:p>
            <a:pPr indent="0" lvl="0" marL="0" rtl="0" algn="l">
              <a:spcBef>
                <a:spcPts val="1200"/>
              </a:spcBef>
              <a:spcAft>
                <a:spcPts val="0"/>
              </a:spcAft>
              <a:buNone/>
            </a:pPr>
            <a:r>
              <a:rPr lang="en"/>
              <a:t>Lab vs field: Many studies are conducted in controlled, artificial laboratory settings rather than in everyday work or residential environments.</a:t>
            </a:r>
            <a:endParaRPr/>
          </a:p>
          <a:p>
            <a:pPr indent="0" lvl="0" marL="0" rtl="0" algn="l">
              <a:spcBef>
                <a:spcPts val="1200"/>
              </a:spcBef>
              <a:spcAft>
                <a:spcPts val="1200"/>
              </a:spcAft>
              <a:buNone/>
            </a:pPr>
            <a:r>
              <a:rPr lang="en"/>
              <a:t>Optimal "Dose" Unknown:there is no agreement on the precise combination of intensity, spectrum, and timing required to maximize productivity or improve mood.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Variables</a:t>
            </a:r>
            <a:endParaRPr/>
          </a:p>
        </p:txBody>
      </p:sp>
      <p:sp>
        <p:nvSpPr>
          <p:cNvPr id="126" name="Google Shape;12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Manipulated variable:  </a:t>
            </a:r>
            <a:endParaRPr/>
          </a:p>
          <a:p>
            <a:pPr indent="0" lvl="0" marL="0" rtl="0" algn="l">
              <a:spcBef>
                <a:spcPts val="1200"/>
              </a:spcBef>
              <a:spcAft>
                <a:spcPts val="0"/>
              </a:spcAft>
              <a:buNone/>
            </a:pPr>
            <a:r>
              <a:rPr lang="en"/>
              <a:t>Classroom lighting condition</a:t>
            </a:r>
            <a:endParaRPr/>
          </a:p>
          <a:p>
            <a:pPr indent="0" lvl="0" marL="0" rtl="0" algn="l">
              <a:spcBef>
                <a:spcPts val="1200"/>
              </a:spcBef>
              <a:spcAft>
                <a:spcPts val="0"/>
              </a:spcAft>
              <a:buNone/>
            </a:pPr>
            <a:r>
              <a:rPr lang="en"/>
              <a:t>Dimmed lighting</a:t>
            </a:r>
            <a:endParaRPr/>
          </a:p>
          <a:p>
            <a:pPr indent="0" lvl="0" marL="0" rtl="0" algn="l">
              <a:spcBef>
                <a:spcPts val="1200"/>
              </a:spcBef>
              <a:spcAft>
                <a:spcPts val="0"/>
              </a:spcAft>
              <a:buNone/>
            </a:pPr>
            <a:r>
              <a:rPr lang="en"/>
              <a:t>Fully lit classroom</a:t>
            </a:r>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Variables</a:t>
            </a:r>
            <a:endParaRPr/>
          </a:p>
        </p:txBody>
      </p:sp>
      <p:sp>
        <p:nvSpPr>
          <p:cNvPr id="132" name="Google Shape;132;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Controlled variable: </a:t>
            </a:r>
            <a:endParaRPr sz="2400"/>
          </a:p>
          <a:p>
            <a:pPr indent="0" lvl="0" marL="0" rtl="0" algn="l">
              <a:spcBef>
                <a:spcPts val="1200"/>
              </a:spcBef>
              <a:spcAft>
                <a:spcPts val="0"/>
              </a:spcAft>
              <a:buNone/>
            </a:pPr>
            <a:r>
              <a:rPr lang="en" sz="2400"/>
              <a:t>Same grade level (Grade 11 students)</a:t>
            </a:r>
            <a:endParaRPr sz="2400"/>
          </a:p>
          <a:p>
            <a:pPr indent="0" lvl="0" marL="0" rtl="0" algn="l">
              <a:spcBef>
                <a:spcPts val="1200"/>
              </a:spcBef>
              <a:spcAft>
                <a:spcPts val="0"/>
              </a:spcAft>
              <a:buNone/>
            </a:pPr>
            <a:r>
              <a:rPr lang="en" sz="2400"/>
              <a:t>Same school environment</a:t>
            </a:r>
            <a:endParaRPr sz="2400"/>
          </a:p>
          <a:p>
            <a:pPr indent="0" lvl="0" marL="0" rtl="0" algn="l">
              <a:spcBef>
                <a:spcPts val="1200"/>
              </a:spcBef>
              <a:spcAft>
                <a:spcPts val="0"/>
              </a:spcAft>
              <a:buNone/>
            </a:pPr>
            <a:r>
              <a:rPr lang="en" sz="2400"/>
              <a:t>Same classroom setting (Smartboard classroom)</a:t>
            </a:r>
            <a:endParaRPr sz="2400"/>
          </a:p>
          <a:p>
            <a:pPr indent="0" lvl="0" marL="0" rtl="0" algn="l">
              <a:spcBef>
                <a:spcPts val="1200"/>
              </a:spcBef>
              <a:spcAft>
                <a:spcPts val="0"/>
              </a:spcAft>
              <a:buNone/>
            </a:pPr>
            <a:r>
              <a:rPr lang="en" sz="2400"/>
              <a:t>Similar le</a:t>
            </a:r>
            <a:r>
              <a:rPr lang="en" sz="2400"/>
              <a:t>sso</a:t>
            </a:r>
            <a:r>
              <a:rPr lang="en" sz="2400"/>
              <a:t>n type</a:t>
            </a:r>
            <a:endParaRPr sz="2400"/>
          </a:p>
          <a:p>
            <a:pPr indent="0" lvl="0" marL="0" rtl="0" algn="l">
              <a:spcBef>
                <a:spcPts val="1200"/>
              </a:spcBef>
              <a:spcAft>
                <a:spcPts val="0"/>
              </a:spcAft>
              <a:buNone/>
            </a:pPr>
            <a:r>
              <a:rPr lang="en" sz="2400"/>
              <a:t>Similar time of day (if possible)</a:t>
            </a:r>
            <a:endParaRPr sz="2400"/>
          </a:p>
          <a:p>
            <a:pPr indent="0" lvl="0" marL="0" rtl="0" algn="l">
              <a:spcBef>
                <a:spcPts val="1200"/>
              </a:spcBef>
              <a:spcAft>
                <a:spcPts val="0"/>
              </a:spcAft>
              <a:buNone/>
            </a:pPr>
            <a:r>
              <a:rPr lang="en" sz="2400"/>
              <a:t>Same survey questions for all participants</a:t>
            </a:r>
            <a:endParaRPr sz="2400"/>
          </a:p>
          <a:p>
            <a:pPr indent="0" lvl="0" marL="0" rtl="0" algn="l">
              <a:spcBef>
                <a:spcPts val="1200"/>
              </a:spcBef>
              <a:spcAft>
                <a:spcPts val="1200"/>
              </a:spcAft>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Variables</a:t>
            </a:r>
            <a:endParaRPr/>
          </a:p>
        </p:txBody>
      </p:sp>
      <p:sp>
        <p:nvSpPr>
          <p:cNvPr id="138" name="Google Shape;138;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Responding variable:</a:t>
            </a:r>
            <a:endParaRPr sz="2400"/>
          </a:p>
          <a:p>
            <a:pPr indent="0" lvl="0" marL="0" rtl="0" algn="l">
              <a:spcBef>
                <a:spcPts val="1200"/>
              </a:spcBef>
              <a:spcAft>
                <a:spcPts val="0"/>
              </a:spcAft>
              <a:buNone/>
            </a:pPr>
            <a:r>
              <a:rPr lang="en" sz="2400"/>
              <a:t>Students’ self-reported alertness level (1–10 scale)</a:t>
            </a:r>
            <a:endParaRPr sz="2400"/>
          </a:p>
          <a:p>
            <a:pPr indent="0" lvl="0" marL="0" rtl="0" algn="l">
              <a:spcBef>
                <a:spcPts val="1200"/>
              </a:spcBef>
              <a:spcAft>
                <a:spcPts val="0"/>
              </a:spcAft>
              <a:buNone/>
            </a:pPr>
            <a:r>
              <a:rPr lang="en" sz="2400"/>
              <a:t>Students’ self-reported productivity level (1–10 scale)</a:t>
            </a:r>
            <a:endParaRPr sz="2400"/>
          </a:p>
          <a:p>
            <a:pPr indent="0" lvl="0" marL="0" rtl="0" algn="l">
              <a:spcBef>
                <a:spcPts val="1200"/>
              </a:spcBef>
              <a:spcAft>
                <a:spcPts val="0"/>
              </a:spcAft>
              <a:buNone/>
            </a:pPr>
            <a:r>
              <a:rPr lang="en" sz="2400"/>
              <a:t>Students’ self-reported sleepiness/fatigue level (1–10 scale)</a:t>
            </a:r>
            <a:endParaRPr sz="2400"/>
          </a:p>
          <a:p>
            <a:pPr indent="0" lvl="0" marL="0" rtl="0" algn="l">
              <a:spcBef>
                <a:spcPts val="1200"/>
              </a:spcBef>
              <a:spcAft>
                <a:spcPts val="1200"/>
              </a:spcAft>
              <a:buNone/>
            </a:pPr>
            <a:r>
              <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Materials</a:t>
            </a:r>
            <a:endParaRPr/>
          </a:p>
        </p:txBody>
      </p:sp>
      <p:sp>
        <p:nvSpPr>
          <p:cNvPr id="144" name="Google Shape;144;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Survey questionnaire (printed copies)</a:t>
            </a:r>
            <a:endParaRPr sz="2400"/>
          </a:p>
          <a:p>
            <a:pPr indent="0" lvl="0" marL="0" rtl="0" algn="l">
              <a:spcBef>
                <a:spcPts val="1200"/>
              </a:spcBef>
              <a:spcAft>
                <a:spcPts val="0"/>
              </a:spcAft>
              <a:buNone/>
            </a:pPr>
            <a:r>
              <a:rPr lang="en" sz="2400"/>
              <a:t>Smartboard classroom with adjustable lighting</a:t>
            </a:r>
            <a:endParaRPr sz="2400"/>
          </a:p>
          <a:p>
            <a:pPr indent="0" lvl="0" marL="0" rtl="0" algn="l">
              <a:spcBef>
                <a:spcPts val="1200"/>
              </a:spcBef>
              <a:spcAft>
                <a:spcPts val="0"/>
              </a:spcAft>
              <a:buNone/>
            </a:pPr>
            <a:r>
              <a:rPr lang="en" sz="2400"/>
              <a:t>Light switches (for dimmed and fully lit conditions)</a:t>
            </a:r>
            <a:endParaRPr sz="2400"/>
          </a:p>
          <a:p>
            <a:pPr indent="0" lvl="0" marL="0" rtl="0" algn="l">
              <a:spcBef>
                <a:spcPts val="1200"/>
              </a:spcBef>
              <a:spcAft>
                <a:spcPts val="0"/>
              </a:spcAft>
              <a:buNone/>
            </a:pPr>
            <a:r>
              <a:rPr lang="en" sz="2400"/>
              <a:t>Data recording sheet or spreadsheet (Excel/Google Sheets)</a:t>
            </a:r>
            <a:endParaRPr sz="2400"/>
          </a:p>
          <a:p>
            <a:pPr indent="0" lvl="0" marL="0" rtl="0" algn="l">
              <a:spcBef>
                <a:spcPts val="1200"/>
              </a:spcBef>
              <a:spcAft>
                <a:spcPts val="0"/>
              </a:spcAft>
              <a:buNone/>
            </a:pPr>
            <a:r>
              <a:rPr lang="en" sz="2400"/>
              <a:t>Calculator (for averages and data analysis)</a:t>
            </a:r>
            <a:endParaRPr sz="2400"/>
          </a:p>
          <a:p>
            <a:pPr indent="0" lvl="0" marL="0" rtl="0" algn="l">
              <a:spcBef>
                <a:spcPts val="1200"/>
              </a:spcBef>
              <a:spcAft>
                <a:spcPts val="1200"/>
              </a:spcAft>
              <a:buNone/>
            </a:pPr>
            <a:r>
              <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30"/>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Procedure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1"/>
          <p:cNvSpPr txBox="1"/>
          <p:nvPr>
            <p:ph idx="1" type="body"/>
          </p:nvPr>
        </p:nvSpPr>
        <p:spPr>
          <a:xfrm>
            <a:off x="0" y="229854"/>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Select a group of Grade 11 students to participate in the survey.</a:t>
            </a:r>
            <a:endParaRPr sz="2400"/>
          </a:p>
          <a:p>
            <a:pPr indent="0" lvl="0" marL="0" rtl="0" algn="l">
              <a:spcBef>
                <a:spcPts val="1200"/>
              </a:spcBef>
              <a:spcAft>
                <a:spcPts val="0"/>
              </a:spcAft>
              <a:buNone/>
            </a:pPr>
            <a:r>
              <a:rPr lang="en" sz="2400"/>
              <a:t>Explain the purpose of the study to participants and ensure their responses will remain anonymous.</a:t>
            </a:r>
            <a:endParaRPr sz="2400"/>
          </a:p>
          <a:p>
            <a:pPr indent="0" lvl="0" marL="0" rtl="0" algn="l">
              <a:spcBef>
                <a:spcPts val="1200"/>
              </a:spcBef>
              <a:spcAft>
                <a:spcPts val="0"/>
              </a:spcAft>
              <a:buNone/>
            </a:pPr>
            <a:r>
              <a:rPr lang="en" sz="2400"/>
              <a:t>Prepare a survey that asks students to rate their:</a:t>
            </a:r>
            <a:endParaRPr sz="2400"/>
          </a:p>
          <a:p>
            <a:pPr indent="0" lvl="0" marL="0" rtl="0" algn="l">
              <a:spcBef>
                <a:spcPts val="1200"/>
              </a:spcBef>
              <a:spcAft>
                <a:spcPts val="0"/>
              </a:spcAft>
              <a:buNone/>
            </a:pPr>
            <a:r>
              <a:rPr lang="en" sz="2400"/>
              <a:t>Alertness (1–10 scale)</a:t>
            </a:r>
            <a:endParaRPr sz="2400"/>
          </a:p>
          <a:p>
            <a:pPr indent="0" lvl="0" marL="0" rtl="0" algn="l">
              <a:spcBef>
                <a:spcPts val="1200"/>
              </a:spcBef>
              <a:spcAft>
                <a:spcPts val="0"/>
              </a:spcAft>
              <a:buNone/>
            </a:pPr>
            <a:r>
              <a:rPr lang="en" sz="2400"/>
              <a:t>Productivity (1–10 scale)</a:t>
            </a:r>
            <a:endParaRPr sz="2400"/>
          </a:p>
          <a:p>
            <a:pPr indent="0" lvl="0" marL="0" rtl="0" algn="l">
              <a:spcBef>
                <a:spcPts val="1200"/>
              </a:spcBef>
              <a:spcAft>
                <a:spcPts val="0"/>
              </a:spcAft>
              <a:buNone/>
            </a:pPr>
            <a:r>
              <a:rPr lang="en" sz="2400"/>
              <a:t>Fatigue/sleepiness (1–10 scale)</a:t>
            </a:r>
            <a:endParaRPr sz="2400"/>
          </a:p>
          <a:p>
            <a:pPr indent="0" lvl="0" marL="0" rtl="0" algn="l">
              <a:spcBef>
                <a:spcPts val="1200"/>
              </a:spcBef>
              <a:spcAft>
                <a:spcPts val="0"/>
              </a:spcAft>
              <a:buNone/>
            </a:pPr>
            <a:r>
              <a:t/>
            </a:r>
            <a:endParaRPr sz="2400"/>
          </a:p>
          <a:p>
            <a:pPr indent="0" lvl="0" marL="0" rtl="0" algn="l">
              <a:spcBef>
                <a:spcPts val="1200"/>
              </a:spcBef>
              <a:spcAft>
                <a:spcPts val="120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t>How does exposure to different colored LED lighting affect mood and productivity in teenagers?</a:t>
            </a:r>
            <a:endParaRPr sz="2400"/>
          </a:p>
          <a:p>
            <a:pPr indent="0" lvl="0" marL="0" rtl="0" algn="l">
              <a:spcBef>
                <a:spcPts val="1200"/>
              </a:spcBef>
              <a:spcAft>
                <a:spcPts val="1200"/>
              </a:spcAft>
              <a:buNone/>
            </a:pPr>
            <a:r>
              <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Ask students to reflect on how they feel under two classroom lighting conditions:</a:t>
            </a:r>
            <a:endParaRPr sz="2400"/>
          </a:p>
          <a:p>
            <a:pPr indent="0" lvl="0" marL="0" rtl="0" algn="l">
              <a:spcBef>
                <a:spcPts val="1200"/>
              </a:spcBef>
              <a:spcAft>
                <a:spcPts val="0"/>
              </a:spcAft>
              <a:buNone/>
            </a:pPr>
            <a:r>
              <a:rPr lang="en" sz="2400"/>
              <a:t>Dimmed lighting (used during Smartboard instruction)</a:t>
            </a:r>
            <a:endParaRPr sz="2400"/>
          </a:p>
          <a:p>
            <a:pPr indent="0" lvl="0" marL="0" rtl="0" algn="l">
              <a:spcBef>
                <a:spcPts val="1200"/>
              </a:spcBef>
              <a:spcAft>
                <a:spcPts val="0"/>
              </a:spcAft>
              <a:buNone/>
            </a:pPr>
            <a:r>
              <a:rPr lang="en" sz="2400"/>
              <a:t>Fully lit classroom lighting</a:t>
            </a:r>
            <a:endParaRPr sz="2400"/>
          </a:p>
          <a:p>
            <a:pPr indent="0" lvl="0" marL="0" rtl="0" algn="l">
              <a:spcBef>
                <a:spcPts val="1200"/>
              </a:spcBef>
              <a:spcAft>
                <a:spcPts val="0"/>
              </a:spcAft>
              <a:buNone/>
            </a:pPr>
            <a:r>
              <a:rPr lang="en" sz="2400"/>
              <a:t>Have students complete the survey by rating how they feel in each lighting condition.</a:t>
            </a:r>
            <a:endParaRPr sz="2400"/>
          </a:p>
          <a:p>
            <a:pPr indent="0" lvl="0" marL="0" rtl="0" algn="l">
              <a:spcBef>
                <a:spcPts val="1200"/>
              </a:spcBef>
              <a:spcAft>
                <a:spcPts val="1200"/>
              </a:spcAft>
              <a:buNone/>
            </a:pPr>
            <a:r>
              <a:t/>
            </a: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3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t>Collect all completed surveys.</a:t>
            </a:r>
            <a:endParaRPr sz="2400"/>
          </a:p>
          <a:p>
            <a:pPr indent="0" lvl="0" marL="0" rtl="0" algn="l">
              <a:spcBef>
                <a:spcPts val="1200"/>
              </a:spcBef>
              <a:spcAft>
                <a:spcPts val="0"/>
              </a:spcAft>
              <a:buNone/>
            </a:pPr>
            <a:r>
              <a:rPr lang="en" sz="2400"/>
              <a:t>Record the data in a spreadsheet (e.g., Excel or Google Sheets).</a:t>
            </a:r>
            <a:endParaRPr sz="2400"/>
          </a:p>
          <a:p>
            <a:pPr indent="0" lvl="0" marL="0" rtl="0" algn="l">
              <a:spcBef>
                <a:spcPts val="1200"/>
              </a:spcBef>
              <a:spcAft>
                <a:spcPts val="0"/>
              </a:spcAft>
              <a:buNone/>
            </a:pPr>
            <a:r>
              <a:rPr lang="en" sz="2400"/>
              <a:t>Calculate the average (mean) score for alertness, productivity, and fatigue under each lighting condition.</a:t>
            </a:r>
            <a:endParaRPr sz="2400"/>
          </a:p>
          <a:p>
            <a:pPr indent="0" lvl="0" marL="0" rtl="0" algn="l">
              <a:spcBef>
                <a:spcPts val="1200"/>
              </a:spcBef>
              <a:spcAft>
                <a:spcPts val="1200"/>
              </a:spcAft>
              <a:buNone/>
            </a:pPr>
            <a:r>
              <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4"/>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Create bar graphs comparing:</a:t>
            </a:r>
            <a:endParaRPr sz="2400"/>
          </a:p>
          <a:p>
            <a:pPr indent="0" lvl="0" marL="0" rtl="0" algn="l">
              <a:spcBef>
                <a:spcPts val="1200"/>
              </a:spcBef>
              <a:spcAft>
                <a:spcPts val="0"/>
              </a:spcAft>
              <a:buNone/>
            </a:pPr>
            <a:r>
              <a:rPr lang="en" sz="2400"/>
              <a:t>Dimmed vs fully lit alertness</a:t>
            </a:r>
            <a:endParaRPr sz="2400"/>
          </a:p>
          <a:p>
            <a:pPr indent="0" lvl="0" marL="0" rtl="0" algn="l">
              <a:spcBef>
                <a:spcPts val="1200"/>
              </a:spcBef>
              <a:spcAft>
                <a:spcPts val="0"/>
              </a:spcAft>
              <a:buNone/>
            </a:pPr>
            <a:r>
              <a:rPr lang="en" sz="2400"/>
              <a:t>Dimmed vs fully lit productivity</a:t>
            </a:r>
            <a:endParaRPr sz="2400"/>
          </a:p>
          <a:p>
            <a:pPr indent="0" lvl="0" marL="0" rtl="0" algn="l">
              <a:spcBef>
                <a:spcPts val="1200"/>
              </a:spcBef>
              <a:spcAft>
                <a:spcPts val="0"/>
              </a:spcAft>
              <a:buNone/>
            </a:pPr>
            <a:r>
              <a:rPr lang="en" sz="2400"/>
              <a:t>Dimmed vs fully lit fatigue</a:t>
            </a:r>
            <a:endParaRPr sz="2400"/>
          </a:p>
          <a:p>
            <a:pPr indent="0" lvl="0" marL="0" rtl="0" algn="l">
              <a:spcBef>
                <a:spcPts val="1200"/>
              </a:spcBef>
              <a:spcAft>
                <a:spcPts val="0"/>
              </a:spcAft>
              <a:buNone/>
            </a:pPr>
            <a:r>
              <a:rPr lang="en" sz="2400"/>
              <a:t>Analyze the results to determine whether lighting appears to influence students’ perceived mood and productivity.</a:t>
            </a:r>
            <a:endParaRPr sz="2400"/>
          </a:p>
          <a:p>
            <a:pPr indent="0" lvl="0" marL="0" rtl="0" algn="l">
              <a:spcBef>
                <a:spcPts val="1200"/>
              </a:spcBef>
              <a:spcAft>
                <a:spcPts val="1200"/>
              </a:spcAft>
              <a:buNone/>
            </a:pPr>
            <a:r>
              <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Analysis</a:t>
            </a:r>
            <a:endParaRPr/>
          </a:p>
        </p:txBody>
      </p:sp>
      <p:sp>
        <p:nvSpPr>
          <p:cNvPr id="175" name="Google Shape;175;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results indicate that environmental lightning impacts mood less than productivity. Although 16 out of 25 students reported better sleep in dimmed lights, the majority of participants claimed high focus, productivity, and mental health. Adding on, majority participants described feeling calm, and less distraction in dimmed lights, suggesting that reducing the visual intensity may lover your stress and support mental health. When comparing to the bright lightning, nearly half of the participants reported improved productivity, while only some participants declined. This is a pattern that illustrates that mediate factors of mood may set an decrease in alertness.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Analysis</a:t>
            </a:r>
            <a:endParaRPr/>
          </a:p>
        </p:txBody>
      </p:sp>
      <p:sp>
        <p:nvSpPr>
          <p:cNvPr id="181" name="Google Shape;181;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However, Because the study relied on self survey rather than object performance, the result was based on subjective experience not measurable outcomes. Overall data supports the conclusion that environmental lightning affect mood, which then reflects on productivity.</a:t>
            </a:r>
            <a:endParaRPr/>
          </a:p>
          <a:p>
            <a:pPr indent="0" lvl="0" marL="0" rtl="0" algn="l">
              <a:spcBef>
                <a:spcPts val="1200"/>
              </a:spcBef>
              <a:spcAft>
                <a:spcPts val="12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Acknowledgement</a:t>
            </a:r>
            <a:endParaRPr/>
          </a:p>
        </p:txBody>
      </p:sp>
      <p:sp>
        <p:nvSpPr>
          <p:cNvPr id="187" name="Google Shape;187;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We would like to express our gratitude to the James Fowler students who took time to participate in my survey and provide thoughtful responses. Your participation made this project possible and contributed greatly to the success of my research.</a:t>
            </a:r>
            <a:endParaRPr/>
          </a:p>
          <a:p>
            <a:pPr indent="0" lvl="0" marL="0" rtl="0" algn="l">
              <a:spcBef>
                <a:spcPts val="1200"/>
              </a:spcBef>
              <a:spcAft>
                <a:spcPts val="0"/>
              </a:spcAft>
              <a:buNone/>
            </a:pPr>
            <a:r>
              <a:rPr lang="en"/>
              <a:t>I would also like to sincerely thank Mr. Wee and Ms. Malhi for allowing me to conduct my survey in their classroom and for supporting this project. Their cooperation and encouragement made this study possible.</a:t>
            </a:r>
            <a:endParaRPr/>
          </a:p>
          <a:p>
            <a:pPr indent="0" lvl="0" marL="0" rtl="0" algn="l">
              <a:spcBef>
                <a:spcPts val="1200"/>
              </a:spcBef>
              <a:spcAft>
                <a:spcPts val="0"/>
              </a:spcAft>
              <a:buNone/>
            </a:pPr>
            <a:r>
              <a:rPr lang="en"/>
              <a:t>Thank you to everyone who contributed to this experiment.</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Purpose</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t>The purpose of research on colour and mood productivity is to scientifically examine how environmental colours, lighting, and technology influence our emotions, behaviour, and performance, to improve one's well-being and efficiency. </a:t>
            </a:r>
            <a:endParaRPr sz="2400"/>
          </a:p>
          <a:p>
            <a:pPr indent="0" lvl="0" marL="0" rtl="0" algn="l">
              <a:spcBef>
                <a:spcPts val="1200"/>
              </a:spcBef>
              <a:spcAft>
                <a:spcPts val="0"/>
              </a:spcAft>
              <a:buNone/>
            </a:pPr>
            <a:r>
              <a:t/>
            </a:r>
            <a:endParaRPr sz="2400"/>
          </a:p>
          <a:p>
            <a:pPr indent="0" lvl="0" marL="0" rtl="0" algn="l">
              <a:spcBef>
                <a:spcPts val="1200"/>
              </a:spcBef>
              <a:spcAft>
                <a:spcPts val="1200"/>
              </a:spcAft>
              <a:buNone/>
            </a:pPr>
            <a:r>
              <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Problem</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With the increasing use of colored LED lights in teenagers’ study spaces and bedrooms, it is unclear which colors promote better focus, alertness, and productivity. While many teens choose colors based on aesthetics or personal preference, the scientific effects of these colors on mood and task performance are not well understood. This lack of knowledge makes it difficult to know which lighting environments actually help teenagers be more productive and feel more alert, versus which colors might unintentionally make them feel tired or distracted. Investigating how different LED light colors affect mood and productivity can provide useful insights into creating effective study and learning environments.</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Hypothesis</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t>If students work under bright lighting, then they will report higher alertness and productivity compared to dim lighting, because a brighter environment increases stimulation and reduces sleepiness.</a:t>
            </a:r>
            <a:endParaRPr sz="2400"/>
          </a:p>
          <a:p>
            <a:pPr indent="0" lvl="0" marL="0" rtl="0" algn="l">
              <a:spcBef>
                <a:spcPts val="1200"/>
              </a:spcBef>
              <a:spcAft>
                <a:spcPts val="0"/>
              </a:spcAft>
              <a:buNone/>
            </a:pPr>
            <a:r>
              <a:t/>
            </a:r>
            <a:endParaRPr sz="2400"/>
          </a:p>
          <a:p>
            <a:pPr indent="0" lvl="0" marL="0" rtl="0" algn="l">
              <a:spcBef>
                <a:spcPts val="1200"/>
              </a:spcBef>
              <a:spcAft>
                <a:spcPts val="1200"/>
              </a:spcAft>
              <a:buNone/>
            </a:pPr>
            <a:r>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Research</a:t>
            </a:r>
            <a:endParaRPr/>
          </a:p>
          <a:p>
            <a:pPr indent="0" lvl="0" marL="0" rtl="0" algn="ctr">
              <a:spcBef>
                <a:spcPts val="0"/>
              </a:spcBef>
              <a:spcAft>
                <a:spcPts val="0"/>
              </a:spcAft>
              <a:buNone/>
            </a:pPr>
            <a:r>
              <a:rPr lang="en"/>
              <a:t>Dates: Feb 2-Mar4, 2026</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What is mood? </a:t>
            </a:r>
            <a:endParaRPr/>
          </a:p>
          <a:p>
            <a:pPr indent="0" lvl="0" marL="0" rtl="0" algn="l">
              <a:spcBef>
                <a:spcPts val="1200"/>
              </a:spcBef>
              <a:spcAft>
                <a:spcPts val="0"/>
              </a:spcAft>
              <a:buNone/>
            </a:pPr>
            <a:r>
              <a:rPr lang="en"/>
              <a:t> Mood is a temporary, internal state of mind or feeling, such as being in a good, bad, or neutral mood. Unlike intense, short-lived emotions, moods are generally more stable and less intense, lasting for hours or days. They influence how a person thinks, behaves, and perceives the world</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How does light affect the brain? </a:t>
            </a:r>
            <a:endParaRPr/>
          </a:p>
          <a:p>
            <a:pPr indent="0" lvl="0" marL="0" rtl="0" algn="l">
              <a:spcBef>
                <a:spcPts val="1200"/>
              </a:spcBef>
              <a:spcAft>
                <a:spcPts val="0"/>
              </a:spcAft>
              <a:buNone/>
            </a:pPr>
            <a:r>
              <a:rPr lang="en"/>
              <a:t>Light affects the brain by regulating circadian rhythms, mood, alertness, and cognitive function through non-image-forming photoreceptors in the retina. Daytime, particularly blue-enriched light, increases alertness, boosts focus, and improves mood by suppressing melatonin and boosting serotonin. Conversely, nighttime light exposure disrupts sleep by suppressing melatonin, and can increase the risk of depression.</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2400" u="sng">
                <a:solidFill>
                  <a:srgbClr val="0A0A0A"/>
                </a:solidFill>
                <a:highlight>
                  <a:srgbClr val="FFFFFF"/>
                </a:highlight>
              </a:rPr>
              <a:t>Why is knowing about mood important? </a:t>
            </a:r>
            <a:endParaRPr sz="2400" u="sng">
              <a:solidFill>
                <a:srgbClr val="0A0A0A"/>
              </a:solidFill>
              <a:highlight>
                <a:srgbClr val="FFFFFF"/>
              </a:highlight>
            </a:endParaRPr>
          </a:p>
          <a:p>
            <a:pPr indent="0" lvl="0" marL="0" rtl="0" algn="ctr">
              <a:spcBef>
                <a:spcPts val="0"/>
              </a:spcBef>
              <a:spcAft>
                <a:spcPts val="0"/>
              </a:spcAft>
              <a:buClr>
                <a:schemeClr val="dk1"/>
              </a:buClr>
              <a:buSzPts val="1100"/>
              <a:buFont typeface="Arial"/>
              <a:buNone/>
            </a:pPr>
            <a:r>
              <a:rPr lang="en" sz="2400">
                <a:solidFill>
                  <a:srgbClr val="0A0A0A"/>
                </a:solidFill>
                <a:highlight>
                  <a:srgbClr val="FFFFFF"/>
                </a:highlight>
              </a:rPr>
              <a:t>Knowing mood is crucial because </a:t>
            </a:r>
            <a:r>
              <a:rPr lang="en" sz="2400">
                <a:solidFill>
                  <a:srgbClr val="001D35"/>
                </a:solidFill>
                <a:highlight>
                  <a:srgbClr val="FFFFFF"/>
                </a:highlight>
              </a:rPr>
              <a:t>it acts as an internal guidance system (or GPS), providing vital information about your experiences, needs, and reactions</a:t>
            </a:r>
            <a:r>
              <a:rPr lang="en" sz="2400">
                <a:solidFill>
                  <a:srgbClr val="0A0A0A"/>
                </a:solidFill>
                <a:highlight>
                  <a:srgbClr val="FFFFFF"/>
                </a:highlight>
              </a:rPr>
              <a:t>. Understanding your mood—a sustained, often low-intensity emotional state—allows you to manage your mental health, improve relationships, enhance decision-making, and navigate stressful situations more effectively</a:t>
            </a:r>
            <a:endParaRPr sz="2400"/>
          </a:p>
          <a:p>
            <a:pPr indent="0" lvl="0" marL="0" rtl="0" algn="l">
              <a:spcBef>
                <a:spcPts val="0"/>
              </a:spcBef>
              <a:spcAft>
                <a:spcPts val="1200"/>
              </a:spcAft>
              <a:buNone/>
            </a:pPr>
            <a:r>
              <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