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Coming Soon"/>
      <p:regular r:id="rId48"/>
    </p:embeddedFont>
    <p:embeddedFont>
      <p:font typeface="Abel"/>
      <p:regular r:id="rId49"/>
    </p:embeddedFont>
    <p:embeddedFont>
      <p:font typeface="Encode Sans Semi Condensed"/>
      <p:regular r:id="rId50"/>
      <p:bold r:id="rId51"/>
    </p:embeddedFont>
    <p:embeddedFont>
      <p:font typeface="Encode Sans Semi Condensed Light"/>
      <p:regular r:id="rId52"/>
      <p:bold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AE8C76F-8ED6-416C-A91E-581701FAD59C}">
  <a:tblStyle styleId="{4AE8C76F-8ED6-416C-A91E-581701FAD59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omingSoon-regular.fntdata"/><Relationship Id="rId47" Type="http://schemas.openxmlformats.org/officeDocument/2006/relationships/slide" Target="slides/slide42.xml"/><Relationship Id="rId49" Type="http://schemas.openxmlformats.org/officeDocument/2006/relationships/font" Target="fonts/Abel-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EncodeSansSemiCondensed-bold.fntdata"/><Relationship Id="rId50" Type="http://schemas.openxmlformats.org/officeDocument/2006/relationships/font" Target="fonts/EncodeSansSemiCondensed-regular.fntdata"/><Relationship Id="rId53" Type="http://schemas.openxmlformats.org/officeDocument/2006/relationships/font" Target="fonts/EncodeSansSemiCondensedLight-bold.fntdata"/><Relationship Id="rId52" Type="http://schemas.openxmlformats.org/officeDocument/2006/relationships/font" Target="fonts/EncodeSansSemiCondensedLight-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b5cacbab20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b5cacbab2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bcd3f8a11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bcd3f8a1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bcd3f8a111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bcd3f8a11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bcd3f8a111_0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bcd3f8a11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ba62becb34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ba62becb3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79c6528855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9c65288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79c6528855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79c652885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c1c5e1adf1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c1c5e1adf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c1443384e1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c1443384e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ba62becb34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ba62becb3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ba62becb34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ba62becb3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5ed75ccf_0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5ed75ccf_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be30bb847b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be30bb847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be30bb847b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be30bb847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be30bb847b_0_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be30bb847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c1443384e1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c1443384e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c1443384e1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c1443384e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c51ab99aa6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c51ab99aa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ba62becb34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ba62becb3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ba62becb34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ba62becb3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c1443384e1_0_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c1443384e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c1443384e1_0_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c1443384e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5ed75ccf_0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5ed75ccf_0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c1443384e1_0_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c1443384e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c1443384e1_0_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c1443384e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ba62becb34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ba62becb3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c306aa2bfd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c306aa2bf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c306aa2bfd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c306aa2bf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bcd3f8a111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bcd3f8a11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c41800b5ba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c41800b5b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b5cacbab20_0_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b5cacbab2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ba62becb34_0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ba62becb3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ba62becb34_0_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ba62becb3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b5cacbab20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b5cacbab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b5cacbab20_0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b5cacbab2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ba6f803b22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ba6f803b2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c51ab99aa6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c51ab99aa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b5cacbab20_0_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b5cacbab2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c51ab99aa6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c51ab99aa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c41800b5ba_1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c41800b5b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41800b5ba_1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41800b5ba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5cacbab20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b5cacbab2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a:blip r:embed="rId3">
            <a:alphaModFix/>
          </a:blip>
          <a:stretch>
            <a:fillRect/>
          </a:stretch>
        </p:blipFill>
        <p:spPr>
          <a:xfrm>
            <a:off x="8159800" y="1226525"/>
            <a:ext cx="559400" cy="551575"/>
          </a:xfrm>
          <a:prstGeom prst="rect">
            <a:avLst/>
          </a:prstGeom>
          <a:noFill/>
          <a:ln>
            <a:noFill/>
          </a:ln>
        </p:spPr>
      </p:pic>
      <p:pic>
        <p:nvPicPr>
          <p:cNvPr id="11" name="Google Shape;11;p2"/>
          <p:cNvPicPr preferRelativeResize="0"/>
          <p:nvPr/>
        </p:nvPicPr>
        <p:blipFill>
          <a:blip r:embed="rId4">
            <a:alphaModFix/>
          </a:blip>
          <a:stretch>
            <a:fillRect/>
          </a:stretch>
        </p:blipFill>
        <p:spPr>
          <a:xfrm>
            <a:off x="5840740" y="3088850"/>
            <a:ext cx="868960" cy="856826"/>
          </a:xfrm>
          <a:prstGeom prst="rect">
            <a:avLst/>
          </a:prstGeom>
          <a:noFill/>
          <a:ln>
            <a:noFill/>
          </a:ln>
        </p:spPr>
      </p:pic>
      <p:sp>
        <p:nvSpPr>
          <p:cNvPr id="12" name="Google Shape;12;p2"/>
          <p:cNvSpPr/>
          <p:nvPr/>
        </p:nvSpPr>
        <p:spPr>
          <a:xfrm>
            <a:off x="0" y="1593450"/>
            <a:ext cx="9144000" cy="1956600"/>
          </a:xfrm>
          <a:prstGeom prst="rect">
            <a:avLst/>
          </a:prstGeom>
          <a:solidFill>
            <a:srgbClr val="001033">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514800" y="2010200"/>
            <a:ext cx="6390300" cy="1141500"/>
          </a:xfrm>
          <a:prstGeom prst="rect">
            <a:avLst/>
          </a:prstGeom>
        </p:spPr>
        <p:txBody>
          <a:bodyPr anchorCtr="0" anchor="ctr" bIns="0" lIns="0" spcFirstLastPara="1" rIns="0" wrap="square" tIns="0">
            <a:noAutofit/>
          </a:bodyPr>
          <a:lstStyle>
            <a:lvl1pPr lvl="0" rtl="0">
              <a:spcBef>
                <a:spcPts val="0"/>
              </a:spcBef>
              <a:spcAft>
                <a:spcPts val="0"/>
              </a:spcAft>
              <a:buSzPts val="5400"/>
              <a:buNone/>
              <a:defRPr sz="54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p:txBody>
      </p:sp>
      <p:sp>
        <p:nvSpPr>
          <p:cNvPr id="14" name="Google Shape;14;p2"/>
          <p:cNvSpPr/>
          <p:nvPr/>
        </p:nvSpPr>
        <p:spPr>
          <a:xfrm>
            <a:off x="0" y="1593450"/>
            <a:ext cx="81600" cy="195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 name="Google Shape;15;p2"/>
          <p:cNvPicPr preferRelativeResize="0"/>
          <p:nvPr/>
        </p:nvPicPr>
        <p:blipFill rotWithShape="1">
          <a:blip r:embed="rId4">
            <a:alphaModFix/>
          </a:blip>
          <a:srcRect b="0" l="0" r="0" t="31689"/>
          <a:stretch/>
        </p:blipFill>
        <p:spPr>
          <a:xfrm>
            <a:off x="4559800" y="0"/>
            <a:ext cx="2083749" cy="1403575"/>
          </a:xfrm>
          <a:prstGeom prst="rect">
            <a:avLst/>
          </a:prstGeom>
          <a:noFill/>
          <a:ln>
            <a:noFill/>
          </a:ln>
        </p:spPr>
      </p:pic>
      <p:pic>
        <p:nvPicPr>
          <p:cNvPr id="16" name="Google Shape;16;p2"/>
          <p:cNvPicPr preferRelativeResize="0"/>
          <p:nvPr/>
        </p:nvPicPr>
        <p:blipFill>
          <a:blip r:embed="rId5">
            <a:alphaModFix/>
          </a:blip>
          <a:stretch>
            <a:fillRect/>
          </a:stretch>
        </p:blipFill>
        <p:spPr>
          <a:xfrm>
            <a:off x="7328456" y="3151696"/>
            <a:ext cx="1313988" cy="1293307"/>
          </a:xfrm>
          <a:prstGeom prst="rect">
            <a:avLst/>
          </a:prstGeom>
          <a:noFill/>
          <a:ln>
            <a:noFill/>
          </a:ln>
        </p:spPr>
      </p:pic>
      <p:pic>
        <p:nvPicPr>
          <p:cNvPr id="17" name="Google Shape;17;p2"/>
          <p:cNvPicPr preferRelativeResize="0"/>
          <p:nvPr/>
        </p:nvPicPr>
        <p:blipFill>
          <a:blip r:embed="rId5">
            <a:alphaModFix/>
          </a:blip>
          <a:stretch>
            <a:fillRect/>
          </a:stretch>
        </p:blipFill>
        <p:spPr>
          <a:xfrm>
            <a:off x="6498100" y="1154949"/>
            <a:ext cx="868950" cy="855262"/>
          </a:xfrm>
          <a:prstGeom prst="rect">
            <a:avLst/>
          </a:prstGeom>
          <a:noFill/>
          <a:ln>
            <a:noFill/>
          </a:ln>
        </p:spPr>
      </p:pic>
      <p:pic>
        <p:nvPicPr>
          <p:cNvPr id="18" name="Google Shape;18;p2"/>
          <p:cNvPicPr preferRelativeResize="0"/>
          <p:nvPr/>
        </p:nvPicPr>
        <p:blipFill rotWithShape="1">
          <a:blip r:embed="rId3">
            <a:alphaModFix/>
          </a:blip>
          <a:srcRect b="0" l="0" r="31299" t="0"/>
          <a:stretch/>
        </p:blipFill>
        <p:spPr>
          <a:xfrm>
            <a:off x="8642450" y="2072900"/>
            <a:ext cx="501550" cy="719850"/>
          </a:xfrm>
          <a:prstGeom prst="rect">
            <a:avLst/>
          </a:prstGeom>
          <a:noFill/>
          <a:ln>
            <a:noFill/>
          </a:ln>
        </p:spPr>
      </p:pic>
      <p:pic>
        <p:nvPicPr>
          <p:cNvPr id="19" name="Google Shape;19;p2"/>
          <p:cNvPicPr preferRelativeResize="0"/>
          <p:nvPr/>
        </p:nvPicPr>
        <p:blipFill rotWithShape="1">
          <a:blip r:embed="rId4">
            <a:alphaModFix/>
          </a:blip>
          <a:srcRect b="56829" l="0" r="0" t="0"/>
          <a:stretch/>
        </p:blipFill>
        <p:spPr>
          <a:xfrm>
            <a:off x="3900875" y="4430100"/>
            <a:ext cx="1680350" cy="7185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5" name="Shape 125"/>
        <p:cNvGrpSpPr/>
        <p:nvPr/>
      </p:nvGrpSpPr>
      <p:grpSpPr>
        <a:xfrm>
          <a:off x="0" y="0"/>
          <a:ext cx="0" cy="0"/>
          <a:chOff x="0" y="0"/>
          <a:chExt cx="0" cy="0"/>
        </a:xfrm>
      </p:grpSpPr>
      <p:pic>
        <p:nvPicPr>
          <p:cNvPr id="126" name="Google Shape;126;p11"/>
          <p:cNvPicPr preferRelativeResize="0"/>
          <p:nvPr/>
        </p:nvPicPr>
        <p:blipFill>
          <a:blip r:embed="rId2">
            <a:alphaModFix/>
          </a:blip>
          <a:stretch>
            <a:fillRect/>
          </a:stretch>
        </p:blipFill>
        <p:spPr>
          <a:xfrm>
            <a:off x="8201600" y="303725"/>
            <a:ext cx="768250" cy="757500"/>
          </a:xfrm>
          <a:prstGeom prst="rect">
            <a:avLst/>
          </a:prstGeom>
          <a:noFill/>
          <a:ln>
            <a:noFill/>
          </a:ln>
        </p:spPr>
      </p:pic>
      <p:pic>
        <p:nvPicPr>
          <p:cNvPr id="127" name="Google Shape;127;p11"/>
          <p:cNvPicPr preferRelativeResize="0"/>
          <p:nvPr/>
        </p:nvPicPr>
        <p:blipFill rotWithShape="1">
          <a:blip r:embed="rId2">
            <a:alphaModFix/>
          </a:blip>
          <a:srcRect b="31745" l="0" r="0" t="0"/>
          <a:stretch/>
        </p:blipFill>
        <p:spPr>
          <a:xfrm>
            <a:off x="7671150" y="4626473"/>
            <a:ext cx="768250" cy="517027"/>
          </a:xfrm>
          <a:prstGeom prst="rect">
            <a:avLst/>
          </a:prstGeom>
          <a:noFill/>
          <a:ln>
            <a:noFill/>
          </a:ln>
        </p:spPr>
      </p:pic>
      <p:sp>
        <p:nvSpPr>
          <p:cNvPr id="128" name="Google Shape;128;p11"/>
          <p:cNvSpPr/>
          <p:nvPr/>
        </p:nvSpPr>
        <p:spPr>
          <a:xfrm>
            <a:off x="0" y="665100"/>
            <a:ext cx="8478900" cy="3813300"/>
          </a:xfrm>
          <a:prstGeom prst="rect">
            <a:avLst/>
          </a:prstGeom>
          <a:solidFill>
            <a:schemeClr val="lt1"/>
          </a:solidFill>
          <a:ln>
            <a:noFill/>
          </a:ln>
          <a:effectLst>
            <a:outerShdw blurRad="285750" rotWithShape="0" algn="bl" dir="5400000" dist="47625">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txBox="1"/>
          <p:nvPr>
            <p:ph idx="1" type="body"/>
          </p:nvPr>
        </p:nvSpPr>
        <p:spPr>
          <a:xfrm>
            <a:off x="665100" y="3944225"/>
            <a:ext cx="7813800" cy="289500"/>
          </a:xfrm>
          <a:prstGeom prst="rect">
            <a:avLst/>
          </a:prstGeom>
        </p:spPr>
        <p:txBody>
          <a:bodyPr anchorCtr="0" anchor="t" bIns="0" lIns="0" spcFirstLastPara="1" rIns="0" wrap="square" tIns="0">
            <a:noAutofit/>
          </a:bodyPr>
          <a:lstStyle>
            <a:lvl1pPr indent="-228600" lvl="0" marL="457200" rtl="0">
              <a:spcBef>
                <a:spcPts val="360"/>
              </a:spcBef>
              <a:spcAft>
                <a:spcPts val="0"/>
              </a:spcAft>
              <a:buClr>
                <a:schemeClr val="dk2"/>
              </a:buClr>
              <a:buSzPts val="1400"/>
              <a:buNone/>
              <a:defRPr sz="1400">
                <a:solidFill>
                  <a:schemeClr val="dk2"/>
                </a:solidFill>
              </a:defRPr>
            </a:lvl1pPr>
          </a:lstStyle>
          <a:p/>
        </p:txBody>
      </p:sp>
      <p:sp>
        <p:nvSpPr>
          <p:cNvPr id="130" name="Google Shape;130;p1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1" name="Google Shape;131;p11"/>
          <p:cNvPicPr preferRelativeResize="0"/>
          <p:nvPr/>
        </p:nvPicPr>
        <p:blipFill rotWithShape="1">
          <a:blip r:embed="rId3">
            <a:alphaModFix/>
          </a:blip>
          <a:srcRect b="0" l="0" r="0" t="24000"/>
          <a:stretch/>
        </p:blipFill>
        <p:spPr>
          <a:xfrm>
            <a:off x="5180775" y="0"/>
            <a:ext cx="1537525" cy="1152200"/>
          </a:xfrm>
          <a:prstGeom prst="rect">
            <a:avLst/>
          </a:prstGeom>
          <a:noFill/>
          <a:ln>
            <a:noFill/>
          </a:ln>
        </p:spPr>
      </p:pic>
      <p:pic>
        <p:nvPicPr>
          <p:cNvPr id="132" name="Google Shape;132;p11"/>
          <p:cNvPicPr preferRelativeResize="0"/>
          <p:nvPr/>
        </p:nvPicPr>
        <p:blipFill>
          <a:blip r:embed="rId4">
            <a:alphaModFix/>
          </a:blip>
          <a:stretch>
            <a:fillRect/>
          </a:stretch>
        </p:blipFill>
        <p:spPr>
          <a:xfrm>
            <a:off x="8071775" y="1364650"/>
            <a:ext cx="809950" cy="797175"/>
          </a:xfrm>
          <a:prstGeom prst="rect">
            <a:avLst/>
          </a:prstGeom>
          <a:noFill/>
          <a:ln>
            <a:noFill/>
          </a:ln>
        </p:spPr>
      </p:pic>
      <p:pic>
        <p:nvPicPr>
          <p:cNvPr id="133" name="Google Shape;133;p11"/>
          <p:cNvPicPr preferRelativeResize="0"/>
          <p:nvPr/>
        </p:nvPicPr>
        <p:blipFill rotWithShape="1">
          <a:blip r:embed="rId3">
            <a:alphaModFix/>
          </a:blip>
          <a:srcRect b="0" l="0" r="65933" t="0"/>
          <a:stretch/>
        </p:blipFill>
        <p:spPr>
          <a:xfrm>
            <a:off x="8595300" y="2877225"/>
            <a:ext cx="548701" cy="1595450"/>
          </a:xfrm>
          <a:prstGeom prst="rect">
            <a:avLst/>
          </a:prstGeom>
          <a:noFill/>
          <a:ln>
            <a:noFill/>
          </a:ln>
        </p:spPr>
      </p:pic>
      <p:pic>
        <p:nvPicPr>
          <p:cNvPr id="134" name="Google Shape;134;p11"/>
          <p:cNvPicPr preferRelativeResize="0"/>
          <p:nvPr/>
        </p:nvPicPr>
        <p:blipFill>
          <a:blip r:embed="rId4">
            <a:alphaModFix/>
          </a:blip>
          <a:stretch>
            <a:fillRect/>
          </a:stretch>
        </p:blipFill>
        <p:spPr>
          <a:xfrm>
            <a:off x="6627150" y="4289726"/>
            <a:ext cx="675747" cy="6651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1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7" name="Google Shape;137;p12"/>
          <p:cNvPicPr preferRelativeResize="0"/>
          <p:nvPr/>
        </p:nvPicPr>
        <p:blipFill>
          <a:blip r:embed="rId3">
            <a:alphaModFix/>
          </a:blip>
          <a:stretch>
            <a:fillRect/>
          </a:stretch>
        </p:blipFill>
        <p:spPr>
          <a:xfrm>
            <a:off x="8280475" y="2416469"/>
            <a:ext cx="595150" cy="589533"/>
          </a:xfrm>
          <a:prstGeom prst="rect">
            <a:avLst/>
          </a:prstGeom>
          <a:noFill/>
          <a:ln>
            <a:noFill/>
          </a:ln>
        </p:spPr>
      </p:pic>
      <p:pic>
        <p:nvPicPr>
          <p:cNvPr id="138" name="Google Shape;138;p12"/>
          <p:cNvPicPr preferRelativeResize="0"/>
          <p:nvPr/>
        </p:nvPicPr>
        <p:blipFill>
          <a:blip r:embed="rId4">
            <a:alphaModFix/>
          </a:blip>
          <a:stretch>
            <a:fillRect/>
          </a:stretch>
        </p:blipFill>
        <p:spPr>
          <a:xfrm>
            <a:off x="7027447" y="232387"/>
            <a:ext cx="595150" cy="589551"/>
          </a:xfrm>
          <a:prstGeom prst="rect">
            <a:avLst/>
          </a:prstGeom>
          <a:noFill/>
          <a:ln>
            <a:noFill/>
          </a:ln>
        </p:spPr>
      </p:pic>
      <p:pic>
        <p:nvPicPr>
          <p:cNvPr id="139" name="Google Shape;139;p12"/>
          <p:cNvPicPr preferRelativeResize="0"/>
          <p:nvPr/>
        </p:nvPicPr>
        <p:blipFill>
          <a:blip r:embed="rId4">
            <a:alphaModFix/>
          </a:blip>
          <a:stretch>
            <a:fillRect/>
          </a:stretch>
        </p:blipFill>
        <p:spPr>
          <a:xfrm>
            <a:off x="371105" y="3969625"/>
            <a:ext cx="929773" cy="921025"/>
          </a:xfrm>
          <a:prstGeom prst="rect">
            <a:avLst/>
          </a:prstGeom>
          <a:noFill/>
          <a:ln>
            <a:noFill/>
          </a:ln>
        </p:spPr>
      </p:pic>
      <p:pic>
        <p:nvPicPr>
          <p:cNvPr id="140" name="Google Shape;140;p12"/>
          <p:cNvPicPr preferRelativeResize="0"/>
          <p:nvPr/>
        </p:nvPicPr>
        <p:blipFill rotWithShape="1">
          <a:blip r:embed="rId3">
            <a:alphaModFix/>
          </a:blip>
          <a:srcRect b="0" l="0" r="0" t="30623"/>
          <a:stretch/>
        </p:blipFill>
        <p:spPr>
          <a:xfrm>
            <a:off x="315900" y="0"/>
            <a:ext cx="1732350" cy="1185075"/>
          </a:xfrm>
          <a:prstGeom prst="rect">
            <a:avLst/>
          </a:prstGeom>
          <a:noFill/>
          <a:ln>
            <a:noFill/>
          </a:ln>
        </p:spPr>
      </p:pic>
      <p:pic>
        <p:nvPicPr>
          <p:cNvPr id="141" name="Google Shape;141;p12"/>
          <p:cNvPicPr preferRelativeResize="0"/>
          <p:nvPr/>
        </p:nvPicPr>
        <p:blipFill>
          <a:blip r:embed="rId5">
            <a:alphaModFix/>
          </a:blip>
          <a:stretch>
            <a:fillRect/>
          </a:stretch>
        </p:blipFill>
        <p:spPr>
          <a:xfrm>
            <a:off x="281325" y="1351150"/>
            <a:ext cx="710100" cy="698925"/>
          </a:xfrm>
          <a:prstGeom prst="rect">
            <a:avLst/>
          </a:prstGeom>
          <a:noFill/>
          <a:ln>
            <a:noFill/>
          </a:ln>
        </p:spPr>
      </p:pic>
      <p:pic>
        <p:nvPicPr>
          <p:cNvPr id="142" name="Google Shape;142;p12"/>
          <p:cNvPicPr preferRelativeResize="0"/>
          <p:nvPr/>
        </p:nvPicPr>
        <p:blipFill>
          <a:blip r:embed="rId5">
            <a:alphaModFix/>
          </a:blip>
          <a:stretch>
            <a:fillRect/>
          </a:stretch>
        </p:blipFill>
        <p:spPr>
          <a:xfrm>
            <a:off x="8033925" y="3686350"/>
            <a:ext cx="841700" cy="828425"/>
          </a:xfrm>
          <a:prstGeom prst="rect">
            <a:avLst/>
          </a:prstGeom>
          <a:noFill/>
          <a:ln>
            <a:noFill/>
          </a:ln>
        </p:spPr>
      </p:pic>
      <p:pic>
        <p:nvPicPr>
          <p:cNvPr id="143" name="Google Shape;143;p12"/>
          <p:cNvPicPr preferRelativeResize="0"/>
          <p:nvPr/>
        </p:nvPicPr>
        <p:blipFill rotWithShape="1">
          <a:blip r:embed="rId3">
            <a:alphaModFix/>
          </a:blip>
          <a:srcRect b="0" l="0" r="28769" t="0"/>
          <a:stretch/>
        </p:blipFill>
        <p:spPr>
          <a:xfrm>
            <a:off x="7910125" y="182975"/>
            <a:ext cx="1233875" cy="1716025"/>
          </a:xfrm>
          <a:prstGeom prst="rect">
            <a:avLst/>
          </a:prstGeom>
          <a:noFill/>
          <a:ln>
            <a:noFill/>
          </a:ln>
        </p:spPr>
      </p:pic>
      <p:pic>
        <p:nvPicPr>
          <p:cNvPr id="144" name="Google Shape;144;p12"/>
          <p:cNvPicPr preferRelativeResize="0"/>
          <p:nvPr/>
        </p:nvPicPr>
        <p:blipFill rotWithShape="1">
          <a:blip r:embed="rId3">
            <a:alphaModFix/>
          </a:blip>
          <a:srcRect b="0" l="29303" r="0" t="0"/>
          <a:stretch/>
        </p:blipFill>
        <p:spPr>
          <a:xfrm>
            <a:off x="0" y="2680300"/>
            <a:ext cx="315900" cy="442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1">
    <p:bg>
      <p:bgPr>
        <a:solidFill>
          <a:schemeClr val="accent1"/>
        </a:solidFill>
      </p:bgPr>
    </p:bg>
    <p:spTree>
      <p:nvGrpSpPr>
        <p:cNvPr id="145" name="Shape 145"/>
        <p:cNvGrpSpPr/>
        <p:nvPr/>
      </p:nvGrpSpPr>
      <p:grpSpPr>
        <a:xfrm>
          <a:off x="0" y="0"/>
          <a:ext cx="0" cy="0"/>
          <a:chOff x="0" y="0"/>
          <a:chExt cx="0" cy="0"/>
        </a:xfrm>
      </p:grpSpPr>
      <p:pic>
        <p:nvPicPr>
          <p:cNvPr id="146" name="Google Shape;146;p13"/>
          <p:cNvPicPr preferRelativeResize="0"/>
          <p:nvPr/>
        </p:nvPicPr>
        <p:blipFill>
          <a:blip r:embed="rId2">
            <a:alphaModFix/>
          </a:blip>
          <a:stretch>
            <a:fillRect/>
          </a:stretch>
        </p:blipFill>
        <p:spPr>
          <a:xfrm>
            <a:off x="0" y="0"/>
            <a:ext cx="9144000" cy="5143500"/>
          </a:xfrm>
          <a:prstGeom prst="frame">
            <a:avLst>
              <a:gd fmla="val 6831" name="adj1"/>
            </a:avLst>
          </a:prstGeom>
          <a:noFill/>
          <a:ln>
            <a:noFill/>
          </a:ln>
        </p:spPr>
      </p:pic>
      <p:sp>
        <p:nvSpPr>
          <p:cNvPr id="147" name="Google Shape;147;p13"/>
          <p:cNvSpPr txBox="1"/>
          <p:nvPr>
            <p:ph idx="12" type="sldNum"/>
          </p:nvPr>
        </p:nvSpPr>
        <p:spPr>
          <a:xfrm>
            <a:off x="4297650" y="4796725"/>
            <a:ext cx="548700" cy="346800"/>
          </a:xfrm>
          <a:prstGeom prst="rect">
            <a:avLst/>
          </a:prstGeom>
        </p:spPr>
        <p:txBody>
          <a:bodyPr anchorCtr="0" anchor="ctr" bIns="0" lIns="0" spcFirstLastPara="1" rIns="0" wrap="square" tIns="0">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pic>
        <p:nvPicPr>
          <p:cNvPr id="148" name="Google Shape;148;p13"/>
          <p:cNvPicPr preferRelativeResize="0"/>
          <p:nvPr/>
        </p:nvPicPr>
        <p:blipFill rotWithShape="1">
          <a:blip r:embed="rId3">
            <a:alphaModFix/>
          </a:blip>
          <a:srcRect b="0" l="0" r="23559" t="0"/>
          <a:stretch/>
        </p:blipFill>
        <p:spPr>
          <a:xfrm>
            <a:off x="8876366" y="3664275"/>
            <a:ext cx="267633" cy="346800"/>
          </a:xfrm>
          <a:prstGeom prst="rect">
            <a:avLst/>
          </a:prstGeom>
          <a:noFill/>
          <a:ln>
            <a:noFill/>
          </a:ln>
        </p:spPr>
      </p:pic>
      <p:pic>
        <p:nvPicPr>
          <p:cNvPr id="149" name="Google Shape;149;p13"/>
          <p:cNvPicPr preferRelativeResize="0"/>
          <p:nvPr/>
        </p:nvPicPr>
        <p:blipFill rotWithShape="1">
          <a:blip r:embed="rId4">
            <a:alphaModFix/>
          </a:blip>
          <a:srcRect b="0" l="0" r="0" t="38453"/>
          <a:stretch/>
        </p:blipFill>
        <p:spPr>
          <a:xfrm>
            <a:off x="7280775" y="-1"/>
            <a:ext cx="490400" cy="299001"/>
          </a:xfrm>
          <a:prstGeom prst="rect">
            <a:avLst/>
          </a:prstGeom>
          <a:noFill/>
          <a:ln>
            <a:noFill/>
          </a:ln>
        </p:spPr>
      </p:pic>
      <p:pic>
        <p:nvPicPr>
          <p:cNvPr id="150" name="Google Shape;150;p13"/>
          <p:cNvPicPr preferRelativeResize="0"/>
          <p:nvPr/>
        </p:nvPicPr>
        <p:blipFill rotWithShape="1">
          <a:blip r:embed="rId4">
            <a:alphaModFix/>
          </a:blip>
          <a:srcRect b="35991" l="0" r="0" t="0"/>
          <a:stretch/>
        </p:blipFill>
        <p:spPr>
          <a:xfrm>
            <a:off x="439125" y="4553975"/>
            <a:ext cx="929775" cy="589525"/>
          </a:xfrm>
          <a:prstGeom prst="rect">
            <a:avLst/>
          </a:prstGeom>
          <a:noFill/>
          <a:ln>
            <a:noFill/>
          </a:ln>
        </p:spPr>
      </p:pic>
      <p:pic>
        <p:nvPicPr>
          <p:cNvPr id="151" name="Google Shape;151;p13"/>
          <p:cNvPicPr preferRelativeResize="0"/>
          <p:nvPr/>
        </p:nvPicPr>
        <p:blipFill rotWithShape="1">
          <a:blip r:embed="rId3">
            <a:alphaModFix/>
          </a:blip>
          <a:srcRect b="0" l="0" r="0" t="30623"/>
          <a:stretch/>
        </p:blipFill>
        <p:spPr>
          <a:xfrm>
            <a:off x="439125" y="0"/>
            <a:ext cx="1732350" cy="1185075"/>
          </a:xfrm>
          <a:prstGeom prst="rect">
            <a:avLst/>
          </a:prstGeom>
          <a:noFill/>
          <a:ln>
            <a:noFill/>
          </a:ln>
        </p:spPr>
      </p:pic>
      <p:pic>
        <p:nvPicPr>
          <p:cNvPr id="152" name="Google Shape;152;p13"/>
          <p:cNvPicPr preferRelativeResize="0"/>
          <p:nvPr/>
        </p:nvPicPr>
        <p:blipFill>
          <a:blip r:embed="rId5">
            <a:alphaModFix/>
          </a:blip>
          <a:stretch>
            <a:fillRect/>
          </a:stretch>
        </p:blipFill>
        <p:spPr>
          <a:xfrm>
            <a:off x="134250" y="1240360"/>
            <a:ext cx="548700" cy="540065"/>
          </a:xfrm>
          <a:prstGeom prst="rect">
            <a:avLst/>
          </a:prstGeom>
          <a:noFill/>
          <a:ln>
            <a:noFill/>
          </a:ln>
        </p:spPr>
      </p:pic>
      <p:pic>
        <p:nvPicPr>
          <p:cNvPr id="153" name="Google Shape;153;p13"/>
          <p:cNvPicPr preferRelativeResize="0"/>
          <p:nvPr/>
        </p:nvPicPr>
        <p:blipFill>
          <a:blip r:embed="rId5">
            <a:alphaModFix/>
          </a:blip>
          <a:stretch>
            <a:fillRect/>
          </a:stretch>
        </p:blipFill>
        <p:spPr>
          <a:xfrm>
            <a:off x="8157200" y="4143950"/>
            <a:ext cx="841700" cy="828425"/>
          </a:xfrm>
          <a:prstGeom prst="rect">
            <a:avLst/>
          </a:prstGeom>
          <a:noFill/>
          <a:ln>
            <a:noFill/>
          </a:ln>
        </p:spPr>
      </p:pic>
      <p:pic>
        <p:nvPicPr>
          <p:cNvPr id="154" name="Google Shape;154;p13"/>
          <p:cNvPicPr preferRelativeResize="0"/>
          <p:nvPr/>
        </p:nvPicPr>
        <p:blipFill rotWithShape="1">
          <a:blip r:embed="rId3">
            <a:alphaModFix/>
          </a:blip>
          <a:srcRect b="0" l="0" r="28769" t="0"/>
          <a:stretch/>
        </p:blipFill>
        <p:spPr>
          <a:xfrm>
            <a:off x="8430750" y="1014413"/>
            <a:ext cx="713250" cy="991950"/>
          </a:xfrm>
          <a:prstGeom prst="rect">
            <a:avLst/>
          </a:prstGeom>
          <a:noFill/>
          <a:ln>
            <a:noFill/>
          </a:ln>
        </p:spPr>
      </p:pic>
      <p:pic>
        <p:nvPicPr>
          <p:cNvPr id="155" name="Google Shape;155;p13"/>
          <p:cNvPicPr preferRelativeResize="0"/>
          <p:nvPr/>
        </p:nvPicPr>
        <p:blipFill rotWithShape="1">
          <a:blip r:embed="rId3">
            <a:alphaModFix/>
          </a:blip>
          <a:srcRect b="0" l="29303" r="0" t="0"/>
          <a:stretch/>
        </p:blipFill>
        <p:spPr>
          <a:xfrm>
            <a:off x="0" y="2350450"/>
            <a:ext cx="315900" cy="442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20" name="Shape 20"/>
        <p:cNvGrpSpPr/>
        <p:nvPr/>
      </p:nvGrpSpPr>
      <p:grpSpPr>
        <a:xfrm>
          <a:off x="0" y="0"/>
          <a:ext cx="0" cy="0"/>
          <a:chOff x="0" y="0"/>
          <a:chExt cx="0" cy="0"/>
        </a:xfrm>
      </p:grpSpPr>
      <p:pic>
        <p:nvPicPr>
          <p:cNvPr id="21" name="Google Shape;21;p3"/>
          <p:cNvPicPr preferRelativeResize="0"/>
          <p:nvPr/>
        </p:nvPicPr>
        <p:blipFill>
          <a:blip r:embed="rId3">
            <a:alphaModFix/>
          </a:blip>
          <a:stretch>
            <a:fillRect/>
          </a:stretch>
        </p:blipFill>
        <p:spPr>
          <a:xfrm>
            <a:off x="7894561" y="4059551"/>
            <a:ext cx="725379" cy="718575"/>
          </a:xfrm>
          <a:prstGeom prst="rect">
            <a:avLst/>
          </a:prstGeom>
          <a:noFill/>
          <a:ln>
            <a:noFill/>
          </a:ln>
        </p:spPr>
      </p:pic>
      <p:pic>
        <p:nvPicPr>
          <p:cNvPr id="22" name="Google Shape;22;p3"/>
          <p:cNvPicPr preferRelativeResize="0"/>
          <p:nvPr/>
        </p:nvPicPr>
        <p:blipFill>
          <a:blip r:embed="rId4">
            <a:alphaModFix/>
          </a:blip>
          <a:stretch>
            <a:fillRect/>
          </a:stretch>
        </p:blipFill>
        <p:spPr>
          <a:xfrm>
            <a:off x="4843790" y="3138650"/>
            <a:ext cx="868960" cy="856826"/>
          </a:xfrm>
          <a:prstGeom prst="rect">
            <a:avLst/>
          </a:prstGeom>
          <a:noFill/>
          <a:ln>
            <a:noFill/>
          </a:ln>
        </p:spPr>
      </p:pic>
      <p:pic>
        <p:nvPicPr>
          <p:cNvPr id="23" name="Google Shape;23;p3"/>
          <p:cNvPicPr preferRelativeResize="0"/>
          <p:nvPr/>
        </p:nvPicPr>
        <p:blipFill rotWithShape="1">
          <a:blip r:embed="rId3">
            <a:alphaModFix/>
          </a:blip>
          <a:srcRect b="0" l="0" r="31299" t="0"/>
          <a:stretch/>
        </p:blipFill>
        <p:spPr>
          <a:xfrm>
            <a:off x="8642450" y="1370757"/>
            <a:ext cx="501550" cy="719850"/>
          </a:xfrm>
          <a:prstGeom prst="rect">
            <a:avLst/>
          </a:prstGeom>
          <a:noFill/>
          <a:ln>
            <a:noFill/>
          </a:ln>
        </p:spPr>
      </p:pic>
      <p:sp>
        <p:nvSpPr>
          <p:cNvPr id="24" name="Google Shape;24;p3"/>
          <p:cNvSpPr/>
          <p:nvPr/>
        </p:nvSpPr>
        <p:spPr>
          <a:xfrm>
            <a:off x="0" y="1784975"/>
            <a:ext cx="9144000" cy="1573500"/>
          </a:xfrm>
          <a:prstGeom prst="rect">
            <a:avLst/>
          </a:prstGeom>
          <a:solidFill>
            <a:srgbClr val="001033">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ctrTitle"/>
          </p:nvPr>
        </p:nvSpPr>
        <p:spPr>
          <a:xfrm>
            <a:off x="514800" y="2025550"/>
            <a:ext cx="8114400" cy="655800"/>
          </a:xfrm>
          <a:prstGeom prst="rect">
            <a:avLst/>
          </a:prstGeom>
        </p:spPr>
        <p:txBody>
          <a:bodyPr anchorCtr="0" anchor="b"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 name="Google Shape;26;p3"/>
          <p:cNvSpPr txBox="1"/>
          <p:nvPr>
            <p:ph idx="1" type="subTitle"/>
          </p:nvPr>
        </p:nvSpPr>
        <p:spPr>
          <a:xfrm>
            <a:off x="514800" y="2702092"/>
            <a:ext cx="8114400" cy="415800"/>
          </a:xfrm>
          <a:prstGeom prst="rect">
            <a:avLst/>
          </a:prstGeom>
        </p:spPr>
        <p:txBody>
          <a:bodyPr anchorCtr="0" anchor="t" bIns="0" lIns="0" spcFirstLastPara="1" rIns="0" wrap="square" tIns="0">
            <a:noAutofit/>
          </a:bodyPr>
          <a:lstStyle>
            <a:lvl1pPr lvl="0" rtl="0">
              <a:spcBef>
                <a:spcPts val="0"/>
              </a:spcBef>
              <a:spcAft>
                <a:spcPts val="0"/>
              </a:spcAft>
              <a:buClr>
                <a:schemeClr val="accent6"/>
              </a:buClr>
              <a:buSzPts val="2400"/>
              <a:buNone/>
              <a:defRPr>
                <a:solidFill>
                  <a:schemeClr val="accent6"/>
                </a:solidFill>
              </a:defRPr>
            </a:lvl1pPr>
            <a:lvl2pPr lvl="1" rtl="0">
              <a:spcBef>
                <a:spcPts val="0"/>
              </a:spcBef>
              <a:spcAft>
                <a:spcPts val="0"/>
              </a:spcAft>
              <a:buClr>
                <a:schemeClr val="accent6"/>
              </a:buClr>
              <a:buSzPts val="3000"/>
              <a:buNone/>
              <a:defRPr sz="3000">
                <a:solidFill>
                  <a:schemeClr val="accent6"/>
                </a:solidFill>
              </a:defRPr>
            </a:lvl2pPr>
            <a:lvl3pPr lvl="2" rtl="0">
              <a:spcBef>
                <a:spcPts val="0"/>
              </a:spcBef>
              <a:spcAft>
                <a:spcPts val="0"/>
              </a:spcAft>
              <a:buClr>
                <a:schemeClr val="accent6"/>
              </a:buClr>
              <a:buSzPts val="3000"/>
              <a:buNone/>
              <a:defRPr sz="3000">
                <a:solidFill>
                  <a:schemeClr val="accent6"/>
                </a:solidFill>
              </a:defRPr>
            </a:lvl3pPr>
            <a:lvl4pPr lvl="3" rtl="0">
              <a:spcBef>
                <a:spcPts val="0"/>
              </a:spcBef>
              <a:spcAft>
                <a:spcPts val="0"/>
              </a:spcAft>
              <a:buClr>
                <a:schemeClr val="accent6"/>
              </a:buClr>
              <a:buSzPts val="3000"/>
              <a:buNone/>
              <a:defRPr sz="3000">
                <a:solidFill>
                  <a:schemeClr val="accent6"/>
                </a:solidFill>
              </a:defRPr>
            </a:lvl4pPr>
            <a:lvl5pPr lvl="4" rtl="0">
              <a:spcBef>
                <a:spcPts val="0"/>
              </a:spcBef>
              <a:spcAft>
                <a:spcPts val="0"/>
              </a:spcAft>
              <a:buClr>
                <a:schemeClr val="accent6"/>
              </a:buClr>
              <a:buSzPts val="3000"/>
              <a:buNone/>
              <a:defRPr sz="3000">
                <a:solidFill>
                  <a:schemeClr val="accent6"/>
                </a:solidFill>
              </a:defRPr>
            </a:lvl5pPr>
            <a:lvl6pPr lvl="5" rtl="0">
              <a:spcBef>
                <a:spcPts val="0"/>
              </a:spcBef>
              <a:spcAft>
                <a:spcPts val="0"/>
              </a:spcAft>
              <a:buClr>
                <a:schemeClr val="accent6"/>
              </a:buClr>
              <a:buSzPts val="3000"/>
              <a:buNone/>
              <a:defRPr sz="3000">
                <a:solidFill>
                  <a:schemeClr val="accent6"/>
                </a:solidFill>
              </a:defRPr>
            </a:lvl6pPr>
            <a:lvl7pPr lvl="6" rtl="0">
              <a:spcBef>
                <a:spcPts val="0"/>
              </a:spcBef>
              <a:spcAft>
                <a:spcPts val="0"/>
              </a:spcAft>
              <a:buClr>
                <a:schemeClr val="accent6"/>
              </a:buClr>
              <a:buSzPts val="3000"/>
              <a:buNone/>
              <a:defRPr sz="3000">
                <a:solidFill>
                  <a:schemeClr val="accent6"/>
                </a:solidFill>
              </a:defRPr>
            </a:lvl7pPr>
            <a:lvl8pPr lvl="7" rtl="0">
              <a:spcBef>
                <a:spcPts val="0"/>
              </a:spcBef>
              <a:spcAft>
                <a:spcPts val="0"/>
              </a:spcAft>
              <a:buClr>
                <a:schemeClr val="accent6"/>
              </a:buClr>
              <a:buSzPts val="3000"/>
              <a:buNone/>
              <a:defRPr sz="3000">
                <a:solidFill>
                  <a:schemeClr val="accent6"/>
                </a:solidFill>
              </a:defRPr>
            </a:lvl8pPr>
            <a:lvl9pPr lvl="8" rtl="0">
              <a:spcBef>
                <a:spcPts val="0"/>
              </a:spcBef>
              <a:spcAft>
                <a:spcPts val="0"/>
              </a:spcAft>
              <a:buClr>
                <a:schemeClr val="accent6"/>
              </a:buClr>
              <a:buSzPts val="3000"/>
              <a:buNone/>
              <a:defRPr sz="3000">
                <a:solidFill>
                  <a:schemeClr val="accent6"/>
                </a:solidFill>
              </a:defRPr>
            </a:lvl9pPr>
          </a:lstStyle>
          <a:p/>
        </p:txBody>
      </p:sp>
      <p:sp>
        <p:nvSpPr>
          <p:cNvPr id="27" name="Google Shape;27;p3"/>
          <p:cNvSpPr/>
          <p:nvPr/>
        </p:nvSpPr>
        <p:spPr>
          <a:xfrm>
            <a:off x="0" y="1784975"/>
            <a:ext cx="81600" cy="157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pic>
        <p:nvPicPr>
          <p:cNvPr id="28" name="Google Shape;28;p3"/>
          <p:cNvPicPr preferRelativeResize="0"/>
          <p:nvPr/>
        </p:nvPicPr>
        <p:blipFill>
          <a:blip r:embed="rId3">
            <a:alphaModFix/>
          </a:blip>
          <a:stretch>
            <a:fillRect/>
          </a:stretch>
        </p:blipFill>
        <p:spPr>
          <a:xfrm>
            <a:off x="8135275" y="254100"/>
            <a:ext cx="559400" cy="551575"/>
          </a:xfrm>
          <a:prstGeom prst="rect">
            <a:avLst/>
          </a:prstGeom>
          <a:noFill/>
          <a:ln>
            <a:noFill/>
          </a:ln>
        </p:spPr>
      </p:pic>
      <p:pic>
        <p:nvPicPr>
          <p:cNvPr id="29" name="Google Shape;29;p3"/>
          <p:cNvPicPr preferRelativeResize="0"/>
          <p:nvPr/>
        </p:nvPicPr>
        <p:blipFill>
          <a:blip r:embed="rId5">
            <a:alphaModFix/>
          </a:blip>
          <a:stretch>
            <a:fillRect/>
          </a:stretch>
        </p:blipFill>
        <p:spPr>
          <a:xfrm>
            <a:off x="5941581" y="711496"/>
            <a:ext cx="1313988" cy="1293307"/>
          </a:xfrm>
          <a:prstGeom prst="rect">
            <a:avLst/>
          </a:prstGeom>
          <a:noFill/>
          <a:ln>
            <a:noFill/>
          </a:ln>
        </p:spPr>
      </p:pic>
      <p:pic>
        <p:nvPicPr>
          <p:cNvPr id="30" name="Google Shape;30;p3"/>
          <p:cNvPicPr preferRelativeResize="0"/>
          <p:nvPr/>
        </p:nvPicPr>
        <p:blipFill>
          <a:blip r:embed="rId5">
            <a:alphaModFix/>
          </a:blip>
          <a:stretch>
            <a:fillRect/>
          </a:stretch>
        </p:blipFill>
        <p:spPr>
          <a:xfrm>
            <a:off x="7387100" y="3062074"/>
            <a:ext cx="936025" cy="921275"/>
          </a:xfrm>
          <a:prstGeom prst="rect">
            <a:avLst/>
          </a:prstGeom>
          <a:noFill/>
          <a:ln>
            <a:noFill/>
          </a:ln>
        </p:spPr>
      </p:pic>
      <p:pic>
        <p:nvPicPr>
          <p:cNvPr id="31" name="Google Shape;31;p3"/>
          <p:cNvPicPr preferRelativeResize="0"/>
          <p:nvPr/>
        </p:nvPicPr>
        <p:blipFill rotWithShape="1">
          <a:blip r:embed="rId4">
            <a:alphaModFix/>
          </a:blip>
          <a:srcRect b="43886" l="0" r="0" t="0"/>
          <a:stretch/>
        </p:blipFill>
        <p:spPr>
          <a:xfrm>
            <a:off x="5902900" y="4209475"/>
            <a:ext cx="1680350" cy="934025"/>
          </a:xfrm>
          <a:prstGeom prst="rect">
            <a:avLst/>
          </a:prstGeom>
          <a:noFill/>
          <a:ln>
            <a:noFill/>
          </a:ln>
        </p:spPr>
      </p:pic>
      <p:pic>
        <p:nvPicPr>
          <p:cNvPr id="32" name="Google Shape;32;p3"/>
          <p:cNvPicPr preferRelativeResize="0"/>
          <p:nvPr/>
        </p:nvPicPr>
        <p:blipFill rotWithShape="1">
          <a:blip r:embed="rId4">
            <a:alphaModFix/>
          </a:blip>
          <a:srcRect b="0" l="0" r="0" t="31689"/>
          <a:stretch/>
        </p:blipFill>
        <p:spPr>
          <a:xfrm>
            <a:off x="3629000" y="0"/>
            <a:ext cx="2083750" cy="1403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33" name="Shape 33"/>
        <p:cNvGrpSpPr/>
        <p:nvPr/>
      </p:nvGrpSpPr>
      <p:grpSpPr>
        <a:xfrm>
          <a:off x="0" y="0"/>
          <a:ext cx="0" cy="0"/>
          <a:chOff x="0" y="0"/>
          <a:chExt cx="0" cy="0"/>
        </a:xfrm>
      </p:grpSpPr>
      <p:pic>
        <p:nvPicPr>
          <p:cNvPr id="34" name="Google Shape;34;p4"/>
          <p:cNvPicPr preferRelativeResize="0"/>
          <p:nvPr/>
        </p:nvPicPr>
        <p:blipFill>
          <a:blip r:embed="rId3">
            <a:alphaModFix/>
          </a:blip>
          <a:stretch>
            <a:fillRect/>
          </a:stretch>
        </p:blipFill>
        <p:spPr>
          <a:xfrm>
            <a:off x="8166075" y="2563569"/>
            <a:ext cx="595150" cy="589533"/>
          </a:xfrm>
          <a:prstGeom prst="rect">
            <a:avLst/>
          </a:prstGeom>
          <a:noFill/>
          <a:ln>
            <a:noFill/>
          </a:ln>
        </p:spPr>
      </p:pic>
      <p:pic>
        <p:nvPicPr>
          <p:cNvPr id="35" name="Google Shape;35;p4"/>
          <p:cNvPicPr preferRelativeResize="0"/>
          <p:nvPr/>
        </p:nvPicPr>
        <p:blipFill>
          <a:blip r:embed="rId4">
            <a:alphaModFix/>
          </a:blip>
          <a:stretch>
            <a:fillRect/>
          </a:stretch>
        </p:blipFill>
        <p:spPr>
          <a:xfrm>
            <a:off x="7027447" y="297762"/>
            <a:ext cx="595150" cy="589551"/>
          </a:xfrm>
          <a:prstGeom prst="rect">
            <a:avLst/>
          </a:prstGeom>
          <a:noFill/>
          <a:ln>
            <a:noFill/>
          </a:ln>
        </p:spPr>
      </p:pic>
      <p:pic>
        <p:nvPicPr>
          <p:cNvPr id="36" name="Google Shape;36;p4"/>
          <p:cNvPicPr preferRelativeResize="0"/>
          <p:nvPr/>
        </p:nvPicPr>
        <p:blipFill>
          <a:blip r:embed="rId4">
            <a:alphaModFix/>
          </a:blip>
          <a:stretch>
            <a:fillRect/>
          </a:stretch>
        </p:blipFill>
        <p:spPr>
          <a:xfrm>
            <a:off x="1033005" y="3887925"/>
            <a:ext cx="929772" cy="921025"/>
          </a:xfrm>
          <a:prstGeom prst="rect">
            <a:avLst/>
          </a:prstGeom>
          <a:noFill/>
          <a:ln>
            <a:noFill/>
          </a:ln>
        </p:spPr>
      </p:pic>
      <p:sp>
        <p:nvSpPr>
          <p:cNvPr id="37" name="Google Shape;37;p4"/>
          <p:cNvSpPr/>
          <p:nvPr/>
        </p:nvSpPr>
        <p:spPr>
          <a:xfrm>
            <a:off x="665100" y="665100"/>
            <a:ext cx="7813800" cy="3813300"/>
          </a:xfrm>
          <a:prstGeom prst="roundRect">
            <a:avLst>
              <a:gd fmla="val 1630" name="adj"/>
            </a:avLst>
          </a:prstGeom>
          <a:solidFill>
            <a:srgbClr val="001033">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ph idx="1" type="body"/>
          </p:nvPr>
        </p:nvSpPr>
        <p:spPr>
          <a:xfrm>
            <a:off x="1291100" y="2161800"/>
            <a:ext cx="6561600" cy="819900"/>
          </a:xfrm>
          <a:prstGeom prst="rect">
            <a:avLst/>
          </a:prstGeom>
        </p:spPr>
        <p:txBody>
          <a:bodyPr anchorCtr="0" anchor="ctr" bIns="0" lIns="0" spcFirstLastPara="1" rIns="0" wrap="square" tIns="0">
            <a:noAutofit/>
          </a:bodyPr>
          <a:lstStyle>
            <a:lvl1pPr indent="-431800" lvl="0" marL="457200" rtl="0" algn="ctr">
              <a:spcBef>
                <a:spcPts val="600"/>
              </a:spcBef>
              <a:spcAft>
                <a:spcPts val="0"/>
              </a:spcAft>
              <a:buSzPts val="3200"/>
              <a:buChar char="▸"/>
              <a:defRPr sz="3200"/>
            </a:lvl1pPr>
            <a:lvl2pPr indent="-431800" lvl="1" marL="914400" rtl="0" algn="ctr">
              <a:spcBef>
                <a:spcPts val="0"/>
              </a:spcBef>
              <a:spcAft>
                <a:spcPts val="0"/>
              </a:spcAft>
              <a:buSzPts val="3200"/>
              <a:buChar char="▹"/>
              <a:defRPr sz="3200"/>
            </a:lvl2pPr>
            <a:lvl3pPr indent="-431800" lvl="2" marL="1371600" rtl="0" algn="ctr">
              <a:spcBef>
                <a:spcPts val="0"/>
              </a:spcBef>
              <a:spcAft>
                <a:spcPts val="0"/>
              </a:spcAft>
              <a:buSzPts val="3200"/>
              <a:buChar char="▹"/>
              <a:defRPr sz="3200"/>
            </a:lvl3pPr>
            <a:lvl4pPr indent="-431800" lvl="3" marL="1828800" rtl="0" algn="ctr">
              <a:spcBef>
                <a:spcPts val="0"/>
              </a:spcBef>
              <a:spcAft>
                <a:spcPts val="0"/>
              </a:spcAft>
              <a:buSzPts val="3200"/>
              <a:buChar char="▹"/>
              <a:defRPr sz="3200"/>
            </a:lvl4pPr>
            <a:lvl5pPr indent="-431800" lvl="4" marL="2286000" rtl="0" algn="ctr">
              <a:spcBef>
                <a:spcPts val="0"/>
              </a:spcBef>
              <a:spcAft>
                <a:spcPts val="0"/>
              </a:spcAft>
              <a:buSzPts val="3200"/>
              <a:buChar char="▹"/>
              <a:defRPr sz="3200"/>
            </a:lvl5pPr>
            <a:lvl6pPr indent="-431800" lvl="5" marL="2743200" rtl="0" algn="ctr">
              <a:spcBef>
                <a:spcPts val="0"/>
              </a:spcBef>
              <a:spcAft>
                <a:spcPts val="0"/>
              </a:spcAft>
              <a:buSzPts val="3200"/>
              <a:buChar char="▹"/>
              <a:defRPr sz="3200"/>
            </a:lvl6pPr>
            <a:lvl7pPr indent="-431800" lvl="6" marL="3200400" rtl="0" algn="ctr">
              <a:spcBef>
                <a:spcPts val="0"/>
              </a:spcBef>
              <a:spcAft>
                <a:spcPts val="0"/>
              </a:spcAft>
              <a:buSzPts val="3200"/>
              <a:buChar char="▹"/>
              <a:defRPr sz="3200"/>
            </a:lvl7pPr>
            <a:lvl8pPr indent="-431800" lvl="7" marL="3657600" rtl="0" algn="ctr">
              <a:spcBef>
                <a:spcPts val="0"/>
              </a:spcBef>
              <a:spcAft>
                <a:spcPts val="0"/>
              </a:spcAft>
              <a:buSzPts val="3200"/>
              <a:buChar char="▹"/>
              <a:defRPr sz="3200"/>
            </a:lvl8pPr>
            <a:lvl9pPr indent="-431800" lvl="8" marL="4114800" rtl="0" algn="ctr">
              <a:spcBef>
                <a:spcPts val="0"/>
              </a:spcBef>
              <a:spcAft>
                <a:spcPts val="0"/>
              </a:spcAft>
              <a:buSzPts val="3200"/>
              <a:buChar char="■"/>
              <a:defRPr sz="3200"/>
            </a:lvl9pPr>
          </a:lstStyle>
          <a:p/>
        </p:txBody>
      </p:sp>
      <p:sp>
        <p:nvSpPr>
          <p:cNvPr id="39" name="Google Shape;39;p4"/>
          <p:cNvSpPr txBox="1"/>
          <p:nvPr/>
        </p:nvSpPr>
        <p:spPr>
          <a:xfrm>
            <a:off x="3593400" y="419937"/>
            <a:ext cx="1957200" cy="653700"/>
          </a:xfrm>
          <a:prstGeom prst="rect">
            <a:avLst/>
          </a:prstGeom>
          <a:noFill/>
          <a:ln>
            <a:noFill/>
          </a:ln>
          <a:effectLst>
            <a:outerShdw blurRad="85725" rotWithShape="0" algn="bl" dir="5400000" dist="28575">
              <a:srgbClr val="000000">
                <a:alpha val="24000"/>
              </a:srgbClr>
            </a:outerShdw>
          </a:effectLst>
        </p:spPr>
        <p:txBody>
          <a:bodyPr anchorCtr="0" anchor="t" bIns="0" lIns="0" spcFirstLastPara="1" rIns="0" wrap="square" tIns="0">
            <a:noAutofit/>
          </a:bodyPr>
          <a:lstStyle/>
          <a:p>
            <a:pPr indent="0" lvl="0" marL="0" rtl="0" algn="ctr">
              <a:spcBef>
                <a:spcPts val="0"/>
              </a:spcBef>
              <a:spcAft>
                <a:spcPts val="0"/>
              </a:spcAft>
              <a:buNone/>
            </a:pPr>
            <a:r>
              <a:rPr b="1" lang="en" sz="6000">
                <a:solidFill>
                  <a:schemeClr val="lt1"/>
                </a:solidFill>
                <a:latin typeface="Encode Sans Semi Condensed"/>
                <a:ea typeface="Encode Sans Semi Condensed"/>
                <a:cs typeface="Encode Sans Semi Condensed"/>
                <a:sym typeface="Encode Sans Semi Condensed"/>
              </a:rPr>
              <a:t>“</a:t>
            </a:r>
            <a:endParaRPr b="1" sz="6000">
              <a:solidFill>
                <a:schemeClr val="lt1"/>
              </a:solidFill>
              <a:latin typeface="Encode Sans Semi Condensed"/>
              <a:ea typeface="Encode Sans Semi Condensed"/>
              <a:cs typeface="Encode Sans Semi Condensed"/>
              <a:sym typeface="Encode Sans Semi Condensed"/>
            </a:endParaRPr>
          </a:p>
        </p:txBody>
      </p:sp>
      <p:sp>
        <p:nvSpPr>
          <p:cNvPr id="40" name="Google Shape;40;p4"/>
          <p:cNvSpPr txBox="1"/>
          <p:nvPr>
            <p:ph idx="12" type="sldNum"/>
          </p:nvPr>
        </p:nvSpPr>
        <p:spPr>
          <a:xfrm>
            <a:off x="4297650" y="4673651"/>
            <a:ext cx="548700" cy="393600"/>
          </a:xfrm>
          <a:prstGeom prst="rect">
            <a:avLst/>
          </a:prstGeom>
        </p:spPr>
        <p:txBody>
          <a:bodyPr anchorCtr="0" anchor="ctr" bIns="0" lIns="0" spcFirstLastPara="1" rIns="0" wrap="square" tIns="0">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pic>
        <p:nvPicPr>
          <p:cNvPr id="41" name="Google Shape;41;p4"/>
          <p:cNvPicPr preferRelativeResize="0"/>
          <p:nvPr/>
        </p:nvPicPr>
        <p:blipFill rotWithShape="1">
          <a:blip r:embed="rId3">
            <a:alphaModFix/>
          </a:blip>
          <a:srcRect b="0" l="0" r="0" t="30623"/>
          <a:stretch/>
        </p:blipFill>
        <p:spPr>
          <a:xfrm>
            <a:off x="1048650" y="0"/>
            <a:ext cx="1732350" cy="1185075"/>
          </a:xfrm>
          <a:prstGeom prst="rect">
            <a:avLst/>
          </a:prstGeom>
          <a:noFill/>
          <a:ln>
            <a:noFill/>
          </a:ln>
        </p:spPr>
      </p:pic>
      <p:pic>
        <p:nvPicPr>
          <p:cNvPr id="42" name="Google Shape;42;p4"/>
          <p:cNvPicPr preferRelativeResize="0"/>
          <p:nvPr/>
        </p:nvPicPr>
        <p:blipFill>
          <a:blip r:embed="rId5">
            <a:alphaModFix/>
          </a:blip>
          <a:stretch>
            <a:fillRect/>
          </a:stretch>
        </p:blipFill>
        <p:spPr>
          <a:xfrm>
            <a:off x="281325" y="1351150"/>
            <a:ext cx="710100" cy="698925"/>
          </a:xfrm>
          <a:prstGeom prst="rect">
            <a:avLst/>
          </a:prstGeom>
          <a:noFill/>
          <a:ln>
            <a:noFill/>
          </a:ln>
        </p:spPr>
      </p:pic>
      <p:pic>
        <p:nvPicPr>
          <p:cNvPr id="43" name="Google Shape;43;p4"/>
          <p:cNvPicPr preferRelativeResize="0"/>
          <p:nvPr/>
        </p:nvPicPr>
        <p:blipFill>
          <a:blip r:embed="rId5">
            <a:alphaModFix/>
          </a:blip>
          <a:stretch>
            <a:fillRect/>
          </a:stretch>
        </p:blipFill>
        <p:spPr>
          <a:xfrm>
            <a:off x="7327875" y="3817675"/>
            <a:ext cx="1007150" cy="991275"/>
          </a:xfrm>
          <a:prstGeom prst="rect">
            <a:avLst/>
          </a:prstGeom>
          <a:noFill/>
          <a:ln>
            <a:noFill/>
          </a:ln>
        </p:spPr>
      </p:pic>
      <p:pic>
        <p:nvPicPr>
          <p:cNvPr id="44" name="Google Shape;44;p4"/>
          <p:cNvPicPr preferRelativeResize="0"/>
          <p:nvPr/>
        </p:nvPicPr>
        <p:blipFill rotWithShape="1">
          <a:blip r:embed="rId3">
            <a:alphaModFix/>
          </a:blip>
          <a:srcRect b="0" l="0" r="28769" t="0"/>
          <a:stretch/>
        </p:blipFill>
        <p:spPr>
          <a:xfrm>
            <a:off x="7910125" y="182975"/>
            <a:ext cx="1233875" cy="1716025"/>
          </a:xfrm>
          <a:prstGeom prst="rect">
            <a:avLst/>
          </a:prstGeom>
          <a:noFill/>
          <a:ln>
            <a:noFill/>
          </a:ln>
        </p:spPr>
      </p:pic>
      <p:pic>
        <p:nvPicPr>
          <p:cNvPr id="45" name="Google Shape;45;p4"/>
          <p:cNvPicPr preferRelativeResize="0"/>
          <p:nvPr/>
        </p:nvPicPr>
        <p:blipFill rotWithShape="1">
          <a:blip r:embed="rId3">
            <a:alphaModFix/>
          </a:blip>
          <a:srcRect b="0" l="29303" r="0" t="0"/>
          <a:stretch/>
        </p:blipFill>
        <p:spPr>
          <a:xfrm>
            <a:off x="0" y="2680300"/>
            <a:ext cx="315900" cy="442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46" name="Shape 46"/>
        <p:cNvGrpSpPr/>
        <p:nvPr/>
      </p:nvGrpSpPr>
      <p:grpSpPr>
        <a:xfrm>
          <a:off x="0" y="0"/>
          <a:ext cx="0" cy="0"/>
          <a:chOff x="0" y="0"/>
          <a:chExt cx="0" cy="0"/>
        </a:xfrm>
      </p:grpSpPr>
      <p:pic>
        <p:nvPicPr>
          <p:cNvPr id="47" name="Google Shape;47;p5"/>
          <p:cNvPicPr preferRelativeResize="0"/>
          <p:nvPr/>
        </p:nvPicPr>
        <p:blipFill>
          <a:blip r:embed="rId2">
            <a:alphaModFix/>
          </a:blip>
          <a:stretch>
            <a:fillRect/>
          </a:stretch>
        </p:blipFill>
        <p:spPr>
          <a:xfrm>
            <a:off x="8486650" y="532325"/>
            <a:ext cx="559400" cy="551575"/>
          </a:xfrm>
          <a:prstGeom prst="rect">
            <a:avLst/>
          </a:prstGeom>
          <a:noFill/>
          <a:ln>
            <a:noFill/>
          </a:ln>
        </p:spPr>
      </p:pic>
      <p:grpSp>
        <p:nvGrpSpPr>
          <p:cNvPr id="48" name="Google Shape;48;p5"/>
          <p:cNvGrpSpPr/>
          <p:nvPr/>
        </p:nvGrpSpPr>
        <p:grpSpPr>
          <a:xfrm>
            <a:off x="0" y="809153"/>
            <a:ext cx="9144000" cy="665100"/>
            <a:chOff x="0" y="809153"/>
            <a:chExt cx="9144000" cy="665100"/>
          </a:xfrm>
        </p:grpSpPr>
        <p:sp>
          <p:nvSpPr>
            <p:cNvPr id="49" name="Google Shape;49;p5"/>
            <p:cNvSpPr/>
            <p:nvPr/>
          </p:nvSpPr>
          <p:spPr>
            <a:xfrm>
              <a:off x="0" y="809153"/>
              <a:ext cx="9144000" cy="665100"/>
            </a:xfrm>
            <a:prstGeom prst="rect">
              <a:avLst/>
            </a:prstGeom>
            <a:solidFill>
              <a:srgbClr val="001033">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0" y="809153"/>
              <a:ext cx="81600" cy="6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 name="Google Shape;51;p5"/>
          <p:cNvSpPr txBox="1"/>
          <p:nvPr>
            <p:ph type="title"/>
          </p:nvPr>
        </p:nvSpPr>
        <p:spPr>
          <a:xfrm>
            <a:off x="514800" y="809150"/>
            <a:ext cx="6373800" cy="6651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52" name="Google Shape;52;p5"/>
          <p:cNvSpPr txBox="1"/>
          <p:nvPr>
            <p:ph idx="1" type="body"/>
          </p:nvPr>
        </p:nvSpPr>
        <p:spPr>
          <a:xfrm>
            <a:off x="514800" y="1582772"/>
            <a:ext cx="6373800" cy="2889900"/>
          </a:xfrm>
          <a:prstGeom prst="rect">
            <a:avLst/>
          </a:prstGeom>
        </p:spPr>
        <p:txBody>
          <a:bodyPr anchorCtr="0" anchor="t" bIns="0" lIns="0" spcFirstLastPara="1" rIns="0" wrap="square" tIns="0">
            <a:noAutofit/>
          </a:bodyPr>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53" name="Google Shape;53;p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5"/>
          <p:cNvPicPr preferRelativeResize="0"/>
          <p:nvPr/>
        </p:nvPicPr>
        <p:blipFill rotWithShape="1">
          <a:blip r:embed="rId3">
            <a:alphaModFix/>
          </a:blip>
          <a:srcRect b="0" l="0" r="0" t="24000"/>
          <a:stretch/>
        </p:blipFill>
        <p:spPr>
          <a:xfrm>
            <a:off x="5899875" y="0"/>
            <a:ext cx="1446375" cy="1083900"/>
          </a:xfrm>
          <a:prstGeom prst="rect">
            <a:avLst/>
          </a:prstGeom>
          <a:noFill/>
          <a:ln>
            <a:noFill/>
          </a:ln>
        </p:spPr>
      </p:pic>
      <p:pic>
        <p:nvPicPr>
          <p:cNvPr id="55" name="Google Shape;55;p5"/>
          <p:cNvPicPr preferRelativeResize="0"/>
          <p:nvPr/>
        </p:nvPicPr>
        <p:blipFill>
          <a:blip r:embed="rId4">
            <a:alphaModFix/>
          </a:blip>
          <a:stretch>
            <a:fillRect/>
          </a:stretch>
        </p:blipFill>
        <p:spPr>
          <a:xfrm>
            <a:off x="7231799" y="1156949"/>
            <a:ext cx="1004350" cy="988528"/>
          </a:xfrm>
          <a:prstGeom prst="rect">
            <a:avLst/>
          </a:prstGeom>
          <a:noFill/>
          <a:ln>
            <a:noFill/>
          </a:ln>
        </p:spPr>
      </p:pic>
      <p:pic>
        <p:nvPicPr>
          <p:cNvPr id="56" name="Google Shape;56;p5"/>
          <p:cNvPicPr preferRelativeResize="0"/>
          <p:nvPr/>
        </p:nvPicPr>
        <p:blipFill rotWithShape="1">
          <a:blip r:embed="rId3">
            <a:alphaModFix/>
          </a:blip>
          <a:srcRect b="0" l="0" r="24408" t="0"/>
          <a:stretch/>
        </p:blipFill>
        <p:spPr>
          <a:xfrm>
            <a:off x="7926475" y="2877225"/>
            <a:ext cx="1217525" cy="1595450"/>
          </a:xfrm>
          <a:prstGeom prst="rect">
            <a:avLst/>
          </a:prstGeom>
          <a:noFill/>
          <a:ln>
            <a:noFill/>
          </a:ln>
        </p:spPr>
      </p:pic>
      <p:pic>
        <p:nvPicPr>
          <p:cNvPr id="57" name="Google Shape;57;p5"/>
          <p:cNvPicPr preferRelativeResize="0"/>
          <p:nvPr/>
        </p:nvPicPr>
        <p:blipFill>
          <a:blip r:embed="rId4">
            <a:alphaModFix/>
          </a:blip>
          <a:stretch>
            <a:fillRect/>
          </a:stretch>
        </p:blipFill>
        <p:spPr>
          <a:xfrm>
            <a:off x="6670500" y="3652326"/>
            <a:ext cx="675747" cy="665100"/>
          </a:xfrm>
          <a:prstGeom prst="rect">
            <a:avLst/>
          </a:prstGeom>
          <a:noFill/>
          <a:ln>
            <a:noFill/>
          </a:ln>
        </p:spPr>
      </p:pic>
      <p:pic>
        <p:nvPicPr>
          <p:cNvPr id="58" name="Google Shape;58;p5"/>
          <p:cNvPicPr preferRelativeResize="0"/>
          <p:nvPr/>
        </p:nvPicPr>
        <p:blipFill rotWithShape="1">
          <a:blip r:embed="rId2">
            <a:alphaModFix/>
          </a:blip>
          <a:srcRect b="31745" l="0" r="0" t="0"/>
          <a:stretch/>
        </p:blipFill>
        <p:spPr>
          <a:xfrm>
            <a:off x="7671150" y="4688726"/>
            <a:ext cx="675750" cy="4547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59" name="Shape 59"/>
        <p:cNvGrpSpPr/>
        <p:nvPr/>
      </p:nvGrpSpPr>
      <p:grpSpPr>
        <a:xfrm>
          <a:off x="0" y="0"/>
          <a:ext cx="0" cy="0"/>
          <a:chOff x="0" y="0"/>
          <a:chExt cx="0" cy="0"/>
        </a:xfrm>
      </p:grpSpPr>
      <p:pic>
        <p:nvPicPr>
          <p:cNvPr id="60" name="Google Shape;60;p6"/>
          <p:cNvPicPr preferRelativeResize="0"/>
          <p:nvPr/>
        </p:nvPicPr>
        <p:blipFill>
          <a:blip r:embed="rId2">
            <a:alphaModFix/>
          </a:blip>
          <a:stretch>
            <a:fillRect/>
          </a:stretch>
        </p:blipFill>
        <p:spPr>
          <a:xfrm>
            <a:off x="7728625" y="490650"/>
            <a:ext cx="675750" cy="666298"/>
          </a:xfrm>
          <a:prstGeom prst="rect">
            <a:avLst/>
          </a:prstGeom>
          <a:noFill/>
          <a:ln>
            <a:noFill/>
          </a:ln>
        </p:spPr>
      </p:pic>
      <p:pic>
        <p:nvPicPr>
          <p:cNvPr id="61" name="Google Shape;61;p6"/>
          <p:cNvPicPr preferRelativeResize="0"/>
          <p:nvPr/>
        </p:nvPicPr>
        <p:blipFill rotWithShape="1">
          <a:blip r:embed="rId2">
            <a:alphaModFix/>
          </a:blip>
          <a:srcRect b="31745" l="0" r="0" t="0"/>
          <a:stretch/>
        </p:blipFill>
        <p:spPr>
          <a:xfrm>
            <a:off x="7671150" y="4688726"/>
            <a:ext cx="675750" cy="454775"/>
          </a:xfrm>
          <a:prstGeom prst="rect">
            <a:avLst/>
          </a:prstGeom>
          <a:noFill/>
          <a:ln>
            <a:noFill/>
          </a:ln>
        </p:spPr>
      </p:pic>
      <p:grpSp>
        <p:nvGrpSpPr>
          <p:cNvPr id="62" name="Google Shape;62;p6"/>
          <p:cNvGrpSpPr/>
          <p:nvPr/>
        </p:nvGrpSpPr>
        <p:grpSpPr>
          <a:xfrm>
            <a:off x="0" y="809153"/>
            <a:ext cx="9144000" cy="665100"/>
            <a:chOff x="0" y="809153"/>
            <a:chExt cx="9144000" cy="665100"/>
          </a:xfrm>
        </p:grpSpPr>
        <p:sp>
          <p:nvSpPr>
            <p:cNvPr id="63" name="Google Shape;63;p6"/>
            <p:cNvSpPr/>
            <p:nvPr/>
          </p:nvSpPr>
          <p:spPr>
            <a:xfrm>
              <a:off x="0" y="809153"/>
              <a:ext cx="9144000" cy="665100"/>
            </a:xfrm>
            <a:prstGeom prst="rect">
              <a:avLst/>
            </a:prstGeom>
            <a:solidFill>
              <a:srgbClr val="001033">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6"/>
            <p:cNvSpPr/>
            <p:nvPr/>
          </p:nvSpPr>
          <p:spPr>
            <a:xfrm>
              <a:off x="0" y="809153"/>
              <a:ext cx="81600" cy="6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6"/>
          <p:cNvSpPr txBox="1"/>
          <p:nvPr>
            <p:ph type="title"/>
          </p:nvPr>
        </p:nvSpPr>
        <p:spPr>
          <a:xfrm>
            <a:off x="514800" y="809150"/>
            <a:ext cx="6373800" cy="6651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6" name="Google Shape;66;p6"/>
          <p:cNvSpPr txBox="1"/>
          <p:nvPr>
            <p:ph idx="1" type="body"/>
          </p:nvPr>
        </p:nvSpPr>
        <p:spPr>
          <a:xfrm>
            <a:off x="514800" y="1582775"/>
            <a:ext cx="2991000" cy="29604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67" name="Google Shape;67;p6"/>
          <p:cNvSpPr txBox="1"/>
          <p:nvPr>
            <p:ph idx="2" type="body"/>
          </p:nvPr>
        </p:nvSpPr>
        <p:spPr>
          <a:xfrm>
            <a:off x="3897594" y="1582775"/>
            <a:ext cx="2991000" cy="29604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68" name="Google Shape;68;p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9" name="Google Shape;69;p6"/>
          <p:cNvPicPr preferRelativeResize="0"/>
          <p:nvPr/>
        </p:nvPicPr>
        <p:blipFill rotWithShape="1">
          <a:blip r:embed="rId3">
            <a:alphaModFix/>
          </a:blip>
          <a:srcRect b="0" l="0" r="0" t="24000"/>
          <a:stretch/>
        </p:blipFill>
        <p:spPr>
          <a:xfrm>
            <a:off x="6282250" y="0"/>
            <a:ext cx="1446375" cy="1083900"/>
          </a:xfrm>
          <a:prstGeom prst="rect">
            <a:avLst/>
          </a:prstGeom>
          <a:noFill/>
          <a:ln>
            <a:noFill/>
          </a:ln>
        </p:spPr>
      </p:pic>
      <p:pic>
        <p:nvPicPr>
          <p:cNvPr id="70" name="Google Shape;70;p6"/>
          <p:cNvPicPr preferRelativeResize="0"/>
          <p:nvPr/>
        </p:nvPicPr>
        <p:blipFill>
          <a:blip r:embed="rId4">
            <a:alphaModFix/>
          </a:blip>
          <a:stretch>
            <a:fillRect/>
          </a:stretch>
        </p:blipFill>
        <p:spPr>
          <a:xfrm>
            <a:off x="7330024" y="2266737"/>
            <a:ext cx="1004350" cy="988528"/>
          </a:xfrm>
          <a:prstGeom prst="rect">
            <a:avLst/>
          </a:prstGeom>
          <a:noFill/>
          <a:ln>
            <a:noFill/>
          </a:ln>
        </p:spPr>
      </p:pic>
      <p:pic>
        <p:nvPicPr>
          <p:cNvPr id="71" name="Google Shape;71;p6"/>
          <p:cNvPicPr preferRelativeResize="0"/>
          <p:nvPr/>
        </p:nvPicPr>
        <p:blipFill rotWithShape="1">
          <a:blip r:embed="rId3">
            <a:alphaModFix/>
          </a:blip>
          <a:srcRect b="0" l="0" r="24408" t="0"/>
          <a:stretch/>
        </p:blipFill>
        <p:spPr>
          <a:xfrm>
            <a:off x="8277325" y="3336980"/>
            <a:ext cx="866675" cy="1135695"/>
          </a:xfrm>
          <a:prstGeom prst="rect">
            <a:avLst/>
          </a:prstGeom>
          <a:noFill/>
          <a:ln>
            <a:noFill/>
          </a:ln>
        </p:spPr>
      </p:pic>
      <p:pic>
        <p:nvPicPr>
          <p:cNvPr id="72" name="Google Shape;72;p6"/>
          <p:cNvPicPr preferRelativeResize="0"/>
          <p:nvPr/>
        </p:nvPicPr>
        <p:blipFill>
          <a:blip r:embed="rId4">
            <a:alphaModFix/>
          </a:blip>
          <a:stretch>
            <a:fillRect/>
          </a:stretch>
        </p:blipFill>
        <p:spPr>
          <a:xfrm>
            <a:off x="8277325" y="1248138"/>
            <a:ext cx="675747" cy="6651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73" name="Shape 73"/>
        <p:cNvGrpSpPr/>
        <p:nvPr/>
      </p:nvGrpSpPr>
      <p:grpSpPr>
        <a:xfrm>
          <a:off x="0" y="0"/>
          <a:ext cx="0" cy="0"/>
          <a:chOff x="0" y="0"/>
          <a:chExt cx="0" cy="0"/>
        </a:xfrm>
      </p:grpSpPr>
      <p:pic>
        <p:nvPicPr>
          <p:cNvPr id="74" name="Google Shape;74;p7"/>
          <p:cNvPicPr preferRelativeResize="0"/>
          <p:nvPr/>
        </p:nvPicPr>
        <p:blipFill>
          <a:blip r:embed="rId2">
            <a:alphaModFix/>
          </a:blip>
          <a:stretch>
            <a:fillRect/>
          </a:stretch>
        </p:blipFill>
        <p:spPr>
          <a:xfrm>
            <a:off x="8486650" y="532325"/>
            <a:ext cx="559400" cy="551575"/>
          </a:xfrm>
          <a:prstGeom prst="rect">
            <a:avLst/>
          </a:prstGeom>
          <a:noFill/>
          <a:ln>
            <a:noFill/>
          </a:ln>
        </p:spPr>
      </p:pic>
      <p:grpSp>
        <p:nvGrpSpPr>
          <p:cNvPr id="75" name="Google Shape;75;p7"/>
          <p:cNvGrpSpPr/>
          <p:nvPr/>
        </p:nvGrpSpPr>
        <p:grpSpPr>
          <a:xfrm>
            <a:off x="0" y="809153"/>
            <a:ext cx="9144000" cy="665100"/>
            <a:chOff x="0" y="809153"/>
            <a:chExt cx="9144000" cy="665100"/>
          </a:xfrm>
        </p:grpSpPr>
        <p:sp>
          <p:nvSpPr>
            <p:cNvPr id="76" name="Google Shape;76;p7"/>
            <p:cNvSpPr/>
            <p:nvPr/>
          </p:nvSpPr>
          <p:spPr>
            <a:xfrm>
              <a:off x="0" y="809153"/>
              <a:ext cx="9144000" cy="665100"/>
            </a:xfrm>
            <a:prstGeom prst="rect">
              <a:avLst/>
            </a:prstGeom>
            <a:solidFill>
              <a:srgbClr val="001033">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7"/>
            <p:cNvSpPr/>
            <p:nvPr/>
          </p:nvSpPr>
          <p:spPr>
            <a:xfrm>
              <a:off x="0" y="809153"/>
              <a:ext cx="81600" cy="6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7"/>
          <p:cNvSpPr txBox="1"/>
          <p:nvPr>
            <p:ph type="title"/>
          </p:nvPr>
        </p:nvSpPr>
        <p:spPr>
          <a:xfrm>
            <a:off x="514800" y="809150"/>
            <a:ext cx="6373800" cy="6651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9" name="Google Shape;79;p7"/>
          <p:cNvSpPr txBox="1"/>
          <p:nvPr>
            <p:ph idx="1" type="body"/>
          </p:nvPr>
        </p:nvSpPr>
        <p:spPr>
          <a:xfrm>
            <a:off x="514800" y="1582775"/>
            <a:ext cx="2489400" cy="29604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0" name="Google Shape;80;p7"/>
          <p:cNvSpPr txBox="1"/>
          <p:nvPr>
            <p:ph idx="2" type="body"/>
          </p:nvPr>
        </p:nvSpPr>
        <p:spPr>
          <a:xfrm>
            <a:off x="3295205" y="1582775"/>
            <a:ext cx="2489400" cy="29604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1" name="Google Shape;81;p7"/>
          <p:cNvSpPr txBox="1"/>
          <p:nvPr>
            <p:ph idx="3" type="body"/>
          </p:nvPr>
        </p:nvSpPr>
        <p:spPr>
          <a:xfrm>
            <a:off x="6075610" y="1582775"/>
            <a:ext cx="2489400" cy="29604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2" name="Google Shape;82;p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3" name="Google Shape;83;p7"/>
          <p:cNvPicPr preferRelativeResize="0"/>
          <p:nvPr/>
        </p:nvPicPr>
        <p:blipFill rotWithShape="1">
          <a:blip r:embed="rId3">
            <a:alphaModFix/>
          </a:blip>
          <a:srcRect b="0" l="0" r="0" t="24000"/>
          <a:stretch/>
        </p:blipFill>
        <p:spPr>
          <a:xfrm>
            <a:off x="5899875" y="0"/>
            <a:ext cx="1446375" cy="1083900"/>
          </a:xfrm>
          <a:prstGeom prst="rect">
            <a:avLst/>
          </a:prstGeom>
          <a:noFill/>
          <a:ln>
            <a:noFill/>
          </a:ln>
        </p:spPr>
      </p:pic>
      <p:pic>
        <p:nvPicPr>
          <p:cNvPr id="84" name="Google Shape;84;p7"/>
          <p:cNvPicPr preferRelativeResize="0"/>
          <p:nvPr/>
        </p:nvPicPr>
        <p:blipFill>
          <a:blip r:embed="rId4">
            <a:alphaModFix/>
          </a:blip>
          <a:stretch>
            <a:fillRect/>
          </a:stretch>
        </p:blipFill>
        <p:spPr>
          <a:xfrm>
            <a:off x="7488675" y="1026200"/>
            <a:ext cx="675750" cy="665102"/>
          </a:xfrm>
          <a:prstGeom prst="rect">
            <a:avLst/>
          </a:prstGeom>
          <a:noFill/>
          <a:ln>
            <a:noFill/>
          </a:ln>
        </p:spPr>
      </p:pic>
      <p:pic>
        <p:nvPicPr>
          <p:cNvPr id="85" name="Google Shape;85;p7"/>
          <p:cNvPicPr preferRelativeResize="0"/>
          <p:nvPr/>
        </p:nvPicPr>
        <p:blipFill rotWithShape="1">
          <a:blip r:embed="rId3">
            <a:alphaModFix/>
          </a:blip>
          <a:srcRect b="0" l="0" r="58044" t="0"/>
          <a:stretch/>
        </p:blipFill>
        <p:spPr>
          <a:xfrm>
            <a:off x="8486650" y="2877225"/>
            <a:ext cx="675750" cy="15954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pic>
        <p:nvPicPr>
          <p:cNvPr id="87" name="Google Shape;87;p8"/>
          <p:cNvPicPr preferRelativeResize="0"/>
          <p:nvPr/>
        </p:nvPicPr>
        <p:blipFill>
          <a:blip r:embed="rId2">
            <a:alphaModFix/>
          </a:blip>
          <a:stretch>
            <a:fillRect/>
          </a:stretch>
        </p:blipFill>
        <p:spPr>
          <a:xfrm>
            <a:off x="7728625" y="490650"/>
            <a:ext cx="675750" cy="666298"/>
          </a:xfrm>
          <a:prstGeom prst="rect">
            <a:avLst/>
          </a:prstGeom>
          <a:noFill/>
          <a:ln>
            <a:noFill/>
          </a:ln>
        </p:spPr>
      </p:pic>
      <p:pic>
        <p:nvPicPr>
          <p:cNvPr id="88" name="Google Shape;88;p8"/>
          <p:cNvPicPr preferRelativeResize="0"/>
          <p:nvPr/>
        </p:nvPicPr>
        <p:blipFill rotWithShape="1">
          <a:blip r:embed="rId2">
            <a:alphaModFix/>
          </a:blip>
          <a:srcRect b="31745" l="0" r="0" t="0"/>
          <a:stretch/>
        </p:blipFill>
        <p:spPr>
          <a:xfrm>
            <a:off x="7671150" y="4688726"/>
            <a:ext cx="675750" cy="454775"/>
          </a:xfrm>
          <a:prstGeom prst="rect">
            <a:avLst/>
          </a:prstGeom>
          <a:noFill/>
          <a:ln>
            <a:noFill/>
          </a:ln>
        </p:spPr>
      </p:pic>
      <p:grpSp>
        <p:nvGrpSpPr>
          <p:cNvPr id="89" name="Google Shape;89;p8"/>
          <p:cNvGrpSpPr/>
          <p:nvPr/>
        </p:nvGrpSpPr>
        <p:grpSpPr>
          <a:xfrm>
            <a:off x="0" y="809153"/>
            <a:ext cx="9144000" cy="665100"/>
            <a:chOff x="0" y="809153"/>
            <a:chExt cx="9144000" cy="665100"/>
          </a:xfrm>
        </p:grpSpPr>
        <p:sp>
          <p:nvSpPr>
            <p:cNvPr id="90" name="Google Shape;90;p8"/>
            <p:cNvSpPr/>
            <p:nvPr/>
          </p:nvSpPr>
          <p:spPr>
            <a:xfrm>
              <a:off x="0" y="809153"/>
              <a:ext cx="9144000" cy="665100"/>
            </a:xfrm>
            <a:prstGeom prst="rect">
              <a:avLst/>
            </a:prstGeom>
            <a:solidFill>
              <a:srgbClr val="001033">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0" y="809153"/>
              <a:ext cx="81600" cy="6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8"/>
          <p:cNvSpPr txBox="1"/>
          <p:nvPr>
            <p:ph type="title"/>
          </p:nvPr>
        </p:nvSpPr>
        <p:spPr>
          <a:xfrm>
            <a:off x="514800" y="809150"/>
            <a:ext cx="6373800" cy="665100"/>
          </a:xfrm>
          <a:prstGeom prst="rect">
            <a:avLst/>
          </a:prstGeom>
        </p:spPr>
        <p:txBody>
          <a:bodyPr anchorCtr="0" anchor="ctr" bIns="0" lIns="0" spcFirstLastPara="1" rIns="0" wrap="square" tIns="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3" name="Google Shape;93;p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4" name="Google Shape;94;p8"/>
          <p:cNvPicPr preferRelativeResize="0"/>
          <p:nvPr/>
        </p:nvPicPr>
        <p:blipFill rotWithShape="1">
          <a:blip r:embed="rId3">
            <a:alphaModFix/>
          </a:blip>
          <a:srcRect b="0" l="0" r="0" t="24000"/>
          <a:stretch/>
        </p:blipFill>
        <p:spPr>
          <a:xfrm>
            <a:off x="6282250" y="0"/>
            <a:ext cx="1446375" cy="1083900"/>
          </a:xfrm>
          <a:prstGeom prst="rect">
            <a:avLst/>
          </a:prstGeom>
          <a:noFill/>
          <a:ln>
            <a:noFill/>
          </a:ln>
        </p:spPr>
      </p:pic>
      <p:pic>
        <p:nvPicPr>
          <p:cNvPr id="95" name="Google Shape;95;p8"/>
          <p:cNvPicPr preferRelativeResize="0"/>
          <p:nvPr/>
        </p:nvPicPr>
        <p:blipFill>
          <a:blip r:embed="rId4">
            <a:alphaModFix/>
          </a:blip>
          <a:stretch>
            <a:fillRect/>
          </a:stretch>
        </p:blipFill>
        <p:spPr>
          <a:xfrm>
            <a:off x="7330024" y="2266737"/>
            <a:ext cx="1004350" cy="988528"/>
          </a:xfrm>
          <a:prstGeom prst="rect">
            <a:avLst/>
          </a:prstGeom>
          <a:noFill/>
          <a:ln>
            <a:noFill/>
          </a:ln>
        </p:spPr>
      </p:pic>
      <p:pic>
        <p:nvPicPr>
          <p:cNvPr id="96" name="Google Shape;96;p8"/>
          <p:cNvPicPr preferRelativeResize="0"/>
          <p:nvPr/>
        </p:nvPicPr>
        <p:blipFill rotWithShape="1">
          <a:blip r:embed="rId3">
            <a:alphaModFix/>
          </a:blip>
          <a:srcRect b="0" l="0" r="24408" t="0"/>
          <a:stretch/>
        </p:blipFill>
        <p:spPr>
          <a:xfrm>
            <a:off x="8277325" y="3336980"/>
            <a:ext cx="866675" cy="1135695"/>
          </a:xfrm>
          <a:prstGeom prst="rect">
            <a:avLst/>
          </a:prstGeom>
          <a:noFill/>
          <a:ln>
            <a:noFill/>
          </a:ln>
        </p:spPr>
      </p:pic>
      <p:pic>
        <p:nvPicPr>
          <p:cNvPr id="97" name="Google Shape;97;p8"/>
          <p:cNvPicPr preferRelativeResize="0"/>
          <p:nvPr/>
        </p:nvPicPr>
        <p:blipFill>
          <a:blip r:embed="rId4">
            <a:alphaModFix/>
          </a:blip>
          <a:stretch>
            <a:fillRect/>
          </a:stretch>
        </p:blipFill>
        <p:spPr>
          <a:xfrm>
            <a:off x="8277325" y="1248138"/>
            <a:ext cx="675747" cy="665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mall">
  <p:cSld name="TITLE_ONLY_2">
    <p:bg>
      <p:bgPr>
        <a:blipFill>
          <a:blip r:embed="rId2">
            <a:alphaModFix/>
          </a:blip>
          <a:stretch>
            <a:fillRect/>
          </a:stretch>
        </a:blipFill>
      </p:bgPr>
    </p:bg>
    <p:spTree>
      <p:nvGrpSpPr>
        <p:cNvPr id="98" name="Shape 98"/>
        <p:cNvGrpSpPr/>
        <p:nvPr/>
      </p:nvGrpSpPr>
      <p:grpSpPr>
        <a:xfrm>
          <a:off x="0" y="0"/>
          <a:ext cx="0" cy="0"/>
          <a:chOff x="0" y="0"/>
          <a:chExt cx="0" cy="0"/>
        </a:xfrm>
      </p:grpSpPr>
      <p:grpSp>
        <p:nvGrpSpPr>
          <p:cNvPr id="99" name="Google Shape;99;p9"/>
          <p:cNvGrpSpPr/>
          <p:nvPr/>
        </p:nvGrpSpPr>
        <p:grpSpPr>
          <a:xfrm rot="5400000">
            <a:off x="4284135" y="-1236127"/>
            <a:ext cx="575700" cy="3047954"/>
            <a:chOff x="0" y="809153"/>
            <a:chExt cx="575700" cy="665100"/>
          </a:xfrm>
        </p:grpSpPr>
        <p:sp>
          <p:nvSpPr>
            <p:cNvPr id="100" name="Google Shape;100;p9"/>
            <p:cNvSpPr/>
            <p:nvPr/>
          </p:nvSpPr>
          <p:spPr>
            <a:xfrm>
              <a:off x="0" y="809153"/>
              <a:ext cx="575700" cy="665100"/>
            </a:xfrm>
            <a:prstGeom prst="rect">
              <a:avLst/>
            </a:prstGeom>
            <a:solidFill>
              <a:srgbClr val="001033">
                <a:alpha val="32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a:off x="0" y="809153"/>
              <a:ext cx="81600" cy="6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9"/>
          <p:cNvSpPr txBox="1"/>
          <p:nvPr>
            <p:ph type="title"/>
          </p:nvPr>
        </p:nvSpPr>
        <p:spPr>
          <a:xfrm>
            <a:off x="3048003" y="90300"/>
            <a:ext cx="3048000" cy="485400"/>
          </a:xfrm>
          <a:prstGeom prst="rect">
            <a:avLst/>
          </a:prstGeom>
        </p:spPr>
        <p:txBody>
          <a:bodyPr anchorCtr="0" anchor="ctr" bIns="0" lIns="0" spcFirstLastPara="1" rIns="0" wrap="square" tIns="0">
            <a:noAutofit/>
          </a:bodyPr>
          <a:lstStyle>
            <a:lvl1pPr lvl="0" rtl="0" algn="ctr">
              <a:spcBef>
                <a:spcPts val="0"/>
              </a:spcBef>
              <a:spcAft>
                <a:spcPts val="0"/>
              </a:spcAft>
              <a:buSzPts val="2400"/>
              <a:buNone/>
              <a:defRPr sz="24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3" name="Google Shape;103;p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9"/>
          <p:cNvPicPr preferRelativeResize="0"/>
          <p:nvPr/>
        </p:nvPicPr>
        <p:blipFill>
          <a:blip r:embed="rId3">
            <a:alphaModFix/>
          </a:blip>
          <a:stretch>
            <a:fillRect/>
          </a:stretch>
        </p:blipFill>
        <p:spPr>
          <a:xfrm>
            <a:off x="8280475" y="2416469"/>
            <a:ext cx="595150" cy="589533"/>
          </a:xfrm>
          <a:prstGeom prst="rect">
            <a:avLst/>
          </a:prstGeom>
          <a:noFill/>
          <a:ln>
            <a:noFill/>
          </a:ln>
        </p:spPr>
      </p:pic>
      <p:pic>
        <p:nvPicPr>
          <p:cNvPr id="105" name="Google Shape;105;p9"/>
          <p:cNvPicPr preferRelativeResize="0"/>
          <p:nvPr/>
        </p:nvPicPr>
        <p:blipFill>
          <a:blip r:embed="rId4">
            <a:alphaModFix/>
          </a:blip>
          <a:stretch>
            <a:fillRect/>
          </a:stretch>
        </p:blipFill>
        <p:spPr>
          <a:xfrm>
            <a:off x="7027447" y="232387"/>
            <a:ext cx="595150" cy="589551"/>
          </a:xfrm>
          <a:prstGeom prst="rect">
            <a:avLst/>
          </a:prstGeom>
          <a:noFill/>
          <a:ln>
            <a:noFill/>
          </a:ln>
        </p:spPr>
      </p:pic>
      <p:pic>
        <p:nvPicPr>
          <p:cNvPr id="106" name="Google Shape;106;p9"/>
          <p:cNvPicPr preferRelativeResize="0"/>
          <p:nvPr/>
        </p:nvPicPr>
        <p:blipFill>
          <a:blip r:embed="rId4">
            <a:alphaModFix/>
          </a:blip>
          <a:stretch>
            <a:fillRect/>
          </a:stretch>
        </p:blipFill>
        <p:spPr>
          <a:xfrm>
            <a:off x="371105" y="3969625"/>
            <a:ext cx="929773" cy="921025"/>
          </a:xfrm>
          <a:prstGeom prst="rect">
            <a:avLst/>
          </a:prstGeom>
          <a:noFill/>
          <a:ln>
            <a:noFill/>
          </a:ln>
        </p:spPr>
      </p:pic>
      <p:pic>
        <p:nvPicPr>
          <p:cNvPr id="107" name="Google Shape;107;p9"/>
          <p:cNvPicPr preferRelativeResize="0"/>
          <p:nvPr/>
        </p:nvPicPr>
        <p:blipFill rotWithShape="1">
          <a:blip r:embed="rId3">
            <a:alphaModFix/>
          </a:blip>
          <a:srcRect b="0" l="0" r="0" t="30623"/>
          <a:stretch/>
        </p:blipFill>
        <p:spPr>
          <a:xfrm>
            <a:off x="315900" y="0"/>
            <a:ext cx="1732350" cy="1185075"/>
          </a:xfrm>
          <a:prstGeom prst="rect">
            <a:avLst/>
          </a:prstGeom>
          <a:noFill/>
          <a:ln>
            <a:noFill/>
          </a:ln>
        </p:spPr>
      </p:pic>
      <p:pic>
        <p:nvPicPr>
          <p:cNvPr id="108" name="Google Shape;108;p9"/>
          <p:cNvPicPr preferRelativeResize="0"/>
          <p:nvPr/>
        </p:nvPicPr>
        <p:blipFill>
          <a:blip r:embed="rId5">
            <a:alphaModFix/>
          </a:blip>
          <a:stretch>
            <a:fillRect/>
          </a:stretch>
        </p:blipFill>
        <p:spPr>
          <a:xfrm>
            <a:off x="281325" y="1351150"/>
            <a:ext cx="710100" cy="698925"/>
          </a:xfrm>
          <a:prstGeom prst="rect">
            <a:avLst/>
          </a:prstGeom>
          <a:noFill/>
          <a:ln>
            <a:noFill/>
          </a:ln>
        </p:spPr>
      </p:pic>
      <p:pic>
        <p:nvPicPr>
          <p:cNvPr id="109" name="Google Shape;109;p9"/>
          <p:cNvPicPr preferRelativeResize="0"/>
          <p:nvPr/>
        </p:nvPicPr>
        <p:blipFill>
          <a:blip r:embed="rId5">
            <a:alphaModFix/>
          </a:blip>
          <a:stretch>
            <a:fillRect/>
          </a:stretch>
        </p:blipFill>
        <p:spPr>
          <a:xfrm>
            <a:off x="8033925" y="3686350"/>
            <a:ext cx="841700" cy="828425"/>
          </a:xfrm>
          <a:prstGeom prst="rect">
            <a:avLst/>
          </a:prstGeom>
          <a:noFill/>
          <a:ln>
            <a:noFill/>
          </a:ln>
        </p:spPr>
      </p:pic>
      <p:pic>
        <p:nvPicPr>
          <p:cNvPr id="110" name="Google Shape;110;p9"/>
          <p:cNvPicPr preferRelativeResize="0"/>
          <p:nvPr/>
        </p:nvPicPr>
        <p:blipFill rotWithShape="1">
          <a:blip r:embed="rId3">
            <a:alphaModFix/>
          </a:blip>
          <a:srcRect b="0" l="0" r="28769" t="0"/>
          <a:stretch/>
        </p:blipFill>
        <p:spPr>
          <a:xfrm>
            <a:off x="7910125" y="182975"/>
            <a:ext cx="1233875" cy="1716025"/>
          </a:xfrm>
          <a:prstGeom prst="rect">
            <a:avLst/>
          </a:prstGeom>
          <a:noFill/>
          <a:ln>
            <a:noFill/>
          </a:ln>
        </p:spPr>
      </p:pic>
      <p:pic>
        <p:nvPicPr>
          <p:cNvPr id="111" name="Google Shape;111;p9"/>
          <p:cNvPicPr preferRelativeResize="0"/>
          <p:nvPr/>
        </p:nvPicPr>
        <p:blipFill rotWithShape="1">
          <a:blip r:embed="rId3">
            <a:alphaModFix/>
          </a:blip>
          <a:srcRect b="0" l="29303" r="0" t="0"/>
          <a:stretch/>
        </p:blipFill>
        <p:spPr>
          <a:xfrm>
            <a:off x="0" y="2680300"/>
            <a:ext cx="315900" cy="442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ith frame">
  <p:cSld name="TITLE_ONLY_1">
    <p:bg>
      <p:bgPr>
        <a:blipFill>
          <a:blip r:embed="rId2">
            <a:alphaModFix/>
          </a:blip>
          <a:stretch>
            <a:fillRect/>
          </a:stretch>
        </a:blipFill>
      </p:bgPr>
    </p:bg>
    <p:spTree>
      <p:nvGrpSpPr>
        <p:cNvPr id="112" name="Shape 112"/>
        <p:cNvGrpSpPr/>
        <p:nvPr/>
      </p:nvGrpSpPr>
      <p:grpSpPr>
        <a:xfrm>
          <a:off x="0" y="0"/>
          <a:ext cx="0" cy="0"/>
          <a:chOff x="0" y="0"/>
          <a:chExt cx="0" cy="0"/>
        </a:xfrm>
      </p:grpSpPr>
      <p:pic>
        <p:nvPicPr>
          <p:cNvPr id="113" name="Google Shape;113;p10"/>
          <p:cNvPicPr preferRelativeResize="0"/>
          <p:nvPr/>
        </p:nvPicPr>
        <p:blipFill>
          <a:blip r:embed="rId3">
            <a:alphaModFix/>
          </a:blip>
          <a:stretch>
            <a:fillRect/>
          </a:stretch>
        </p:blipFill>
        <p:spPr>
          <a:xfrm>
            <a:off x="8201600" y="303725"/>
            <a:ext cx="768250" cy="757500"/>
          </a:xfrm>
          <a:prstGeom prst="rect">
            <a:avLst/>
          </a:prstGeom>
          <a:noFill/>
          <a:ln>
            <a:noFill/>
          </a:ln>
        </p:spPr>
      </p:pic>
      <p:sp>
        <p:nvSpPr>
          <p:cNvPr id="114" name="Google Shape;114;p10"/>
          <p:cNvSpPr/>
          <p:nvPr/>
        </p:nvSpPr>
        <p:spPr>
          <a:xfrm>
            <a:off x="0" y="665100"/>
            <a:ext cx="8478900" cy="3813300"/>
          </a:xfrm>
          <a:prstGeom prst="rect">
            <a:avLst/>
          </a:prstGeom>
          <a:solidFill>
            <a:schemeClr val="lt1"/>
          </a:solidFill>
          <a:ln>
            <a:noFill/>
          </a:ln>
          <a:effectLst>
            <a:outerShdw blurRad="285750" rotWithShape="0" algn="bl" dir="5400000" dist="47625">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 name="Google Shape;115;p10"/>
          <p:cNvGrpSpPr/>
          <p:nvPr/>
        </p:nvGrpSpPr>
        <p:grpSpPr>
          <a:xfrm>
            <a:off x="0" y="885350"/>
            <a:ext cx="8478900" cy="665103"/>
            <a:chOff x="0" y="809150"/>
            <a:chExt cx="8478900" cy="665103"/>
          </a:xfrm>
        </p:grpSpPr>
        <p:sp>
          <p:nvSpPr>
            <p:cNvPr id="116" name="Google Shape;116;p10"/>
            <p:cNvSpPr/>
            <p:nvPr/>
          </p:nvSpPr>
          <p:spPr>
            <a:xfrm>
              <a:off x="0" y="809150"/>
              <a:ext cx="8478900" cy="66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0" y="809153"/>
              <a:ext cx="81600" cy="665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10"/>
          <p:cNvSpPr txBox="1"/>
          <p:nvPr>
            <p:ph type="title"/>
          </p:nvPr>
        </p:nvSpPr>
        <p:spPr>
          <a:xfrm>
            <a:off x="514800" y="885350"/>
            <a:ext cx="7697700" cy="665100"/>
          </a:xfrm>
          <a:prstGeom prst="rect">
            <a:avLst/>
          </a:prstGeom>
        </p:spPr>
        <p:txBody>
          <a:bodyPr anchorCtr="0" anchor="ctr" bIns="0" lIns="0" spcFirstLastPara="1" rIns="0" wrap="square" tIns="0">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119" name="Google Shape;119;p1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0" name="Google Shape;120;p10"/>
          <p:cNvPicPr preferRelativeResize="0"/>
          <p:nvPr/>
        </p:nvPicPr>
        <p:blipFill rotWithShape="1">
          <a:blip r:embed="rId4">
            <a:alphaModFix/>
          </a:blip>
          <a:srcRect b="0" l="0" r="0" t="24000"/>
          <a:stretch/>
        </p:blipFill>
        <p:spPr>
          <a:xfrm>
            <a:off x="5180775" y="0"/>
            <a:ext cx="1537525" cy="1152200"/>
          </a:xfrm>
          <a:prstGeom prst="rect">
            <a:avLst/>
          </a:prstGeom>
          <a:noFill/>
          <a:ln>
            <a:noFill/>
          </a:ln>
        </p:spPr>
      </p:pic>
      <p:pic>
        <p:nvPicPr>
          <p:cNvPr id="121" name="Google Shape;121;p10"/>
          <p:cNvPicPr preferRelativeResize="0"/>
          <p:nvPr/>
        </p:nvPicPr>
        <p:blipFill>
          <a:blip r:embed="rId5">
            <a:alphaModFix/>
          </a:blip>
          <a:stretch>
            <a:fillRect/>
          </a:stretch>
        </p:blipFill>
        <p:spPr>
          <a:xfrm>
            <a:off x="8071775" y="1364650"/>
            <a:ext cx="809950" cy="797175"/>
          </a:xfrm>
          <a:prstGeom prst="rect">
            <a:avLst/>
          </a:prstGeom>
          <a:noFill/>
          <a:ln>
            <a:noFill/>
          </a:ln>
        </p:spPr>
      </p:pic>
      <p:pic>
        <p:nvPicPr>
          <p:cNvPr id="122" name="Google Shape;122;p10"/>
          <p:cNvPicPr preferRelativeResize="0"/>
          <p:nvPr/>
        </p:nvPicPr>
        <p:blipFill rotWithShape="1">
          <a:blip r:embed="rId4">
            <a:alphaModFix/>
          </a:blip>
          <a:srcRect b="0" l="0" r="65933" t="0"/>
          <a:stretch/>
        </p:blipFill>
        <p:spPr>
          <a:xfrm>
            <a:off x="8595300" y="2877225"/>
            <a:ext cx="548701" cy="1595450"/>
          </a:xfrm>
          <a:prstGeom prst="rect">
            <a:avLst/>
          </a:prstGeom>
          <a:noFill/>
          <a:ln>
            <a:noFill/>
          </a:ln>
        </p:spPr>
      </p:pic>
      <p:pic>
        <p:nvPicPr>
          <p:cNvPr id="123" name="Google Shape;123;p10"/>
          <p:cNvPicPr preferRelativeResize="0"/>
          <p:nvPr/>
        </p:nvPicPr>
        <p:blipFill>
          <a:blip r:embed="rId5">
            <a:alphaModFix/>
          </a:blip>
          <a:stretch>
            <a:fillRect/>
          </a:stretch>
        </p:blipFill>
        <p:spPr>
          <a:xfrm>
            <a:off x="6627150" y="4289726"/>
            <a:ext cx="675747" cy="665100"/>
          </a:xfrm>
          <a:prstGeom prst="rect">
            <a:avLst/>
          </a:prstGeom>
          <a:noFill/>
          <a:ln>
            <a:noFill/>
          </a:ln>
        </p:spPr>
      </p:pic>
      <p:pic>
        <p:nvPicPr>
          <p:cNvPr id="124" name="Google Shape;124;p10"/>
          <p:cNvPicPr preferRelativeResize="0"/>
          <p:nvPr/>
        </p:nvPicPr>
        <p:blipFill rotWithShape="1">
          <a:blip r:embed="rId3">
            <a:alphaModFix/>
          </a:blip>
          <a:srcRect b="31745" l="0" r="0" t="0"/>
          <a:stretch/>
        </p:blipFill>
        <p:spPr>
          <a:xfrm>
            <a:off x="7671150" y="4626473"/>
            <a:ext cx="768250" cy="51702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14800" y="809150"/>
            <a:ext cx="6373800" cy="665100"/>
          </a:xfrm>
          <a:prstGeom prst="rect">
            <a:avLst/>
          </a:prstGeom>
          <a:noFill/>
          <a:ln>
            <a:noFill/>
          </a:ln>
          <a:effectLst>
            <a:outerShdw blurRad="42863" rotWithShape="0" algn="bl" dir="5400000" dist="9525">
              <a:schemeClr val="dk1">
                <a:alpha val="15000"/>
              </a:schemeClr>
            </a:outerShdw>
          </a:effectLst>
        </p:spPr>
        <p:txBody>
          <a:bodyPr anchorCtr="0" anchor="ctr" bIns="0" lIns="0" spcFirstLastPara="1" rIns="0" wrap="square" tIns="0">
            <a:noAutofit/>
          </a:bodyPr>
          <a:lstStyle>
            <a:lvl1pPr lvl="0"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1pPr>
            <a:lvl2pPr lvl="1"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2pPr>
            <a:lvl3pPr lvl="2"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3pPr>
            <a:lvl4pPr lvl="3"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4pPr>
            <a:lvl5pPr lvl="4"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5pPr>
            <a:lvl6pPr lvl="5"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6pPr>
            <a:lvl7pPr lvl="6"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7pPr>
            <a:lvl8pPr lvl="7"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8pPr>
            <a:lvl9pPr lvl="8" rtl="0">
              <a:lnSpc>
                <a:spcPct val="90000"/>
              </a:lnSpc>
              <a:spcBef>
                <a:spcPts val="0"/>
              </a:spcBef>
              <a:spcAft>
                <a:spcPts val="0"/>
              </a:spcAft>
              <a:buClr>
                <a:schemeClr val="lt1"/>
              </a:buClr>
              <a:buSzPts val="3600"/>
              <a:buFont typeface="Abel"/>
              <a:buNone/>
              <a:defRPr b="1" sz="3600">
                <a:solidFill>
                  <a:schemeClr val="lt1"/>
                </a:solidFill>
                <a:latin typeface="Abel"/>
                <a:ea typeface="Abel"/>
                <a:cs typeface="Abel"/>
                <a:sym typeface="Abel"/>
              </a:defRPr>
            </a:lvl9pPr>
          </a:lstStyle>
          <a:p/>
        </p:txBody>
      </p:sp>
      <p:sp>
        <p:nvSpPr>
          <p:cNvPr id="7" name="Google Shape;7;p1"/>
          <p:cNvSpPr txBox="1"/>
          <p:nvPr>
            <p:ph idx="1" type="body"/>
          </p:nvPr>
        </p:nvSpPr>
        <p:spPr>
          <a:xfrm>
            <a:off x="514800" y="1582772"/>
            <a:ext cx="6373800" cy="2889900"/>
          </a:xfrm>
          <a:prstGeom prst="rect">
            <a:avLst/>
          </a:prstGeom>
          <a:noFill/>
          <a:ln>
            <a:noFill/>
          </a:ln>
          <a:effectLst>
            <a:outerShdw blurRad="42863" rotWithShape="0" algn="bl" dir="5400000" dist="9525">
              <a:schemeClr val="dk1">
                <a:alpha val="15000"/>
              </a:schemeClr>
            </a:outerShdw>
          </a:effectLst>
        </p:spPr>
        <p:txBody>
          <a:bodyPr anchorCtr="0" anchor="t" bIns="0" lIns="0" spcFirstLastPara="1" rIns="0" wrap="square" tIns="0">
            <a:noAutofit/>
          </a:bodyPr>
          <a:lstStyle>
            <a:lvl1pPr indent="-381000" lvl="0" marL="457200" rtl="0">
              <a:lnSpc>
                <a:spcPct val="115000"/>
              </a:lnSpc>
              <a:spcBef>
                <a:spcPts val="600"/>
              </a:spcBef>
              <a:spcAft>
                <a:spcPts val="0"/>
              </a:spcAft>
              <a:buClr>
                <a:schemeClr val="accent5"/>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1pPr>
            <a:lvl2pPr indent="-381000" lvl="1" marL="914400" rtl="0">
              <a:lnSpc>
                <a:spcPct val="115000"/>
              </a:lnSpc>
              <a:spcBef>
                <a:spcPts val="0"/>
              </a:spcBef>
              <a:spcAft>
                <a:spcPts val="0"/>
              </a:spcAft>
              <a:buClr>
                <a:schemeClr val="accent4"/>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2pPr>
            <a:lvl3pPr indent="-381000" lvl="2" marL="1371600" rtl="0">
              <a:lnSpc>
                <a:spcPct val="115000"/>
              </a:lnSpc>
              <a:spcBef>
                <a:spcPts val="0"/>
              </a:spcBef>
              <a:spcAft>
                <a:spcPts val="0"/>
              </a:spcAft>
              <a:buClr>
                <a:schemeClr val="accent3"/>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3pPr>
            <a:lvl4pPr indent="-381000" lvl="3" marL="1828800" rtl="0">
              <a:lnSpc>
                <a:spcPct val="115000"/>
              </a:lnSpc>
              <a:spcBef>
                <a:spcPts val="0"/>
              </a:spcBef>
              <a:spcAft>
                <a:spcPts val="0"/>
              </a:spcAft>
              <a:buClr>
                <a:schemeClr val="lt1"/>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4pPr>
            <a:lvl5pPr indent="-381000" lvl="4" marL="2286000" rtl="0">
              <a:lnSpc>
                <a:spcPct val="115000"/>
              </a:lnSpc>
              <a:spcBef>
                <a:spcPts val="0"/>
              </a:spcBef>
              <a:spcAft>
                <a:spcPts val="0"/>
              </a:spcAft>
              <a:buClr>
                <a:schemeClr val="lt1"/>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5pPr>
            <a:lvl6pPr indent="-381000" lvl="5" marL="2743200" rtl="0">
              <a:lnSpc>
                <a:spcPct val="115000"/>
              </a:lnSpc>
              <a:spcBef>
                <a:spcPts val="0"/>
              </a:spcBef>
              <a:spcAft>
                <a:spcPts val="0"/>
              </a:spcAft>
              <a:buClr>
                <a:schemeClr val="lt1"/>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6pPr>
            <a:lvl7pPr indent="-381000" lvl="6" marL="3200400" rtl="0">
              <a:lnSpc>
                <a:spcPct val="115000"/>
              </a:lnSpc>
              <a:spcBef>
                <a:spcPts val="0"/>
              </a:spcBef>
              <a:spcAft>
                <a:spcPts val="0"/>
              </a:spcAft>
              <a:buClr>
                <a:schemeClr val="lt1"/>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7pPr>
            <a:lvl8pPr indent="-381000" lvl="7" marL="3657600" rtl="0">
              <a:lnSpc>
                <a:spcPct val="115000"/>
              </a:lnSpc>
              <a:spcBef>
                <a:spcPts val="0"/>
              </a:spcBef>
              <a:spcAft>
                <a:spcPts val="0"/>
              </a:spcAft>
              <a:buClr>
                <a:schemeClr val="lt1"/>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8pPr>
            <a:lvl9pPr indent="-381000" lvl="8" marL="4114800" rtl="0">
              <a:lnSpc>
                <a:spcPct val="115000"/>
              </a:lnSpc>
              <a:spcBef>
                <a:spcPts val="0"/>
              </a:spcBef>
              <a:spcAft>
                <a:spcPts val="0"/>
              </a:spcAft>
              <a:buClr>
                <a:schemeClr val="lt1"/>
              </a:buClr>
              <a:buSzPts val="2400"/>
              <a:buFont typeface="Encode Sans Semi Condensed Light"/>
              <a:buChar char="■"/>
              <a:defRPr sz="2400">
                <a:solidFill>
                  <a:schemeClr val="lt1"/>
                </a:solidFill>
                <a:latin typeface="Encode Sans Semi Condensed Light"/>
                <a:ea typeface="Encode Sans Semi Condensed Light"/>
                <a:cs typeface="Encode Sans Semi Condensed Light"/>
                <a:sym typeface="Encode Sans Semi Condensed Light"/>
              </a:defRPr>
            </a:lvl9pPr>
          </a:lstStyle>
          <a:p/>
        </p:txBody>
      </p:sp>
      <p:sp>
        <p:nvSpPr>
          <p:cNvPr id="8" name="Google Shape;8;p1"/>
          <p:cNvSpPr txBox="1"/>
          <p:nvPr>
            <p:ph idx="12" type="sldNum"/>
          </p:nvPr>
        </p:nvSpPr>
        <p:spPr>
          <a:xfrm>
            <a:off x="8404384" y="4673651"/>
            <a:ext cx="548700" cy="393600"/>
          </a:xfrm>
          <a:prstGeom prst="rect">
            <a:avLst/>
          </a:prstGeom>
          <a:noFill/>
          <a:ln>
            <a:noFill/>
          </a:ln>
          <a:effectLst>
            <a:outerShdw blurRad="42863" rotWithShape="0" algn="bl" dir="5400000" dist="9525">
              <a:schemeClr val="dk1">
                <a:alpha val="15000"/>
              </a:schemeClr>
            </a:outerShdw>
          </a:effectLst>
        </p:spPr>
        <p:txBody>
          <a:bodyPr anchorCtr="0" anchor="ctr" bIns="0" lIns="0" spcFirstLastPara="1" rIns="0" wrap="square" tIns="0">
            <a:noAutofit/>
          </a:bodyPr>
          <a:lstStyle>
            <a:lvl1pPr lvl="0" rtl="0" algn="r">
              <a:buNone/>
              <a:defRPr sz="1300">
                <a:solidFill>
                  <a:schemeClr val="lt1"/>
                </a:solidFill>
                <a:latin typeface="Abel"/>
                <a:ea typeface="Abel"/>
                <a:cs typeface="Abel"/>
                <a:sym typeface="Abel"/>
              </a:defRPr>
            </a:lvl1pPr>
            <a:lvl2pPr lvl="1" rtl="0" algn="r">
              <a:buNone/>
              <a:defRPr sz="1300">
                <a:solidFill>
                  <a:schemeClr val="lt1"/>
                </a:solidFill>
                <a:latin typeface="Abel"/>
                <a:ea typeface="Abel"/>
                <a:cs typeface="Abel"/>
                <a:sym typeface="Abel"/>
              </a:defRPr>
            </a:lvl2pPr>
            <a:lvl3pPr lvl="2" rtl="0" algn="r">
              <a:buNone/>
              <a:defRPr sz="1300">
                <a:solidFill>
                  <a:schemeClr val="lt1"/>
                </a:solidFill>
                <a:latin typeface="Abel"/>
                <a:ea typeface="Abel"/>
                <a:cs typeface="Abel"/>
                <a:sym typeface="Abel"/>
              </a:defRPr>
            </a:lvl3pPr>
            <a:lvl4pPr lvl="3" rtl="0" algn="r">
              <a:buNone/>
              <a:defRPr sz="1300">
                <a:solidFill>
                  <a:schemeClr val="lt1"/>
                </a:solidFill>
                <a:latin typeface="Abel"/>
                <a:ea typeface="Abel"/>
                <a:cs typeface="Abel"/>
                <a:sym typeface="Abel"/>
              </a:defRPr>
            </a:lvl4pPr>
            <a:lvl5pPr lvl="4" rtl="0" algn="r">
              <a:buNone/>
              <a:defRPr sz="1300">
                <a:solidFill>
                  <a:schemeClr val="lt1"/>
                </a:solidFill>
                <a:latin typeface="Abel"/>
                <a:ea typeface="Abel"/>
                <a:cs typeface="Abel"/>
                <a:sym typeface="Abel"/>
              </a:defRPr>
            </a:lvl5pPr>
            <a:lvl6pPr lvl="5" rtl="0" algn="r">
              <a:buNone/>
              <a:defRPr sz="1300">
                <a:solidFill>
                  <a:schemeClr val="lt1"/>
                </a:solidFill>
                <a:latin typeface="Abel"/>
                <a:ea typeface="Abel"/>
                <a:cs typeface="Abel"/>
                <a:sym typeface="Abel"/>
              </a:defRPr>
            </a:lvl6pPr>
            <a:lvl7pPr lvl="6" rtl="0" algn="r">
              <a:buNone/>
              <a:defRPr sz="1300">
                <a:solidFill>
                  <a:schemeClr val="lt1"/>
                </a:solidFill>
                <a:latin typeface="Abel"/>
                <a:ea typeface="Abel"/>
                <a:cs typeface="Abel"/>
                <a:sym typeface="Abel"/>
              </a:defRPr>
            </a:lvl7pPr>
            <a:lvl8pPr lvl="7" rtl="0" algn="r">
              <a:buNone/>
              <a:defRPr sz="1300">
                <a:solidFill>
                  <a:schemeClr val="lt1"/>
                </a:solidFill>
                <a:latin typeface="Abel"/>
                <a:ea typeface="Abel"/>
                <a:cs typeface="Abel"/>
                <a:sym typeface="Abel"/>
              </a:defRPr>
            </a:lvl8pPr>
            <a:lvl9pPr lvl="8" rtl="0" algn="r">
              <a:buNone/>
              <a:defRPr sz="1300">
                <a:solidFill>
                  <a:schemeClr val="lt1"/>
                </a:solidFill>
                <a:latin typeface="Abel"/>
                <a:ea typeface="Abel"/>
                <a:cs typeface="Abel"/>
                <a:sym typeface="A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mc:Choice Requires="p14">
      <p:transition spd="slow" p14:dur="1800">
        <p14:gallery dir="l"/>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hyperlink" Target="http://drive.google.com/file/d/1KoUuxsmyc9NAzGJCPlOsMEHuxf_Cke4S/view" TargetMode="External"/><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6.jpg"/><Relationship Id="rId4" Type="http://schemas.openxmlformats.org/officeDocument/2006/relationships/image" Target="../media/image19.png"/><Relationship Id="rId9"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29.png"/></Relationships>
</file>

<file path=ppt/slides/_rels/slide25.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1.png"/><Relationship Id="rId7" Type="http://schemas.openxmlformats.org/officeDocument/2006/relationships/image" Target="../media/image40.png"/><Relationship Id="rId8"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1" Type="http://schemas.openxmlformats.org/officeDocument/2006/relationships/hyperlink" Target="http://drive.google.com/file/d/1zk_zrua_NqKLUYZeZ9yx7PAz960yUeNh/view" TargetMode="External"/><Relationship Id="rId10" Type="http://schemas.openxmlformats.org/officeDocument/2006/relationships/hyperlink" Target="http://drive.google.com/file/d/1Bcy-j99AZVHKejakxftFQrsMwoRbmaXg/view" TargetMode="External"/><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9.png"/><Relationship Id="rId4" Type="http://schemas.openxmlformats.org/officeDocument/2006/relationships/hyperlink" Target="http://drive.google.com/file/d/1h4TIwAZkawijzMM1qnhCrqfoY4SPMKfo/view" TargetMode="External"/><Relationship Id="rId9" Type="http://schemas.openxmlformats.org/officeDocument/2006/relationships/hyperlink" Target="http://drive.google.com/file/d/1xl2gi33e7iSCREeVBo3kVNWcYO-s5oQ0/view" TargetMode="External"/><Relationship Id="rId5" Type="http://schemas.openxmlformats.org/officeDocument/2006/relationships/image" Target="../media/image4.png"/><Relationship Id="rId6" Type="http://schemas.openxmlformats.org/officeDocument/2006/relationships/hyperlink" Target="http://drive.google.com/file/d/1ueVhC0C3qeTy9TAcxYNZk8IrTbff_NH_/view" TargetMode="External"/><Relationship Id="rId7" Type="http://schemas.openxmlformats.org/officeDocument/2006/relationships/hyperlink" Target="http://drive.google.com/file/d/13vEY8yGsnvtFomvoRrikhVOaoeRy84Gg/view" TargetMode="External"/><Relationship Id="rId8" Type="http://schemas.openxmlformats.org/officeDocument/2006/relationships/hyperlink" Target="http://drive.google.com/file/d/1R4mpgiV6N8U2Y58MFFR0Opn4vX8r4saA/view"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hyperlink" Target="http://www.who.int/emergencies/diseases/novel-coronavirus-2019/question-and-answers-hub/q-a-detail/coronavirus-disease-covid-19#:~:text=symptom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hyperlink" Target="http://www.npr.org/sections/goatsandsoda/2020/07/01/880621610/a-users-guide-to-masks-what-s-best-at-protecting-others-and-yoursel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hyperlink" Target="http://www.nejm.org/doi/full/10.1056/NEJMc200780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4"/>
          <p:cNvSpPr txBox="1"/>
          <p:nvPr/>
        </p:nvSpPr>
        <p:spPr>
          <a:xfrm>
            <a:off x="0" y="919175"/>
            <a:ext cx="9144000" cy="2116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chemeClr val="lt1"/>
                </a:solidFill>
                <a:latin typeface="Coming Soon"/>
                <a:ea typeface="Coming Soon"/>
                <a:cs typeface="Coming Soon"/>
                <a:sym typeface="Coming Soon"/>
              </a:rPr>
              <a:t>Masking the Fears of Covid-19</a:t>
            </a:r>
            <a:endParaRPr sz="7200">
              <a:solidFill>
                <a:schemeClr val="lt1"/>
              </a:solidFill>
              <a:latin typeface="Coming Soon"/>
              <a:ea typeface="Coming Soon"/>
              <a:cs typeface="Coming Soon"/>
              <a:sym typeface="Coming Soon"/>
            </a:endParaRPr>
          </a:p>
        </p:txBody>
      </p:sp>
      <p:sp>
        <p:nvSpPr>
          <p:cNvPr id="161" name="Google Shape;161;p14"/>
          <p:cNvSpPr txBox="1"/>
          <p:nvPr/>
        </p:nvSpPr>
        <p:spPr>
          <a:xfrm>
            <a:off x="-225" y="303537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Coming Soon"/>
                <a:ea typeface="Coming Soon"/>
                <a:cs typeface="Coming Soon"/>
                <a:sym typeface="Coming Soon"/>
              </a:rPr>
              <a:t>By: Marlea Wang</a:t>
            </a:r>
            <a:endParaRPr sz="2400">
              <a:solidFill>
                <a:schemeClr val="lt1"/>
              </a:solidFill>
              <a:latin typeface="Coming Soon"/>
              <a:ea typeface="Coming Soon"/>
              <a:cs typeface="Coming Soon"/>
              <a:sym typeface="Coming Soon"/>
            </a:endParaRPr>
          </a:p>
        </p:txBody>
      </p:sp>
      <p:sp>
        <p:nvSpPr>
          <p:cNvPr id="162" name="Google Shape;162;p14"/>
          <p:cNvSpPr/>
          <p:nvPr/>
        </p:nvSpPr>
        <p:spPr>
          <a:xfrm rot="1648738">
            <a:off x="861168" y="142062"/>
            <a:ext cx="1025528" cy="999446"/>
          </a:xfrm>
          <a:custGeom>
            <a:rect b="b" l="l" r="r" t="t"/>
            <a:pathLst>
              <a:path extrusionOk="0" h="457200" w="457200">
                <a:moveTo>
                  <a:pt x="442913" y="180975"/>
                </a:moveTo>
                <a:cubicBezTo>
                  <a:pt x="435023" y="180974"/>
                  <a:pt x="428626" y="187368"/>
                  <a:pt x="428625" y="195258"/>
                </a:cubicBezTo>
                <a:cubicBezTo>
                  <a:pt x="428625" y="195260"/>
                  <a:pt x="428625" y="195261"/>
                  <a:pt x="428625" y="195263"/>
                </a:cubicBezTo>
                <a:lnTo>
                  <a:pt x="428625" y="209550"/>
                </a:lnTo>
                <a:lnTo>
                  <a:pt x="389308" y="209550"/>
                </a:lnTo>
                <a:cubicBezTo>
                  <a:pt x="385830" y="179926"/>
                  <a:pt x="374190" y="151851"/>
                  <a:pt x="355685" y="128457"/>
                </a:cubicBezTo>
                <a:lnTo>
                  <a:pt x="383510" y="100631"/>
                </a:lnTo>
                <a:lnTo>
                  <a:pt x="394709" y="110114"/>
                </a:lnTo>
                <a:cubicBezTo>
                  <a:pt x="400281" y="115700"/>
                  <a:pt x="409327" y="115711"/>
                  <a:pt x="414914" y="110139"/>
                </a:cubicBezTo>
                <a:cubicBezTo>
                  <a:pt x="420500" y="104565"/>
                  <a:pt x="420511" y="95520"/>
                  <a:pt x="414938" y="89934"/>
                </a:cubicBezTo>
                <a:cubicBezTo>
                  <a:pt x="414930" y="89926"/>
                  <a:pt x="414922" y="89918"/>
                  <a:pt x="414915" y="89911"/>
                </a:cubicBezTo>
                <a:lnTo>
                  <a:pt x="367291" y="42286"/>
                </a:lnTo>
                <a:cubicBezTo>
                  <a:pt x="361712" y="36706"/>
                  <a:pt x="352666" y="36706"/>
                  <a:pt x="347086" y="42285"/>
                </a:cubicBezTo>
                <a:cubicBezTo>
                  <a:pt x="341507" y="47864"/>
                  <a:pt x="341506" y="56910"/>
                  <a:pt x="347085" y="62489"/>
                </a:cubicBezTo>
                <a:lnTo>
                  <a:pt x="356569" y="73689"/>
                </a:lnTo>
                <a:lnTo>
                  <a:pt x="328743" y="101515"/>
                </a:lnTo>
                <a:cubicBezTo>
                  <a:pt x="305349" y="83012"/>
                  <a:pt x="277274" y="71372"/>
                  <a:pt x="247650" y="67894"/>
                </a:cubicBezTo>
                <a:lnTo>
                  <a:pt x="247650" y="28575"/>
                </a:lnTo>
                <a:lnTo>
                  <a:pt x="261938" y="28575"/>
                </a:lnTo>
                <a:cubicBezTo>
                  <a:pt x="269828" y="28575"/>
                  <a:pt x="276225" y="22178"/>
                  <a:pt x="276225" y="14288"/>
                </a:cubicBezTo>
                <a:cubicBezTo>
                  <a:pt x="276225" y="6397"/>
                  <a:pt x="269828" y="0"/>
                  <a:pt x="261938" y="0"/>
                </a:cubicBezTo>
                <a:lnTo>
                  <a:pt x="195263" y="0"/>
                </a:lnTo>
                <a:cubicBezTo>
                  <a:pt x="187372" y="0"/>
                  <a:pt x="180975" y="6397"/>
                  <a:pt x="180975" y="14288"/>
                </a:cubicBezTo>
                <a:cubicBezTo>
                  <a:pt x="180975" y="22178"/>
                  <a:pt x="187372" y="28575"/>
                  <a:pt x="195263" y="28575"/>
                </a:cubicBezTo>
                <a:lnTo>
                  <a:pt x="209550" y="28575"/>
                </a:lnTo>
                <a:lnTo>
                  <a:pt x="209550" y="67894"/>
                </a:lnTo>
                <a:cubicBezTo>
                  <a:pt x="179926" y="71372"/>
                  <a:pt x="151851" y="83012"/>
                  <a:pt x="128457" y="101515"/>
                </a:cubicBezTo>
                <a:lnTo>
                  <a:pt x="100631" y="73689"/>
                </a:lnTo>
                <a:lnTo>
                  <a:pt x="110115" y="62489"/>
                </a:lnTo>
                <a:cubicBezTo>
                  <a:pt x="115694" y="56910"/>
                  <a:pt x="115694" y="47864"/>
                  <a:pt x="110114" y="42285"/>
                </a:cubicBezTo>
                <a:cubicBezTo>
                  <a:pt x="104534" y="36706"/>
                  <a:pt x="95488" y="36706"/>
                  <a:pt x="89910" y="42286"/>
                </a:cubicBezTo>
                <a:lnTo>
                  <a:pt x="43382" y="89911"/>
                </a:lnTo>
                <a:cubicBezTo>
                  <a:pt x="37817" y="95504"/>
                  <a:pt x="37839" y="104550"/>
                  <a:pt x="43433" y="110116"/>
                </a:cubicBezTo>
                <a:cubicBezTo>
                  <a:pt x="49007" y="115661"/>
                  <a:pt x="58015" y="115661"/>
                  <a:pt x="63588" y="110115"/>
                </a:cubicBezTo>
                <a:lnTo>
                  <a:pt x="73691" y="100631"/>
                </a:lnTo>
                <a:lnTo>
                  <a:pt x="101516" y="128457"/>
                </a:lnTo>
                <a:cubicBezTo>
                  <a:pt x="83011" y="151851"/>
                  <a:pt x="71370" y="179926"/>
                  <a:pt x="67892" y="209550"/>
                </a:cubicBezTo>
                <a:lnTo>
                  <a:pt x="28575" y="209550"/>
                </a:lnTo>
                <a:lnTo>
                  <a:pt x="28575" y="195263"/>
                </a:lnTo>
                <a:cubicBezTo>
                  <a:pt x="28575" y="187372"/>
                  <a:pt x="22178" y="180975"/>
                  <a:pt x="14288" y="180975"/>
                </a:cubicBezTo>
                <a:cubicBezTo>
                  <a:pt x="6397" y="180975"/>
                  <a:pt x="0" y="187372"/>
                  <a:pt x="0" y="195263"/>
                </a:cubicBezTo>
                <a:lnTo>
                  <a:pt x="0" y="261938"/>
                </a:lnTo>
                <a:cubicBezTo>
                  <a:pt x="0" y="269828"/>
                  <a:pt x="6397" y="276225"/>
                  <a:pt x="14288" y="276225"/>
                </a:cubicBezTo>
                <a:cubicBezTo>
                  <a:pt x="22178" y="276225"/>
                  <a:pt x="28575" y="269828"/>
                  <a:pt x="28575" y="261938"/>
                </a:cubicBezTo>
                <a:lnTo>
                  <a:pt x="28575" y="247650"/>
                </a:lnTo>
                <a:lnTo>
                  <a:pt x="67892" y="247650"/>
                </a:lnTo>
                <a:cubicBezTo>
                  <a:pt x="71370" y="277274"/>
                  <a:pt x="83011" y="305349"/>
                  <a:pt x="101516" y="328743"/>
                </a:cubicBezTo>
                <a:lnTo>
                  <a:pt x="73691" y="356569"/>
                </a:lnTo>
                <a:lnTo>
                  <a:pt x="62491" y="347085"/>
                </a:lnTo>
                <a:cubicBezTo>
                  <a:pt x="56906" y="341512"/>
                  <a:pt x="47860" y="341522"/>
                  <a:pt x="42287" y="347107"/>
                </a:cubicBezTo>
                <a:cubicBezTo>
                  <a:pt x="36722" y="352684"/>
                  <a:pt x="36722" y="361712"/>
                  <a:pt x="42285" y="367290"/>
                </a:cubicBezTo>
                <a:lnTo>
                  <a:pt x="89910" y="414915"/>
                </a:lnTo>
                <a:cubicBezTo>
                  <a:pt x="95488" y="420494"/>
                  <a:pt x="104534" y="420494"/>
                  <a:pt x="110114" y="414915"/>
                </a:cubicBezTo>
                <a:cubicBezTo>
                  <a:pt x="115694" y="409336"/>
                  <a:pt x="115694" y="400290"/>
                  <a:pt x="110115" y="394710"/>
                </a:cubicBezTo>
                <a:lnTo>
                  <a:pt x="100631" y="383512"/>
                </a:lnTo>
                <a:lnTo>
                  <a:pt x="128456" y="355685"/>
                </a:lnTo>
                <a:cubicBezTo>
                  <a:pt x="151851" y="374189"/>
                  <a:pt x="179926" y="385828"/>
                  <a:pt x="209550" y="389307"/>
                </a:cubicBezTo>
                <a:lnTo>
                  <a:pt x="209550" y="428625"/>
                </a:lnTo>
                <a:lnTo>
                  <a:pt x="195263" y="428625"/>
                </a:lnTo>
                <a:cubicBezTo>
                  <a:pt x="187372" y="428625"/>
                  <a:pt x="180975" y="435022"/>
                  <a:pt x="180975" y="442913"/>
                </a:cubicBezTo>
                <a:cubicBezTo>
                  <a:pt x="180975" y="450803"/>
                  <a:pt x="187372" y="457200"/>
                  <a:pt x="195263" y="457200"/>
                </a:cubicBezTo>
                <a:lnTo>
                  <a:pt x="261938" y="457200"/>
                </a:lnTo>
                <a:cubicBezTo>
                  <a:pt x="269828" y="457200"/>
                  <a:pt x="276225" y="450803"/>
                  <a:pt x="276225" y="442913"/>
                </a:cubicBezTo>
                <a:cubicBezTo>
                  <a:pt x="276225" y="435022"/>
                  <a:pt x="269828" y="428625"/>
                  <a:pt x="261938" y="428625"/>
                </a:cubicBezTo>
                <a:lnTo>
                  <a:pt x="247650" y="428625"/>
                </a:lnTo>
                <a:lnTo>
                  <a:pt x="247650" y="389307"/>
                </a:lnTo>
                <a:cubicBezTo>
                  <a:pt x="277274" y="385828"/>
                  <a:pt x="305349" y="374189"/>
                  <a:pt x="328744" y="355685"/>
                </a:cubicBezTo>
                <a:lnTo>
                  <a:pt x="356569" y="383512"/>
                </a:lnTo>
                <a:lnTo>
                  <a:pt x="347085" y="394710"/>
                </a:lnTo>
                <a:cubicBezTo>
                  <a:pt x="341506" y="400290"/>
                  <a:pt x="341506" y="409336"/>
                  <a:pt x="347086" y="414915"/>
                </a:cubicBezTo>
                <a:cubicBezTo>
                  <a:pt x="352666" y="420494"/>
                  <a:pt x="361712" y="420494"/>
                  <a:pt x="367291" y="414915"/>
                </a:cubicBezTo>
                <a:lnTo>
                  <a:pt x="414915" y="367290"/>
                </a:lnTo>
                <a:cubicBezTo>
                  <a:pt x="420500" y="361716"/>
                  <a:pt x="420510" y="352670"/>
                  <a:pt x="414937" y="347084"/>
                </a:cubicBezTo>
                <a:cubicBezTo>
                  <a:pt x="409363" y="341499"/>
                  <a:pt x="400317" y="341489"/>
                  <a:pt x="394731" y="347063"/>
                </a:cubicBezTo>
                <a:cubicBezTo>
                  <a:pt x="394724" y="347071"/>
                  <a:pt x="394716" y="347079"/>
                  <a:pt x="394709" y="347085"/>
                </a:cubicBezTo>
                <a:lnTo>
                  <a:pt x="383509" y="356569"/>
                </a:lnTo>
                <a:lnTo>
                  <a:pt x="355684" y="328743"/>
                </a:lnTo>
                <a:cubicBezTo>
                  <a:pt x="374189" y="305349"/>
                  <a:pt x="385830" y="277274"/>
                  <a:pt x="389308" y="247650"/>
                </a:cubicBezTo>
                <a:lnTo>
                  <a:pt x="428625" y="247650"/>
                </a:lnTo>
                <a:lnTo>
                  <a:pt x="428625" y="261938"/>
                </a:lnTo>
                <a:cubicBezTo>
                  <a:pt x="428625" y="269828"/>
                  <a:pt x="435022" y="276225"/>
                  <a:pt x="442913" y="276225"/>
                </a:cubicBezTo>
                <a:cubicBezTo>
                  <a:pt x="450803" y="276225"/>
                  <a:pt x="457200" y="269828"/>
                  <a:pt x="457200" y="261938"/>
                </a:cubicBezTo>
                <a:lnTo>
                  <a:pt x="457200" y="195263"/>
                </a:lnTo>
                <a:cubicBezTo>
                  <a:pt x="457201" y="187373"/>
                  <a:pt x="450807" y="180976"/>
                  <a:pt x="442917" y="180975"/>
                </a:cubicBezTo>
                <a:cubicBezTo>
                  <a:pt x="442915" y="180975"/>
                  <a:pt x="442914" y="180975"/>
                  <a:pt x="442913" y="180975"/>
                </a:cubicBezTo>
                <a:close/>
                <a:moveTo>
                  <a:pt x="176213" y="190500"/>
                </a:moveTo>
                <a:cubicBezTo>
                  <a:pt x="157801" y="190500"/>
                  <a:pt x="142875" y="175574"/>
                  <a:pt x="142875" y="157163"/>
                </a:cubicBezTo>
                <a:cubicBezTo>
                  <a:pt x="142875" y="138751"/>
                  <a:pt x="157801" y="123825"/>
                  <a:pt x="176213" y="123825"/>
                </a:cubicBezTo>
                <a:cubicBezTo>
                  <a:pt x="194624" y="123825"/>
                  <a:pt x="209550" y="138751"/>
                  <a:pt x="209550" y="157163"/>
                </a:cubicBezTo>
                <a:cubicBezTo>
                  <a:pt x="209550" y="175574"/>
                  <a:pt x="194625" y="190500"/>
                  <a:pt x="176213" y="190500"/>
                </a:cubicBezTo>
                <a:cubicBezTo>
                  <a:pt x="176213" y="190500"/>
                  <a:pt x="176213" y="190500"/>
                  <a:pt x="176213" y="190500"/>
                </a:cubicBezTo>
                <a:close/>
                <a:moveTo>
                  <a:pt x="285750" y="314325"/>
                </a:moveTo>
                <a:cubicBezTo>
                  <a:pt x="275229" y="314325"/>
                  <a:pt x="266700" y="305796"/>
                  <a:pt x="266700" y="295275"/>
                </a:cubicBezTo>
                <a:cubicBezTo>
                  <a:pt x="266700" y="284754"/>
                  <a:pt x="275229" y="276225"/>
                  <a:pt x="285750" y="276225"/>
                </a:cubicBezTo>
                <a:cubicBezTo>
                  <a:pt x="296271" y="276225"/>
                  <a:pt x="304800" y="284754"/>
                  <a:pt x="304800" y="295275"/>
                </a:cubicBezTo>
                <a:cubicBezTo>
                  <a:pt x="304800" y="305796"/>
                  <a:pt x="296271" y="314325"/>
                  <a:pt x="285750" y="31432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3" name="Google Shape;163;p14"/>
          <p:cNvSpPr/>
          <p:nvPr/>
        </p:nvSpPr>
        <p:spPr>
          <a:xfrm rot="1087447">
            <a:off x="7267468" y="161413"/>
            <a:ext cx="999419" cy="960747"/>
          </a:xfrm>
          <a:custGeom>
            <a:rect b="b" l="l" r="r" t="t"/>
            <a:pathLst>
              <a:path extrusionOk="0" h="457200" w="457200">
                <a:moveTo>
                  <a:pt x="438150" y="209550"/>
                </a:moveTo>
                <a:lnTo>
                  <a:pt x="399098" y="209550"/>
                </a:lnTo>
                <a:cubicBezTo>
                  <a:pt x="395288" y="176213"/>
                  <a:pt x="381953" y="146685"/>
                  <a:pt x="362903" y="121920"/>
                </a:cubicBezTo>
                <a:lnTo>
                  <a:pt x="395288" y="89535"/>
                </a:lnTo>
                <a:cubicBezTo>
                  <a:pt x="402908" y="81915"/>
                  <a:pt x="402908" y="70485"/>
                  <a:pt x="395288" y="62865"/>
                </a:cubicBezTo>
                <a:cubicBezTo>
                  <a:pt x="387668" y="55245"/>
                  <a:pt x="376238" y="55245"/>
                  <a:pt x="368618" y="62865"/>
                </a:cubicBezTo>
                <a:lnTo>
                  <a:pt x="336233" y="95250"/>
                </a:lnTo>
                <a:cubicBezTo>
                  <a:pt x="311468" y="75248"/>
                  <a:pt x="280988" y="62865"/>
                  <a:pt x="248603" y="59055"/>
                </a:cubicBezTo>
                <a:lnTo>
                  <a:pt x="248603" y="19050"/>
                </a:lnTo>
                <a:cubicBezTo>
                  <a:pt x="248603" y="8573"/>
                  <a:pt x="240030" y="0"/>
                  <a:pt x="229553" y="0"/>
                </a:cubicBezTo>
                <a:cubicBezTo>
                  <a:pt x="219075" y="0"/>
                  <a:pt x="210503" y="8573"/>
                  <a:pt x="210503" y="19050"/>
                </a:cubicBezTo>
                <a:lnTo>
                  <a:pt x="210503" y="58103"/>
                </a:lnTo>
                <a:cubicBezTo>
                  <a:pt x="177165" y="61913"/>
                  <a:pt x="147638" y="75248"/>
                  <a:pt x="122873" y="94298"/>
                </a:cubicBezTo>
                <a:lnTo>
                  <a:pt x="89535" y="62865"/>
                </a:lnTo>
                <a:cubicBezTo>
                  <a:pt x="81915" y="55245"/>
                  <a:pt x="70485" y="55245"/>
                  <a:pt x="62865" y="62865"/>
                </a:cubicBezTo>
                <a:cubicBezTo>
                  <a:pt x="55245" y="70485"/>
                  <a:pt x="55245" y="81915"/>
                  <a:pt x="62865" y="89535"/>
                </a:cubicBezTo>
                <a:lnTo>
                  <a:pt x="95250" y="121920"/>
                </a:lnTo>
                <a:cubicBezTo>
                  <a:pt x="75248" y="146685"/>
                  <a:pt x="62865" y="177165"/>
                  <a:pt x="59055" y="209550"/>
                </a:cubicBezTo>
                <a:lnTo>
                  <a:pt x="19050" y="209550"/>
                </a:lnTo>
                <a:cubicBezTo>
                  <a:pt x="8573" y="209550"/>
                  <a:pt x="0" y="218123"/>
                  <a:pt x="0" y="228600"/>
                </a:cubicBezTo>
                <a:cubicBezTo>
                  <a:pt x="0" y="239078"/>
                  <a:pt x="8573" y="247650"/>
                  <a:pt x="19050" y="247650"/>
                </a:cubicBezTo>
                <a:lnTo>
                  <a:pt x="58103" y="247650"/>
                </a:lnTo>
                <a:cubicBezTo>
                  <a:pt x="61913" y="280988"/>
                  <a:pt x="75248" y="310515"/>
                  <a:pt x="94298" y="335280"/>
                </a:cubicBezTo>
                <a:lnTo>
                  <a:pt x="61913" y="367665"/>
                </a:lnTo>
                <a:cubicBezTo>
                  <a:pt x="54293" y="375285"/>
                  <a:pt x="54293" y="386715"/>
                  <a:pt x="61913" y="394335"/>
                </a:cubicBezTo>
                <a:cubicBezTo>
                  <a:pt x="66675" y="398145"/>
                  <a:pt x="71438" y="400050"/>
                  <a:pt x="76200" y="400050"/>
                </a:cubicBezTo>
                <a:cubicBezTo>
                  <a:pt x="80963" y="400050"/>
                  <a:pt x="85725" y="398145"/>
                  <a:pt x="89535" y="394335"/>
                </a:cubicBezTo>
                <a:lnTo>
                  <a:pt x="121920" y="361950"/>
                </a:lnTo>
                <a:cubicBezTo>
                  <a:pt x="146685" y="381953"/>
                  <a:pt x="177165" y="394335"/>
                  <a:pt x="209550" y="398145"/>
                </a:cubicBezTo>
                <a:lnTo>
                  <a:pt x="209550" y="438150"/>
                </a:lnTo>
                <a:cubicBezTo>
                  <a:pt x="209550" y="448628"/>
                  <a:pt x="218123" y="457200"/>
                  <a:pt x="228600" y="457200"/>
                </a:cubicBezTo>
                <a:cubicBezTo>
                  <a:pt x="239078" y="457200"/>
                  <a:pt x="247650" y="448628"/>
                  <a:pt x="247650" y="438150"/>
                </a:cubicBezTo>
                <a:lnTo>
                  <a:pt x="247650" y="399098"/>
                </a:lnTo>
                <a:cubicBezTo>
                  <a:pt x="280988" y="395288"/>
                  <a:pt x="310515" y="381953"/>
                  <a:pt x="335280" y="362903"/>
                </a:cubicBezTo>
                <a:lnTo>
                  <a:pt x="367665" y="395288"/>
                </a:lnTo>
                <a:cubicBezTo>
                  <a:pt x="371475" y="398145"/>
                  <a:pt x="376238" y="400050"/>
                  <a:pt x="381000" y="400050"/>
                </a:cubicBezTo>
                <a:cubicBezTo>
                  <a:pt x="385763" y="400050"/>
                  <a:pt x="390525" y="398145"/>
                  <a:pt x="394335" y="394335"/>
                </a:cubicBezTo>
                <a:cubicBezTo>
                  <a:pt x="401955" y="386715"/>
                  <a:pt x="401955" y="375285"/>
                  <a:pt x="394335" y="367665"/>
                </a:cubicBezTo>
                <a:lnTo>
                  <a:pt x="361950" y="335280"/>
                </a:lnTo>
                <a:cubicBezTo>
                  <a:pt x="381953" y="310515"/>
                  <a:pt x="394335" y="280035"/>
                  <a:pt x="398145" y="247650"/>
                </a:cubicBezTo>
                <a:lnTo>
                  <a:pt x="438150" y="247650"/>
                </a:lnTo>
                <a:cubicBezTo>
                  <a:pt x="448628" y="247650"/>
                  <a:pt x="457200" y="239078"/>
                  <a:pt x="457200" y="228600"/>
                </a:cubicBezTo>
                <a:cubicBezTo>
                  <a:pt x="457200" y="218123"/>
                  <a:pt x="448628" y="209550"/>
                  <a:pt x="438150" y="209550"/>
                </a:cubicBezTo>
                <a:close/>
                <a:moveTo>
                  <a:pt x="185738" y="114300"/>
                </a:moveTo>
                <a:cubicBezTo>
                  <a:pt x="203835" y="114300"/>
                  <a:pt x="219075" y="129540"/>
                  <a:pt x="219075" y="147638"/>
                </a:cubicBezTo>
                <a:cubicBezTo>
                  <a:pt x="219075" y="165735"/>
                  <a:pt x="203835" y="180975"/>
                  <a:pt x="185738" y="180975"/>
                </a:cubicBezTo>
                <a:cubicBezTo>
                  <a:pt x="167640" y="180975"/>
                  <a:pt x="152400" y="165735"/>
                  <a:pt x="152400" y="147638"/>
                </a:cubicBezTo>
                <a:cubicBezTo>
                  <a:pt x="152400" y="129540"/>
                  <a:pt x="167640" y="114300"/>
                  <a:pt x="185738" y="114300"/>
                </a:cubicBezTo>
                <a:close/>
                <a:moveTo>
                  <a:pt x="180975" y="333375"/>
                </a:moveTo>
                <a:cubicBezTo>
                  <a:pt x="149543" y="333375"/>
                  <a:pt x="123825" y="307658"/>
                  <a:pt x="123825" y="276225"/>
                </a:cubicBezTo>
                <a:cubicBezTo>
                  <a:pt x="123825" y="244793"/>
                  <a:pt x="149543" y="219075"/>
                  <a:pt x="180975" y="219075"/>
                </a:cubicBezTo>
                <a:cubicBezTo>
                  <a:pt x="212408" y="219075"/>
                  <a:pt x="238125" y="244793"/>
                  <a:pt x="238125" y="276225"/>
                </a:cubicBezTo>
                <a:cubicBezTo>
                  <a:pt x="238125" y="307658"/>
                  <a:pt x="212408" y="333375"/>
                  <a:pt x="180975" y="333375"/>
                </a:cubicBezTo>
                <a:close/>
                <a:moveTo>
                  <a:pt x="295275" y="323850"/>
                </a:moveTo>
                <a:cubicBezTo>
                  <a:pt x="284798" y="323850"/>
                  <a:pt x="276225" y="315278"/>
                  <a:pt x="276225" y="304800"/>
                </a:cubicBezTo>
                <a:cubicBezTo>
                  <a:pt x="276225" y="294323"/>
                  <a:pt x="284798" y="285750"/>
                  <a:pt x="295275" y="285750"/>
                </a:cubicBezTo>
                <a:cubicBezTo>
                  <a:pt x="305753" y="285750"/>
                  <a:pt x="314325" y="294323"/>
                  <a:pt x="314325" y="304800"/>
                </a:cubicBezTo>
                <a:cubicBezTo>
                  <a:pt x="314325" y="315278"/>
                  <a:pt x="305753" y="323850"/>
                  <a:pt x="295275" y="323850"/>
                </a:cubicBezTo>
                <a:close/>
                <a:moveTo>
                  <a:pt x="300038" y="238125"/>
                </a:moveTo>
                <a:cubicBezTo>
                  <a:pt x="276225" y="238125"/>
                  <a:pt x="257175" y="219075"/>
                  <a:pt x="257175" y="195263"/>
                </a:cubicBezTo>
                <a:cubicBezTo>
                  <a:pt x="257175" y="171450"/>
                  <a:pt x="276225" y="152400"/>
                  <a:pt x="300038" y="152400"/>
                </a:cubicBezTo>
                <a:cubicBezTo>
                  <a:pt x="323850" y="152400"/>
                  <a:pt x="342900" y="171450"/>
                  <a:pt x="342900" y="195263"/>
                </a:cubicBezTo>
                <a:cubicBezTo>
                  <a:pt x="342900" y="219075"/>
                  <a:pt x="323850" y="238125"/>
                  <a:pt x="300038" y="23812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64" name="Google Shape;164;p14"/>
          <p:cNvGrpSpPr/>
          <p:nvPr/>
        </p:nvGrpSpPr>
        <p:grpSpPr>
          <a:xfrm>
            <a:off x="3757526" y="3542922"/>
            <a:ext cx="1628958" cy="1510406"/>
            <a:chOff x="3293633" y="3741845"/>
            <a:chExt cx="457200" cy="457200"/>
          </a:xfrm>
        </p:grpSpPr>
        <p:sp>
          <p:nvSpPr>
            <p:cNvPr id="165" name="Google Shape;165;p14"/>
            <p:cNvSpPr/>
            <p:nvPr/>
          </p:nvSpPr>
          <p:spPr>
            <a:xfrm>
              <a:off x="3382215" y="3834237"/>
              <a:ext cx="278368" cy="279320"/>
            </a:xfrm>
            <a:custGeom>
              <a:rect b="b" l="l" r="r" t="t"/>
              <a:pathLst>
                <a:path extrusionOk="0" h="279320" w="278368">
                  <a:moveTo>
                    <a:pt x="0" y="193358"/>
                  </a:moveTo>
                  <a:cubicBezTo>
                    <a:pt x="0" y="216218"/>
                    <a:pt x="8572" y="238125"/>
                    <a:pt x="24765" y="254318"/>
                  </a:cubicBezTo>
                  <a:cubicBezTo>
                    <a:pt x="58102" y="287655"/>
                    <a:pt x="112395" y="287655"/>
                    <a:pt x="145733" y="254318"/>
                  </a:cubicBezTo>
                  <a:lnTo>
                    <a:pt x="253365" y="145733"/>
                  </a:lnTo>
                  <a:cubicBezTo>
                    <a:pt x="286703" y="112395"/>
                    <a:pt x="286703" y="58103"/>
                    <a:pt x="253365" y="24765"/>
                  </a:cubicBezTo>
                  <a:cubicBezTo>
                    <a:pt x="236220" y="7620"/>
                    <a:pt x="214312" y="0"/>
                    <a:pt x="192405" y="0"/>
                  </a:cubicBezTo>
                  <a:cubicBezTo>
                    <a:pt x="170498" y="0"/>
                    <a:pt x="148590" y="8573"/>
                    <a:pt x="131445" y="24765"/>
                  </a:cubicBezTo>
                  <a:lnTo>
                    <a:pt x="24765" y="132398"/>
                  </a:lnTo>
                  <a:cubicBezTo>
                    <a:pt x="8572" y="148590"/>
                    <a:pt x="0" y="170498"/>
                    <a:pt x="0" y="193358"/>
                  </a:cubicBezTo>
                  <a:close/>
                  <a:moveTo>
                    <a:pt x="125730" y="88583"/>
                  </a:moveTo>
                  <a:cubicBezTo>
                    <a:pt x="139065" y="88583"/>
                    <a:pt x="149543" y="99060"/>
                    <a:pt x="149543" y="112395"/>
                  </a:cubicBezTo>
                  <a:cubicBezTo>
                    <a:pt x="149543" y="125730"/>
                    <a:pt x="139065" y="136208"/>
                    <a:pt x="125730" y="136208"/>
                  </a:cubicBezTo>
                  <a:cubicBezTo>
                    <a:pt x="112395" y="136208"/>
                    <a:pt x="101918" y="125730"/>
                    <a:pt x="101918" y="112395"/>
                  </a:cubicBezTo>
                  <a:cubicBezTo>
                    <a:pt x="101918" y="99060"/>
                    <a:pt x="112395" y="88583"/>
                    <a:pt x="125730" y="88583"/>
                  </a:cubicBezTo>
                  <a:close/>
                  <a:moveTo>
                    <a:pt x="92393" y="164783"/>
                  </a:moveTo>
                  <a:cubicBezTo>
                    <a:pt x="113348" y="164783"/>
                    <a:pt x="130493" y="181928"/>
                    <a:pt x="130493" y="202883"/>
                  </a:cubicBezTo>
                  <a:cubicBezTo>
                    <a:pt x="130493" y="223838"/>
                    <a:pt x="113348" y="240983"/>
                    <a:pt x="92393" y="240983"/>
                  </a:cubicBezTo>
                  <a:cubicBezTo>
                    <a:pt x="71437" y="240983"/>
                    <a:pt x="54293" y="223838"/>
                    <a:pt x="54293" y="202883"/>
                  </a:cubicBezTo>
                  <a:cubicBezTo>
                    <a:pt x="54293" y="181928"/>
                    <a:pt x="71437" y="164783"/>
                    <a:pt x="92393" y="1647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6" name="Google Shape;166;p14"/>
            <p:cNvSpPr/>
            <p:nvPr/>
          </p:nvSpPr>
          <p:spPr>
            <a:xfrm>
              <a:off x="3293633" y="3741845"/>
              <a:ext cx="457200" cy="457200"/>
            </a:xfrm>
            <a:custGeom>
              <a:rect b="b" l="l" r="r" t="t"/>
              <a:pathLst>
                <a:path extrusionOk="0" h="457200" w="457200">
                  <a:moveTo>
                    <a:pt x="438150" y="152400"/>
                  </a:moveTo>
                  <a:lnTo>
                    <a:pt x="412433" y="152400"/>
                  </a:lnTo>
                  <a:cubicBezTo>
                    <a:pt x="411480" y="147638"/>
                    <a:pt x="410528" y="142875"/>
                    <a:pt x="408623" y="138113"/>
                  </a:cubicBezTo>
                  <a:cubicBezTo>
                    <a:pt x="408623" y="137160"/>
                    <a:pt x="407670" y="136208"/>
                    <a:pt x="407670" y="135255"/>
                  </a:cubicBezTo>
                  <a:cubicBezTo>
                    <a:pt x="406718" y="131445"/>
                    <a:pt x="404813" y="127635"/>
                    <a:pt x="403860" y="123825"/>
                  </a:cubicBezTo>
                  <a:cubicBezTo>
                    <a:pt x="403860" y="122873"/>
                    <a:pt x="402908" y="121920"/>
                    <a:pt x="402908" y="120968"/>
                  </a:cubicBezTo>
                  <a:cubicBezTo>
                    <a:pt x="401003" y="117158"/>
                    <a:pt x="399098" y="113348"/>
                    <a:pt x="397193" y="109538"/>
                  </a:cubicBezTo>
                  <a:cubicBezTo>
                    <a:pt x="397193" y="109538"/>
                    <a:pt x="396240" y="108585"/>
                    <a:pt x="396240" y="108585"/>
                  </a:cubicBezTo>
                  <a:cubicBezTo>
                    <a:pt x="393383" y="104775"/>
                    <a:pt x="390525" y="100013"/>
                    <a:pt x="387668" y="96203"/>
                  </a:cubicBezTo>
                  <a:lnTo>
                    <a:pt x="403860" y="80010"/>
                  </a:lnTo>
                  <a:cubicBezTo>
                    <a:pt x="411480" y="72390"/>
                    <a:pt x="411480" y="60960"/>
                    <a:pt x="403860" y="53340"/>
                  </a:cubicBezTo>
                  <a:cubicBezTo>
                    <a:pt x="396240" y="45720"/>
                    <a:pt x="384810" y="45720"/>
                    <a:pt x="377190" y="53340"/>
                  </a:cubicBezTo>
                  <a:lnTo>
                    <a:pt x="360045" y="70485"/>
                  </a:lnTo>
                  <a:cubicBezTo>
                    <a:pt x="342900" y="58103"/>
                    <a:pt x="324803" y="50483"/>
                    <a:pt x="304800" y="46673"/>
                  </a:cubicBezTo>
                  <a:cubicBezTo>
                    <a:pt x="304800" y="46673"/>
                    <a:pt x="304800" y="46673"/>
                    <a:pt x="304800" y="46673"/>
                  </a:cubicBezTo>
                  <a:lnTo>
                    <a:pt x="304800" y="19050"/>
                  </a:lnTo>
                  <a:cubicBezTo>
                    <a:pt x="304800" y="8573"/>
                    <a:pt x="296228" y="0"/>
                    <a:pt x="285750" y="0"/>
                  </a:cubicBezTo>
                  <a:cubicBezTo>
                    <a:pt x="275273" y="0"/>
                    <a:pt x="266700" y="8573"/>
                    <a:pt x="266700" y="19050"/>
                  </a:cubicBezTo>
                  <a:lnTo>
                    <a:pt x="266700" y="45720"/>
                  </a:lnTo>
                  <a:cubicBezTo>
                    <a:pt x="266700" y="45720"/>
                    <a:pt x="266700" y="45720"/>
                    <a:pt x="266700" y="45720"/>
                  </a:cubicBezTo>
                  <a:cubicBezTo>
                    <a:pt x="259080" y="46673"/>
                    <a:pt x="250508" y="48578"/>
                    <a:pt x="242888" y="50483"/>
                  </a:cubicBezTo>
                  <a:cubicBezTo>
                    <a:pt x="242888" y="50483"/>
                    <a:pt x="242888" y="50483"/>
                    <a:pt x="242888" y="50483"/>
                  </a:cubicBezTo>
                  <a:cubicBezTo>
                    <a:pt x="239078" y="51435"/>
                    <a:pt x="235268" y="53340"/>
                    <a:pt x="231458" y="54293"/>
                  </a:cubicBezTo>
                  <a:cubicBezTo>
                    <a:pt x="227648" y="56198"/>
                    <a:pt x="223838" y="57150"/>
                    <a:pt x="220028" y="60008"/>
                  </a:cubicBezTo>
                  <a:lnTo>
                    <a:pt x="194310" y="34290"/>
                  </a:lnTo>
                  <a:cubicBezTo>
                    <a:pt x="186690" y="26670"/>
                    <a:pt x="175260" y="26670"/>
                    <a:pt x="167640" y="34290"/>
                  </a:cubicBezTo>
                  <a:cubicBezTo>
                    <a:pt x="160020" y="41910"/>
                    <a:pt x="160020" y="53340"/>
                    <a:pt x="167640" y="60960"/>
                  </a:cubicBezTo>
                  <a:lnTo>
                    <a:pt x="188595" y="81915"/>
                  </a:lnTo>
                  <a:cubicBezTo>
                    <a:pt x="188595" y="81915"/>
                    <a:pt x="187643" y="82868"/>
                    <a:pt x="187643" y="82868"/>
                  </a:cubicBezTo>
                  <a:lnTo>
                    <a:pt x="154305" y="116205"/>
                  </a:lnTo>
                  <a:lnTo>
                    <a:pt x="119063" y="80963"/>
                  </a:lnTo>
                  <a:cubicBezTo>
                    <a:pt x="111443" y="73343"/>
                    <a:pt x="100013" y="73343"/>
                    <a:pt x="92393" y="80963"/>
                  </a:cubicBezTo>
                  <a:cubicBezTo>
                    <a:pt x="84773" y="88583"/>
                    <a:pt x="84773" y="100013"/>
                    <a:pt x="92393" y="107633"/>
                  </a:cubicBezTo>
                  <a:lnTo>
                    <a:pt x="127635" y="142875"/>
                  </a:lnTo>
                  <a:lnTo>
                    <a:pt x="87630" y="182880"/>
                  </a:lnTo>
                  <a:lnTo>
                    <a:pt x="61913" y="157163"/>
                  </a:lnTo>
                  <a:cubicBezTo>
                    <a:pt x="54293" y="149543"/>
                    <a:pt x="42863" y="149543"/>
                    <a:pt x="35243" y="157163"/>
                  </a:cubicBezTo>
                  <a:cubicBezTo>
                    <a:pt x="27623" y="164783"/>
                    <a:pt x="27623" y="176213"/>
                    <a:pt x="35243" y="183833"/>
                  </a:cubicBezTo>
                  <a:lnTo>
                    <a:pt x="62865" y="211455"/>
                  </a:lnTo>
                  <a:cubicBezTo>
                    <a:pt x="62865" y="211455"/>
                    <a:pt x="62865" y="211455"/>
                    <a:pt x="62865" y="211455"/>
                  </a:cubicBezTo>
                  <a:cubicBezTo>
                    <a:pt x="54293" y="224790"/>
                    <a:pt x="47625" y="240030"/>
                    <a:pt x="44768" y="255270"/>
                  </a:cubicBezTo>
                  <a:cubicBezTo>
                    <a:pt x="44768" y="255270"/>
                    <a:pt x="44768" y="255270"/>
                    <a:pt x="44768" y="255270"/>
                  </a:cubicBezTo>
                  <a:lnTo>
                    <a:pt x="19050" y="255270"/>
                  </a:lnTo>
                  <a:cubicBezTo>
                    <a:pt x="8573" y="255270"/>
                    <a:pt x="0" y="263843"/>
                    <a:pt x="0" y="274320"/>
                  </a:cubicBezTo>
                  <a:cubicBezTo>
                    <a:pt x="0" y="284798"/>
                    <a:pt x="8573" y="293370"/>
                    <a:pt x="19050" y="293370"/>
                  </a:cubicBezTo>
                  <a:lnTo>
                    <a:pt x="40958" y="293370"/>
                  </a:lnTo>
                  <a:cubicBezTo>
                    <a:pt x="40958" y="293370"/>
                    <a:pt x="40958" y="293370"/>
                    <a:pt x="40958" y="293370"/>
                  </a:cubicBezTo>
                  <a:cubicBezTo>
                    <a:pt x="40958" y="296228"/>
                    <a:pt x="41910" y="299085"/>
                    <a:pt x="41910" y="300990"/>
                  </a:cubicBezTo>
                  <a:cubicBezTo>
                    <a:pt x="41910" y="301943"/>
                    <a:pt x="41910" y="302895"/>
                    <a:pt x="41910" y="302895"/>
                  </a:cubicBezTo>
                  <a:cubicBezTo>
                    <a:pt x="42863" y="311468"/>
                    <a:pt x="45720" y="320040"/>
                    <a:pt x="48578" y="327660"/>
                  </a:cubicBezTo>
                  <a:cubicBezTo>
                    <a:pt x="48578" y="327660"/>
                    <a:pt x="48578" y="328613"/>
                    <a:pt x="48578" y="328613"/>
                  </a:cubicBezTo>
                  <a:cubicBezTo>
                    <a:pt x="52388" y="340043"/>
                    <a:pt x="58103" y="351473"/>
                    <a:pt x="65723" y="360998"/>
                  </a:cubicBezTo>
                  <a:lnTo>
                    <a:pt x="52388" y="374333"/>
                  </a:lnTo>
                  <a:cubicBezTo>
                    <a:pt x="44768" y="381953"/>
                    <a:pt x="44768" y="393383"/>
                    <a:pt x="52388" y="401003"/>
                  </a:cubicBezTo>
                  <a:cubicBezTo>
                    <a:pt x="57150" y="407670"/>
                    <a:pt x="61913" y="409575"/>
                    <a:pt x="66675" y="409575"/>
                  </a:cubicBezTo>
                  <a:cubicBezTo>
                    <a:pt x="71438" y="409575"/>
                    <a:pt x="76200" y="407670"/>
                    <a:pt x="80010" y="403860"/>
                  </a:cubicBezTo>
                  <a:lnTo>
                    <a:pt x="92393" y="391478"/>
                  </a:lnTo>
                  <a:cubicBezTo>
                    <a:pt x="97155" y="395288"/>
                    <a:pt x="101918" y="398145"/>
                    <a:pt x="107633" y="401955"/>
                  </a:cubicBezTo>
                  <a:cubicBezTo>
                    <a:pt x="107633" y="401955"/>
                    <a:pt x="108585" y="401955"/>
                    <a:pt x="108585" y="402908"/>
                  </a:cubicBezTo>
                  <a:cubicBezTo>
                    <a:pt x="110490" y="403860"/>
                    <a:pt x="113348" y="405765"/>
                    <a:pt x="115253" y="406718"/>
                  </a:cubicBezTo>
                  <a:cubicBezTo>
                    <a:pt x="116205" y="407670"/>
                    <a:pt x="117158" y="407670"/>
                    <a:pt x="118110" y="408623"/>
                  </a:cubicBezTo>
                  <a:cubicBezTo>
                    <a:pt x="120015" y="409575"/>
                    <a:pt x="122873" y="410528"/>
                    <a:pt x="124778" y="411480"/>
                  </a:cubicBezTo>
                  <a:cubicBezTo>
                    <a:pt x="127635" y="412433"/>
                    <a:pt x="130493" y="413385"/>
                    <a:pt x="133350" y="414338"/>
                  </a:cubicBezTo>
                  <a:cubicBezTo>
                    <a:pt x="135255" y="415290"/>
                    <a:pt x="136208" y="415290"/>
                    <a:pt x="138113" y="415290"/>
                  </a:cubicBezTo>
                  <a:cubicBezTo>
                    <a:pt x="140018" y="416243"/>
                    <a:pt x="142875" y="416243"/>
                    <a:pt x="144780" y="417195"/>
                  </a:cubicBezTo>
                  <a:cubicBezTo>
                    <a:pt x="146685" y="417195"/>
                    <a:pt x="147638" y="418148"/>
                    <a:pt x="149543" y="418148"/>
                  </a:cubicBezTo>
                  <a:cubicBezTo>
                    <a:pt x="152400" y="419100"/>
                    <a:pt x="155258" y="419100"/>
                    <a:pt x="158115" y="419100"/>
                  </a:cubicBezTo>
                  <a:cubicBezTo>
                    <a:pt x="159068" y="419100"/>
                    <a:pt x="160020" y="419100"/>
                    <a:pt x="160973" y="419100"/>
                  </a:cubicBezTo>
                  <a:cubicBezTo>
                    <a:pt x="160973" y="419100"/>
                    <a:pt x="160973" y="419100"/>
                    <a:pt x="160973" y="419100"/>
                  </a:cubicBezTo>
                  <a:lnTo>
                    <a:pt x="160973" y="438150"/>
                  </a:lnTo>
                  <a:cubicBezTo>
                    <a:pt x="160973" y="448628"/>
                    <a:pt x="169545" y="457200"/>
                    <a:pt x="180023" y="457200"/>
                  </a:cubicBezTo>
                  <a:cubicBezTo>
                    <a:pt x="190500" y="457200"/>
                    <a:pt x="199073" y="448628"/>
                    <a:pt x="199073" y="438150"/>
                  </a:cubicBezTo>
                  <a:lnTo>
                    <a:pt x="199073" y="416243"/>
                  </a:lnTo>
                  <a:cubicBezTo>
                    <a:pt x="199073" y="416243"/>
                    <a:pt x="199073" y="416243"/>
                    <a:pt x="199073" y="416243"/>
                  </a:cubicBezTo>
                  <a:cubicBezTo>
                    <a:pt x="215265" y="413385"/>
                    <a:pt x="231458" y="406718"/>
                    <a:pt x="245745" y="397193"/>
                  </a:cubicBezTo>
                  <a:lnTo>
                    <a:pt x="271463" y="422910"/>
                  </a:lnTo>
                  <a:cubicBezTo>
                    <a:pt x="276225" y="426720"/>
                    <a:pt x="280988" y="428625"/>
                    <a:pt x="285750" y="428625"/>
                  </a:cubicBezTo>
                  <a:cubicBezTo>
                    <a:pt x="290513" y="428625"/>
                    <a:pt x="295275" y="426720"/>
                    <a:pt x="299085" y="422910"/>
                  </a:cubicBezTo>
                  <a:cubicBezTo>
                    <a:pt x="306705" y="415290"/>
                    <a:pt x="306705" y="403860"/>
                    <a:pt x="299085" y="396240"/>
                  </a:cubicBezTo>
                  <a:lnTo>
                    <a:pt x="275273" y="372428"/>
                  </a:lnTo>
                  <a:lnTo>
                    <a:pt x="315278" y="332423"/>
                  </a:lnTo>
                  <a:lnTo>
                    <a:pt x="348615" y="365760"/>
                  </a:lnTo>
                  <a:cubicBezTo>
                    <a:pt x="352425" y="369570"/>
                    <a:pt x="357188" y="371475"/>
                    <a:pt x="361950" y="371475"/>
                  </a:cubicBezTo>
                  <a:cubicBezTo>
                    <a:pt x="366713" y="371475"/>
                    <a:pt x="371475" y="369570"/>
                    <a:pt x="375285" y="365760"/>
                  </a:cubicBezTo>
                  <a:cubicBezTo>
                    <a:pt x="382905" y="358140"/>
                    <a:pt x="382905" y="346710"/>
                    <a:pt x="375285" y="339090"/>
                  </a:cubicBezTo>
                  <a:lnTo>
                    <a:pt x="341948" y="305753"/>
                  </a:lnTo>
                  <a:lnTo>
                    <a:pt x="375285" y="272415"/>
                  </a:lnTo>
                  <a:cubicBezTo>
                    <a:pt x="375285" y="272415"/>
                    <a:pt x="376238" y="271463"/>
                    <a:pt x="376238" y="271463"/>
                  </a:cubicBezTo>
                  <a:lnTo>
                    <a:pt x="395288" y="290513"/>
                  </a:lnTo>
                  <a:cubicBezTo>
                    <a:pt x="400050" y="293370"/>
                    <a:pt x="404813" y="295275"/>
                    <a:pt x="409575" y="295275"/>
                  </a:cubicBezTo>
                  <a:cubicBezTo>
                    <a:pt x="414338" y="295275"/>
                    <a:pt x="419100" y="293370"/>
                    <a:pt x="422910" y="289560"/>
                  </a:cubicBezTo>
                  <a:cubicBezTo>
                    <a:pt x="430530" y="281940"/>
                    <a:pt x="430530" y="270510"/>
                    <a:pt x="422910" y="262890"/>
                  </a:cubicBezTo>
                  <a:lnTo>
                    <a:pt x="400050" y="240030"/>
                  </a:lnTo>
                  <a:cubicBezTo>
                    <a:pt x="405765" y="228600"/>
                    <a:pt x="410528" y="216218"/>
                    <a:pt x="412433" y="203835"/>
                  </a:cubicBezTo>
                  <a:cubicBezTo>
                    <a:pt x="412433" y="203835"/>
                    <a:pt x="412433" y="203835"/>
                    <a:pt x="412433" y="203835"/>
                  </a:cubicBezTo>
                  <a:cubicBezTo>
                    <a:pt x="413385" y="200025"/>
                    <a:pt x="413385" y="195263"/>
                    <a:pt x="414338" y="191453"/>
                  </a:cubicBezTo>
                  <a:cubicBezTo>
                    <a:pt x="414338" y="191453"/>
                    <a:pt x="414338" y="191453"/>
                    <a:pt x="414338" y="191453"/>
                  </a:cubicBezTo>
                  <a:lnTo>
                    <a:pt x="438150" y="191453"/>
                  </a:lnTo>
                  <a:cubicBezTo>
                    <a:pt x="438150" y="191453"/>
                    <a:pt x="438150" y="191453"/>
                    <a:pt x="438150" y="191453"/>
                  </a:cubicBezTo>
                  <a:cubicBezTo>
                    <a:pt x="448628" y="191453"/>
                    <a:pt x="457200" y="182880"/>
                    <a:pt x="457200" y="172403"/>
                  </a:cubicBezTo>
                  <a:cubicBezTo>
                    <a:pt x="457200" y="160973"/>
                    <a:pt x="448628" y="152400"/>
                    <a:pt x="438150" y="152400"/>
                  </a:cubicBezTo>
                  <a:close/>
                  <a:moveTo>
                    <a:pt x="207645" y="103823"/>
                  </a:moveTo>
                  <a:cubicBezTo>
                    <a:pt x="207645" y="103823"/>
                    <a:pt x="208598" y="102870"/>
                    <a:pt x="208598" y="102870"/>
                  </a:cubicBezTo>
                  <a:cubicBezTo>
                    <a:pt x="218123" y="93345"/>
                    <a:pt x="229553" y="86678"/>
                    <a:pt x="240983" y="81915"/>
                  </a:cubicBezTo>
                  <a:cubicBezTo>
                    <a:pt x="240983" y="81915"/>
                    <a:pt x="240983" y="81915"/>
                    <a:pt x="240983" y="81915"/>
                  </a:cubicBezTo>
                  <a:cubicBezTo>
                    <a:pt x="249555" y="78105"/>
                    <a:pt x="258128" y="76200"/>
                    <a:pt x="266700" y="75248"/>
                  </a:cubicBezTo>
                  <a:cubicBezTo>
                    <a:pt x="269558" y="75248"/>
                    <a:pt x="273368" y="74295"/>
                    <a:pt x="276225" y="74295"/>
                  </a:cubicBezTo>
                  <a:cubicBezTo>
                    <a:pt x="276225" y="74295"/>
                    <a:pt x="276225" y="74295"/>
                    <a:pt x="276225" y="74295"/>
                  </a:cubicBezTo>
                  <a:cubicBezTo>
                    <a:pt x="279083" y="74295"/>
                    <a:pt x="282893" y="74295"/>
                    <a:pt x="285750" y="74295"/>
                  </a:cubicBezTo>
                  <a:cubicBezTo>
                    <a:pt x="285750" y="74295"/>
                    <a:pt x="285750" y="74295"/>
                    <a:pt x="285750" y="74295"/>
                  </a:cubicBezTo>
                  <a:cubicBezTo>
                    <a:pt x="288608" y="74295"/>
                    <a:pt x="292418" y="74295"/>
                    <a:pt x="295275" y="75248"/>
                  </a:cubicBezTo>
                  <a:cubicBezTo>
                    <a:pt x="295275" y="75248"/>
                    <a:pt x="295275" y="75248"/>
                    <a:pt x="295275" y="75248"/>
                  </a:cubicBezTo>
                  <a:cubicBezTo>
                    <a:pt x="298133" y="75248"/>
                    <a:pt x="301943" y="76200"/>
                    <a:pt x="304800" y="77153"/>
                  </a:cubicBezTo>
                  <a:cubicBezTo>
                    <a:pt x="310515" y="78105"/>
                    <a:pt x="317183" y="80010"/>
                    <a:pt x="322898" y="82868"/>
                  </a:cubicBezTo>
                  <a:cubicBezTo>
                    <a:pt x="322898" y="82868"/>
                    <a:pt x="323850" y="82868"/>
                    <a:pt x="323850" y="83820"/>
                  </a:cubicBezTo>
                  <a:cubicBezTo>
                    <a:pt x="326708" y="84773"/>
                    <a:pt x="328613" y="85725"/>
                    <a:pt x="331470" y="87630"/>
                  </a:cubicBezTo>
                  <a:cubicBezTo>
                    <a:pt x="332423" y="85725"/>
                    <a:pt x="333375" y="86678"/>
                    <a:pt x="334328" y="87630"/>
                  </a:cubicBezTo>
                  <a:cubicBezTo>
                    <a:pt x="336233" y="88583"/>
                    <a:pt x="338138" y="89535"/>
                    <a:pt x="340043" y="91440"/>
                  </a:cubicBezTo>
                  <a:cubicBezTo>
                    <a:pt x="342900" y="93345"/>
                    <a:pt x="345758" y="95250"/>
                    <a:pt x="348615" y="97155"/>
                  </a:cubicBezTo>
                  <a:cubicBezTo>
                    <a:pt x="351473" y="99060"/>
                    <a:pt x="354330" y="101918"/>
                    <a:pt x="356235" y="103823"/>
                  </a:cubicBezTo>
                  <a:cubicBezTo>
                    <a:pt x="358140" y="105728"/>
                    <a:pt x="360045" y="108585"/>
                    <a:pt x="361950" y="110490"/>
                  </a:cubicBezTo>
                  <a:cubicBezTo>
                    <a:pt x="363855" y="112395"/>
                    <a:pt x="365760" y="115253"/>
                    <a:pt x="366713" y="117158"/>
                  </a:cubicBezTo>
                  <a:cubicBezTo>
                    <a:pt x="368618" y="120015"/>
                    <a:pt x="370523" y="122873"/>
                    <a:pt x="372428" y="125730"/>
                  </a:cubicBezTo>
                  <a:cubicBezTo>
                    <a:pt x="372428" y="125730"/>
                    <a:pt x="372428" y="125730"/>
                    <a:pt x="372428" y="125730"/>
                  </a:cubicBezTo>
                  <a:cubicBezTo>
                    <a:pt x="374333" y="128588"/>
                    <a:pt x="375285" y="131445"/>
                    <a:pt x="377190" y="134303"/>
                  </a:cubicBezTo>
                  <a:cubicBezTo>
                    <a:pt x="377190" y="134303"/>
                    <a:pt x="377190" y="134303"/>
                    <a:pt x="377190" y="134303"/>
                  </a:cubicBezTo>
                  <a:cubicBezTo>
                    <a:pt x="378143" y="137160"/>
                    <a:pt x="380048" y="140018"/>
                    <a:pt x="381000" y="142875"/>
                  </a:cubicBezTo>
                  <a:cubicBezTo>
                    <a:pt x="381000" y="142875"/>
                    <a:pt x="381000" y="142875"/>
                    <a:pt x="381000" y="142875"/>
                  </a:cubicBezTo>
                  <a:cubicBezTo>
                    <a:pt x="381953" y="145733"/>
                    <a:pt x="382905" y="148590"/>
                    <a:pt x="383858" y="152400"/>
                  </a:cubicBezTo>
                  <a:cubicBezTo>
                    <a:pt x="385763" y="159068"/>
                    <a:pt x="386715" y="164783"/>
                    <a:pt x="386715" y="171450"/>
                  </a:cubicBezTo>
                  <a:cubicBezTo>
                    <a:pt x="386715" y="171450"/>
                    <a:pt x="386715" y="171450"/>
                    <a:pt x="386715" y="171450"/>
                  </a:cubicBezTo>
                  <a:cubicBezTo>
                    <a:pt x="386715" y="174308"/>
                    <a:pt x="386715" y="178118"/>
                    <a:pt x="386715" y="180975"/>
                  </a:cubicBezTo>
                  <a:cubicBezTo>
                    <a:pt x="386715" y="180975"/>
                    <a:pt x="386715" y="180975"/>
                    <a:pt x="386715" y="180975"/>
                  </a:cubicBezTo>
                  <a:cubicBezTo>
                    <a:pt x="386715" y="183833"/>
                    <a:pt x="386715" y="187643"/>
                    <a:pt x="385763" y="190500"/>
                  </a:cubicBezTo>
                  <a:cubicBezTo>
                    <a:pt x="385763" y="190500"/>
                    <a:pt x="385763" y="190500"/>
                    <a:pt x="385763" y="190500"/>
                  </a:cubicBezTo>
                  <a:cubicBezTo>
                    <a:pt x="384810" y="195263"/>
                    <a:pt x="384810" y="199073"/>
                    <a:pt x="382905" y="203835"/>
                  </a:cubicBezTo>
                  <a:cubicBezTo>
                    <a:pt x="382905" y="203835"/>
                    <a:pt x="382905" y="204788"/>
                    <a:pt x="382905" y="204788"/>
                  </a:cubicBezTo>
                  <a:cubicBezTo>
                    <a:pt x="381953" y="209550"/>
                    <a:pt x="380048" y="213360"/>
                    <a:pt x="378143" y="218123"/>
                  </a:cubicBezTo>
                  <a:cubicBezTo>
                    <a:pt x="373380" y="229553"/>
                    <a:pt x="365760" y="240983"/>
                    <a:pt x="357188" y="250508"/>
                  </a:cubicBezTo>
                  <a:cubicBezTo>
                    <a:pt x="357188" y="250508"/>
                    <a:pt x="356235" y="251460"/>
                    <a:pt x="356235" y="251460"/>
                  </a:cubicBezTo>
                  <a:lnTo>
                    <a:pt x="281940" y="325755"/>
                  </a:lnTo>
                  <a:lnTo>
                    <a:pt x="255270" y="352425"/>
                  </a:lnTo>
                  <a:lnTo>
                    <a:pt x="247650" y="360045"/>
                  </a:lnTo>
                  <a:cubicBezTo>
                    <a:pt x="244793" y="362903"/>
                    <a:pt x="240983" y="365760"/>
                    <a:pt x="237173" y="368618"/>
                  </a:cubicBezTo>
                  <a:cubicBezTo>
                    <a:pt x="236220" y="368618"/>
                    <a:pt x="236220" y="369570"/>
                    <a:pt x="235268" y="369570"/>
                  </a:cubicBezTo>
                  <a:cubicBezTo>
                    <a:pt x="231458" y="372428"/>
                    <a:pt x="228600" y="374333"/>
                    <a:pt x="224790" y="376238"/>
                  </a:cubicBezTo>
                  <a:cubicBezTo>
                    <a:pt x="224790" y="376238"/>
                    <a:pt x="224790" y="376238"/>
                    <a:pt x="224790" y="376238"/>
                  </a:cubicBezTo>
                  <a:cubicBezTo>
                    <a:pt x="216218" y="381000"/>
                    <a:pt x="207645" y="384810"/>
                    <a:pt x="199073" y="386715"/>
                  </a:cubicBezTo>
                  <a:cubicBezTo>
                    <a:pt x="195263" y="387668"/>
                    <a:pt x="191453" y="388620"/>
                    <a:pt x="186690" y="388620"/>
                  </a:cubicBezTo>
                  <a:cubicBezTo>
                    <a:pt x="186690" y="388620"/>
                    <a:pt x="185738" y="388620"/>
                    <a:pt x="185738" y="388620"/>
                  </a:cubicBezTo>
                  <a:cubicBezTo>
                    <a:pt x="181928" y="390525"/>
                    <a:pt x="178118" y="390525"/>
                    <a:pt x="174308" y="390525"/>
                  </a:cubicBezTo>
                  <a:cubicBezTo>
                    <a:pt x="170498" y="390525"/>
                    <a:pt x="165735" y="390525"/>
                    <a:pt x="161925" y="389573"/>
                  </a:cubicBezTo>
                  <a:cubicBezTo>
                    <a:pt x="161925" y="389573"/>
                    <a:pt x="161925" y="389573"/>
                    <a:pt x="161925" y="389573"/>
                  </a:cubicBezTo>
                  <a:cubicBezTo>
                    <a:pt x="158115" y="388620"/>
                    <a:pt x="153353" y="388620"/>
                    <a:pt x="149543" y="387668"/>
                  </a:cubicBezTo>
                  <a:cubicBezTo>
                    <a:pt x="149543" y="387668"/>
                    <a:pt x="148590" y="387668"/>
                    <a:pt x="148590" y="387668"/>
                  </a:cubicBezTo>
                  <a:cubicBezTo>
                    <a:pt x="136208" y="384810"/>
                    <a:pt x="123825" y="379095"/>
                    <a:pt x="113348" y="371475"/>
                  </a:cubicBezTo>
                  <a:cubicBezTo>
                    <a:pt x="111443" y="369570"/>
                    <a:pt x="108585" y="368618"/>
                    <a:pt x="106680" y="366713"/>
                  </a:cubicBezTo>
                  <a:cubicBezTo>
                    <a:pt x="104775" y="364808"/>
                    <a:pt x="101918" y="362903"/>
                    <a:pt x="100013" y="360998"/>
                  </a:cubicBezTo>
                  <a:cubicBezTo>
                    <a:pt x="95250" y="356235"/>
                    <a:pt x="90488" y="350520"/>
                    <a:pt x="86678" y="344805"/>
                  </a:cubicBezTo>
                  <a:cubicBezTo>
                    <a:pt x="84773" y="340995"/>
                    <a:pt x="81915" y="338138"/>
                    <a:pt x="80963" y="334328"/>
                  </a:cubicBezTo>
                  <a:cubicBezTo>
                    <a:pt x="80963" y="333375"/>
                    <a:pt x="80010" y="332423"/>
                    <a:pt x="80010" y="331470"/>
                  </a:cubicBezTo>
                  <a:cubicBezTo>
                    <a:pt x="79058" y="328613"/>
                    <a:pt x="77153" y="325755"/>
                    <a:pt x="76200" y="322898"/>
                  </a:cubicBezTo>
                  <a:cubicBezTo>
                    <a:pt x="76200" y="321945"/>
                    <a:pt x="75248" y="320993"/>
                    <a:pt x="75248" y="320040"/>
                  </a:cubicBezTo>
                  <a:cubicBezTo>
                    <a:pt x="74295" y="317183"/>
                    <a:pt x="73343" y="314325"/>
                    <a:pt x="72390" y="311468"/>
                  </a:cubicBezTo>
                  <a:cubicBezTo>
                    <a:pt x="72390" y="310515"/>
                    <a:pt x="72390" y="309563"/>
                    <a:pt x="71438" y="308610"/>
                  </a:cubicBezTo>
                  <a:cubicBezTo>
                    <a:pt x="70485" y="304800"/>
                    <a:pt x="69533" y="300990"/>
                    <a:pt x="69533" y="297180"/>
                  </a:cubicBezTo>
                  <a:cubicBezTo>
                    <a:pt x="68580" y="284798"/>
                    <a:pt x="69533" y="271463"/>
                    <a:pt x="73343" y="259080"/>
                  </a:cubicBezTo>
                  <a:cubicBezTo>
                    <a:pt x="75248" y="251460"/>
                    <a:pt x="79058" y="242888"/>
                    <a:pt x="82868" y="235268"/>
                  </a:cubicBezTo>
                  <a:cubicBezTo>
                    <a:pt x="82868" y="235268"/>
                    <a:pt x="82868" y="235268"/>
                    <a:pt x="82868" y="235268"/>
                  </a:cubicBezTo>
                  <a:cubicBezTo>
                    <a:pt x="84773" y="231458"/>
                    <a:pt x="87630" y="227648"/>
                    <a:pt x="89535" y="224790"/>
                  </a:cubicBezTo>
                  <a:cubicBezTo>
                    <a:pt x="89535" y="223838"/>
                    <a:pt x="90488" y="223838"/>
                    <a:pt x="90488" y="222885"/>
                  </a:cubicBezTo>
                  <a:cubicBezTo>
                    <a:pt x="93345" y="219075"/>
                    <a:pt x="96203" y="216218"/>
                    <a:pt x="99060" y="212408"/>
                  </a:cubicBezTo>
                  <a:lnTo>
                    <a:pt x="106680" y="204788"/>
                  </a:lnTo>
                  <a:lnTo>
                    <a:pt x="146685" y="164783"/>
                  </a:lnTo>
                  <a:lnTo>
                    <a:pt x="173355" y="138113"/>
                  </a:lnTo>
                  <a:lnTo>
                    <a:pt x="207645" y="103823"/>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3"/>
          <p:cNvSpPr txBox="1"/>
          <p:nvPr/>
        </p:nvSpPr>
        <p:spPr>
          <a:xfrm>
            <a:off x="0" y="335475"/>
            <a:ext cx="9144000" cy="4695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Experimental Design</a:t>
            </a:r>
            <a:endParaRPr sz="2400" u="sng">
              <a:solidFill>
                <a:srgbClr val="FFFFFF"/>
              </a:solidFill>
              <a:latin typeface="Coming Soon"/>
              <a:ea typeface="Coming Soon"/>
              <a:cs typeface="Coming Soon"/>
              <a:sym typeface="Coming Soon"/>
            </a:endParaRPr>
          </a:p>
        </p:txBody>
      </p:sp>
      <p:sp>
        <p:nvSpPr>
          <p:cNvPr id="282" name="Google Shape;282;p23"/>
          <p:cNvSpPr txBox="1"/>
          <p:nvPr/>
        </p:nvSpPr>
        <p:spPr>
          <a:xfrm>
            <a:off x="469650" y="920100"/>
            <a:ext cx="2175900" cy="42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rgbClr val="FFFFFF"/>
                </a:solidFill>
                <a:latin typeface="Coming Soon"/>
                <a:ea typeface="Coming Soon"/>
                <a:cs typeface="Coming Soon"/>
                <a:sym typeface="Coming Soon"/>
              </a:rPr>
              <a:t>Materials</a:t>
            </a:r>
            <a:endParaRPr sz="1600" u="sng">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Candle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Clear plastic</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Corn Starch (Enough to fill tray)</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Dust masks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Elastic bands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Fabric</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Gap masks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Homemade masks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Matches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Measuring cup</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N95 masks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Pillow case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Ruler</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Sieve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Sock</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Sport Chek masks</a:t>
            </a:r>
            <a:endParaRPr>
              <a:solidFill>
                <a:srgbClr val="FFFFFF"/>
              </a:solidFill>
              <a:latin typeface="Coming Soon"/>
              <a:ea typeface="Coming Soon"/>
              <a:cs typeface="Coming Soon"/>
              <a:sym typeface="Coming Soon"/>
            </a:endParaRPr>
          </a:p>
        </p:txBody>
      </p:sp>
      <p:sp>
        <p:nvSpPr>
          <p:cNvPr id="283" name="Google Shape;283;p23"/>
          <p:cNvSpPr txBox="1"/>
          <p:nvPr/>
        </p:nvSpPr>
        <p:spPr>
          <a:xfrm>
            <a:off x="4591125" y="920100"/>
            <a:ext cx="4552800" cy="42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rgbClr val="FFFFFF"/>
                </a:solidFill>
                <a:latin typeface="Coming Soon"/>
                <a:ea typeface="Coming Soon"/>
                <a:cs typeface="Coming Soon"/>
                <a:sym typeface="Coming Soon"/>
              </a:rPr>
              <a:t>Procedure</a:t>
            </a:r>
            <a:endParaRPr sz="1600" u="sng">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a:solidFill>
                  <a:srgbClr val="FFFFFF"/>
                </a:solidFill>
                <a:latin typeface="Coming Soon"/>
                <a:ea typeface="Coming Soon"/>
                <a:cs typeface="Coming Soon"/>
                <a:sym typeface="Coming Soon"/>
              </a:rPr>
              <a:t>First Test</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Grab candle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Light the candle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Put the masks on one by one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Try to blow out the candle at a 20 cm length</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Record whether or not it, any affect on candle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Blow out the flame</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a:solidFill>
                  <a:srgbClr val="FFFFFF"/>
                </a:solidFill>
                <a:latin typeface="Coming Soon"/>
                <a:ea typeface="Coming Soon"/>
                <a:cs typeface="Coming Soon"/>
                <a:sym typeface="Coming Soon"/>
              </a:rPr>
              <a:t>Second Test</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Put mask around end of vacuum</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On a tray, pour corn starch on it</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Turn on your vacuum and see how much powder gets through the mask at a 5-8 mm distance off of the cornstarch for 10 seconds</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a:solidFill>
                  <a:srgbClr val="FFFFFF"/>
                </a:solidFill>
                <a:latin typeface="Coming Soon"/>
                <a:ea typeface="Coming Soon"/>
                <a:cs typeface="Coming Soon"/>
                <a:sym typeface="Coming Soon"/>
              </a:rPr>
              <a:t>Third Test</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Put your mask in a sieve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Pour 30ml water on the mask</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Push mask down against sieve, let water drain</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See how fast the water went through</a:t>
            </a:r>
            <a:endParaRPr>
              <a:solidFill>
                <a:srgbClr val="FFFFFF"/>
              </a:solidFill>
              <a:latin typeface="Coming Soon"/>
              <a:ea typeface="Coming Soon"/>
              <a:cs typeface="Coming Soon"/>
              <a:sym typeface="Coming Soon"/>
            </a:endParaRPr>
          </a:p>
        </p:txBody>
      </p:sp>
      <p:sp>
        <p:nvSpPr>
          <p:cNvPr id="284" name="Google Shape;284;p23"/>
          <p:cNvSpPr txBox="1"/>
          <p:nvPr/>
        </p:nvSpPr>
        <p:spPr>
          <a:xfrm>
            <a:off x="2520825" y="1131000"/>
            <a:ext cx="2070300" cy="4012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Stretchy string </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Surgical masks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Thread</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Threading needle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Tray</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Vacuum</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chemeClr val="lt1"/>
                </a:solidFill>
                <a:latin typeface="Coming Soon"/>
                <a:ea typeface="Coming Soon"/>
                <a:cs typeface="Coming Soon"/>
                <a:sym typeface="Coming Soon"/>
              </a:rPr>
              <a:t>Water (1050 mL)</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¼ inch square paper</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32 Degree masks</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grpSp>
        <p:nvGrpSpPr>
          <p:cNvPr id="285" name="Google Shape;285;p23"/>
          <p:cNvGrpSpPr/>
          <p:nvPr/>
        </p:nvGrpSpPr>
        <p:grpSpPr>
          <a:xfrm>
            <a:off x="6511478" y="920100"/>
            <a:ext cx="420624" cy="731520"/>
            <a:chOff x="8939843" y="2120252"/>
            <a:chExt cx="190500" cy="457200"/>
          </a:xfrm>
        </p:grpSpPr>
        <p:sp>
          <p:nvSpPr>
            <p:cNvPr id="286" name="Google Shape;286;p23"/>
            <p:cNvSpPr/>
            <p:nvPr/>
          </p:nvSpPr>
          <p:spPr>
            <a:xfrm>
              <a:off x="8939843" y="2120252"/>
              <a:ext cx="190500" cy="142875"/>
            </a:xfrm>
            <a:custGeom>
              <a:rect b="b" l="l" r="r" t="t"/>
              <a:pathLst>
                <a:path extrusionOk="0" h="142875" w="190500">
                  <a:moveTo>
                    <a:pt x="9525" y="142875"/>
                  </a:moveTo>
                  <a:lnTo>
                    <a:pt x="180975" y="142875"/>
                  </a:lnTo>
                  <a:cubicBezTo>
                    <a:pt x="186690" y="142875"/>
                    <a:pt x="190500" y="139065"/>
                    <a:pt x="190500" y="133350"/>
                  </a:cubicBezTo>
                  <a:cubicBezTo>
                    <a:pt x="190500" y="101918"/>
                    <a:pt x="164783" y="76200"/>
                    <a:pt x="133350" y="76200"/>
                  </a:cubicBezTo>
                  <a:lnTo>
                    <a:pt x="133350" y="38100"/>
                  </a:lnTo>
                  <a:cubicBezTo>
                    <a:pt x="143828" y="38100"/>
                    <a:pt x="152400" y="29528"/>
                    <a:pt x="152400" y="19050"/>
                  </a:cubicBezTo>
                  <a:cubicBezTo>
                    <a:pt x="152400" y="8573"/>
                    <a:pt x="143828" y="0"/>
                    <a:pt x="133350" y="0"/>
                  </a:cubicBezTo>
                  <a:lnTo>
                    <a:pt x="57150" y="0"/>
                  </a:lnTo>
                  <a:cubicBezTo>
                    <a:pt x="46673" y="0"/>
                    <a:pt x="38100" y="8573"/>
                    <a:pt x="38100" y="19050"/>
                  </a:cubicBezTo>
                  <a:cubicBezTo>
                    <a:pt x="38100" y="29528"/>
                    <a:pt x="46673" y="38100"/>
                    <a:pt x="57150" y="38100"/>
                  </a:cubicBezTo>
                  <a:lnTo>
                    <a:pt x="57150" y="76200"/>
                  </a:lnTo>
                  <a:cubicBezTo>
                    <a:pt x="25718" y="76200"/>
                    <a:pt x="0" y="101918"/>
                    <a:pt x="0" y="133350"/>
                  </a:cubicBezTo>
                  <a:cubicBezTo>
                    <a:pt x="0" y="139065"/>
                    <a:pt x="3810" y="142875"/>
                    <a:pt x="9525" y="14287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7" name="Google Shape;287;p23"/>
            <p:cNvSpPr/>
            <p:nvPr/>
          </p:nvSpPr>
          <p:spPr>
            <a:xfrm>
              <a:off x="8939843" y="2291702"/>
              <a:ext cx="190500" cy="38100"/>
            </a:xfrm>
            <a:custGeom>
              <a:rect b="b" l="l" r="r" t="t"/>
              <a:pathLst>
                <a:path extrusionOk="0" h="38100" w="190500">
                  <a:moveTo>
                    <a:pt x="180975" y="0"/>
                  </a:moveTo>
                  <a:lnTo>
                    <a:pt x="9525" y="0"/>
                  </a:lnTo>
                  <a:cubicBezTo>
                    <a:pt x="3810" y="0"/>
                    <a:pt x="0" y="3810"/>
                    <a:pt x="0" y="9525"/>
                  </a:cubicBezTo>
                  <a:lnTo>
                    <a:pt x="0" y="28575"/>
                  </a:lnTo>
                  <a:cubicBezTo>
                    <a:pt x="0" y="34290"/>
                    <a:pt x="3810" y="38100"/>
                    <a:pt x="9525" y="38100"/>
                  </a:cubicBezTo>
                  <a:lnTo>
                    <a:pt x="180975" y="38100"/>
                  </a:lnTo>
                  <a:cubicBezTo>
                    <a:pt x="186690" y="38100"/>
                    <a:pt x="190500" y="34290"/>
                    <a:pt x="190500" y="28575"/>
                  </a:cubicBezTo>
                  <a:lnTo>
                    <a:pt x="190500" y="9525"/>
                  </a:lnTo>
                  <a:cubicBezTo>
                    <a:pt x="190500" y="3810"/>
                    <a:pt x="186690" y="0"/>
                    <a:pt x="18097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8" name="Google Shape;288;p23"/>
            <p:cNvSpPr/>
            <p:nvPr/>
          </p:nvSpPr>
          <p:spPr>
            <a:xfrm>
              <a:off x="8939843" y="2358377"/>
              <a:ext cx="190500" cy="38100"/>
            </a:xfrm>
            <a:custGeom>
              <a:rect b="b" l="l" r="r" t="t"/>
              <a:pathLst>
                <a:path extrusionOk="0" h="38100" w="190500">
                  <a:moveTo>
                    <a:pt x="180975" y="0"/>
                  </a:moveTo>
                  <a:lnTo>
                    <a:pt x="9525" y="0"/>
                  </a:lnTo>
                  <a:cubicBezTo>
                    <a:pt x="3810" y="0"/>
                    <a:pt x="0" y="3810"/>
                    <a:pt x="0" y="9525"/>
                  </a:cubicBezTo>
                  <a:lnTo>
                    <a:pt x="0" y="28575"/>
                  </a:lnTo>
                  <a:cubicBezTo>
                    <a:pt x="0" y="34290"/>
                    <a:pt x="3810" y="38100"/>
                    <a:pt x="9525" y="38100"/>
                  </a:cubicBezTo>
                  <a:lnTo>
                    <a:pt x="180975" y="38100"/>
                  </a:lnTo>
                  <a:cubicBezTo>
                    <a:pt x="186690" y="38100"/>
                    <a:pt x="190500" y="34290"/>
                    <a:pt x="190500" y="28575"/>
                  </a:cubicBezTo>
                  <a:lnTo>
                    <a:pt x="190500" y="9525"/>
                  </a:lnTo>
                  <a:cubicBezTo>
                    <a:pt x="190500" y="3810"/>
                    <a:pt x="186690" y="0"/>
                    <a:pt x="18097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9" name="Google Shape;289;p23"/>
            <p:cNvSpPr/>
            <p:nvPr/>
          </p:nvSpPr>
          <p:spPr>
            <a:xfrm>
              <a:off x="8939843" y="2425052"/>
              <a:ext cx="190500" cy="152400"/>
            </a:xfrm>
            <a:custGeom>
              <a:rect b="b" l="l" r="r" t="t"/>
              <a:pathLst>
                <a:path extrusionOk="0" h="152400" w="190500">
                  <a:moveTo>
                    <a:pt x="180975" y="0"/>
                  </a:moveTo>
                  <a:lnTo>
                    <a:pt x="9525" y="0"/>
                  </a:lnTo>
                  <a:cubicBezTo>
                    <a:pt x="3810" y="0"/>
                    <a:pt x="0" y="3810"/>
                    <a:pt x="0" y="9525"/>
                  </a:cubicBezTo>
                  <a:lnTo>
                    <a:pt x="0" y="133350"/>
                  </a:lnTo>
                  <a:cubicBezTo>
                    <a:pt x="0" y="143827"/>
                    <a:pt x="8573" y="152400"/>
                    <a:pt x="19050" y="152400"/>
                  </a:cubicBezTo>
                  <a:lnTo>
                    <a:pt x="171450" y="152400"/>
                  </a:lnTo>
                  <a:cubicBezTo>
                    <a:pt x="181928" y="152400"/>
                    <a:pt x="190500" y="143827"/>
                    <a:pt x="190500" y="133350"/>
                  </a:cubicBezTo>
                  <a:lnTo>
                    <a:pt x="190500" y="9525"/>
                  </a:lnTo>
                  <a:cubicBezTo>
                    <a:pt x="190500" y="3810"/>
                    <a:pt x="186690" y="0"/>
                    <a:pt x="18097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90" name="Google Shape;290;p23"/>
          <p:cNvSpPr/>
          <p:nvPr/>
        </p:nvSpPr>
        <p:spPr>
          <a:xfrm>
            <a:off x="7227650" y="920100"/>
            <a:ext cx="614486" cy="731520"/>
          </a:xfrm>
          <a:custGeom>
            <a:rect b="b" l="l" r="r" t="t"/>
            <a:pathLst>
              <a:path extrusionOk="0" h="457200" w="456019">
                <a:moveTo>
                  <a:pt x="436966" y="457200"/>
                </a:moveTo>
                <a:lnTo>
                  <a:pt x="153584" y="457200"/>
                </a:lnTo>
                <a:cubicBezTo>
                  <a:pt x="143063" y="457200"/>
                  <a:pt x="134534" y="448671"/>
                  <a:pt x="134534" y="438150"/>
                </a:cubicBezTo>
                <a:cubicBezTo>
                  <a:pt x="134534" y="434806"/>
                  <a:pt x="135414" y="431521"/>
                  <a:pt x="137086" y="428625"/>
                </a:cubicBezTo>
                <a:lnTo>
                  <a:pt x="257175" y="220624"/>
                </a:lnTo>
                <a:lnTo>
                  <a:pt x="257175" y="209550"/>
                </a:lnTo>
                <a:lnTo>
                  <a:pt x="285750" y="209550"/>
                </a:lnTo>
                <a:cubicBezTo>
                  <a:pt x="291011" y="209550"/>
                  <a:pt x="295275" y="205286"/>
                  <a:pt x="295275" y="200025"/>
                </a:cubicBezTo>
                <a:cubicBezTo>
                  <a:pt x="295275" y="194764"/>
                  <a:pt x="291011" y="190500"/>
                  <a:pt x="285750" y="190500"/>
                </a:cubicBezTo>
                <a:lnTo>
                  <a:pt x="257175" y="190500"/>
                </a:lnTo>
                <a:lnTo>
                  <a:pt x="257175" y="161925"/>
                </a:lnTo>
                <a:lnTo>
                  <a:pt x="285750" y="161925"/>
                </a:lnTo>
                <a:cubicBezTo>
                  <a:pt x="291011" y="161925"/>
                  <a:pt x="295275" y="157661"/>
                  <a:pt x="295275" y="152400"/>
                </a:cubicBezTo>
                <a:cubicBezTo>
                  <a:pt x="295275" y="147139"/>
                  <a:pt x="291011" y="142875"/>
                  <a:pt x="285750" y="142875"/>
                </a:cubicBezTo>
                <a:lnTo>
                  <a:pt x="257175" y="142875"/>
                </a:lnTo>
                <a:lnTo>
                  <a:pt x="257175" y="114300"/>
                </a:lnTo>
                <a:lnTo>
                  <a:pt x="285750" y="114300"/>
                </a:lnTo>
                <a:cubicBezTo>
                  <a:pt x="291011" y="114300"/>
                  <a:pt x="295275" y="110036"/>
                  <a:pt x="295275" y="104775"/>
                </a:cubicBezTo>
                <a:cubicBezTo>
                  <a:pt x="295275" y="99514"/>
                  <a:pt x="291011" y="95250"/>
                  <a:pt x="285750" y="95250"/>
                </a:cubicBezTo>
                <a:lnTo>
                  <a:pt x="257175" y="95250"/>
                </a:lnTo>
                <a:lnTo>
                  <a:pt x="257175" y="76200"/>
                </a:lnTo>
                <a:lnTo>
                  <a:pt x="239520" y="58545"/>
                </a:lnTo>
                <a:cubicBezTo>
                  <a:pt x="238628" y="57652"/>
                  <a:pt x="238126" y="56441"/>
                  <a:pt x="238125" y="55178"/>
                </a:cubicBezTo>
                <a:lnTo>
                  <a:pt x="238125" y="42863"/>
                </a:lnTo>
                <a:cubicBezTo>
                  <a:pt x="238124" y="40233"/>
                  <a:pt x="240256" y="38101"/>
                  <a:pt x="242885" y="38100"/>
                </a:cubicBezTo>
                <a:cubicBezTo>
                  <a:pt x="242886" y="38100"/>
                  <a:pt x="242887" y="38100"/>
                  <a:pt x="242888" y="38100"/>
                </a:cubicBezTo>
                <a:lnTo>
                  <a:pt x="347663" y="38100"/>
                </a:lnTo>
                <a:cubicBezTo>
                  <a:pt x="350292" y="38099"/>
                  <a:pt x="352424" y="40230"/>
                  <a:pt x="352425" y="42860"/>
                </a:cubicBezTo>
                <a:cubicBezTo>
                  <a:pt x="352425" y="42861"/>
                  <a:pt x="352425" y="42862"/>
                  <a:pt x="352425" y="42863"/>
                </a:cubicBezTo>
                <a:lnTo>
                  <a:pt x="352425" y="55178"/>
                </a:lnTo>
                <a:cubicBezTo>
                  <a:pt x="352424" y="56441"/>
                  <a:pt x="351922" y="57652"/>
                  <a:pt x="351030" y="58546"/>
                </a:cubicBezTo>
                <a:lnTo>
                  <a:pt x="333375" y="76200"/>
                </a:lnTo>
                <a:lnTo>
                  <a:pt x="333375" y="220624"/>
                </a:lnTo>
                <a:lnTo>
                  <a:pt x="453464" y="428625"/>
                </a:lnTo>
                <a:cubicBezTo>
                  <a:pt x="458725" y="437737"/>
                  <a:pt x="455603" y="449388"/>
                  <a:pt x="446491" y="454648"/>
                </a:cubicBezTo>
                <a:cubicBezTo>
                  <a:pt x="443595" y="456320"/>
                  <a:pt x="440310" y="457200"/>
                  <a:pt x="436966" y="457200"/>
                </a:cubicBezTo>
                <a:close/>
                <a:moveTo>
                  <a:pt x="109538" y="0"/>
                </a:moveTo>
                <a:lnTo>
                  <a:pt x="4763" y="0"/>
                </a:lnTo>
                <a:cubicBezTo>
                  <a:pt x="2133" y="-1"/>
                  <a:pt x="1" y="2130"/>
                  <a:pt x="0" y="4760"/>
                </a:cubicBezTo>
                <a:cubicBezTo>
                  <a:pt x="0" y="4761"/>
                  <a:pt x="0" y="4762"/>
                  <a:pt x="0" y="4763"/>
                </a:cubicBezTo>
                <a:lnTo>
                  <a:pt x="0" y="17078"/>
                </a:lnTo>
                <a:cubicBezTo>
                  <a:pt x="1" y="18341"/>
                  <a:pt x="502" y="19552"/>
                  <a:pt x="1395" y="20446"/>
                </a:cubicBezTo>
                <a:lnTo>
                  <a:pt x="19050" y="38100"/>
                </a:lnTo>
                <a:lnTo>
                  <a:pt x="19050" y="57150"/>
                </a:lnTo>
                <a:lnTo>
                  <a:pt x="47625" y="57150"/>
                </a:lnTo>
                <a:cubicBezTo>
                  <a:pt x="52885" y="57150"/>
                  <a:pt x="57150" y="61415"/>
                  <a:pt x="57150" y="66675"/>
                </a:cubicBezTo>
                <a:cubicBezTo>
                  <a:pt x="57150" y="71935"/>
                  <a:pt x="52885" y="76200"/>
                  <a:pt x="47625" y="76200"/>
                </a:cubicBezTo>
                <a:lnTo>
                  <a:pt x="19050" y="76200"/>
                </a:lnTo>
                <a:lnTo>
                  <a:pt x="19050" y="104775"/>
                </a:lnTo>
                <a:lnTo>
                  <a:pt x="47625" y="104775"/>
                </a:lnTo>
                <a:cubicBezTo>
                  <a:pt x="52885" y="104775"/>
                  <a:pt x="57150" y="109039"/>
                  <a:pt x="57150" y="114300"/>
                </a:cubicBezTo>
                <a:cubicBezTo>
                  <a:pt x="57150" y="119561"/>
                  <a:pt x="52885" y="123825"/>
                  <a:pt x="47625" y="123825"/>
                </a:cubicBezTo>
                <a:lnTo>
                  <a:pt x="19050" y="123825"/>
                </a:lnTo>
                <a:lnTo>
                  <a:pt x="19050" y="152400"/>
                </a:lnTo>
                <a:lnTo>
                  <a:pt x="47625" y="152400"/>
                </a:lnTo>
                <a:cubicBezTo>
                  <a:pt x="52885" y="152400"/>
                  <a:pt x="57150" y="156664"/>
                  <a:pt x="57150" y="161925"/>
                </a:cubicBezTo>
                <a:cubicBezTo>
                  <a:pt x="57150" y="167186"/>
                  <a:pt x="52885" y="171450"/>
                  <a:pt x="47625" y="171450"/>
                </a:cubicBezTo>
                <a:lnTo>
                  <a:pt x="19050" y="171450"/>
                </a:lnTo>
                <a:lnTo>
                  <a:pt x="19050" y="200025"/>
                </a:lnTo>
                <a:lnTo>
                  <a:pt x="47625" y="200025"/>
                </a:lnTo>
                <a:cubicBezTo>
                  <a:pt x="52885" y="200025"/>
                  <a:pt x="57150" y="204289"/>
                  <a:pt x="57150" y="209550"/>
                </a:cubicBezTo>
                <a:cubicBezTo>
                  <a:pt x="57150" y="214811"/>
                  <a:pt x="52885" y="219075"/>
                  <a:pt x="47625" y="219075"/>
                </a:cubicBezTo>
                <a:lnTo>
                  <a:pt x="19050" y="219075"/>
                </a:lnTo>
                <a:lnTo>
                  <a:pt x="19050" y="247650"/>
                </a:lnTo>
                <a:lnTo>
                  <a:pt x="47625" y="247650"/>
                </a:lnTo>
                <a:cubicBezTo>
                  <a:pt x="52885" y="247650"/>
                  <a:pt x="57150" y="251914"/>
                  <a:pt x="57150" y="257175"/>
                </a:cubicBezTo>
                <a:cubicBezTo>
                  <a:pt x="57150" y="262436"/>
                  <a:pt x="52885" y="266700"/>
                  <a:pt x="47625" y="266700"/>
                </a:cubicBezTo>
                <a:lnTo>
                  <a:pt x="19050" y="266700"/>
                </a:lnTo>
                <a:lnTo>
                  <a:pt x="19050" y="295275"/>
                </a:lnTo>
                <a:lnTo>
                  <a:pt x="47625" y="295275"/>
                </a:lnTo>
                <a:cubicBezTo>
                  <a:pt x="52885" y="295275"/>
                  <a:pt x="57150" y="299539"/>
                  <a:pt x="57150" y="304800"/>
                </a:cubicBezTo>
                <a:cubicBezTo>
                  <a:pt x="57150" y="310061"/>
                  <a:pt x="52885" y="314325"/>
                  <a:pt x="47625" y="314325"/>
                </a:cubicBezTo>
                <a:lnTo>
                  <a:pt x="19050" y="314325"/>
                </a:lnTo>
                <a:lnTo>
                  <a:pt x="19050" y="342900"/>
                </a:lnTo>
                <a:cubicBezTo>
                  <a:pt x="19050" y="363942"/>
                  <a:pt x="36108" y="381000"/>
                  <a:pt x="57150" y="381000"/>
                </a:cubicBezTo>
                <a:cubicBezTo>
                  <a:pt x="78192" y="381000"/>
                  <a:pt x="95250" y="363942"/>
                  <a:pt x="95250" y="342900"/>
                </a:cubicBezTo>
                <a:lnTo>
                  <a:pt x="95250" y="38100"/>
                </a:lnTo>
                <a:lnTo>
                  <a:pt x="112905" y="20445"/>
                </a:lnTo>
                <a:cubicBezTo>
                  <a:pt x="113797" y="19552"/>
                  <a:pt x="114299" y="18341"/>
                  <a:pt x="114300" y="17078"/>
                </a:cubicBezTo>
                <a:lnTo>
                  <a:pt x="114300" y="4763"/>
                </a:lnTo>
                <a:cubicBezTo>
                  <a:pt x="114301" y="2133"/>
                  <a:pt x="112169" y="1"/>
                  <a:pt x="109540" y="0"/>
                </a:cubicBezTo>
                <a:cubicBezTo>
                  <a:pt x="109539" y="0"/>
                  <a:pt x="109538" y="0"/>
                  <a:pt x="109538"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1" name="Google Shape;291;p23"/>
          <p:cNvSpPr/>
          <p:nvPr/>
        </p:nvSpPr>
        <p:spPr>
          <a:xfrm>
            <a:off x="8070649" y="920237"/>
            <a:ext cx="893826" cy="731258"/>
          </a:xfrm>
          <a:custGeom>
            <a:rect b="b" l="l" r="r" t="t"/>
            <a:pathLst>
              <a:path extrusionOk="0" h="390525" w="457200">
                <a:moveTo>
                  <a:pt x="438150" y="85725"/>
                </a:moveTo>
                <a:lnTo>
                  <a:pt x="333375" y="85725"/>
                </a:lnTo>
                <a:lnTo>
                  <a:pt x="333375" y="28575"/>
                </a:lnTo>
                <a:lnTo>
                  <a:pt x="333375" y="19050"/>
                </a:lnTo>
                <a:cubicBezTo>
                  <a:pt x="333375" y="8573"/>
                  <a:pt x="324803" y="0"/>
                  <a:pt x="314325" y="0"/>
                </a:cubicBezTo>
                <a:lnTo>
                  <a:pt x="142875" y="0"/>
                </a:lnTo>
                <a:cubicBezTo>
                  <a:pt x="132398" y="0"/>
                  <a:pt x="123825" y="8573"/>
                  <a:pt x="123825" y="19050"/>
                </a:cubicBezTo>
                <a:lnTo>
                  <a:pt x="123825" y="28575"/>
                </a:lnTo>
                <a:lnTo>
                  <a:pt x="123825" y="85725"/>
                </a:lnTo>
                <a:lnTo>
                  <a:pt x="19050" y="85725"/>
                </a:lnTo>
                <a:cubicBezTo>
                  <a:pt x="8573" y="85725"/>
                  <a:pt x="0" y="94298"/>
                  <a:pt x="0" y="104775"/>
                </a:cubicBezTo>
                <a:lnTo>
                  <a:pt x="0" y="371475"/>
                </a:lnTo>
                <a:cubicBezTo>
                  <a:pt x="0" y="381953"/>
                  <a:pt x="8573" y="390525"/>
                  <a:pt x="19050" y="390525"/>
                </a:cubicBezTo>
                <a:lnTo>
                  <a:pt x="438150" y="390525"/>
                </a:lnTo>
                <a:cubicBezTo>
                  <a:pt x="448628" y="390525"/>
                  <a:pt x="457200" y="381953"/>
                  <a:pt x="457200" y="371475"/>
                </a:cubicBezTo>
                <a:lnTo>
                  <a:pt x="457200" y="104775"/>
                </a:lnTo>
                <a:cubicBezTo>
                  <a:pt x="457200" y="94298"/>
                  <a:pt x="448628" y="85725"/>
                  <a:pt x="438150" y="85725"/>
                </a:cubicBezTo>
                <a:close/>
                <a:moveTo>
                  <a:pt x="171450" y="47625"/>
                </a:moveTo>
                <a:lnTo>
                  <a:pt x="285750" y="47625"/>
                </a:lnTo>
                <a:lnTo>
                  <a:pt x="285750" y="85725"/>
                </a:lnTo>
                <a:lnTo>
                  <a:pt x="171450" y="85725"/>
                </a:lnTo>
                <a:lnTo>
                  <a:pt x="171450" y="47625"/>
                </a:lnTo>
                <a:close/>
                <a:moveTo>
                  <a:pt x="193358" y="260033"/>
                </a:moveTo>
                <a:cubicBezTo>
                  <a:pt x="189548" y="263843"/>
                  <a:pt x="182880" y="266700"/>
                  <a:pt x="176213" y="266700"/>
                </a:cubicBezTo>
                <a:lnTo>
                  <a:pt x="152400" y="266700"/>
                </a:lnTo>
                <a:lnTo>
                  <a:pt x="152400" y="290513"/>
                </a:lnTo>
                <a:cubicBezTo>
                  <a:pt x="152400" y="303848"/>
                  <a:pt x="141923" y="314325"/>
                  <a:pt x="128588" y="314325"/>
                </a:cubicBezTo>
                <a:cubicBezTo>
                  <a:pt x="115253" y="314325"/>
                  <a:pt x="104775" y="303848"/>
                  <a:pt x="104775" y="290513"/>
                </a:cubicBezTo>
                <a:lnTo>
                  <a:pt x="104775" y="266700"/>
                </a:lnTo>
                <a:lnTo>
                  <a:pt x="80963" y="266700"/>
                </a:lnTo>
                <a:cubicBezTo>
                  <a:pt x="67628" y="266700"/>
                  <a:pt x="57150" y="256223"/>
                  <a:pt x="57150" y="242888"/>
                </a:cubicBezTo>
                <a:cubicBezTo>
                  <a:pt x="57150" y="229553"/>
                  <a:pt x="67628" y="219075"/>
                  <a:pt x="80963" y="219075"/>
                </a:cubicBezTo>
                <a:lnTo>
                  <a:pt x="104775" y="219075"/>
                </a:lnTo>
                <a:lnTo>
                  <a:pt x="104775" y="195263"/>
                </a:lnTo>
                <a:cubicBezTo>
                  <a:pt x="104775" y="181928"/>
                  <a:pt x="115253" y="171450"/>
                  <a:pt x="128588" y="171450"/>
                </a:cubicBezTo>
                <a:cubicBezTo>
                  <a:pt x="135255" y="171450"/>
                  <a:pt x="140970" y="174308"/>
                  <a:pt x="145733" y="178118"/>
                </a:cubicBezTo>
                <a:cubicBezTo>
                  <a:pt x="150495" y="181928"/>
                  <a:pt x="152400" y="188595"/>
                  <a:pt x="152400" y="195263"/>
                </a:cubicBezTo>
                <a:lnTo>
                  <a:pt x="152400" y="219075"/>
                </a:lnTo>
                <a:lnTo>
                  <a:pt x="176213" y="219075"/>
                </a:lnTo>
                <a:cubicBezTo>
                  <a:pt x="189548" y="219075"/>
                  <a:pt x="200025" y="229553"/>
                  <a:pt x="200025" y="242888"/>
                </a:cubicBezTo>
                <a:cubicBezTo>
                  <a:pt x="200025" y="249555"/>
                  <a:pt x="197168" y="255270"/>
                  <a:pt x="193358" y="26003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2" name="Google Shape;292;p23"/>
          <p:cNvPicPr preferRelativeResize="0"/>
          <p:nvPr/>
        </p:nvPicPr>
        <p:blipFill>
          <a:blip r:embed="rId3">
            <a:alphaModFix/>
          </a:blip>
          <a:stretch>
            <a:fillRect/>
          </a:stretch>
        </p:blipFill>
        <p:spPr>
          <a:xfrm>
            <a:off x="2520825" y="3470250"/>
            <a:ext cx="2070299" cy="15478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1300"/>
                                        <p:tgtEl>
                                          <p:spTgt spid="292"/>
                                        </p:tgtEl>
                                        <p:attrNameLst>
                                          <p:attrName>ppt_w</p:attrName>
                                        </p:attrNameLst>
                                      </p:cBhvr>
                                      <p:tavLst>
                                        <p:tav fmla="" tm="0">
                                          <p:val>
                                            <p:strVal val="0"/>
                                          </p:val>
                                        </p:tav>
                                        <p:tav fmla="" tm="100000">
                                          <p:val>
                                            <p:strVal val="#ppt_w"/>
                                          </p:val>
                                        </p:tav>
                                      </p:tavLst>
                                    </p:anim>
                                    <p:anim calcmode="lin" valueType="num">
                                      <p:cBhvr additive="base">
                                        <p:cTn dur="1300"/>
                                        <p:tgtEl>
                                          <p:spTgt spid="2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4"/>
          <p:cNvSpPr txBox="1"/>
          <p:nvPr/>
        </p:nvSpPr>
        <p:spPr>
          <a:xfrm>
            <a:off x="0" y="345050"/>
            <a:ext cx="9144000" cy="460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Measured Data</a:t>
            </a:r>
            <a:endParaRPr sz="2400" u="sng">
              <a:solidFill>
                <a:srgbClr val="FFFFFF"/>
              </a:solidFill>
              <a:latin typeface="Coming Soon"/>
              <a:ea typeface="Coming Soon"/>
              <a:cs typeface="Coming Soon"/>
              <a:sym typeface="Coming Soon"/>
            </a:endParaRPr>
          </a:p>
        </p:txBody>
      </p:sp>
      <p:sp>
        <p:nvSpPr>
          <p:cNvPr id="298" name="Google Shape;298;p24"/>
          <p:cNvSpPr txBox="1"/>
          <p:nvPr/>
        </p:nvSpPr>
        <p:spPr>
          <a:xfrm>
            <a:off x="460075" y="910575"/>
            <a:ext cx="4121400" cy="42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Qualitative Changes</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whether or not the candle blew out and how much the flame moved</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how much corn starch was on the vacuum</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how fast the water streams through the mask</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Quantitative Changes</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the time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how far the candle was to me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how far off the tray the vacuum was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how much water I was pouring</a:t>
            </a:r>
            <a:endParaRPr>
              <a:solidFill>
                <a:srgbClr val="FFFFFF"/>
              </a:solidFill>
              <a:latin typeface="Coming Soon"/>
              <a:ea typeface="Coming Soon"/>
              <a:cs typeface="Coming Soon"/>
              <a:sym typeface="Coming Soon"/>
            </a:endParaRPr>
          </a:p>
        </p:txBody>
      </p:sp>
      <p:sp>
        <p:nvSpPr>
          <p:cNvPr id="299" name="Google Shape;299;p24"/>
          <p:cNvSpPr txBox="1"/>
          <p:nvPr/>
        </p:nvSpPr>
        <p:spPr>
          <a:xfrm>
            <a:off x="4581475" y="910575"/>
            <a:ext cx="4121400" cy="42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What recording system will work for each observation</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observe whether or not the candle blew out by using my eyes and how much the flame moved</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observe how much corn starch was on the vacuum with my eyes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observe how fast the water streams through the mask with my eyes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observe the time with a clock (phone)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observe how far the candle was when blowing using a ruler</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observe how far off the tray the vacuum was using a ruler</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observe how much water I was pouring using a measuring cup</a:t>
            </a:r>
            <a:endParaRPr>
              <a:solidFill>
                <a:srgbClr val="FFFFFF"/>
              </a:solidFill>
              <a:latin typeface="Coming Soon"/>
              <a:ea typeface="Coming Soon"/>
              <a:cs typeface="Coming Soon"/>
              <a:sym typeface="Coming Soon"/>
            </a:endParaRPr>
          </a:p>
        </p:txBody>
      </p:sp>
      <p:grpSp>
        <p:nvGrpSpPr>
          <p:cNvPr id="300" name="Google Shape;300;p24"/>
          <p:cNvGrpSpPr/>
          <p:nvPr/>
        </p:nvGrpSpPr>
        <p:grpSpPr>
          <a:xfrm>
            <a:off x="1599017" y="3403957"/>
            <a:ext cx="1843506" cy="1739612"/>
            <a:chOff x="4630125" y="278900"/>
            <a:chExt cx="400675" cy="456675"/>
          </a:xfrm>
        </p:grpSpPr>
        <p:sp>
          <p:nvSpPr>
            <p:cNvPr id="301" name="Google Shape;301;p24"/>
            <p:cNvSpPr/>
            <p:nvPr/>
          </p:nvSpPr>
          <p:spPr>
            <a:xfrm>
              <a:off x="4659350" y="328825"/>
              <a:ext cx="371450" cy="96850"/>
            </a:xfrm>
            <a:custGeom>
              <a:rect b="b" l="l" r="r" t="t"/>
              <a:pathLst>
                <a:path extrusionOk="0" fill="none" h="3874" w="14858">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4"/>
            <p:cNvSpPr/>
            <p:nvPr/>
          </p:nvSpPr>
          <p:spPr>
            <a:xfrm>
              <a:off x="4630125" y="452425"/>
              <a:ext cx="371450" cy="96850"/>
            </a:xfrm>
            <a:custGeom>
              <a:rect b="b" l="l" r="r" t="t"/>
              <a:pathLst>
                <a:path extrusionOk="0" fill="none" h="3874" w="14858">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4"/>
            <p:cNvSpPr/>
            <p:nvPr/>
          </p:nvSpPr>
          <p:spPr>
            <a:xfrm>
              <a:off x="4808525" y="278900"/>
              <a:ext cx="43875" cy="49950"/>
            </a:xfrm>
            <a:custGeom>
              <a:rect b="b" l="l" r="r" t="t"/>
              <a:pathLst>
                <a:path extrusionOk="0" fill="none" h="1998" w="1755">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4"/>
            <p:cNvSpPr/>
            <p:nvPr/>
          </p:nvSpPr>
          <p:spPr>
            <a:xfrm>
              <a:off x="4808525" y="549250"/>
              <a:ext cx="43875" cy="186325"/>
            </a:xfrm>
            <a:custGeom>
              <a:rect b="b" l="l" r="r" t="t"/>
              <a:pathLst>
                <a:path extrusionOk="0" fill="none" h="7453" w="1755">
                  <a:moveTo>
                    <a:pt x="1" y="0"/>
                  </a:moveTo>
                  <a:lnTo>
                    <a:pt x="1" y="7453"/>
                  </a:lnTo>
                  <a:lnTo>
                    <a:pt x="1754" y="7453"/>
                  </a:lnTo>
                  <a:lnTo>
                    <a:pt x="1754" y="0"/>
                  </a:lnTo>
                  <a:lnTo>
                    <a:pt x="1" y="0"/>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5"/>
          <p:cNvSpPr txBox="1"/>
          <p:nvPr/>
        </p:nvSpPr>
        <p:spPr>
          <a:xfrm>
            <a:off x="0" y="345050"/>
            <a:ext cx="9144000" cy="460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3F3F3"/>
                </a:solidFill>
                <a:latin typeface="Coming Soon"/>
                <a:ea typeface="Coming Soon"/>
                <a:cs typeface="Coming Soon"/>
                <a:sym typeface="Coming Soon"/>
              </a:rPr>
              <a:t>Candle Testings</a:t>
            </a:r>
            <a:endParaRPr sz="2400" u="sng">
              <a:solidFill>
                <a:srgbClr val="F3F3F3"/>
              </a:solidFill>
              <a:latin typeface="Coming Soon"/>
              <a:ea typeface="Coming Soon"/>
              <a:cs typeface="Coming Soon"/>
              <a:sym typeface="Coming Soon"/>
            </a:endParaRPr>
          </a:p>
        </p:txBody>
      </p:sp>
      <p:graphicFrame>
        <p:nvGraphicFramePr>
          <p:cNvPr id="310" name="Google Shape;310;p25"/>
          <p:cNvGraphicFramePr/>
          <p:nvPr/>
        </p:nvGraphicFramePr>
        <p:xfrm>
          <a:off x="2125288" y="905767"/>
          <a:ext cx="3000000" cy="3000000"/>
        </p:xfrm>
        <a:graphic>
          <a:graphicData uri="http://schemas.openxmlformats.org/drawingml/2006/table">
            <a:tbl>
              <a:tblPr>
                <a:noFill/>
                <a:tableStyleId>{4AE8C76F-8ED6-416C-A91E-581701FAD59C}</a:tableStyleId>
              </a:tblPr>
              <a:tblGrid>
                <a:gridCol w="561050"/>
                <a:gridCol w="541975"/>
                <a:gridCol w="1123625"/>
                <a:gridCol w="1323800"/>
                <a:gridCol w="1342975"/>
              </a:tblGrid>
              <a:tr h="32945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First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Second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39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2913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311" name="Google Shape;311;p25"/>
          <p:cNvSpPr txBox="1"/>
          <p:nvPr/>
        </p:nvSpPr>
        <p:spPr>
          <a:xfrm>
            <a:off x="452850" y="4233500"/>
            <a:ext cx="8238300" cy="6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candle flame moved the most from most to least?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AutoNum type="arabicPeriod"/>
            </a:pPr>
            <a:r>
              <a:rPr lang="en">
                <a:solidFill>
                  <a:schemeClr val="lt1"/>
                </a:solidFill>
                <a:latin typeface="Coming Soon"/>
                <a:ea typeface="Coming Soon"/>
                <a:cs typeface="Coming Soon"/>
                <a:sym typeface="Coming Soon"/>
              </a:rPr>
              <a:t>Surgical, Gap   2.  Homemade   3.  32 Degrees, Sport Chek, Dust, N95</a:t>
            </a:r>
            <a:endParaRPr>
              <a:solidFill>
                <a:schemeClr val="lt1"/>
              </a:solidFill>
              <a:latin typeface="Coming Soon"/>
              <a:ea typeface="Coming Soon"/>
              <a:cs typeface="Coming Soon"/>
              <a:sym typeface="Coming Soo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6"/>
          <p:cNvSpPr txBox="1"/>
          <p:nvPr/>
        </p:nvSpPr>
        <p:spPr>
          <a:xfrm>
            <a:off x="0" y="342600"/>
            <a:ext cx="9144000" cy="4698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3F3F3"/>
                </a:solidFill>
                <a:latin typeface="Coming Soon"/>
                <a:ea typeface="Coming Soon"/>
                <a:cs typeface="Coming Soon"/>
                <a:sym typeface="Coming Soon"/>
              </a:rPr>
              <a:t>Candle Testings</a:t>
            </a:r>
            <a:endParaRPr sz="2400" u="sng">
              <a:solidFill>
                <a:srgbClr val="F3F3F3"/>
              </a:solidFill>
              <a:latin typeface="Coming Soon"/>
              <a:ea typeface="Coming Soon"/>
              <a:cs typeface="Coming Soon"/>
              <a:sym typeface="Coming Soon"/>
            </a:endParaRPr>
          </a:p>
        </p:txBody>
      </p:sp>
      <p:graphicFrame>
        <p:nvGraphicFramePr>
          <p:cNvPr id="317" name="Google Shape;317;p26"/>
          <p:cNvGraphicFramePr/>
          <p:nvPr/>
        </p:nvGraphicFramePr>
        <p:xfrm>
          <a:off x="2110988" y="906400"/>
          <a:ext cx="3000000" cy="3000000"/>
        </p:xfrm>
        <a:graphic>
          <a:graphicData uri="http://schemas.openxmlformats.org/drawingml/2006/table">
            <a:tbl>
              <a:tblPr>
                <a:noFill/>
                <a:tableStyleId>{4AE8C76F-8ED6-416C-A91E-581701FAD59C}</a:tableStyleId>
              </a:tblPr>
              <a:tblGrid>
                <a:gridCol w="561050"/>
                <a:gridCol w="541975"/>
                <a:gridCol w="1123625"/>
                <a:gridCol w="1352400"/>
                <a:gridCol w="1342975"/>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First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Second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676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5805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318" name="Google Shape;318;p26"/>
          <p:cNvSpPr txBox="1"/>
          <p:nvPr/>
        </p:nvSpPr>
        <p:spPr>
          <a:xfrm>
            <a:off x="452850" y="4233500"/>
            <a:ext cx="82383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candle flame moved the most from most to least?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AutoNum type="arabicPeriod"/>
            </a:pPr>
            <a:r>
              <a:rPr lang="en">
                <a:solidFill>
                  <a:schemeClr val="lt1"/>
                </a:solidFill>
                <a:latin typeface="Coming Soon"/>
                <a:ea typeface="Coming Soon"/>
                <a:cs typeface="Coming Soon"/>
                <a:sym typeface="Coming Soon"/>
              </a:rPr>
              <a:t>Gap</a:t>
            </a:r>
            <a:r>
              <a:rPr lang="en">
                <a:solidFill>
                  <a:schemeClr val="lt1"/>
                </a:solidFill>
                <a:latin typeface="Coming Soon"/>
                <a:ea typeface="Coming Soon"/>
                <a:cs typeface="Coming Soon"/>
                <a:sym typeface="Coming Soon"/>
              </a:rPr>
              <a:t>   2.  Surgical   3.  Homemade   4.  32 Degrees, Sport Chek, Dust, N95</a:t>
            </a:r>
            <a:endParaRPr>
              <a:solidFill>
                <a:schemeClr val="lt1"/>
              </a:solidFill>
              <a:latin typeface="Coming Soon"/>
              <a:ea typeface="Coming Soon"/>
              <a:cs typeface="Coming Soon"/>
              <a:sym typeface="Coming Soo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7"/>
          <p:cNvSpPr txBox="1"/>
          <p:nvPr/>
        </p:nvSpPr>
        <p:spPr>
          <a:xfrm>
            <a:off x="0" y="342600"/>
            <a:ext cx="9144000" cy="4698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3F3F3"/>
                </a:solidFill>
                <a:latin typeface="Coming Soon"/>
                <a:ea typeface="Coming Soon"/>
                <a:cs typeface="Coming Soon"/>
                <a:sym typeface="Coming Soon"/>
              </a:rPr>
              <a:t>Candle Testings</a:t>
            </a:r>
            <a:endParaRPr sz="2400" u="sng">
              <a:solidFill>
                <a:srgbClr val="F3F3F3"/>
              </a:solidFill>
              <a:latin typeface="Coming Soon"/>
              <a:ea typeface="Coming Soon"/>
              <a:cs typeface="Coming Soon"/>
              <a:sym typeface="Coming Soon"/>
            </a:endParaRPr>
          </a:p>
        </p:txBody>
      </p:sp>
      <p:graphicFrame>
        <p:nvGraphicFramePr>
          <p:cNvPr id="324" name="Google Shape;324;p27"/>
          <p:cNvGraphicFramePr/>
          <p:nvPr/>
        </p:nvGraphicFramePr>
        <p:xfrm>
          <a:off x="2130063" y="910450"/>
          <a:ext cx="3000000" cy="3000000"/>
        </p:xfrm>
        <a:graphic>
          <a:graphicData uri="http://schemas.openxmlformats.org/drawingml/2006/table">
            <a:tbl>
              <a:tblPr>
                <a:noFill/>
                <a:tableStyleId>{4AE8C76F-8ED6-416C-A91E-581701FAD59C}</a:tableStyleId>
              </a:tblPr>
              <a:tblGrid>
                <a:gridCol w="561050"/>
                <a:gridCol w="541975"/>
                <a:gridCol w="1123625"/>
                <a:gridCol w="1323800"/>
                <a:gridCol w="1333425"/>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First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Second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325" name="Google Shape;325;p27"/>
          <p:cNvSpPr txBox="1"/>
          <p:nvPr/>
        </p:nvSpPr>
        <p:spPr>
          <a:xfrm>
            <a:off x="452850" y="4233500"/>
            <a:ext cx="8238300" cy="6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candle flame moved the most from most to least?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AutoNum type="arabicPeriod"/>
            </a:pPr>
            <a:r>
              <a:rPr lang="en">
                <a:solidFill>
                  <a:schemeClr val="lt1"/>
                </a:solidFill>
                <a:latin typeface="Coming Soon"/>
                <a:ea typeface="Coming Soon"/>
                <a:cs typeface="Coming Soon"/>
                <a:sym typeface="Coming Soon"/>
              </a:rPr>
              <a:t>Surgical, Gap </a:t>
            </a:r>
            <a:r>
              <a:rPr lang="en">
                <a:solidFill>
                  <a:schemeClr val="lt1"/>
                </a:solidFill>
                <a:latin typeface="Coming Soon"/>
                <a:ea typeface="Coming Soon"/>
                <a:cs typeface="Coming Soon"/>
                <a:sym typeface="Coming Soon"/>
              </a:rPr>
              <a:t>  2.  Homemade   3.  32 Degrees, Sport Chek, Dust, N95  </a:t>
            </a:r>
            <a:endParaRPr>
              <a:solidFill>
                <a:schemeClr val="lt1"/>
              </a:solidFill>
              <a:latin typeface="Coming Soon"/>
              <a:ea typeface="Coming Soon"/>
              <a:cs typeface="Coming Soon"/>
              <a:sym typeface="Coming Soo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8"/>
          <p:cNvSpPr txBox="1"/>
          <p:nvPr/>
        </p:nvSpPr>
        <p:spPr>
          <a:xfrm>
            <a:off x="0" y="342600"/>
            <a:ext cx="9144000" cy="4698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3F3F3"/>
                </a:solidFill>
                <a:latin typeface="Coming Soon"/>
                <a:ea typeface="Coming Soon"/>
                <a:cs typeface="Coming Soon"/>
                <a:sym typeface="Coming Soon"/>
              </a:rPr>
              <a:t>Candle Testings</a:t>
            </a:r>
            <a:endParaRPr sz="2400" u="sng">
              <a:solidFill>
                <a:srgbClr val="F3F3F3"/>
              </a:solidFill>
              <a:latin typeface="Coming Soon"/>
              <a:ea typeface="Coming Soon"/>
              <a:cs typeface="Coming Soon"/>
              <a:sym typeface="Coming Soon"/>
            </a:endParaRPr>
          </a:p>
        </p:txBody>
      </p:sp>
      <p:graphicFrame>
        <p:nvGraphicFramePr>
          <p:cNvPr id="331" name="Google Shape;331;p28"/>
          <p:cNvGraphicFramePr/>
          <p:nvPr/>
        </p:nvGraphicFramePr>
        <p:xfrm>
          <a:off x="2106200" y="910613"/>
          <a:ext cx="3000000" cy="3000000"/>
        </p:xfrm>
        <a:graphic>
          <a:graphicData uri="http://schemas.openxmlformats.org/drawingml/2006/table">
            <a:tbl>
              <a:tblPr>
                <a:noFill/>
                <a:tableStyleId>{4AE8C76F-8ED6-416C-A91E-581701FAD59C}</a:tableStyleId>
              </a:tblPr>
              <a:tblGrid>
                <a:gridCol w="561050"/>
                <a:gridCol w="541975"/>
                <a:gridCol w="1123625"/>
                <a:gridCol w="1333325"/>
                <a:gridCol w="1371625"/>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First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Second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332" name="Google Shape;332;p28"/>
          <p:cNvSpPr txBox="1"/>
          <p:nvPr/>
        </p:nvSpPr>
        <p:spPr>
          <a:xfrm>
            <a:off x="452850" y="4233525"/>
            <a:ext cx="82383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candle flame moved the most from most to least?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AutoNum type="arabicPeriod"/>
            </a:pPr>
            <a:r>
              <a:rPr lang="en">
                <a:solidFill>
                  <a:schemeClr val="lt1"/>
                </a:solidFill>
                <a:latin typeface="Coming Soon"/>
                <a:ea typeface="Coming Soon"/>
                <a:cs typeface="Coming Soon"/>
                <a:sym typeface="Coming Soon"/>
              </a:rPr>
              <a:t>Gap   2.  Surgical   3.  Homemade   4.  32 Degrees, Sport Chek   5.  Dust, N95</a:t>
            </a:r>
            <a:endParaRPr>
              <a:solidFill>
                <a:schemeClr val="lt1"/>
              </a:solidFill>
              <a:latin typeface="Coming Soon"/>
              <a:ea typeface="Coming Soon"/>
              <a:cs typeface="Coming Soon"/>
              <a:sym typeface="Coming Soo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9"/>
          <p:cNvSpPr txBox="1"/>
          <p:nvPr/>
        </p:nvSpPr>
        <p:spPr>
          <a:xfrm>
            <a:off x="0" y="342600"/>
            <a:ext cx="9144000" cy="4698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3F3F3"/>
                </a:solidFill>
                <a:latin typeface="Coming Soon"/>
                <a:ea typeface="Coming Soon"/>
                <a:cs typeface="Coming Soon"/>
                <a:sym typeface="Coming Soon"/>
              </a:rPr>
              <a:t>Candle Testings</a:t>
            </a:r>
            <a:endParaRPr sz="2400" u="sng">
              <a:solidFill>
                <a:srgbClr val="F3F3F3"/>
              </a:solidFill>
              <a:latin typeface="Coming Soon"/>
              <a:ea typeface="Coming Soon"/>
              <a:cs typeface="Coming Soon"/>
              <a:sym typeface="Coming Soon"/>
            </a:endParaRPr>
          </a:p>
        </p:txBody>
      </p:sp>
      <p:graphicFrame>
        <p:nvGraphicFramePr>
          <p:cNvPr id="338" name="Google Shape;338;p29"/>
          <p:cNvGraphicFramePr/>
          <p:nvPr/>
        </p:nvGraphicFramePr>
        <p:xfrm>
          <a:off x="2106213" y="898405"/>
          <a:ext cx="3000000" cy="3000000"/>
        </p:xfrm>
        <a:graphic>
          <a:graphicData uri="http://schemas.openxmlformats.org/drawingml/2006/table">
            <a:tbl>
              <a:tblPr>
                <a:noFill/>
                <a:tableStyleId>{4AE8C76F-8ED6-416C-A91E-581701FAD59C}</a:tableStyleId>
              </a:tblPr>
              <a:tblGrid>
                <a:gridCol w="561050"/>
                <a:gridCol w="541975"/>
                <a:gridCol w="1123625"/>
                <a:gridCol w="1361925"/>
                <a:gridCol w="1343000"/>
              </a:tblGrid>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First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Second Flame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Very 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Very 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No movement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5625">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A lot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339" name="Google Shape;339;p29"/>
          <p:cNvSpPr txBox="1"/>
          <p:nvPr/>
        </p:nvSpPr>
        <p:spPr>
          <a:xfrm>
            <a:off x="452850" y="4233500"/>
            <a:ext cx="8238300" cy="62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candle flame moved the most from most to least?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AutoNum type="arabicPeriod"/>
            </a:pPr>
            <a:r>
              <a:rPr lang="en">
                <a:solidFill>
                  <a:schemeClr val="lt1"/>
                </a:solidFill>
                <a:latin typeface="Coming Soon"/>
                <a:ea typeface="Coming Soon"/>
                <a:cs typeface="Coming Soon"/>
                <a:sym typeface="Coming Soon"/>
              </a:rPr>
              <a:t>Gap   2.  Surgical, Dust   3.  32 Degrees, Sport Chek, Homemade, N95 </a:t>
            </a:r>
            <a:endParaRPr>
              <a:solidFill>
                <a:schemeClr val="lt1"/>
              </a:solidFill>
              <a:latin typeface="Coming Soon"/>
              <a:ea typeface="Coming Soon"/>
              <a:cs typeface="Coming Soon"/>
              <a:sym typeface="Coming Soo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0"/>
          <p:cNvSpPr txBox="1"/>
          <p:nvPr/>
        </p:nvSpPr>
        <p:spPr>
          <a:xfrm>
            <a:off x="0" y="342600"/>
            <a:ext cx="9144000" cy="4698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3F3F3"/>
                </a:solidFill>
                <a:latin typeface="Coming Soon"/>
                <a:ea typeface="Coming Soon"/>
                <a:cs typeface="Coming Soon"/>
                <a:sym typeface="Coming Soon"/>
              </a:rPr>
              <a:t>Candle Testings</a:t>
            </a:r>
            <a:endParaRPr sz="2400" u="sng">
              <a:solidFill>
                <a:srgbClr val="F3F3F3"/>
              </a:solidFill>
              <a:latin typeface="Coming Soon"/>
              <a:ea typeface="Coming Soon"/>
              <a:cs typeface="Coming Soon"/>
              <a:sym typeface="Coming Soon"/>
            </a:endParaRPr>
          </a:p>
        </p:txBody>
      </p:sp>
      <p:pic>
        <p:nvPicPr>
          <p:cNvPr id="345" name="Google Shape;345;p30"/>
          <p:cNvPicPr preferRelativeResize="0"/>
          <p:nvPr/>
        </p:nvPicPr>
        <p:blipFill>
          <a:blip r:embed="rId3">
            <a:alphaModFix/>
          </a:blip>
          <a:stretch>
            <a:fillRect/>
          </a:stretch>
        </p:blipFill>
        <p:spPr>
          <a:xfrm>
            <a:off x="724500" y="888600"/>
            <a:ext cx="3130651" cy="4178701"/>
          </a:xfrm>
          <a:prstGeom prst="rect">
            <a:avLst/>
          </a:prstGeom>
          <a:noFill/>
          <a:ln>
            <a:noFill/>
          </a:ln>
        </p:spPr>
      </p:pic>
      <p:pic>
        <p:nvPicPr>
          <p:cNvPr id="346" name="Google Shape;346;p30" title="IMG_1282.MOV">
            <a:hlinkClick r:id="rId4"/>
          </p:cNvPr>
          <p:cNvPicPr preferRelativeResize="0"/>
          <p:nvPr/>
        </p:nvPicPr>
        <p:blipFill>
          <a:blip r:embed="rId5">
            <a:alphaModFix/>
          </a:blip>
          <a:stretch>
            <a:fillRect/>
          </a:stretch>
        </p:blipFill>
        <p:spPr>
          <a:xfrm>
            <a:off x="4571100" y="1429413"/>
            <a:ext cx="4129426" cy="3097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1"/>
          <p:cNvSpPr txBox="1"/>
          <p:nvPr/>
        </p:nvSpPr>
        <p:spPr>
          <a:xfrm>
            <a:off x="0" y="345050"/>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Vacuum Testings</a:t>
            </a:r>
            <a:endParaRPr sz="2400" u="sng">
              <a:solidFill>
                <a:srgbClr val="FFFFFF"/>
              </a:solidFill>
              <a:latin typeface="Coming Soon"/>
              <a:ea typeface="Coming Soon"/>
              <a:cs typeface="Coming Soon"/>
              <a:sym typeface="Coming Soon"/>
            </a:endParaRPr>
          </a:p>
        </p:txBody>
      </p:sp>
      <p:sp>
        <p:nvSpPr>
          <p:cNvPr id="352" name="Google Shape;352;p31"/>
          <p:cNvSpPr txBox="1"/>
          <p:nvPr/>
        </p:nvSpPr>
        <p:spPr>
          <a:xfrm>
            <a:off x="476700" y="4202575"/>
            <a:ext cx="8190600" cy="9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Which mask had the least amount of flour go through the mask and on the mask? Most to least?</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Sport Chek   2.  32 Degrees   3.  Homemade, Gap   4. Dust   5.  Surgical   6. N95</a:t>
            </a:r>
            <a:endParaRPr>
              <a:solidFill>
                <a:srgbClr val="FFFFFF"/>
              </a:solidFill>
              <a:latin typeface="Coming Soon"/>
              <a:ea typeface="Coming Soon"/>
              <a:cs typeface="Coming Soon"/>
              <a:sym typeface="Coming Soon"/>
            </a:endParaRPr>
          </a:p>
        </p:txBody>
      </p:sp>
      <p:graphicFrame>
        <p:nvGraphicFramePr>
          <p:cNvPr id="353" name="Google Shape;353;p31"/>
          <p:cNvGraphicFramePr/>
          <p:nvPr/>
        </p:nvGraphicFramePr>
        <p:xfrm>
          <a:off x="671550" y="914275"/>
          <a:ext cx="3000000" cy="3000000"/>
        </p:xfrm>
        <a:graphic>
          <a:graphicData uri="http://schemas.openxmlformats.org/drawingml/2006/table">
            <a:tbl>
              <a:tblPr>
                <a:noFill/>
                <a:tableStyleId>{4AE8C76F-8ED6-416C-A91E-581701FAD59C}</a:tableStyleId>
              </a:tblPr>
              <a:tblGrid>
                <a:gridCol w="594350"/>
                <a:gridCol w="565650"/>
                <a:gridCol w="1130000"/>
                <a:gridCol w="2220375"/>
                <a:gridCol w="1522125"/>
                <a:gridCol w="1768400"/>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Vacuum</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Percentage on sock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4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Little bit on side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13% = 3/</a:t>
                      </a:r>
                      <a:r>
                        <a:rPr lang="en">
                          <a:solidFill>
                            <a:srgbClr val="FFFFFF"/>
                          </a:solidFill>
                          <a:latin typeface="Coming Soon"/>
                          <a:ea typeface="Coming Soon"/>
                          <a:cs typeface="Coming Soon"/>
                          <a:sym typeface="Coming Soon"/>
                        </a:rPr>
                        <a:t>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(inside too)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33% = 8/24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many specks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8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Very thin layer, 4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2"/>
          <p:cNvSpPr txBox="1"/>
          <p:nvPr/>
        </p:nvSpPr>
        <p:spPr>
          <a:xfrm>
            <a:off x="0" y="354625"/>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Vacuum Testings</a:t>
            </a:r>
            <a:endParaRPr sz="2400" u="sng">
              <a:solidFill>
                <a:srgbClr val="FFFFFF"/>
              </a:solidFill>
              <a:latin typeface="Coming Soon"/>
              <a:ea typeface="Coming Soon"/>
              <a:cs typeface="Coming Soon"/>
              <a:sym typeface="Coming Soon"/>
            </a:endParaRPr>
          </a:p>
        </p:txBody>
      </p:sp>
      <p:sp>
        <p:nvSpPr>
          <p:cNvPr id="359" name="Google Shape;359;p32"/>
          <p:cNvSpPr txBox="1"/>
          <p:nvPr/>
        </p:nvSpPr>
        <p:spPr>
          <a:xfrm>
            <a:off x="452850" y="4183450"/>
            <a:ext cx="8238300" cy="9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Which mask had the least amount of flour go through the mask and on the mask? Most to least?</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Sport Chek   2.  Gap   3.  32 Degrees, Homemade   4.  Dust   5.  Surgical   6.  N95</a:t>
            </a:r>
            <a:endParaRPr>
              <a:solidFill>
                <a:srgbClr val="FFFFFF"/>
              </a:solidFill>
              <a:latin typeface="Coming Soon"/>
              <a:ea typeface="Coming Soon"/>
              <a:cs typeface="Coming Soon"/>
              <a:sym typeface="Coming Soon"/>
            </a:endParaRPr>
          </a:p>
        </p:txBody>
      </p:sp>
      <p:graphicFrame>
        <p:nvGraphicFramePr>
          <p:cNvPr id="360" name="Google Shape;360;p32"/>
          <p:cNvGraphicFramePr/>
          <p:nvPr/>
        </p:nvGraphicFramePr>
        <p:xfrm>
          <a:off x="383600" y="923825"/>
          <a:ext cx="3000000" cy="3000000"/>
        </p:xfrm>
        <a:graphic>
          <a:graphicData uri="http://schemas.openxmlformats.org/drawingml/2006/table">
            <a:tbl>
              <a:tblPr>
                <a:noFill/>
                <a:tableStyleId>{4AE8C76F-8ED6-416C-A91E-581701FAD59C}</a:tableStyleId>
              </a:tblPr>
              <a:tblGrid>
                <a:gridCol w="594350"/>
                <a:gridCol w="565650"/>
                <a:gridCol w="1130000"/>
                <a:gridCol w="2937725"/>
                <a:gridCol w="1158725"/>
                <a:gridCol w="1741675"/>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Vacuum</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Percentage on sock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Big layer (inside too)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54% = 13/24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4 small clumps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 clumps, 4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4 clumps, many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5"/>
          <p:cNvSpPr txBox="1"/>
          <p:nvPr/>
        </p:nvSpPr>
        <p:spPr>
          <a:xfrm>
            <a:off x="445200" y="919175"/>
            <a:ext cx="8253600" cy="4224300"/>
          </a:xfrm>
          <a:prstGeom prst="rect">
            <a:avLst/>
          </a:prstGeom>
          <a:noFill/>
          <a:ln>
            <a:noFill/>
          </a:ln>
        </p:spPr>
        <p:txBody>
          <a:bodyPr anchorCtr="0" anchor="t" bIns="91425" lIns="91425" spcFirstLastPara="1" rIns="91425" wrap="square" tIns="91425">
            <a:noAutofit/>
          </a:bodyPr>
          <a:lstStyle/>
          <a:p>
            <a:pPr indent="457200" lvl="0" marL="0" marR="0" rtl="0" algn="l">
              <a:spcBef>
                <a:spcPts val="0"/>
              </a:spcBef>
              <a:spcAft>
                <a:spcPts val="0"/>
              </a:spcAft>
              <a:buNone/>
            </a:pPr>
            <a:r>
              <a:rPr lang="en">
                <a:solidFill>
                  <a:schemeClr val="lt1"/>
                </a:solidFill>
                <a:latin typeface="Coming Soon"/>
                <a:ea typeface="Coming Soon"/>
                <a:cs typeface="Coming Soon"/>
                <a:sym typeface="Coming Soon"/>
              </a:rPr>
              <a:t>I came up with my scientific question because everyone knows what Covid-19 is. It is very serious and that is why we have to take many precautions. Probably the most important one being we have to wear masks to prevent the spread. Now there are many studies showing that the N95 mask is the best mask to wear to protect you through Covid. But this isn’t always the easiest mask that is also available to us. It is very hard for shipments to arrive in a reasonable time frame due to the lack of material and the difficulty of shipping overseas. Which quite often needs to happen. Thus, I wonder which masks that are easily available to people will be the most protective?</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marR="0" rtl="0" algn="l">
              <a:spcBef>
                <a:spcPts val="0"/>
              </a:spcBef>
              <a:spcAft>
                <a:spcPts val="0"/>
              </a:spcAft>
              <a:buNone/>
            </a:pPr>
            <a:r>
              <a:rPr i="1" lang="en" sz="1800">
                <a:solidFill>
                  <a:schemeClr val="lt1"/>
                </a:solidFill>
                <a:latin typeface="Coming Soon"/>
                <a:ea typeface="Coming Soon"/>
                <a:cs typeface="Coming Soon"/>
                <a:sym typeface="Coming Soon"/>
              </a:rPr>
              <a:t>Scientific Question: Which mask is least permeable against water and fine powders making it protective against the Covid-19 virus?</a:t>
            </a:r>
            <a:endParaRPr i="1" sz="1800">
              <a:solidFill>
                <a:schemeClr val="lt1"/>
              </a:solidFill>
              <a:latin typeface="Coming Soon"/>
              <a:ea typeface="Coming Soon"/>
              <a:cs typeface="Coming Soon"/>
              <a:sym typeface="Coming Soon"/>
            </a:endParaRPr>
          </a:p>
        </p:txBody>
      </p:sp>
      <p:sp>
        <p:nvSpPr>
          <p:cNvPr id="172" name="Google Shape;172;p15"/>
          <p:cNvSpPr txBox="1"/>
          <p:nvPr/>
        </p:nvSpPr>
        <p:spPr>
          <a:xfrm>
            <a:off x="0" y="335125"/>
            <a:ext cx="91440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chemeClr val="lt1"/>
                </a:solidFill>
                <a:latin typeface="Coming Soon"/>
                <a:ea typeface="Coming Soon"/>
                <a:cs typeface="Coming Soon"/>
                <a:sym typeface="Coming Soon"/>
              </a:rPr>
              <a:t>Scientific Question</a:t>
            </a:r>
            <a:endParaRPr sz="2400" u="sng">
              <a:solidFill>
                <a:schemeClr val="lt1"/>
              </a:solidFill>
              <a:latin typeface="Coming Soon"/>
              <a:ea typeface="Coming Soon"/>
              <a:cs typeface="Coming Soon"/>
              <a:sym typeface="Coming Soon"/>
            </a:endParaRPr>
          </a:p>
        </p:txBody>
      </p:sp>
      <p:sp>
        <p:nvSpPr>
          <p:cNvPr id="173" name="Google Shape;173;p15"/>
          <p:cNvSpPr/>
          <p:nvPr/>
        </p:nvSpPr>
        <p:spPr>
          <a:xfrm>
            <a:off x="3820521" y="2470331"/>
            <a:ext cx="1502946" cy="1647059"/>
          </a:xfrm>
          <a:custGeom>
            <a:rect b="b" l="l" r="r" t="t"/>
            <a:pathLst>
              <a:path extrusionOk="0" h="457199" w="393699">
                <a:moveTo>
                  <a:pt x="393700" y="423863"/>
                </a:moveTo>
                <a:cubicBezTo>
                  <a:pt x="393700" y="442274"/>
                  <a:pt x="379012" y="457200"/>
                  <a:pt x="360893" y="457200"/>
                </a:cubicBezTo>
                <a:cubicBezTo>
                  <a:pt x="360893" y="457200"/>
                  <a:pt x="360892" y="457200"/>
                  <a:pt x="360892" y="457200"/>
                </a:cubicBezTo>
                <a:lnTo>
                  <a:pt x="32808" y="457200"/>
                </a:lnTo>
                <a:cubicBezTo>
                  <a:pt x="14689" y="457200"/>
                  <a:pt x="0" y="442274"/>
                  <a:pt x="0" y="423863"/>
                </a:cubicBezTo>
                <a:cubicBezTo>
                  <a:pt x="0" y="405451"/>
                  <a:pt x="14689" y="390525"/>
                  <a:pt x="32808" y="390525"/>
                </a:cubicBezTo>
                <a:lnTo>
                  <a:pt x="273534" y="390525"/>
                </a:lnTo>
                <a:cubicBezTo>
                  <a:pt x="324697" y="333222"/>
                  <a:pt x="322668" y="245222"/>
                  <a:pt x="268921" y="190416"/>
                </a:cubicBezTo>
                <a:lnTo>
                  <a:pt x="302058" y="156744"/>
                </a:lnTo>
                <a:cubicBezTo>
                  <a:pt x="362964" y="218855"/>
                  <a:pt x="374997" y="314887"/>
                  <a:pt x="331351" y="390525"/>
                </a:cubicBezTo>
                <a:lnTo>
                  <a:pt x="360892" y="390525"/>
                </a:lnTo>
                <a:cubicBezTo>
                  <a:pt x="379011" y="390525"/>
                  <a:pt x="393700" y="405450"/>
                  <a:pt x="393700" y="423862"/>
                </a:cubicBezTo>
                <a:cubicBezTo>
                  <a:pt x="393700" y="423862"/>
                  <a:pt x="393700" y="423863"/>
                  <a:pt x="393700" y="423863"/>
                </a:cubicBezTo>
                <a:close/>
                <a:moveTo>
                  <a:pt x="200910" y="237469"/>
                </a:moveTo>
                <a:lnTo>
                  <a:pt x="346673" y="89355"/>
                </a:lnTo>
                <a:cubicBezTo>
                  <a:pt x="352046" y="83896"/>
                  <a:pt x="352046" y="75044"/>
                  <a:pt x="346673" y="69585"/>
                </a:cubicBezTo>
                <a:lnTo>
                  <a:pt x="304297" y="26526"/>
                </a:lnTo>
                <a:cubicBezTo>
                  <a:pt x="298925" y="21067"/>
                  <a:pt x="290214" y="21067"/>
                  <a:pt x="284841" y="26526"/>
                </a:cubicBezTo>
                <a:lnTo>
                  <a:pt x="139078" y="174640"/>
                </a:lnTo>
                <a:cubicBezTo>
                  <a:pt x="133706" y="180100"/>
                  <a:pt x="133706" y="188951"/>
                  <a:pt x="139078" y="194410"/>
                </a:cubicBezTo>
                <a:lnTo>
                  <a:pt x="181454" y="237469"/>
                </a:lnTo>
                <a:cubicBezTo>
                  <a:pt x="186827" y="242928"/>
                  <a:pt x="195538" y="242928"/>
                  <a:pt x="200910" y="237469"/>
                </a:cubicBezTo>
                <a:close/>
                <a:moveTo>
                  <a:pt x="368660" y="44780"/>
                </a:moveTo>
                <a:lnTo>
                  <a:pt x="368660" y="44780"/>
                </a:lnTo>
                <a:cubicBezTo>
                  <a:pt x="374151" y="39200"/>
                  <a:pt x="374151" y="30154"/>
                  <a:pt x="368660" y="24574"/>
                </a:cubicBezTo>
                <a:lnTo>
                  <a:pt x="348594" y="4185"/>
                </a:lnTo>
                <a:cubicBezTo>
                  <a:pt x="343103" y="-1395"/>
                  <a:pt x="334200" y="-1395"/>
                  <a:pt x="328710" y="4185"/>
                </a:cubicBezTo>
                <a:lnTo>
                  <a:pt x="328710" y="4185"/>
                </a:lnTo>
                <a:cubicBezTo>
                  <a:pt x="323218" y="9764"/>
                  <a:pt x="323218" y="18811"/>
                  <a:pt x="328710" y="24390"/>
                </a:cubicBezTo>
                <a:lnTo>
                  <a:pt x="348775" y="44780"/>
                </a:lnTo>
                <a:cubicBezTo>
                  <a:pt x="354266" y="50359"/>
                  <a:pt x="363169" y="50359"/>
                  <a:pt x="368660" y="44780"/>
                </a:cubicBezTo>
                <a:close/>
                <a:moveTo>
                  <a:pt x="156555" y="260306"/>
                </a:moveTo>
                <a:lnTo>
                  <a:pt x="156555" y="260306"/>
                </a:lnTo>
                <a:cubicBezTo>
                  <a:pt x="162046" y="254726"/>
                  <a:pt x="162046" y="245680"/>
                  <a:pt x="156555" y="240100"/>
                </a:cubicBezTo>
                <a:lnTo>
                  <a:pt x="136489" y="219711"/>
                </a:lnTo>
                <a:cubicBezTo>
                  <a:pt x="130998" y="214132"/>
                  <a:pt x="122095" y="214132"/>
                  <a:pt x="116604" y="219711"/>
                </a:cubicBezTo>
                <a:lnTo>
                  <a:pt x="116604" y="219711"/>
                </a:lnTo>
                <a:cubicBezTo>
                  <a:pt x="111113" y="225290"/>
                  <a:pt x="111113" y="234337"/>
                  <a:pt x="116604" y="239917"/>
                </a:cubicBezTo>
                <a:lnTo>
                  <a:pt x="136670" y="260306"/>
                </a:lnTo>
                <a:cubicBezTo>
                  <a:pt x="142161" y="265885"/>
                  <a:pt x="151064" y="265885"/>
                  <a:pt x="156555" y="260306"/>
                </a:cubicBezTo>
                <a:close/>
                <a:moveTo>
                  <a:pt x="196850" y="357188"/>
                </a:moveTo>
                <a:lnTo>
                  <a:pt x="196850" y="357188"/>
                </a:lnTo>
                <a:cubicBezTo>
                  <a:pt x="196850" y="349297"/>
                  <a:pt x="190555" y="342900"/>
                  <a:pt x="182789" y="342900"/>
                </a:cubicBezTo>
                <a:lnTo>
                  <a:pt x="14061" y="342900"/>
                </a:lnTo>
                <a:cubicBezTo>
                  <a:pt x="6295" y="342900"/>
                  <a:pt x="0" y="349297"/>
                  <a:pt x="0" y="357188"/>
                </a:cubicBezTo>
                <a:lnTo>
                  <a:pt x="0" y="357188"/>
                </a:lnTo>
                <a:cubicBezTo>
                  <a:pt x="0" y="365078"/>
                  <a:pt x="6295" y="371475"/>
                  <a:pt x="14061" y="371475"/>
                </a:cubicBezTo>
                <a:lnTo>
                  <a:pt x="182789" y="371475"/>
                </a:lnTo>
                <a:cubicBezTo>
                  <a:pt x="190555" y="371475"/>
                  <a:pt x="196850" y="365078"/>
                  <a:pt x="196850" y="35718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3"/>
          <p:cNvSpPr txBox="1"/>
          <p:nvPr/>
        </p:nvSpPr>
        <p:spPr>
          <a:xfrm>
            <a:off x="0" y="354625"/>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Vacuum Testings</a:t>
            </a:r>
            <a:endParaRPr sz="2400" u="sng">
              <a:solidFill>
                <a:srgbClr val="FFFFFF"/>
              </a:solidFill>
              <a:latin typeface="Coming Soon"/>
              <a:ea typeface="Coming Soon"/>
              <a:cs typeface="Coming Soon"/>
              <a:sym typeface="Coming Soon"/>
            </a:endParaRPr>
          </a:p>
        </p:txBody>
      </p:sp>
      <p:sp>
        <p:nvSpPr>
          <p:cNvPr id="366" name="Google Shape;366;p33"/>
          <p:cNvSpPr txBox="1"/>
          <p:nvPr/>
        </p:nvSpPr>
        <p:spPr>
          <a:xfrm>
            <a:off x="467100" y="4202350"/>
            <a:ext cx="8209800" cy="9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Which mask had the least amount of flour go through the mask and on the mask? Most to least?</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Gap   2.  Homemade   3.  32 Degrees   4.  Sport Chek   5.  Dust   6.  Surgical   7.  N95</a:t>
            </a:r>
            <a:endParaRPr>
              <a:solidFill>
                <a:srgbClr val="FFFFFF"/>
              </a:solidFill>
              <a:latin typeface="Coming Soon"/>
              <a:ea typeface="Coming Soon"/>
              <a:cs typeface="Coming Soon"/>
              <a:sym typeface="Coming Soon"/>
            </a:endParaRPr>
          </a:p>
        </p:txBody>
      </p:sp>
      <p:graphicFrame>
        <p:nvGraphicFramePr>
          <p:cNvPr id="367" name="Google Shape;367;p33"/>
          <p:cNvGraphicFramePr/>
          <p:nvPr/>
        </p:nvGraphicFramePr>
        <p:xfrm>
          <a:off x="201350" y="918955"/>
          <a:ext cx="3000000" cy="3000000"/>
        </p:xfrm>
        <a:graphic>
          <a:graphicData uri="http://schemas.openxmlformats.org/drawingml/2006/table">
            <a:tbl>
              <a:tblPr>
                <a:noFill/>
                <a:tableStyleId>{4AE8C76F-8ED6-416C-A91E-581701FAD59C}</a:tableStyleId>
              </a:tblPr>
              <a:tblGrid>
                <a:gridCol w="594350"/>
                <a:gridCol w="565650"/>
                <a:gridCol w="1130000"/>
                <a:gridCol w="3473375"/>
                <a:gridCol w="1177825"/>
                <a:gridCol w="1800075"/>
              </a:tblGrid>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Vacuum</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Percentage on sock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4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Very thin layer, 2 speck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Small patch</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8% = 2/24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2 small clumps, many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9 clumps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Big layer</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4"/>
          <p:cNvSpPr txBox="1"/>
          <p:nvPr/>
        </p:nvSpPr>
        <p:spPr>
          <a:xfrm>
            <a:off x="0" y="354625"/>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Vacuum Testings</a:t>
            </a:r>
            <a:endParaRPr sz="2400" u="sng">
              <a:solidFill>
                <a:srgbClr val="FFFFFF"/>
              </a:solidFill>
              <a:latin typeface="Coming Soon"/>
              <a:ea typeface="Coming Soon"/>
              <a:cs typeface="Coming Soon"/>
              <a:sym typeface="Coming Soon"/>
            </a:endParaRPr>
          </a:p>
        </p:txBody>
      </p:sp>
      <p:sp>
        <p:nvSpPr>
          <p:cNvPr id="373" name="Google Shape;373;p34"/>
          <p:cNvSpPr txBox="1"/>
          <p:nvPr/>
        </p:nvSpPr>
        <p:spPr>
          <a:xfrm>
            <a:off x="452850" y="4192950"/>
            <a:ext cx="8238300" cy="9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Which mask had the least amount of flour go through the mask and on the mask? Most to least?</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Sport Chek   2.  Gap   3.  Homemade   4.  32 Degrees   5.  Dust   6.  Surgical, N95</a:t>
            </a:r>
            <a:endParaRPr>
              <a:solidFill>
                <a:srgbClr val="FFFFFF"/>
              </a:solidFill>
              <a:latin typeface="Coming Soon"/>
              <a:ea typeface="Coming Soon"/>
              <a:cs typeface="Coming Soon"/>
              <a:sym typeface="Coming Soon"/>
            </a:endParaRPr>
          </a:p>
        </p:txBody>
      </p:sp>
      <p:graphicFrame>
        <p:nvGraphicFramePr>
          <p:cNvPr id="374" name="Google Shape;374;p34"/>
          <p:cNvGraphicFramePr/>
          <p:nvPr/>
        </p:nvGraphicFramePr>
        <p:xfrm>
          <a:off x="383100" y="914255"/>
          <a:ext cx="3000000" cy="3000000"/>
        </p:xfrm>
        <a:graphic>
          <a:graphicData uri="http://schemas.openxmlformats.org/drawingml/2006/table">
            <a:tbl>
              <a:tblPr>
                <a:noFill/>
                <a:tableStyleId>{4AE8C76F-8ED6-416C-A91E-581701FAD59C}</a:tableStyleId>
              </a:tblPr>
              <a:tblGrid>
                <a:gridCol w="594350"/>
                <a:gridCol w="565650"/>
                <a:gridCol w="1130000"/>
                <a:gridCol w="2947325"/>
                <a:gridCol w="1388250"/>
                <a:gridCol w="1752225"/>
              </a:tblGrid>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Vacuum</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Percentage on sock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3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Very thin layer</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16% = 4/24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Big layer (inside too)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45% = 11/24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4 clumps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 clumps, many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5 clumps, many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5"/>
          <p:cNvSpPr txBox="1"/>
          <p:nvPr/>
        </p:nvSpPr>
        <p:spPr>
          <a:xfrm>
            <a:off x="0" y="354625"/>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Vacuum Testings</a:t>
            </a:r>
            <a:endParaRPr sz="2400" u="sng">
              <a:solidFill>
                <a:srgbClr val="FFFFFF"/>
              </a:solidFill>
              <a:latin typeface="Coming Soon"/>
              <a:ea typeface="Coming Soon"/>
              <a:cs typeface="Coming Soon"/>
              <a:sym typeface="Coming Soon"/>
            </a:endParaRPr>
          </a:p>
        </p:txBody>
      </p:sp>
      <p:sp>
        <p:nvSpPr>
          <p:cNvPr id="380" name="Google Shape;380;p35"/>
          <p:cNvSpPr txBox="1"/>
          <p:nvPr/>
        </p:nvSpPr>
        <p:spPr>
          <a:xfrm>
            <a:off x="452850" y="4193000"/>
            <a:ext cx="8238300" cy="9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Which mask had the least amount of flour go through the mask and on the mask? Most to least? </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Gap   2.  Sport Chek   3.  Homemade   4.  Dust   5.  32 Degrees, Surgical   6.  N95</a:t>
            </a:r>
            <a:endParaRPr>
              <a:solidFill>
                <a:srgbClr val="FFFFFF"/>
              </a:solidFill>
              <a:latin typeface="Coming Soon"/>
              <a:ea typeface="Coming Soon"/>
              <a:cs typeface="Coming Soon"/>
              <a:sym typeface="Coming Soon"/>
            </a:endParaRPr>
          </a:p>
        </p:txBody>
      </p:sp>
      <p:graphicFrame>
        <p:nvGraphicFramePr>
          <p:cNvPr id="381" name="Google Shape;381;p35"/>
          <p:cNvGraphicFramePr/>
          <p:nvPr/>
        </p:nvGraphicFramePr>
        <p:xfrm>
          <a:off x="856563" y="914267"/>
          <a:ext cx="3000000" cy="3000000"/>
        </p:xfrm>
        <a:graphic>
          <a:graphicData uri="http://schemas.openxmlformats.org/drawingml/2006/table">
            <a:tbl>
              <a:tblPr>
                <a:noFill/>
                <a:tableStyleId>{4AE8C76F-8ED6-416C-A91E-581701FAD59C}</a:tableStyleId>
              </a:tblPr>
              <a:tblGrid>
                <a:gridCol w="594350"/>
                <a:gridCol w="565650"/>
                <a:gridCol w="1130000"/>
                <a:gridCol w="2239525"/>
                <a:gridCol w="1168250"/>
                <a:gridCol w="1733100"/>
              </a:tblGrid>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On Vacuum</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Percentage on sock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 speck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4 clumps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Small patch</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42% = 10/24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3 clumps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 clumps, many specks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Thin layer, many clumps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Nothing</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0% = 0/24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6"/>
          <p:cNvSpPr txBox="1"/>
          <p:nvPr/>
        </p:nvSpPr>
        <p:spPr>
          <a:xfrm>
            <a:off x="0" y="354625"/>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Vacuum Testings</a:t>
            </a:r>
            <a:endParaRPr sz="2400" u="sng">
              <a:solidFill>
                <a:srgbClr val="FFFFFF"/>
              </a:solidFill>
              <a:latin typeface="Coming Soon"/>
              <a:ea typeface="Coming Soon"/>
              <a:cs typeface="Coming Soon"/>
              <a:sym typeface="Coming Soon"/>
            </a:endParaRPr>
          </a:p>
        </p:txBody>
      </p:sp>
      <p:pic>
        <p:nvPicPr>
          <p:cNvPr id="387" name="Google Shape;387;p36"/>
          <p:cNvPicPr preferRelativeResize="0"/>
          <p:nvPr/>
        </p:nvPicPr>
        <p:blipFill rotWithShape="1">
          <a:blip r:embed="rId3">
            <a:alphaModFix/>
          </a:blip>
          <a:srcRect b="16180" l="33436" r="29975" t="48359"/>
          <a:stretch/>
        </p:blipFill>
        <p:spPr>
          <a:xfrm>
            <a:off x="8085625" y="905825"/>
            <a:ext cx="1106050" cy="1430252"/>
          </a:xfrm>
          <a:prstGeom prst="rect">
            <a:avLst/>
          </a:prstGeom>
          <a:noFill/>
          <a:ln>
            <a:noFill/>
          </a:ln>
        </p:spPr>
      </p:pic>
      <p:pic>
        <p:nvPicPr>
          <p:cNvPr id="388" name="Google Shape;388;p36"/>
          <p:cNvPicPr preferRelativeResize="0"/>
          <p:nvPr/>
        </p:nvPicPr>
        <p:blipFill rotWithShape="1">
          <a:blip r:embed="rId4">
            <a:alphaModFix/>
          </a:blip>
          <a:srcRect b="52823" l="12087" r="0" t="1078"/>
          <a:stretch/>
        </p:blipFill>
        <p:spPr>
          <a:xfrm>
            <a:off x="1410025" y="905825"/>
            <a:ext cx="3206584" cy="1508350"/>
          </a:xfrm>
          <a:prstGeom prst="rect">
            <a:avLst/>
          </a:prstGeom>
          <a:noFill/>
          <a:ln>
            <a:noFill/>
          </a:ln>
        </p:spPr>
      </p:pic>
      <p:pic>
        <p:nvPicPr>
          <p:cNvPr id="389" name="Google Shape;389;p36"/>
          <p:cNvPicPr preferRelativeResize="0"/>
          <p:nvPr/>
        </p:nvPicPr>
        <p:blipFill rotWithShape="1">
          <a:blip r:embed="rId5">
            <a:alphaModFix/>
          </a:blip>
          <a:srcRect b="18304" l="4783" r="3041" t="14792"/>
          <a:stretch/>
        </p:blipFill>
        <p:spPr>
          <a:xfrm>
            <a:off x="0" y="905825"/>
            <a:ext cx="1410026" cy="1430251"/>
          </a:xfrm>
          <a:prstGeom prst="rect">
            <a:avLst/>
          </a:prstGeom>
          <a:noFill/>
          <a:ln>
            <a:noFill/>
          </a:ln>
        </p:spPr>
      </p:pic>
      <p:pic>
        <p:nvPicPr>
          <p:cNvPr id="390" name="Google Shape;390;p36"/>
          <p:cNvPicPr preferRelativeResize="0"/>
          <p:nvPr/>
        </p:nvPicPr>
        <p:blipFill rotWithShape="1">
          <a:blip r:embed="rId6">
            <a:alphaModFix/>
          </a:blip>
          <a:srcRect b="0" l="10385" r="8" t="9346"/>
          <a:stretch/>
        </p:blipFill>
        <p:spPr>
          <a:xfrm>
            <a:off x="6223825" y="905825"/>
            <a:ext cx="1861402" cy="1508349"/>
          </a:xfrm>
          <a:prstGeom prst="rect">
            <a:avLst/>
          </a:prstGeom>
          <a:noFill/>
          <a:ln>
            <a:noFill/>
          </a:ln>
        </p:spPr>
      </p:pic>
      <p:pic>
        <p:nvPicPr>
          <p:cNvPr id="391" name="Google Shape;391;p36"/>
          <p:cNvPicPr preferRelativeResize="0"/>
          <p:nvPr/>
        </p:nvPicPr>
        <p:blipFill rotWithShape="1">
          <a:blip r:embed="rId7">
            <a:alphaModFix/>
          </a:blip>
          <a:srcRect b="6046" l="0" r="9222" t="3299"/>
          <a:stretch/>
        </p:blipFill>
        <p:spPr>
          <a:xfrm>
            <a:off x="4719650" y="905813"/>
            <a:ext cx="1504175" cy="1508367"/>
          </a:xfrm>
          <a:prstGeom prst="rect">
            <a:avLst/>
          </a:prstGeom>
          <a:noFill/>
          <a:ln>
            <a:noFill/>
          </a:ln>
        </p:spPr>
      </p:pic>
      <p:pic>
        <p:nvPicPr>
          <p:cNvPr id="392" name="Google Shape;392;p36"/>
          <p:cNvPicPr preferRelativeResize="0"/>
          <p:nvPr/>
        </p:nvPicPr>
        <p:blipFill rotWithShape="1">
          <a:blip r:embed="rId8">
            <a:alphaModFix/>
          </a:blip>
          <a:srcRect b="6260" l="7024" r="3833" t="7510"/>
          <a:stretch/>
        </p:blipFill>
        <p:spPr>
          <a:xfrm>
            <a:off x="123950" y="3022575"/>
            <a:ext cx="2076923" cy="1736824"/>
          </a:xfrm>
          <a:prstGeom prst="rect">
            <a:avLst/>
          </a:prstGeom>
          <a:noFill/>
          <a:ln>
            <a:noFill/>
          </a:ln>
        </p:spPr>
      </p:pic>
      <p:pic>
        <p:nvPicPr>
          <p:cNvPr id="393" name="Google Shape;393;p36"/>
          <p:cNvPicPr preferRelativeResize="0"/>
          <p:nvPr/>
        </p:nvPicPr>
        <p:blipFill rotWithShape="1">
          <a:blip r:embed="rId9">
            <a:alphaModFix/>
          </a:blip>
          <a:srcRect b="7597" l="17604" r="8551" t="5180"/>
          <a:stretch/>
        </p:blipFill>
        <p:spPr>
          <a:xfrm>
            <a:off x="2296225" y="3022575"/>
            <a:ext cx="1861399" cy="1736825"/>
          </a:xfrm>
          <a:prstGeom prst="rect">
            <a:avLst/>
          </a:prstGeom>
          <a:noFill/>
          <a:ln>
            <a:noFill/>
          </a:ln>
        </p:spPr>
      </p:pic>
      <p:pic>
        <p:nvPicPr>
          <p:cNvPr id="394" name="Google Shape;394;p36"/>
          <p:cNvPicPr preferRelativeResize="0"/>
          <p:nvPr/>
        </p:nvPicPr>
        <p:blipFill>
          <a:blip r:embed="rId10">
            <a:alphaModFix/>
          </a:blip>
          <a:stretch>
            <a:fillRect/>
          </a:stretch>
        </p:blipFill>
        <p:spPr>
          <a:xfrm>
            <a:off x="4456113" y="3022575"/>
            <a:ext cx="2397842" cy="1736825"/>
          </a:xfrm>
          <a:prstGeom prst="rect">
            <a:avLst/>
          </a:prstGeom>
          <a:noFill/>
          <a:ln>
            <a:noFill/>
          </a:ln>
        </p:spPr>
      </p:pic>
      <p:pic>
        <p:nvPicPr>
          <p:cNvPr id="395" name="Google Shape;395;p36"/>
          <p:cNvPicPr preferRelativeResize="0"/>
          <p:nvPr/>
        </p:nvPicPr>
        <p:blipFill>
          <a:blip r:embed="rId11">
            <a:alphaModFix/>
          </a:blip>
          <a:stretch>
            <a:fillRect/>
          </a:stretch>
        </p:blipFill>
        <p:spPr>
          <a:xfrm>
            <a:off x="6968350" y="3022900"/>
            <a:ext cx="2076925" cy="173618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7"/>
          <p:cNvSpPr txBox="1"/>
          <p:nvPr/>
        </p:nvSpPr>
        <p:spPr>
          <a:xfrm>
            <a:off x="0" y="354625"/>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Vacuum Testings</a:t>
            </a:r>
            <a:endParaRPr sz="2400" u="sng">
              <a:solidFill>
                <a:srgbClr val="FFFFFF"/>
              </a:solidFill>
              <a:latin typeface="Coming Soon"/>
              <a:ea typeface="Coming Soon"/>
              <a:cs typeface="Coming Soon"/>
              <a:sym typeface="Coming Soon"/>
            </a:endParaRPr>
          </a:p>
        </p:txBody>
      </p:sp>
      <p:pic>
        <p:nvPicPr>
          <p:cNvPr id="401" name="Google Shape;401;p37"/>
          <p:cNvPicPr preferRelativeResize="0"/>
          <p:nvPr/>
        </p:nvPicPr>
        <p:blipFill>
          <a:blip r:embed="rId3">
            <a:alphaModFix/>
          </a:blip>
          <a:stretch>
            <a:fillRect/>
          </a:stretch>
        </p:blipFill>
        <p:spPr>
          <a:xfrm>
            <a:off x="118175" y="908500"/>
            <a:ext cx="2630058" cy="1503350"/>
          </a:xfrm>
          <a:prstGeom prst="rect">
            <a:avLst/>
          </a:prstGeom>
          <a:noFill/>
          <a:ln>
            <a:noFill/>
          </a:ln>
        </p:spPr>
      </p:pic>
      <p:pic>
        <p:nvPicPr>
          <p:cNvPr id="402" name="Google Shape;402;p37"/>
          <p:cNvPicPr preferRelativeResize="0"/>
          <p:nvPr/>
        </p:nvPicPr>
        <p:blipFill rotWithShape="1">
          <a:blip r:embed="rId4">
            <a:alphaModFix/>
          </a:blip>
          <a:srcRect b="6213" l="0" r="0" t="5781"/>
          <a:stretch/>
        </p:blipFill>
        <p:spPr>
          <a:xfrm>
            <a:off x="2748225" y="908500"/>
            <a:ext cx="2119929" cy="1503350"/>
          </a:xfrm>
          <a:prstGeom prst="rect">
            <a:avLst/>
          </a:prstGeom>
          <a:noFill/>
          <a:ln>
            <a:noFill/>
          </a:ln>
        </p:spPr>
      </p:pic>
      <p:pic>
        <p:nvPicPr>
          <p:cNvPr id="403" name="Google Shape;403;p37"/>
          <p:cNvPicPr preferRelativeResize="0"/>
          <p:nvPr/>
        </p:nvPicPr>
        <p:blipFill>
          <a:blip r:embed="rId5">
            <a:alphaModFix/>
          </a:blip>
          <a:stretch>
            <a:fillRect/>
          </a:stretch>
        </p:blipFill>
        <p:spPr>
          <a:xfrm>
            <a:off x="5215800" y="908500"/>
            <a:ext cx="1836209" cy="1503350"/>
          </a:xfrm>
          <a:prstGeom prst="rect">
            <a:avLst/>
          </a:prstGeom>
          <a:noFill/>
          <a:ln>
            <a:noFill/>
          </a:ln>
        </p:spPr>
      </p:pic>
      <p:pic>
        <p:nvPicPr>
          <p:cNvPr id="404" name="Google Shape;404;p37"/>
          <p:cNvPicPr preferRelativeResize="0"/>
          <p:nvPr/>
        </p:nvPicPr>
        <p:blipFill>
          <a:blip r:embed="rId6">
            <a:alphaModFix/>
          </a:blip>
          <a:stretch>
            <a:fillRect/>
          </a:stretch>
        </p:blipFill>
        <p:spPr>
          <a:xfrm>
            <a:off x="7052000" y="908500"/>
            <a:ext cx="1989949" cy="1503341"/>
          </a:xfrm>
          <a:prstGeom prst="rect">
            <a:avLst/>
          </a:prstGeom>
          <a:noFill/>
          <a:ln>
            <a:noFill/>
          </a:ln>
        </p:spPr>
      </p:pic>
      <p:pic>
        <p:nvPicPr>
          <p:cNvPr id="405" name="Google Shape;405;p37"/>
          <p:cNvPicPr preferRelativeResize="0"/>
          <p:nvPr/>
        </p:nvPicPr>
        <p:blipFill>
          <a:blip r:embed="rId7">
            <a:alphaModFix/>
          </a:blip>
          <a:stretch>
            <a:fillRect/>
          </a:stretch>
        </p:blipFill>
        <p:spPr>
          <a:xfrm>
            <a:off x="6188000" y="2727100"/>
            <a:ext cx="2054606" cy="2135700"/>
          </a:xfrm>
          <a:prstGeom prst="rect">
            <a:avLst/>
          </a:prstGeom>
          <a:noFill/>
          <a:ln>
            <a:noFill/>
          </a:ln>
        </p:spPr>
      </p:pic>
      <p:pic>
        <p:nvPicPr>
          <p:cNvPr id="406" name="Google Shape;406;p37"/>
          <p:cNvPicPr preferRelativeResize="0"/>
          <p:nvPr/>
        </p:nvPicPr>
        <p:blipFill>
          <a:blip r:embed="rId8">
            <a:alphaModFix/>
          </a:blip>
          <a:stretch>
            <a:fillRect/>
          </a:stretch>
        </p:blipFill>
        <p:spPr>
          <a:xfrm>
            <a:off x="923200" y="2727100"/>
            <a:ext cx="2261001" cy="2135700"/>
          </a:xfrm>
          <a:prstGeom prst="rect">
            <a:avLst/>
          </a:prstGeom>
          <a:noFill/>
          <a:ln>
            <a:noFill/>
          </a:ln>
        </p:spPr>
      </p:pic>
      <p:pic>
        <p:nvPicPr>
          <p:cNvPr id="407" name="Google Shape;407;p37"/>
          <p:cNvPicPr preferRelativeResize="0"/>
          <p:nvPr/>
        </p:nvPicPr>
        <p:blipFill>
          <a:blip r:embed="rId9">
            <a:alphaModFix/>
          </a:blip>
          <a:stretch>
            <a:fillRect/>
          </a:stretch>
        </p:blipFill>
        <p:spPr>
          <a:xfrm>
            <a:off x="3894070" y="2727100"/>
            <a:ext cx="1355869" cy="2135700"/>
          </a:xfrm>
          <a:prstGeom prst="rect">
            <a:avLst/>
          </a:prstGeom>
          <a:noFill/>
          <a:ln>
            <a:noFill/>
          </a:ln>
        </p:spPr>
      </p:pic>
      <p:cxnSp>
        <p:nvCxnSpPr>
          <p:cNvPr id="408" name="Google Shape;408;p37"/>
          <p:cNvCxnSpPr>
            <a:endCxn id="409" idx="1"/>
          </p:cNvCxnSpPr>
          <p:nvPr/>
        </p:nvCxnSpPr>
        <p:spPr>
          <a:xfrm>
            <a:off x="5139325" y="4090475"/>
            <a:ext cx="362400" cy="295500"/>
          </a:xfrm>
          <a:prstGeom prst="straightConnector1">
            <a:avLst/>
          </a:prstGeom>
          <a:noFill/>
          <a:ln cap="flat" cmpd="sng" w="9525">
            <a:solidFill>
              <a:srgbClr val="FFFFFF"/>
            </a:solidFill>
            <a:prstDash val="solid"/>
            <a:round/>
            <a:headEnd len="med" w="med" type="none"/>
            <a:tailEnd len="med" w="med" type="triangle"/>
          </a:ln>
        </p:spPr>
      </p:cxnSp>
      <p:sp>
        <p:nvSpPr>
          <p:cNvPr id="409" name="Google Shape;409;p37"/>
          <p:cNvSpPr txBox="1"/>
          <p:nvPr/>
        </p:nvSpPr>
        <p:spPr>
          <a:xfrm>
            <a:off x="5501725" y="4090475"/>
            <a:ext cx="686400" cy="5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5-8 mm</a:t>
            </a:r>
            <a:endParaRPr>
              <a:solidFill>
                <a:srgbClr val="FFFFFF"/>
              </a:solidFill>
              <a:latin typeface="Coming Soon"/>
              <a:ea typeface="Coming Soon"/>
              <a:cs typeface="Coming Soon"/>
              <a:sym typeface="Coming So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1300"/>
                                        <p:tgtEl>
                                          <p:spTgt spid="407"/>
                                        </p:tgtEl>
                                        <p:attrNameLst>
                                          <p:attrName>ppt_w</p:attrName>
                                        </p:attrNameLst>
                                      </p:cBhvr>
                                      <p:tavLst>
                                        <p:tav fmla="" tm="0">
                                          <p:val>
                                            <p:strVal val="0"/>
                                          </p:val>
                                        </p:tav>
                                        <p:tav fmla="" tm="100000">
                                          <p:val>
                                            <p:strVal val="#ppt_w"/>
                                          </p:val>
                                        </p:tav>
                                      </p:tavLst>
                                    </p:anim>
                                    <p:anim calcmode="lin" valueType="num">
                                      <p:cBhvr additive="base">
                                        <p:cTn dur="1300"/>
                                        <p:tgtEl>
                                          <p:spTgt spid="40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3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3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8"/>
          <p:cNvSpPr txBox="1"/>
          <p:nvPr/>
        </p:nvSpPr>
        <p:spPr>
          <a:xfrm>
            <a:off x="0" y="354625"/>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Vacuum Testings</a:t>
            </a:r>
            <a:endParaRPr sz="2400" u="sng">
              <a:solidFill>
                <a:srgbClr val="FFFFFF"/>
              </a:solidFill>
              <a:latin typeface="Coming Soon"/>
              <a:ea typeface="Coming Soon"/>
              <a:cs typeface="Coming Soon"/>
              <a:sym typeface="Coming Soon"/>
            </a:endParaRPr>
          </a:p>
        </p:txBody>
      </p:sp>
      <p:pic>
        <p:nvPicPr>
          <p:cNvPr id="415" name="Google Shape;415;p38"/>
          <p:cNvPicPr preferRelativeResize="0"/>
          <p:nvPr/>
        </p:nvPicPr>
        <p:blipFill>
          <a:blip r:embed="rId3">
            <a:alphaModFix/>
          </a:blip>
          <a:stretch>
            <a:fillRect/>
          </a:stretch>
        </p:blipFill>
        <p:spPr>
          <a:xfrm>
            <a:off x="3210390" y="3803125"/>
            <a:ext cx="2723231" cy="1263775"/>
          </a:xfrm>
          <a:prstGeom prst="rect">
            <a:avLst/>
          </a:prstGeom>
          <a:noFill/>
          <a:ln>
            <a:noFill/>
          </a:ln>
        </p:spPr>
      </p:pic>
      <p:pic>
        <p:nvPicPr>
          <p:cNvPr id="416" name="Google Shape;416;p38"/>
          <p:cNvPicPr preferRelativeResize="0"/>
          <p:nvPr/>
        </p:nvPicPr>
        <p:blipFill>
          <a:blip r:embed="rId4">
            <a:alphaModFix/>
          </a:blip>
          <a:stretch>
            <a:fillRect/>
          </a:stretch>
        </p:blipFill>
        <p:spPr>
          <a:xfrm>
            <a:off x="7350775" y="857513"/>
            <a:ext cx="1564921" cy="1802099"/>
          </a:xfrm>
          <a:prstGeom prst="rect">
            <a:avLst/>
          </a:prstGeom>
          <a:noFill/>
          <a:ln>
            <a:noFill/>
          </a:ln>
        </p:spPr>
      </p:pic>
      <p:pic>
        <p:nvPicPr>
          <p:cNvPr id="417" name="Google Shape;417;p38"/>
          <p:cNvPicPr preferRelativeResize="0"/>
          <p:nvPr/>
        </p:nvPicPr>
        <p:blipFill>
          <a:blip r:embed="rId5">
            <a:alphaModFix/>
          </a:blip>
          <a:stretch>
            <a:fillRect/>
          </a:stretch>
        </p:blipFill>
        <p:spPr>
          <a:xfrm>
            <a:off x="2809725" y="909800"/>
            <a:ext cx="1503374" cy="1802097"/>
          </a:xfrm>
          <a:prstGeom prst="rect">
            <a:avLst/>
          </a:prstGeom>
          <a:noFill/>
          <a:ln>
            <a:noFill/>
          </a:ln>
        </p:spPr>
      </p:pic>
      <p:pic>
        <p:nvPicPr>
          <p:cNvPr id="418" name="Google Shape;418;p38"/>
          <p:cNvPicPr preferRelativeResize="0"/>
          <p:nvPr/>
        </p:nvPicPr>
        <p:blipFill>
          <a:blip r:embed="rId6">
            <a:alphaModFix/>
          </a:blip>
          <a:stretch>
            <a:fillRect/>
          </a:stretch>
        </p:blipFill>
        <p:spPr>
          <a:xfrm>
            <a:off x="228925" y="909800"/>
            <a:ext cx="2238825" cy="1113010"/>
          </a:xfrm>
          <a:prstGeom prst="rect">
            <a:avLst/>
          </a:prstGeom>
          <a:noFill/>
          <a:ln>
            <a:noFill/>
          </a:ln>
        </p:spPr>
      </p:pic>
      <p:pic>
        <p:nvPicPr>
          <p:cNvPr id="419" name="Google Shape;419;p38"/>
          <p:cNvPicPr preferRelativeResize="0"/>
          <p:nvPr/>
        </p:nvPicPr>
        <p:blipFill>
          <a:blip r:embed="rId7">
            <a:alphaModFix/>
          </a:blip>
          <a:stretch>
            <a:fillRect/>
          </a:stretch>
        </p:blipFill>
        <p:spPr>
          <a:xfrm>
            <a:off x="4769913" y="894038"/>
            <a:ext cx="2238825" cy="1144518"/>
          </a:xfrm>
          <a:prstGeom prst="rect">
            <a:avLst/>
          </a:prstGeom>
          <a:noFill/>
          <a:ln>
            <a:noFill/>
          </a:ln>
        </p:spPr>
      </p:pic>
      <p:pic>
        <p:nvPicPr>
          <p:cNvPr id="420" name="Google Shape;420;p38"/>
          <p:cNvPicPr preferRelativeResize="0"/>
          <p:nvPr/>
        </p:nvPicPr>
        <p:blipFill>
          <a:blip r:embed="rId8">
            <a:alphaModFix/>
          </a:blip>
          <a:stretch>
            <a:fillRect/>
          </a:stretch>
        </p:blipFill>
        <p:spPr>
          <a:xfrm>
            <a:off x="3245188" y="2758625"/>
            <a:ext cx="2309637" cy="844750"/>
          </a:xfrm>
          <a:prstGeom prst="rect">
            <a:avLst/>
          </a:prstGeom>
          <a:noFill/>
          <a:ln>
            <a:noFill/>
          </a:ln>
        </p:spPr>
      </p:pic>
      <p:pic>
        <p:nvPicPr>
          <p:cNvPr id="421" name="Google Shape;421;p38"/>
          <p:cNvPicPr preferRelativeResize="0"/>
          <p:nvPr/>
        </p:nvPicPr>
        <p:blipFill>
          <a:blip r:embed="rId9">
            <a:alphaModFix/>
          </a:blip>
          <a:stretch>
            <a:fillRect/>
          </a:stretch>
        </p:blipFill>
        <p:spPr>
          <a:xfrm>
            <a:off x="458475" y="2711900"/>
            <a:ext cx="2238824" cy="844741"/>
          </a:xfrm>
          <a:prstGeom prst="rect">
            <a:avLst/>
          </a:prstGeom>
          <a:noFill/>
          <a:ln>
            <a:noFill/>
          </a:ln>
        </p:spPr>
      </p:pic>
      <p:pic>
        <p:nvPicPr>
          <p:cNvPr id="422" name="Google Shape;422;p38"/>
          <p:cNvPicPr preferRelativeResize="0"/>
          <p:nvPr/>
        </p:nvPicPr>
        <p:blipFill>
          <a:blip r:embed="rId10">
            <a:alphaModFix/>
          </a:blip>
          <a:stretch>
            <a:fillRect/>
          </a:stretch>
        </p:blipFill>
        <p:spPr>
          <a:xfrm>
            <a:off x="6102700" y="2711900"/>
            <a:ext cx="2589299" cy="844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300"/>
                                        <p:tgtEl>
                                          <p:spTgt spid="415"/>
                                        </p:tgtEl>
                                        <p:attrNameLst>
                                          <p:attrName>ppt_w</p:attrName>
                                        </p:attrNameLst>
                                      </p:cBhvr>
                                      <p:tavLst>
                                        <p:tav fmla="" tm="0">
                                          <p:val>
                                            <p:strVal val="0"/>
                                          </p:val>
                                        </p:tav>
                                        <p:tav fmla="" tm="100000">
                                          <p:val>
                                            <p:strVal val="#ppt_w"/>
                                          </p:val>
                                        </p:tav>
                                      </p:tavLst>
                                    </p:anim>
                                    <p:anim calcmode="lin" valueType="num">
                                      <p:cBhvr additive="base">
                                        <p:cTn dur="1300"/>
                                        <p:tgtEl>
                                          <p:spTgt spid="41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9"/>
          <p:cNvSpPr txBox="1"/>
          <p:nvPr/>
        </p:nvSpPr>
        <p:spPr>
          <a:xfrm>
            <a:off x="0" y="345050"/>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Water Testings</a:t>
            </a:r>
            <a:endParaRPr sz="2400" u="sng">
              <a:solidFill>
                <a:srgbClr val="FFFFFF"/>
              </a:solidFill>
              <a:latin typeface="Coming Soon"/>
              <a:ea typeface="Coming Soon"/>
              <a:cs typeface="Coming Soon"/>
              <a:sym typeface="Coming Soon"/>
            </a:endParaRPr>
          </a:p>
        </p:txBody>
      </p:sp>
      <p:graphicFrame>
        <p:nvGraphicFramePr>
          <p:cNvPr id="428" name="Google Shape;428;p39"/>
          <p:cNvGraphicFramePr/>
          <p:nvPr/>
        </p:nvGraphicFramePr>
        <p:xfrm>
          <a:off x="640700" y="921700"/>
          <a:ext cx="3000000" cy="3000000"/>
        </p:xfrm>
        <a:graphic>
          <a:graphicData uri="http://schemas.openxmlformats.org/drawingml/2006/table">
            <a:tbl>
              <a:tblPr>
                <a:noFill/>
                <a:tableStyleId>{4AE8C76F-8ED6-416C-A91E-581701FAD59C}</a:tableStyleId>
              </a:tblPr>
              <a:tblGrid>
                <a:gridCol w="570575"/>
                <a:gridCol w="532450"/>
                <a:gridCol w="1095050"/>
                <a:gridCol w="3876225"/>
                <a:gridCol w="1788300"/>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Speed of Water (Dripping included) (seconds)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Dripping?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18</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10</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9</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17 </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8</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6</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429" name="Google Shape;429;p39"/>
          <p:cNvSpPr txBox="1"/>
          <p:nvPr/>
        </p:nvSpPr>
        <p:spPr>
          <a:xfrm>
            <a:off x="452850" y="4217425"/>
            <a:ext cx="8238300" cy="6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Which mask had the slowest speed of water flowing down? Slowest to fastest?</a:t>
            </a:r>
            <a:endParaRPr sz="16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Dust, Gap   2.  N95   3.  Sport Chek   4.  Surgical   5.  32 Degrees   6.  Homemade</a:t>
            </a:r>
            <a:endParaRPr>
              <a:solidFill>
                <a:srgbClr val="FFFFFF"/>
              </a:solidFill>
              <a:latin typeface="Coming Soon"/>
              <a:ea typeface="Coming Soon"/>
              <a:cs typeface="Coming Soon"/>
              <a:sym typeface="Coming Soo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0"/>
          <p:cNvSpPr txBox="1"/>
          <p:nvPr/>
        </p:nvSpPr>
        <p:spPr>
          <a:xfrm>
            <a:off x="0" y="345050"/>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Water Testings</a:t>
            </a:r>
            <a:endParaRPr sz="2400" u="sng">
              <a:solidFill>
                <a:srgbClr val="FFFFFF"/>
              </a:solidFill>
              <a:latin typeface="Coming Soon"/>
              <a:ea typeface="Coming Soon"/>
              <a:cs typeface="Coming Soon"/>
              <a:sym typeface="Coming Soon"/>
            </a:endParaRPr>
          </a:p>
        </p:txBody>
      </p:sp>
      <p:graphicFrame>
        <p:nvGraphicFramePr>
          <p:cNvPr id="435" name="Google Shape;435;p40"/>
          <p:cNvGraphicFramePr/>
          <p:nvPr/>
        </p:nvGraphicFramePr>
        <p:xfrm>
          <a:off x="631163" y="921700"/>
          <a:ext cx="3000000" cy="3000000"/>
        </p:xfrm>
        <a:graphic>
          <a:graphicData uri="http://schemas.openxmlformats.org/drawingml/2006/table">
            <a:tbl>
              <a:tblPr>
                <a:noFill/>
                <a:tableStyleId>{4AE8C76F-8ED6-416C-A91E-581701FAD59C}</a:tableStyleId>
              </a:tblPr>
              <a:tblGrid>
                <a:gridCol w="570575"/>
                <a:gridCol w="532450"/>
                <a:gridCol w="1095050"/>
                <a:gridCol w="3876150"/>
                <a:gridCol w="1807450"/>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Speed of Water (Dripping included)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Dripping?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19</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20</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6</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29</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22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436" name="Google Shape;436;p40"/>
          <p:cNvSpPr txBox="1"/>
          <p:nvPr/>
        </p:nvSpPr>
        <p:spPr>
          <a:xfrm>
            <a:off x="452850" y="4217425"/>
            <a:ext cx="823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mask had the slowest speed of water flowing down? Slowest to fastest?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Dust, Gap   2.  N95   3.  32 Degrees   4. Sport Chek   5.  Surgical   6.  Homemade</a:t>
            </a:r>
            <a:endParaRPr>
              <a:solidFill>
                <a:srgbClr val="FFFFFF"/>
              </a:solidFill>
              <a:latin typeface="Coming Soon"/>
              <a:ea typeface="Coming Soon"/>
              <a:cs typeface="Coming Soon"/>
              <a:sym typeface="Coming Soo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1"/>
          <p:cNvSpPr txBox="1"/>
          <p:nvPr/>
        </p:nvSpPr>
        <p:spPr>
          <a:xfrm>
            <a:off x="0" y="345050"/>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Water Testings</a:t>
            </a:r>
            <a:endParaRPr sz="2400" u="sng">
              <a:solidFill>
                <a:srgbClr val="FFFFFF"/>
              </a:solidFill>
              <a:latin typeface="Coming Soon"/>
              <a:ea typeface="Coming Soon"/>
              <a:cs typeface="Coming Soon"/>
              <a:sym typeface="Coming Soon"/>
            </a:endParaRPr>
          </a:p>
        </p:txBody>
      </p:sp>
      <p:graphicFrame>
        <p:nvGraphicFramePr>
          <p:cNvPr id="442" name="Google Shape;442;p41"/>
          <p:cNvGraphicFramePr/>
          <p:nvPr/>
        </p:nvGraphicFramePr>
        <p:xfrm>
          <a:off x="659763" y="921700"/>
          <a:ext cx="3000000" cy="3000000"/>
        </p:xfrm>
        <a:graphic>
          <a:graphicData uri="http://schemas.openxmlformats.org/drawingml/2006/table">
            <a:tbl>
              <a:tblPr>
                <a:noFill/>
                <a:tableStyleId>{4AE8C76F-8ED6-416C-A91E-581701FAD59C}</a:tableStyleId>
              </a:tblPr>
              <a:tblGrid>
                <a:gridCol w="570575"/>
                <a:gridCol w="532450"/>
                <a:gridCol w="1095050"/>
                <a:gridCol w="3838025"/>
                <a:gridCol w="1788375"/>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Speed of Water (Dripping included)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Dripping?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17</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8</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28</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20</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7</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443" name="Google Shape;443;p41"/>
          <p:cNvSpPr txBox="1"/>
          <p:nvPr/>
        </p:nvSpPr>
        <p:spPr>
          <a:xfrm>
            <a:off x="452850" y="4217425"/>
            <a:ext cx="8238300" cy="6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mask had the slowest speed of water flowing down? Slowest to fastest?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Dust, Gap   2.  N95   3.  Sport Chek   4.  32 Degrees   5.  Surgical   6.  Homemade</a:t>
            </a:r>
            <a:endParaRPr>
              <a:solidFill>
                <a:srgbClr val="FFFFFF"/>
              </a:solidFill>
              <a:latin typeface="Coming Soon"/>
              <a:ea typeface="Coming Soon"/>
              <a:cs typeface="Coming Soon"/>
              <a:sym typeface="Coming Soo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2"/>
          <p:cNvSpPr txBox="1"/>
          <p:nvPr/>
        </p:nvSpPr>
        <p:spPr>
          <a:xfrm>
            <a:off x="0" y="345050"/>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Water Testings</a:t>
            </a:r>
            <a:endParaRPr sz="2400" u="sng">
              <a:solidFill>
                <a:srgbClr val="FFFFFF"/>
              </a:solidFill>
              <a:latin typeface="Coming Soon"/>
              <a:ea typeface="Coming Soon"/>
              <a:cs typeface="Coming Soon"/>
              <a:sym typeface="Coming Soon"/>
            </a:endParaRPr>
          </a:p>
        </p:txBody>
      </p:sp>
      <p:graphicFrame>
        <p:nvGraphicFramePr>
          <p:cNvPr id="449" name="Google Shape;449;p42"/>
          <p:cNvGraphicFramePr/>
          <p:nvPr/>
        </p:nvGraphicFramePr>
        <p:xfrm>
          <a:off x="656913" y="921700"/>
          <a:ext cx="3000000" cy="3000000"/>
        </p:xfrm>
        <a:graphic>
          <a:graphicData uri="http://schemas.openxmlformats.org/drawingml/2006/table">
            <a:tbl>
              <a:tblPr>
                <a:noFill/>
                <a:tableStyleId>{4AE8C76F-8ED6-416C-A91E-581701FAD59C}</a:tableStyleId>
              </a:tblPr>
              <a:tblGrid>
                <a:gridCol w="570575"/>
                <a:gridCol w="532450"/>
                <a:gridCol w="1095050"/>
                <a:gridCol w="3857125"/>
                <a:gridCol w="1774975"/>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Speed of Water (Dripping included)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Dripping?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20</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10</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27</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11</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16</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450" name="Google Shape;450;p42"/>
          <p:cNvSpPr txBox="1"/>
          <p:nvPr/>
        </p:nvSpPr>
        <p:spPr>
          <a:xfrm>
            <a:off x="452850" y="4217425"/>
            <a:ext cx="82383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mask had the slowest speed of water flowing down? Slowest to fastest?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Dust, Gap   2.  N95   3.  Sport Chek   4.  32 Degrees   5.  Surgical   6.  Homemade</a:t>
            </a:r>
            <a:endParaRPr>
              <a:solidFill>
                <a:srgbClr val="FFFFFF"/>
              </a:solidFill>
              <a:latin typeface="Coming Soon"/>
              <a:ea typeface="Coming Soon"/>
              <a:cs typeface="Coming Soon"/>
              <a:sym typeface="Coming Soo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6"/>
          <p:cNvSpPr txBox="1"/>
          <p:nvPr/>
        </p:nvSpPr>
        <p:spPr>
          <a:xfrm>
            <a:off x="19200" y="335125"/>
            <a:ext cx="91056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Variables</a:t>
            </a:r>
            <a:endParaRPr sz="2400" u="sng">
              <a:solidFill>
                <a:srgbClr val="FFFFFF"/>
              </a:solidFill>
              <a:latin typeface="Coming Soon"/>
              <a:ea typeface="Coming Soon"/>
              <a:cs typeface="Coming Soon"/>
              <a:sym typeface="Coming Soon"/>
            </a:endParaRPr>
          </a:p>
        </p:txBody>
      </p:sp>
      <p:sp>
        <p:nvSpPr>
          <p:cNvPr id="179" name="Google Shape;179;p16"/>
          <p:cNvSpPr txBox="1"/>
          <p:nvPr/>
        </p:nvSpPr>
        <p:spPr>
          <a:xfrm>
            <a:off x="450000" y="794725"/>
            <a:ext cx="8244000" cy="38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Coming Soon"/>
                <a:ea typeface="Coming Soon"/>
                <a:cs typeface="Coming Soon"/>
                <a:sym typeface="Coming Soon"/>
              </a:rPr>
              <a:t>Manipulated Variables</a:t>
            </a:r>
            <a:endParaRPr sz="1500">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a:solidFill>
                  <a:srgbClr val="FFFFFF"/>
                </a:solidFill>
                <a:latin typeface="Coming Soon"/>
                <a:ea typeface="Coming Soon"/>
                <a:cs typeface="Coming Soon"/>
                <a:sym typeface="Coming Soon"/>
              </a:rPr>
              <a:t>The manipulated variables for my project are the different brands of masks used. (</a:t>
            </a:r>
            <a:r>
              <a:rPr lang="en">
                <a:solidFill>
                  <a:srgbClr val="FFFFFF"/>
                </a:solidFill>
                <a:latin typeface="Coming Soon"/>
                <a:ea typeface="Coming Soon"/>
                <a:cs typeface="Coming Soon"/>
                <a:sym typeface="Coming Soon"/>
              </a:rPr>
              <a:t>32 Degrees, </a:t>
            </a:r>
            <a:r>
              <a:rPr lang="en">
                <a:solidFill>
                  <a:srgbClr val="FFFFFF"/>
                </a:solidFill>
                <a:latin typeface="Coming Soon"/>
                <a:ea typeface="Coming Soon"/>
                <a:cs typeface="Coming Soon"/>
                <a:sym typeface="Coming Soon"/>
              </a:rPr>
              <a:t>Sport C</a:t>
            </a:r>
            <a:r>
              <a:rPr lang="en">
                <a:solidFill>
                  <a:srgbClr val="FFFFFF"/>
                </a:solidFill>
                <a:latin typeface="Coming Soon"/>
                <a:ea typeface="Coming Soon"/>
                <a:cs typeface="Coming Soon"/>
                <a:sym typeface="Coming Soon"/>
              </a:rPr>
              <a:t>hek</a:t>
            </a:r>
            <a:r>
              <a:rPr lang="en">
                <a:solidFill>
                  <a:srgbClr val="FFFFFF"/>
                </a:solidFill>
                <a:latin typeface="Coming Soon"/>
                <a:ea typeface="Coming Soon"/>
                <a:cs typeface="Coming Soon"/>
                <a:sym typeface="Coming Soon"/>
              </a:rPr>
              <a:t>, Homemade, Surgical, Dust, N95, Gap)</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sz="1600">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sz="1500">
                <a:solidFill>
                  <a:srgbClr val="FFFFFF"/>
                </a:solidFill>
                <a:latin typeface="Coming Soon"/>
                <a:ea typeface="Coming Soon"/>
                <a:cs typeface="Coming Soon"/>
                <a:sym typeface="Coming Soon"/>
              </a:rPr>
              <a:t>Responding Variable</a:t>
            </a:r>
            <a:endParaRPr sz="1500">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a:solidFill>
                  <a:srgbClr val="FFFFFF"/>
                </a:solidFill>
                <a:latin typeface="Coming Soon"/>
                <a:ea typeface="Coming Soon"/>
                <a:cs typeface="Coming Soon"/>
                <a:sym typeface="Coming Soon"/>
              </a:rPr>
              <a:t>The responding variable for my project is the </a:t>
            </a:r>
            <a:r>
              <a:rPr lang="en">
                <a:solidFill>
                  <a:srgbClr val="FFFFFF"/>
                </a:solidFill>
                <a:latin typeface="Coming Soon"/>
                <a:ea typeface="Coming Soon"/>
                <a:cs typeface="Coming Soon"/>
                <a:sym typeface="Coming Soon"/>
              </a:rPr>
              <a:t>durability of my masks and which one is least permeable. I will be measuring the flame for the candle test, the amount of cornstarch for the vacuum test, and the speed of the water passing through for the water test.</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sz="1600">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sz="1500">
                <a:solidFill>
                  <a:srgbClr val="FFFFFF"/>
                </a:solidFill>
                <a:latin typeface="Coming Soon"/>
                <a:ea typeface="Coming Soon"/>
                <a:cs typeface="Coming Soon"/>
                <a:sym typeface="Coming Soon"/>
              </a:rPr>
              <a:t>Controlled Variable</a:t>
            </a:r>
            <a:endParaRPr sz="1500">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Candle - same height and brand (President Club) of candle, same initial flame height, same elevation (on counter), same size of candle (20 cm by 6 cm), same wick length (0.8 cm first flame, 1 cm second flame)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Vacuum - same brand (Kings Ford’s), same amount of cornstarch used in each trial (enough to fill my tray with a thin layer)</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Water - same amount of water (30 mL)</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General - same adult mask for each brand (32 Degrees, Sport Chek, Homemade, Surgical, Dust, N95, Gap masks)</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sz="1000">
                <a:solidFill>
                  <a:srgbClr val="FFFFFF"/>
                </a:solidFill>
                <a:latin typeface="Coming Soon"/>
                <a:ea typeface="Coming Soon"/>
                <a:cs typeface="Coming Soon"/>
                <a:sym typeface="Coming Soon"/>
              </a:rPr>
              <a:t>Though, one thing to note is that it is physically impossible for the air flow going through the mask to be the exact same because at different temperatures you could be getting differences in amount of air, temperature of air, and where it goes through your body.</a:t>
            </a:r>
            <a:endParaRPr sz="1000">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grpSp>
        <p:nvGrpSpPr>
          <p:cNvPr id="180" name="Google Shape;180;p16"/>
          <p:cNvGrpSpPr/>
          <p:nvPr/>
        </p:nvGrpSpPr>
        <p:grpSpPr>
          <a:xfrm>
            <a:off x="6807724" y="2548141"/>
            <a:ext cx="2265906" cy="572130"/>
            <a:chOff x="3042485" y="5594633"/>
            <a:chExt cx="2159652" cy="510557"/>
          </a:xfrm>
        </p:grpSpPr>
        <p:sp>
          <p:nvSpPr>
            <p:cNvPr id="181" name="Google Shape;181;p16"/>
            <p:cNvSpPr/>
            <p:nvPr/>
          </p:nvSpPr>
          <p:spPr>
            <a:xfrm>
              <a:off x="3042485" y="5869690"/>
              <a:ext cx="235200" cy="235500"/>
            </a:xfrm>
            <a:prstGeom prst="ellipse">
              <a:avLst/>
            </a:prstGeom>
            <a:solidFill>
              <a:srgbClr val="F1C23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82" name="Google Shape;182;p16"/>
            <p:cNvSpPr/>
            <p:nvPr/>
          </p:nvSpPr>
          <p:spPr>
            <a:xfrm>
              <a:off x="3317231" y="5594633"/>
              <a:ext cx="235200" cy="235500"/>
            </a:xfrm>
            <a:prstGeom prst="ellipse">
              <a:avLst/>
            </a:prstGeom>
            <a:solidFill>
              <a:srgbClr val="E6913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83" name="Google Shape;183;p16"/>
            <p:cNvSpPr/>
            <p:nvPr/>
          </p:nvSpPr>
          <p:spPr>
            <a:xfrm>
              <a:off x="3591976" y="5869690"/>
              <a:ext cx="236100" cy="235500"/>
            </a:xfrm>
            <a:prstGeom prst="ellipse">
              <a:avLst/>
            </a:prstGeom>
            <a:solidFill>
              <a:srgbClr val="CC0000"/>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84" name="Google Shape;184;p16"/>
            <p:cNvSpPr/>
            <p:nvPr/>
          </p:nvSpPr>
          <p:spPr>
            <a:xfrm>
              <a:off x="3866722" y="5594633"/>
              <a:ext cx="236100" cy="235500"/>
            </a:xfrm>
            <a:prstGeom prst="ellipse">
              <a:avLst/>
            </a:prstGeom>
            <a:solidFill>
              <a:srgbClr val="A64D7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85" name="Google Shape;185;p16"/>
            <p:cNvSpPr/>
            <p:nvPr/>
          </p:nvSpPr>
          <p:spPr>
            <a:xfrm>
              <a:off x="4141467" y="5869690"/>
              <a:ext cx="236100" cy="235500"/>
            </a:xfrm>
            <a:prstGeom prst="ellipse">
              <a:avLst/>
            </a:prstGeom>
            <a:solidFill>
              <a:srgbClr val="674EA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86" name="Google Shape;186;p16"/>
            <p:cNvSpPr/>
            <p:nvPr/>
          </p:nvSpPr>
          <p:spPr>
            <a:xfrm>
              <a:off x="4417146" y="5594633"/>
              <a:ext cx="235200" cy="235500"/>
            </a:xfrm>
            <a:prstGeom prst="ellipse">
              <a:avLst/>
            </a:prstGeom>
            <a:solidFill>
              <a:srgbClr val="3C78D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87" name="Google Shape;187;p16"/>
            <p:cNvSpPr/>
            <p:nvPr/>
          </p:nvSpPr>
          <p:spPr>
            <a:xfrm>
              <a:off x="4691892" y="5869690"/>
              <a:ext cx="235500" cy="235500"/>
            </a:xfrm>
            <a:prstGeom prst="ellipse">
              <a:avLst/>
            </a:prstGeom>
            <a:solidFill>
              <a:srgbClr val="45818E"/>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88" name="Google Shape;188;p16"/>
            <p:cNvSpPr/>
            <p:nvPr/>
          </p:nvSpPr>
          <p:spPr>
            <a:xfrm>
              <a:off x="4966637" y="5594633"/>
              <a:ext cx="235500" cy="235500"/>
            </a:xfrm>
            <a:prstGeom prst="ellipse">
              <a:avLst/>
            </a:prstGeom>
            <a:solidFill>
              <a:srgbClr val="6AA84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89" name="Google Shape;189;p16"/>
            <p:cNvSpPr/>
            <p:nvPr/>
          </p:nvSpPr>
          <p:spPr>
            <a:xfrm>
              <a:off x="3210195" y="5762654"/>
              <a:ext cx="174555" cy="174555"/>
            </a:xfrm>
            <a:custGeom>
              <a:rect b="b" l="l" r="r" t="t"/>
              <a:pathLst>
                <a:path extrusionOk="0" h="217" w="217">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90" name="Google Shape;190;p16"/>
            <p:cNvSpPr/>
            <p:nvPr/>
          </p:nvSpPr>
          <p:spPr>
            <a:xfrm>
              <a:off x="3485252" y="5762654"/>
              <a:ext cx="174244" cy="174555"/>
            </a:xfrm>
            <a:custGeom>
              <a:rect b="b" l="l" r="r" t="t"/>
              <a:pathLst>
                <a:path extrusionOk="0" h="217" w="217">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91" name="Google Shape;191;p16"/>
            <p:cNvSpPr/>
            <p:nvPr/>
          </p:nvSpPr>
          <p:spPr>
            <a:xfrm>
              <a:off x="3760620" y="5762654"/>
              <a:ext cx="173622" cy="174555"/>
            </a:xfrm>
            <a:custGeom>
              <a:rect b="b" l="l" r="r" t="t"/>
              <a:pathLst>
                <a:path extrusionOk="0" h="217" w="216">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92" name="Google Shape;192;p16"/>
            <p:cNvSpPr/>
            <p:nvPr/>
          </p:nvSpPr>
          <p:spPr>
            <a:xfrm>
              <a:off x="4035365" y="5762654"/>
              <a:ext cx="173622" cy="174555"/>
            </a:xfrm>
            <a:custGeom>
              <a:rect b="b" l="l" r="r" t="t"/>
              <a:pathLst>
                <a:path extrusionOk="0" h="217" w="216">
                  <a:moveTo>
                    <a:pt x="0" y="89"/>
                  </a:moveTo>
                  <a:cubicBezTo>
                    <a:pt x="74" y="102"/>
                    <a:pt x="114" y="143"/>
                    <a:pt x="127" y="217"/>
                  </a:cubicBezTo>
                  <a:cubicBezTo>
                    <a:pt x="144" y="176"/>
                    <a:pt x="176" y="144"/>
                    <a:pt x="216" y="128"/>
                  </a:cubicBezTo>
                  <a:cubicBezTo>
                    <a:pt x="142" y="114"/>
                    <a:pt x="102" y="74"/>
                    <a:pt x="89" y="0"/>
                  </a:cubicBezTo>
                  <a:cubicBezTo>
                    <a:pt x="72" y="40"/>
                    <a:pt x="40" y="73"/>
                    <a:pt x="0" y="89"/>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93" name="Google Shape;193;p16"/>
            <p:cNvSpPr/>
            <p:nvPr/>
          </p:nvSpPr>
          <p:spPr>
            <a:xfrm>
              <a:off x="4310111" y="5762654"/>
              <a:ext cx="173622" cy="174555"/>
            </a:xfrm>
            <a:custGeom>
              <a:rect b="b" l="l" r="r" t="t"/>
              <a:pathLst>
                <a:path extrusionOk="0" h="217" w="216">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94" name="Google Shape;194;p16"/>
            <p:cNvSpPr/>
            <p:nvPr/>
          </p:nvSpPr>
          <p:spPr>
            <a:xfrm>
              <a:off x="4585167" y="5762654"/>
              <a:ext cx="174244" cy="174555"/>
            </a:xfrm>
            <a:custGeom>
              <a:rect b="b" l="l" r="r" t="t"/>
              <a:pathLst>
                <a:path extrusionOk="0" h="217" w="217">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95" name="Google Shape;195;p16"/>
            <p:cNvSpPr/>
            <p:nvPr/>
          </p:nvSpPr>
          <p:spPr>
            <a:xfrm>
              <a:off x="4859913" y="5762654"/>
              <a:ext cx="174244" cy="174555"/>
            </a:xfrm>
            <a:custGeom>
              <a:rect b="b" l="l" r="r" t="t"/>
              <a:pathLst>
                <a:path extrusionOk="0" h="217" w="217">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3"/>
          <p:cNvSpPr txBox="1"/>
          <p:nvPr/>
        </p:nvSpPr>
        <p:spPr>
          <a:xfrm>
            <a:off x="0" y="345050"/>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Water Testings</a:t>
            </a:r>
            <a:endParaRPr sz="2400" u="sng">
              <a:solidFill>
                <a:srgbClr val="FFFFFF"/>
              </a:solidFill>
              <a:latin typeface="Coming Soon"/>
              <a:ea typeface="Coming Soon"/>
              <a:cs typeface="Coming Soon"/>
              <a:sym typeface="Coming Soon"/>
            </a:endParaRPr>
          </a:p>
        </p:txBody>
      </p:sp>
      <p:graphicFrame>
        <p:nvGraphicFramePr>
          <p:cNvPr id="456" name="Google Shape;456;p43"/>
          <p:cNvGraphicFramePr/>
          <p:nvPr/>
        </p:nvGraphicFramePr>
        <p:xfrm>
          <a:off x="664538" y="921700"/>
          <a:ext cx="3000000" cy="3000000"/>
        </p:xfrm>
        <a:graphic>
          <a:graphicData uri="http://schemas.openxmlformats.org/drawingml/2006/table">
            <a:tbl>
              <a:tblPr>
                <a:noFill/>
                <a:tableStyleId>{4AE8C76F-8ED6-416C-A91E-581701FAD59C}</a:tableStyleId>
              </a:tblPr>
              <a:tblGrid>
                <a:gridCol w="570575"/>
                <a:gridCol w="532450"/>
                <a:gridCol w="1095050"/>
                <a:gridCol w="3838025"/>
                <a:gridCol w="1778825"/>
              </a:tblGrid>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Date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Trial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Type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Speed of Water (Dripping included)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Dripping? </a:t>
                      </a:r>
                      <a:r>
                        <a:rPr lang="en">
                          <a:solidFill>
                            <a:schemeClr val="lt1"/>
                          </a:solidFill>
                          <a:latin typeface="Coming Soon"/>
                          <a:ea typeface="Coming Soon"/>
                          <a:cs typeface="Coming Soon"/>
                          <a:sym typeface="Coming Soon"/>
                        </a:rPr>
                        <a:t>(seconds)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32 Degrees</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18</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6</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Sport Chek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19</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Homemade</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28</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Surgical</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20</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Yes, 10</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Dust</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N95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4</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21/2</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5</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Gap</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Stayed in the mask</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No</a:t>
                      </a:r>
                      <a:endParaRPr>
                        <a:solidFill>
                          <a:srgbClr val="FFFFFF"/>
                        </a:solidFill>
                        <a:latin typeface="Coming Soon"/>
                        <a:ea typeface="Coming Soon"/>
                        <a:cs typeface="Coming Soon"/>
                        <a:sym typeface="Coming Soo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457" name="Google Shape;457;p43"/>
          <p:cNvSpPr txBox="1"/>
          <p:nvPr/>
        </p:nvSpPr>
        <p:spPr>
          <a:xfrm>
            <a:off x="452850" y="4217425"/>
            <a:ext cx="8238300" cy="6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Which mask had the slowest speed of water flowing down? Slowest to fastest?</a:t>
            </a:r>
            <a:endParaRPr sz="1600">
              <a:solidFill>
                <a:schemeClr val="lt1"/>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AutoNum type="arabicPeriod"/>
            </a:pPr>
            <a:r>
              <a:rPr lang="en">
                <a:solidFill>
                  <a:srgbClr val="FFFFFF"/>
                </a:solidFill>
                <a:latin typeface="Coming Soon"/>
                <a:ea typeface="Coming Soon"/>
                <a:cs typeface="Coming Soon"/>
                <a:sym typeface="Coming Soon"/>
              </a:rPr>
              <a:t>Dust, Gap   2.  N95   3.  32 Degrees   4.  Sport Chek   5.  Surgical   6.  Homemade</a:t>
            </a:r>
            <a:endParaRPr>
              <a:solidFill>
                <a:srgbClr val="FFFFFF"/>
              </a:solidFill>
              <a:latin typeface="Coming Soon"/>
              <a:ea typeface="Coming Soon"/>
              <a:cs typeface="Coming Soon"/>
              <a:sym typeface="Coming Soo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4"/>
          <p:cNvSpPr txBox="1"/>
          <p:nvPr/>
        </p:nvSpPr>
        <p:spPr>
          <a:xfrm>
            <a:off x="0" y="345050"/>
            <a:ext cx="9144000" cy="450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Water Testings</a:t>
            </a:r>
            <a:endParaRPr sz="2400" u="sng">
              <a:solidFill>
                <a:srgbClr val="FFFFFF"/>
              </a:solidFill>
              <a:latin typeface="Coming Soon"/>
              <a:ea typeface="Coming Soon"/>
              <a:cs typeface="Coming Soon"/>
              <a:sym typeface="Coming Soon"/>
            </a:endParaRPr>
          </a:p>
        </p:txBody>
      </p:sp>
      <p:pic>
        <p:nvPicPr>
          <p:cNvPr id="463" name="Google Shape;463;p44"/>
          <p:cNvPicPr preferRelativeResize="0"/>
          <p:nvPr/>
        </p:nvPicPr>
        <p:blipFill rotWithShape="1">
          <a:blip r:embed="rId3">
            <a:alphaModFix/>
          </a:blip>
          <a:srcRect b="3883" l="0" r="0" t="0"/>
          <a:stretch/>
        </p:blipFill>
        <p:spPr>
          <a:xfrm>
            <a:off x="3963813" y="3805575"/>
            <a:ext cx="1216408" cy="1337925"/>
          </a:xfrm>
          <a:prstGeom prst="rect">
            <a:avLst/>
          </a:prstGeom>
          <a:noFill/>
          <a:ln>
            <a:noFill/>
          </a:ln>
        </p:spPr>
      </p:pic>
      <p:pic>
        <p:nvPicPr>
          <p:cNvPr id="464" name="Google Shape;464;p44" title="IMG_1154.MOV">
            <a:hlinkClick r:id="rId4"/>
          </p:cNvPr>
          <p:cNvPicPr preferRelativeResize="0"/>
          <p:nvPr/>
        </p:nvPicPr>
        <p:blipFill>
          <a:blip r:embed="rId5">
            <a:alphaModFix/>
          </a:blip>
          <a:stretch>
            <a:fillRect/>
          </a:stretch>
        </p:blipFill>
        <p:spPr>
          <a:xfrm>
            <a:off x="5617800" y="2355188"/>
            <a:ext cx="1833826" cy="1375364"/>
          </a:xfrm>
          <a:prstGeom prst="rect">
            <a:avLst/>
          </a:prstGeom>
          <a:noFill/>
          <a:ln>
            <a:noFill/>
          </a:ln>
        </p:spPr>
      </p:pic>
      <p:pic>
        <p:nvPicPr>
          <p:cNvPr id="465" name="Google Shape;465;p44" title="IMG_1153.MOV">
            <a:hlinkClick r:id="rId6"/>
          </p:cNvPr>
          <p:cNvPicPr preferRelativeResize="0"/>
          <p:nvPr/>
        </p:nvPicPr>
        <p:blipFill>
          <a:blip r:embed="rId5">
            <a:alphaModFix/>
          </a:blip>
          <a:stretch>
            <a:fillRect/>
          </a:stretch>
        </p:blipFill>
        <p:spPr>
          <a:xfrm>
            <a:off x="3655088" y="2355199"/>
            <a:ext cx="1833826" cy="1375364"/>
          </a:xfrm>
          <a:prstGeom prst="rect">
            <a:avLst/>
          </a:prstGeom>
          <a:noFill/>
          <a:ln>
            <a:noFill/>
          </a:ln>
        </p:spPr>
      </p:pic>
      <p:pic>
        <p:nvPicPr>
          <p:cNvPr id="466" name="Google Shape;466;p44" title="IMG_1150.MOV">
            <a:hlinkClick r:id="rId7"/>
          </p:cNvPr>
          <p:cNvPicPr preferRelativeResize="0"/>
          <p:nvPr/>
        </p:nvPicPr>
        <p:blipFill>
          <a:blip r:embed="rId5">
            <a:alphaModFix/>
          </a:blip>
          <a:stretch>
            <a:fillRect/>
          </a:stretch>
        </p:blipFill>
        <p:spPr>
          <a:xfrm>
            <a:off x="1692400" y="2355188"/>
            <a:ext cx="1833826" cy="1375362"/>
          </a:xfrm>
          <a:prstGeom prst="rect">
            <a:avLst/>
          </a:prstGeom>
          <a:noFill/>
          <a:ln>
            <a:noFill/>
          </a:ln>
        </p:spPr>
      </p:pic>
      <p:pic>
        <p:nvPicPr>
          <p:cNvPr id="467" name="Google Shape;467;p44" title="IMG_1148.MOV">
            <a:hlinkClick r:id="rId8"/>
          </p:cNvPr>
          <p:cNvPicPr preferRelativeResize="0"/>
          <p:nvPr/>
        </p:nvPicPr>
        <p:blipFill>
          <a:blip r:embed="rId5">
            <a:alphaModFix/>
          </a:blip>
          <a:stretch>
            <a:fillRect/>
          </a:stretch>
        </p:blipFill>
        <p:spPr>
          <a:xfrm>
            <a:off x="6738000" y="904810"/>
            <a:ext cx="1833826" cy="1375364"/>
          </a:xfrm>
          <a:prstGeom prst="rect">
            <a:avLst/>
          </a:prstGeom>
          <a:noFill/>
          <a:ln>
            <a:noFill/>
          </a:ln>
        </p:spPr>
      </p:pic>
      <p:pic>
        <p:nvPicPr>
          <p:cNvPr id="468" name="Google Shape;468;p44" title="IMG_1146.MOV">
            <a:hlinkClick r:id="rId9"/>
          </p:cNvPr>
          <p:cNvPicPr preferRelativeResize="0"/>
          <p:nvPr/>
        </p:nvPicPr>
        <p:blipFill>
          <a:blip r:embed="rId5">
            <a:alphaModFix/>
          </a:blip>
          <a:stretch>
            <a:fillRect/>
          </a:stretch>
        </p:blipFill>
        <p:spPr>
          <a:xfrm>
            <a:off x="4681650" y="904813"/>
            <a:ext cx="1833824" cy="1375364"/>
          </a:xfrm>
          <a:prstGeom prst="rect">
            <a:avLst/>
          </a:prstGeom>
          <a:noFill/>
          <a:ln>
            <a:noFill/>
          </a:ln>
        </p:spPr>
      </p:pic>
      <p:pic>
        <p:nvPicPr>
          <p:cNvPr id="469" name="Google Shape;469;p44" title="IMG_1144.MOV">
            <a:hlinkClick r:id="rId10"/>
          </p:cNvPr>
          <p:cNvPicPr preferRelativeResize="0"/>
          <p:nvPr/>
        </p:nvPicPr>
        <p:blipFill>
          <a:blip r:embed="rId5">
            <a:alphaModFix/>
          </a:blip>
          <a:stretch>
            <a:fillRect/>
          </a:stretch>
        </p:blipFill>
        <p:spPr>
          <a:xfrm>
            <a:off x="2625310" y="904800"/>
            <a:ext cx="1833826" cy="1375378"/>
          </a:xfrm>
          <a:prstGeom prst="rect">
            <a:avLst/>
          </a:prstGeom>
          <a:noFill/>
          <a:ln>
            <a:noFill/>
          </a:ln>
        </p:spPr>
      </p:pic>
      <p:pic>
        <p:nvPicPr>
          <p:cNvPr id="470" name="Google Shape;470;p44" title="IMG_1142.MOV">
            <a:hlinkClick r:id="rId11"/>
          </p:cNvPr>
          <p:cNvPicPr preferRelativeResize="0"/>
          <p:nvPr/>
        </p:nvPicPr>
        <p:blipFill>
          <a:blip r:embed="rId5">
            <a:alphaModFix/>
          </a:blip>
          <a:stretch>
            <a:fillRect/>
          </a:stretch>
        </p:blipFill>
        <p:spPr>
          <a:xfrm>
            <a:off x="568950" y="904822"/>
            <a:ext cx="1833826" cy="1375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63"/>
                                        </p:tgtEl>
                                        <p:attrNameLst>
                                          <p:attrName>style.visibility</p:attrName>
                                        </p:attrNameLst>
                                      </p:cBhvr>
                                      <p:to>
                                        <p:strVal val="visible"/>
                                      </p:to>
                                    </p:set>
                                    <p:anim calcmode="lin" valueType="num">
                                      <p:cBhvr additive="base">
                                        <p:cTn dur="1300"/>
                                        <p:tgtEl>
                                          <p:spTgt spid="463"/>
                                        </p:tgtEl>
                                        <p:attrNameLst>
                                          <p:attrName>ppt_w</p:attrName>
                                        </p:attrNameLst>
                                      </p:cBhvr>
                                      <p:tavLst>
                                        <p:tav fmla="" tm="0">
                                          <p:val>
                                            <p:strVal val="0"/>
                                          </p:val>
                                        </p:tav>
                                        <p:tav fmla="" tm="100000">
                                          <p:val>
                                            <p:strVal val="#ppt_w"/>
                                          </p:val>
                                        </p:tav>
                                      </p:tavLst>
                                    </p:anim>
                                    <p:anim calcmode="lin" valueType="num">
                                      <p:cBhvr additive="base">
                                        <p:cTn dur="1300"/>
                                        <p:tgtEl>
                                          <p:spTgt spid="46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5"/>
          <p:cNvSpPr txBox="1"/>
          <p:nvPr/>
        </p:nvSpPr>
        <p:spPr>
          <a:xfrm>
            <a:off x="0" y="335125"/>
            <a:ext cx="91440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Results</a:t>
            </a:r>
            <a:endParaRPr sz="2400" u="sng">
              <a:solidFill>
                <a:srgbClr val="FFFFFF"/>
              </a:solidFill>
              <a:latin typeface="Coming Soon"/>
              <a:ea typeface="Coming Soon"/>
              <a:cs typeface="Coming Soon"/>
              <a:sym typeface="Coming Soon"/>
            </a:endParaRPr>
          </a:p>
        </p:txBody>
      </p:sp>
      <p:sp>
        <p:nvSpPr>
          <p:cNvPr id="476" name="Google Shape;476;p45"/>
          <p:cNvSpPr txBox="1"/>
          <p:nvPr/>
        </p:nvSpPr>
        <p:spPr>
          <a:xfrm>
            <a:off x="452850" y="4523700"/>
            <a:ext cx="82383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latin typeface="Coming Soon"/>
                <a:ea typeface="Coming Soon"/>
                <a:cs typeface="Coming Soon"/>
                <a:sym typeface="Coming Soon"/>
              </a:rPr>
              <a:t>Order for each test and conclusion according to results</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a:solidFill>
                  <a:srgbClr val="FFFFFF"/>
                </a:solidFill>
                <a:latin typeface="Coming Soon"/>
                <a:ea typeface="Coming Soon"/>
                <a:cs typeface="Coming Soon"/>
                <a:sym typeface="Coming Soon"/>
              </a:rPr>
              <a:t>Candle Test:  1.  N95   2.  Dust   3.  32 Degrees, Sport Chek   4.  Homemade   5.  Surgical, Gap</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grpSp>
        <p:nvGrpSpPr>
          <p:cNvPr id="477" name="Google Shape;477;p45"/>
          <p:cNvGrpSpPr/>
          <p:nvPr/>
        </p:nvGrpSpPr>
        <p:grpSpPr>
          <a:xfrm>
            <a:off x="7742008" y="908537"/>
            <a:ext cx="1125396" cy="619803"/>
            <a:chOff x="4604550" y="3714775"/>
            <a:chExt cx="439625" cy="319075"/>
          </a:xfrm>
        </p:grpSpPr>
        <p:sp>
          <p:nvSpPr>
            <p:cNvPr id="478" name="Google Shape;478;p45"/>
            <p:cNvSpPr/>
            <p:nvPr/>
          </p:nvSpPr>
          <p:spPr>
            <a:xfrm>
              <a:off x="4604550" y="3714775"/>
              <a:ext cx="439625" cy="319075"/>
            </a:xfrm>
            <a:custGeom>
              <a:rect b="b" l="l" r="r" t="t"/>
              <a:pathLst>
                <a:path extrusionOk="0" fill="none" h="12763" w="17585">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5"/>
            <p:cNvSpPr/>
            <p:nvPr/>
          </p:nvSpPr>
          <p:spPr>
            <a:xfrm>
              <a:off x="4647175" y="3761675"/>
              <a:ext cx="354400" cy="213725"/>
            </a:xfrm>
            <a:custGeom>
              <a:rect b="b" l="l" r="r" t="t"/>
              <a:pathLst>
                <a:path extrusionOk="0" fill="none" h="8549" w="14176">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0" name="Google Shape;480;p45" title="Chart"/>
          <p:cNvPicPr preferRelativeResize="0"/>
          <p:nvPr/>
        </p:nvPicPr>
        <p:blipFill>
          <a:blip r:embed="rId3">
            <a:alphaModFix/>
          </a:blip>
          <a:stretch>
            <a:fillRect/>
          </a:stretch>
        </p:blipFill>
        <p:spPr>
          <a:xfrm>
            <a:off x="1647862" y="908525"/>
            <a:ext cx="5848274" cy="36151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6"/>
          <p:cNvSpPr txBox="1"/>
          <p:nvPr/>
        </p:nvSpPr>
        <p:spPr>
          <a:xfrm>
            <a:off x="0" y="335125"/>
            <a:ext cx="91440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Results</a:t>
            </a:r>
            <a:endParaRPr sz="2400" u="sng">
              <a:solidFill>
                <a:srgbClr val="FFFFFF"/>
              </a:solidFill>
              <a:latin typeface="Coming Soon"/>
              <a:ea typeface="Coming Soon"/>
              <a:cs typeface="Coming Soon"/>
              <a:sym typeface="Coming Soon"/>
            </a:endParaRPr>
          </a:p>
        </p:txBody>
      </p:sp>
      <p:sp>
        <p:nvSpPr>
          <p:cNvPr id="486" name="Google Shape;486;p46"/>
          <p:cNvSpPr txBox="1"/>
          <p:nvPr/>
        </p:nvSpPr>
        <p:spPr>
          <a:xfrm>
            <a:off x="457650" y="4289800"/>
            <a:ext cx="8228700" cy="86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Order for each test and conclusion according to results</a:t>
            </a:r>
            <a:endParaRPr sz="1600">
              <a:solidFill>
                <a:schemeClr val="lt1"/>
              </a:solidFill>
              <a:latin typeface="Coming Soon"/>
              <a:ea typeface="Coming Soon"/>
              <a:cs typeface="Coming Soon"/>
              <a:sym typeface="Coming Soon"/>
            </a:endParaRPr>
          </a:p>
          <a:p>
            <a:pPr indent="0" lvl="0" marL="0" rtl="0" algn="l">
              <a:spcBef>
                <a:spcPts val="0"/>
              </a:spcBef>
              <a:spcAft>
                <a:spcPts val="0"/>
              </a:spcAft>
              <a:buNone/>
            </a:pPr>
            <a:r>
              <a:rPr lang="en">
                <a:solidFill>
                  <a:schemeClr val="lt1"/>
                </a:solidFill>
                <a:latin typeface="Coming Soon"/>
                <a:ea typeface="Coming Soon"/>
                <a:cs typeface="Coming Soon"/>
                <a:sym typeface="Coming Soon"/>
              </a:rPr>
              <a:t>Vacuum Test:  1.  N95   2.  Surgical   3.  Dust   4.  Homemade   5.  32 Degrees   6.  Gap   7.  Sport Chek</a:t>
            </a:r>
            <a:endParaRPr>
              <a:solidFill>
                <a:schemeClr val="lt1"/>
              </a:solidFill>
              <a:latin typeface="Coming Soon"/>
              <a:ea typeface="Coming Soon"/>
              <a:cs typeface="Coming Soon"/>
              <a:sym typeface="Coming Soon"/>
            </a:endParaRPr>
          </a:p>
        </p:txBody>
      </p:sp>
      <p:grpSp>
        <p:nvGrpSpPr>
          <p:cNvPr id="487" name="Google Shape;487;p46"/>
          <p:cNvGrpSpPr/>
          <p:nvPr/>
        </p:nvGrpSpPr>
        <p:grpSpPr>
          <a:xfrm>
            <a:off x="457658" y="3166831"/>
            <a:ext cx="1125396" cy="618335"/>
            <a:chOff x="4604550" y="3714775"/>
            <a:chExt cx="439625" cy="319075"/>
          </a:xfrm>
        </p:grpSpPr>
        <p:sp>
          <p:nvSpPr>
            <p:cNvPr id="488" name="Google Shape;488;p46"/>
            <p:cNvSpPr/>
            <p:nvPr/>
          </p:nvSpPr>
          <p:spPr>
            <a:xfrm>
              <a:off x="4604550" y="3714775"/>
              <a:ext cx="439625" cy="319075"/>
            </a:xfrm>
            <a:custGeom>
              <a:rect b="b" l="l" r="r" t="t"/>
              <a:pathLst>
                <a:path extrusionOk="0" fill="none" h="12763" w="17585">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6"/>
            <p:cNvSpPr/>
            <p:nvPr/>
          </p:nvSpPr>
          <p:spPr>
            <a:xfrm>
              <a:off x="4647175" y="3761675"/>
              <a:ext cx="354400" cy="213725"/>
            </a:xfrm>
            <a:custGeom>
              <a:rect b="b" l="l" r="r" t="t"/>
              <a:pathLst>
                <a:path extrusionOk="0" fill="none" h="8549" w="14176">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0" name="Google Shape;490;p46" title="Chart"/>
          <p:cNvPicPr preferRelativeResize="0"/>
          <p:nvPr/>
        </p:nvPicPr>
        <p:blipFill>
          <a:blip r:embed="rId3">
            <a:alphaModFix/>
          </a:blip>
          <a:stretch>
            <a:fillRect/>
          </a:stretch>
        </p:blipFill>
        <p:spPr>
          <a:xfrm>
            <a:off x="1877650" y="906213"/>
            <a:ext cx="5388698" cy="33310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7"/>
          <p:cNvSpPr txBox="1"/>
          <p:nvPr/>
        </p:nvSpPr>
        <p:spPr>
          <a:xfrm>
            <a:off x="0" y="335125"/>
            <a:ext cx="91440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Results</a:t>
            </a:r>
            <a:endParaRPr sz="2400" u="sng">
              <a:solidFill>
                <a:srgbClr val="FFFFFF"/>
              </a:solidFill>
              <a:latin typeface="Coming Soon"/>
              <a:ea typeface="Coming Soon"/>
              <a:cs typeface="Coming Soon"/>
              <a:sym typeface="Coming Soon"/>
            </a:endParaRPr>
          </a:p>
        </p:txBody>
      </p:sp>
      <p:sp>
        <p:nvSpPr>
          <p:cNvPr id="496" name="Google Shape;496;p47"/>
          <p:cNvSpPr txBox="1"/>
          <p:nvPr/>
        </p:nvSpPr>
        <p:spPr>
          <a:xfrm>
            <a:off x="452850" y="4497000"/>
            <a:ext cx="82383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oming Soon"/>
                <a:ea typeface="Coming Soon"/>
                <a:cs typeface="Coming Soon"/>
                <a:sym typeface="Coming Soon"/>
              </a:rPr>
              <a:t>Order for each test and conclusion according to results</a:t>
            </a:r>
            <a:endParaRPr sz="1600">
              <a:solidFill>
                <a:schemeClr val="lt1"/>
              </a:solidFill>
              <a:latin typeface="Coming Soon"/>
              <a:ea typeface="Coming Soon"/>
              <a:cs typeface="Coming Soon"/>
              <a:sym typeface="Coming Soon"/>
            </a:endParaRPr>
          </a:p>
          <a:p>
            <a:pPr indent="0" lvl="0" marL="0" rtl="0" algn="l">
              <a:spcBef>
                <a:spcPts val="0"/>
              </a:spcBef>
              <a:spcAft>
                <a:spcPts val="0"/>
              </a:spcAft>
              <a:buNone/>
            </a:pPr>
            <a:r>
              <a:rPr lang="en">
                <a:solidFill>
                  <a:schemeClr val="lt1"/>
                </a:solidFill>
                <a:latin typeface="Coming Soon"/>
                <a:ea typeface="Coming Soon"/>
                <a:cs typeface="Coming Soon"/>
                <a:sym typeface="Coming Soon"/>
              </a:rPr>
              <a:t>Water Test:  1.   Dust, Gap   2.  N95   3.  Sport Chek   4.  32 Degrees   5.  Surgical   6.  Homemade </a:t>
            </a:r>
            <a:endParaRPr sz="1600">
              <a:solidFill>
                <a:schemeClr val="lt1"/>
              </a:solidFill>
              <a:latin typeface="Coming Soon"/>
              <a:ea typeface="Coming Soon"/>
              <a:cs typeface="Coming Soon"/>
              <a:sym typeface="Coming Soon"/>
            </a:endParaRPr>
          </a:p>
        </p:txBody>
      </p:sp>
      <p:pic>
        <p:nvPicPr>
          <p:cNvPr id="497" name="Google Shape;497;p47" title="Chart"/>
          <p:cNvPicPr preferRelativeResize="0"/>
          <p:nvPr/>
        </p:nvPicPr>
        <p:blipFill>
          <a:blip r:embed="rId3">
            <a:alphaModFix/>
          </a:blip>
          <a:stretch>
            <a:fillRect/>
          </a:stretch>
        </p:blipFill>
        <p:spPr>
          <a:xfrm>
            <a:off x="1662600" y="900050"/>
            <a:ext cx="5818798" cy="3596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8"/>
          <p:cNvSpPr txBox="1"/>
          <p:nvPr/>
        </p:nvSpPr>
        <p:spPr>
          <a:xfrm>
            <a:off x="-19200" y="335125"/>
            <a:ext cx="91824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Conclusion</a:t>
            </a:r>
            <a:endParaRPr sz="2400" u="sng">
              <a:solidFill>
                <a:srgbClr val="FFFFFF"/>
              </a:solidFill>
              <a:latin typeface="Coming Soon"/>
              <a:ea typeface="Coming Soon"/>
              <a:cs typeface="Coming Soon"/>
              <a:sym typeface="Coming Soon"/>
            </a:endParaRPr>
          </a:p>
        </p:txBody>
      </p:sp>
      <p:sp>
        <p:nvSpPr>
          <p:cNvPr id="503" name="Google Shape;503;p48"/>
          <p:cNvSpPr txBox="1"/>
          <p:nvPr/>
        </p:nvSpPr>
        <p:spPr>
          <a:xfrm>
            <a:off x="457650" y="905800"/>
            <a:ext cx="8228700" cy="41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Using all this data from all three tests it seems that the N95 had the most </a:t>
            </a:r>
            <a:r>
              <a:rPr lang="en">
                <a:solidFill>
                  <a:srgbClr val="FFFFFF"/>
                </a:solidFill>
                <a:latin typeface="Coming Soon"/>
                <a:ea typeface="Coming Soon"/>
                <a:cs typeface="Coming Soon"/>
                <a:sym typeface="Coming Soon"/>
              </a:rPr>
              <a:t>successful</a:t>
            </a:r>
            <a:r>
              <a:rPr lang="en">
                <a:solidFill>
                  <a:srgbClr val="FFFFFF"/>
                </a:solidFill>
                <a:latin typeface="Coming Soon"/>
                <a:ea typeface="Coming Soon"/>
                <a:cs typeface="Coming Soon"/>
                <a:sym typeface="Coming Soon"/>
              </a:rPr>
              <a:t> results comparing it to the others. This is because the N95 placed the highest in all tests successively. I would say the second one is the Dust mask. Unsurprisingly, having results that were very consistent. Following was the Surgical mask having not so well results in the candle test but </a:t>
            </a:r>
            <a:r>
              <a:rPr lang="en">
                <a:solidFill>
                  <a:srgbClr val="FFFFFF"/>
                </a:solidFill>
                <a:latin typeface="Coming Soon"/>
                <a:ea typeface="Coming Soon"/>
                <a:cs typeface="Coming Soon"/>
                <a:sym typeface="Coming Soon"/>
              </a:rPr>
              <a:t>unbelievable</a:t>
            </a:r>
            <a:r>
              <a:rPr lang="en">
                <a:solidFill>
                  <a:srgbClr val="FFFFFF"/>
                </a:solidFill>
                <a:latin typeface="Coming Soon"/>
                <a:ea typeface="Coming Soon"/>
                <a:cs typeface="Coming Soon"/>
                <a:sym typeface="Coming Soon"/>
              </a:rPr>
              <a:t> results in the vacuum test. Next, I have placed 32 Degrees for having mediocre results throughout all the tests. Then, I have placed Gap because even though it didn’t have the best results in the candle and the vacuum test. It had the best results having no drippage in the water test. </a:t>
            </a:r>
            <a:r>
              <a:rPr lang="en">
                <a:solidFill>
                  <a:srgbClr val="FFFFFF"/>
                </a:solidFill>
                <a:latin typeface="Coming Soon"/>
                <a:ea typeface="Coming Soon"/>
                <a:cs typeface="Coming Soon"/>
                <a:sym typeface="Coming Soon"/>
              </a:rPr>
              <a:t>Succeeding,</a:t>
            </a:r>
            <a:r>
              <a:rPr lang="en">
                <a:solidFill>
                  <a:srgbClr val="FFFFFF"/>
                </a:solidFill>
                <a:latin typeface="Coming Soon"/>
                <a:ea typeface="Coming Soon"/>
                <a:cs typeface="Coming Soon"/>
                <a:sym typeface="Coming Soon"/>
              </a:rPr>
              <a:t> is Sport Chek for having average results for the first and third test. But, not doing so well in the vacuum test having gone through the mask and onto the sock being the only mask that did that. Last but not least is the Homemade mask having done terrible in all three tests.</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a:solidFill>
                  <a:srgbClr val="FFFFFF"/>
                </a:solidFill>
                <a:latin typeface="Coming Soon"/>
                <a:ea typeface="Coming Soon"/>
                <a:cs typeface="Coming Soon"/>
                <a:sym typeface="Coming Soon"/>
              </a:rPr>
              <a:t>My hypothesis was partially correct in being that I did think the N95 was the best mask throughout all the tests but if you wanted something much more available do not choose Surgical masks. Better is a Dust mask but that is not to say that Surgical masks should not be worn.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highlight>
                <a:srgbClr val="FF00FF"/>
              </a:highlight>
              <a:latin typeface="Coming Soon"/>
              <a:ea typeface="Coming Soon"/>
              <a:cs typeface="Coming Soon"/>
              <a:sym typeface="Coming Soon"/>
            </a:endParaRPr>
          </a:p>
          <a:p>
            <a:pPr indent="0" lvl="0" marL="45720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grpSp>
        <p:nvGrpSpPr>
          <p:cNvPr id="504" name="Google Shape;504;p48"/>
          <p:cNvGrpSpPr/>
          <p:nvPr/>
        </p:nvGrpSpPr>
        <p:grpSpPr>
          <a:xfrm>
            <a:off x="6364222" y="4007678"/>
            <a:ext cx="966206" cy="1026734"/>
            <a:chOff x="7938657" y="1397104"/>
            <a:chExt cx="323850" cy="457200"/>
          </a:xfrm>
        </p:grpSpPr>
        <p:sp>
          <p:nvSpPr>
            <p:cNvPr id="505" name="Google Shape;505;p48"/>
            <p:cNvSpPr/>
            <p:nvPr/>
          </p:nvSpPr>
          <p:spPr>
            <a:xfrm>
              <a:off x="8081532" y="1397104"/>
              <a:ext cx="57150" cy="57150"/>
            </a:xfrm>
            <a:custGeom>
              <a:rect b="b" l="l" r="r" t="t"/>
              <a:pathLst>
                <a:path extrusionOk="0" h="57150" w="57150">
                  <a:moveTo>
                    <a:pt x="57150" y="28575"/>
                  </a:moveTo>
                  <a:cubicBezTo>
                    <a:pt x="57150" y="12764"/>
                    <a:pt x="44387" y="0"/>
                    <a:pt x="28575" y="0"/>
                  </a:cubicBezTo>
                  <a:cubicBezTo>
                    <a:pt x="12764" y="0"/>
                    <a:pt x="0" y="12764"/>
                    <a:pt x="0" y="28575"/>
                  </a:cubicBezTo>
                  <a:lnTo>
                    <a:pt x="0" y="57150"/>
                  </a:lnTo>
                  <a:lnTo>
                    <a:pt x="57150" y="57150"/>
                  </a:lnTo>
                  <a:lnTo>
                    <a:pt x="57150" y="2857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6" name="Google Shape;506;p48"/>
            <p:cNvSpPr/>
            <p:nvPr/>
          </p:nvSpPr>
          <p:spPr>
            <a:xfrm>
              <a:off x="7938657" y="1463779"/>
              <a:ext cx="323850" cy="390525"/>
            </a:xfrm>
            <a:custGeom>
              <a:rect b="b" l="l" r="r" t="t"/>
              <a:pathLst>
                <a:path extrusionOk="0" h="390525" w="323850">
                  <a:moveTo>
                    <a:pt x="142875" y="180975"/>
                  </a:moveTo>
                  <a:lnTo>
                    <a:pt x="200025" y="180975"/>
                  </a:lnTo>
                  <a:lnTo>
                    <a:pt x="200025" y="161925"/>
                  </a:lnTo>
                  <a:lnTo>
                    <a:pt x="247650" y="161925"/>
                  </a:lnTo>
                  <a:cubicBezTo>
                    <a:pt x="289655" y="161925"/>
                    <a:pt x="323850" y="127730"/>
                    <a:pt x="323850" y="85725"/>
                  </a:cubicBezTo>
                  <a:cubicBezTo>
                    <a:pt x="323850" y="43720"/>
                    <a:pt x="289655" y="9525"/>
                    <a:pt x="247650" y="9525"/>
                  </a:cubicBezTo>
                  <a:lnTo>
                    <a:pt x="110871" y="9525"/>
                  </a:lnTo>
                  <a:cubicBezTo>
                    <a:pt x="104108" y="3620"/>
                    <a:pt x="95345" y="0"/>
                    <a:pt x="85725" y="0"/>
                  </a:cubicBezTo>
                  <a:lnTo>
                    <a:pt x="38100" y="0"/>
                  </a:lnTo>
                  <a:cubicBezTo>
                    <a:pt x="27623" y="0"/>
                    <a:pt x="18098" y="4286"/>
                    <a:pt x="11144" y="11144"/>
                  </a:cubicBezTo>
                  <a:cubicBezTo>
                    <a:pt x="4286" y="18097"/>
                    <a:pt x="0" y="27622"/>
                    <a:pt x="0" y="38100"/>
                  </a:cubicBezTo>
                  <a:cubicBezTo>
                    <a:pt x="0" y="59150"/>
                    <a:pt x="17050" y="76200"/>
                    <a:pt x="38100" y="76200"/>
                  </a:cubicBezTo>
                  <a:lnTo>
                    <a:pt x="85725" y="76200"/>
                  </a:lnTo>
                  <a:cubicBezTo>
                    <a:pt x="95345" y="76200"/>
                    <a:pt x="104108" y="72581"/>
                    <a:pt x="110871" y="66675"/>
                  </a:cubicBezTo>
                  <a:lnTo>
                    <a:pt x="247650" y="66675"/>
                  </a:lnTo>
                  <a:cubicBezTo>
                    <a:pt x="258128" y="66675"/>
                    <a:pt x="266700" y="75248"/>
                    <a:pt x="266700" y="85725"/>
                  </a:cubicBezTo>
                  <a:cubicBezTo>
                    <a:pt x="266700" y="96203"/>
                    <a:pt x="258128" y="104775"/>
                    <a:pt x="247650" y="104775"/>
                  </a:cubicBezTo>
                  <a:lnTo>
                    <a:pt x="200025" y="104775"/>
                  </a:lnTo>
                  <a:lnTo>
                    <a:pt x="200025" y="85725"/>
                  </a:lnTo>
                  <a:lnTo>
                    <a:pt x="142875" y="85725"/>
                  </a:lnTo>
                  <a:lnTo>
                    <a:pt x="142875" y="104775"/>
                  </a:lnTo>
                  <a:lnTo>
                    <a:pt x="114300" y="104775"/>
                  </a:lnTo>
                  <a:cubicBezTo>
                    <a:pt x="72295" y="104775"/>
                    <a:pt x="38100" y="138970"/>
                    <a:pt x="38100" y="180975"/>
                  </a:cubicBezTo>
                  <a:cubicBezTo>
                    <a:pt x="38100" y="222980"/>
                    <a:pt x="72295" y="257175"/>
                    <a:pt x="114300" y="257175"/>
                  </a:cubicBezTo>
                  <a:lnTo>
                    <a:pt x="209550" y="257175"/>
                  </a:lnTo>
                  <a:cubicBezTo>
                    <a:pt x="220028" y="257175"/>
                    <a:pt x="228600" y="265748"/>
                    <a:pt x="228600" y="276225"/>
                  </a:cubicBezTo>
                  <a:cubicBezTo>
                    <a:pt x="228600" y="286703"/>
                    <a:pt x="220028" y="295275"/>
                    <a:pt x="209550" y="295275"/>
                  </a:cubicBezTo>
                  <a:lnTo>
                    <a:pt x="200025" y="295275"/>
                  </a:lnTo>
                  <a:lnTo>
                    <a:pt x="200025" y="276225"/>
                  </a:lnTo>
                  <a:lnTo>
                    <a:pt x="142875" y="276225"/>
                  </a:lnTo>
                  <a:lnTo>
                    <a:pt x="142875" y="295275"/>
                  </a:lnTo>
                  <a:lnTo>
                    <a:pt x="123825" y="295275"/>
                  </a:lnTo>
                  <a:cubicBezTo>
                    <a:pt x="108014" y="295275"/>
                    <a:pt x="95250" y="308039"/>
                    <a:pt x="95250" y="323850"/>
                  </a:cubicBezTo>
                  <a:cubicBezTo>
                    <a:pt x="95250" y="339662"/>
                    <a:pt x="108014" y="352425"/>
                    <a:pt x="123825" y="352425"/>
                  </a:cubicBezTo>
                  <a:lnTo>
                    <a:pt x="142875" y="352425"/>
                  </a:lnTo>
                  <a:lnTo>
                    <a:pt x="142875" y="361950"/>
                  </a:lnTo>
                  <a:cubicBezTo>
                    <a:pt x="142875" y="365284"/>
                    <a:pt x="143447" y="368522"/>
                    <a:pt x="144590" y="371475"/>
                  </a:cubicBezTo>
                  <a:cubicBezTo>
                    <a:pt x="145066" y="372904"/>
                    <a:pt x="145637" y="374237"/>
                    <a:pt x="146304" y="375475"/>
                  </a:cubicBezTo>
                  <a:cubicBezTo>
                    <a:pt x="146590" y="376142"/>
                    <a:pt x="146971" y="376809"/>
                    <a:pt x="147447" y="377381"/>
                  </a:cubicBezTo>
                  <a:cubicBezTo>
                    <a:pt x="147733" y="377857"/>
                    <a:pt x="148019" y="378333"/>
                    <a:pt x="148400" y="378809"/>
                  </a:cubicBezTo>
                  <a:cubicBezTo>
                    <a:pt x="151638" y="383286"/>
                    <a:pt x="156115" y="386715"/>
                    <a:pt x="161354" y="388620"/>
                  </a:cubicBezTo>
                  <a:cubicBezTo>
                    <a:pt x="161830" y="388906"/>
                    <a:pt x="162401" y="389096"/>
                    <a:pt x="162973" y="389192"/>
                  </a:cubicBezTo>
                  <a:cubicBezTo>
                    <a:pt x="163640" y="389477"/>
                    <a:pt x="164306" y="389668"/>
                    <a:pt x="164973" y="389763"/>
                  </a:cubicBezTo>
                  <a:cubicBezTo>
                    <a:pt x="165449" y="389954"/>
                    <a:pt x="166021" y="389954"/>
                    <a:pt x="166592" y="390049"/>
                  </a:cubicBezTo>
                  <a:cubicBezTo>
                    <a:pt x="168212" y="390430"/>
                    <a:pt x="169831" y="390525"/>
                    <a:pt x="171450" y="390525"/>
                  </a:cubicBezTo>
                  <a:cubicBezTo>
                    <a:pt x="173069" y="390525"/>
                    <a:pt x="174689" y="390430"/>
                    <a:pt x="176308" y="390049"/>
                  </a:cubicBezTo>
                  <a:cubicBezTo>
                    <a:pt x="176879" y="389954"/>
                    <a:pt x="177451" y="389954"/>
                    <a:pt x="177927" y="389763"/>
                  </a:cubicBezTo>
                  <a:cubicBezTo>
                    <a:pt x="184690" y="388239"/>
                    <a:pt x="190595" y="384239"/>
                    <a:pt x="194501" y="378809"/>
                  </a:cubicBezTo>
                  <a:cubicBezTo>
                    <a:pt x="194881" y="378333"/>
                    <a:pt x="195167" y="377857"/>
                    <a:pt x="195453" y="377381"/>
                  </a:cubicBezTo>
                  <a:cubicBezTo>
                    <a:pt x="195929" y="376809"/>
                    <a:pt x="196310" y="376142"/>
                    <a:pt x="196596" y="375475"/>
                  </a:cubicBezTo>
                  <a:cubicBezTo>
                    <a:pt x="197263" y="374237"/>
                    <a:pt x="197834" y="372904"/>
                    <a:pt x="198311" y="371475"/>
                  </a:cubicBezTo>
                  <a:cubicBezTo>
                    <a:pt x="199454" y="368522"/>
                    <a:pt x="200025" y="365284"/>
                    <a:pt x="200025" y="361950"/>
                  </a:cubicBezTo>
                  <a:lnTo>
                    <a:pt x="200025" y="352425"/>
                  </a:lnTo>
                  <a:lnTo>
                    <a:pt x="209550" y="352425"/>
                  </a:lnTo>
                  <a:cubicBezTo>
                    <a:pt x="251555" y="352425"/>
                    <a:pt x="285750" y="318230"/>
                    <a:pt x="285750" y="276225"/>
                  </a:cubicBezTo>
                  <a:cubicBezTo>
                    <a:pt x="285750" y="234220"/>
                    <a:pt x="251555" y="200025"/>
                    <a:pt x="209550" y="200025"/>
                  </a:cubicBezTo>
                  <a:lnTo>
                    <a:pt x="114300" y="200025"/>
                  </a:lnTo>
                  <a:cubicBezTo>
                    <a:pt x="103823" y="200025"/>
                    <a:pt x="95250" y="191453"/>
                    <a:pt x="95250" y="180975"/>
                  </a:cubicBezTo>
                  <a:cubicBezTo>
                    <a:pt x="95250" y="170498"/>
                    <a:pt x="103823" y="161925"/>
                    <a:pt x="114300" y="161925"/>
                  </a:cubicBezTo>
                  <a:lnTo>
                    <a:pt x="142875" y="161925"/>
                  </a:lnTo>
                  <a:lnTo>
                    <a:pt x="142875" y="180975"/>
                  </a:lnTo>
                  <a:close/>
                  <a:moveTo>
                    <a:pt x="38100" y="38100"/>
                  </a:moveTo>
                  <a:cubicBezTo>
                    <a:pt x="32861" y="38100"/>
                    <a:pt x="28575" y="33814"/>
                    <a:pt x="28575" y="28575"/>
                  </a:cubicBezTo>
                  <a:cubicBezTo>
                    <a:pt x="28575" y="23336"/>
                    <a:pt x="32861" y="19050"/>
                    <a:pt x="38100" y="19050"/>
                  </a:cubicBezTo>
                  <a:cubicBezTo>
                    <a:pt x="43339" y="19050"/>
                    <a:pt x="47625" y="23336"/>
                    <a:pt x="47625" y="28575"/>
                  </a:cubicBezTo>
                  <a:cubicBezTo>
                    <a:pt x="47625" y="33814"/>
                    <a:pt x="43339" y="38100"/>
                    <a:pt x="38100" y="3810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07" name="Google Shape;507;p48"/>
          <p:cNvGrpSpPr/>
          <p:nvPr/>
        </p:nvGrpSpPr>
        <p:grpSpPr>
          <a:xfrm>
            <a:off x="1817291" y="4007681"/>
            <a:ext cx="1063049" cy="1026726"/>
            <a:chOff x="5846429" y="3184067"/>
            <a:chExt cx="720076" cy="720055"/>
          </a:xfrm>
        </p:grpSpPr>
        <p:sp>
          <p:nvSpPr>
            <p:cNvPr id="508" name="Google Shape;508;p48"/>
            <p:cNvSpPr/>
            <p:nvPr/>
          </p:nvSpPr>
          <p:spPr>
            <a:xfrm>
              <a:off x="6207893" y="3184067"/>
              <a:ext cx="355998" cy="422879"/>
            </a:xfrm>
            <a:custGeom>
              <a:rect b="b" l="l" r="r" t="t"/>
              <a:pathLst>
                <a:path extrusionOk="0" h="642" w="540">
                  <a:moveTo>
                    <a:pt x="473" y="593"/>
                  </a:moveTo>
                  <a:cubicBezTo>
                    <a:pt x="536" y="545"/>
                    <a:pt x="540" y="487"/>
                    <a:pt x="540" y="480"/>
                  </a:cubicBezTo>
                  <a:cubicBezTo>
                    <a:pt x="507" y="208"/>
                    <a:pt x="276" y="2"/>
                    <a:pt x="0" y="0"/>
                  </a:cubicBezTo>
                  <a:cubicBezTo>
                    <a:pt x="24" y="14"/>
                    <a:pt x="46" y="33"/>
                    <a:pt x="64" y="57"/>
                  </a:cubicBezTo>
                  <a:cubicBezTo>
                    <a:pt x="117" y="125"/>
                    <a:pt x="119" y="216"/>
                    <a:pt x="119" y="220"/>
                  </a:cubicBezTo>
                  <a:cubicBezTo>
                    <a:pt x="119" y="425"/>
                    <a:pt x="119" y="425"/>
                    <a:pt x="119" y="425"/>
                  </a:cubicBezTo>
                  <a:cubicBezTo>
                    <a:pt x="337" y="425"/>
                    <a:pt x="337" y="425"/>
                    <a:pt x="337" y="425"/>
                  </a:cubicBezTo>
                  <a:cubicBezTo>
                    <a:pt x="337" y="642"/>
                    <a:pt x="337" y="642"/>
                    <a:pt x="337" y="642"/>
                  </a:cubicBezTo>
                  <a:cubicBezTo>
                    <a:pt x="365" y="640"/>
                    <a:pt x="425" y="630"/>
                    <a:pt x="473" y="593"/>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09" name="Google Shape;509;p48"/>
            <p:cNvSpPr/>
            <p:nvPr/>
          </p:nvSpPr>
          <p:spPr>
            <a:xfrm>
              <a:off x="5846429" y="3186676"/>
              <a:ext cx="423253" cy="355759"/>
            </a:xfrm>
            <a:custGeom>
              <a:rect b="b" l="l" r="r" t="t"/>
              <a:pathLst>
                <a:path extrusionOk="0" h="540" w="642">
                  <a:moveTo>
                    <a:pt x="480" y="0"/>
                  </a:moveTo>
                  <a:cubicBezTo>
                    <a:pt x="207" y="33"/>
                    <a:pt x="1" y="265"/>
                    <a:pt x="0" y="540"/>
                  </a:cubicBezTo>
                  <a:cubicBezTo>
                    <a:pt x="13" y="516"/>
                    <a:pt x="32" y="495"/>
                    <a:pt x="56" y="476"/>
                  </a:cubicBezTo>
                  <a:cubicBezTo>
                    <a:pt x="125" y="423"/>
                    <a:pt x="215" y="421"/>
                    <a:pt x="219" y="421"/>
                  </a:cubicBezTo>
                  <a:cubicBezTo>
                    <a:pt x="425" y="421"/>
                    <a:pt x="425" y="421"/>
                    <a:pt x="425" y="421"/>
                  </a:cubicBezTo>
                  <a:cubicBezTo>
                    <a:pt x="425" y="203"/>
                    <a:pt x="425" y="203"/>
                    <a:pt x="425" y="203"/>
                  </a:cubicBezTo>
                  <a:cubicBezTo>
                    <a:pt x="642" y="203"/>
                    <a:pt x="642" y="203"/>
                    <a:pt x="642" y="203"/>
                  </a:cubicBezTo>
                  <a:cubicBezTo>
                    <a:pt x="639" y="176"/>
                    <a:pt x="629" y="115"/>
                    <a:pt x="593" y="68"/>
                  </a:cubicBezTo>
                  <a:cubicBezTo>
                    <a:pt x="544" y="4"/>
                    <a:pt x="486" y="1"/>
                    <a:pt x="48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10" name="Google Shape;510;p48"/>
            <p:cNvSpPr/>
            <p:nvPr/>
          </p:nvSpPr>
          <p:spPr>
            <a:xfrm>
              <a:off x="5849043" y="3481007"/>
              <a:ext cx="355998" cy="423115"/>
            </a:xfrm>
            <a:custGeom>
              <a:rect b="b" l="l" r="r" t="t"/>
              <a:pathLst>
                <a:path extrusionOk="0" h="642" w="540">
                  <a:moveTo>
                    <a:pt x="476" y="586"/>
                  </a:moveTo>
                  <a:cubicBezTo>
                    <a:pt x="423" y="517"/>
                    <a:pt x="421" y="426"/>
                    <a:pt x="421" y="423"/>
                  </a:cubicBezTo>
                  <a:cubicBezTo>
                    <a:pt x="421" y="217"/>
                    <a:pt x="421" y="217"/>
                    <a:pt x="421" y="217"/>
                  </a:cubicBezTo>
                  <a:cubicBezTo>
                    <a:pt x="203" y="217"/>
                    <a:pt x="203" y="217"/>
                    <a:pt x="203" y="217"/>
                  </a:cubicBezTo>
                  <a:cubicBezTo>
                    <a:pt x="203" y="0"/>
                    <a:pt x="203" y="0"/>
                    <a:pt x="203" y="0"/>
                  </a:cubicBezTo>
                  <a:cubicBezTo>
                    <a:pt x="175" y="2"/>
                    <a:pt x="114" y="12"/>
                    <a:pt x="67" y="49"/>
                  </a:cubicBezTo>
                  <a:cubicBezTo>
                    <a:pt x="4" y="97"/>
                    <a:pt x="0" y="155"/>
                    <a:pt x="0" y="162"/>
                  </a:cubicBezTo>
                  <a:cubicBezTo>
                    <a:pt x="32" y="434"/>
                    <a:pt x="264" y="641"/>
                    <a:pt x="540" y="642"/>
                  </a:cubicBezTo>
                  <a:cubicBezTo>
                    <a:pt x="516" y="628"/>
                    <a:pt x="494" y="610"/>
                    <a:pt x="476" y="586"/>
                  </a:cubicBezTo>
                  <a:close/>
                </a:path>
              </a:pathLst>
            </a:custGeom>
            <a:solidFill>
              <a:schemeClr val="accent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11" name="Google Shape;511;p48"/>
            <p:cNvSpPr/>
            <p:nvPr/>
          </p:nvSpPr>
          <p:spPr>
            <a:xfrm>
              <a:off x="6143252" y="3545755"/>
              <a:ext cx="423253" cy="355759"/>
            </a:xfrm>
            <a:custGeom>
              <a:rect b="b" l="l" r="r" t="t"/>
              <a:pathLst>
                <a:path extrusionOk="0" h="540" w="642">
                  <a:moveTo>
                    <a:pt x="423" y="119"/>
                  </a:moveTo>
                  <a:cubicBezTo>
                    <a:pt x="217" y="119"/>
                    <a:pt x="217" y="119"/>
                    <a:pt x="217" y="119"/>
                  </a:cubicBezTo>
                  <a:cubicBezTo>
                    <a:pt x="217" y="337"/>
                    <a:pt x="217" y="337"/>
                    <a:pt x="217" y="337"/>
                  </a:cubicBezTo>
                  <a:cubicBezTo>
                    <a:pt x="0" y="337"/>
                    <a:pt x="0" y="337"/>
                    <a:pt x="0" y="337"/>
                  </a:cubicBezTo>
                  <a:cubicBezTo>
                    <a:pt x="3" y="365"/>
                    <a:pt x="12" y="425"/>
                    <a:pt x="49" y="473"/>
                  </a:cubicBezTo>
                  <a:cubicBezTo>
                    <a:pt x="98" y="536"/>
                    <a:pt x="156" y="540"/>
                    <a:pt x="162" y="540"/>
                  </a:cubicBezTo>
                  <a:cubicBezTo>
                    <a:pt x="435" y="507"/>
                    <a:pt x="641" y="275"/>
                    <a:pt x="642" y="0"/>
                  </a:cubicBezTo>
                  <a:cubicBezTo>
                    <a:pt x="629" y="24"/>
                    <a:pt x="610" y="45"/>
                    <a:pt x="586" y="64"/>
                  </a:cubicBezTo>
                  <a:cubicBezTo>
                    <a:pt x="517" y="117"/>
                    <a:pt x="427" y="119"/>
                    <a:pt x="423" y="119"/>
                  </a:cubicBezTo>
                  <a:close/>
                </a:path>
              </a:pathLst>
            </a:custGeom>
            <a:solidFill>
              <a:schemeClr val="accent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9"/>
          <p:cNvSpPr txBox="1"/>
          <p:nvPr/>
        </p:nvSpPr>
        <p:spPr>
          <a:xfrm>
            <a:off x="-19200" y="335125"/>
            <a:ext cx="91824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Conclusion</a:t>
            </a:r>
            <a:endParaRPr sz="2400" u="sng">
              <a:solidFill>
                <a:srgbClr val="FFFFFF"/>
              </a:solidFill>
              <a:latin typeface="Coming Soon"/>
              <a:ea typeface="Coming Soon"/>
              <a:cs typeface="Coming Soon"/>
              <a:sym typeface="Coming Soon"/>
            </a:endParaRPr>
          </a:p>
        </p:txBody>
      </p:sp>
      <p:sp>
        <p:nvSpPr>
          <p:cNvPr id="517" name="Google Shape;517;p49"/>
          <p:cNvSpPr txBox="1"/>
          <p:nvPr/>
        </p:nvSpPr>
        <p:spPr>
          <a:xfrm>
            <a:off x="459150" y="909775"/>
            <a:ext cx="8225700" cy="34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I believe that N95 masks are the best masks to wear because of their materials. Polypropylene is so effective in masks because it is like this, “It holds an electrostatic charge. In other words, it uses the power of static electricity. Think of the static cling that can happen when you rub two pieces of fabric together. That’s basically what’s happening with this fabric: That “cling” effect traps incoming - and outgoing - droplets. “That’s what you want - the cling is what’s important” says Yi Chu, a professor of materials science and engineering at Stanford University. (Godoy, 2020) Similar applies to the Surgical mask which is also made out of polypropylene. (Hensley, 2020) All in all, using my background research and my tests it shows that N95 masks are the least permeable against coronavirus. Also my hypothesized order and my current order the only difference is that Homemade and Gap masks switched positions. I believe that the reason for that is because the Gap and Sport Chek masks both have a triple layer whereas Homemade only has a double layer. (Davis, 2020) (Fisher, 2020) (Forzani, 2020) This also works though because all have the similar category of material, which is cotton.</a:t>
            </a:r>
            <a:endParaRPr>
              <a:solidFill>
                <a:schemeClr val="lt1"/>
              </a:solidFill>
              <a:latin typeface="Coming Soon"/>
              <a:ea typeface="Coming Soon"/>
              <a:cs typeface="Coming Soon"/>
              <a:sym typeface="Coming Soon"/>
            </a:endParaRPr>
          </a:p>
          <a:p>
            <a:pPr indent="0" lvl="0" marL="0" rtl="0" algn="l">
              <a:spcBef>
                <a:spcPts val="0"/>
              </a:spcBef>
              <a:spcAft>
                <a:spcPts val="0"/>
              </a:spcAft>
              <a:buNone/>
            </a:pPr>
            <a:r>
              <a:t/>
            </a:r>
            <a:endParaRPr>
              <a:solidFill>
                <a:schemeClr val="lt1"/>
              </a:solidFill>
              <a:latin typeface="Coming Soon"/>
              <a:ea typeface="Coming Soon"/>
              <a:cs typeface="Coming Soon"/>
              <a:sym typeface="Coming Soon"/>
            </a:endParaRPr>
          </a:p>
        </p:txBody>
      </p:sp>
      <p:sp>
        <p:nvSpPr>
          <p:cNvPr id="518" name="Google Shape;518;p49"/>
          <p:cNvSpPr/>
          <p:nvPr/>
        </p:nvSpPr>
        <p:spPr>
          <a:xfrm>
            <a:off x="1387950" y="4040600"/>
            <a:ext cx="900431" cy="873765"/>
          </a:xfrm>
          <a:custGeom>
            <a:rect b="b" l="l" r="r" t="t"/>
            <a:pathLst>
              <a:path extrusionOk="0" fill="none" h="16368" w="16367">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9"/>
          <p:cNvSpPr/>
          <p:nvPr/>
        </p:nvSpPr>
        <p:spPr>
          <a:xfrm>
            <a:off x="5947350" y="4040610"/>
            <a:ext cx="900428" cy="873757"/>
          </a:xfrm>
          <a:custGeom>
            <a:rect b="b" l="l" r="r" t="t"/>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0" name="Google Shape;520;p49"/>
          <p:cNvCxnSpPr/>
          <p:nvPr/>
        </p:nvCxnSpPr>
        <p:spPr>
          <a:xfrm>
            <a:off x="2850500" y="4357663"/>
            <a:ext cx="2534700" cy="9600"/>
          </a:xfrm>
          <a:prstGeom prst="straightConnector1">
            <a:avLst/>
          </a:prstGeom>
          <a:noFill/>
          <a:ln cap="flat" cmpd="sng" w="9525">
            <a:solidFill>
              <a:srgbClr val="FFFFFF"/>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0"/>
          <p:cNvSpPr txBox="1"/>
          <p:nvPr/>
        </p:nvSpPr>
        <p:spPr>
          <a:xfrm>
            <a:off x="0" y="33512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Real-Life Applications</a:t>
            </a:r>
            <a:endParaRPr sz="2400" u="sng">
              <a:solidFill>
                <a:srgbClr val="FFFFFF"/>
              </a:solidFill>
              <a:latin typeface="Coming Soon"/>
              <a:ea typeface="Coming Soon"/>
              <a:cs typeface="Coming Soon"/>
              <a:sym typeface="Coming Soon"/>
            </a:endParaRPr>
          </a:p>
        </p:txBody>
      </p:sp>
      <p:sp>
        <p:nvSpPr>
          <p:cNvPr id="526" name="Google Shape;526;p50"/>
          <p:cNvSpPr txBox="1"/>
          <p:nvPr/>
        </p:nvSpPr>
        <p:spPr>
          <a:xfrm>
            <a:off x="457650" y="905800"/>
            <a:ext cx="8228700" cy="37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My experiment really helps and benefits everyone in this world right now because in this time where it is necessary to wear a mask. Depending on how protective you want to be this could help to show you which mask to wear to help prevent Covid the most. This also could help you when you are just shopping and deciding which mask to buy. So that you don’t have to test all of them. So it saves money and time.</a:t>
            </a:r>
            <a:endParaRPr>
              <a:solidFill>
                <a:srgbClr val="FFFFFF"/>
              </a:solidFill>
              <a:latin typeface="Coming Soon"/>
              <a:ea typeface="Coming Soon"/>
              <a:cs typeface="Coming Soon"/>
              <a:sym typeface="Coming Soon"/>
            </a:endParaRPr>
          </a:p>
        </p:txBody>
      </p:sp>
      <p:grpSp>
        <p:nvGrpSpPr>
          <p:cNvPr id="527" name="Google Shape;527;p50"/>
          <p:cNvGrpSpPr/>
          <p:nvPr/>
        </p:nvGrpSpPr>
        <p:grpSpPr>
          <a:xfrm>
            <a:off x="3511725" y="2716422"/>
            <a:ext cx="2217534" cy="1820246"/>
            <a:chOff x="1929775" y="320925"/>
            <a:chExt cx="423800" cy="372650"/>
          </a:xfrm>
        </p:grpSpPr>
        <p:sp>
          <p:nvSpPr>
            <p:cNvPr id="528" name="Google Shape;528;p50"/>
            <p:cNvSpPr/>
            <p:nvPr/>
          </p:nvSpPr>
          <p:spPr>
            <a:xfrm>
              <a:off x="1929775" y="320925"/>
              <a:ext cx="423800" cy="372650"/>
            </a:xfrm>
            <a:custGeom>
              <a:rect b="b" l="l" r="r" t="t"/>
              <a:pathLst>
                <a:path extrusionOk="0" fill="none" h="14906" w="16952">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0"/>
            <p:cNvSpPr/>
            <p:nvPr/>
          </p:nvSpPr>
          <p:spPr>
            <a:xfrm>
              <a:off x="1954125" y="345275"/>
              <a:ext cx="375100" cy="323950"/>
            </a:xfrm>
            <a:custGeom>
              <a:rect b="b" l="l" r="r" t="t"/>
              <a:pathLst>
                <a:path extrusionOk="0" fill="none" h="12958" w="15004">
                  <a:moveTo>
                    <a:pt x="15003" y="12957"/>
                  </a:moveTo>
                  <a:lnTo>
                    <a:pt x="1" y="12957"/>
                  </a:lnTo>
                  <a:lnTo>
                    <a:pt x="1" y="0"/>
                  </a:lnTo>
                  <a:lnTo>
                    <a:pt x="15003" y="0"/>
                  </a:lnTo>
                  <a:lnTo>
                    <a:pt x="15003" y="12957"/>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0"/>
            <p:cNvSpPr/>
            <p:nvPr/>
          </p:nvSpPr>
          <p:spPr>
            <a:xfrm>
              <a:off x="2162375" y="534625"/>
              <a:ext cx="146750" cy="113275"/>
            </a:xfrm>
            <a:custGeom>
              <a:rect b="b" l="l" r="r" t="t"/>
              <a:pathLst>
                <a:path extrusionOk="0" fill="none" h="4531" w="587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0"/>
            <p:cNvSpPr/>
            <p:nvPr/>
          </p:nvSpPr>
          <p:spPr>
            <a:xfrm>
              <a:off x="1974225" y="468875"/>
              <a:ext cx="232600" cy="179025"/>
            </a:xfrm>
            <a:custGeom>
              <a:rect b="b" l="l" r="r" t="t"/>
              <a:pathLst>
                <a:path extrusionOk="0" fill="none" h="7161" w="9304">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0"/>
            <p:cNvSpPr/>
            <p:nvPr/>
          </p:nvSpPr>
          <p:spPr>
            <a:xfrm>
              <a:off x="2169675" y="396425"/>
              <a:ext cx="97450" cy="97450"/>
            </a:xfrm>
            <a:custGeom>
              <a:rect b="b" l="l" r="r" t="t"/>
              <a:pathLst>
                <a:path extrusionOk="0" fill="none" h="3898" w="3898">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1"/>
          <p:cNvSpPr txBox="1"/>
          <p:nvPr/>
        </p:nvSpPr>
        <p:spPr>
          <a:xfrm>
            <a:off x="0" y="33512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Further Questions</a:t>
            </a:r>
            <a:endParaRPr sz="2400" u="sng">
              <a:solidFill>
                <a:srgbClr val="FFFFFF"/>
              </a:solidFill>
              <a:latin typeface="Coming Soon"/>
              <a:ea typeface="Coming Soon"/>
              <a:cs typeface="Coming Soon"/>
              <a:sym typeface="Coming Soon"/>
            </a:endParaRPr>
          </a:p>
        </p:txBody>
      </p:sp>
      <p:sp>
        <p:nvSpPr>
          <p:cNvPr id="538" name="Google Shape;538;p51"/>
          <p:cNvSpPr txBox="1"/>
          <p:nvPr/>
        </p:nvSpPr>
        <p:spPr>
          <a:xfrm>
            <a:off x="457675" y="896325"/>
            <a:ext cx="8228700" cy="39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Some questions that I still have for my project include:</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If I used different materials for the homemade mask, what would happen? What would it affect?</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Would different colours of masks that are the same brand affect my results?</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What would other masks do to affect this test?</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What are some other tests that could maybe be more reliable in showing how permeable a mask is? At home? </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How do they prove that the N95 is the most protective mask? Is there a special device?</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grpSp>
        <p:nvGrpSpPr>
          <p:cNvPr id="539" name="Google Shape;539;p51"/>
          <p:cNvGrpSpPr/>
          <p:nvPr/>
        </p:nvGrpSpPr>
        <p:grpSpPr>
          <a:xfrm>
            <a:off x="3981620" y="3232914"/>
            <a:ext cx="1180773" cy="1482584"/>
            <a:chOff x="5526246" y="1011207"/>
            <a:chExt cx="592758" cy="720086"/>
          </a:xfrm>
        </p:grpSpPr>
        <p:sp>
          <p:nvSpPr>
            <p:cNvPr id="540" name="Google Shape;540;p51"/>
            <p:cNvSpPr/>
            <p:nvPr/>
          </p:nvSpPr>
          <p:spPr>
            <a:xfrm>
              <a:off x="5632379" y="1011207"/>
              <a:ext cx="311420" cy="340347"/>
            </a:xfrm>
            <a:custGeom>
              <a:rect b="b" l="l" r="r" t="t"/>
              <a:pathLst>
                <a:path extrusionOk="0" h="567" w="518">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1" name="Google Shape;541;p51"/>
            <p:cNvSpPr/>
            <p:nvPr/>
          </p:nvSpPr>
          <p:spPr>
            <a:xfrm>
              <a:off x="5835019" y="1041711"/>
              <a:ext cx="283984" cy="330260"/>
            </a:xfrm>
            <a:custGeom>
              <a:rect b="b" l="l" r="r" t="t"/>
              <a:pathLst>
                <a:path extrusionOk="0" h="550" w="473">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2" name="Google Shape;542;p51"/>
            <p:cNvSpPr/>
            <p:nvPr/>
          </p:nvSpPr>
          <p:spPr>
            <a:xfrm>
              <a:off x="5837907" y="1326815"/>
              <a:ext cx="260158" cy="268291"/>
            </a:xfrm>
            <a:custGeom>
              <a:rect b="b" l="l" r="r" t="t"/>
              <a:pathLst>
                <a:path extrusionOk="0" h="447" w="433">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3" name="Google Shape;543;p51"/>
            <p:cNvSpPr/>
            <p:nvPr/>
          </p:nvSpPr>
          <p:spPr>
            <a:xfrm>
              <a:off x="5725035" y="1379176"/>
              <a:ext cx="304441" cy="352116"/>
            </a:xfrm>
            <a:custGeom>
              <a:rect b="b" l="l" r="r" t="t"/>
              <a:pathLst>
                <a:path extrusionOk="0" h="587" w="507">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4" name="Google Shape;544;p51"/>
            <p:cNvSpPr/>
            <p:nvPr/>
          </p:nvSpPr>
          <p:spPr>
            <a:xfrm>
              <a:off x="5526246" y="1358760"/>
              <a:ext cx="289521" cy="285105"/>
            </a:xfrm>
            <a:custGeom>
              <a:rect b="b" l="l" r="r" t="t"/>
              <a:pathLst>
                <a:path extrusionOk="0" h="475" w="482">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545" name="Google Shape;545;p51"/>
            <p:cNvSpPr/>
            <p:nvPr/>
          </p:nvSpPr>
          <p:spPr>
            <a:xfrm>
              <a:off x="5530337" y="1130580"/>
              <a:ext cx="282300" cy="276217"/>
            </a:xfrm>
            <a:custGeom>
              <a:rect b="b" l="l" r="r" t="t"/>
              <a:pathLst>
                <a:path extrusionOk="0" h="460" w="47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2"/>
          <p:cNvSpPr txBox="1"/>
          <p:nvPr/>
        </p:nvSpPr>
        <p:spPr>
          <a:xfrm>
            <a:off x="0" y="33512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Improvements</a:t>
            </a:r>
            <a:endParaRPr sz="2400" u="sng">
              <a:solidFill>
                <a:srgbClr val="FFFFFF"/>
              </a:solidFill>
              <a:latin typeface="Coming Soon"/>
              <a:ea typeface="Coming Soon"/>
              <a:cs typeface="Coming Soon"/>
              <a:sym typeface="Coming Soon"/>
            </a:endParaRPr>
          </a:p>
        </p:txBody>
      </p:sp>
      <p:sp>
        <p:nvSpPr>
          <p:cNvPr id="551" name="Google Shape;551;p52"/>
          <p:cNvSpPr txBox="1"/>
          <p:nvPr/>
        </p:nvSpPr>
        <p:spPr>
          <a:xfrm>
            <a:off x="452850" y="924900"/>
            <a:ext cx="8238300" cy="34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oming Soon"/>
                <a:ea typeface="Coming Soon"/>
                <a:cs typeface="Coming Soon"/>
                <a:sym typeface="Coming Soon"/>
              </a:rPr>
              <a:t>During my experiment I felt that there were many things that I should have changed or clarified. One being that I should have made a more clear way of measuring my water test because I felt that when i was designing it. I could not think of any better way </a:t>
            </a:r>
            <a:r>
              <a:rPr lang="en">
                <a:solidFill>
                  <a:srgbClr val="FFFFFF"/>
                </a:solidFill>
                <a:latin typeface="Coming Soon"/>
                <a:ea typeface="Coming Soon"/>
                <a:cs typeface="Coming Soon"/>
                <a:sym typeface="Coming Soon"/>
              </a:rPr>
              <a:t>than</a:t>
            </a:r>
            <a:r>
              <a:rPr lang="en">
                <a:solidFill>
                  <a:srgbClr val="FFFFFF"/>
                </a:solidFill>
                <a:latin typeface="Coming Soon"/>
                <a:ea typeface="Coming Soon"/>
                <a:cs typeface="Coming Soon"/>
                <a:sym typeface="Coming Soon"/>
              </a:rPr>
              <a:t> just the speed of the water and the dripping. Second, to make my candle test more reliable I should have found a way to make the breathing more similar or the same. Next, more types of masks because if I had more types of mask then it could really help support my conclusion that, “N95 is the least </a:t>
            </a:r>
            <a:r>
              <a:rPr lang="en">
                <a:solidFill>
                  <a:srgbClr val="FFFFFF"/>
                </a:solidFill>
                <a:latin typeface="Coming Soon"/>
                <a:ea typeface="Coming Soon"/>
                <a:cs typeface="Coming Soon"/>
                <a:sym typeface="Coming Soon"/>
              </a:rPr>
              <a:t>permeable</a:t>
            </a:r>
            <a:r>
              <a:rPr lang="en">
                <a:solidFill>
                  <a:srgbClr val="FFFFFF"/>
                </a:solidFill>
                <a:latin typeface="Coming Soon"/>
                <a:ea typeface="Coming Soon"/>
                <a:cs typeface="Coming Soon"/>
                <a:sym typeface="Coming Soon"/>
              </a:rPr>
              <a:t> mask to fight against Covid-19 but if you wanted </a:t>
            </a:r>
            <a:r>
              <a:rPr lang="en">
                <a:solidFill>
                  <a:srgbClr val="FFFFFF"/>
                </a:solidFill>
                <a:latin typeface="Coming Soon"/>
                <a:ea typeface="Coming Soon"/>
                <a:cs typeface="Coming Soon"/>
                <a:sym typeface="Coming Soon"/>
              </a:rPr>
              <a:t>something more available you should choose Dust masks.” Another thing to note is that I had to rephrase my controlled variable to make it sound a lot better. From, “</a:t>
            </a:r>
            <a:r>
              <a:rPr lang="en">
                <a:solidFill>
                  <a:schemeClr val="lt1"/>
                </a:solidFill>
                <a:latin typeface="Coming Soon"/>
                <a:ea typeface="Coming Soon"/>
                <a:cs typeface="Coming Soon"/>
                <a:sym typeface="Coming Soon"/>
              </a:rPr>
              <a:t>But there is also the fact that I cannot keep the force of the breath the same because I do not have a machine blowing into the mask. I just have a human trying their best to breath equally.</a:t>
            </a:r>
            <a:r>
              <a:rPr lang="en">
                <a:solidFill>
                  <a:schemeClr val="lt1"/>
                </a:solidFill>
                <a:latin typeface="Coming Soon"/>
                <a:ea typeface="Coming Soon"/>
                <a:cs typeface="Coming Soon"/>
                <a:sym typeface="Coming Soon"/>
              </a:rPr>
              <a:t>” To, “Though, one thing to note is that it is physically impossible for the air flow going through the mask to be the exact same because at different temperatures you could be getting differences in amount of air, temperature of air, and where it goes through your body.”</a:t>
            </a:r>
            <a:endParaRPr sz="1800">
              <a:solidFill>
                <a:schemeClr val="lt1"/>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grpSp>
        <p:nvGrpSpPr>
          <p:cNvPr id="552" name="Google Shape;552;p52"/>
          <p:cNvGrpSpPr/>
          <p:nvPr/>
        </p:nvGrpSpPr>
        <p:grpSpPr>
          <a:xfrm>
            <a:off x="3966952" y="3839626"/>
            <a:ext cx="1210092" cy="1208255"/>
            <a:chOff x="576250" y="4319400"/>
            <a:chExt cx="442075" cy="442050"/>
          </a:xfrm>
        </p:grpSpPr>
        <p:sp>
          <p:nvSpPr>
            <p:cNvPr id="553" name="Google Shape;553;p52"/>
            <p:cNvSpPr/>
            <p:nvPr/>
          </p:nvSpPr>
          <p:spPr>
            <a:xfrm>
              <a:off x="576250" y="4319400"/>
              <a:ext cx="442075" cy="442050"/>
            </a:xfrm>
            <a:custGeom>
              <a:rect b="b" l="l" r="r" t="t"/>
              <a:pathLst>
                <a:path extrusionOk="0" fill="none" h="17682" w="17683">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2"/>
            <p:cNvSpPr/>
            <p:nvPr/>
          </p:nvSpPr>
          <p:spPr>
            <a:xfrm>
              <a:off x="595725" y="4668875"/>
              <a:ext cx="73100" cy="73100"/>
            </a:xfrm>
            <a:custGeom>
              <a:rect b="b" l="l" r="r" t="t"/>
              <a:pathLst>
                <a:path extrusionOk="0" fill="none" h="2924" w="2924">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2"/>
            <p:cNvSpPr/>
            <p:nvPr/>
          </p:nvSpPr>
          <p:spPr>
            <a:xfrm>
              <a:off x="652350" y="4711500"/>
              <a:ext cx="46925" cy="46925"/>
            </a:xfrm>
            <a:custGeom>
              <a:rect b="b" l="l" r="r" t="t"/>
              <a:pathLst>
                <a:path extrusionOk="0" fill="none" h="1877" w="1877">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2"/>
            <p:cNvSpPr/>
            <p:nvPr/>
          </p:nvSpPr>
          <p:spPr>
            <a:xfrm>
              <a:off x="579300" y="4638450"/>
              <a:ext cx="46900" cy="46900"/>
            </a:xfrm>
            <a:custGeom>
              <a:rect b="b" l="l" r="r" t="t"/>
              <a:pathLst>
                <a:path extrusionOk="0" fill="none" h="1876" w="1876">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7"/>
          <p:cNvSpPr txBox="1"/>
          <p:nvPr/>
        </p:nvSpPr>
        <p:spPr>
          <a:xfrm>
            <a:off x="0" y="33512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Background Research</a:t>
            </a:r>
            <a:endParaRPr sz="2400" u="sng">
              <a:solidFill>
                <a:srgbClr val="FFFFFF"/>
              </a:solidFill>
              <a:latin typeface="Coming Soon"/>
              <a:ea typeface="Coming Soon"/>
              <a:cs typeface="Coming Soon"/>
              <a:sym typeface="Coming Soon"/>
            </a:endParaRPr>
          </a:p>
        </p:txBody>
      </p:sp>
      <p:sp>
        <p:nvSpPr>
          <p:cNvPr id="201" name="Google Shape;201;p17"/>
          <p:cNvSpPr txBox="1"/>
          <p:nvPr/>
        </p:nvSpPr>
        <p:spPr>
          <a:xfrm>
            <a:off x="454800" y="909625"/>
            <a:ext cx="8234400" cy="4157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experiment</a:t>
            </a:r>
            <a:r>
              <a:rPr lang="en">
                <a:solidFill>
                  <a:srgbClr val="FFFFFF"/>
                </a:solidFill>
                <a:latin typeface="Coming Soon"/>
                <a:ea typeface="Coming Soon"/>
                <a:cs typeface="Coming Soon"/>
                <a:sym typeface="Coming Soon"/>
              </a:rPr>
              <a:t> = </a:t>
            </a:r>
            <a:r>
              <a:rPr lang="en">
                <a:solidFill>
                  <a:srgbClr val="FFFFFF"/>
                </a:solidFill>
                <a:latin typeface="Coming Soon"/>
                <a:ea typeface="Coming Soon"/>
                <a:cs typeface="Coming Soon"/>
                <a:sym typeface="Coming Soon"/>
              </a:rPr>
              <a:t>using laser, cardboard box, light sheet make person talk see particles</a:t>
            </a:r>
            <a:r>
              <a:rPr lang="en">
                <a:solidFill>
                  <a:srgbClr val="FFFFFF"/>
                </a:solidFill>
                <a:latin typeface="Coming Soon"/>
                <a:ea typeface="Coming Soon"/>
                <a:cs typeface="Coming Soon"/>
                <a:sym typeface="Coming Soon"/>
              </a:rPr>
              <a:t> (Bai, 2020)</a:t>
            </a:r>
            <a:endParaRPr>
              <a:solidFill>
                <a:srgbClr val="FFFFFF"/>
              </a:solidFill>
              <a:latin typeface="Coming Soon"/>
              <a:ea typeface="Coming Soon"/>
              <a:cs typeface="Coming Soon"/>
              <a:sym typeface="Coming Soon"/>
            </a:endParaRPr>
          </a:p>
          <a:p>
            <a:pPr indent="-317500" lvl="1" marL="9144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experiment</a:t>
            </a:r>
            <a:r>
              <a:rPr lang="en">
                <a:solidFill>
                  <a:srgbClr val="FFFFFF"/>
                </a:solidFill>
                <a:latin typeface="Coming Soon"/>
                <a:ea typeface="Coming Soon"/>
                <a:cs typeface="Coming Soon"/>
                <a:sym typeface="Coming Soon"/>
              </a:rPr>
              <a:t> showed hundreds droplets (ranging 20-500 micrometers) generated saying simple phrase (Bai, 2020)</a:t>
            </a:r>
            <a:endParaRPr>
              <a:solidFill>
                <a:srgbClr val="FFFFFF"/>
              </a:solidFill>
              <a:latin typeface="Coming Soon"/>
              <a:ea typeface="Coming Soon"/>
              <a:cs typeface="Coming Soon"/>
              <a:sym typeface="Coming Soon"/>
            </a:endParaRPr>
          </a:p>
          <a:p>
            <a:pPr indent="-317500" lvl="2" marL="13716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b</a:t>
            </a:r>
            <a:r>
              <a:rPr lang="en">
                <a:solidFill>
                  <a:srgbClr val="FFFFFF"/>
                </a:solidFill>
                <a:latin typeface="Coming Soon"/>
                <a:ea typeface="Coming Soon"/>
                <a:cs typeface="Coming Soon"/>
                <a:sym typeface="Coming Soon"/>
              </a:rPr>
              <a:t>ut nearly all droplets blocked when damp cloth covered mouth (Bai, 2020)</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people who = influenza/common cold found wearing surgical mask reduced amount respiratory viruses emitted droplets aerosols </a:t>
            </a:r>
            <a:r>
              <a:rPr lang="en">
                <a:solidFill>
                  <a:schemeClr val="lt1"/>
                </a:solidFill>
                <a:latin typeface="Coming Soon"/>
                <a:ea typeface="Coming Soon"/>
                <a:cs typeface="Coming Soon"/>
                <a:sym typeface="Coming Soon"/>
              </a:rPr>
              <a:t>(Bai, 2020)</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Coronavirus = illness caused by virus spread from person to person </a:t>
            </a:r>
            <a:r>
              <a:rPr lang="en">
                <a:solidFill>
                  <a:schemeClr val="lt1"/>
                </a:solidFill>
                <a:latin typeface="Coming Soon"/>
                <a:ea typeface="Coming Soon"/>
                <a:cs typeface="Coming Soon"/>
                <a:sym typeface="Coming Soon"/>
              </a:rPr>
              <a:t>(Q&amp;A, 2020)</a:t>
            </a:r>
            <a:endParaRPr>
              <a:solidFill>
                <a:srgbClr val="FFFFFF"/>
              </a:solidFill>
              <a:latin typeface="Coming Soon"/>
              <a:ea typeface="Coming Soon"/>
              <a:cs typeface="Coming Soon"/>
              <a:sym typeface="Coming Soon"/>
            </a:endParaRPr>
          </a:p>
          <a:p>
            <a:pPr indent="-317500" lvl="1" marL="9144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Covid-19 symptoms range from mild to severe illness </a:t>
            </a:r>
            <a:r>
              <a:rPr lang="en">
                <a:solidFill>
                  <a:schemeClr val="lt1"/>
                </a:solidFill>
                <a:latin typeface="Coming Soon"/>
                <a:ea typeface="Coming Soon"/>
                <a:cs typeface="Coming Soon"/>
                <a:sym typeface="Coming Soon"/>
              </a:rPr>
              <a:t>(Q&amp;A, 2020)</a:t>
            </a:r>
            <a:endParaRPr>
              <a:solidFill>
                <a:srgbClr val="FFFFFF"/>
              </a:solidFill>
              <a:latin typeface="Coming Soon"/>
              <a:ea typeface="Coming Soon"/>
              <a:cs typeface="Coming Soon"/>
              <a:sym typeface="Coming Soon"/>
            </a:endParaRPr>
          </a:p>
          <a:p>
            <a:pPr indent="-317500" lvl="2" marL="13716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fever, cough, fatigue, loss taste/ smell, nasal congestion, conjunctivitis (a.k.a. red eyes), sore throat, headache, muscle/ joint pain, skin rash, nausea/ </a:t>
            </a:r>
            <a:r>
              <a:rPr lang="en">
                <a:solidFill>
                  <a:srgbClr val="FFFFFF"/>
                </a:solidFill>
                <a:latin typeface="Coming Soon"/>
                <a:ea typeface="Coming Soon"/>
                <a:cs typeface="Coming Soon"/>
                <a:sym typeface="Coming Soon"/>
              </a:rPr>
              <a:t>vomiting</a:t>
            </a:r>
            <a:r>
              <a:rPr lang="en">
                <a:solidFill>
                  <a:srgbClr val="FFFFFF"/>
                </a:solidFill>
                <a:latin typeface="Coming Soon"/>
                <a:ea typeface="Coming Soon"/>
                <a:cs typeface="Coming Soon"/>
                <a:sym typeface="Coming Soon"/>
              </a:rPr>
              <a:t>, diarrhea, chills/ dizziness, shortness breath, loss appetite, confusion, pain/ pressure in chest, high temperature, irritability, reduced consciousness, anxiety, depression, sleep disorder, severe neurological complications (strokes, crain inflammation, delirium, nerve damage) (Q&amp;A, 2020)</a:t>
            </a:r>
            <a:endParaRPr>
              <a:solidFill>
                <a:srgbClr val="FFFFFF"/>
              </a:solidFill>
              <a:latin typeface="Coming Soon"/>
              <a:ea typeface="Coming Soon"/>
              <a:cs typeface="Coming Soon"/>
              <a:sym typeface="Coming Soon"/>
            </a:endParaRPr>
          </a:p>
          <a:p>
            <a:pPr indent="-317500" lvl="0" marL="4572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become infected close contact about 6 feet (2 arms lengths) with person who has Covid </a:t>
            </a:r>
            <a:r>
              <a:rPr lang="en">
                <a:solidFill>
                  <a:schemeClr val="lt1"/>
                </a:solidFill>
                <a:latin typeface="Coming Soon"/>
                <a:ea typeface="Coming Soon"/>
                <a:cs typeface="Coming Soon"/>
                <a:sym typeface="Coming Soon"/>
              </a:rPr>
              <a:t>(CDC, 2021)</a:t>
            </a:r>
            <a:endParaRPr>
              <a:solidFill>
                <a:srgbClr val="FFFFFF"/>
              </a:solidFill>
              <a:latin typeface="Coming Soon"/>
              <a:ea typeface="Coming Soon"/>
              <a:cs typeface="Coming Soon"/>
              <a:sym typeface="Coming Soon"/>
            </a:endParaRPr>
          </a:p>
          <a:p>
            <a:pPr indent="-317500" lvl="1" marL="9144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Infected = respiratory droplets infected person coughs/ sneezes/ talks </a:t>
            </a:r>
            <a:r>
              <a:rPr lang="en">
                <a:solidFill>
                  <a:schemeClr val="lt1"/>
                </a:solidFill>
                <a:latin typeface="Coming Soon"/>
                <a:ea typeface="Coming Soon"/>
                <a:cs typeface="Coming Soon"/>
                <a:sym typeface="Coming Soon"/>
              </a:rPr>
              <a:t>(CDC, 2021)</a:t>
            </a:r>
            <a:endParaRPr>
              <a:solidFill>
                <a:srgbClr val="FFFFFF"/>
              </a:solidFill>
              <a:latin typeface="Coming Soon"/>
              <a:ea typeface="Coming Soon"/>
              <a:cs typeface="Coming Soon"/>
              <a:sym typeface="Coming Soon"/>
            </a:endParaRPr>
          </a:p>
          <a:p>
            <a:pPr indent="-317500" lvl="1" marL="914400" rtl="0" algn="l">
              <a:spcBef>
                <a:spcPts val="0"/>
              </a:spcBef>
              <a:spcAft>
                <a:spcPts val="0"/>
              </a:spcAft>
              <a:buClr>
                <a:srgbClr val="FFFFFF"/>
              </a:buClr>
              <a:buSzPts val="1400"/>
              <a:buFont typeface="Coming Soon"/>
              <a:buChar char="○"/>
            </a:pPr>
            <a:r>
              <a:rPr lang="en">
                <a:solidFill>
                  <a:srgbClr val="FFFFFF"/>
                </a:solidFill>
                <a:latin typeface="Coming Soon"/>
                <a:ea typeface="Coming Soon"/>
                <a:cs typeface="Coming Soon"/>
                <a:sym typeface="Coming Soon"/>
              </a:rPr>
              <a:t>Infected = touching surface/ object has virus on it then touch mouth/ nose/ eyes </a:t>
            </a:r>
            <a:r>
              <a:rPr lang="en">
                <a:solidFill>
                  <a:schemeClr val="lt1"/>
                </a:solidFill>
                <a:latin typeface="Coming Soon"/>
                <a:ea typeface="Coming Soon"/>
                <a:cs typeface="Coming Soon"/>
                <a:sym typeface="Coming Soon"/>
              </a:rPr>
              <a:t>(CDC, 2021)</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grpSp>
        <p:nvGrpSpPr>
          <p:cNvPr id="202" name="Google Shape;202;p17"/>
          <p:cNvGrpSpPr/>
          <p:nvPr/>
        </p:nvGrpSpPr>
        <p:grpSpPr>
          <a:xfrm>
            <a:off x="8261446" y="1497776"/>
            <a:ext cx="667080" cy="915128"/>
            <a:chOff x="590250" y="244200"/>
            <a:chExt cx="407975" cy="532175"/>
          </a:xfrm>
        </p:grpSpPr>
        <p:sp>
          <p:nvSpPr>
            <p:cNvPr id="203" name="Google Shape;203;p17"/>
            <p:cNvSpPr/>
            <p:nvPr/>
          </p:nvSpPr>
          <p:spPr>
            <a:xfrm>
              <a:off x="623125" y="313625"/>
              <a:ext cx="375100" cy="462750"/>
            </a:xfrm>
            <a:custGeom>
              <a:rect b="b" l="l" r="r" t="t"/>
              <a:pathLst>
                <a:path extrusionOk="0" fill="none" h="18510" w="15004">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7"/>
            <p:cNvSpPr/>
            <p:nvPr/>
          </p:nvSpPr>
          <p:spPr>
            <a:xfrm>
              <a:off x="590250" y="269775"/>
              <a:ext cx="377525" cy="462775"/>
            </a:xfrm>
            <a:custGeom>
              <a:rect b="b" l="l" r="r" t="t"/>
              <a:pathLst>
                <a:path extrusionOk="0" fill="none" h="18511" w="15101">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796650" y="274025"/>
              <a:ext cx="45100" cy="45100"/>
            </a:xfrm>
            <a:custGeom>
              <a:rect b="b" l="l" r="r" t="t"/>
              <a:pathLst>
                <a:path extrusionOk="0" fill="none" h="1804" w="1804">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713850" y="274025"/>
              <a:ext cx="45075" cy="45100"/>
            </a:xfrm>
            <a:custGeom>
              <a:rect b="b" l="l" r="r" t="t"/>
              <a:pathLst>
                <a:path extrusionOk="0" fill="none" h="1804" w="1803">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631050" y="274025"/>
              <a:ext cx="45075" cy="45100"/>
            </a:xfrm>
            <a:custGeom>
              <a:rect b="b" l="l" r="r" t="t"/>
              <a:pathLst>
                <a:path extrusionOk="0" fill="none" h="1804" w="1803">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649925" y="590050"/>
              <a:ext cx="133975" cy="25"/>
            </a:xfrm>
            <a:custGeom>
              <a:rect b="b" l="l" r="r" t="t"/>
              <a:pathLst>
                <a:path extrusionOk="0" fill="none" h="1" w="5359">
                  <a:moveTo>
                    <a:pt x="5358" y="0"/>
                  </a:moveTo>
                  <a:lnTo>
                    <a:pt x="0" y="0"/>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649925" y="534625"/>
              <a:ext cx="255750" cy="25"/>
            </a:xfrm>
            <a:custGeom>
              <a:rect b="b" l="l" r="r" t="t"/>
              <a:pathLst>
                <a:path extrusionOk="0" fill="none" h="1" w="10230">
                  <a:moveTo>
                    <a:pt x="10229" y="1"/>
                  </a:moveTo>
                  <a:lnTo>
                    <a:pt x="0" y="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649925" y="479825"/>
              <a:ext cx="255750" cy="25"/>
            </a:xfrm>
            <a:custGeom>
              <a:rect b="b" l="l" r="r" t="t"/>
              <a:pathLst>
                <a:path extrusionOk="0" fill="none" h="1" w="10230">
                  <a:moveTo>
                    <a:pt x="10229" y="1"/>
                  </a:moveTo>
                  <a:lnTo>
                    <a:pt x="0" y="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p:nvPr/>
          </p:nvSpPr>
          <p:spPr>
            <a:xfrm>
              <a:off x="649925" y="424425"/>
              <a:ext cx="255750" cy="25"/>
            </a:xfrm>
            <a:custGeom>
              <a:rect b="b" l="l" r="r" t="t"/>
              <a:pathLst>
                <a:path extrusionOk="0" fill="none" h="1" w="10230">
                  <a:moveTo>
                    <a:pt x="10229" y="1"/>
                  </a:moveTo>
                  <a:lnTo>
                    <a:pt x="0" y="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7"/>
            <p:cNvSpPr/>
            <p:nvPr/>
          </p:nvSpPr>
          <p:spPr>
            <a:xfrm>
              <a:off x="879475" y="274025"/>
              <a:ext cx="45075" cy="45100"/>
            </a:xfrm>
            <a:custGeom>
              <a:rect b="b" l="l" r="r" t="t"/>
              <a:pathLst>
                <a:path extrusionOk="0" fill="none" h="1804" w="1803">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7"/>
            <p:cNvSpPr/>
            <p:nvPr/>
          </p:nvSpPr>
          <p:spPr>
            <a:xfrm>
              <a:off x="654800" y="244200"/>
              <a:ext cx="25" cy="51175"/>
            </a:xfrm>
            <a:custGeom>
              <a:rect b="b" l="l" r="r" t="t"/>
              <a:pathLst>
                <a:path extrusionOk="0" fill="none" h="2047" w="1">
                  <a:moveTo>
                    <a:pt x="0" y="1"/>
                  </a:moveTo>
                  <a:lnTo>
                    <a:pt x="0" y="2046"/>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p:nvPr/>
          </p:nvSpPr>
          <p:spPr>
            <a:xfrm>
              <a:off x="737600" y="244200"/>
              <a:ext cx="25" cy="51175"/>
            </a:xfrm>
            <a:custGeom>
              <a:rect b="b" l="l" r="r" t="t"/>
              <a:pathLst>
                <a:path extrusionOk="0" fill="none" h="2047" w="1">
                  <a:moveTo>
                    <a:pt x="1" y="1"/>
                  </a:moveTo>
                  <a:lnTo>
                    <a:pt x="1" y="2046"/>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7"/>
            <p:cNvSpPr/>
            <p:nvPr/>
          </p:nvSpPr>
          <p:spPr>
            <a:xfrm>
              <a:off x="820400" y="244200"/>
              <a:ext cx="25" cy="51175"/>
            </a:xfrm>
            <a:custGeom>
              <a:rect b="b" l="l" r="r" t="t"/>
              <a:pathLst>
                <a:path extrusionOk="0" fill="none" h="2047" w="1">
                  <a:moveTo>
                    <a:pt x="1" y="1"/>
                  </a:moveTo>
                  <a:lnTo>
                    <a:pt x="1" y="2046"/>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7"/>
            <p:cNvSpPr/>
            <p:nvPr/>
          </p:nvSpPr>
          <p:spPr>
            <a:xfrm>
              <a:off x="903225" y="244200"/>
              <a:ext cx="25" cy="51175"/>
            </a:xfrm>
            <a:custGeom>
              <a:rect b="b" l="l" r="r" t="t"/>
              <a:pathLst>
                <a:path extrusionOk="0" fill="none" h="2047" w="1">
                  <a:moveTo>
                    <a:pt x="0" y="1"/>
                  </a:moveTo>
                  <a:lnTo>
                    <a:pt x="0" y="2046"/>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 name="Google Shape;217;p17"/>
          <p:cNvGrpSpPr/>
          <p:nvPr/>
        </p:nvGrpSpPr>
        <p:grpSpPr>
          <a:xfrm>
            <a:off x="663186" y="2741448"/>
            <a:ext cx="993433" cy="705500"/>
            <a:chOff x="5247525" y="3007275"/>
            <a:chExt cx="517575" cy="384825"/>
          </a:xfrm>
        </p:grpSpPr>
        <p:sp>
          <p:nvSpPr>
            <p:cNvPr id="218" name="Google Shape;218;p17"/>
            <p:cNvSpPr/>
            <p:nvPr/>
          </p:nvSpPr>
          <p:spPr>
            <a:xfrm>
              <a:off x="5247525" y="3007275"/>
              <a:ext cx="348900" cy="348900"/>
            </a:xfrm>
            <a:custGeom>
              <a:rect b="b" l="l" r="r" t="t"/>
              <a:pathLst>
                <a:path extrusionOk="0" fill="none" h="13956" w="13956">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
            <p:cNvSpPr/>
            <p:nvPr/>
          </p:nvSpPr>
          <p:spPr>
            <a:xfrm>
              <a:off x="5566575" y="3193575"/>
              <a:ext cx="198525" cy="198525"/>
            </a:xfrm>
            <a:custGeom>
              <a:rect b="b" l="l" r="r" t="t"/>
              <a:pathLst>
                <a:path extrusionOk="0" fill="none" h="7941" w="7941">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3"/>
          <p:cNvSpPr txBox="1"/>
          <p:nvPr/>
        </p:nvSpPr>
        <p:spPr>
          <a:xfrm>
            <a:off x="0" y="335125"/>
            <a:ext cx="91440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Bibliography</a:t>
            </a:r>
            <a:endParaRPr sz="2400" u="sng">
              <a:solidFill>
                <a:srgbClr val="FFFFFF"/>
              </a:solidFill>
              <a:latin typeface="Coming Soon"/>
              <a:ea typeface="Coming Soon"/>
              <a:cs typeface="Coming Soon"/>
              <a:sym typeface="Coming Soon"/>
            </a:endParaRPr>
          </a:p>
        </p:txBody>
      </p:sp>
      <p:sp>
        <p:nvSpPr>
          <p:cNvPr id="562" name="Google Shape;562;p53"/>
          <p:cNvSpPr txBox="1"/>
          <p:nvPr/>
        </p:nvSpPr>
        <p:spPr>
          <a:xfrm>
            <a:off x="450000" y="900000"/>
            <a:ext cx="8244000" cy="4243500"/>
          </a:xfrm>
          <a:prstGeom prst="rect">
            <a:avLst/>
          </a:prstGeom>
          <a:noFill/>
          <a:ln>
            <a:noFill/>
          </a:ln>
        </p:spPr>
        <p:txBody>
          <a:bodyPr anchorCtr="0" anchor="t" bIns="91425" lIns="91425" spcFirstLastPara="1" rIns="91425" wrap="square" tIns="91425">
            <a:noAutofit/>
          </a:bodyPr>
          <a:lstStyle/>
          <a:p>
            <a:pPr indent="-381000" lvl="0" marL="381000" rtl="0" algn="l">
              <a:spcBef>
                <a:spcPts val="0"/>
              </a:spcBef>
              <a:spcAft>
                <a:spcPts val="0"/>
              </a:spcAft>
              <a:buNone/>
            </a:pPr>
            <a:r>
              <a:rPr i="1" lang="en">
                <a:solidFill>
                  <a:srgbClr val="FFFFFF"/>
                </a:solidFill>
                <a:latin typeface="Coming Soon"/>
                <a:ea typeface="Coming Soon"/>
                <a:cs typeface="Coming Soon"/>
                <a:sym typeface="Coming Soon"/>
              </a:rPr>
              <a:t>Voltage, Current, Resistance, and Ohm's Law</a:t>
            </a:r>
            <a:r>
              <a:rPr lang="en">
                <a:solidFill>
                  <a:srgbClr val="FFFFFF"/>
                </a:solidFill>
                <a:latin typeface="Coming Soon"/>
                <a:ea typeface="Coming Soon"/>
                <a:cs typeface="Coming Soon"/>
                <a:sym typeface="Coming Soon"/>
              </a:rPr>
              <a:t>, learn.sparkfun.com/tutorials/voltage-current-resistance-and-ohms-law/all.</a:t>
            </a:r>
            <a:endParaRPr>
              <a:solidFill>
                <a:srgbClr val="FFFFFF"/>
              </a:solidFill>
              <a:latin typeface="Coming Soon"/>
              <a:ea typeface="Coming Soon"/>
              <a:cs typeface="Coming Soon"/>
              <a:sym typeface="Coming Soon"/>
            </a:endParaRPr>
          </a:p>
          <a:p>
            <a:pPr indent="-457200" lvl="0" marL="457200" rtl="0" algn="l">
              <a:lnSpc>
                <a:spcPct val="100000"/>
              </a:lnSpc>
              <a:spcBef>
                <a:spcPts val="0"/>
              </a:spcBef>
              <a:spcAft>
                <a:spcPts val="0"/>
              </a:spcAft>
              <a:buNone/>
            </a:pPr>
            <a:r>
              <a:rPr lang="en">
                <a:solidFill>
                  <a:srgbClr val="FFFFFF"/>
                </a:solidFill>
                <a:latin typeface="Coming Soon"/>
                <a:ea typeface="Coming Soon"/>
                <a:cs typeface="Coming Soon"/>
                <a:sym typeface="Coming Soon"/>
              </a:rPr>
              <a:t>“Adult Face Mask (3-Pack).” </a:t>
            </a:r>
            <a:r>
              <a:rPr i="1" lang="en">
                <a:solidFill>
                  <a:srgbClr val="FFFFFF"/>
                </a:solidFill>
                <a:latin typeface="Coming Soon"/>
                <a:ea typeface="Coming Soon"/>
                <a:cs typeface="Coming Soon"/>
                <a:sym typeface="Coming Soon"/>
              </a:rPr>
              <a:t>Gap</a:t>
            </a:r>
            <a:r>
              <a:rPr lang="en">
                <a:solidFill>
                  <a:srgbClr val="FFFFFF"/>
                </a:solidFill>
                <a:latin typeface="Coming Soon"/>
                <a:ea typeface="Coming Soon"/>
                <a:cs typeface="Coming Soon"/>
                <a:sym typeface="Coming Soon"/>
              </a:rPr>
              <a:t>, www.gapcanada.ca/browse/product.do?pid=668851#pdp-page-content.</a:t>
            </a:r>
            <a:endParaRPr>
              <a:solidFill>
                <a:srgbClr val="FFFFFF"/>
              </a:solidFill>
              <a:latin typeface="Coming Soon"/>
              <a:ea typeface="Coming Soon"/>
              <a:cs typeface="Coming Soon"/>
              <a:sym typeface="Coming Soon"/>
            </a:endParaRPr>
          </a:p>
          <a:p>
            <a:pPr indent="-381000" lvl="0" marL="381000" rtl="0" algn="l">
              <a:lnSpc>
                <a:spcPct val="100000"/>
              </a:lnSpc>
              <a:spcBef>
                <a:spcPts val="0"/>
              </a:spcBef>
              <a:spcAft>
                <a:spcPts val="0"/>
              </a:spcAft>
              <a:buNone/>
            </a:pPr>
            <a:r>
              <a:rPr lang="en">
                <a:solidFill>
                  <a:srgbClr val="FFFFFF"/>
                </a:solidFill>
                <a:latin typeface="Coming Soon"/>
                <a:ea typeface="Coming Soon"/>
                <a:cs typeface="Coming Soon"/>
                <a:sym typeface="Coming Soon"/>
              </a:rPr>
              <a:t>“Coronavirus Disease (COVID-19).” </a:t>
            </a:r>
            <a:r>
              <a:rPr i="1" lang="en">
                <a:solidFill>
                  <a:srgbClr val="FFFFFF"/>
                </a:solidFill>
                <a:latin typeface="Coming Soon"/>
                <a:ea typeface="Coming Soon"/>
                <a:cs typeface="Coming Soon"/>
                <a:sym typeface="Coming Soon"/>
              </a:rPr>
              <a:t>World Health Organization</a:t>
            </a:r>
            <a:r>
              <a:rPr lang="en">
                <a:solidFill>
                  <a:srgbClr val="FFFFFF"/>
                </a:solidFill>
                <a:latin typeface="Coming Soon"/>
                <a:ea typeface="Coming Soon"/>
                <a:cs typeface="Coming Soon"/>
                <a:sym typeface="Coming Soon"/>
              </a:rPr>
              <a:t>, World Health Organization, </a:t>
            </a:r>
            <a:r>
              <a:rPr lang="en">
                <a:solidFill>
                  <a:srgbClr val="FFFFFF"/>
                </a:solidFill>
                <a:uFill>
                  <a:noFill/>
                </a:uFill>
                <a:latin typeface="Coming Soon"/>
                <a:ea typeface="Coming Soon"/>
                <a:cs typeface="Coming Soon"/>
                <a:sym typeface="Coming Soon"/>
                <a:hlinkClick r:id="rId3">
                  <a:extLst>
                    <a:ext uri="{A12FA001-AC4F-418D-AE19-62706E023703}">
                      <ahyp:hlinkClr val="tx"/>
                    </a:ext>
                  </a:extLst>
                </a:hlinkClick>
              </a:rPr>
              <a:t>www.who.int/emergencies/diseases/novel-coronavirus-2019/question-and-answers-hub/q-a-detail/coronavirus-disease-covid-19#:~:text=symptoms</a:t>
            </a:r>
            <a:r>
              <a:rPr lang="en">
                <a:solidFill>
                  <a:srgbClr val="FFFFFF"/>
                </a:solidFill>
                <a:latin typeface="Coming Soon"/>
                <a:ea typeface="Coming Soon"/>
                <a:cs typeface="Coming Soon"/>
                <a:sym typeface="Coming Soon"/>
              </a:rPr>
              <a:t>.</a:t>
            </a:r>
            <a:endParaRPr>
              <a:solidFill>
                <a:srgbClr val="FFFFFF"/>
              </a:solidFill>
              <a:latin typeface="Coming Soon"/>
              <a:ea typeface="Coming Soon"/>
              <a:cs typeface="Coming Soon"/>
              <a:sym typeface="Coming Soon"/>
            </a:endParaRPr>
          </a:p>
          <a:p>
            <a:pPr indent="-381000" lvl="0" marL="381000" rtl="0" algn="l">
              <a:lnSpc>
                <a:spcPct val="100000"/>
              </a:lnSpc>
              <a:spcBef>
                <a:spcPts val="0"/>
              </a:spcBef>
              <a:spcAft>
                <a:spcPts val="0"/>
              </a:spcAft>
              <a:buNone/>
            </a:pPr>
            <a:r>
              <a:rPr lang="en">
                <a:solidFill>
                  <a:srgbClr val="FFFFFF"/>
                </a:solidFill>
                <a:latin typeface="Coming Soon"/>
                <a:ea typeface="Coming Soon"/>
                <a:cs typeface="Coming Soon"/>
                <a:sym typeface="Coming Soon"/>
              </a:rPr>
              <a:t>“Department of Labor Logo UNITED STATESDEPARTMENT OF LABOR.” </a:t>
            </a:r>
            <a:r>
              <a:rPr i="1" lang="en">
                <a:solidFill>
                  <a:srgbClr val="FFFFFF"/>
                </a:solidFill>
                <a:latin typeface="Coming Soon"/>
                <a:ea typeface="Coming Soon"/>
                <a:cs typeface="Coming Soon"/>
                <a:sym typeface="Coming Soon"/>
              </a:rPr>
              <a:t>Safety and Health Information Bulletins (SHIBs) | Occupational Safety and Health Administration</a:t>
            </a:r>
            <a:r>
              <a:rPr lang="en">
                <a:solidFill>
                  <a:srgbClr val="FFFFFF"/>
                </a:solidFill>
                <a:latin typeface="Coming Soon"/>
                <a:ea typeface="Coming Soon"/>
                <a:cs typeface="Coming Soon"/>
                <a:sym typeface="Coming Soon"/>
              </a:rPr>
              <a:t>, www.osha.gov/shib.</a:t>
            </a:r>
            <a:endParaRPr>
              <a:solidFill>
                <a:srgbClr val="FFFFFF"/>
              </a:solidFill>
              <a:latin typeface="Coming Soon"/>
              <a:ea typeface="Coming Soon"/>
              <a:cs typeface="Coming Soon"/>
              <a:sym typeface="Coming Soon"/>
            </a:endParaRPr>
          </a:p>
          <a:p>
            <a:pPr indent="0" lvl="0" marL="0" marR="292100" rtl="0" algn="l">
              <a:lnSpc>
                <a:spcPct val="100000"/>
              </a:lnSpc>
              <a:spcBef>
                <a:spcPts val="0"/>
              </a:spcBef>
              <a:spcAft>
                <a:spcPts val="0"/>
              </a:spcAft>
              <a:buNone/>
            </a:pPr>
            <a:r>
              <a:rPr lang="en">
                <a:solidFill>
                  <a:srgbClr val="FFFFFF"/>
                </a:solidFill>
                <a:latin typeface="Coming Soon"/>
                <a:ea typeface="Coming Soon"/>
                <a:cs typeface="Coming Soon"/>
                <a:sym typeface="Coming Soon"/>
              </a:rPr>
              <a:t>EXP 3-Layåer Reusable Face Mask – Non-Medical S/M 3 Pack- Sport Chek</a:t>
            </a:r>
            <a:endParaRPr>
              <a:solidFill>
                <a:srgbClr val="FFFFFF"/>
              </a:solidFill>
              <a:latin typeface="Coming Soon"/>
              <a:ea typeface="Coming Soon"/>
              <a:cs typeface="Coming Soon"/>
              <a:sym typeface="Coming Soon"/>
            </a:endParaRPr>
          </a:p>
          <a:p>
            <a:pPr indent="0" lvl="0" marL="457200" marR="292100" rtl="0" algn="l">
              <a:lnSpc>
                <a:spcPct val="100000"/>
              </a:lnSpc>
              <a:spcBef>
                <a:spcPts val="600"/>
              </a:spcBef>
              <a:spcAft>
                <a:spcPts val="0"/>
              </a:spcAft>
              <a:buNone/>
            </a:pPr>
            <a:r>
              <a:rPr lang="en">
                <a:solidFill>
                  <a:srgbClr val="FFFFFF"/>
                </a:solidFill>
                <a:latin typeface="Coming Soon"/>
                <a:ea typeface="Coming Soon"/>
                <a:cs typeface="Coming Soon"/>
                <a:sym typeface="Coming Soon"/>
              </a:rPr>
              <a:t>www.sportchek.ca/categories/shop-by-sport/alpine-skiing/winter-accessories/scarves-masks/product/exp-3-layer-reusable-face-mask-non-medical-s-m-3-pack-color-333297468_90-333297468.html#333297468%5Bcolor%5D=333297468_90</a:t>
            </a:r>
            <a:endParaRPr>
              <a:solidFill>
                <a:srgbClr val="FFFFFF"/>
              </a:solidFill>
              <a:latin typeface="Coming Soon"/>
              <a:ea typeface="Coming Soon"/>
              <a:cs typeface="Coming Soon"/>
              <a:sym typeface="Coming Soon"/>
            </a:endParaRPr>
          </a:p>
          <a:p>
            <a:pPr indent="-381000" lvl="0" marL="381000" rtl="0" algn="l">
              <a:lnSpc>
                <a:spcPct val="100000"/>
              </a:lnSpc>
              <a:spcBef>
                <a:spcPts val="600"/>
              </a:spcBef>
              <a:spcAft>
                <a:spcPts val="0"/>
              </a:spcAft>
              <a:buNone/>
            </a:pPr>
            <a:r>
              <a:rPr lang="en">
                <a:solidFill>
                  <a:srgbClr val="FFFFFF"/>
                </a:solidFill>
                <a:latin typeface="Coming Soon"/>
                <a:ea typeface="Coming Soon"/>
                <a:cs typeface="Coming Soon"/>
                <a:sym typeface="Coming Soon"/>
              </a:rPr>
              <a:t>Getty. “Surgical Mask Facts: Why the Blue Side Should Always Face Out.” </a:t>
            </a:r>
            <a:r>
              <a:rPr i="1" lang="en">
                <a:solidFill>
                  <a:srgbClr val="FFFFFF"/>
                </a:solidFill>
                <a:latin typeface="Coming Soon"/>
                <a:ea typeface="Coming Soon"/>
                <a:cs typeface="Coming Soon"/>
                <a:sym typeface="Coming Soon"/>
              </a:rPr>
              <a:t>Healthing.ca</a:t>
            </a:r>
            <a:r>
              <a:rPr lang="en">
                <a:solidFill>
                  <a:srgbClr val="FFFFFF"/>
                </a:solidFill>
                <a:latin typeface="Coming Soon"/>
                <a:ea typeface="Coming Soon"/>
                <a:cs typeface="Coming Soon"/>
                <a:sym typeface="Coming Soon"/>
              </a:rPr>
              <a:t>, PostMedia, 9 Nov. 2020, www.healthing.ca/diseases-and-conditions/coronavirus/surgical-mask-facts-why-the-pleats-should-point-down#:~:text=While surgical masks are often,is used in some masks.</a:t>
            </a:r>
            <a:endParaRPr u="sng">
              <a:solidFill>
                <a:srgbClr val="FFFFFF"/>
              </a:solidFill>
              <a:latin typeface="Coming Soon"/>
              <a:ea typeface="Coming Soon"/>
              <a:cs typeface="Coming Soon"/>
              <a:sym typeface="Coming Soon"/>
            </a:endParaRPr>
          </a:p>
        </p:txBody>
      </p:sp>
      <p:sp>
        <p:nvSpPr>
          <p:cNvPr id="563" name="Google Shape;563;p53"/>
          <p:cNvSpPr/>
          <p:nvPr/>
        </p:nvSpPr>
        <p:spPr>
          <a:xfrm>
            <a:off x="7815175" y="900000"/>
            <a:ext cx="831394" cy="1108710"/>
          </a:xfrm>
          <a:custGeom>
            <a:rect b="b" l="l" r="r" t="t"/>
            <a:pathLst>
              <a:path extrusionOk="0" h="457200" w="304819">
                <a:moveTo>
                  <a:pt x="285760" y="57150"/>
                </a:moveTo>
                <a:lnTo>
                  <a:pt x="238135" y="57150"/>
                </a:lnTo>
                <a:cubicBezTo>
                  <a:pt x="238104" y="46642"/>
                  <a:pt x="229593" y="38131"/>
                  <a:pt x="219085" y="38100"/>
                </a:cubicBezTo>
                <a:lnTo>
                  <a:pt x="190510" y="38100"/>
                </a:lnTo>
                <a:cubicBezTo>
                  <a:pt x="190510" y="17058"/>
                  <a:pt x="173452" y="0"/>
                  <a:pt x="152410" y="0"/>
                </a:cubicBezTo>
                <a:cubicBezTo>
                  <a:pt x="131368" y="0"/>
                  <a:pt x="114310" y="17058"/>
                  <a:pt x="114310" y="38100"/>
                </a:cubicBezTo>
                <a:lnTo>
                  <a:pt x="85735" y="38100"/>
                </a:lnTo>
                <a:cubicBezTo>
                  <a:pt x="75227" y="38131"/>
                  <a:pt x="66715" y="46642"/>
                  <a:pt x="66685" y="57150"/>
                </a:cubicBezTo>
                <a:lnTo>
                  <a:pt x="19060" y="57150"/>
                </a:lnTo>
                <a:cubicBezTo>
                  <a:pt x="8169" y="57598"/>
                  <a:pt x="-330" y="66734"/>
                  <a:pt x="10" y="77629"/>
                </a:cubicBezTo>
                <a:lnTo>
                  <a:pt x="10" y="436721"/>
                </a:lnTo>
                <a:cubicBezTo>
                  <a:pt x="-329" y="447616"/>
                  <a:pt x="8169" y="456751"/>
                  <a:pt x="19060" y="457200"/>
                </a:cubicBezTo>
                <a:lnTo>
                  <a:pt x="285760" y="457200"/>
                </a:lnTo>
                <a:cubicBezTo>
                  <a:pt x="296651" y="456751"/>
                  <a:pt x="305149" y="447616"/>
                  <a:pt x="304810" y="436721"/>
                </a:cubicBezTo>
                <a:lnTo>
                  <a:pt x="304810" y="77629"/>
                </a:lnTo>
                <a:cubicBezTo>
                  <a:pt x="305149" y="66734"/>
                  <a:pt x="296651" y="57598"/>
                  <a:pt x="285760" y="57150"/>
                </a:cubicBezTo>
                <a:close/>
                <a:moveTo>
                  <a:pt x="161935" y="47625"/>
                </a:moveTo>
                <a:cubicBezTo>
                  <a:pt x="161935" y="52885"/>
                  <a:pt x="157670" y="57150"/>
                  <a:pt x="152410" y="57150"/>
                </a:cubicBezTo>
                <a:cubicBezTo>
                  <a:pt x="147149" y="57150"/>
                  <a:pt x="142885" y="52885"/>
                  <a:pt x="142885" y="47625"/>
                </a:cubicBezTo>
                <a:cubicBezTo>
                  <a:pt x="142885" y="42365"/>
                  <a:pt x="147149" y="38100"/>
                  <a:pt x="152410" y="38100"/>
                </a:cubicBezTo>
                <a:cubicBezTo>
                  <a:pt x="157664" y="38115"/>
                  <a:pt x="161920" y="42371"/>
                  <a:pt x="161935" y="47625"/>
                </a:cubicBezTo>
                <a:close/>
                <a:moveTo>
                  <a:pt x="266710" y="419100"/>
                </a:moveTo>
                <a:lnTo>
                  <a:pt x="38110" y="419100"/>
                </a:lnTo>
                <a:lnTo>
                  <a:pt x="38110" y="95250"/>
                </a:lnTo>
                <a:lnTo>
                  <a:pt x="66685" y="95250"/>
                </a:lnTo>
                <a:cubicBezTo>
                  <a:pt x="66716" y="105758"/>
                  <a:pt x="75227" y="114270"/>
                  <a:pt x="85735" y="114300"/>
                </a:cubicBezTo>
                <a:lnTo>
                  <a:pt x="219085" y="114300"/>
                </a:lnTo>
                <a:cubicBezTo>
                  <a:pt x="229593" y="114270"/>
                  <a:pt x="238104" y="105758"/>
                  <a:pt x="238135" y="95250"/>
                </a:cubicBezTo>
                <a:lnTo>
                  <a:pt x="266710" y="95250"/>
                </a:lnTo>
                <a:close/>
                <a:moveTo>
                  <a:pt x="190510" y="222972"/>
                </a:moveTo>
                <a:lnTo>
                  <a:pt x="190510" y="238125"/>
                </a:lnTo>
                <a:lnTo>
                  <a:pt x="114310" y="238125"/>
                </a:lnTo>
                <a:lnTo>
                  <a:pt x="114310" y="222972"/>
                </a:lnTo>
                <a:cubicBezTo>
                  <a:pt x="114310" y="205038"/>
                  <a:pt x="128848" y="190500"/>
                  <a:pt x="146782" y="190500"/>
                </a:cubicBezTo>
                <a:lnTo>
                  <a:pt x="158038" y="190500"/>
                </a:lnTo>
                <a:cubicBezTo>
                  <a:pt x="175972" y="190500"/>
                  <a:pt x="190510" y="205038"/>
                  <a:pt x="190510" y="222972"/>
                </a:cubicBezTo>
                <a:close/>
                <a:moveTo>
                  <a:pt x="133360" y="152400"/>
                </a:moveTo>
                <a:cubicBezTo>
                  <a:pt x="133360" y="141879"/>
                  <a:pt x="141889" y="133350"/>
                  <a:pt x="152410" y="133350"/>
                </a:cubicBezTo>
                <a:cubicBezTo>
                  <a:pt x="162931" y="133350"/>
                  <a:pt x="171460" y="141879"/>
                  <a:pt x="171460" y="152400"/>
                </a:cubicBezTo>
                <a:cubicBezTo>
                  <a:pt x="171460" y="162921"/>
                  <a:pt x="162931" y="171450"/>
                  <a:pt x="152410" y="171450"/>
                </a:cubicBezTo>
                <a:cubicBezTo>
                  <a:pt x="141889" y="171450"/>
                  <a:pt x="133360" y="162921"/>
                  <a:pt x="133360" y="152400"/>
                </a:cubicBezTo>
                <a:close/>
                <a:moveTo>
                  <a:pt x="147647" y="276225"/>
                </a:moveTo>
                <a:lnTo>
                  <a:pt x="223847" y="276225"/>
                </a:lnTo>
                <a:cubicBezTo>
                  <a:pt x="231738" y="276225"/>
                  <a:pt x="238135" y="282622"/>
                  <a:pt x="238135" y="290513"/>
                </a:cubicBezTo>
                <a:lnTo>
                  <a:pt x="238135" y="290513"/>
                </a:lnTo>
                <a:cubicBezTo>
                  <a:pt x="238135" y="298403"/>
                  <a:pt x="231738" y="304800"/>
                  <a:pt x="223847" y="304800"/>
                </a:cubicBezTo>
                <a:lnTo>
                  <a:pt x="147647" y="304800"/>
                </a:lnTo>
                <a:cubicBezTo>
                  <a:pt x="139757" y="304800"/>
                  <a:pt x="133360" y="298403"/>
                  <a:pt x="133360" y="290513"/>
                </a:cubicBezTo>
                <a:lnTo>
                  <a:pt x="133360" y="290513"/>
                </a:lnTo>
                <a:cubicBezTo>
                  <a:pt x="133360" y="282622"/>
                  <a:pt x="139757" y="276225"/>
                  <a:pt x="147647" y="276225"/>
                </a:cubicBezTo>
                <a:close/>
                <a:moveTo>
                  <a:pt x="104785" y="304800"/>
                </a:moveTo>
                <a:lnTo>
                  <a:pt x="66685" y="304800"/>
                </a:lnTo>
                <a:lnTo>
                  <a:pt x="66685" y="276225"/>
                </a:lnTo>
                <a:lnTo>
                  <a:pt x="104785" y="276225"/>
                </a:lnTo>
                <a:close/>
                <a:moveTo>
                  <a:pt x="147647" y="352425"/>
                </a:moveTo>
                <a:lnTo>
                  <a:pt x="223847" y="352425"/>
                </a:lnTo>
                <a:cubicBezTo>
                  <a:pt x="231738" y="352425"/>
                  <a:pt x="238135" y="358822"/>
                  <a:pt x="238135" y="366713"/>
                </a:cubicBezTo>
                <a:lnTo>
                  <a:pt x="238135" y="366713"/>
                </a:lnTo>
                <a:cubicBezTo>
                  <a:pt x="238135" y="374603"/>
                  <a:pt x="231738" y="381000"/>
                  <a:pt x="223847" y="381000"/>
                </a:cubicBezTo>
                <a:lnTo>
                  <a:pt x="147647" y="381000"/>
                </a:lnTo>
                <a:cubicBezTo>
                  <a:pt x="139757" y="381000"/>
                  <a:pt x="133360" y="374603"/>
                  <a:pt x="133360" y="366713"/>
                </a:cubicBezTo>
                <a:lnTo>
                  <a:pt x="133360" y="366713"/>
                </a:lnTo>
                <a:cubicBezTo>
                  <a:pt x="133360" y="358822"/>
                  <a:pt x="139757" y="352425"/>
                  <a:pt x="147647" y="352425"/>
                </a:cubicBezTo>
                <a:close/>
                <a:moveTo>
                  <a:pt x="104785" y="381000"/>
                </a:moveTo>
                <a:lnTo>
                  <a:pt x="66685" y="381000"/>
                </a:lnTo>
                <a:lnTo>
                  <a:pt x="66685" y="352425"/>
                </a:lnTo>
                <a:lnTo>
                  <a:pt x="104785" y="35242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4"/>
          <p:cNvSpPr txBox="1"/>
          <p:nvPr/>
        </p:nvSpPr>
        <p:spPr>
          <a:xfrm>
            <a:off x="0" y="335125"/>
            <a:ext cx="91440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Bibliography</a:t>
            </a:r>
            <a:endParaRPr sz="2400" u="sng">
              <a:solidFill>
                <a:srgbClr val="FFFFFF"/>
              </a:solidFill>
              <a:latin typeface="Coming Soon"/>
              <a:ea typeface="Coming Soon"/>
              <a:cs typeface="Coming Soon"/>
              <a:sym typeface="Coming Soon"/>
            </a:endParaRPr>
          </a:p>
        </p:txBody>
      </p:sp>
      <p:sp>
        <p:nvSpPr>
          <p:cNvPr id="569" name="Google Shape;569;p54"/>
          <p:cNvSpPr txBox="1"/>
          <p:nvPr/>
        </p:nvSpPr>
        <p:spPr>
          <a:xfrm>
            <a:off x="452850" y="905825"/>
            <a:ext cx="8238300" cy="4237800"/>
          </a:xfrm>
          <a:prstGeom prst="rect">
            <a:avLst/>
          </a:prstGeom>
          <a:noFill/>
          <a:ln>
            <a:noFill/>
          </a:ln>
        </p:spPr>
        <p:txBody>
          <a:bodyPr anchorCtr="0" anchor="t" bIns="91425" lIns="91425" spcFirstLastPara="1" rIns="91425" wrap="square" tIns="91425">
            <a:noAutofit/>
          </a:bodyPr>
          <a:lstStyle/>
          <a:p>
            <a:pPr indent="-381000" lvl="0" marL="381000" rtl="0" algn="l">
              <a:spcBef>
                <a:spcPts val="0"/>
              </a:spcBef>
              <a:spcAft>
                <a:spcPts val="0"/>
              </a:spcAft>
              <a:buNone/>
            </a:pPr>
            <a:r>
              <a:rPr lang="en">
                <a:solidFill>
                  <a:srgbClr val="FFFFFF"/>
                </a:solidFill>
                <a:latin typeface="Coming Soon"/>
                <a:ea typeface="Coming Soon"/>
                <a:cs typeface="Coming Soon"/>
                <a:sym typeface="Coming Soon"/>
              </a:rPr>
              <a:t>Godoy, Maria. “A User's Guide To Masks: What's Best At Protecting Others (And Yourself).” </a:t>
            </a:r>
            <a:r>
              <a:rPr i="1" lang="en">
                <a:solidFill>
                  <a:srgbClr val="FFFFFF"/>
                </a:solidFill>
                <a:latin typeface="Coming Soon"/>
                <a:ea typeface="Coming Soon"/>
                <a:cs typeface="Coming Soon"/>
                <a:sym typeface="Coming Soon"/>
              </a:rPr>
              <a:t>NPR</a:t>
            </a:r>
            <a:r>
              <a:rPr lang="en">
                <a:solidFill>
                  <a:srgbClr val="FFFFFF"/>
                </a:solidFill>
                <a:latin typeface="Coming Soon"/>
                <a:ea typeface="Coming Soon"/>
                <a:cs typeface="Coming Soon"/>
                <a:sym typeface="Coming Soon"/>
              </a:rPr>
              <a:t>, NPR, 1 July 2020, </a:t>
            </a:r>
            <a:r>
              <a:rPr lang="en">
                <a:solidFill>
                  <a:srgbClr val="FFFFFF"/>
                </a:solidFill>
                <a:uFill>
                  <a:noFill/>
                </a:uFill>
                <a:latin typeface="Coming Soon"/>
                <a:ea typeface="Coming Soon"/>
                <a:cs typeface="Coming Soon"/>
                <a:sym typeface="Coming Soon"/>
                <a:hlinkClick r:id="rId3">
                  <a:extLst>
                    <a:ext uri="{A12FA001-AC4F-418D-AE19-62706E023703}">
                      <ahyp:hlinkClr val="tx"/>
                    </a:ext>
                  </a:extLst>
                </a:hlinkClick>
              </a:rPr>
              <a:t>www.npr.org/sections/goatsandsoda/2020/07/01/880621610/a-users-guide-to-masks-what-s-best-at-protecting-others-and-yourself</a:t>
            </a:r>
            <a:r>
              <a:rPr lang="en">
                <a:solidFill>
                  <a:srgbClr val="FFFFFF"/>
                </a:solidFill>
                <a:latin typeface="Coming Soon"/>
                <a:ea typeface="Coming Soon"/>
                <a:cs typeface="Coming Soon"/>
                <a:sym typeface="Coming Soon"/>
              </a:rPr>
              <a:t>.</a:t>
            </a:r>
            <a:endParaRPr>
              <a:solidFill>
                <a:srgbClr val="FFFFFF"/>
              </a:solidFill>
              <a:latin typeface="Coming Soon"/>
              <a:ea typeface="Coming Soon"/>
              <a:cs typeface="Coming Soon"/>
              <a:sym typeface="Coming Soon"/>
            </a:endParaRPr>
          </a:p>
          <a:p>
            <a:pPr indent="-381000" lvl="0" marL="381000" rtl="0" algn="l">
              <a:spcBef>
                <a:spcPts val="0"/>
              </a:spcBef>
              <a:spcAft>
                <a:spcPts val="0"/>
              </a:spcAft>
              <a:buNone/>
            </a:pPr>
            <a:r>
              <a:rPr lang="en">
                <a:solidFill>
                  <a:srgbClr val="FFFFFF"/>
                </a:solidFill>
                <a:latin typeface="Coming Soon"/>
                <a:ea typeface="Coming Soon"/>
                <a:cs typeface="Coming Soon"/>
                <a:sym typeface="Coming Soon"/>
              </a:rPr>
              <a:t>Henneberry, Brittany. “How Surgical Masks Are Made, Tested and Used.” </a:t>
            </a:r>
            <a:r>
              <a:rPr i="1" lang="en">
                <a:solidFill>
                  <a:srgbClr val="FFFFFF"/>
                </a:solidFill>
                <a:latin typeface="Coming Soon"/>
                <a:ea typeface="Coming Soon"/>
                <a:cs typeface="Coming Soon"/>
                <a:sym typeface="Coming Soon"/>
              </a:rPr>
              <a:t>, Tested and Used</a:t>
            </a:r>
            <a:r>
              <a:rPr lang="en">
                <a:solidFill>
                  <a:srgbClr val="FFFFFF"/>
                </a:solidFill>
                <a:latin typeface="Coming Soon"/>
                <a:ea typeface="Coming Soon"/>
                <a:cs typeface="Coming Soon"/>
                <a:sym typeface="Coming Soon"/>
              </a:rPr>
              <a:t>, Thomas, www.thomasnet.com/articles/other/how-surgical-masks-are-made/#:~:text=Surgical face masks are made,meter (gsm) in density.</a:t>
            </a:r>
            <a:endParaRPr>
              <a:solidFill>
                <a:srgbClr val="FFFFFF"/>
              </a:solidFill>
              <a:latin typeface="Coming Soon"/>
              <a:ea typeface="Coming Soon"/>
              <a:cs typeface="Coming Soon"/>
              <a:sym typeface="Coming Soon"/>
            </a:endParaRPr>
          </a:p>
          <a:p>
            <a:pPr indent="-381000" lvl="0" marL="381000" rtl="0" algn="l">
              <a:spcBef>
                <a:spcPts val="0"/>
              </a:spcBef>
              <a:spcAft>
                <a:spcPts val="0"/>
              </a:spcAft>
              <a:buNone/>
            </a:pPr>
            <a:r>
              <a:rPr lang="en">
                <a:solidFill>
                  <a:srgbClr val="FFFFFF"/>
                </a:solidFill>
                <a:latin typeface="Coming Soon"/>
                <a:ea typeface="Coming Soon"/>
                <a:cs typeface="Coming Soon"/>
                <a:sym typeface="Coming Soon"/>
              </a:rPr>
              <a:t>Henneberry, Brittany. “How to Make N95 Masks.” </a:t>
            </a:r>
            <a:r>
              <a:rPr i="1" lang="en">
                <a:solidFill>
                  <a:srgbClr val="FFFFFF"/>
                </a:solidFill>
                <a:latin typeface="Coming Soon"/>
                <a:ea typeface="Coming Soon"/>
                <a:cs typeface="Coming Soon"/>
                <a:sym typeface="Coming Soon"/>
              </a:rPr>
              <a:t>A Manufacturing Guide</a:t>
            </a:r>
            <a:r>
              <a:rPr lang="en">
                <a:solidFill>
                  <a:srgbClr val="FFFFFF"/>
                </a:solidFill>
                <a:latin typeface="Coming Soon"/>
                <a:ea typeface="Coming Soon"/>
                <a:cs typeface="Coming Soon"/>
                <a:sym typeface="Coming Soon"/>
              </a:rPr>
              <a:t>, Thomas, www.thomasnet.com/articles/plant-facility-equipment/how-to-make-n95-masks/#:~:text=A medical N95 respirator consists,are created using spun bonding.</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rPr lang="en">
                <a:solidFill>
                  <a:schemeClr val="lt1"/>
                </a:solidFill>
                <a:latin typeface="Coming Soon"/>
                <a:ea typeface="Coming Soon"/>
                <a:cs typeface="Coming Soon"/>
                <a:sym typeface="Coming Soon"/>
              </a:rPr>
              <a:t>“How Many Layers Is Your Face Mask? - MedicineNet Health News.” </a:t>
            </a:r>
            <a:r>
              <a:rPr i="1" lang="en">
                <a:solidFill>
                  <a:schemeClr val="lt1"/>
                </a:solidFill>
                <a:latin typeface="Coming Soon"/>
                <a:ea typeface="Coming Soon"/>
                <a:cs typeface="Coming Soon"/>
                <a:sym typeface="Coming Soon"/>
              </a:rPr>
              <a:t>MedicineNet</a:t>
            </a:r>
            <a:r>
              <a:rPr lang="en">
                <a:solidFill>
                  <a:schemeClr val="lt1"/>
                </a:solidFill>
                <a:latin typeface="Coming Soon"/>
                <a:ea typeface="Coming Soon"/>
                <a:cs typeface="Coming Soon"/>
                <a:sym typeface="Coming Soon"/>
              </a:rPr>
              <a:t>, MedicineNet, 24 July 2020, </a:t>
            </a:r>
            <a:endParaRPr>
              <a:solidFill>
                <a:schemeClr val="lt1"/>
              </a:solidFill>
              <a:latin typeface="Coming Soon"/>
              <a:ea typeface="Coming Soon"/>
              <a:cs typeface="Coming Soon"/>
              <a:sym typeface="Coming Soon"/>
            </a:endParaRPr>
          </a:p>
          <a:p>
            <a:pPr indent="0" lvl="0" marL="457200" rtl="0" algn="l">
              <a:spcBef>
                <a:spcPts val="0"/>
              </a:spcBef>
              <a:spcAft>
                <a:spcPts val="0"/>
              </a:spcAft>
              <a:buNone/>
            </a:pPr>
            <a:r>
              <a:rPr lang="en">
                <a:solidFill>
                  <a:schemeClr val="lt1"/>
                </a:solidFill>
                <a:latin typeface="Coming Soon"/>
                <a:ea typeface="Coming Soon"/>
                <a:cs typeface="Coming Soon"/>
                <a:sym typeface="Coming Soon"/>
              </a:rPr>
              <a:t>www.medicinenet.com/script/main/art.asp?articlekey=240835.</a:t>
            </a:r>
            <a:endParaRPr>
              <a:solidFill>
                <a:schemeClr val="lt1"/>
              </a:solidFill>
              <a:latin typeface="Coming Soon"/>
              <a:ea typeface="Coming Soon"/>
              <a:cs typeface="Coming Soon"/>
              <a:sym typeface="Coming Soon"/>
            </a:endParaRPr>
          </a:p>
          <a:p>
            <a:pPr indent="-400050" lvl="0" marL="400050" rtl="0" algn="l">
              <a:spcBef>
                <a:spcPts val="0"/>
              </a:spcBef>
              <a:spcAft>
                <a:spcPts val="0"/>
              </a:spcAft>
              <a:buNone/>
            </a:pPr>
            <a:r>
              <a:rPr lang="en">
                <a:solidFill>
                  <a:schemeClr val="lt1"/>
                </a:solidFill>
                <a:latin typeface="Coming Soon"/>
                <a:ea typeface="Coming Soon"/>
                <a:cs typeface="Coming Soon"/>
                <a:sym typeface="Coming Soon"/>
              </a:rPr>
              <a:t>“Knit vs. Woven: Learn How to Identify the Two Fabric Types - 2021.” </a:t>
            </a:r>
            <a:r>
              <a:rPr i="1" lang="en">
                <a:solidFill>
                  <a:schemeClr val="lt1"/>
                </a:solidFill>
                <a:latin typeface="Coming Soon"/>
                <a:ea typeface="Coming Soon"/>
                <a:cs typeface="Coming Soon"/>
                <a:sym typeface="Coming Soon"/>
              </a:rPr>
              <a:t>MasterClass</a:t>
            </a:r>
            <a:r>
              <a:rPr lang="en">
                <a:solidFill>
                  <a:schemeClr val="lt1"/>
                </a:solidFill>
                <a:latin typeface="Coming Soon"/>
                <a:ea typeface="Coming Soon"/>
                <a:cs typeface="Coming Soon"/>
                <a:sym typeface="Coming Soon"/>
              </a:rPr>
              <a:t>, www.masterclass.com/articles/knit-vs-woven-learn-how-to-identify-the-two-fabric-types#what-is-a-knit-fabric.</a:t>
            </a:r>
            <a:endParaRPr u="sng">
              <a:solidFill>
                <a:schemeClr val="lt1"/>
              </a:solidFill>
              <a:latin typeface="Coming Soon"/>
              <a:ea typeface="Coming Soon"/>
              <a:cs typeface="Coming Soon"/>
              <a:sym typeface="Coming Soon"/>
            </a:endParaRPr>
          </a:p>
          <a:p>
            <a:pPr indent="-381000" lvl="0" marL="381000" rtl="0" algn="l">
              <a:spcBef>
                <a:spcPts val="0"/>
              </a:spcBef>
              <a:spcAft>
                <a:spcPts val="0"/>
              </a:spcAft>
              <a:buNone/>
            </a:pPr>
            <a:r>
              <a:rPr lang="en">
                <a:solidFill>
                  <a:srgbClr val="FFFFFF"/>
                </a:solidFill>
                <a:latin typeface="Coming Soon"/>
                <a:ea typeface="Coming Soon"/>
                <a:cs typeface="Coming Soon"/>
                <a:sym typeface="Coming Soon"/>
              </a:rPr>
              <a:t>“REUSABLE KID'S 5-PACK FACE COVERING MASK.” </a:t>
            </a:r>
            <a:r>
              <a:rPr i="1" lang="en">
                <a:solidFill>
                  <a:srgbClr val="FFFFFF"/>
                </a:solidFill>
                <a:latin typeface="Coming Soon"/>
                <a:ea typeface="Coming Soon"/>
                <a:cs typeface="Coming Soon"/>
                <a:sym typeface="Coming Soon"/>
              </a:rPr>
              <a:t>32 Degrees</a:t>
            </a:r>
            <a:r>
              <a:rPr lang="en">
                <a:solidFill>
                  <a:srgbClr val="FFFFFF"/>
                </a:solidFill>
                <a:latin typeface="Coming Soon"/>
                <a:ea typeface="Coming Soon"/>
                <a:cs typeface="Coming Soon"/>
                <a:sym typeface="Coming Soon"/>
              </a:rPr>
              <a:t>, www.32degrees.com/products/kids-5-pack-face-mask?collection=face-masks&amp;variant=32018485411929.</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5"/>
          <p:cNvSpPr txBox="1"/>
          <p:nvPr/>
        </p:nvSpPr>
        <p:spPr>
          <a:xfrm>
            <a:off x="449550" y="908700"/>
            <a:ext cx="8244900" cy="4234800"/>
          </a:xfrm>
          <a:prstGeom prst="rect">
            <a:avLst/>
          </a:prstGeom>
          <a:noFill/>
          <a:ln>
            <a:noFill/>
          </a:ln>
        </p:spPr>
        <p:txBody>
          <a:bodyPr anchorCtr="0" anchor="t" bIns="91425" lIns="91425" spcFirstLastPara="1" rIns="91425" wrap="square" tIns="91425">
            <a:noAutofit/>
          </a:bodyPr>
          <a:lstStyle/>
          <a:p>
            <a:pPr indent="-381000" lvl="0" marL="381000" rtl="0" algn="l">
              <a:spcBef>
                <a:spcPts val="0"/>
              </a:spcBef>
              <a:spcAft>
                <a:spcPts val="0"/>
              </a:spcAft>
              <a:buNone/>
            </a:pPr>
            <a:r>
              <a:rPr lang="en">
                <a:solidFill>
                  <a:srgbClr val="FFFFFF"/>
                </a:solidFill>
                <a:latin typeface="Coming Soon"/>
                <a:ea typeface="Coming Soon"/>
                <a:cs typeface="Coming Soon"/>
                <a:sym typeface="Coming Soon"/>
              </a:rPr>
              <a:t>Laser Light-Scattering Experiment Showing Speech-Generated Droplets. (00:42). “Visualizing Speech-Generated Oral Fluid Droplets with Laser Light Scattering: NEJM.” </a:t>
            </a:r>
            <a:r>
              <a:rPr i="1" lang="en">
                <a:solidFill>
                  <a:srgbClr val="FFFFFF"/>
                </a:solidFill>
                <a:latin typeface="Coming Soon"/>
                <a:ea typeface="Coming Soon"/>
                <a:cs typeface="Coming Soon"/>
                <a:sym typeface="Coming Soon"/>
              </a:rPr>
              <a:t>New England Journal of Medicine</a:t>
            </a:r>
            <a:r>
              <a:rPr lang="en">
                <a:solidFill>
                  <a:srgbClr val="FFFFFF"/>
                </a:solidFill>
                <a:latin typeface="Coming Soon"/>
                <a:ea typeface="Coming Soon"/>
                <a:cs typeface="Coming Soon"/>
                <a:sym typeface="Coming Soon"/>
              </a:rPr>
              <a:t>, </a:t>
            </a:r>
            <a:r>
              <a:rPr lang="en">
                <a:solidFill>
                  <a:srgbClr val="FFFFFF"/>
                </a:solidFill>
                <a:uFill>
                  <a:noFill/>
                </a:uFill>
                <a:latin typeface="Coming Soon"/>
                <a:ea typeface="Coming Soon"/>
                <a:cs typeface="Coming Soon"/>
                <a:sym typeface="Coming Soon"/>
                <a:hlinkClick r:id="rId3">
                  <a:extLst>
                    <a:ext uri="{A12FA001-AC4F-418D-AE19-62706E023703}">
                      <ahyp:hlinkClr val="tx"/>
                    </a:ext>
                  </a:extLst>
                </a:hlinkClick>
              </a:rPr>
              <a:t>www.nejm.org/doi/full/10.1056/NEJMc2007800</a:t>
            </a:r>
            <a:r>
              <a:rPr lang="en">
                <a:solidFill>
                  <a:srgbClr val="FFFFFF"/>
                </a:solidFill>
                <a:latin typeface="Coming Soon"/>
                <a:ea typeface="Coming Soon"/>
                <a:cs typeface="Coming Soon"/>
                <a:sym typeface="Coming Soon"/>
              </a:rPr>
              <a:t>.</a:t>
            </a:r>
            <a:endParaRPr>
              <a:solidFill>
                <a:srgbClr val="FFFFFF"/>
              </a:solidFill>
              <a:latin typeface="Coming Soon"/>
              <a:ea typeface="Coming Soon"/>
              <a:cs typeface="Coming Soon"/>
              <a:sym typeface="Coming Soon"/>
            </a:endParaRPr>
          </a:p>
          <a:p>
            <a:pPr indent="-381000" lvl="0" marL="381000" rtl="0" algn="l">
              <a:spcBef>
                <a:spcPts val="0"/>
              </a:spcBef>
              <a:spcAft>
                <a:spcPts val="0"/>
              </a:spcAft>
              <a:buNone/>
            </a:pPr>
            <a:r>
              <a:rPr lang="en">
                <a:solidFill>
                  <a:schemeClr val="lt1"/>
                </a:solidFill>
                <a:latin typeface="Coming Soon"/>
                <a:ea typeface="Coming Soon"/>
                <a:cs typeface="Coming Soon"/>
                <a:sym typeface="Coming Soon"/>
              </a:rPr>
              <a:t>“Still Confused About Masks? Here's the Science Behind How Face Masks Prevent Coronavirus.” </a:t>
            </a:r>
            <a:r>
              <a:rPr i="1" lang="en">
                <a:solidFill>
                  <a:schemeClr val="lt1"/>
                </a:solidFill>
                <a:latin typeface="Coming Soon"/>
                <a:ea typeface="Coming Soon"/>
                <a:cs typeface="Coming Soon"/>
                <a:sym typeface="Coming Soon"/>
              </a:rPr>
              <a:t>Still Confused About Masks? Here's the Science Behind How Face Masks Prevent Coronavirus | UC San Francisco</a:t>
            </a:r>
            <a:r>
              <a:rPr lang="en">
                <a:solidFill>
                  <a:schemeClr val="lt1"/>
                </a:solidFill>
                <a:latin typeface="Coming Soon"/>
                <a:ea typeface="Coming Soon"/>
                <a:cs typeface="Coming Soon"/>
                <a:sym typeface="Coming Soon"/>
              </a:rPr>
              <a:t>, 26 Feb. 2021, www.ucsf.edu/news/2020/06/417906/still-confused-about-masks-heres-science-behind-how-face-masks-prevent.</a:t>
            </a:r>
            <a:endParaRPr>
              <a:solidFill>
                <a:schemeClr val="lt1"/>
              </a:solidFill>
              <a:latin typeface="Coming Soon"/>
              <a:ea typeface="Coming Soon"/>
              <a:cs typeface="Coming Soon"/>
              <a:sym typeface="Coming Soon"/>
            </a:endParaRPr>
          </a:p>
          <a:p>
            <a:pPr indent="-381000" lvl="0" marL="381000" rtl="0" algn="l">
              <a:spcBef>
                <a:spcPts val="0"/>
              </a:spcBef>
              <a:spcAft>
                <a:spcPts val="0"/>
              </a:spcAft>
              <a:buNone/>
            </a:pPr>
            <a:r>
              <a:rPr lang="en">
                <a:solidFill>
                  <a:schemeClr val="lt1"/>
                </a:solidFill>
                <a:latin typeface="Coming Soon"/>
                <a:ea typeface="Coming Soon"/>
                <a:cs typeface="Coming Soon"/>
                <a:sym typeface="Coming Soon"/>
              </a:rPr>
              <a:t>Talhelm, Thomas. “Thomas Talhelm.” </a:t>
            </a:r>
            <a:r>
              <a:rPr i="1" lang="en">
                <a:solidFill>
                  <a:schemeClr val="lt1"/>
                </a:solidFill>
                <a:latin typeface="Coming Soon"/>
                <a:ea typeface="Coming Soon"/>
                <a:cs typeface="Coming Soon"/>
                <a:sym typeface="Coming Soon"/>
              </a:rPr>
              <a:t>Smart Air</a:t>
            </a:r>
            <a:r>
              <a:rPr lang="en">
                <a:solidFill>
                  <a:schemeClr val="lt1"/>
                </a:solidFill>
                <a:latin typeface="Coming Soon"/>
                <a:ea typeface="Coming Soon"/>
                <a:cs typeface="Coming Soon"/>
                <a:sym typeface="Coming Soon"/>
              </a:rPr>
              <a:t>, 8 Dec. 2020, smartairfilters.com/en/blog/n95-masks-made-from/#:~:text=N95 masks are made from,, staples, and nose bar.</a:t>
            </a:r>
            <a:endParaRPr>
              <a:solidFill>
                <a:schemeClr val="lt1"/>
              </a:solidFill>
              <a:latin typeface="Coming Soon"/>
              <a:ea typeface="Coming Soon"/>
              <a:cs typeface="Coming Soon"/>
              <a:sym typeface="Coming Soon"/>
            </a:endParaRPr>
          </a:p>
          <a:p>
            <a:pPr indent="-457200" lvl="0" marL="457200" rtl="0" algn="l">
              <a:spcBef>
                <a:spcPts val="0"/>
              </a:spcBef>
              <a:spcAft>
                <a:spcPts val="0"/>
              </a:spcAft>
              <a:buNone/>
            </a:pPr>
            <a:r>
              <a:rPr lang="en">
                <a:solidFill>
                  <a:schemeClr val="lt1"/>
                </a:solidFill>
                <a:latin typeface="Coming Soon"/>
                <a:ea typeface="Coming Soon"/>
                <a:cs typeface="Coming Soon"/>
                <a:sym typeface="Coming Soon"/>
              </a:rPr>
              <a:t>“Things to Know about the COVID-19 Pandemic.” </a:t>
            </a:r>
            <a:r>
              <a:rPr i="1" lang="en">
                <a:solidFill>
                  <a:schemeClr val="lt1"/>
                </a:solidFill>
                <a:latin typeface="Coming Soon"/>
                <a:ea typeface="Coming Soon"/>
                <a:cs typeface="Coming Soon"/>
                <a:sym typeface="Coming Soon"/>
              </a:rPr>
              <a:t>Centers for Disease Control and Prevention</a:t>
            </a:r>
            <a:r>
              <a:rPr lang="en">
                <a:solidFill>
                  <a:schemeClr val="lt1"/>
                </a:solidFill>
                <a:latin typeface="Coming Soon"/>
                <a:ea typeface="Coming Soon"/>
                <a:cs typeface="Coming Soon"/>
                <a:sym typeface="Coming Soon"/>
              </a:rPr>
              <a:t>, Centers for Disease Control and Prevention, www.cdc.gov/coronavirus/2019-ncov/your-health/need-to-know.html.</a:t>
            </a:r>
            <a:endParaRPr>
              <a:solidFill>
                <a:srgbClr val="FFFFFF"/>
              </a:solidFill>
              <a:latin typeface="Coming Soon"/>
              <a:ea typeface="Coming Soon"/>
              <a:cs typeface="Coming Soon"/>
              <a:sym typeface="Coming Soon"/>
            </a:endParaRPr>
          </a:p>
          <a:p>
            <a:pPr indent="-381000" lvl="0" marL="381000" rtl="0" algn="l">
              <a:spcBef>
                <a:spcPts val="0"/>
              </a:spcBef>
              <a:spcAft>
                <a:spcPts val="0"/>
              </a:spcAft>
              <a:buNone/>
            </a:pPr>
            <a:r>
              <a:rPr lang="en">
                <a:solidFill>
                  <a:srgbClr val="FFFFFF"/>
                </a:solidFill>
                <a:latin typeface="Coming Soon"/>
                <a:ea typeface="Coming Soon"/>
                <a:cs typeface="Coming Soon"/>
                <a:sym typeface="Coming Soon"/>
              </a:rPr>
              <a:t>“Which Type of Face Mask Is Most Effective against COVID-19?” </a:t>
            </a:r>
            <a:r>
              <a:rPr i="1" lang="en">
                <a:solidFill>
                  <a:srgbClr val="FFFFFF"/>
                </a:solidFill>
                <a:latin typeface="Coming Soon"/>
                <a:ea typeface="Coming Soon"/>
                <a:cs typeface="Coming Soon"/>
                <a:sym typeface="Coming Soon"/>
              </a:rPr>
              <a:t>News</a:t>
            </a:r>
            <a:r>
              <a:rPr lang="en">
                <a:solidFill>
                  <a:srgbClr val="FFFFFF"/>
                </a:solidFill>
                <a:latin typeface="Coming Soon"/>
                <a:ea typeface="Coming Soon"/>
                <a:cs typeface="Coming Soon"/>
                <a:sym typeface="Coming Soon"/>
              </a:rPr>
              <a:t>, news.llu.edu/health-wellness/which-type-of-face-mask-most-effective-against-covid-19.</a:t>
            </a:r>
            <a:endParaRPr u="sng">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sp>
        <p:nvSpPr>
          <p:cNvPr id="575" name="Google Shape;575;p55"/>
          <p:cNvSpPr txBox="1"/>
          <p:nvPr/>
        </p:nvSpPr>
        <p:spPr>
          <a:xfrm>
            <a:off x="0" y="335125"/>
            <a:ext cx="9144000" cy="4596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Bibliography</a:t>
            </a:r>
            <a:endParaRPr sz="2400" u="sng">
              <a:solidFill>
                <a:srgbClr val="FFFFFF"/>
              </a:solidFill>
              <a:latin typeface="Coming Soon"/>
              <a:ea typeface="Coming Soon"/>
              <a:cs typeface="Coming Soon"/>
              <a:sym typeface="Coming Soon"/>
            </a:endParaRPr>
          </a:p>
        </p:txBody>
      </p:sp>
      <p:sp>
        <p:nvSpPr>
          <p:cNvPr id="576" name="Google Shape;576;p55"/>
          <p:cNvSpPr/>
          <p:nvPr/>
        </p:nvSpPr>
        <p:spPr>
          <a:xfrm>
            <a:off x="651125" y="4433175"/>
            <a:ext cx="555533" cy="709803"/>
          </a:xfrm>
          <a:custGeom>
            <a:rect b="b" l="l" r="r" t="t"/>
            <a:pathLst>
              <a:path extrusionOk="0" h="457200" w="304819">
                <a:moveTo>
                  <a:pt x="285760" y="57150"/>
                </a:moveTo>
                <a:lnTo>
                  <a:pt x="238135" y="57150"/>
                </a:lnTo>
                <a:cubicBezTo>
                  <a:pt x="238104" y="46642"/>
                  <a:pt x="229593" y="38131"/>
                  <a:pt x="219085" y="38100"/>
                </a:cubicBezTo>
                <a:lnTo>
                  <a:pt x="190510" y="38100"/>
                </a:lnTo>
                <a:cubicBezTo>
                  <a:pt x="190510" y="17058"/>
                  <a:pt x="173452" y="0"/>
                  <a:pt x="152410" y="0"/>
                </a:cubicBezTo>
                <a:cubicBezTo>
                  <a:pt x="131368" y="0"/>
                  <a:pt x="114310" y="17058"/>
                  <a:pt x="114310" y="38100"/>
                </a:cubicBezTo>
                <a:lnTo>
                  <a:pt x="85735" y="38100"/>
                </a:lnTo>
                <a:cubicBezTo>
                  <a:pt x="75227" y="38131"/>
                  <a:pt x="66715" y="46642"/>
                  <a:pt x="66685" y="57150"/>
                </a:cubicBezTo>
                <a:lnTo>
                  <a:pt x="19060" y="57150"/>
                </a:lnTo>
                <a:cubicBezTo>
                  <a:pt x="8169" y="57598"/>
                  <a:pt x="-330" y="66734"/>
                  <a:pt x="10" y="77629"/>
                </a:cubicBezTo>
                <a:lnTo>
                  <a:pt x="10" y="436721"/>
                </a:lnTo>
                <a:cubicBezTo>
                  <a:pt x="-329" y="447616"/>
                  <a:pt x="8169" y="456751"/>
                  <a:pt x="19060" y="457200"/>
                </a:cubicBezTo>
                <a:lnTo>
                  <a:pt x="285760" y="457200"/>
                </a:lnTo>
                <a:cubicBezTo>
                  <a:pt x="296651" y="456751"/>
                  <a:pt x="305149" y="447616"/>
                  <a:pt x="304810" y="436721"/>
                </a:cubicBezTo>
                <a:lnTo>
                  <a:pt x="304810" y="77629"/>
                </a:lnTo>
                <a:cubicBezTo>
                  <a:pt x="305149" y="66734"/>
                  <a:pt x="296651" y="57598"/>
                  <a:pt x="285760" y="57150"/>
                </a:cubicBezTo>
                <a:close/>
                <a:moveTo>
                  <a:pt x="161935" y="47625"/>
                </a:moveTo>
                <a:cubicBezTo>
                  <a:pt x="161935" y="52885"/>
                  <a:pt x="157670" y="57150"/>
                  <a:pt x="152410" y="57150"/>
                </a:cubicBezTo>
                <a:cubicBezTo>
                  <a:pt x="147149" y="57150"/>
                  <a:pt x="142885" y="52885"/>
                  <a:pt x="142885" y="47625"/>
                </a:cubicBezTo>
                <a:cubicBezTo>
                  <a:pt x="142885" y="42365"/>
                  <a:pt x="147149" y="38100"/>
                  <a:pt x="152410" y="38100"/>
                </a:cubicBezTo>
                <a:cubicBezTo>
                  <a:pt x="157664" y="38115"/>
                  <a:pt x="161920" y="42371"/>
                  <a:pt x="161935" y="47625"/>
                </a:cubicBezTo>
                <a:close/>
                <a:moveTo>
                  <a:pt x="266710" y="419100"/>
                </a:moveTo>
                <a:lnTo>
                  <a:pt x="38110" y="419100"/>
                </a:lnTo>
                <a:lnTo>
                  <a:pt x="38110" y="95250"/>
                </a:lnTo>
                <a:lnTo>
                  <a:pt x="66685" y="95250"/>
                </a:lnTo>
                <a:cubicBezTo>
                  <a:pt x="66716" y="105758"/>
                  <a:pt x="75227" y="114270"/>
                  <a:pt x="85735" y="114300"/>
                </a:cubicBezTo>
                <a:lnTo>
                  <a:pt x="219085" y="114300"/>
                </a:lnTo>
                <a:cubicBezTo>
                  <a:pt x="229593" y="114270"/>
                  <a:pt x="238104" y="105758"/>
                  <a:pt x="238135" y="95250"/>
                </a:cubicBezTo>
                <a:lnTo>
                  <a:pt x="266710" y="95250"/>
                </a:lnTo>
                <a:close/>
                <a:moveTo>
                  <a:pt x="190510" y="222972"/>
                </a:moveTo>
                <a:lnTo>
                  <a:pt x="190510" y="238125"/>
                </a:lnTo>
                <a:lnTo>
                  <a:pt x="114310" y="238125"/>
                </a:lnTo>
                <a:lnTo>
                  <a:pt x="114310" y="222972"/>
                </a:lnTo>
                <a:cubicBezTo>
                  <a:pt x="114310" y="205038"/>
                  <a:pt x="128848" y="190500"/>
                  <a:pt x="146782" y="190500"/>
                </a:cubicBezTo>
                <a:lnTo>
                  <a:pt x="158038" y="190500"/>
                </a:lnTo>
                <a:cubicBezTo>
                  <a:pt x="175972" y="190500"/>
                  <a:pt x="190510" y="205038"/>
                  <a:pt x="190510" y="222972"/>
                </a:cubicBezTo>
                <a:close/>
                <a:moveTo>
                  <a:pt x="133360" y="152400"/>
                </a:moveTo>
                <a:cubicBezTo>
                  <a:pt x="133360" y="141879"/>
                  <a:pt x="141889" y="133350"/>
                  <a:pt x="152410" y="133350"/>
                </a:cubicBezTo>
                <a:cubicBezTo>
                  <a:pt x="162931" y="133350"/>
                  <a:pt x="171460" y="141879"/>
                  <a:pt x="171460" y="152400"/>
                </a:cubicBezTo>
                <a:cubicBezTo>
                  <a:pt x="171460" y="162921"/>
                  <a:pt x="162931" y="171450"/>
                  <a:pt x="152410" y="171450"/>
                </a:cubicBezTo>
                <a:cubicBezTo>
                  <a:pt x="141889" y="171450"/>
                  <a:pt x="133360" y="162921"/>
                  <a:pt x="133360" y="152400"/>
                </a:cubicBezTo>
                <a:close/>
                <a:moveTo>
                  <a:pt x="147647" y="276225"/>
                </a:moveTo>
                <a:lnTo>
                  <a:pt x="223847" y="276225"/>
                </a:lnTo>
                <a:cubicBezTo>
                  <a:pt x="231738" y="276225"/>
                  <a:pt x="238135" y="282622"/>
                  <a:pt x="238135" y="290513"/>
                </a:cubicBezTo>
                <a:lnTo>
                  <a:pt x="238135" y="290513"/>
                </a:lnTo>
                <a:cubicBezTo>
                  <a:pt x="238135" y="298403"/>
                  <a:pt x="231738" y="304800"/>
                  <a:pt x="223847" y="304800"/>
                </a:cubicBezTo>
                <a:lnTo>
                  <a:pt x="147647" y="304800"/>
                </a:lnTo>
                <a:cubicBezTo>
                  <a:pt x="139757" y="304800"/>
                  <a:pt x="133360" y="298403"/>
                  <a:pt x="133360" y="290513"/>
                </a:cubicBezTo>
                <a:lnTo>
                  <a:pt x="133360" y="290513"/>
                </a:lnTo>
                <a:cubicBezTo>
                  <a:pt x="133360" y="282622"/>
                  <a:pt x="139757" y="276225"/>
                  <a:pt x="147647" y="276225"/>
                </a:cubicBezTo>
                <a:close/>
                <a:moveTo>
                  <a:pt x="104785" y="304800"/>
                </a:moveTo>
                <a:lnTo>
                  <a:pt x="66685" y="304800"/>
                </a:lnTo>
                <a:lnTo>
                  <a:pt x="66685" y="276225"/>
                </a:lnTo>
                <a:lnTo>
                  <a:pt x="104785" y="276225"/>
                </a:lnTo>
                <a:close/>
                <a:moveTo>
                  <a:pt x="147647" y="352425"/>
                </a:moveTo>
                <a:lnTo>
                  <a:pt x="223847" y="352425"/>
                </a:lnTo>
                <a:cubicBezTo>
                  <a:pt x="231738" y="352425"/>
                  <a:pt x="238135" y="358822"/>
                  <a:pt x="238135" y="366713"/>
                </a:cubicBezTo>
                <a:lnTo>
                  <a:pt x="238135" y="366713"/>
                </a:lnTo>
                <a:cubicBezTo>
                  <a:pt x="238135" y="374603"/>
                  <a:pt x="231738" y="381000"/>
                  <a:pt x="223847" y="381000"/>
                </a:cubicBezTo>
                <a:lnTo>
                  <a:pt x="147647" y="381000"/>
                </a:lnTo>
                <a:cubicBezTo>
                  <a:pt x="139757" y="381000"/>
                  <a:pt x="133360" y="374603"/>
                  <a:pt x="133360" y="366713"/>
                </a:cubicBezTo>
                <a:lnTo>
                  <a:pt x="133360" y="366713"/>
                </a:lnTo>
                <a:cubicBezTo>
                  <a:pt x="133360" y="358822"/>
                  <a:pt x="139757" y="352425"/>
                  <a:pt x="147647" y="352425"/>
                </a:cubicBezTo>
                <a:close/>
                <a:moveTo>
                  <a:pt x="104785" y="381000"/>
                </a:moveTo>
                <a:lnTo>
                  <a:pt x="66685" y="381000"/>
                </a:lnTo>
                <a:lnTo>
                  <a:pt x="66685" y="352425"/>
                </a:lnTo>
                <a:lnTo>
                  <a:pt x="104785" y="35242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8"/>
          <p:cNvSpPr txBox="1"/>
          <p:nvPr/>
        </p:nvSpPr>
        <p:spPr>
          <a:xfrm>
            <a:off x="0" y="32822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Background Research</a:t>
            </a:r>
            <a:endParaRPr sz="2400" u="sng">
              <a:solidFill>
                <a:srgbClr val="FFFFFF"/>
              </a:solidFill>
              <a:latin typeface="Coming Soon"/>
              <a:ea typeface="Coming Soon"/>
              <a:cs typeface="Coming Soon"/>
              <a:sym typeface="Coming Soon"/>
            </a:endParaRPr>
          </a:p>
        </p:txBody>
      </p:sp>
      <p:sp>
        <p:nvSpPr>
          <p:cNvPr id="225" name="Google Shape;225;p18"/>
          <p:cNvSpPr txBox="1"/>
          <p:nvPr/>
        </p:nvSpPr>
        <p:spPr>
          <a:xfrm>
            <a:off x="450000" y="900300"/>
            <a:ext cx="8244000" cy="4243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best way protect yourself stay home/ wear mask/ clean, disinfect frequently touched surfaces/ wash hands often soap water at least 20 seconds (CDC, 2021)</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older people = higher risk (CDC, 2021)</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stay home = sick (CDC, 2021)</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avoid public transportation/ carpooling/ taxis (CDC, 2021)</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separate from other people/ pets (CDC, 2021)</a:t>
            </a:r>
            <a:endParaRPr b="1">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most protective mask = N95 masks because filter out large, small particles from breath (Ringer, 2020)</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32 Degrees masks made of ultra-fine yarns knitted high density performance fabric (single layer) (Peyser, 2020)</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Sport Chek masks made of soft 100% cotton jersey knit (soft fabric) (triple layer) (Forzani, 2020)</a:t>
            </a:r>
            <a:endParaRPr>
              <a:solidFill>
                <a:schemeClr val="lt1"/>
              </a:solidFill>
              <a:latin typeface="Coming Soon"/>
              <a:ea typeface="Coming Soon"/>
              <a:cs typeface="Coming Soon"/>
              <a:sym typeface="Coming Soon"/>
            </a:endParaRPr>
          </a:p>
          <a:p>
            <a:pPr indent="-317500" lvl="1" marL="9144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85% polyester, 15% spandex (Peyser, 2020)</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Homemade masks made of fabric, cotton (double layer) (Davis, 2020)</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Surgical masks made of non-woven fabric, polypropylene (better bacteria filtration, air permeability) (triple layer) (Hensley, 2020)</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Dust masks made of cloth-like filter material (silicone, neoprene, rubber) (triple layer) (Osha Bulletin, 2011)</a:t>
            </a:r>
            <a:endParaRPr>
              <a:solidFill>
                <a:schemeClr val="lt1"/>
              </a:solidFill>
              <a:latin typeface="Coming Soon"/>
              <a:ea typeface="Coming Soon"/>
              <a:cs typeface="Coming Soon"/>
              <a:sym typeface="Coming Soon"/>
            </a:endParaRPr>
          </a:p>
        </p:txBody>
      </p:sp>
      <p:grpSp>
        <p:nvGrpSpPr>
          <p:cNvPr id="226" name="Google Shape;226;p18"/>
          <p:cNvGrpSpPr/>
          <p:nvPr/>
        </p:nvGrpSpPr>
        <p:grpSpPr>
          <a:xfrm>
            <a:off x="8161758" y="797410"/>
            <a:ext cx="981770" cy="1147734"/>
            <a:chOff x="9901824" y="937343"/>
            <a:chExt cx="744273" cy="793950"/>
          </a:xfrm>
        </p:grpSpPr>
        <p:grpSp>
          <p:nvGrpSpPr>
            <p:cNvPr id="227" name="Google Shape;227;p18"/>
            <p:cNvGrpSpPr/>
            <p:nvPr/>
          </p:nvGrpSpPr>
          <p:grpSpPr>
            <a:xfrm>
              <a:off x="9901824" y="937343"/>
              <a:ext cx="744273" cy="793950"/>
              <a:chOff x="9901824" y="937343"/>
              <a:chExt cx="744273" cy="793950"/>
            </a:xfrm>
          </p:grpSpPr>
          <p:sp>
            <p:nvSpPr>
              <p:cNvPr id="228" name="Google Shape;228;p18"/>
              <p:cNvSpPr/>
              <p:nvPr/>
            </p:nvSpPr>
            <p:spPr>
              <a:xfrm>
                <a:off x="10463799" y="1043794"/>
                <a:ext cx="76068" cy="75403"/>
              </a:xfrm>
              <a:custGeom>
                <a:rect b="b" l="l" r="r" t="t"/>
                <a:pathLst>
                  <a:path extrusionOk="0" h="132" w="133">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29" name="Google Shape;229;p18"/>
              <p:cNvSpPr/>
              <p:nvPr/>
            </p:nvSpPr>
            <p:spPr>
              <a:xfrm>
                <a:off x="10546077" y="1303491"/>
                <a:ext cx="100020" cy="11976"/>
              </a:xfrm>
              <a:custGeom>
                <a:rect b="b" l="l" r="r" t="t"/>
                <a:pathLst>
                  <a:path extrusionOk="0" h="21" w="175">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0" name="Google Shape;230;p18"/>
              <p:cNvSpPr/>
              <p:nvPr/>
            </p:nvSpPr>
            <p:spPr>
              <a:xfrm>
                <a:off x="10463799" y="1499539"/>
                <a:ext cx="76068" cy="75625"/>
              </a:xfrm>
              <a:custGeom>
                <a:rect b="b" l="l" r="r" t="t"/>
                <a:pathLst>
                  <a:path extrusionOk="0" h="132" w="133">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1" name="Google Shape;231;p18"/>
              <p:cNvSpPr/>
              <p:nvPr/>
            </p:nvSpPr>
            <p:spPr>
              <a:xfrm>
                <a:off x="10008275" y="1500204"/>
                <a:ext cx="76068" cy="74960"/>
              </a:xfrm>
              <a:custGeom>
                <a:rect b="b" l="l" r="r" t="t"/>
                <a:pathLst>
                  <a:path extrusionOk="0" h="131" w="133">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2" name="Google Shape;232;p18"/>
              <p:cNvSpPr/>
              <p:nvPr/>
            </p:nvSpPr>
            <p:spPr>
              <a:xfrm>
                <a:off x="9901824" y="1303934"/>
                <a:ext cx="100020" cy="11976"/>
              </a:xfrm>
              <a:custGeom>
                <a:rect b="b" l="l" r="r" t="t"/>
                <a:pathLst>
                  <a:path extrusionOk="0" h="21" w="175">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3" name="Google Shape;233;p18"/>
              <p:cNvSpPr/>
              <p:nvPr/>
            </p:nvSpPr>
            <p:spPr>
              <a:xfrm>
                <a:off x="10008275" y="1044237"/>
                <a:ext cx="75403" cy="74960"/>
              </a:xfrm>
              <a:custGeom>
                <a:rect b="b" l="l" r="r" t="t"/>
                <a:pathLst>
                  <a:path extrusionOk="0" h="131" w="132">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4" name="Google Shape;234;p18"/>
              <p:cNvSpPr/>
              <p:nvPr/>
            </p:nvSpPr>
            <p:spPr>
              <a:xfrm>
                <a:off x="10267751" y="937343"/>
                <a:ext cx="11976" cy="100020"/>
              </a:xfrm>
              <a:custGeom>
                <a:rect b="b" l="l" r="r" t="t"/>
                <a:pathLst>
                  <a:path extrusionOk="0" h="175" w="21">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5" name="Google Shape;235;p18"/>
              <p:cNvSpPr/>
              <p:nvPr/>
            </p:nvSpPr>
            <p:spPr>
              <a:xfrm>
                <a:off x="10183698" y="1629498"/>
                <a:ext cx="180080" cy="25726"/>
              </a:xfrm>
              <a:custGeom>
                <a:rect b="b" l="l" r="r" t="t"/>
                <a:pathLst>
                  <a:path extrusionOk="0" h="45" w="315">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6" name="Google Shape;236;p18"/>
              <p:cNvSpPr/>
              <p:nvPr/>
            </p:nvSpPr>
            <p:spPr>
              <a:xfrm>
                <a:off x="10188356" y="1667865"/>
                <a:ext cx="170766" cy="25726"/>
              </a:xfrm>
              <a:custGeom>
                <a:rect b="b" l="l" r="r" t="t"/>
                <a:pathLst>
                  <a:path extrusionOk="0" h="45" w="299">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7" name="Google Shape;237;p18"/>
              <p:cNvSpPr/>
              <p:nvPr/>
            </p:nvSpPr>
            <p:spPr>
              <a:xfrm>
                <a:off x="10212751" y="1705567"/>
                <a:ext cx="122419" cy="25726"/>
              </a:xfrm>
              <a:custGeom>
                <a:rect b="b" l="l" r="r" t="t"/>
                <a:pathLst>
                  <a:path extrusionOk="0" h="45" w="214">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
          <p:nvSpPr>
            <p:cNvPr id="238" name="Google Shape;238;p18"/>
            <p:cNvSpPr/>
            <p:nvPr/>
          </p:nvSpPr>
          <p:spPr>
            <a:xfrm>
              <a:off x="10047751" y="1220548"/>
              <a:ext cx="217117" cy="205362"/>
            </a:xfrm>
            <a:custGeom>
              <a:rect b="b" l="l" r="r" t="t"/>
              <a:pathLst>
                <a:path extrusionOk="0" h="359" w="38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39" name="Google Shape;239;p18"/>
            <p:cNvSpPr/>
            <p:nvPr/>
          </p:nvSpPr>
          <p:spPr>
            <a:xfrm>
              <a:off x="10063053" y="1080830"/>
              <a:ext cx="205806" cy="250604"/>
            </a:xfrm>
            <a:custGeom>
              <a:rect b="b" l="l" r="r" t="t"/>
              <a:pathLst>
                <a:path extrusionOk="0" h="438" w="36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40" name="Google Shape;240;p18"/>
            <p:cNvSpPr/>
            <p:nvPr/>
          </p:nvSpPr>
          <p:spPr>
            <a:xfrm>
              <a:off x="10276400" y="1080830"/>
              <a:ext cx="208024" cy="250604"/>
            </a:xfrm>
            <a:custGeom>
              <a:rect b="b" l="l" r="r" t="t"/>
              <a:pathLst>
                <a:path extrusionOk="0" h="438" w="364">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41" name="Google Shape;241;p18"/>
            <p:cNvSpPr/>
            <p:nvPr/>
          </p:nvSpPr>
          <p:spPr>
            <a:xfrm>
              <a:off x="10280392" y="1218773"/>
              <a:ext cx="219334" cy="208689"/>
            </a:xfrm>
            <a:custGeom>
              <a:rect b="b" l="l" r="r" t="t"/>
              <a:pathLst>
                <a:path extrusionOk="0" h="365" w="384">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42" name="Google Shape;242;p18"/>
            <p:cNvSpPr/>
            <p:nvPr/>
          </p:nvSpPr>
          <p:spPr>
            <a:xfrm>
              <a:off x="10116279" y="1345184"/>
              <a:ext cx="152580" cy="267681"/>
            </a:xfrm>
            <a:custGeom>
              <a:rect b="b" l="l" r="r" t="t"/>
              <a:pathLst>
                <a:path extrusionOk="0" h="468" w="267">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43" name="Google Shape;243;p18"/>
            <p:cNvSpPr/>
            <p:nvPr/>
          </p:nvSpPr>
          <p:spPr>
            <a:xfrm>
              <a:off x="10276400" y="1345184"/>
              <a:ext cx="154798" cy="267681"/>
            </a:xfrm>
            <a:custGeom>
              <a:rect b="b" l="l" r="r" t="t"/>
              <a:pathLst>
                <a:path extrusionOk="0" h="468" w="271">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9"/>
          <p:cNvSpPr txBox="1"/>
          <p:nvPr/>
        </p:nvSpPr>
        <p:spPr>
          <a:xfrm>
            <a:off x="0" y="32822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Background Research</a:t>
            </a:r>
            <a:endParaRPr sz="2400" u="sng">
              <a:solidFill>
                <a:srgbClr val="FFFFFF"/>
              </a:solidFill>
              <a:latin typeface="Coming Soon"/>
              <a:ea typeface="Coming Soon"/>
              <a:cs typeface="Coming Soon"/>
              <a:sym typeface="Coming Soon"/>
            </a:endParaRPr>
          </a:p>
        </p:txBody>
      </p:sp>
      <p:sp>
        <p:nvSpPr>
          <p:cNvPr id="249" name="Google Shape;249;p19"/>
          <p:cNvSpPr txBox="1"/>
          <p:nvPr/>
        </p:nvSpPr>
        <p:spPr>
          <a:xfrm>
            <a:off x="459150" y="927775"/>
            <a:ext cx="8225700" cy="399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Medical N95 made of multiple layer of nonwoven fabric (polypropylene) (triple layer+woven) (Henneberry, 2020)</a:t>
            </a:r>
            <a:endParaRPr>
              <a:solidFill>
                <a:schemeClr val="lt1"/>
              </a:solidFill>
              <a:latin typeface="Coming Soon"/>
              <a:ea typeface="Coming Soon"/>
              <a:cs typeface="Coming Soon"/>
              <a:sym typeface="Coming Soon"/>
            </a:endParaRPr>
          </a:p>
          <a:p>
            <a:pPr indent="-317500" lvl="1" marL="9144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made of synthetic plastic fibers (polypropylene) rubber, metal straps/ staples/ nose bar (Talhelm, 2020)</a:t>
            </a:r>
            <a:endParaRPr>
              <a:solidFill>
                <a:schemeClr val="lt1"/>
              </a:solidFill>
              <a:latin typeface="Coming Soon"/>
              <a:ea typeface="Coming Soon"/>
              <a:cs typeface="Coming Soon"/>
              <a:sym typeface="Coming Soon"/>
            </a:endParaRPr>
          </a:p>
          <a:p>
            <a:pPr indent="-317500" lvl="1" marL="9144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material most commonly polypropylene (Talhelm, 2020)</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Gap made of 100% cotton printed poplin (triple layer) (Fisher, 2020)</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higher resistance = less flow (air) (CTaylor, 2014)</a:t>
            </a:r>
            <a:endParaRPr>
              <a:solidFill>
                <a:schemeClr val="lt1"/>
              </a:solidFill>
              <a:latin typeface="Coming Soon"/>
              <a:ea typeface="Coming Soon"/>
              <a:cs typeface="Coming Soon"/>
              <a:sym typeface="Coming Soon"/>
            </a:endParaRPr>
          </a:p>
          <a:p>
            <a:pPr indent="-317500" lvl="1" marL="9144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tighter material interlaced together = not much air flowing through (less chance Covid) (CTaylor, 2014)</a:t>
            </a:r>
            <a:endParaRPr>
              <a:solidFill>
                <a:schemeClr val="lt1"/>
              </a:solidFill>
              <a:latin typeface="Coming Soon"/>
              <a:ea typeface="Coming Soon"/>
              <a:cs typeface="Coming Soon"/>
              <a:sym typeface="Coming Soon"/>
            </a:endParaRPr>
          </a:p>
          <a:p>
            <a:pPr indent="-317500" lvl="0" marL="457200" rtl="0" algn="l">
              <a:spcBef>
                <a:spcPts val="0"/>
              </a:spcBef>
              <a:spcAft>
                <a:spcPts val="0"/>
              </a:spcAft>
              <a:buClr>
                <a:schemeClr val="lt1"/>
              </a:buClr>
              <a:buSzPts val="1400"/>
              <a:buFont typeface="Coming Soon"/>
              <a:buChar char="●"/>
            </a:pPr>
            <a:r>
              <a:rPr lang="en">
                <a:solidFill>
                  <a:schemeClr val="lt1"/>
                </a:solidFill>
                <a:latin typeface="Coming Soon"/>
                <a:ea typeface="Coming Soon"/>
                <a:cs typeface="Coming Soon"/>
                <a:sym typeface="Coming Soon"/>
              </a:rPr>
              <a:t>tight-knit fabric = feel smooth, loose-knit fabric = bumpy/ ridged (MasterClass, 2021)</a:t>
            </a:r>
            <a:endParaRPr>
              <a:solidFill>
                <a:schemeClr val="lt1"/>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a:p>
            <a:pPr indent="0" lvl="0" marL="0" rtl="0" algn="l">
              <a:spcBef>
                <a:spcPts val="0"/>
              </a:spcBef>
              <a:spcAft>
                <a:spcPts val="0"/>
              </a:spcAft>
              <a:buNone/>
            </a:pPr>
            <a:r>
              <a:t/>
            </a:r>
            <a:endParaRPr>
              <a:solidFill>
                <a:srgbClr val="FFFFFF"/>
              </a:solidFill>
              <a:latin typeface="Coming Soon"/>
              <a:ea typeface="Coming Soon"/>
              <a:cs typeface="Coming Soon"/>
              <a:sym typeface="Coming Soo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0"/>
          <p:cNvSpPr txBox="1"/>
          <p:nvPr/>
        </p:nvSpPr>
        <p:spPr>
          <a:xfrm>
            <a:off x="0" y="32822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Background Research</a:t>
            </a:r>
            <a:endParaRPr sz="2400" u="sng">
              <a:solidFill>
                <a:srgbClr val="FFFFFF"/>
              </a:solidFill>
              <a:latin typeface="Coming Soon"/>
              <a:ea typeface="Coming Soon"/>
              <a:cs typeface="Coming Soon"/>
              <a:sym typeface="Coming Soon"/>
            </a:endParaRPr>
          </a:p>
        </p:txBody>
      </p:sp>
      <p:sp>
        <p:nvSpPr>
          <p:cNvPr id="255" name="Google Shape;255;p20"/>
          <p:cNvSpPr txBox="1"/>
          <p:nvPr/>
        </p:nvSpPr>
        <p:spPr>
          <a:xfrm>
            <a:off x="459150" y="908675"/>
            <a:ext cx="8225700" cy="41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My manipulated variable in this project will be the different brands of masks used. (32 Degrees, Sport Chek, Homemade, Surgical, Dust, N95, Gap) I will be doing a candle, vacuum, and water test on all 7 of these masks. Based on my research, it has shown that 32 Degrees masks have high-density, performance fabrics. Knitted together are ultra-fine yarns that are only single layered. Whereas, Sport Chek was a triple layered mask that is 100% cotton jersey knit. Similarly, is the Homemade mask which is also made out of cotton but is double layered. Having triple layer is Surgical masks that are made out of non-woven, polypropylene fabric for better bacteria filtration and air permeability. Next, is Dust masks that are made out of cloth-like filtering material some popular ones being, silicone, neoprene, or rubber and is triple layered. Closely, is N95 masks being interesting because it has 3 layers of nonwoven polypropylene fabric. And one woven layer. Also N95 masks have metal straps, some staples, and a nose bar. Lastly, is Gap masks which are 100% made out of cotton printed poplin where there are 3 layers of that. This shows that there are many different types of masks and they all have durabilities for each of them.</a:t>
            </a:r>
            <a:endParaRPr>
              <a:solidFill>
                <a:schemeClr val="lt1"/>
              </a:solidFill>
              <a:latin typeface="Coming Soon"/>
              <a:ea typeface="Coming Soon"/>
              <a:cs typeface="Coming Soon"/>
              <a:sym typeface="Coming Soon"/>
            </a:endParaRPr>
          </a:p>
          <a:p>
            <a:pPr indent="0" lvl="0" marL="0" rtl="0" algn="l">
              <a:spcBef>
                <a:spcPts val="0"/>
              </a:spcBef>
              <a:spcAft>
                <a:spcPts val="0"/>
              </a:spcAft>
              <a:buNone/>
            </a:pPr>
            <a:r>
              <a:t/>
            </a:r>
            <a:endParaRPr>
              <a:solidFill>
                <a:schemeClr val="lt1"/>
              </a:solidFill>
              <a:latin typeface="Coming Soon"/>
              <a:ea typeface="Coming Soon"/>
              <a:cs typeface="Coming Soon"/>
              <a:sym typeface="Coming Soon"/>
            </a:endParaRPr>
          </a:p>
          <a:p>
            <a:pPr indent="0" lvl="0" marL="0" rtl="0" algn="l">
              <a:spcBef>
                <a:spcPts val="0"/>
              </a:spcBef>
              <a:spcAft>
                <a:spcPts val="0"/>
              </a:spcAft>
              <a:buNone/>
            </a:pPr>
            <a:r>
              <a:rPr lang="en">
                <a:solidFill>
                  <a:schemeClr val="lt1"/>
                </a:solidFill>
                <a:latin typeface="Coming Soon"/>
                <a:ea typeface="Coming Soon"/>
                <a:cs typeface="Coming Soon"/>
                <a:sym typeface="Coming Soon"/>
              </a:rPr>
              <a:t>I have also learned through my research that the smoother masks have tighter </a:t>
            </a:r>
            <a:r>
              <a:rPr lang="en">
                <a:solidFill>
                  <a:schemeClr val="lt1"/>
                </a:solidFill>
                <a:latin typeface="Coming Soon"/>
                <a:ea typeface="Coming Soon"/>
                <a:cs typeface="Coming Soon"/>
                <a:sym typeface="Coming Soon"/>
              </a:rPr>
              <a:t>knit</a:t>
            </a:r>
            <a:r>
              <a:rPr lang="en">
                <a:solidFill>
                  <a:schemeClr val="lt1"/>
                </a:solidFill>
                <a:latin typeface="Coming Soon"/>
                <a:ea typeface="Coming Soon"/>
                <a:cs typeface="Coming Soon"/>
                <a:sym typeface="Coming Soon"/>
              </a:rPr>
              <a:t> fabrics. So using that information I have sensed that between the knit masks. The order would be </a:t>
            </a:r>
            <a:r>
              <a:rPr lang="en">
                <a:solidFill>
                  <a:schemeClr val="lt1"/>
                </a:solidFill>
                <a:latin typeface="Coming Soon"/>
                <a:ea typeface="Coming Soon"/>
                <a:cs typeface="Coming Soon"/>
                <a:sym typeface="Coming Soon"/>
              </a:rPr>
              <a:t>32 Degrees smoothest, Homemade, Sport Chek, and Gap least smooth. But that isn’t to say that Gap isn’t smooth. The fabric choice was just very rough.  </a:t>
            </a:r>
            <a:endParaRPr>
              <a:solidFill>
                <a:schemeClr val="lt1"/>
              </a:solidFill>
              <a:latin typeface="Coming Soon"/>
              <a:ea typeface="Coming Soon"/>
              <a:cs typeface="Coming Soon"/>
              <a:sym typeface="Coming Soon"/>
            </a:endParaRPr>
          </a:p>
          <a:p>
            <a:pPr indent="0" lvl="0" marL="0" rtl="0" algn="l">
              <a:spcBef>
                <a:spcPts val="0"/>
              </a:spcBef>
              <a:spcAft>
                <a:spcPts val="0"/>
              </a:spcAft>
              <a:buNone/>
            </a:pPr>
            <a:r>
              <a:t/>
            </a:r>
            <a:endParaRPr>
              <a:solidFill>
                <a:schemeClr val="lt1"/>
              </a:solidFill>
              <a:latin typeface="Coming Soon"/>
              <a:ea typeface="Coming Soon"/>
              <a:cs typeface="Coming Soon"/>
              <a:sym typeface="Coming Soo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1"/>
          <p:cNvSpPr txBox="1"/>
          <p:nvPr/>
        </p:nvSpPr>
        <p:spPr>
          <a:xfrm>
            <a:off x="459150" y="908650"/>
            <a:ext cx="8225700" cy="32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My responding variable in this project is the durability of my mask and which one is most permeable. For the candle test, I will looking at how much the flame moved when I was blowing on it. For the vacuum test, I will be measuring the amount of cornstarch on the sock and the amount of cornstarch on that mask. To measure the cornstarch on the sock I will draw squares on a clear, sheet of plastic and seeing roughly how many are covered in cornstarch. For the water test, I will be calculating the speed of the water flowing through the mask and if there is any drippage. To measure this I will use a device to record my testing then using the clock system in my device I will see how many seconds it takes for the water to empty. In conclusion, for each test I have figured a way to measure the test. </a:t>
            </a:r>
            <a:endParaRPr>
              <a:solidFill>
                <a:schemeClr val="lt1"/>
              </a:solidFill>
              <a:latin typeface="Coming Soon"/>
              <a:ea typeface="Coming Soon"/>
              <a:cs typeface="Coming Soon"/>
              <a:sym typeface="Coming Soon"/>
            </a:endParaRPr>
          </a:p>
        </p:txBody>
      </p:sp>
      <p:sp>
        <p:nvSpPr>
          <p:cNvPr id="261" name="Google Shape;261;p21"/>
          <p:cNvSpPr txBox="1"/>
          <p:nvPr/>
        </p:nvSpPr>
        <p:spPr>
          <a:xfrm>
            <a:off x="0" y="328225"/>
            <a:ext cx="9144000" cy="469200"/>
          </a:xfrm>
          <a:prstGeom prst="rect">
            <a:avLst/>
          </a:prstGeom>
          <a:solidFill>
            <a:srgbClr val="001033">
              <a:alpha val="3296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FFFFFF"/>
                </a:solidFill>
                <a:latin typeface="Coming Soon"/>
                <a:ea typeface="Coming Soon"/>
                <a:cs typeface="Coming Soon"/>
                <a:sym typeface="Coming Soon"/>
              </a:rPr>
              <a:t>Background Research</a:t>
            </a:r>
            <a:endParaRPr sz="2400" u="sng">
              <a:solidFill>
                <a:srgbClr val="FFFFFF"/>
              </a:solidFill>
              <a:latin typeface="Coming Soon"/>
              <a:ea typeface="Coming Soon"/>
              <a:cs typeface="Coming Soon"/>
              <a:sym typeface="Coming Soo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2"/>
          <p:cNvSpPr txBox="1"/>
          <p:nvPr/>
        </p:nvSpPr>
        <p:spPr>
          <a:xfrm>
            <a:off x="1374150" y="1395450"/>
            <a:ext cx="6395700" cy="23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Coming Soon"/>
                <a:ea typeface="Coming Soon"/>
                <a:cs typeface="Coming Soon"/>
                <a:sym typeface="Coming Soon"/>
              </a:rPr>
              <a:t>Hypothesis: If a mask is made from tightly woven fabrics, then it has a higher protection rate against air, dust, or water penetration. If a mask has more layers then it will have greater protection against fine powders and human breathe </a:t>
            </a:r>
            <a:r>
              <a:rPr i="1" lang="en" sz="2400">
                <a:solidFill>
                  <a:srgbClr val="FFFFFF"/>
                </a:solidFill>
                <a:latin typeface="Coming Soon"/>
                <a:ea typeface="Coming Soon"/>
                <a:cs typeface="Coming Soon"/>
                <a:sym typeface="Coming Soon"/>
              </a:rPr>
              <a:t>transmission. </a:t>
            </a:r>
            <a:endParaRPr i="1" sz="2500">
              <a:solidFill>
                <a:srgbClr val="FFFFFF"/>
              </a:solidFill>
              <a:latin typeface="Coming Soon"/>
              <a:ea typeface="Coming Soon"/>
              <a:cs typeface="Coming Soon"/>
              <a:sym typeface="Coming Soon"/>
            </a:endParaRPr>
          </a:p>
          <a:p>
            <a:pPr indent="0" lvl="0" marL="0" rtl="0" algn="ctr">
              <a:spcBef>
                <a:spcPts val="0"/>
              </a:spcBef>
              <a:spcAft>
                <a:spcPts val="0"/>
              </a:spcAft>
              <a:buNone/>
            </a:pPr>
            <a:r>
              <a:t/>
            </a:r>
            <a:endParaRPr i="1" sz="2400">
              <a:solidFill>
                <a:srgbClr val="FFFFFF"/>
              </a:solidFill>
              <a:latin typeface="Coming Soon"/>
              <a:ea typeface="Coming Soon"/>
              <a:cs typeface="Coming Soon"/>
              <a:sym typeface="Coming Soon"/>
            </a:endParaRPr>
          </a:p>
        </p:txBody>
      </p:sp>
      <p:sp>
        <p:nvSpPr>
          <p:cNvPr id="267" name="Google Shape;267;p22"/>
          <p:cNvSpPr txBox="1"/>
          <p:nvPr/>
        </p:nvSpPr>
        <p:spPr>
          <a:xfrm>
            <a:off x="450000" y="4379400"/>
            <a:ext cx="8244000" cy="7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oming Soon"/>
                <a:ea typeface="Coming Soon"/>
                <a:cs typeface="Coming Soon"/>
                <a:sym typeface="Coming Soon"/>
              </a:rPr>
              <a:t>32 Degrees smoothest, Homemade, Sport Chek, Gap least smooth (still smooth though)</a:t>
            </a:r>
            <a:endParaRPr>
              <a:solidFill>
                <a:schemeClr val="lt1"/>
              </a:solidFill>
              <a:latin typeface="Coming Soon"/>
              <a:ea typeface="Coming Soon"/>
              <a:cs typeface="Coming Soon"/>
              <a:sym typeface="Coming Soon"/>
            </a:endParaRPr>
          </a:p>
          <a:p>
            <a:pPr indent="0" lvl="0" marL="0" rtl="0" algn="l">
              <a:spcBef>
                <a:spcPts val="0"/>
              </a:spcBef>
              <a:spcAft>
                <a:spcPts val="0"/>
              </a:spcAft>
              <a:buNone/>
            </a:pPr>
            <a:r>
              <a:rPr lang="en">
                <a:solidFill>
                  <a:schemeClr val="lt1"/>
                </a:solidFill>
                <a:latin typeface="Coming Soon"/>
                <a:ea typeface="Coming Soon"/>
                <a:cs typeface="Coming Soon"/>
                <a:sym typeface="Coming Soon"/>
              </a:rPr>
              <a:t>My order = N95 masks, Dust masks, Surgical masks, 32 Degrees masks, Homemade masks, Sport Chek masks, Gap masks </a:t>
            </a:r>
            <a:endParaRPr>
              <a:solidFill>
                <a:schemeClr val="lt1"/>
              </a:solidFill>
              <a:latin typeface="Coming Soon"/>
              <a:ea typeface="Coming Soon"/>
              <a:cs typeface="Coming Soon"/>
              <a:sym typeface="Coming Soon"/>
            </a:endParaRPr>
          </a:p>
          <a:p>
            <a:pPr indent="0" lvl="0" marL="0" rtl="0" algn="l">
              <a:spcBef>
                <a:spcPts val="0"/>
              </a:spcBef>
              <a:spcAft>
                <a:spcPts val="0"/>
              </a:spcAft>
              <a:buNone/>
            </a:pPr>
            <a:r>
              <a:t/>
            </a:r>
            <a:endParaRPr>
              <a:latin typeface="Encode Sans Semi Condensed Light"/>
              <a:ea typeface="Encode Sans Semi Condensed Light"/>
              <a:cs typeface="Encode Sans Semi Condensed Light"/>
              <a:sym typeface="Encode Sans Semi Condensed Light"/>
            </a:endParaRPr>
          </a:p>
        </p:txBody>
      </p:sp>
      <p:grpSp>
        <p:nvGrpSpPr>
          <p:cNvPr id="268" name="Google Shape;268;p22"/>
          <p:cNvGrpSpPr/>
          <p:nvPr/>
        </p:nvGrpSpPr>
        <p:grpSpPr>
          <a:xfrm>
            <a:off x="234423" y="161591"/>
            <a:ext cx="1301632" cy="1934665"/>
            <a:chOff x="6718575" y="2318625"/>
            <a:chExt cx="256950" cy="407375"/>
          </a:xfrm>
        </p:grpSpPr>
        <p:sp>
          <p:nvSpPr>
            <p:cNvPr id="269" name="Google Shape;269;p22"/>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2"/>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2"/>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2"/>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2"/>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2"/>
            <p:cNvSpPr/>
            <p:nvPr/>
          </p:nvSpPr>
          <p:spPr>
            <a:xfrm>
              <a:off x="6795900" y="2628550"/>
              <a:ext cx="102300" cy="25"/>
            </a:xfrm>
            <a:custGeom>
              <a:rect b="b" l="l" r="r" t="t"/>
              <a:pathLst>
                <a:path extrusionOk="0" fill="none" h="1" w="4092">
                  <a:moveTo>
                    <a:pt x="0" y="1"/>
                  </a:moveTo>
                  <a:lnTo>
                    <a:pt x="4092" y="1"/>
                  </a:lnTo>
                </a:path>
              </a:pathLst>
            </a:custGeom>
            <a:no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1300"/>
                                        <p:tgtEl>
                                          <p:spTgt spid="268"/>
                                        </p:tgtEl>
                                        <p:attrNameLst>
                                          <p:attrName>ppt_w</p:attrName>
                                        </p:attrNameLst>
                                      </p:cBhvr>
                                      <p:tavLst>
                                        <p:tav fmla="" tm="0">
                                          <p:val>
                                            <p:strVal val="0"/>
                                          </p:val>
                                        </p:tav>
                                        <p:tav fmla="" tm="100000">
                                          <p:val>
                                            <p:strVal val="#ppt_w"/>
                                          </p:val>
                                        </p:tav>
                                      </p:tavLst>
                                    </p:anim>
                                    <p:anim calcmode="lin" valueType="num">
                                      <p:cBhvr additive="base">
                                        <p:cTn dur="1300"/>
                                        <p:tgtEl>
                                          <p:spTgt spid="26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andarus template">
  <a:themeElements>
    <a:clrScheme name="Custom 347">
      <a:dk1>
        <a:srgbClr val="001033"/>
      </a:dk1>
      <a:lt1>
        <a:srgbClr val="FFFFFF"/>
      </a:lt1>
      <a:dk2>
        <a:srgbClr val="5E636F"/>
      </a:dk2>
      <a:lt2>
        <a:srgbClr val="DEE3EB"/>
      </a:lt2>
      <a:accent1>
        <a:srgbClr val="05356E"/>
      </a:accent1>
      <a:accent2>
        <a:srgbClr val="0455A4"/>
      </a:accent2>
      <a:accent3>
        <a:srgbClr val="0679D6"/>
      </a:accent3>
      <a:accent4>
        <a:srgbClr val="098CF2"/>
      </a:accent4>
      <a:accent5>
        <a:srgbClr val="50C0ED"/>
      </a:accent5>
      <a:accent6>
        <a:srgbClr val="7BE4F7"/>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