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Nunito"/>
      <p:regular r:id="rId34"/>
      <p:bold r:id="rId35"/>
      <p:italic r:id="rId36"/>
      <p:boldItalic r:id="rId37"/>
    </p:embeddedFont>
    <p:embeddedFont>
      <p:font typeface="Maven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88B4CA-C4EF-4144-932F-AB67015F7A46}">
  <a:tblStyle styleId="{BE88B4CA-C4EF-4144-932F-AB67015F7A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MavenPro-bold.fntdata"/><Relationship Id="rId16" Type="http://schemas.openxmlformats.org/officeDocument/2006/relationships/slide" Target="slides/slide10.xml"/><Relationship Id="rId38" Type="http://schemas.openxmlformats.org/officeDocument/2006/relationships/font" Target="fonts/MavenPr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mmolfert@educbe.ca" TargetMode="External"/><Relationship Id="rId3" Type="http://schemas.openxmlformats.org/officeDocument/2006/relationships/hyperlink" Target="mailto:amduncan@educbe.ca" TargetMode="External"/><Relationship Id="rId4" Type="http://schemas.openxmlformats.org/officeDocument/2006/relationships/hyperlink" Target="mailto:kknanji@educbe.c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a copy of this logbook (File - Make a Copy) and save in your Google Drive.</a:t>
            </a:r>
            <a:endParaRPr/>
          </a:p>
          <a:p>
            <a:pPr indent="0" lvl="0" marL="0" rtl="0" algn="l">
              <a:spcBef>
                <a:spcPts val="0"/>
              </a:spcBef>
              <a:spcAft>
                <a:spcPts val="0"/>
              </a:spcAft>
              <a:buNone/>
            </a:pPr>
            <a:r>
              <a:rPr lang="en"/>
              <a:t>Share it with your Science Fair teachers: </a:t>
            </a:r>
            <a:r>
              <a:rPr lang="en" u="sng">
                <a:solidFill>
                  <a:schemeClr val="hlink"/>
                </a:solidFill>
                <a:hlinkClick r:id="rId2"/>
              </a:rPr>
              <a:t>mmolfert@educbe.ca</a:t>
            </a:r>
            <a:r>
              <a:rPr lang="en"/>
              <a:t> </a:t>
            </a:r>
            <a:r>
              <a:rPr lang="en" u="sng">
                <a:solidFill>
                  <a:schemeClr val="hlink"/>
                </a:solidFill>
                <a:hlinkClick r:id="rId3"/>
              </a:rPr>
              <a:t>amduncan@educbe.ca</a:t>
            </a:r>
            <a:r>
              <a:rPr lang="en"/>
              <a:t> </a:t>
            </a:r>
            <a:r>
              <a:rPr lang="en" u="sng">
                <a:solidFill>
                  <a:schemeClr val="hlink"/>
                </a:solidFill>
                <a:hlinkClick r:id="rId4"/>
              </a:rPr>
              <a:t>kknanji@educbe.ca</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20fd1fa89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20fd1fa89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20fd1fa89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20fd1fa89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20fd1fa89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620fd1fa89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20fd1fa89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620fd1fa89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620fd1fa89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620fd1fa8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620fd1fa89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620fd1fa89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20fd1fa89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620fd1fa89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620fd1fa89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620fd1fa89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20fd1fa89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620fd1fa89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620fd1fa8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620fd1fa8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20fd1fa89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20fd1fa89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3b7d01df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3b7d01df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620fd1fa89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620fd1fa89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620fd1fa89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620fd1fa89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620fd1fa89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620fd1fa89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620fd1fa89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620fd1fa89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620fd1fa89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620fd1fa89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620fd1fa89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620fd1fa89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620fd1fa89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620fd1fa89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20fd1fa8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20fd1fa8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Getting Started - Planning Page 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20fd1fa89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20fd1fa89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20fd1fa89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20fd1fa89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Referencing Your Sources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20fd1fa89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620fd1fa89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 - Variables and Hypothesis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620fd1fa89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620fd1fa89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D2L - Content - Hypothesis - Variables and Hypothesis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123d3b6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2123d3b6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620fd1fa89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620fd1fa89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teachersinstitute.yale.edu/curriculum/units/1988/6/88.06.02/4#:~:text=A%20good%20wing%20shape%20is,the%20drag%20on%20the%20airplane" TargetMode="External"/><Relationship Id="rId4" Type="http://schemas.openxmlformats.org/officeDocument/2006/relationships/hyperlink" Target="https://www.nasa.gov/wp-content/uploads/2023/06/bernoullis-principle-k-4-02-09-17-508.pdf" TargetMode="External"/><Relationship Id="rId5" Type="http://schemas.openxmlformats.org/officeDocument/2006/relationships/hyperlink" Target="https://study.com/academy/lesson/airplanes-force-thrust-drag-lift-weight.html#:~:text=Drag%3A%20the%20force%20that%20acts,the%20plane%20toward%20the%20ground" TargetMode="External"/><Relationship Id="rId6" Type="http://schemas.openxmlformats.org/officeDocument/2006/relationships/hyperlink" Target="https://www.aerospacetestinginternational.com/features/how-and-why-aircraft-wings-will-become-longer-and-thinner.html#:~:text=Longer%2Dspan%20wings%20generally%20reduce,counteract%20their%20intended%20efficiency%20benef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Science Fair Logbook`	``		``	</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Name: `	zuharin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a:t>
            </a:r>
            <a:endParaRPr/>
          </a:p>
        </p:txBody>
      </p:sp>
      <p:sp>
        <p:nvSpPr>
          <p:cNvPr id="339" name="Google Shape;339;p22"/>
          <p:cNvSpPr txBox="1"/>
          <p:nvPr/>
        </p:nvSpPr>
        <p:spPr>
          <a:xfrm>
            <a:off x="714450" y="1346350"/>
            <a:ext cx="77151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What materials will you use for your experiment? </a:t>
            </a:r>
            <a:r>
              <a:rPr lang="en" sz="1800">
                <a:solidFill>
                  <a:schemeClr val="dk2"/>
                </a:solidFill>
                <a:latin typeface="Nunito"/>
                <a:ea typeface="Nunito"/>
                <a:cs typeface="Nunito"/>
                <a:sym typeface="Nunito"/>
              </a:rPr>
              <a:t>Be specific about amounts whenever possible. </a:t>
            </a:r>
            <a:endParaRPr>
              <a:solidFill>
                <a:schemeClr val="dk2"/>
              </a:solidFill>
              <a:latin typeface="Nunito"/>
              <a:ea typeface="Nunito"/>
              <a:cs typeface="Nunito"/>
              <a:sym typeface="Nunito"/>
            </a:endParaRPr>
          </a:p>
        </p:txBody>
      </p:sp>
      <p:sp>
        <p:nvSpPr>
          <p:cNvPr id="340" name="Google Shape;340;p22"/>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Paper</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Measuring tape</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Masking tape</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tape(</a:t>
            </a:r>
            <a:r>
              <a:rPr lang="en" sz="1300">
                <a:solidFill>
                  <a:schemeClr val="dk2"/>
                </a:solidFill>
                <a:latin typeface="Nunito"/>
                <a:ea typeface="Nunito"/>
                <a:cs typeface="Nunito"/>
                <a:sym typeface="Nunito"/>
              </a:rPr>
              <a:t>maybe</a:t>
            </a:r>
            <a:r>
              <a:rPr lang="en" sz="1300">
                <a:solidFill>
                  <a:schemeClr val="dk2"/>
                </a:solidFill>
                <a:latin typeface="Nunito"/>
                <a:ea typeface="Nunito"/>
                <a:cs typeface="Nunito"/>
                <a:sym typeface="Nunito"/>
              </a:rPr>
              <a:t>)</a:t>
            </a:r>
            <a:endParaRPr sz="1300">
              <a:solidFill>
                <a:schemeClr val="dk2"/>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a:t>
            </a:r>
            <a:endParaRPr/>
          </a:p>
        </p:txBody>
      </p:sp>
      <p:sp>
        <p:nvSpPr>
          <p:cNvPr id="346" name="Google Shape;346;p23"/>
          <p:cNvSpPr txBox="1"/>
          <p:nvPr/>
        </p:nvSpPr>
        <p:spPr>
          <a:xfrm>
            <a:off x="1303800" y="1134600"/>
            <a:ext cx="71259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List the step-by-step procedure you will follow to conduct your experiment. Be as specific as possible and include exact measurements, quantities, times, etc. </a:t>
            </a:r>
            <a:endParaRPr>
              <a:solidFill>
                <a:schemeClr val="dk2"/>
              </a:solidFill>
              <a:latin typeface="Nunito"/>
              <a:ea typeface="Nunito"/>
              <a:cs typeface="Nunito"/>
              <a:sym typeface="Nunito"/>
            </a:endParaRPr>
          </a:p>
        </p:txBody>
      </p:sp>
      <p:sp>
        <p:nvSpPr>
          <p:cNvPr id="347" name="Google Shape;347;p23"/>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1.Make a question</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2. Do background information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3. Make a hypothesis</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4. Conduct an experiment:</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Fly each plane</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See how far each travels</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4. Collect the results:</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Measure which plane flew the most</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Which plane flew the most</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5. Make a conclusion</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6. Record your results</a:t>
            </a:r>
            <a:endParaRPr sz="13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1303800" y="598575"/>
            <a:ext cx="3703500" cy="6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  Trial 1</a:t>
            </a:r>
            <a:endParaRPr/>
          </a:p>
        </p:txBody>
      </p:sp>
      <p:sp>
        <p:nvSpPr>
          <p:cNvPr id="353" name="Google Shape;353;p24"/>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The wide wing flew the most distance</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But all of them flew pretty smoothly</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And straight so all of them were good planes to fly in narrow spaces</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 </a:t>
            </a:r>
            <a:endParaRPr b="1" sz="1300">
              <a:solidFill>
                <a:schemeClr val="dk2"/>
              </a:solidFill>
              <a:latin typeface="Nunito"/>
              <a:ea typeface="Nunito"/>
              <a:cs typeface="Nunito"/>
              <a:sym typeface="Nunito"/>
            </a:endParaRPr>
          </a:p>
        </p:txBody>
      </p:sp>
      <p:sp>
        <p:nvSpPr>
          <p:cNvPr id="354" name="Google Shape;354;p24"/>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55" name="Google Shape;355;p24"/>
          <p:cNvGraphicFramePr/>
          <p:nvPr/>
        </p:nvGraphicFramePr>
        <p:xfrm>
          <a:off x="292750" y="1851775"/>
          <a:ext cx="3000000" cy="3000000"/>
        </p:xfrm>
        <a:graphic>
          <a:graphicData uri="http://schemas.openxmlformats.org/drawingml/2006/table">
            <a:tbl>
              <a:tblPr>
                <a:noFill/>
                <a:tableStyleId>{BE88B4CA-C4EF-4144-932F-AB67015F7A46}</a:tableStyleId>
              </a:tblPr>
              <a:tblGrid>
                <a:gridCol w="1911800"/>
                <a:gridCol w="2015750"/>
              </a:tblGrid>
              <a:tr h="974950">
                <a:tc>
                  <a:txBody>
                    <a:bodyPr/>
                    <a:lstStyle/>
                    <a:p>
                      <a:pPr indent="0" lvl="0" marL="0" rtl="0" algn="l">
                        <a:spcBef>
                          <a:spcPts val="0"/>
                        </a:spcBef>
                        <a:spcAft>
                          <a:spcPts val="0"/>
                        </a:spcAft>
                        <a:buNone/>
                      </a:pPr>
                      <a:r>
                        <a:rPr lang="en"/>
                        <a:t>Long narrow</a:t>
                      </a:r>
                      <a:endParaRPr/>
                    </a:p>
                  </a:txBody>
                  <a:tcPr marT="91425" marB="91425" marR="91425" marL="91425"/>
                </a:tc>
                <a:tc>
                  <a:txBody>
                    <a:bodyPr/>
                    <a:lstStyle/>
                    <a:p>
                      <a:pPr indent="0" lvl="0" marL="0" rtl="0" algn="l">
                        <a:spcBef>
                          <a:spcPts val="0"/>
                        </a:spcBef>
                        <a:spcAft>
                          <a:spcPts val="0"/>
                        </a:spcAft>
                        <a:buNone/>
                      </a:pPr>
                      <a:r>
                        <a:rPr lang="en"/>
                        <a:t>8ft 48cm </a:t>
                      </a:r>
                      <a:endParaRPr/>
                    </a:p>
                  </a:txBody>
                  <a:tcPr marT="91425" marB="91425" marR="91425" marL="91425"/>
                </a:tc>
              </a:tr>
              <a:tr h="974950">
                <a:tc>
                  <a:txBody>
                    <a:bodyPr/>
                    <a:lstStyle/>
                    <a:p>
                      <a:pPr indent="0" lvl="0" marL="0" rtl="0" algn="l">
                        <a:spcBef>
                          <a:spcPts val="0"/>
                        </a:spcBef>
                        <a:spcAft>
                          <a:spcPts val="0"/>
                        </a:spcAft>
                        <a:buNone/>
                      </a:pPr>
                      <a:r>
                        <a:rPr lang="en"/>
                        <a:t>Wide wing</a:t>
                      </a:r>
                      <a:endParaRPr/>
                    </a:p>
                  </a:txBody>
                  <a:tcPr marT="91425" marB="91425" marR="91425" marL="91425"/>
                </a:tc>
                <a:tc>
                  <a:txBody>
                    <a:bodyPr/>
                    <a:lstStyle/>
                    <a:p>
                      <a:pPr indent="0" lvl="0" marL="0" rtl="0" algn="l">
                        <a:spcBef>
                          <a:spcPts val="0"/>
                        </a:spcBef>
                        <a:spcAft>
                          <a:spcPts val="0"/>
                        </a:spcAft>
                        <a:buNone/>
                      </a:pPr>
                      <a:r>
                        <a:rPr lang="en"/>
                        <a:t>12ft</a:t>
                      </a:r>
                      <a:endParaRPr/>
                    </a:p>
                  </a:txBody>
                  <a:tcPr marT="91425" marB="91425" marR="91425" marL="91425"/>
                </a:tc>
              </a:tr>
              <a:tr h="974950">
                <a:tc>
                  <a:txBody>
                    <a:bodyPr/>
                    <a:lstStyle/>
                    <a:p>
                      <a:pPr indent="0" lvl="0" marL="0" rtl="0" algn="l">
                        <a:spcBef>
                          <a:spcPts val="0"/>
                        </a:spcBef>
                        <a:spcAft>
                          <a:spcPts val="0"/>
                        </a:spcAft>
                        <a:buNone/>
                      </a:pPr>
                      <a:r>
                        <a:rPr lang="en"/>
                        <a:t>Arrow head</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7ft 38cm</a:t>
                      </a:r>
                      <a:endParaRPr/>
                    </a:p>
                  </a:txBody>
                  <a:tcPr marT="91425" marB="91425" marR="91425" marL="91425"/>
                </a:tc>
              </a:tr>
            </a:tbl>
          </a:graphicData>
        </a:graphic>
      </p:graphicFrame>
      <p:sp>
        <p:nvSpPr>
          <p:cNvPr id="356" name="Google Shape;356;p24"/>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1</a:t>
            </a:r>
            <a:endParaRPr/>
          </a:p>
        </p:txBody>
      </p:sp>
      <p:sp>
        <p:nvSpPr>
          <p:cNvPr id="362" name="Google Shape;362;p25"/>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a:t>
            </a:r>
            <a:r>
              <a:rPr b="1" lang="en" sz="1800">
                <a:solidFill>
                  <a:schemeClr val="dk2"/>
                </a:solidFill>
                <a:latin typeface="Nunito"/>
                <a:ea typeface="Nunito"/>
                <a:cs typeface="Nunito"/>
                <a:sym typeface="Nunito"/>
              </a:rPr>
              <a:t>: </a:t>
            </a:r>
            <a:endParaRPr>
              <a:solidFill>
                <a:schemeClr val="dk2"/>
              </a:solidFill>
              <a:latin typeface="Nunito"/>
              <a:ea typeface="Nunito"/>
              <a:cs typeface="Nunito"/>
              <a:sym typeface="Nunito"/>
            </a:endParaRPr>
          </a:p>
        </p:txBody>
      </p:sp>
      <p:pic>
        <p:nvPicPr>
          <p:cNvPr id="363" name="Google Shape;363;p25"/>
          <p:cNvPicPr preferRelativeResize="0"/>
          <p:nvPr/>
        </p:nvPicPr>
        <p:blipFill rotWithShape="1">
          <a:blip r:embed="rId3">
            <a:alphaModFix/>
          </a:blip>
          <a:srcRect b="4113" l="0" r="0" t="0"/>
          <a:stretch/>
        </p:blipFill>
        <p:spPr>
          <a:xfrm>
            <a:off x="866775" y="1698325"/>
            <a:ext cx="4809574" cy="31074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369" name="Google Shape;369;p26"/>
          <p:cNvSpPr txBox="1"/>
          <p:nvPr/>
        </p:nvSpPr>
        <p:spPr>
          <a:xfrm>
            <a:off x="4832225" y="142645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The wide wings did some curves this time but did not hit the wall and the rest of the planes went pretty smoothly</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 </a:t>
            </a:r>
            <a:endParaRPr b="1" sz="1300">
              <a:solidFill>
                <a:schemeClr val="dk2"/>
              </a:solidFill>
              <a:latin typeface="Nunito"/>
              <a:ea typeface="Nunito"/>
              <a:cs typeface="Nunito"/>
              <a:sym typeface="Nunito"/>
            </a:endParaRPr>
          </a:p>
        </p:txBody>
      </p:sp>
      <p:sp>
        <p:nvSpPr>
          <p:cNvPr id="370" name="Google Shape;370;p26"/>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71" name="Google Shape;371;p26"/>
          <p:cNvGraphicFramePr/>
          <p:nvPr/>
        </p:nvGraphicFramePr>
        <p:xfrm>
          <a:off x="113150" y="1851775"/>
          <a:ext cx="3000000" cy="3000000"/>
        </p:xfrm>
        <a:graphic>
          <a:graphicData uri="http://schemas.openxmlformats.org/drawingml/2006/table">
            <a:tbl>
              <a:tblPr>
                <a:noFill/>
                <a:tableStyleId>{BE88B4CA-C4EF-4144-932F-AB67015F7A46}</a:tableStyleId>
              </a:tblPr>
              <a:tblGrid>
                <a:gridCol w="2142050"/>
                <a:gridCol w="2082000"/>
              </a:tblGrid>
              <a:tr h="1045650">
                <a:tc>
                  <a:txBody>
                    <a:bodyPr/>
                    <a:lstStyle/>
                    <a:p>
                      <a:pPr indent="0" lvl="0" marL="0" rtl="0" algn="l">
                        <a:spcBef>
                          <a:spcPts val="0"/>
                        </a:spcBef>
                        <a:spcAft>
                          <a:spcPts val="0"/>
                        </a:spcAft>
                        <a:buNone/>
                      </a:pPr>
                      <a:r>
                        <a:rPr lang="en"/>
                        <a:t>Long Narrow</a:t>
                      </a:r>
                      <a:endParaRPr/>
                    </a:p>
                  </a:txBody>
                  <a:tcPr marT="91425" marB="91425" marR="91425" marL="91425"/>
                </a:tc>
                <a:tc>
                  <a:txBody>
                    <a:bodyPr/>
                    <a:lstStyle/>
                    <a:p>
                      <a:pPr indent="0" lvl="0" marL="0" rtl="0" algn="l">
                        <a:spcBef>
                          <a:spcPts val="0"/>
                        </a:spcBef>
                        <a:spcAft>
                          <a:spcPts val="0"/>
                        </a:spcAft>
                        <a:buNone/>
                      </a:pPr>
                      <a:r>
                        <a:rPr lang="en"/>
                        <a:t>7ft 6.1cm</a:t>
                      </a:r>
                      <a:endParaRPr/>
                    </a:p>
                  </a:txBody>
                  <a:tcPr marT="91425" marB="91425" marR="91425" marL="91425"/>
                </a:tc>
              </a:tr>
              <a:tr h="1045650">
                <a:tc>
                  <a:txBody>
                    <a:bodyPr/>
                    <a:lstStyle/>
                    <a:p>
                      <a:pPr indent="0" lvl="0" marL="0" rtl="0" algn="l">
                        <a:spcBef>
                          <a:spcPts val="0"/>
                        </a:spcBef>
                        <a:spcAft>
                          <a:spcPts val="0"/>
                        </a:spcAft>
                        <a:buNone/>
                      </a:pPr>
                      <a:r>
                        <a:rPr lang="en"/>
                        <a:t>Wide wing</a:t>
                      </a:r>
                      <a:endParaRPr/>
                    </a:p>
                  </a:txBody>
                  <a:tcPr marT="91425" marB="91425" marR="91425" marL="91425"/>
                </a:tc>
                <a:tc>
                  <a:txBody>
                    <a:bodyPr/>
                    <a:lstStyle/>
                    <a:p>
                      <a:pPr indent="0" lvl="0" marL="0" rtl="0" algn="l">
                        <a:spcBef>
                          <a:spcPts val="0"/>
                        </a:spcBef>
                        <a:spcAft>
                          <a:spcPts val="0"/>
                        </a:spcAft>
                        <a:buNone/>
                      </a:pPr>
                      <a:r>
                        <a:rPr lang="en"/>
                        <a:t>9ft 5.3 cm</a:t>
                      </a:r>
                      <a:endParaRPr/>
                    </a:p>
                  </a:txBody>
                  <a:tcPr marT="91425" marB="91425" marR="91425" marL="91425"/>
                </a:tc>
              </a:tr>
              <a:tr h="1045650">
                <a:tc>
                  <a:txBody>
                    <a:bodyPr/>
                    <a:lstStyle/>
                    <a:p>
                      <a:pPr indent="0" lvl="0" marL="0" rtl="0" algn="l">
                        <a:spcBef>
                          <a:spcPts val="0"/>
                        </a:spcBef>
                        <a:spcAft>
                          <a:spcPts val="0"/>
                        </a:spcAft>
                        <a:buNone/>
                      </a:pPr>
                      <a:r>
                        <a:rPr lang="en"/>
                        <a:t>Arrow head</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5</a:t>
                      </a:r>
                      <a:r>
                        <a:rPr lang="en"/>
                        <a:t>ft 9 cm</a:t>
                      </a:r>
                      <a:endParaRPr/>
                    </a:p>
                    <a:p>
                      <a:pPr indent="0" lvl="0" marL="0" rtl="0" algn="l">
                        <a:spcBef>
                          <a:spcPts val="0"/>
                        </a:spcBef>
                        <a:spcAft>
                          <a:spcPts val="0"/>
                        </a:spcAft>
                        <a:buNone/>
                      </a:pPr>
                      <a:r>
                        <a:t/>
                      </a:r>
                      <a:endParaRPr/>
                    </a:p>
                  </a:txBody>
                  <a:tcPr marT="91425" marB="91425" marR="91425" marL="91425"/>
                </a:tc>
              </a:tr>
            </a:tbl>
          </a:graphicData>
        </a:graphic>
      </p:graphicFrame>
      <p:sp>
        <p:nvSpPr>
          <p:cNvPr id="372" name="Google Shape;372;p26"/>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378" name="Google Shape;378;p27"/>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pic>
        <p:nvPicPr>
          <p:cNvPr id="379" name="Google Shape;379;p27"/>
          <p:cNvPicPr preferRelativeResize="0"/>
          <p:nvPr/>
        </p:nvPicPr>
        <p:blipFill rotWithShape="1">
          <a:blip r:embed="rId3">
            <a:alphaModFix/>
          </a:blip>
          <a:srcRect b="0" l="2439" r="0" t="8883"/>
          <a:stretch/>
        </p:blipFill>
        <p:spPr>
          <a:xfrm>
            <a:off x="1111225" y="1987250"/>
            <a:ext cx="7415650" cy="282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385" name="Google Shape;385;p28"/>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This time the long narrow </a:t>
            </a:r>
            <a:r>
              <a:rPr b="1" lang="en" sz="1300">
                <a:solidFill>
                  <a:schemeClr val="dk2"/>
                </a:solidFill>
                <a:latin typeface="Nunito"/>
                <a:ea typeface="Nunito"/>
                <a:cs typeface="Nunito"/>
                <a:sym typeface="Nunito"/>
              </a:rPr>
              <a:t>winning</a:t>
            </a:r>
            <a:r>
              <a:rPr b="1" lang="en" sz="1300">
                <a:solidFill>
                  <a:schemeClr val="dk2"/>
                </a:solidFill>
                <a:latin typeface="Nunito"/>
                <a:ea typeface="Nunito"/>
                <a:cs typeface="Nunito"/>
                <a:sym typeface="Nunito"/>
              </a:rPr>
              <a:t> went and did some curves but did not crash</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Into the wall and the rest went smoothly</a:t>
            </a:r>
            <a:endParaRPr b="1" sz="1300">
              <a:solidFill>
                <a:schemeClr val="dk2"/>
              </a:solidFill>
              <a:latin typeface="Nunito"/>
              <a:ea typeface="Nunito"/>
              <a:cs typeface="Nunito"/>
              <a:sym typeface="Nunito"/>
            </a:endParaRPr>
          </a:p>
        </p:txBody>
      </p:sp>
      <p:sp>
        <p:nvSpPr>
          <p:cNvPr id="386" name="Google Shape;386;p28"/>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87" name="Google Shape;387;p28"/>
          <p:cNvGraphicFramePr/>
          <p:nvPr/>
        </p:nvGraphicFramePr>
        <p:xfrm>
          <a:off x="269000" y="1851775"/>
          <a:ext cx="3000000" cy="3000000"/>
        </p:xfrm>
        <a:graphic>
          <a:graphicData uri="http://schemas.openxmlformats.org/drawingml/2006/table">
            <a:tbl>
              <a:tblPr>
                <a:noFill/>
                <a:tableStyleId>{BE88B4CA-C4EF-4144-932F-AB67015F7A46}</a:tableStyleId>
              </a:tblPr>
              <a:tblGrid>
                <a:gridCol w="1975650"/>
                <a:gridCol w="1975650"/>
              </a:tblGrid>
              <a:tr h="1071600">
                <a:tc>
                  <a:txBody>
                    <a:bodyPr/>
                    <a:lstStyle/>
                    <a:p>
                      <a:pPr indent="0" lvl="0" marL="0" rtl="0" algn="l">
                        <a:spcBef>
                          <a:spcPts val="0"/>
                        </a:spcBef>
                        <a:spcAft>
                          <a:spcPts val="0"/>
                        </a:spcAft>
                        <a:buNone/>
                      </a:pPr>
                      <a:r>
                        <a:rPr lang="en"/>
                        <a:t>Long narrow</a:t>
                      </a:r>
                      <a:endParaRPr/>
                    </a:p>
                  </a:txBody>
                  <a:tcPr marT="91425" marB="91425" marR="91425" marL="91425"/>
                </a:tc>
                <a:tc>
                  <a:txBody>
                    <a:bodyPr/>
                    <a:lstStyle/>
                    <a:p>
                      <a:pPr indent="0" lvl="0" marL="0" rtl="0" algn="l">
                        <a:spcBef>
                          <a:spcPts val="0"/>
                        </a:spcBef>
                        <a:spcAft>
                          <a:spcPts val="0"/>
                        </a:spcAft>
                        <a:buNone/>
                      </a:pPr>
                      <a:r>
                        <a:rPr lang="en"/>
                        <a:t>6ft 3.5 cm</a:t>
                      </a:r>
                      <a:endParaRPr/>
                    </a:p>
                  </a:txBody>
                  <a:tcPr marT="91425" marB="91425" marR="91425" marL="91425"/>
                </a:tc>
              </a:tr>
              <a:tr h="1071600">
                <a:tc>
                  <a:txBody>
                    <a:bodyPr/>
                    <a:lstStyle/>
                    <a:p>
                      <a:pPr indent="0" lvl="0" marL="0" rtl="0" algn="l">
                        <a:spcBef>
                          <a:spcPts val="0"/>
                        </a:spcBef>
                        <a:spcAft>
                          <a:spcPts val="0"/>
                        </a:spcAft>
                        <a:buNone/>
                      </a:pPr>
                      <a:r>
                        <a:rPr lang="en"/>
                        <a:t>Wide wing</a:t>
                      </a:r>
                      <a:endParaRPr/>
                    </a:p>
                  </a:txBody>
                  <a:tcPr marT="91425" marB="91425" marR="91425" marL="91425"/>
                </a:tc>
                <a:tc>
                  <a:txBody>
                    <a:bodyPr/>
                    <a:lstStyle/>
                    <a:p>
                      <a:pPr indent="0" lvl="0" marL="0" rtl="0" algn="l">
                        <a:spcBef>
                          <a:spcPts val="0"/>
                        </a:spcBef>
                        <a:spcAft>
                          <a:spcPts val="0"/>
                        </a:spcAft>
                        <a:buNone/>
                      </a:pPr>
                      <a:r>
                        <a:rPr lang="en"/>
                        <a:t>9ft 9.5 </a:t>
                      </a:r>
                      <a:endParaRPr/>
                    </a:p>
                  </a:txBody>
                  <a:tcPr marT="91425" marB="91425" marR="91425" marL="91425"/>
                </a:tc>
              </a:tr>
              <a:tr h="1071600">
                <a:tc>
                  <a:txBody>
                    <a:bodyPr/>
                    <a:lstStyle/>
                    <a:p>
                      <a:pPr indent="0" lvl="0" marL="0" rtl="0" algn="l">
                        <a:spcBef>
                          <a:spcPts val="0"/>
                        </a:spcBef>
                        <a:spcAft>
                          <a:spcPts val="0"/>
                        </a:spcAft>
                        <a:buNone/>
                      </a:pPr>
                      <a:r>
                        <a:rPr lang="en"/>
                        <a:t>Arrow head</a:t>
                      </a:r>
                      <a:endParaRPr/>
                    </a:p>
                  </a:txBody>
                  <a:tcPr marT="91425" marB="91425" marR="91425" marL="91425"/>
                </a:tc>
                <a:tc>
                  <a:txBody>
                    <a:bodyPr/>
                    <a:lstStyle/>
                    <a:p>
                      <a:pPr indent="0" lvl="0" marL="0" rtl="0" algn="l">
                        <a:spcBef>
                          <a:spcPts val="0"/>
                        </a:spcBef>
                        <a:spcAft>
                          <a:spcPts val="0"/>
                        </a:spcAft>
                        <a:buNone/>
                      </a:pPr>
                      <a:r>
                        <a:rPr lang="en"/>
                        <a:t>6ft 1 cm</a:t>
                      </a:r>
                      <a:endParaRPr/>
                    </a:p>
                  </a:txBody>
                  <a:tcPr marT="91425" marB="91425" marR="91425" marL="91425"/>
                </a:tc>
              </a:tr>
            </a:tbl>
          </a:graphicData>
        </a:graphic>
      </p:graphicFrame>
      <p:sp>
        <p:nvSpPr>
          <p:cNvPr id="388" name="Google Shape;388;p28"/>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9"/>
          <p:cNvSpPr txBox="1"/>
          <p:nvPr>
            <p:ph type="title"/>
          </p:nvPr>
        </p:nvSpPr>
        <p:spPr>
          <a:xfrm>
            <a:off x="1056750" y="1829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394" name="Google Shape;394;p29"/>
          <p:cNvSpPr txBox="1"/>
          <p:nvPr/>
        </p:nvSpPr>
        <p:spPr>
          <a:xfrm>
            <a:off x="1105050" y="1124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pic>
        <p:nvPicPr>
          <p:cNvPr id="395" name="Google Shape;395;p29"/>
          <p:cNvPicPr preferRelativeResize="0"/>
          <p:nvPr/>
        </p:nvPicPr>
        <p:blipFill rotWithShape="1">
          <a:blip r:embed="rId3">
            <a:alphaModFix/>
          </a:blip>
          <a:srcRect b="5562" l="0" r="0" t="0"/>
          <a:stretch/>
        </p:blipFill>
        <p:spPr>
          <a:xfrm>
            <a:off x="4235900" y="705225"/>
            <a:ext cx="4656900" cy="419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Chart</a:t>
            </a:r>
            <a:endParaRPr b="0"/>
          </a:p>
        </p:txBody>
      </p:sp>
      <p:sp>
        <p:nvSpPr>
          <p:cNvPr id="401" name="Google Shape;401;p30"/>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Put your data </a:t>
            </a:r>
            <a:r>
              <a:rPr b="1" lang="en" sz="1800">
                <a:solidFill>
                  <a:schemeClr val="dk2"/>
                </a:solidFill>
                <a:latin typeface="Nunito"/>
                <a:ea typeface="Nunito"/>
                <a:cs typeface="Nunito"/>
                <a:sym typeface="Nunito"/>
              </a:rPr>
              <a:t>together into a chart.</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Example:     (you can change the chart)</a:t>
            </a:r>
            <a:endParaRPr sz="1800">
              <a:solidFill>
                <a:schemeClr val="dk2"/>
              </a:solidFill>
              <a:latin typeface="Nunito"/>
              <a:ea typeface="Nunito"/>
              <a:cs typeface="Nunito"/>
              <a:sym typeface="Nunito"/>
            </a:endParaRPr>
          </a:p>
        </p:txBody>
      </p:sp>
      <p:graphicFrame>
        <p:nvGraphicFramePr>
          <p:cNvPr id="402" name="Google Shape;402;p30"/>
          <p:cNvGraphicFramePr/>
          <p:nvPr/>
        </p:nvGraphicFramePr>
        <p:xfrm>
          <a:off x="801225" y="2384600"/>
          <a:ext cx="3000000" cy="3000000"/>
        </p:xfrm>
        <a:graphic>
          <a:graphicData uri="http://schemas.openxmlformats.org/drawingml/2006/table">
            <a:tbl>
              <a:tblPr>
                <a:noFill/>
                <a:tableStyleId>{BE88B4CA-C4EF-4144-932F-AB67015F7A46}</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Trial 1</a:t>
                      </a:r>
                      <a:endParaRPr/>
                    </a:p>
                  </a:txBody>
                  <a:tcPr marT="91425" marB="91425" marR="91425" marL="91425"/>
                </a:tc>
                <a:tc>
                  <a:txBody>
                    <a:bodyPr/>
                    <a:lstStyle/>
                    <a:p>
                      <a:pPr indent="0" lvl="0" marL="0" rtl="0" algn="l">
                        <a:spcBef>
                          <a:spcPts val="0"/>
                        </a:spcBef>
                        <a:spcAft>
                          <a:spcPts val="0"/>
                        </a:spcAft>
                        <a:buNone/>
                      </a:pPr>
                      <a:r>
                        <a:rPr lang="en"/>
                        <a:t>Long narrow</a:t>
                      </a:r>
                      <a:endParaRPr/>
                    </a:p>
                    <a:p>
                      <a:pPr indent="0" lvl="0" marL="0" rtl="0" algn="l">
                        <a:spcBef>
                          <a:spcPts val="0"/>
                        </a:spcBef>
                        <a:spcAft>
                          <a:spcPts val="0"/>
                        </a:spcAft>
                        <a:buNone/>
                      </a:pPr>
                      <a:r>
                        <a:rPr lang="en"/>
                        <a:t>8ft 8cm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Wide wing</a:t>
                      </a:r>
                      <a:endParaRPr/>
                    </a:p>
                    <a:p>
                      <a:pPr indent="0" lvl="0" marL="0" rtl="0" algn="l">
                        <a:spcBef>
                          <a:spcPts val="0"/>
                        </a:spcBef>
                        <a:spcAft>
                          <a:spcPts val="0"/>
                        </a:spcAft>
                        <a:buNone/>
                      </a:pPr>
                      <a:r>
                        <a:rPr lang="en"/>
                        <a:t>12ft</a:t>
                      </a:r>
                      <a:endParaRPr/>
                    </a:p>
                  </a:txBody>
                  <a:tcPr marT="91425" marB="91425" marR="91425" marL="91425"/>
                </a:tc>
                <a:tc>
                  <a:txBody>
                    <a:bodyPr/>
                    <a:lstStyle/>
                    <a:p>
                      <a:pPr indent="0" lvl="0" marL="0" rtl="0" algn="l">
                        <a:spcBef>
                          <a:spcPts val="0"/>
                        </a:spcBef>
                        <a:spcAft>
                          <a:spcPts val="0"/>
                        </a:spcAft>
                        <a:buNone/>
                      </a:pPr>
                      <a:r>
                        <a:rPr lang="en"/>
                        <a:t>Arrow head</a:t>
                      </a:r>
                      <a:endParaRPr/>
                    </a:p>
                    <a:p>
                      <a:pPr indent="0" lvl="0" marL="0" rtl="0" algn="l">
                        <a:spcBef>
                          <a:spcPts val="0"/>
                        </a:spcBef>
                        <a:spcAft>
                          <a:spcPts val="0"/>
                        </a:spcAft>
                        <a:buNone/>
                      </a:pPr>
                      <a:r>
                        <a:rPr lang="en"/>
                        <a:t>7ft 38cm</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Trial 2</a:t>
                      </a:r>
                      <a:endParaRPr/>
                    </a:p>
                  </a:txBody>
                  <a:tcPr marT="91425" marB="91425" marR="91425" marL="91425"/>
                </a:tc>
                <a:tc>
                  <a:txBody>
                    <a:bodyPr/>
                    <a:lstStyle/>
                    <a:p>
                      <a:pPr indent="0" lvl="0" marL="0" rtl="0" algn="l">
                        <a:spcBef>
                          <a:spcPts val="0"/>
                        </a:spcBef>
                        <a:spcAft>
                          <a:spcPts val="0"/>
                        </a:spcAft>
                        <a:buNone/>
                      </a:pPr>
                      <a:r>
                        <a:rPr lang="en"/>
                        <a:t>Long Narrow</a:t>
                      </a:r>
                      <a:endParaRPr/>
                    </a:p>
                    <a:p>
                      <a:pPr indent="0" lvl="0" marL="0" rtl="0" algn="l">
                        <a:spcBef>
                          <a:spcPts val="0"/>
                        </a:spcBef>
                        <a:spcAft>
                          <a:spcPts val="0"/>
                        </a:spcAft>
                        <a:buNone/>
                      </a:pPr>
                      <a:r>
                        <a:rPr lang="en"/>
                        <a:t>7ft 6.1cm</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Wide wing</a:t>
                      </a:r>
                      <a:endParaRPr/>
                    </a:p>
                    <a:p>
                      <a:pPr indent="0" lvl="0" marL="0" rtl="0" algn="l">
                        <a:spcBef>
                          <a:spcPts val="0"/>
                        </a:spcBef>
                        <a:spcAft>
                          <a:spcPts val="0"/>
                        </a:spcAft>
                        <a:buNone/>
                      </a:pPr>
                      <a:r>
                        <a:rPr lang="en"/>
                        <a:t>9ft 9.5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Arrow head</a:t>
                      </a:r>
                      <a:endParaRPr/>
                    </a:p>
                    <a:p>
                      <a:pPr indent="0" lvl="0" marL="0" rtl="0" algn="l">
                        <a:spcBef>
                          <a:spcPts val="0"/>
                        </a:spcBef>
                        <a:spcAft>
                          <a:spcPts val="0"/>
                        </a:spcAft>
                        <a:buNone/>
                      </a:pPr>
                      <a:r>
                        <a:rPr lang="en"/>
                        <a:t>5ft 9 cm</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Trial 3</a:t>
                      </a:r>
                      <a:endParaRPr/>
                    </a:p>
                  </a:txBody>
                  <a:tcPr marT="91425" marB="91425" marR="91425" marL="91425"/>
                </a:tc>
                <a:tc>
                  <a:txBody>
                    <a:bodyPr/>
                    <a:lstStyle/>
                    <a:p>
                      <a:pPr indent="0" lvl="0" marL="0" rtl="0" algn="l">
                        <a:spcBef>
                          <a:spcPts val="0"/>
                        </a:spcBef>
                        <a:spcAft>
                          <a:spcPts val="0"/>
                        </a:spcAft>
                        <a:buNone/>
                      </a:pPr>
                      <a:r>
                        <a:rPr lang="en"/>
                        <a:t>Long Narrow</a:t>
                      </a:r>
                      <a:endParaRPr/>
                    </a:p>
                    <a:p>
                      <a:pPr indent="0" lvl="0" marL="0" rtl="0" algn="l">
                        <a:spcBef>
                          <a:spcPts val="0"/>
                        </a:spcBef>
                        <a:spcAft>
                          <a:spcPts val="0"/>
                        </a:spcAft>
                        <a:buNone/>
                      </a:pPr>
                      <a:r>
                        <a:rPr lang="en"/>
                        <a:t>6ft 3.5 cm</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Wide wing</a:t>
                      </a:r>
                      <a:endParaRPr/>
                    </a:p>
                    <a:p>
                      <a:pPr indent="0" lvl="0" marL="0" rtl="0" algn="l">
                        <a:spcBef>
                          <a:spcPts val="0"/>
                        </a:spcBef>
                        <a:spcAft>
                          <a:spcPts val="0"/>
                        </a:spcAft>
                        <a:buNone/>
                      </a:pPr>
                      <a:r>
                        <a:rPr lang="en"/>
                        <a:t>9ft 9.5 </a:t>
                      </a:r>
                      <a:endParaRPr/>
                    </a:p>
                  </a:txBody>
                  <a:tcPr marT="91425" marB="91425" marR="91425" marL="91425"/>
                </a:tc>
                <a:tc>
                  <a:txBody>
                    <a:bodyPr/>
                    <a:lstStyle/>
                    <a:p>
                      <a:pPr indent="0" lvl="0" marL="0" rtl="0" algn="l">
                        <a:spcBef>
                          <a:spcPts val="0"/>
                        </a:spcBef>
                        <a:spcAft>
                          <a:spcPts val="0"/>
                        </a:spcAft>
                        <a:buNone/>
                      </a:pPr>
                      <a:r>
                        <a:rPr lang="en"/>
                        <a:t>Arrow head</a:t>
                      </a:r>
                      <a:endParaRPr/>
                    </a:p>
                    <a:p>
                      <a:pPr indent="0" lvl="0" marL="0" rtl="0" algn="l">
                        <a:spcBef>
                          <a:spcPts val="0"/>
                        </a:spcBef>
                        <a:spcAft>
                          <a:spcPts val="0"/>
                        </a:spcAft>
                        <a:buNone/>
                      </a:pPr>
                      <a:r>
                        <a:rPr lang="en"/>
                        <a:t>6ft 1 cm</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Analyze</a:t>
            </a:r>
            <a:endParaRPr b="0"/>
          </a:p>
        </p:txBody>
      </p:sp>
      <p:sp>
        <p:nvSpPr>
          <p:cNvPr id="408" name="Google Shape;408;p31"/>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Look at your data and observations. Look for patterns and trends. Explain what happened in your experiment and what you found out: </a:t>
            </a:r>
            <a:endParaRPr>
              <a:solidFill>
                <a:schemeClr val="dk2"/>
              </a:solidFill>
              <a:latin typeface="Nunito"/>
              <a:ea typeface="Nunito"/>
              <a:cs typeface="Nunito"/>
              <a:sym typeface="Nunito"/>
            </a:endParaRPr>
          </a:p>
        </p:txBody>
      </p:sp>
      <p:sp>
        <p:nvSpPr>
          <p:cNvPr id="409" name="Google Shape;409;p31"/>
          <p:cNvSpPr txBox="1"/>
          <p:nvPr/>
        </p:nvSpPr>
        <p:spPr>
          <a:xfrm>
            <a:off x="711025" y="2087650"/>
            <a:ext cx="8017800" cy="2678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Everytime the wide wing flew the farthest but in the start I thought I was wrong but then I was surprised when wide wing flew the most. The rest of the planes flew pretty smoothly not bumping into the wall. I thought it would bump into the wall a few times</a:t>
            </a:r>
            <a:endParaRPr sz="1300">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65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 </a:t>
            </a:r>
            <a:endParaRPr/>
          </a:p>
        </p:txBody>
      </p:sp>
      <p:sp>
        <p:nvSpPr>
          <p:cNvPr id="284" name="Google Shape;284;p14"/>
          <p:cNvSpPr txBox="1"/>
          <p:nvPr>
            <p:ph idx="1" type="body"/>
          </p:nvPr>
        </p:nvSpPr>
        <p:spPr>
          <a:xfrm>
            <a:off x="1303800" y="1255625"/>
            <a:ext cx="7030500" cy="80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about the topic you chose. Why did you choose this topic? What do you hope to find out?</a:t>
            </a:r>
            <a:endParaRPr/>
          </a:p>
        </p:txBody>
      </p:sp>
      <p:sp>
        <p:nvSpPr>
          <p:cNvPr id="285" name="Google Shape;285;p14"/>
          <p:cNvSpPr txBox="1"/>
          <p:nvPr/>
        </p:nvSpPr>
        <p:spPr>
          <a:xfrm>
            <a:off x="1434675" y="1883825"/>
            <a:ext cx="6837900" cy="2798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 chose the topic airplanes because </a:t>
            </a:r>
            <a:r>
              <a:rPr lang="en" sz="1300">
                <a:solidFill>
                  <a:schemeClr val="dk2"/>
                </a:solidFill>
                <a:latin typeface="Nunito"/>
                <a:ea typeface="Nunito"/>
                <a:cs typeface="Nunito"/>
                <a:sym typeface="Nunito"/>
              </a:rPr>
              <a:t>i've been into airplanes since I was a kid I just love the creative ways of folding and you don't even need glue or tape that what makes it so easy. so if you're ever in the mood of making something, paper airplanes are a good option.</a:t>
            </a:r>
            <a:endParaRPr sz="1300">
              <a:solidFill>
                <a:schemeClr val="dk2"/>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32"/>
          <p:cNvPicPr preferRelativeResize="0"/>
          <p:nvPr/>
        </p:nvPicPr>
        <p:blipFill>
          <a:blip r:embed="rId3">
            <a:alphaModFix/>
          </a:blip>
          <a:stretch>
            <a:fillRect/>
          </a:stretch>
        </p:blipFill>
        <p:spPr>
          <a:xfrm>
            <a:off x="1316625" y="688400"/>
            <a:ext cx="5840125" cy="3961500"/>
          </a:xfrm>
          <a:prstGeom prst="rect">
            <a:avLst/>
          </a:prstGeom>
          <a:noFill/>
          <a:ln>
            <a:noFill/>
          </a:ln>
        </p:spPr>
      </p:pic>
      <p:sp>
        <p:nvSpPr>
          <p:cNvPr id="415" name="Google Shape;415;p32"/>
          <p:cNvSpPr txBox="1"/>
          <p:nvPr/>
        </p:nvSpPr>
        <p:spPr>
          <a:xfrm>
            <a:off x="324725" y="3844625"/>
            <a:ext cx="748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416" name="Google Shape;416;p32"/>
          <p:cNvSpPr txBox="1"/>
          <p:nvPr/>
        </p:nvSpPr>
        <p:spPr>
          <a:xfrm>
            <a:off x="1402775" y="142875"/>
            <a:ext cx="53904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  Paper Airplane Wings</a:t>
            </a:r>
            <a:endParaRPr sz="1300">
              <a:solidFill>
                <a:schemeClr val="dk2"/>
              </a:solidFill>
              <a:latin typeface="Nunito"/>
              <a:ea typeface="Nunito"/>
              <a:cs typeface="Nunito"/>
              <a:sym typeface="Nunito"/>
            </a:endParaRPr>
          </a:p>
        </p:txBody>
      </p:sp>
      <p:sp>
        <p:nvSpPr>
          <p:cNvPr id="417" name="Google Shape;417;p32"/>
          <p:cNvSpPr txBox="1"/>
          <p:nvPr/>
        </p:nvSpPr>
        <p:spPr>
          <a:xfrm rot="-5399583">
            <a:off x="-1558057" y="2379290"/>
            <a:ext cx="4948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Graph</a:t>
            </a:r>
            <a:endParaRPr b="0"/>
          </a:p>
        </p:txBody>
      </p:sp>
      <p:sp>
        <p:nvSpPr>
          <p:cNvPr id="423" name="Google Shape;423;p33"/>
          <p:cNvSpPr txBox="1"/>
          <p:nvPr/>
        </p:nvSpPr>
        <p:spPr>
          <a:xfrm>
            <a:off x="619200" y="1353625"/>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Graph your data for a visual display of your results.</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Use Google Sheets or another  website and copy the graph onto this slide, or draw by hand and upload a photo.</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Ask your Science Fair teachers for help if you need it!</a:t>
            </a:r>
            <a:endParaRPr sz="1800">
              <a:solidFill>
                <a:schemeClr val="dk2"/>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4"/>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b="0"/>
          </a:p>
        </p:txBody>
      </p:sp>
      <p:sp>
        <p:nvSpPr>
          <p:cNvPr id="429" name="Google Shape;429;p34"/>
          <p:cNvSpPr txBox="1"/>
          <p:nvPr/>
        </p:nvSpPr>
        <p:spPr>
          <a:xfrm>
            <a:off x="1119475" y="13615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a:t>
            </a:r>
            <a:r>
              <a:rPr b="1" lang="en" sz="1300">
                <a:solidFill>
                  <a:schemeClr val="dk2"/>
                </a:solidFill>
                <a:latin typeface="Nunito"/>
                <a:ea typeface="Nunito"/>
                <a:cs typeface="Nunito"/>
                <a:sym typeface="Nunito"/>
              </a:rPr>
              <a:t>question</a:t>
            </a:r>
            <a:r>
              <a:rPr b="1" lang="en" sz="1300">
                <a:solidFill>
                  <a:schemeClr val="dk2"/>
                </a:solidFill>
                <a:latin typeface="Nunito"/>
                <a:ea typeface="Nunito"/>
                <a:cs typeface="Nunito"/>
                <a:sym typeface="Nunito"/>
              </a:rPr>
              <a:t> was:</a:t>
            </a:r>
            <a:r>
              <a:rPr lang="en" sz="1300">
                <a:solidFill>
                  <a:schemeClr val="dk2"/>
                </a:solidFill>
                <a:latin typeface="Nunito"/>
                <a:ea typeface="Nunito"/>
                <a:cs typeface="Nunito"/>
                <a:sym typeface="Nunito"/>
              </a:rPr>
              <a:t>Does the wing design affect the distance an paper airplane can travel?</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p:txBody>
      </p:sp>
      <p:sp>
        <p:nvSpPr>
          <p:cNvPr id="430" name="Google Shape;430;p34"/>
          <p:cNvSpPr txBox="1"/>
          <p:nvPr/>
        </p:nvSpPr>
        <p:spPr>
          <a:xfrm>
            <a:off x="1119475" y="24283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The answer to my question is: the wide wing flew over the most distance</a:t>
            </a:r>
            <a:endParaRPr b="1" sz="1300">
              <a:solidFill>
                <a:schemeClr val="dk2"/>
              </a:solidFill>
              <a:latin typeface="Nunito"/>
              <a:ea typeface="Nunito"/>
              <a:cs typeface="Nunito"/>
              <a:sym typeface="Nunito"/>
            </a:endParaRPr>
          </a:p>
        </p:txBody>
      </p:sp>
      <p:sp>
        <p:nvSpPr>
          <p:cNvPr id="431" name="Google Shape;431;p34"/>
          <p:cNvSpPr txBox="1"/>
          <p:nvPr/>
        </p:nvSpPr>
        <p:spPr>
          <a:xfrm>
            <a:off x="1119475" y="3495100"/>
            <a:ext cx="7352400" cy="145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correct</a:t>
            </a:r>
            <a:r>
              <a:rPr b="1" lang="en" sz="1300">
                <a:solidFill>
                  <a:schemeClr val="dk2"/>
                </a:solidFill>
                <a:latin typeface="Nunito"/>
                <a:ea typeface="Nunito"/>
                <a:cs typeface="Nunito"/>
                <a:sym typeface="Nunito"/>
              </a:rPr>
              <a:t> because:</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Wide wing had wide wings which put a lot of lift so it travelled the most distance</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OR</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incorrect</a:t>
            </a:r>
            <a:r>
              <a:rPr b="1" lang="en" sz="1300">
                <a:solidFill>
                  <a:schemeClr val="dk2"/>
                </a:solidFill>
                <a:latin typeface="Nunito"/>
                <a:ea typeface="Nunito"/>
                <a:cs typeface="Nunito"/>
                <a:sym typeface="Nunito"/>
              </a:rPr>
              <a:t> because: </a:t>
            </a:r>
            <a:endParaRPr b="1" sz="1300">
              <a:solidFill>
                <a:schemeClr val="dk2"/>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5"/>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a:t>
            </a:r>
            <a:endParaRPr b="0"/>
          </a:p>
        </p:txBody>
      </p:sp>
      <p:sp>
        <p:nvSpPr>
          <p:cNvPr id="437" name="Google Shape;437;p35"/>
          <p:cNvSpPr txBox="1"/>
          <p:nvPr/>
        </p:nvSpPr>
        <p:spPr>
          <a:xfrm>
            <a:off x="1119475" y="12853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In what ways  are your findings useful?</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Who could benefit from your results and how? </a:t>
            </a:r>
            <a:endParaRPr b="1" sz="1300">
              <a:solidFill>
                <a:schemeClr val="dk2"/>
              </a:solidFill>
              <a:latin typeface="Nunito"/>
              <a:ea typeface="Nunito"/>
              <a:cs typeface="Nunito"/>
              <a:sym typeface="Nunito"/>
            </a:endParaRPr>
          </a:p>
        </p:txBody>
      </p:sp>
      <p:sp>
        <p:nvSpPr>
          <p:cNvPr id="438" name="Google Shape;438;p35"/>
          <p:cNvSpPr txBox="1"/>
          <p:nvPr/>
        </p:nvSpPr>
        <p:spPr>
          <a:xfrm>
            <a:off x="1119475" y="1897425"/>
            <a:ext cx="73524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If </a:t>
            </a:r>
            <a:r>
              <a:rPr lang="en" sz="1300">
                <a:solidFill>
                  <a:schemeClr val="dk2"/>
                </a:solidFill>
                <a:latin typeface="Nunito"/>
                <a:ea typeface="Nunito"/>
                <a:cs typeface="Nunito"/>
                <a:sym typeface="Nunito"/>
              </a:rPr>
              <a:t>someone</a:t>
            </a:r>
            <a:r>
              <a:rPr lang="en" sz="1300">
                <a:solidFill>
                  <a:schemeClr val="dk2"/>
                </a:solidFill>
                <a:latin typeface="Nunito"/>
                <a:ea typeface="Nunito"/>
                <a:cs typeface="Nunito"/>
                <a:sym typeface="Nunito"/>
              </a:rPr>
              <a:t> wanted to build a new type of airplane with these  results you can tell which plane design is better and has more lift.You could also use this information if you have a school project and you need  the plane that travels the most you can have this information so you know that wide wing travels far.</a:t>
            </a:r>
            <a:endParaRPr sz="1300">
              <a:solidFill>
                <a:schemeClr val="dk2"/>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6"/>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Error</a:t>
            </a:r>
            <a:endParaRPr b="0"/>
          </a:p>
        </p:txBody>
      </p:sp>
      <p:sp>
        <p:nvSpPr>
          <p:cNvPr id="444" name="Google Shape;444;p36"/>
          <p:cNvSpPr txBox="1"/>
          <p:nvPr/>
        </p:nvSpPr>
        <p:spPr>
          <a:xfrm>
            <a:off x="816900" y="1361500"/>
            <a:ext cx="81843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Do you think your results were reliable?  Were there any other factors or conditions that could have affected the results of your experiment in unexpected ways?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What could have affected your results, that would need to be controlled differently if you were to repeat the experiment? </a:t>
            </a:r>
            <a:endParaRPr b="1" sz="1300">
              <a:solidFill>
                <a:schemeClr val="dk2"/>
              </a:solidFill>
              <a:latin typeface="Nunito"/>
              <a:ea typeface="Nunito"/>
              <a:cs typeface="Nunito"/>
              <a:sym typeface="Nunito"/>
            </a:endParaRPr>
          </a:p>
        </p:txBody>
      </p:sp>
      <p:sp>
        <p:nvSpPr>
          <p:cNvPr id="445" name="Google Shape;445;p36"/>
          <p:cNvSpPr txBox="1"/>
          <p:nvPr/>
        </p:nvSpPr>
        <p:spPr>
          <a:xfrm>
            <a:off x="1142850" y="2299450"/>
            <a:ext cx="7352400" cy="2329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Maybe</a:t>
            </a:r>
            <a:r>
              <a:rPr lang="en" sz="1300">
                <a:solidFill>
                  <a:schemeClr val="dk2"/>
                </a:solidFill>
                <a:latin typeface="Nunito"/>
                <a:ea typeface="Nunito"/>
                <a:cs typeface="Nunito"/>
                <a:sym typeface="Nunito"/>
              </a:rPr>
              <a:t> the paper affected the experiment or the area or </a:t>
            </a:r>
            <a:r>
              <a:rPr lang="en" sz="1300">
                <a:solidFill>
                  <a:schemeClr val="dk2"/>
                </a:solidFill>
                <a:latin typeface="Nunito"/>
                <a:ea typeface="Nunito"/>
                <a:cs typeface="Nunito"/>
                <a:sym typeface="Nunito"/>
              </a:rPr>
              <a:t>maybe</a:t>
            </a:r>
            <a:r>
              <a:rPr lang="en" sz="1300">
                <a:solidFill>
                  <a:schemeClr val="dk2"/>
                </a:solidFill>
                <a:latin typeface="Nunito"/>
                <a:ea typeface="Nunito"/>
                <a:cs typeface="Nunito"/>
                <a:sym typeface="Nunito"/>
              </a:rPr>
              <a:t> the size of the paper or the type of the paper.I think I </a:t>
            </a:r>
            <a:r>
              <a:rPr lang="en" sz="1300">
                <a:solidFill>
                  <a:schemeClr val="dk2"/>
                </a:solidFill>
                <a:latin typeface="Nunito"/>
                <a:ea typeface="Nunito"/>
                <a:cs typeface="Nunito"/>
                <a:sym typeface="Nunito"/>
              </a:rPr>
              <a:t>should have used a paper airplane launcher so it would be more equal, I can't be 100% sure that I put exactly the same amount of force on each paper plane.</a:t>
            </a:r>
            <a:endParaRPr sz="1300">
              <a:solidFill>
                <a:schemeClr val="dk2"/>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7"/>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51" name="Google Shape;451;p37"/>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Because of the results of this experiment, I wonder…</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Describe further experiments that could be </a:t>
            </a:r>
            <a:r>
              <a:rPr b="1" lang="en" sz="1300">
                <a:solidFill>
                  <a:schemeClr val="dk2"/>
                </a:solidFill>
                <a:latin typeface="Nunito"/>
                <a:ea typeface="Nunito"/>
                <a:cs typeface="Nunito"/>
                <a:sym typeface="Nunito"/>
              </a:rPr>
              <a:t>conducted</a:t>
            </a:r>
            <a:r>
              <a:rPr b="1" lang="en" sz="1300">
                <a:solidFill>
                  <a:schemeClr val="dk2"/>
                </a:solidFill>
                <a:latin typeface="Nunito"/>
                <a:ea typeface="Nunito"/>
                <a:cs typeface="Nunito"/>
                <a:sym typeface="Nunito"/>
              </a:rPr>
              <a:t> to further investigate and understand your topic: </a:t>
            </a:r>
            <a:endParaRPr b="1" sz="1300">
              <a:solidFill>
                <a:schemeClr val="dk2"/>
              </a:solidFill>
              <a:latin typeface="Nunito"/>
              <a:ea typeface="Nunito"/>
              <a:cs typeface="Nunito"/>
              <a:sym typeface="Nunito"/>
            </a:endParaRPr>
          </a:p>
        </p:txBody>
      </p:sp>
      <p:sp>
        <p:nvSpPr>
          <p:cNvPr id="452" name="Google Shape;452;p37"/>
          <p:cNvSpPr txBox="1"/>
          <p:nvPr/>
        </p:nvSpPr>
        <p:spPr>
          <a:xfrm>
            <a:off x="1142850" y="2230325"/>
            <a:ext cx="7352400" cy="2420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 wonder which material is better to make a paper plane?</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I wonder does the size of the paper affect its distance?</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I </a:t>
            </a:r>
            <a:r>
              <a:rPr lang="en" sz="1300">
                <a:solidFill>
                  <a:schemeClr val="dk2"/>
                </a:solidFill>
                <a:latin typeface="Nunito"/>
                <a:ea typeface="Nunito"/>
                <a:cs typeface="Nunito"/>
                <a:sym typeface="Nunito"/>
              </a:rPr>
              <a:t>wonder</a:t>
            </a:r>
            <a:r>
              <a:rPr lang="en" sz="1300">
                <a:solidFill>
                  <a:schemeClr val="dk2"/>
                </a:solidFill>
                <a:latin typeface="Nunito"/>
                <a:ea typeface="Nunito"/>
                <a:cs typeface="Nunito"/>
                <a:sym typeface="Nunito"/>
              </a:rPr>
              <a:t> </a:t>
            </a:r>
            <a:r>
              <a:rPr lang="en" sz="1300">
                <a:solidFill>
                  <a:schemeClr val="dk2"/>
                </a:solidFill>
                <a:latin typeface="Nunito"/>
                <a:ea typeface="Nunito"/>
                <a:cs typeface="Nunito"/>
                <a:sym typeface="Nunito"/>
              </a:rPr>
              <a:t>how long</a:t>
            </a:r>
            <a:r>
              <a:rPr lang="en" sz="1300">
                <a:solidFill>
                  <a:schemeClr val="dk2"/>
                </a:solidFill>
                <a:latin typeface="Nunito"/>
                <a:ea typeface="Nunito"/>
                <a:cs typeface="Nunito"/>
                <a:sym typeface="Nunito"/>
              </a:rPr>
              <a:t> can different paper planes stay in the air for?</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Does the nose design of a paper plane affect how much distance it travels?</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Does the nose design of a </a:t>
            </a:r>
            <a:r>
              <a:rPr lang="en" sz="1300">
                <a:solidFill>
                  <a:schemeClr val="dk2"/>
                </a:solidFill>
                <a:latin typeface="Nunito"/>
                <a:ea typeface="Nunito"/>
                <a:cs typeface="Nunito"/>
                <a:sym typeface="Nunito"/>
              </a:rPr>
              <a:t>paper plane affect how much time it stays in the air?</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8"/>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58" name="Google Shape;458;p38"/>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If you were to conduct this experiment again, what would you do differently?</a:t>
            </a:r>
            <a:endParaRPr b="1" sz="1300">
              <a:solidFill>
                <a:schemeClr val="dk2"/>
              </a:solidFill>
              <a:latin typeface="Nunito"/>
              <a:ea typeface="Nunito"/>
              <a:cs typeface="Nunito"/>
              <a:sym typeface="Nunito"/>
            </a:endParaRPr>
          </a:p>
        </p:txBody>
      </p:sp>
      <p:sp>
        <p:nvSpPr>
          <p:cNvPr id="459" name="Google Shape;459;p38"/>
          <p:cNvSpPr txBox="1"/>
          <p:nvPr/>
        </p:nvSpPr>
        <p:spPr>
          <a:xfrm>
            <a:off x="1119475" y="1815350"/>
            <a:ext cx="7352400" cy="2813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Maybe</a:t>
            </a:r>
            <a:r>
              <a:rPr lang="en" sz="1300">
                <a:solidFill>
                  <a:schemeClr val="dk2"/>
                </a:solidFill>
                <a:latin typeface="Nunito"/>
                <a:ea typeface="Nunito"/>
                <a:cs typeface="Nunito"/>
                <a:sym typeface="Nunito"/>
              </a:rPr>
              <a:t> do it in a bigger area or use bigger paper or use different type of paper or use different designs</a:t>
            </a:r>
            <a:endParaRPr sz="1300">
              <a:solidFill>
                <a:schemeClr val="dk2"/>
              </a:solidFill>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39"/>
          <p:cNvPicPr preferRelativeResize="0"/>
          <p:nvPr/>
        </p:nvPicPr>
        <p:blipFill rotWithShape="1">
          <a:blip r:embed="rId3">
            <a:alphaModFix/>
          </a:blip>
          <a:srcRect b="18908" l="5124" r="5124" t="18914"/>
          <a:stretch/>
        </p:blipFill>
        <p:spPr>
          <a:xfrm>
            <a:off x="2988324" y="3108325"/>
            <a:ext cx="2812024" cy="1905301"/>
          </a:xfrm>
          <a:prstGeom prst="rect">
            <a:avLst/>
          </a:prstGeom>
          <a:noFill/>
          <a:ln>
            <a:noFill/>
          </a:ln>
        </p:spPr>
      </p:pic>
      <p:sp>
        <p:nvSpPr>
          <p:cNvPr id="465" name="Google Shape;465;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CONGRATULATIONS!!</a:t>
            </a:r>
            <a:endParaRPr/>
          </a:p>
        </p:txBody>
      </p:sp>
      <p:sp>
        <p:nvSpPr>
          <p:cNvPr id="466" name="Google Shape;466;p39"/>
          <p:cNvSpPr txBox="1"/>
          <p:nvPr>
            <p:ph idx="1" type="body"/>
          </p:nvPr>
        </p:nvSpPr>
        <p:spPr>
          <a:xfrm>
            <a:off x="1056750" y="13009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a:t>
            </a:r>
            <a:r>
              <a:rPr lang="en"/>
              <a:t> have completed your experiment! </a:t>
            </a:r>
            <a:endParaRPr/>
          </a:p>
          <a:p>
            <a:pPr indent="0" lvl="0" marL="0" rtl="0" algn="l">
              <a:spcBef>
                <a:spcPts val="1200"/>
              </a:spcBef>
              <a:spcAft>
                <a:spcPts val="0"/>
              </a:spcAft>
              <a:buNone/>
            </a:pPr>
            <a:r>
              <a:rPr lang="en"/>
              <a:t>Make sure that you enter information from this logbook into the CYSF Digital platform.</a:t>
            </a:r>
            <a:endParaRPr/>
          </a:p>
          <a:p>
            <a:pPr indent="0" lvl="0" marL="0" rtl="0" algn="l">
              <a:spcBef>
                <a:spcPts val="1200"/>
              </a:spcBef>
              <a:spcAft>
                <a:spcPts val="0"/>
              </a:spcAft>
              <a:buNone/>
            </a:pPr>
            <a:r>
              <a:rPr lang="en"/>
              <a:t>You are now ready to create your </a:t>
            </a:r>
            <a:r>
              <a:rPr lang="en"/>
              <a:t>tri fold</a:t>
            </a:r>
            <a:r>
              <a:rPr lang="en"/>
              <a:t> display and practice your presentation.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467" name="Google Shape;467;p39"/>
          <p:cNvPicPr preferRelativeResize="0"/>
          <p:nvPr/>
        </p:nvPicPr>
        <p:blipFill rotWithShape="1">
          <a:blip r:embed="rId4">
            <a:alphaModFix/>
          </a:blip>
          <a:srcRect b="7851" l="3980" r="2149" t="0"/>
          <a:stretch/>
        </p:blipFill>
        <p:spPr>
          <a:xfrm>
            <a:off x="415625" y="2675600"/>
            <a:ext cx="2299000" cy="2257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Testable Question</a:t>
            </a:r>
            <a:endParaRPr/>
          </a:p>
        </p:txBody>
      </p:sp>
      <p:sp>
        <p:nvSpPr>
          <p:cNvPr id="291" name="Google Shape;291;p15"/>
          <p:cNvSpPr txBox="1"/>
          <p:nvPr>
            <p:ph idx="1" type="body"/>
          </p:nvPr>
        </p:nvSpPr>
        <p:spPr>
          <a:xfrm>
            <a:off x="1303800" y="1300950"/>
            <a:ext cx="7030500" cy="12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How does _________ affect _________?</a:t>
            </a:r>
            <a:endParaRPr sz="1400"/>
          </a:p>
          <a:p>
            <a:pPr indent="0" lvl="0" marL="0" rtl="0" algn="l">
              <a:spcBef>
                <a:spcPts val="1200"/>
              </a:spcBef>
              <a:spcAft>
                <a:spcPts val="0"/>
              </a:spcAft>
              <a:buNone/>
            </a:pPr>
            <a:r>
              <a:rPr lang="en" sz="1400"/>
              <a:t>What is the effect of _______ on __________?</a:t>
            </a:r>
            <a:endParaRPr sz="1400"/>
          </a:p>
          <a:p>
            <a:pPr indent="0" lvl="0" marL="0" rtl="0" algn="l">
              <a:spcBef>
                <a:spcPts val="1200"/>
              </a:spcBef>
              <a:spcAft>
                <a:spcPts val="1200"/>
              </a:spcAft>
              <a:buNone/>
            </a:pPr>
            <a:r>
              <a:rPr lang="en" sz="1400"/>
              <a:t>Which __________ is/does/makes/etc _______________?</a:t>
            </a:r>
            <a:endParaRPr sz="1400"/>
          </a:p>
        </p:txBody>
      </p:sp>
      <p:sp>
        <p:nvSpPr>
          <p:cNvPr id="292" name="Google Shape;292;p15"/>
          <p:cNvSpPr txBox="1"/>
          <p:nvPr/>
        </p:nvSpPr>
        <p:spPr>
          <a:xfrm>
            <a:off x="1400100" y="2571750"/>
            <a:ext cx="6837900" cy="2118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Does the wing design affect the distance an paper airplane can travel?</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I will be testing 3 different types of paper airplanes with different wing designs I will test each paper airplane 2 times for more accurate results I will test them in the same area and will put the same amount of pressure on them I will use the same type of paper and the same length of paper I will only change the wing design of the paper plane I will not change the point so it will be a fair experiment. </a:t>
            </a:r>
            <a:endParaRPr sz="13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17370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Background Information</a:t>
            </a:r>
            <a:endParaRPr sz="3000"/>
          </a:p>
        </p:txBody>
      </p:sp>
      <p:sp>
        <p:nvSpPr>
          <p:cNvPr id="298" name="Google Shape;298;p16"/>
          <p:cNvSpPr txBox="1"/>
          <p:nvPr>
            <p:ph idx="1" type="body"/>
          </p:nvPr>
        </p:nvSpPr>
        <p:spPr>
          <a:xfrm>
            <a:off x="1303800" y="1058250"/>
            <a:ext cx="7030500" cy="838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00"/>
              <a:t>Research your topic and write about </a:t>
            </a:r>
            <a:r>
              <a:rPr lang="en" sz="1500"/>
              <a:t>what</a:t>
            </a:r>
            <a:r>
              <a:rPr lang="en" sz="1500"/>
              <a:t> you find out IN YOUR OWN WORDS.  Add slides as necessary.  Make sure to note your sources of information on the Sources page. </a:t>
            </a:r>
            <a:endParaRPr sz="1500"/>
          </a:p>
        </p:txBody>
      </p:sp>
      <p:sp>
        <p:nvSpPr>
          <p:cNvPr id="299" name="Google Shape;299;p16"/>
          <p:cNvSpPr txBox="1"/>
          <p:nvPr/>
        </p:nvSpPr>
        <p:spPr>
          <a:xfrm>
            <a:off x="659050" y="2029075"/>
            <a:ext cx="8017800" cy="2919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Nunito"/>
                <a:ea typeface="Nunito"/>
                <a:cs typeface="Nunito"/>
                <a:sym typeface="Nunito"/>
              </a:rPr>
              <a:t>Wing designs are really important in when making a paper airplanes because depending on how much you want your plane to stay in the air. According to Bernoulli’s principle, Lift is explained: on a plane there is faster moving air on the top of the wing, so lower pressure and on the bottom part of wing there's slow air so more pressure then it makes an upward force on the plane called lift, that is what causes the plane to fly. According to Bernoulli's principle drag is the force thats holding the airplane back or paper airplane back so less drag than farther flight and if there is a lot of drag than small distance the plane will travel. According to Bernoulli’s principle, Thrust is the force that's moving the airplane forward so the more the Thrust the farther the flight. The less the thrust the shorter the flight. According to Bernoulli's principle weight is the force pulling the airplane or paper airplane down so more the weight than the plane will not be able to fly, the less the weight the more higher the plane will be in the sky. To make airplanes fly for long period of time you can make the wings wider that helps reduce drag and if on a real plane fuel </a:t>
            </a:r>
            <a:endParaRPr>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147925" y="1179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Information</a:t>
            </a:r>
            <a:endParaRPr/>
          </a:p>
        </p:txBody>
      </p:sp>
      <p:graphicFrame>
        <p:nvGraphicFramePr>
          <p:cNvPr id="305" name="Google Shape;305;p17"/>
          <p:cNvGraphicFramePr/>
          <p:nvPr/>
        </p:nvGraphicFramePr>
        <p:xfrm>
          <a:off x="852150" y="1857650"/>
          <a:ext cx="3000000" cy="3000000"/>
        </p:xfrm>
        <a:graphic>
          <a:graphicData uri="http://schemas.openxmlformats.org/drawingml/2006/table">
            <a:tbl>
              <a:tblPr>
                <a:noFill/>
                <a:tableStyleId>{BE88B4CA-C4EF-4144-932F-AB67015F7A46}</a:tableStyleId>
              </a:tblPr>
              <a:tblGrid>
                <a:gridCol w="1496800"/>
                <a:gridCol w="1297050"/>
                <a:gridCol w="3723225"/>
                <a:gridCol w="922625"/>
              </a:tblGrid>
              <a:tr h="460100">
                <a:tc>
                  <a:txBody>
                    <a:bodyPr/>
                    <a:lstStyle/>
                    <a:p>
                      <a:pPr indent="0" lvl="0" marL="0" rtl="0" algn="l">
                        <a:spcBef>
                          <a:spcPts val="0"/>
                        </a:spcBef>
                        <a:spcAft>
                          <a:spcPts val="0"/>
                        </a:spcAft>
                        <a:buNone/>
                      </a:pPr>
                      <a:r>
                        <a:rPr lang="en"/>
                        <a:t>Title</a:t>
                      </a:r>
                      <a:endParaRPr/>
                    </a:p>
                  </a:txBody>
                  <a:tcPr marT="91425" marB="91425" marR="91425" marL="91425"/>
                </a:tc>
                <a:tc>
                  <a:txBody>
                    <a:bodyPr/>
                    <a:lstStyle/>
                    <a:p>
                      <a:pPr indent="0" lvl="0" marL="0" rtl="0" algn="l">
                        <a:spcBef>
                          <a:spcPts val="0"/>
                        </a:spcBef>
                        <a:spcAft>
                          <a:spcPts val="0"/>
                        </a:spcAft>
                        <a:buNone/>
                      </a:pPr>
                      <a:r>
                        <a:rPr lang="en"/>
                        <a:t>Author</a:t>
                      </a:r>
                      <a:endParaRPr/>
                    </a:p>
                  </a:txBody>
                  <a:tcPr marT="91425" marB="91425" marR="91425" marL="91425"/>
                </a:tc>
                <a:tc>
                  <a:txBody>
                    <a:bodyPr/>
                    <a:lstStyle/>
                    <a:p>
                      <a:pPr indent="0" lvl="0" marL="0" rtl="0" algn="l">
                        <a:spcBef>
                          <a:spcPts val="0"/>
                        </a:spcBef>
                        <a:spcAft>
                          <a:spcPts val="0"/>
                        </a:spcAft>
                        <a:buNone/>
                      </a:pPr>
                      <a:r>
                        <a:rPr lang="en"/>
                        <a:t>Information (web link, publisher, etc)</a:t>
                      </a:r>
                      <a:endParaRPr/>
                    </a:p>
                  </a:txBody>
                  <a:tcPr marT="91425" marB="91425" marR="91425" marL="91425"/>
                </a:tc>
                <a:tc>
                  <a:txBody>
                    <a:bodyPr/>
                    <a:lstStyle/>
                    <a:p>
                      <a:pPr indent="0" lvl="0" marL="0" rtl="0" algn="l">
                        <a:spcBef>
                          <a:spcPts val="0"/>
                        </a:spcBef>
                        <a:spcAft>
                          <a:spcPts val="0"/>
                        </a:spcAft>
                        <a:buNone/>
                      </a:pPr>
                      <a:r>
                        <a:rPr lang="en"/>
                        <a:t>Year</a:t>
                      </a:r>
                      <a:endParaRPr/>
                    </a:p>
                  </a:txBody>
                  <a:tcPr marT="91425" marB="91425" marR="91425" marL="91425"/>
                </a:tc>
              </a:tr>
              <a:tr h="905875">
                <a:tc>
                  <a:txBody>
                    <a:bodyPr/>
                    <a:lstStyle/>
                    <a:p>
                      <a:pPr indent="0" lvl="0" marL="0" rtl="0" algn="l">
                        <a:spcBef>
                          <a:spcPts val="0"/>
                        </a:spcBef>
                        <a:spcAft>
                          <a:spcPts val="0"/>
                        </a:spcAft>
                        <a:buNone/>
                      </a:pPr>
                      <a:r>
                        <a:rPr lang="en" sz="1000"/>
                        <a:t>Yale national</a:t>
                      </a:r>
                      <a:endParaRPr sz="1000"/>
                    </a:p>
                    <a:p>
                      <a:pPr indent="0" lvl="0" marL="0" rtl="0" algn="l">
                        <a:spcBef>
                          <a:spcPts val="0"/>
                        </a:spcBef>
                        <a:spcAft>
                          <a:spcPts val="0"/>
                        </a:spcAft>
                        <a:buNone/>
                      </a:pPr>
                      <a:r>
                        <a:rPr lang="en" sz="1000"/>
                        <a:t>Teachers institute</a:t>
                      </a:r>
                      <a:endParaRPr sz="1000"/>
                    </a:p>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rPr lang="en" sz="1000"/>
                        <a:t>Yale National Initiative to Strengthen Teaching in Public Schools curriculum</a:t>
                      </a:r>
                      <a:endParaRPr sz="13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3"/>
                        </a:rPr>
                        <a:t>https://teachersinstitute.yale.edu/curriculum/units/1988/6/88.06.02/4#:~:text=A%20good%20wing%20shape%20is,the%20drag%20on%20the%20airplane.</a:t>
                      </a:r>
                      <a:endParaRPr sz="1000"/>
                    </a:p>
                  </a:txBody>
                  <a:tcPr marT="91425" marB="91425" marR="91425" marL="91425"/>
                </a:tc>
                <a:tc>
                  <a:txBody>
                    <a:bodyPr/>
                    <a:lstStyle/>
                    <a:p>
                      <a:pPr indent="0" lvl="0" marL="0" rtl="0" algn="l">
                        <a:spcBef>
                          <a:spcPts val="0"/>
                        </a:spcBef>
                        <a:spcAft>
                          <a:spcPts val="0"/>
                        </a:spcAft>
                        <a:buNone/>
                      </a:pPr>
                      <a:r>
                        <a:rPr lang="en"/>
                        <a:t>1998</a:t>
                      </a:r>
                      <a:endParaRPr/>
                    </a:p>
                  </a:txBody>
                  <a:tcPr marT="91425" marB="91425" marR="91425" marL="91425"/>
                </a:tc>
              </a:tr>
              <a:tr h="388800">
                <a:tc>
                  <a:txBody>
                    <a:bodyPr/>
                    <a:lstStyle/>
                    <a:p>
                      <a:pPr indent="0" lvl="0" marL="0" rtl="0" algn="l">
                        <a:spcBef>
                          <a:spcPts val="0"/>
                        </a:spcBef>
                        <a:spcAft>
                          <a:spcPts val="0"/>
                        </a:spcAft>
                        <a:buNone/>
                      </a:pPr>
                      <a:r>
                        <a:rPr lang="en" sz="1000"/>
                        <a:t>Bernoulli’s Principle </a:t>
                      </a:r>
                      <a:endParaRPr sz="1000"/>
                    </a:p>
                  </a:txBody>
                  <a:tcPr marT="91425" marB="91425" marR="91425" marL="91425"/>
                </a:tc>
                <a:tc>
                  <a:txBody>
                    <a:bodyPr/>
                    <a:lstStyle/>
                    <a:p>
                      <a:pPr indent="0" lvl="0" marL="0" rtl="0" algn="l">
                        <a:spcBef>
                          <a:spcPts val="0"/>
                        </a:spcBef>
                        <a:spcAft>
                          <a:spcPts val="0"/>
                        </a:spcAft>
                        <a:buNone/>
                      </a:pPr>
                      <a:r>
                        <a:rPr lang="en" sz="1000"/>
                        <a:t>Nasa</a:t>
                      </a:r>
                      <a:endParaRPr sz="10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4"/>
                        </a:rPr>
                        <a:t>Bernoulli's Principle | NASA</a:t>
                      </a:r>
                      <a:endParaRPr sz="1000"/>
                    </a:p>
                  </a:txBody>
                  <a:tcPr marT="91425" marB="91425" marR="91425" marL="91425"/>
                </a:tc>
                <a:tc>
                  <a:txBody>
                    <a:bodyPr/>
                    <a:lstStyle/>
                    <a:p>
                      <a:pPr indent="0" lvl="0" marL="0" rtl="0" algn="l">
                        <a:spcBef>
                          <a:spcPts val="0"/>
                        </a:spcBef>
                        <a:spcAft>
                          <a:spcPts val="0"/>
                        </a:spcAft>
                        <a:buNone/>
                      </a:pPr>
                      <a:r>
                        <a:rPr lang="en" sz="1000"/>
                        <a:t>February 9, 2017.</a:t>
                      </a:r>
                      <a:endParaRPr sz="1000"/>
                    </a:p>
                  </a:txBody>
                  <a:tcPr marT="91425" marB="91425" marR="91425" marL="91425"/>
                </a:tc>
              </a:tr>
              <a:tr h="510275">
                <a:tc>
                  <a:txBody>
                    <a:bodyPr/>
                    <a:lstStyle/>
                    <a:p>
                      <a:pPr indent="0" lvl="0" marL="0" rtl="0" algn="l">
                        <a:spcBef>
                          <a:spcPts val="0"/>
                        </a:spcBef>
                        <a:spcAft>
                          <a:spcPts val="0"/>
                        </a:spcAft>
                        <a:buNone/>
                      </a:pPr>
                      <a:r>
                        <a:rPr lang="en" sz="1000"/>
                        <a:t>Study.com</a:t>
                      </a:r>
                      <a:endParaRPr/>
                    </a:p>
                  </a:txBody>
                  <a:tcPr marT="91425" marB="91425" marR="91425" marL="91425"/>
                </a:tc>
                <a:tc>
                  <a:txBody>
                    <a:bodyPr/>
                    <a:lstStyle/>
                    <a:p>
                      <a:pPr indent="0" lvl="0" marL="0" rtl="0" algn="l">
                        <a:spcBef>
                          <a:spcPts val="0"/>
                        </a:spcBef>
                        <a:spcAft>
                          <a:spcPts val="0"/>
                        </a:spcAft>
                        <a:buNone/>
                      </a:pPr>
                      <a:r>
                        <a:rPr lang="en" sz="1050">
                          <a:highlight>
                            <a:srgbClr val="FFFFFF"/>
                          </a:highlight>
                        </a:rPr>
                        <a:t>Dan Washmuth</a:t>
                      </a:r>
                      <a:endParaRPr sz="1050">
                        <a:highlight>
                          <a:srgbClr val="FFFFFF"/>
                        </a:highlight>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5"/>
                        </a:rPr>
                        <a:t>https://study.com/academy/lesson/airplanes-force-thrust-drag-lift-weight.html#:~:text=Drag%3A%20the%20force%20that%20acts,the%20plane%20toward%20the%20ground</a:t>
                      </a:r>
                      <a:endParaRPr sz="1000"/>
                    </a:p>
                  </a:txBody>
                  <a:tcPr marT="91425" marB="91425" marR="91425" marL="91425"/>
                </a:tc>
                <a:tc>
                  <a:txBody>
                    <a:bodyPr/>
                    <a:lstStyle/>
                    <a:p>
                      <a:pPr indent="0" lvl="0" marL="0" rtl="0" algn="l">
                        <a:spcBef>
                          <a:spcPts val="0"/>
                        </a:spcBef>
                        <a:spcAft>
                          <a:spcPts val="0"/>
                        </a:spcAft>
                        <a:buNone/>
                      </a:pPr>
                      <a:r>
                        <a:rPr lang="en" sz="1000"/>
                        <a:t>Nov 21 2023</a:t>
                      </a:r>
                      <a:endParaRPr sz="1000"/>
                    </a:p>
                  </a:txBody>
                  <a:tcPr marT="91425" marB="91425" marR="91425" marL="91425"/>
                </a:tc>
              </a:tr>
              <a:tr h="832275">
                <a:tc>
                  <a:txBody>
                    <a:bodyPr/>
                    <a:lstStyle/>
                    <a:p>
                      <a:pPr indent="0" lvl="0" marL="0" rtl="0" algn="l">
                        <a:spcBef>
                          <a:spcPts val="0"/>
                        </a:spcBef>
                        <a:spcAft>
                          <a:spcPts val="0"/>
                        </a:spcAft>
                        <a:buNone/>
                      </a:pPr>
                      <a:r>
                        <a:rPr lang="en" sz="1000"/>
                        <a:t>Aerospace</a:t>
                      </a:r>
                      <a:endParaRPr sz="1000"/>
                    </a:p>
                    <a:p>
                      <a:pPr indent="0" lvl="0" marL="0" rtl="0" algn="l">
                        <a:spcBef>
                          <a:spcPts val="0"/>
                        </a:spcBef>
                        <a:spcAft>
                          <a:spcPts val="0"/>
                        </a:spcAft>
                        <a:buNone/>
                      </a:pPr>
                      <a:r>
                        <a:rPr lang="en" sz="1000"/>
                        <a:t>Testing </a:t>
                      </a:r>
                      <a:endParaRPr sz="1000"/>
                    </a:p>
                    <a:p>
                      <a:pPr indent="0" lvl="0" marL="0" rtl="0" algn="l">
                        <a:spcBef>
                          <a:spcPts val="0"/>
                        </a:spcBef>
                        <a:spcAft>
                          <a:spcPts val="0"/>
                        </a:spcAft>
                        <a:buNone/>
                      </a:pPr>
                      <a:r>
                        <a:rPr lang="en" sz="1000"/>
                        <a:t>international</a:t>
                      </a:r>
                      <a:endParaRPr sz="1000"/>
                    </a:p>
                  </a:txBody>
                  <a:tcPr marT="91425" marB="91425" marR="91425" marL="91425"/>
                </a:tc>
                <a:tc>
                  <a:txBody>
                    <a:bodyPr/>
                    <a:lstStyle/>
                    <a:p>
                      <a:pPr indent="0" lvl="0" marL="139700" rtl="0" algn="l">
                        <a:lnSpc>
                          <a:spcPct val="200000"/>
                        </a:lnSpc>
                        <a:spcBef>
                          <a:spcPts val="0"/>
                        </a:spcBef>
                        <a:spcAft>
                          <a:spcPts val="0"/>
                        </a:spcAft>
                        <a:buNone/>
                      </a:pPr>
                      <a:r>
                        <a:rPr lang="en" sz="1000">
                          <a:highlight>
                            <a:srgbClr val="FFFFFF"/>
                          </a:highlight>
                        </a:rPr>
                        <a:t>Ben Sampson</a:t>
                      </a:r>
                      <a:endParaRPr sz="1000">
                        <a:highlight>
                          <a:srgbClr val="FFFFFF"/>
                        </a:highlight>
                      </a:endParaRPr>
                    </a:p>
                    <a:p>
                      <a:pPr indent="0" lvl="0" marL="0" rtl="0" algn="l">
                        <a:lnSpc>
                          <a:spcPct val="115000"/>
                        </a:lnSpc>
                        <a:spcBef>
                          <a:spcPts val="3000"/>
                        </a:spcBef>
                        <a:spcAft>
                          <a:spcPts val="0"/>
                        </a:spcAft>
                        <a:buNone/>
                      </a:pPr>
                      <a:r>
                        <a:t/>
                      </a:r>
                      <a:endParaRPr sz="1150">
                        <a:solidFill>
                          <a:srgbClr val="333333"/>
                        </a:solidFill>
                        <a:highlight>
                          <a:srgbClr val="FFFFFF"/>
                        </a:highlight>
                      </a:endParaRPr>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6"/>
                        </a:rPr>
                        <a:t>https://www.aerospacetestinginternational.com/features/how-and-why-aircraft-wings-will-become-longer-and-thinner.html#:~:text=Longer%2Dspan%20wings%20generally%20reduce,counteract%20their%20intended%20efficiency%20benefit.</a:t>
                      </a:r>
                      <a:endParaRPr sz="1000"/>
                    </a:p>
                  </a:txBody>
                  <a:tcPr marT="91425" marB="91425" marR="91425" marL="91425"/>
                </a:tc>
                <a:tc>
                  <a:txBody>
                    <a:bodyPr/>
                    <a:lstStyle/>
                    <a:p>
                      <a:pPr indent="0" lvl="0" marL="0" rtl="0" algn="l">
                        <a:spcBef>
                          <a:spcPts val="0"/>
                        </a:spcBef>
                        <a:spcAft>
                          <a:spcPts val="0"/>
                        </a:spcAft>
                        <a:buNone/>
                      </a:pPr>
                      <a:r>
                        <a:rPr lang="en" sz="900">
                          <a:highlight>
                            <a:srgbClr val="FFFFFF"/>
                          </a:highlight>
                        </a:rPr>
                        <a:t>9th August 2023</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11" name="Google Shape;311;p18"/>
          <p:cNvSpPr txBox="1"/>
          <p:nvPr/>
        </p:nvSpPr>
        <p:spPr>
          <a:xfrm>
            <a:off x="711025" y="1391750"/>
            <a:ext cx="3861000" cy="2254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33333"/>
                </a:solidFill>
                <a:latin typeface="Nunito"/>
                <a:ea typeface="Nunito"/>
                <a:cs typeface="Nunito"/>
                <a:sym typeface="Nunito"/>
              </a:rPr>
              <a:t>Manipulated / </a:t>
            </a:r>
            <a:r>
              <a:rPr b="1" lang="en" sz="1800">
                <a:solidFill>
                  <a:srgbClr val="333333"/>
                </a:solidFill>
                <a:latin typeface="Nunito"/>
                <a:ea typeface="Nunito"/>
                <a:cs typeface="Nunito"/>
                <a:sym typeface="Nunito"/>
              </a:rPr>
              <a:t>Dependent</a:t>
            </a:r>
            <a:r>
              <a:rPr b="1" lang="en" sz="1800">
                <a:solidFill>
                  <a:srgbClr val="333333"/>
                </a:solidFill>
                <a:latin typeface="Nunito"/>
                <a:ea typeface="Nunito"/>
                <a:cs typeface="Nunito"/>
                <a:sym typeface="Nunito"/>
              </a:rPr>
              <a:t> Variable</a:t>
            </a:r>
            <a:endParaRPr b="1" sz="1800">
              <a:solidFill>
                <a:srgbClr val="333333"/>
              </a:solidFill>
              <a:latin typeface="Nunito"/>
              <a:ea typeface="Nunito"/>
              <a:cs typeface="Nunito"/>
              <a:sym typeface="Nunito"/>
            </a:endParaRPr>
          </a:p>
          <a:p>
            <a:pPr indent="0" lvl="0" marL="0" rtl="0" algn="l">
              <a:spcBef>
                <a:spcPts val="0"/>
              </a:spcBef>
              <a:spcAft>
                <a:spcPts val="0"/>
              </a:spcAft>
              <a:buNone/>
            </a:pPr>
            <a:r>
              <a:t/>
            </a:r>
            <a:endParaRPr b="1" sz="1800">
              <a:solidFill>
                <a:srgbClr val="333333"/>
              </a:solidFill>
              <a:latin typeface="Nunito"/>
              <a:ea typeface="Nunito"/>
              <a:cs typeface="Nunito"/>
              <a:sym typeface="Nunito"/>
            </a:endParaRPr>
          </a:p>
          <a:p>
            <a:pPr indent="0" lvl="0" marL="0" rtl="0" algn="l">
              <a:spcBef>
                <a:spcPts val="0"/>
              </a:spcBef>
              <a:spcAft>
                <a:spcPts val="0"/>
              </a:spcAft>
              <a:buNone/>
            </a:pPr>
            <a:r>
              <a:rPr b="1" lang="en" sz="1800">
                <a:solidFill>
                  <a:srgbClr val="333333"/>
                </a:solidFill>
                <a:latin typeface="Nunito"/>
                <a:ea typeface="Nunito"/>
                <a:cs typeface="Nunito"/>
                <a:sym typeface="Nunito"/>
              </a:rPr>
              <a:t> </a:t>
            </a:r>
            <a:r>
              <a:rPr lang="en" sz="1600">
                <a:solidFill>
                  <a:srgbClr val="333333"/>
                </a:solidFill>
                <a:latin typeface="Nunito"/>
                <a:ea typeface="Nunito"/>
                <a:cs typeface="Nunito"/>
                <a:sym typeface="Nunito"/>
              </a:rPr>
              <a:t>The thing</a:t>
            </a:r>
            <a:r>
              <a:rPr lang="en" sz="1600">
                <a:solidFill>
                  <a:srgbClr val="333333"/>
                </a:solidFill>
                <a:latin typeface="Nunito"/>
                <a:ea typeface="Nunito"/>
                <a:cs typeface="Nunito"/>
                <a:sym typeface="Nunito"/>
              </a:rPr>
              <a:t> I’</a:t>
            </a:r>
            <a:r>
              <a:rPr lang="en" sz="1600">
                <a:solidFill>
                  <a:srgbClr val="333333"/>
                </a:solidFill>
                <a:latin typeface="Nunito"/>
                <a:ea typeface="Nunito"/>
                <a:cs typeface="Nunito"/>
                <a:sym typeface="Nunito"/>
              </a:rPr>
              <a:t>m</a:t>
            </a:r>
            <a:r>
              <a:rPr lang="en" sz="1600">
                <a:solidFill>
                  <a:srgbClr val="333333"/>
                </a:solidFill>
                <a:latin typeface="Nunito"/>
                <a:ea typeface="Nunito"/>
                <a:cs typeface="Nunito"/>
                <a:sym typeface="Nunito"/>
              </a:rPr>
              <a:t> changing in the experiment is the wing design of a paper plane.</a:t>
            </a:r>
            <a:endParaRPr sz="1600">
              <a:solidFill>
                <a:srgbClr val="333333"/>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
        <p:nvSpPr>
          <p:cNvPr id="312" name="Google Shape;312;p18"/>
          <p:cNvSpPr txBox="1"/>
          <p:nvPr/>
        </p:nvSpPr>
        <p:spPr>
          <a:xfrm>
            <a:off x="5052725" y="1391750"/>
            <a:ext cx="3651000" cy="3418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Responding</a:t>
            </a:r>
            <a:r>
              <a:rPr b="1" lang="en" sz="1800">
                <a:solidFill>
                  <a:schemeClr val="dk2"/>
                </a:solidFill>
                <a:latin typeface="Nunito"/>
                <a:ea typeface="Nunito"/>
                <a:cs typeface="Nunito"/>
                <a:sym typeface="Nunito"/>
              </a:rPr>
              <a:t> / D</a:t>
            </a:r>
            <a:r>
              <a:rPr b="1" lang="en" sz="1800">
                <a:solidFill>
                  <a:schemeClr val="dk2"/>
                </a:solidFill>
                <a:latin typeface="Nunito"/>
                <a:ea typeface="Nunito"/>
                <a:cs typeface="Nunito"/>
                <a:sym typeface="Nunito"/>
              </a:rPr>
              <a:t>ependent</a:t>
            </a:r>
            <a:r>
              <a:rPr b="1" lang="en" sz="1800">
                <a:solidFill>
                  <a:schemeClr val="dk2"/>
                </a:solidFill>
                <a:latin typeface="Nunito"/>
                <a:ea typeface="Nunito"/>
                <a:cs typeface="Nunito"/>
                <a:sym typeface="Nunito"/>
              </a:rPr>
              <a: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I think the distance will be affected because there are going to be different wing designs.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How will you measure it? </a:t>
            </a:r>
            <a:r>
              <a:rPr lang="en" sz="1600">
                <a:solidFill>
                  <a:schemeClr val="dk2"/>
                </a:solidFill>
                <a:latin typeface="Nunito"/>
                <a:ea typeface="Nunito"/>
                <a:cs typeface="Nunito"/>
                <a:sym typeface="Nunito"/>
              </a:rPr>
              <a:t>:</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I will be measuring it by how far it lands.</a:t>
            </a:r>
            <a:endParaRPr sz="1600">
              <a:solidFill>
                <a:schemeClr val="dk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18" name="Google Shape;318;p19"/>
          <p:cNvSpPr txBox="1"/>
          <p:nvPr/>
        </p:nvSpPr>
        <p:spPr>
          <a:xfrm>
            <a:off x="711025" y="1391750"/>
            <a:ext cx="7715100" cy="3494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chemeClr val="dk2"/>
                </a:solidFill>
                <a:latin typeface="Nunito"/>
                <a:ea typeface="Nunito"/>
                <a:cs typeface="Nunito"/>
                <a:sym typeface="Nunito"/>
              </a:rPr>
            </a:br>
            <a:r>
              <a:rPr b="1" lang="en" sz="1800">
                <a:solidFill>
                  <a:schemeClr val="dk2"/>
                </a:solidFill>
                <a:latin typeface="Nunito"/>
                <a:ea typeface="Nunito"/>
                <a:cs typeface="Nunito"/>
                <a:sym typeface="Nunito"/>
              </a:rPr>
              <a:t>Controlled</a:t>
            </a:r>
            <a:r>
              <a:rPr b="1" lang="en" sz="1800">
                <a:solidFill>
                  <a:schemeClr val="dk2"/>
                </a:solidFill>
                <a:latin typeface="Nunito"/>
                <a:ea typeface="Nunito"/>
                <a:cs typeface="Nunito"/>
                <a:sym typeface="Nunito"/>
              </a:rPr>
              <a:t> Variables</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Things we have to be very careful to keep the same every time we test so that they do not affect the results/outcome of the experiment: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I have do to it in the same area and I have to have the same size of paper and the same type of paper and put same pressure on each plane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idx="1" type="body"/>
          </p:nvPr>
        </p:nvSpPr>
        <p:spPr>
          <a:xfrm>
            <a:off x="1017600" y="1052050"/>
            <a:ext cx="8126400" cy="39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The 3 types of paper planes that I will be making are:</a:t>
            </a:r>
            <a:endParaRPr b="1" sz="2000"/>
          </a:p>
          <a:p>
            <a:pPr indent="-355600" lvl="0" marL="457200" rtl="0" algn="l">
              <a:spcBef>
                <a:spcPts val="1200"/>
              </a:spcBef>
              <a:spcAft>
                <a:spcPts val="0"/>
              </a:spcAft>
              <a:buSzPts val="2000"/>
              <a:buChar char="●"/>
            </a:pPr>
            <a:r>
              <a:rPr b="1" lang="en" sz="2000"/>
              <a:t>Delta Wing</a:t>
            </a:r>
            <a:endParaRPr b="1" sz="2000"/>
          </a:p>
          <a:p>
            <a:pPr indent="-355600" lvl="0" marL="457200" rtl="0" algn="l">
              <a:spcBef>
                <a:spcPts val="0"/>
              </a:spcBef>
              <a:spcAft>
                <a:spcPts val="0"/>
              </a:spcAft>
              <a:buSzPts val="2000"/>
              <a:buChar char="●"/>
            </a:pPr>
            <a:r>
              <a:rPr b="1" lang="en" sz="2000"/>
              <a:t>Wide Wing Flyer</a:t>
            </a:r>
            <a:endParaRPr b="1" sz="2000"/>
          </a:p>
          <a:p>
            <a:pPr indent="-355600" lvl="0" marL="457200" rtl="0" algn="l">
              <a:spcBef>
                <a:spcPts val="0"/>
              </a:spcBef>
              <a:spcAft>
                <a:spcPts val="0"/>
              </a:spcAft>
              <a:buSzPts val="2000"/>
              <a:buChar char="●"/>
            </a:pPr>
            <a:r>
              <a:rPr b="1" lang="en" sz="2000"/>
              <a:t>Long Narrow Wing </a:t>
            </a:r>
            <a:endParaRPr b="1" sz="2000"/>
          </a:p>
          <a:p>
            <a:pPr indent="0" lvl="0" marL="0" rtl="0" algn="l">
              <a:spcBef>
                <a:spcPts val="1200"/>
              </a:spcBef>
              <a:spcAft>
                <a:spcPts val="1200"/>
              </a:spcAft>
              <a:buNone/>
            </a:pPr>
            <a:r>
              <a:t/>
            </a:r>
            <a:endParaRPr b="1" sz="2000"/>
          </a:p>
        </p:txBody>
      </p:sp>
      <p:pic>
        <p:nvPicPr>
          <p:cNvPr id="324" name="Google Shape;324;p20"/>
          <p:cNvPicPr preferRelativeResize="0"/>
          <p:nvPr/>
        </p:nvPicPr>
        <p:blipFill>
          <a:blip r:embed="rId3">
            <a:alphaModFix/>
          </a:blip>
          <a:stretch>
            <a:fillRect/>
          </a:stretch>
        </p:blipFill>
        <p:spPr>
          <a:xfrm>
            <a:off x="503075" y="2976150"/>
            <a:ext cx="2857500" cy="1600200"/>
          </a:xfrm>
          <a:prstGeom prst="rect">
            <a:avLst/>
          </a:prstGeom>
          <a:noFill/>
          <a:ln>
            <a:noFill/>
          </a:ln>
        </p:spPr>
      </p:pic>
      <p:pic>
        <p:nvPicPr>
          <p:cNvPr id="325" name="Google Shape;325;p20"/>
          <p:cNvPicPr preferRelativeResize="0"/>
          <p:nvPr/>
        </p:nvPicPr>
        <p:blipFill>
          <a:blip r:embed="rId4">
            <a:alphaModFix/>
          </a:blip>
          <a:stretch>
            <a:fillRect/>
          </a:stretch>
        </p:blipFill>
        <p:spPr>
          <a:xfrm>
            <a:off x="3787475" y="2928525"/>
            <a:ext cx="2705100" cy="1695450"/>
          </a:xfrm>
          <a:prstGeom prst="rect">
            <a:avLst/>
          </a:prstGeom>
          <a:noFill/>
          <a:ln>
            <a:noFill/>
          </a:ln>
        </p:spPr>
      </p:pic>
      <p:pic>
        <p:nvPicPr>
          <p:cNvPr id="326" name="Google Shape;326;p20"/>
          <p:cNvPicPr preferRelativeResize="0"/>
          <p:nvPr/>
        </p:nvPicPr>
        <p:blipFill>
          <a:blip r:embed="rId5">
            <a:alphaModFix/>
          </a:blip>
          <a:stretch>
            <a:fillRect/>
          </a:stretch>
        </p:blipFill>
        <p:spPr>
          <a:xfrm>
            <a:off x="6919475" y="1486775"/>
            <a:ext cx="2705100" cy="169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332" name="Google Shape;332;p21"/>
          <p:cNvSpPr txBox="1"/>
          <p:nvPr/>
        </p:nvSpPr>
        <p:spPr>
          <a:xfrm>
            <a:off x="714450" y="1346350"/>
            <a:ext cx="7715100" cy="16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Your prediction, or what you think will happen:</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If _________________ then _____________ because __________________.</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   </a:t>
            </a:r>
            <a:r>
              <a:rPr lang="en" sz="1800">
                <a:solidFill>
                  <a:schemeClr val="dk2"/>
                </a:solidFill>
                <a:latin typeface="Nunito"/>
                <a:ea typeface="Nunito"/>
                <a:cs typeface="Nunito"/>
                <a:sym typeface="Nunito"/>
              </a:rPr>
              <a:t>(I do/change this…)          (I think this will happen)       (Why? )</a:t>
            </a:r>
            <a:endParaRPr sz="1800">
              <a:solidFill>
                <a:schemeClr val="dk2"/>
              </a:solidFill>
              <a:latin typeface="Nunito"/>
              <a:ea typeface="Nunito"/>
              <a:cs typeface="Nunito"/>
              <a:sym typeface="Nunito"/>
            </a:endParaRPr>
          </a:p>
          <a:p>
            <a:pPr indent="457200" lvl="0" marL="1371600" rtl="0" algn="l">
              <a:spcBef>
                <a:spcPts val="0"/>
              </a:spcBef>
              <a:spcAft>
                <a:spcPts val="0"/>
              </a:spcAft>
              <a:buNone/>
            </a:pPr>
            <a:r>
              <a:rPr lang="en">
                <a:solidFill>
                  <a:schemeClr val="dk2"/>
                </a:solidFill>
                <a:latin typeface="Nunito"/>
                <a:ea typeface="Nunito"/>
                <a:cs typeface="Nunito"/>
                <a:sym typeface="Nunito"/>
              </a:rPr>
              <a:t>*use info from your research or background knowledge to help explain)</a:t>
            </a:r>
            <a:endParaRPr>
              <a:solidFill>
                <a:schemeClr val="dk2"/>
              </a:solidFill>
              <a:latin typeface="Nunito"/>
              <a:ea typeface="Nunito"/>
              <a:cs typeface="Nunito"/>
              <a:sym typeface="Nunito"/>
            </a:endParaRPr>
          </a:p>
        </p:txBody>
      </p:sp>
      <p:sp>
        <p:nvSpPr>
          <p:cNvPr id="333" name="Google Shape;333;p21"/>
          <p:cNvSpPr txBox="1"/>
          <p:nvPr/>
        </p:nvSpPr>
        <p:spPr>
          <a:xfrm>
            <a:off x="810150" y="2874300"/>
            <a:ext cx="8017800" cy="1891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 think the wide wing flyer will travel the farthest distance because it has wider wings so more lift and less drag.</a:t>
            </a:r>
            <a:endParaRPr sz="1300">
              <a:solidFill>
                <a:schemeClr val="dk2"/>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