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Nunito"/>
      <p:regular r:id="rId35"/>
      <p:bold r:id="rId36"/>
      <p:italic r:id="rId37"/>
      <p:boldItalic r:id="rId38"/>
    </p:embeddedFont>
    <p:embeddedFont>
      <p:font typeface="Maven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6" name="Michelle Olfer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EF4391-D940-4255-9131-0AF834AA8CE5}">
  <a:tblStyle styleId="{33EF4391-D940-4255-9131-0AF834AA8C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venPro-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Nunito-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Nunito-italic.fntdata"/><Relationship Id="rId14" Type="http://schemas.openxmlformats.org/officeDocument/2006/relationships/slide" Target="slides/slide7.xml"/><Relationship Id="rId36" Type="http://schemas.openxmlformats.org/officeDocument/2006/relationships/font" Target="fonts/Nunito-bold.fntdata"/><Relationship Id="rId17" Type="http://schemas.openxmlformats.org/officeDocument/2006/relationships/slide" Target="slides/slide10.xml"/><Relationship Id="rId39" Type="http://schemas.openxmlformats.org/officeDocument/2006/relationships/font" Target="fonts/MavenPro-regular.fntdata"/><Relationship Id="rId16" Type="http://schemas.openxmlformats.org/officeDocument/2006/relationships/slide" Target="slides/slide9.xml"/><Relationship Id="rId38" Type="http://schemas.openxmlformats.org/officeDocument/2006/relationships/font" Target="fonts/Nunito-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17T03:50:53.751">
    <p:pos x="876" y="1620"/>
    <p:text>Edit this into sentences. Then copy it into the "Problem" section on your CYSF digital platform page.</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5-03-17T04:03:50.139">
    <p:pos x="6000" y="0"/>
    <p:text>This can be copied into the "Data" section of your CYSF digital platform.</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5-03-17T04:04:31.770">
    <p:pos x="821" y="752"/>
    <p:text>This can be edited and then copied into the "Conclusion" section of your CYSF digital platform.</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5-03-17T04:05:29.257">
    <p:pos x="6000" y="0"/>
    <p:text>This can be edited and then copied into the "Conclusion" section of your CYSF digital platform.</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25-03-17T04:06:09.356">
    <p:pos x="6000" y="0"/>
    <p:text>Add information from this slide into the "Conclusion" section of your CYSF digital platform.</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5-03-17T04:06:58.017">
    <p:pos x="6000" y="0"/>
    <p:text>This can be edited and copied into the "Conclusion" section of your CYSF digital platform.</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5-03-17T03:49:37.820">
    <p:pos x="821" y="1013"/>
    <p:text>Edit this Logbook for correct capitalization, punctuation, and spelling. When the logbook is complete, you need to copy and paste some of it into the related sections on your CYSF digital platform page. 
You should also download this Logbook as a pdf and then upload it to "Attachments"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3-17T03:56:33.964">
    <p:pos x="658" y="1184"/>
    <p:text>This can be edited and then copied into the "Research" section of your CYSF digital platform.</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3-17T03:56:56.571">
    <p:pos x="447" y="1162"/>
    <p:text>This should also be edited and then copied into the "Research" section of your CYSF digital platform.</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3-17T03:59:00.151">
    <p:pos x="404" y="1370"/>
    <p:text>Add the actual web link to the Coca Cola website, and the websites you looked on to find out about Crush and Mountain Dew. This can be copied into the "Research" section of your CYSF digital platform.</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5-03-17T03:59:55.832">
    <p:pos x="3182" y="876"/>
    <p:text>Change this to "Independent" and add this information to the Method section of your CYSF digital website</p:text>
  </p:cm>
  <p:cm authorId="0" idx="6" dt="2025-03-17T04:00:06.476">
    <p:pos x="481" y="855"/>
    <p:text>Change this to "Dependent" and add this information to the Method section of your CYSF digital website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5-03-17T04:00:35.777">
    <p:pos x="447" y="876"/>
    <p:text>Add the controlled variables to the  Method section of your CYSF digital website</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5-03-17T04:02:05.305">
    <p:pos x="6000" y="0"/>
    <p:text>This can be edited and then copied into the "Research" section of your CYSF digital platform.</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5-03-17T04:02:34.793">
    <p:pos x="447" y="1362"/>
    <p:text>This can be copied into the "Method" section of your CYSF digital platform.</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5-03-17T04:03:08.024">
    <p:pos x="6000" y="0"/>
    <p:text>This can be copied into the "Method" section of your CYSF digital platform.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20fd1fa89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20fd1fa89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20fd1fa89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20fd1fa89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20fd1fa89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620fd1fa89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20fd1fa8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620fd1fa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3455b8c0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3455b8c0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3455b8c0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3455b8c0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2bb032dd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2bb032dd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620fd1fa89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620fd1fa89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20fd1fa89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620fd1fa89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620fd1fa89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620fd1fa89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20fd1fa89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20fd1fa89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20fd1fa89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620fd1fa89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620fd1fa89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620fd1fa89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620fd1fa89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620fd1fa89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620fd1fa8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620fd1fa8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620fd1fa89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620fd1fa89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620fd1fa89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620fd1fa89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620fd1fa89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620fd1fa89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620fd1fa89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620fd1fa89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20fd1fa8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20fd1fa8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20fd1fa89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20fd1fa89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20fd1fa89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20fd1fa89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20fd1fa89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20fd1fa89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20fd1fa89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620fd1fa89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20fd1fa8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620fd1fa8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20fd1fa89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620fd1fa89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comments" Target="../comments/comment15.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Science Fair Logbook</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Name Tegh: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339" name="Google Shape;339;p22"/>
          <p:cNvSpPr txBox="1"/>
          <p:nvPr/>
        </p:nvSpPr>
        <p:spPr>
          <a:xfrm>
            <a:off x="714450" y="1346350"/>
            <a:ext cx="77151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materials will you use for your experiment? </a:t>
            </a:r>
            <a:r>
              <a:rPr lang="en" sz="1800">
                <a:solidFill>
                  <a:schemeClr val="dk2"/>
                </a:solidFill>
                <a:latin typeface="Nunito"/>
                <a:ea typeface="Nunito"/>
                <a:cs typeface="Nunito"/>
                <a:sym typeface="Nunito"/>
              </a:rPr>
              <a:t>Be specific about amounts whenever possible. </a:t>
            </a:r>
            <a:endParaRPr>
              <a:solidFill>
                <a:schemeClr val="dk2"/>
              </a:solidFill>
              <a:latin typeface="Nunito"/>
              <a:ea typeface="Nunito"/>
              <a:cs typeface="Nunito"/>
              <a:sym typeface="Nunito"/>
            </a:endParaRPr>
          </a:p>
        </p:txBody>
      </p:sp>
      <p:sp>
        <p:nvSpPr>
          <p:cNvPr id="340" name="Google Shape;340;p22"/>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Coca cola</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Crush</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Mountain Dew</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Jars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a:t>
            </a:r>
            <a:r>
              <a:rPr lang="en" sz="1300">
                <a:solidFill>
                  <a:schemeClr val="dk2"/>
                </a:solidFill>
                <a:latin typeface="Nunito"/>
                <a:ea typeface="Nunito"/>
                <a:cs typeface="Nunito"/>
                <a:sym typeface="Nunito"/>
              </a:rPr>
              <a:t>arshmallow</a:t>
            </a:r>
            <a:r>
              <a:rPr lang="en" sz="1300">
                <a:solidFill>
                  <a:schemeClr val="dk2"/>
                </a:solidFill>
                <a:latin typeface="Nunito"/>
                <a:ea typeface="Nunito"/>
                <a:cs typeface="Nunito"/>
                <a:sym typeface="Nunito"/>
              </a:rPr>
              <a:t>’</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Tape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Timer</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ph type="title"/>
          </p:nvPr>
        </p:nvSpPr>
        <p:spPr>
          <a:xfrm>
            <a:off x="1204675" y="2270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346" name="Google Shape;346;p23"/>
          <p:cNvSpPr txBox="1"/>
          <p:nvPr/>
        </p:nvSpPr>
        <p:spPr>
          <a:xfrm>
            <a:off x="1303800" y="1134600"/>
            <a:ext cx="71259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List the step-by-step procedure you will follow to conduct your experiment. Be as specific as possible and include exact measurements, quantities, times, etc. </a:t>
            </a:r>
            <a:endParaRPr>
              <a:solidFill>
                <a:schemeClr val="dk2"/>
              </a:solidFill>
              <a:latin typeface="Nunito"/>
              <a:ea typeface="Nunito"/>
              <a:cs typeface="Nunito"/>
              <a:sym typeface="Nunito"/>
            </a:endParaRPr>
          </a:p>
        </p:txBody>
      </p:sp>
      <p:sp>
        <p:nvSpPr>
          <p:cNvPr id="347" name="Google Shape;347;p23"/>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Tape </a:t>
            </a:r>
            <a:r>
              <a:rPr lang="en" sz="1300">
                <a:solidFill>
                  <a:schemeClr val="dk2"/>
                </a:solidFill>
                <a:latin typeface="Nunito"/>
                <a:ea typeface="Nunito"/>
                <a:cs typeface="Nunito"/>
                <a:sym typeface="Nunito"/>
              </a:rPr>
              <a:t>marshmallows</a:t>
            </a:r>
            <a:r>
              <a:rPr lang="en" sz="1300">
                <a:solidFill>
                  <a:schemeClr val="dk2"/>
                </a:solidFill>
                <a:latin typeface="Nunito"/>
                <a:ea typeface="Nunito"/>
                <a:cs typeface="Nunito"/>
                <a:sym typeface="Nunito"/>
              </a:rPr>
              <a:t> to a jar</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Fill jars with soda (1 cup) and start timer</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Turn off timer when it dissolves </a:t>
            </a:r>
            <a:endParaRPr sz="13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1</a:t>
            </a:r>
            <a:endParaRPr/>
          </a:p>
        </p:txBody>
      </p:sp>
      <p:sp>
        <p:nvSpPr>
          <p:cNvPr id="353" name="Google Shape;353;p24"/>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a:t>
            </a:r>
            <a:r>
              <a:rPr b="1" lang="en" sz="1800">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p:txBody>
      </p:sp>
      <p:pic>
        <p:nvPicPr>
          <p:cNvPr id="354" name="Google Shape;354;p24"/>
          <p:cNvPicPr preferRelativeResize="0"/>
          <p:nvPr/>
        </p:nvPicPr>
        <p:blipFill>
          <a:blip r:embed="rId3">
            <a:alphaModFix/>
          </a:blip>
          <a:stretch>
            <a:fillRect/>
          </a:stretch>
        </p:blipFill>
        <p:spPr>
          <a:xfrm>
            <a:off x="152400" y="1750275"/>
            <a:ext cx="2430620" cy="3240827"/>
          </a:xfrm>
          <a:prstGeom prst="rect">
            <a:avLst/>
          </a:prstGeom>
          <a:noFill/>
          <a:ln>
            <a:noFill/>
          </a:ln>
        </p:spPr>
      </p:pic>
      <p:pic>
        <p:nvPicPr>
          <p:cNvPr id="355" name="Google Shape;355;p24"/>
          <p:cNvPicPr preferRelativeResize="0"/>
          <p:nvPr/>
        </p:nvPicPr>
        <p:blipFill>
          <a:blip r:embed="rId4">
            <a:alphaModFix/>
          </a:blip>
          <a:stretch>
            <a:fillRect/>
          </a:stretch>
        </p:blipFill>
        <p:spPr>
          <a:xfrm>
            <a:off x="2735420" y="1750275"/>
            <a:ext cx="2430620" cy="3240827"/>
          </a:xfrm>
          <a:prstGeom prst="rect">
            <a:avLst/>
          </a:prstGeom>
          <a:noFill/>
          <a:ln>
            <a:noFill/>
          </a:ln>
        </p:spPr>
      </p:pic>
      <p:pic>
        <p:nvPicPr>
          <p:cNvPr id="356" name="Google Shape;356;p24"/>
          <p:cNvPicPr preferRelativeResize="0"/>
          <p:nvPr/>
        </p:nvPicPr>
        <p:blipFill>
          <a:blip r:embed="rId5">
            <a:alphaModFix/>
          </a:blip>
          <a:stretch>
            <a:fillRect/>
          </a:stretch>
        </p:blipFill>
        <p:spPr>
          <a:xfrm>
            <a:off x="5318440" y="1750275"/>
            <a:ext cx="2430620" cy="32408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1121975" y="3652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1</a:t>
            </a:r>
            <a:endParaRPr/>
          </a:p>
        </p:txBody>
      </p:sp>
      <p:sp>
        <p:nvSpPr>
          <p:cNvPr id="362" name="Google Shape;362;p25"/>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it grew a bit but</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There is something in the </a:t>
            </a:r>
            <a:r>
              <a:rPr b="1" lang="en" sz="1300">
                <a:solidFill>
                  <a:schemeClr val="dk2"/>
                </a:solidFill>
                <a:latin typeface="Nunito"/>
                <a:ea typeface="Nunito"/>
                <a:cs typeface="Nunito"/>
                <a:sym typeface="Nunito"/>
              </a:rPr>
              <a:t>marshmallows</a:t>
            </a:r>
            <a:r>
              <a:rPr b="1" lang="en" sz="1300">
                <a:solidFill>
                  <a:schemeClr val="dk2"/>
                </a:solidFill>
                <a:latin typeface="Nunito"/>
                <a:ea typeface="Nunito"/>
                <a:cs typeface="Nunito"/>
                <a:sym typeface="Nunito"/>
              </a:rPr>
              <a:t> that keep it from </a:t>
            </a:r>
            <a:r>
              <a:rPr b="1" lang="en" sz="1300">
                <a:solidFill>
                  <a:schemeClr val="dk2"/>
                </a:solidFill>
                <a:latin typeface="Nunito"/>
                <a:ea typeface="Nunito"/>
                <a:cs typeface="Nunito"/>
                <a:sym typeface="Nunito"/>
              </a:rPr>
              <a:t>dissolving</a:t>
            </a:r>
            <a:r>
              <a:rPr b="1" lang="en" sz="1300">
                <a:solidFill>
                  <a:schemeClr val="dk2"/>
                </a:solidFill>
                <a:latin typeface="Nunito"/>
                <a:ea typeface="Nunito"/>
                <a:cs typeface="Nunito"/>
                <a:sym typeface="Nunito"/>
              </a:rPr>
              <a:t> i think in trial 2 I</a:t>
            </a:r>
            <a:r>
              <a:rPr b="1" i="1" lang="en" sz="1300">
                <a:solidFill>
                  <a:schemeClr val="dk2"/>
                </a:solidFill>
                <a:latin typeface="Nunito"/>
                <a:ea typeface="Nunito"/>
                <a:cs typeface="Nunito"/>
                <a:sym typeface="Nunito"/>
              </a:rPr>
              <a:t> </a:t>
            </a:r>
            <a:r>
              <a:rPr b="1" lang="en" sz="1300">
                <a:solidFill>
                  <a:schemeClr val="dk2"/>
                </a:solidFill>
                <a:latin typeface="Nunito"/>
                <a:ea typeface="Nunito"/>
                <a:cs typeface="Nunito"/>
                <a:sym typeface="Nunito"/>
              </a:rPr>
              <a:t> will have to use a different variable to see if it will </a:t>
            </a:r>
            <a:r>
              <a:rPr b="1" lang="en" sz="1300">
                <a:solidFill>
                  <a:schemeClr val="dk2"/>
                </a:solidFill>
                <a:latin typeface="Nunito"/>
                <a:ea typeface="Nunito"/>
                <a:cs typeface="Nunito"/>
                <a:sym typeface="Nunito"/>
              </a:rPr>
              <a:t>dissolve</a:t>
            </a:r>
            <a:r>
              <a:rPr b="1" lang="en" sz="1300">
                <a:solidFill>
                  <a:schemeClr val="dk2"/>
                </a:solidFill>
                <a:latin typeface="Nunito"/>
                <a:ea typeface="Nunito"/>
                <a:cs typeface="Nunito"/>
                <a:sym typeface="Nunito"/>
              </a:rPr>
              <a:t> unlike the </a:t>
            </a:r>
            <a:r>
              <a:rPr b="1" lang="en" sz="1300">
                <a:solidFill>
                  <a:schemeClr val="dk2"/>
                </a:solidFill>
                <a:latin typeface="Nunito"/>
                <a:ea typeface="Nunito"/>
                <a:cs typeface="Nunito"/>
                <a:sym typeface="Nunito"/>
              </a:rPr>
              <a:t>marshmallows.</a:t>
            </a: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
        <p:nvSpPr>
          <p:cNvPr id="363" name="Google Shape;363;p25"/>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64" name="Google Shape;364;p25"/>
          <p:cNvGraphicFramePr/>
          <p:nvPr/>
        </p:nvGraphicFramePr>
        <p:xfrm>
          <a:off x="619700" y="1851775"/>
          <a:ext cx="3000000" cy="3000000"/>
        </p:xfrm>
        <a:graphic>
          <a:graphicData uri="http://schemas.openxmlformats.org/drawingml/2006/table">
            <a:tbl>
              <a:tblPr>
                <a:noFill/>
                <a:tableStyleId>{33EF4391-D940-4255-9131-0AF834AA8CE5}</a:tableStyleId>
              </a:tblPr>
              <a:tblGrid>
                <a:gridCol w="1800300"/>
                <a:gridCol w="1800300"/>
              </a:tblGrid>
              <a:tr h="381000">
                <a:tc>
                  <a:txBody>
                    <a:bodyPr/>
                    <a:lstStyle/>
                    <a:p>
                      <a:pPr indent="0" lvl="0" marL="0" rtl="0" algn="l">
                        <a:spcBef>
                          <a:spcPts val="0"/>
                        </a:spcBef>
                        <a:spcAft>
                          <a:spcPts val="0"/>
                        </a:spcAft>
                        <a:buNone/>
                      </a:pPr>
                      <a:r>
                        <a:rPr lang="en"/>
                        <a:t>Coca cola </a:t>
                      </a:r>
                      <a:endParaRPr/>
                    </a:p>
                  </a:txBody>
                  <a:tcPr marT="91425" marB="91425" marR="91425" marL="91425"/>
                </a:tc>
                <a:tc>
                  <a:txBody>
                    <a:bodyPr/>
                    <a:lstStyle/>
                    <a:p>
                      <a:pPr indent="0" lvl="0" marL="0" rtl="0" algn="l">
                        <a:spcBef>
                          <a:spcPts val="0"/>
                        </a:spcBef>
                        <a:spcAft>
                          <a:spcPts val="0"/>
                        </a:spcAft>
                        <a:buNone/>
                      </a:pPr>
                      <a:r>
                        <a:rPr lang="en"/>
                        <a:t>Would not dissolve</a:t>
                      </a:r>
                      <a:endParaRPr/>
                    </a:p>
                  </a:txBody>
                  <a:tcPr marT="91425" marB="91425" marR="91425" marL="91425"/>
                </a:tc>
              </a:tr>
              <a:tr h="381000">
                <a:tc>
                  <a:txBody>
                    <a:bodyPr/>
                    <a:lstStyle/>
                    <a:p>
                      <a:pPr indent="0" lvl="0" marL="0" rtl="0" algn="l">
                        <a:spcBef>
                          <a:spcPts val="0"/>
                        </a:spcBef>
                        <a:spcAft>
                          <a:spcPts val="0"/>
                        </a:spcAft>
                        <a:buNone/>
                      </a:pPr>
                      <a:r>
                        <a:rPr lang="en"/>
                        <a:t>Mountain dew</a:t>
                      </a:r>
                      <a:endParaRPr/>
                    </a:p>
                  </a:txBody>
                  <a:tcPr marT="91425" marB="91425" marR="91425" marL="91425"/>
                </a:tc>
                <a:tc>
                  <a:txBody>
                    <a:bodyPr/>
                    <a:lstStyle/>
                    <a:p>
                      <a:pPr indent="0" lvl="0" marL="0" rtl="0" algn="l">
                        <a:spcBef>
                          <a:spcPts val="0"/>
                        </a:spcBef>
                        <a:spcAft>
                          <a:spcPts val="0"/>
                        </a:spcAft>
                        <a:buNone/>
                      </a:pPr>
                      <a:r>
                        <a:rPr lang="en"/>
                        <a:t>Would</a:t>
                      </a:r>
                      <a:r>
                        <a:rPr lang="en"/>
                        <a:t> not </a:t>
                      </a:r>
                      <a:r>
                        <a:rPr lang="en"/>
                        <a:t>dissolve</a:t>
                      </a:r>
                      <a:endParaRPr/>
                    </a:p>
                  </a:txBody>
                  <a:tcPr marT="91425" marB="91425" marR="91425" marL="91425"/>
                </a:tc>
              </a:tr>
              <a:tr h="381000">
                <a:tc>
                  <a:txBody>
                    <a:bodyPr/>
                    <a:lstStyle/>
                    <a:p>
                      <a:pPr indent="0" lvl="0" marL="0" rtl="0" algn="l">
                        <a:spcBef>
                          <a:spcPts val="0"/>
                        </a:spcBef>
                        <a:spcAft>
                          <a:spcPts val="0"/>
                        </a:spcAft>
                        <a:buNone/>
                      </a:pPr>
                      <a:r>
                        <a:rPr lang="en"/>
                        <a:t>Crush</a:t>
                      </a:r>
                      <a:endParaRPr/>
                    </a:p>
                  </a:txBody>
                  <a:tcPr marT="91425" marB="91425" marR="91425" marL="91425"/>
                </a:tc>
                <a:tc>
                  <a:txBody>
                    <a:bodyPr/>
                    <a:lstStyle/>
                    <a:p>
                      <a:pPr indent="0" lvl="0" marL="0" rtl="0" algn="l">
                        <a:spcBef>
                          <a:spcPts val="0"/>
                        </a:spcBef>
                        <a:spcAft>
                          <a:spcPts val="0"/>
                        </a:spcAft>
                        <a:buNone/>
                      </a:pPr>
                      <a:r>
                        <a:rPr lang="en"/>
                        <a:t>Would</a:t>
                      </a:r>
                      <a:r>
                        <a:rPr lang="en"/>
                        <a:t> not </a:t>
                      </a:r>
                      <a:r>
                        <a:rPr lang="en"/>
                        <a:t>dissolve</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65" name="Google Shape;365;p25"/>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ph type="title"/>
          </p:nvPr>
        </p:nvSpPr>
        <p:spPr>
          <a:xfrm>
            <a:off x="1225875" y="273850"/>
            <a:ext cx="3631800" cy="596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did it not work </a:t>
            </a:r>
            <a:r>
              <a:rPr lang="en"/>
              <a:t>theory</a:t>
            </a:r>
            <a:endParaRPr/>
          </a:p>
        </p:txBody>
      </p:sp>
      <p:sp>
        <p:nvSpPr>
          <p:cNvPr id="371" name="Google Shape;371;p26"/>
          <p:cNvSpPr txBox="1"/>
          <p:nvPr>
            <p:ph idx="1" type="body"/>
          </p:nvPr>
        </p:nvSpPr>
        <p:spPr>
          <a:xfrm>
            <a:off x="1303800" y="1194975"/>
            <a:ext cx="7385700" cy="33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My </a:t>
            </a:r>
            <a:r>
              <a:rPr lang="en" sz="2000"/>
              <a:t>theory</a:t>
            </a:r>
            <a:r>
              <a:rPr lang="en" sz="2000"/>
              <a:t> is </a:t>
            </a:r>
            <a:r>
              <a:rPr lang="en" sz="2000"/>
              <a:t>that</a:t>
            </a:r>
            <a:r>
              <a:rPr lang="en" sz="2000"/>
              <a:t> the </a:t>
            </a:r>
            <a:r>
              <a:rPr lang="en" sz="2000"/>
              <a:t>gelatin</a:t>
            </a:r>
            <a:r>
              <a:rPr lang="en" sz="2000"/>
              <a:t> was the component that </a:t>
            </a:r>
            <a:r>
              <a:rPr lang="en" sz="2000"/>
              <a:t>stopped</a:t>
            </a:r>
            <a:r>
              <a:rPr lang="en" sz="2000"/>
              <a:t> it from </a:t>
            </a:r>
            <a:r>
              <a:rPr lang="en" sz="2000"/>
              <a:t>dissolving because one time when i was at</a:t>
            </a:r>
            <a:r>
              <a:rPr lang="en" sz="2000"/>
              <a:t> my friends house me and him were eating jello but he </a:t>
            </a:r>
            <a:r>
              <a:rPr lang="en" sz="2000"/>
              <a:t>dropped</a:t>
            </a:r>
            <a:r>
              <a:rPr lang="en" sz="2000"/>
              <a:t> some in soda </a:t>
            </a:r>
            <a:r>
              <a:rPr lang="en" sz="2000"/>
              <a:t>while</a:t>
            </a:r>
            <a:r>
              <a:rPr lang="en" sz="2000"/>
              <a:t> he was </a:t>
            </a:r>
            <a:r>
              <a:rPr lang="en" sz="2000"/>
              <a:t>putting</a:t>
            </a:r>
            <a:r>
              <a:rPr lang="en" sz="2000"/>
              <a:t> it away and then the next day (24 hours later) he called me and said bro i left jello in my soda</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7"/>
          <p:cNvSpPr txBox="1"/>
          <p:nvPr>
            <p:ph type="title"/>
          </p:nvPr>
        </p:nvSpPr>
        <p:spPr>
          <a:xfrm>
            <a:off x="1303800" y="598575"/>
            <a:ext cx="3462900" cy="60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t>
            </a:r>
            <a:r>
              <a:rPr lang="en"/>
              <a:t>Research Theory </a:t>
            </a:r>
            <a:endParaRPr/>
          </a:p>
        </p:txBody>
      </p:sp>
      <p:sp>
        <p:nvSpPr>
          <p:cNvPr id="377" name="Google Shape;377;p27"/>
          <p:cNvSpPr txBox="1"/>
          <p:nvPr>
            <p:ph idx="1" type="body"/>
          </p:nvPr>
        </p:nvSpPr>
        <p:spPr>
          <a:xfrm>
            <a:off x="787950" y="1207875"/>
            <a:ext cx="7568100" cy="265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900"/>
              <a:t>I did my </a:t>
            </a:r>
            <a:r>
              <a:rPr lang="en" sz="1900"/>
              <a:t>research</a:t>
            </a:r>
            <a:r>
              <a:rPr lang="en" sz="1900"/>
              <a:t> and the only thing i </a:t>
            </a:r>
            <a:r>
              <a:rPr lang="en" sz="1900"/>
              <a:t>found</a:t>
            </a:r>
            <a:r>
              <a:rPr lang="en" sz="1900"/>
              <a:t> was soda fluffs </a:t>
            </a:r>
            <a:r>
              <a:rPr lang="en" sz="1900"/>
              <a:t>witch</a:t>
            </a:r>
            <a:r>
              <a:rPr lang="en" sz="1900"/>
              <a:t> use </a:t>
            </a:r>
            <a:r>
              <a:rPr lang="en" sz="1900"/>
              <a:t>marshmallow</a:t>
            </a:r>
            <a:r>
              <a:rPr lang="en" sz="1900"/>
              <a:t> fluff so i had to use a mix of the soda with some  </a:t>
            </a:r>
            <a:r>
              <a:rPr lang="en" sz="1900"/>
              <a:t>welch's</a:t>
            </a:r>
            <a:r>
              <a:rPr lang="en" sz="1900"/>
              <a:t> fruit jelly snacks i had left over from halloween it sat there for days and i now know what happened.the </a:t>
            </a:r>
            <a:r>
              <a:rPr lang="en" sz="1900"/>
              <a:t>gummies</a:t>
            </a:r>
            <a:r>
              <a:rPr lang="en" sz="1900"/>
              <a:t> absorbed it and grew just like the </a:t>
            </a:r>
            <a:r>
              <a:rPr lang="en" sz="1900"/>
              <a:t>marshmallows if you want more proof search up sprite gummy hack. So in conclusion the gelatin was the problem in the experiment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83" name="Google Shape;383;p28"/>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p:txBody>
      </p:sp>
      <p:sp>
        <p:nvSpPr>
          <p:cNvPr id="384" name="Google Shape;384;p28"/>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385" name="Google Shape;385;p28"/>
          <p:cNvGraphicFramePr/>
          <p:nvPr/>
        </p:nvGraphicFramePr>
        <p:xfrm>
          <a:off x="619700" y="1851775"/>
          <a:ext cx="3000000" cy="3000000"/>
        </p:xfrm>
        <a:graphic>
          <a:graphicData uri="http://schemas.openxmlformats.org/drawingml/2006/table">
            <a:tbl>
              <a:tblPr>
                <a:noFill/>
                <a:tableStyleId>{33EF4391-D940-4255-9131-0AF834AA8CE5}</a:tableStyleId>
              </a:tblPr>
              <a:tblGrid>
                <a:gridCol w="1800300"/>
                <a:gridCol w="1800300"/>
              </a:tblGrid>
              <a:tr h="381000">
                <a:tc>
                  <a:txBody>
                    <a:bodyPr/>
                    <a:lstStyle/>
                    <a:p>
                      <a:pPr indent="0" lvl="0" marL="0" rtl="0" algn="l">
                        <a:spcBef>
                          <a:spcPts val="0"/>
                        </a:spcBef>
                        <a:spcAft>
                          <a:spcPts val="0"/>
                        </a:spcAft>
                        <a:buNone/>
                      </a:pPr>
                      <a:r>
                        <a:rPr lang="en"/>
                        <a:t>Coca cola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mountain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386" name="Google Shape;386;p28"/>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92" name="Google Shape;392;p29"/>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398" name="Google Shape;398;p30"/>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p:txBody>
      </p:sp>
      <p:sp>
        <p:nvSpPr>
          <p:cNvPr id="399" name="Google Shape;399;p30"/>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graphicFrame>
        <p:nvGraphicFramePr>
          <p:cNvPr id="400" name="Google Shape;400;p30"/>
          <p:cNvGraphicFramePr/>
          <p:nvPr/>
        </p:nvGraphicFramePr>
        <p:xfrm>
          <a:off x="619700" y="1851775"/>
          <a:ext cx="3000000" cy="3000000"/>
        </p:xfrm>
        <a:graphic>
          <a:graphicData uri="http://schemas.openxmlformats.org/drawingml/2006/table">
            <a:tbl>
              <a:tblPr>
                <a:noFill/>
                <a:tableStyleId>{33EF4391-D940-4255-9131-0AF834AA8CE5}</a:tableStyleId>
              </a:tblPr>
              <a:tblGrid>
                <a:gridCol w="1800300"/>
                <a:gridCol w="18003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401" name="Google Shape;401;p30"/>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407" name="Google Shape;407;p31"/>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65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 </a:t>
            </a:r>
            <a:endParaRPr/>
          </a:p>
        </p:txBody>
      </p:sp>
      <p:sp>
        <p:nvSpPr>
          <p:cNvPr id="284" name="Google Shape;284;p14"/>
          <p:cNvSpPr txBox="1"/>
          <p:nvPr>
            <p:ph idx="1" type="body"/>
          </p:nvPr>
        </p:nvSpPr>
        <p:spPr>
          <a:xfrm>
            <a:off x="1303800" y="1076025"/>
            <a:ext cx="7030500" cy="8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the topic you chose. Why did you choose this topic? What do you hope to find out?</a:t>
            </a:r>
            <a:endParaRPr/>
          </a:p>
        </p:txBody>
      </p:sp>
      <p:sp>
        <p:nvSpPr>
          <p:cNvPr id="285" name="Google Shape;285;p14"/>
          <p:cNvSpPr txBox="1"/>
          <p:nvPr/>
        </p:nvSpPr>
        <p:spPr>
          <a:xfrm>
            <a:off x="1207950" y="1681500"/>
            <a:ext cx="6933600" cy="708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Nunito"/>
                <a:ea typeface="Nunito"/>
                <a:cs typeface="Nunito"/>
                <a:sym typeface="Nunito"/>
              </a:rPr>
              <a:t>I’m doing an experiment to test the acidity of different soda’s. I chose this topic because I wanted know how the food we consume could potentially affect our bodies. In this experiment I hope to find out how the acidity links to how healthy the drink is and how it may be affecting our bodies</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Chart</a:t>
            </a:r>
            <a:endParaRPr b="0"/>
          </a:p>
        </p:txBody>
      </p:sp>
      <p:sp>
        <p:nvSpPr>
          <p:cNvPr id="413" name="Google Shape;413;p32"/>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Put your data </a:t>
            </a:r>
            <a:r>
              <a:rPr b="1" lang="en" sz="1800">
                <a:solidFill>
                  <a:schemeClr val="dk2"/>
                </a:solidFill>
                <a:latin typeface="Nunito"/>
                <a:ea typeface="Nunito"/>
                <a:cs typeface="Nunito"/>
                <a:sym typeface="Nunito"/>
              </a:rPr>
              <a:t>together into a chart.</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Example:     (you can change the chart)</a:t>
            </a:r>
            <a:endParaRPr sz="1800">
              <a:solidFill>
                <a:schemeClr val="dk2"/>
              </a:solidFill>
              <a:latin typeface="Nunito"/>
              <a:ea typeface="Nunito"/>
              <a:cs typeface="Nunito"/>
              <a:sym typeface="Nunito"/>
            </a:endParaRPr>
          </a:p>
        </p:txBody>
      </p:sp>
      <p:graphicFrame>
        <p:nvGraphicFramePr>
          <p:cNvPr id="414" name="Google Shape;414;p32"/>
          <p:cNvGraphicFramePr/>
          <p:nvPr/>
        </p:nvGraphicFramePr>
        <p:xfrm>
          <a:off x="801225" y="2384600"/>
          <a:ext cx="3000000" cy="3000000"/>
        </p:xfrm>
        <a:graphic>
          <a:graphicData uri="http://schemas.openxmlformats.org/drawingml/2006/table">
            <a:tbl>
              <a:tblPr>
                <a:noFill/>
                <a:tableStyleId>{33EF4391-D940-4255-9131-0AF834AA8CE5}</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Trial 3</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3"/>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b="0"/>
          </a:p>
        </p:txBody>
      </p:sp>
      <p:sp>
        <p:nvSpPr>
          <p:cNvPr id="420" name="Google Shape;420;p33"/>
          <p:cNvSpPr txBox="1"/>
          <p:nvPr/>
        </p:nvSpPr>
        <p:spPr>
          <a:xfrm>
            <a:off x="1119475" y="13615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a:t>
            </a:r>
            <a:r>
              <a:rPr b="1" lang="en" sz="1300">
                <a:solidFill>
                  <a:schemeClr val="dk2"/>
                </a:solidFill>
                <a:latin typeface="Nunito"/>
                <a:ea typeface="Nunito"/>
                <a:cs typeface="Nunito"/>
                <a:sym typeface="Nunito"/>
              </a:rPr>
              <a:t>question</a:t>
            </a:r>
            <a:r>
              <a:rPr b="1" lang="en" sz="1300">
                <a:solidFill>
                  <a:schemeClr val="dk2"/>
                </a:solidFill>
                <a:latin typeface="Nunito"/>
                <a:ea typeface="Nunito"/>
                <a:cs typeface="Nunito"/>
                <a:sym typeface="Nunito"/>
              </a:rPr>
              <a:t> was:how fast does a </a:t>
            </a:r>
            <a:r>
              <a:rPr b="1" lang="en" sz="1300">
                <a:solidFill>
                  <a:schemeClr val="dk2"/>
                </a:solidFill>
                <a:latin typeface="Nunito"/>
                <a:ea typeface="Nunito"/>
                <a:cs typeface="Nunito"/>
                <a:sym typeface="Nunito"/>
              </a:rPr>
              <a:t>marshmallow</a:t>
            </a:r>
            <a:r>
              <a:rPr b="1" lang="en" sz="1300">
                <a:solidFill>
                  <a:schemeClr val="dk2"/>
                </a:solidFill>
                <a:latin typeface="Nunito"/>
                <a:ea typeface="Nunito"/>
                <a:cs typeface="Nunito"/>
                <a:sym typeface="Nunito"/>
              </a:rPr>
              <a:t> </a:t>
            </a:r>
            <a:r>
              <a:rPr b="1" lang="en" sz="1300">
                <a:solidFill>
                  <a:schemeClr val="dk2"/>
                </a:solidFill>
                <a:latin typeface="Nunito"/>
                <a:ea typeface="Nunito"/>
                <a:cs typeface="Nunito"/>
                <a:sym typeface="Nunito"/>
              </a:rPr>
              <a:t>dissolve</a:t>
            </a:r>
            <a:r>
              <a:rPr b="1" lang="en" sz="1300">
                <a:solidFill>
                  <a:schemeClr val="dk2"/>
                </a:solidFill>
                <a:latin typeface="Nunito"/>
                <a:ea typeface="Nunito"/>
                <a:cs typeface="Nunito"/>
                <a:sym typeface="Nunito"/>
              </a:rPr>
              <a:t> in soda</a:t>
            </a:r>
            <a:endParaRPr b="1" sz="1300">
              <a:solidFill>
                <a:schemeClr val="dk2"/>
              </a:solidFill>
              <a:latin typeface="Nunito"/>
              <a:ea typeface="Nunito"/>
              <a:cs typeface="Nunito"/>
              <a:sym typeface="Nunito"/>
            </a:endParaRPr>
          </a:p>
        </p:txBody>
      </p:sp>
      <p:sp>
        <p:nvSpPr>
          <p:cNvPr id="421" name="Google Shape;421;p33"/>
          <p:cNvSpPr txBox="1"/>
          <p:nvPr/>
        </p:nvSpPr>
        <p:spPr>
          <a:xfrm>
            <a:off x="1119475" y="24283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The answer to my question is:  no it won’t even </a:t>
            </a:r>
            <a:r>
              <a:rPr b="1" lang="en" sz="1300">
                <a:solidFill>
                  <a:schemeClr val="dk2"/>
                </a:solidFill>
                <a:latin typeface="Nunito"/>
                <a:ea typeface="Nunito"/>
                <a:cs typeface="Nunito"/>
                <a:sym typeface="Nunito"/>
              </a:rPr>
              <a:t>dissolve</a:t>
            </a:r>
            <a:r>
              <a:rPr b="1" lang="en" sz="1300">
                <a:solidFill>
                  <a:schemeClr val="dk2"/>
                </a:solidFill>
                <a:latin typeface="Nunito"/>
                <a:ea typeface="Nunito"/>
                <a:cs typeface="Nunito"/>
                <a:sym typeface="Nunito"/>
              </a:rPr>
              <a:t> in soda because of the </a:t>
            </a:r>
            <a:r>
              <a:rPr b="1" lang="en" sz="1300">
                <a:solidFill>
                  <a:schemeClr val="dk2"/>
                </a:solidFill>
                <a:latin typeface="Nunito"/>
                <a:ea typeface="Nunito"/>
                <a:cs typeface="Nunito"/>
                <a:sym typeface="Nunito"/>
              </a:rPr>
              <a:t>gelatin</a:t>
            </a:r>
            <a:r>
              <a:rPr b="1" lang="en" sz="1300">
                <a:solidFill>
                  <a:schemeClr val="dk2"/>
                </a:solidFill>
                <a:latin typeface="Nunito"/>
                <a:ea typeface="Nunito"/>
                <a:cs typeface="Nunito"/>
                <a:sym typeface="Nunito"/>
              </a:rPr>
              <a:t> inside of the </a:t>
            </a:r>
            <a:r>
              <a:rPr b="1" lang="en" sz="1300">
                <a:solidFill>
                  <a:schemeClr val="dk2"/>
                </a:solidFill>
                <a:latin typeface="Nunito"/>
                <a:ea typeface="Nunito"/>
                <a:cs typeface="Nunito"/>
                <a:sym typeface="Nunito"/>
              </a:rPr>
              <a:t>marshmallows</a:t>
            </a: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
        <p:nvSpPr>
          <p:cNvPr id="422" name="Google Shape;422;p33"/>
          <p:cNvSpPr txBox="1"/>
          <p:nvPr/>
        </p:nvSpPr>
        <p:spPr>
          <a:xfrm>
            <a:off x="1119475" y="3495100"/>
            <a:ext cx="7352400" cy="14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correct</a:t>
            </a:r>
            <a:r>
              <a:rPr b="1" lang="en" sz="1300">
                <a:solidFill>
                  <a:schemeClr val="dk2"/>
                </a:solidFill>
                <a:latin typeface="Nunito"/>
                <a:ea typeface="Nunito"/>
                <a:cs typeface="Nunito"/>
                <a:sym typeface="Nunito"/>
              </a:rPr>
              <a:t> because:</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OR</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incorrect</a:t>
            </a:r>
            <a:r>
              <a:rPr b="1" lang="en" sz="1300">
                <a:solidFill>
                  <a:schemeClr val="dk2"/>
                </a:solidFill>
                <a:latin typeface="Nunito"/>
                <a:ea typeface="Nunito"/>
                <a:cs typeface="Nunito"/>
                <a:sym typeface="Nunito"/>
              </a:rPr>
              <a:t> because: of the </a:t>
            </a:r>
            <a:r>
              <a:rPr b="1" lang="en" sz="1300">
                <a:solidFill>
                  <a:schemeClr val="dk2"/>
                </a:solidFill>
                <a:latin typeface="Nunito"/>
                <a:ea typeface="Nunito"/>
                <a:cs typeface="Nunito"/>
                <a:sym typeface="Nunito"/>
              </a:rPr>
              <a:t>gelatin</a:t>
            </a:r>
            <a:r>
              <a:rPr b="1" lang="en" sz="1300">
                <a:solidFill>
                  <a:schemeClr val="dk2"/>
                </a:solidFill>
                <a:latin typeface="Nunito"/>
                <a:ea typeface="Nunito"/>
                <a:cs typeface="Nunito"/>
                <a:sym typeface="Nunito"/>
              </a:rPr>
              <a:t> inside </a:t>
            </a:r>
            <a:r>
              <a:rPr b="1" lang="en" sz="1300">
                <a:solidFill>
                  <a:schemeClr val="dk2"/>
                </a:solidFill>
                <a:latin typeface="Nunito"/>
                <a:ea typeface="Nunito"/>
                <a:cs typeface="Nunito"/>
                <a:sym typeface="Nunito"/>
              </a:rPr>
              <a:t>because it won't dissolve in soda</a:t>
            </a:r>
            <a:r>
              <a:rPr b="1" lang="en" sz="1300">
                <a:solidFill>
                  <a:schemeClr val="dk2"/>
                </a:solidFill>
                <a:latin typeface="Nunito"/>
                <a:ea typeface="Nunito"/>
                <a:cs typeface="Nunito"/>
                <a:sym typeface="Nunito"/>
              </a:rPr>
              <a:t> </a:t>
            </a:r>
            <a:endParaRPr b="1" sz="1300">
              <a:solidFill>
                <a:schemeClr val="dk2"/>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28" name="Google Shape;428;p34"/>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If you were to conduct this experiment again, what would you do differently?</a:t>
            </a:r>
            <a:endParaRPr b="1" sz="1300">
              <a:solidFill>
                <a:schemeClr val="dk2"/>
              </a:solidFill>
              <a:latin typeface="Nunito"/>
              <a:ea typeface="Nunito"/>
              <a:cs typeface="Nunito"/>
              <a:sym typeface="Nunito"/>
            </a:endParaRPr>
          </a:p>
        </p:txBody>
      </p:sp>
      <p:sp>
        <p:nvSpPr>
          <p:cNvPr id="429" name="Google Shape;429;p34"/>
          <p:cNvSpPr txBox="1"/>
          <p:nvPr/>
        </p:nvSpPr>
        <p:spPr>
          <a:xfrm>
            <a:off x="1119475" y="1815350"/>
            <a:ext cx="7352400" cy="2813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Nunito"/>
                <a:ea typeface="Nunito"/>
                <a:cs typeface="Nunito"/>
                <a:sym typeface="Nunito"/>
              </a:rPr>
              <a:t>I would change the </a:t>
            </a:r>
            <a:r>
              <a:rPr lang="en" sz="2000">
                <a:solidFill>
                  <a:schemeClr val="dk2"/>
                </a:solidFill>
                <a:latin typeface="Nunito"/>
                <a:ea typeface="Nunito"/>
                <a:cs typeface="Nunito"/>
                <a:sym typeface="Nunito"/>
              </a:rPr>
              <a:t>marshmallow</a:t>
            </a:r>
            <a:r>
              <a:rPr lang="en" sz="2000">
                <a:solidFill>
                  <a:schemeClr val="dk2"/>
                </a:solidFill>
                <a:latin typeface="Nunito"/>
                <a:ea typeface="Nunito"/>
                <a:cs typeface="Nunito"/>
                <a:sym typeface="Nunito"/>
              </a:rPr>
              <a:t> to a real tooth</a:t>
            </a:r>
            <a:endParaRPr sz="2000">
              <a:solidFill>
                <a:schemeClr val="dk2"/>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Analyze</a:t>
            </a:r>
            <a:endParaRPr b="0"/>
          </a:p>
        </p:txBody>
      </p:sp>
      <p:sp>
        <p:nvSpPr>
          <p:cNvPr id="435" name="Google Shape;435;p35"/>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Look at your data and observations. Look for patterns and trends. Explain what happened in your experiment and what you found out: </a:t>
            </a:r>
            <a:endParaRPr>
              <a:solidFill>
                <a:schemeClr val="dk2"/>
              </a:solidFill>
              <a:latin typeface="Nunito"/>
              <a:ea typeface="Nunito"/>
              <a:cs typeface="Nunito"/>
              <a:sym typeface="Nunito"/>
            </a:endParaRPr>
          </a:p>
        </p:txBody>
      </p:sp>
      <p:sp>
        <p:nvSpPr>
          <p:cNvPr id="436" name="Google Shape;436;p35"/>
          <p:cNvSpPr txBox="1"/>
          <p:nvPr/>
        </p:nvSpPr>
        <p:spPr>
          <a:xfrm>
            <a:off x="711025" y="2087650"/>
            <a:ext cx="8017800" cy="2678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Nunito"/>
                <a:ea typeface="Nunito"/>
                <a:cs typeface="Nunito"/>
                <a:sym typeface="Nunito"/>
              </a:rPr>
              <a:t>All in all it was a fail </a:t>
            </a:r>
            <a:r>
              <a:rPr lang="en" sz="1700">
                <a:solidFill>
                  <a:schemeClr val="dk2"/>
                </a:solidFill>
                <a:latin typeface="Nunito"/>
                <a:ea typeface="Nunito"/>
                <a:cs typeface="Nunito"/>
                <a:sym typeface="Nunito"/>
              </a:rPr>
              <a:t>because of the gelatin because gelatin will not dissolve it absorbs the soda that was a key component I forgot while doing the experiment that could have helped before so i conclude that this was a big fail   </a:t>
            </a:r>
            <a:endParaRPr sz="1700">
              <a:solidFill>
                <a:schemeClr val="dk2"/>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Graph</a:t>
            </a:r>
            <a:endParaRPr b="0"/>
          </a:p>
        </p:txBody>
      </p:sp>
      <p:sp>
        <p:nvSpPr>
          <p:cNvPr id="442" name="Google Shape;442;p36"/>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Graph your data for a visual display of your results.</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Use Google Sheets or another  website and copy the graph onto this slide, or draw by hand and upload a photo.</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Ask your Science Fair teachers for help if you need it!</a:t>
            </a:r>
            <a:endParaRPr sz="1800">
              <a:solidFill>
                <a:schemeClr val="dk2"/>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7"/>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a:t>
            </a:r>
            <a:endParaRPr b="0"/>
          </a:p>
        </p:txBody>
      </p:sp>
      <p:sp>
        <p:nvSpPr>
          <p:cNvPr id="448" name="Google Shape;448;p37"/>
          <p:cNvSpPr txBox="1"/>
          <p:nvPr/>
        </p:nvSpPr>
        <p:spPr>
          <a:xfrm>
            <a:off x="1119475" y="12853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In what ways  are your findings useful?</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Who could benefit from your results and how? </a:t>
            </a:r>
            <a:endParaRPr b="1" sz="1300">
              <a:solidFill>
                <a:schemeClr val="dk2"/>
              </a:solidFill>
              <a:latin typeface="Nunito"/>
              <a:ea typeface="Nunito"/>
              <a:cs typeface="Nunito"/>
              <a:sym typeface="Nunito"/>
            </a:endParaRPr>
          </a:p>
        </p:txBody>
      </p:sp>
      <p:sp>
        <p:nvSpPr>
          <p:cNvPr id="449" name="Google Shape;449;p37"/>
          <p:cNvSpPr txBox="1"/>
          <p:nvPr/>
        </p:nvSpPr>
        <p:spPr>
          <a:xfrm>
            <a:off x="1119475" y="1936375"/>
            <a:ext cx="73524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Nunito"/>
                <a:ea typeface="Nunito"/>
                <a:cs typeface="Nunito"/>
                <a:sym typeface="Nunito"/>
              </a:rPr>
              <a:t>What I was trying to do was to show how acidic soda can be but </a:t>
            </a:r>
            <a:r>
              <a:rPr lang="en" sz="1700">
                <a:solidFill>
                  <a:schemeClr val="dk2"/>
                </a:solidFill>
                <a:latin typeface="Nunito"/>
                <a:ea typeface="Nunito"/>
                <a:cs typeface="Nunito"/>
                <a:sym typeface="Nunito"/>
              </a:rPr>
              <a:t>because</a:t>
            </a:r>
            <a:r>
              <a:rPr lang="en" sz="1700">
                <a:solidFill>
                  <a:schemeClr val="dk2"/>
                </a:solidFill>
                <a:latin typeface="Nunito"/>
                <a:ea typeface="Nunito"/>
                <a:cs typeface="Nunito"/>
                <a:sym typeface="Nunito"/>
              </a:rPr>
              <a:t> of the </a:t>
            </a:r>
            <a:r>
              <a:rPr lang="en" sz="1700">
                <a:solidFill>
                  <a:schemeClr val="dk2"/>
                </a:solidFill>
                <a:latin typeface="Nunito"/>
                <a:ea typeface="Nunito"/>
                <a:cs typeface="Nunito"/>
                <a:sym typeface="Nunito"/>
              </a:rPr>
              <a:t>gelatin</a:t>
            </a:r>
            <a:r>
              <a:rPr lang="en" sz="1700">
                <a:solidFill>
                  <a:schemeClr val="dk2"/>
                </a:solidFill>
                <a:latin typeface="Nunito"/>
                <a:ea typeface="Nunito"/>
                <a:cs typeface="Nunito"/>
                <a:sym typeface="Nunito"/>
              </a:rPr>
              <a:t> in the experiment so i can’t help </a:t>
            </a:r>
            <a:r>
              <a:rPr lang="en" sz="1700">
                <a:solidFill>
                  <a:schemeClr val="dk2"/>
                </a:solidFill>
                <a:latin typeface="Nunito"/>
                <a:ea typeface="Nunito"/>
                <a:cs typeface="Nunito"/>
                <a:sym typeface="Nunito"/>
              </a:rPr>
              <a:t>because</a:t>
            </a:r>
            <a:r>
              <a:rPr lang="en" sz="1700">
                <a:solidFill>
                  <a:schemeClr val="dk2"/>
                </a:solidFill>
                <a:latin typeface="Nunito"/>
                <a:ea typeface="Nunito"/>
                <a:cs typeface="Nunito"/>
                <a:sym typeface="Nunito"/>
              </a:rPr>
              <a:t> it failed</a:t>
            </a:r>
            <a:endParaRPr sz="1700">
              <a:solidFill>
                <a:schemeClr val="dk2"/>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8"/>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55" name="Google Shape;455;p38"/>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Because of the results of this experiment, I wonder…</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Describe further experiments that could be </a:t>
            </a:r>
            <a:r>
              <a:rPr b="1" lang="en" sz="1300">
                <a:solidFill>
                  <a:schemeClr val="dk2"/>
                </a:solidFill>
                <a:latin typeface="Nunito"/>
                <a:ea typeface="Nunito"/>
                <a:cs typeface="Nunito"/>
                <a:sym typeface="Nunito"/>
              </a:rPr>
              <a:t>conducted</a:t>
            </a:r>
            <a:r>
              <a:rPr b="1" lang="en" sz="1300">
                <a:solidFill>
                  <a:schemeClr val="dk2"/>
                </a:solidFill>
                <a:latin typeface="Nunito"/>
                <a:ea typeface="Nunito"/>
                <a:cs typeface="Nunito"/>
                <a:sym typeface="Nunito"/>
              </a:rPr>
              <a:t> to further investigate and understand your topic: </a:t>
            </a:r>
            <a:endParaRPr b="1" sz="1300">
              <a:solidFill>
                <a:schemeClr val="dk2"/>
              </a:solidFill>
              <a:latin typeface="Nunito"/>
              <a:ea typeface="Nunito"/>
              <a:cs typeface="Nunito"/>
              <a:sym typeface="Nunito"/>
            </a:endParaRPr>
          </a:p>
        </p:txBody>
      </p:sp>
      <p:sp>
        <p:nvSpPr>
          <p:cNvPr id="456" name="Google Shape;456;p38"/>
          <p:cNvSpPr txBox="1"/>
          <p:nvPr/>
        </p:nvSpPr>
        <p:spPr>
          <a:xfrm>
            <a:off x="1119475" y="2208700"/>
            <a:ext cx="7352400" cy="2420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Nunito"/>
                <a:ea typeface="Nunito"/>
                <a:cs typeface="Nunito"/>
                <a:sym typeface="Nunito"/>
              </a:rPr>
              <a:t>I </a:t>
            </a:r>
            <a:r>
              <a:rPr lang="en" sz="1700">
                <a:solidFill>
                  <a:schemeClr val="dk2"/>
                </a:solidFill>
                <a:latin typeface="Nunito"/>
                <a:ea typeface="Nunito"/>
                <a:cs typeface="Nunito"/>
                <a:sym typeface="Nunito"/>
              </a:rPr>
              <a:t>wonder</a:t>
            </a:r>
            <a:r>
              <a:rPr lang="en" sz="1700">
                <a:solidFill>
                  <a:schemeClr val="dk2"/>
                </a:solidFill>
                <a:latin typeface="Nunito"/>
                <a:ea typeface="Nunito"/>
                <a:cs typeface="Nunito"/>
                <a:sym typeface="Nunito"/>
              </a:rPr>
              <a:t> what could happen if I </a:t>
            </a:r>
            <a:r>
              <a:rPr lang="en" sz="1700">
                <a:solidFill>
                  <a:schemeClr val="dk2"/>
                </a:solidFill>
                <a:latin typeface="Nunito"/>
                <a:ea typeface="Nunito"/>
                <a:cs typeface="Nunito"/>
                <a:sym typeface="Nunito"/>
              </a:rPr>
              <a:t>changed</a:t>
            </a:r>
            <a:r>
              <a:rPr lang="en" sz="1700">
                <a:solidFill>
                  <a:schemeClr val="dk2"/>
                </a:solidFill>
                <a:latin typeface="Nunito"/>
                <a:ea typeface="Nunito"/>
                <a:cs typeface="Nunito"/>
                <a:sym typeface="Nunito"/>
              </a:rPr>
              <a:t> the marshmallow to a jolly </a:t>
            </a:r>
            <a:r>
              <a:rPr lang="en" sz="1700">
                <a:solidFill>
                  <a:schemeClr val="dk2"/>
                </a:solidFill>
                <a:latin typeface="Nunito"/>
                <a:ea typeface="Nunito"/>
                <a:cs typeface="Nunito"/>
                <a:sym typeface="Nunito"/>
              </a:rPr>
              <a:t>rancher</a:t>
            </a:r>
            <a:r>
              <a:rPr lang="en" sz="1700">
                <a:solidFill>
                  <a:schemeClr val="dk2"/>
                </a:solidFill>
                <a:latin typeface="Nunito"/>
                <a:ea typeface="Nunito"/>
                <a:cs typeface="Nunito"/>
                <a:sym typeface="Nunito"/>
              </a:rPr>
              <a:t> or a tooth but </a:t>
            </a:r>
            <a:r>
              <a:rPr lang="en" sz="1700">
                <a:solidFill>
                  <a:schemeClr val="dk2"/>
                </a:solidFill>
                <a:latin typeface="Nunito"/>
                <a:ea typeface="Nunito"/>
                <a:cs typeface="Nunito"/>
                <a:sym typeface="Nunito"/>
              </a:rPr>
              <a:t>that's</a:t>
            </a:r>
            <a:r>
              <a:rPr lang="en" sz="1700">
                <a:solidFill>
                  <a:schemeClr val="dk2"/>
                </a:solidFill>
                <a:latin typeface="Nunito"/>
                <a:ea typeface="Nunito"/>
                <a:cs typeface="Nunito"/>
                <a:sym typeface="Nunito"/>
              </a:rPr>
              <a:t> all for next year to see</a:t>
            </a:r>
            <a:endParaRPr sz="1700">
              <a:solidFill>
                <a:schemeClr val="dk2"/>
              </a:solidFill>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9"/>
          <p:cNvPicPr preferRelativeResize="0"/>
          <p:nvPr/>
        </p:nvPicPr>
        <p:blipFill>
          <a:blip r:embed="rId4">
            <a:alphaModFix/>
          </a:blip>
          <a:stretch>
            <a:fillRect/>
          </a:stretch>
        </p:blipFill>
        <p:spPr>
          <a:xfrm>
            <a:off x="2983575" y="2178425"/>
            <a:ext cx="2965075" cy="2965075"/>
          </a:xfrm>
          <a:prstGeom prst="rect">
            <a:avLst/>
          </a:prstGeom>
          <a:noFill/>
          <a:ln>
            <a:noFill/>
          </a:ln>
        </p:spPr>
      </p:pic>
      <p:sp>
        <p:nvSpPr>
          <p:cNvPr id="462" name="Google Shape;462;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CONGRATULATIONS!!</a:t>
            </a:r>
            <a:endParaRPr/>
          </a:p>
        </p:txBody>
      </p:sp>
      <p:sp>
        <p:nvSpPr>
          <p:cNvPr id="463" name="Google Shape;463;p39"/>
          <p:cNvSpPr txBox="1"/>
          <p:nvPr>
            <p:ph idx="1" type="body"/>
          </p:nvPr>
        </p:nvSpPr>
        <p:spPr>
          <a:xfrm>
            <a:off x="1303800" y="1609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a:t>
            </a:r>
            <a:r>
              <a:rPr lang="en"/>
              <a:t> have completed your experiment! </a:t>
            </a:r>
            <a:endParaRPr/>
          </a:p>
          <a:p>
            <a:pPr indent="0" lvl="0" marL="0" rtl="0" algn="l">
              <a:spcBef>
                <a:spcPts val="1200"/>
              </a:spcBef>
              <a:spcAft>
                <a:spcPts val="0"/>
              </a:spcAft>
              <a:buNone/>
            </a:pPr>
            <a:r>
              <a:rPr lang="en"/>
              <a:t>Make sure that you enter information from this </a:t>
            </a:r>
            <a:r>
              <a:rPr lang="en"/>
              <a:t>logbook</a:t>
            </a:r>
            <a:r>
              <a:rPr lang="en"/>
              <a:t> into the CYSF Digital platform.</a:t>
            </a:r>
            <a:endParaRPr/>
          </a:p>
          <a:p>
            <a:pPr indent="0" lvl="0" marL="0" rtl="0" algn="l">
              <a:spcBef>
                <a:spcPts val="1200"/>
              </a:spcBef>
              <a:spcAft>
                <a:spcPts val="0"/>
              </a:spcAft>
              <a:buNone/>
            </a:pPr>
            <a:r>
              <a:rPr lang="en"/>
              <a:t>You are now ready to create your trifold display and practice your presentation.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Testable Question</a:t>
            </a:r>
            <a:endParaRPr/>
          </a:p>
        </p:txBody>
      </p:sp>
      <p:sp>
        <p:nvSpPr>
          <p:cNvPr id="291" name="Google Shape;291;p15"/>
          <p:cNvSpPr txBox="1"/>
          <p:nvPr>
            <p:ph idx="1" type="body"/>
          </p:nvPr>
        </p:nvSpPr>
        <p:spPr>
          <a:xfrm>
            <a:off x="1303800" y="1300950"/>
            <a:ext cx="70305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How does soda  affect  </a:t>
            </a:r>
            <a:r>
              <a:rPr lang="en" sz="1400"/>
              <a:t>marshmallows</a:t>
            </a:r>
            <a:r>
              <a:rPr lang="en" sz="1400"/>
              <a:t>?</a:t>
            </a:r>
            <a:endParaRPr sz="1400"/>
          </a:p>
          <a:p>
            <a:pPr indent="0" lvl="0" marL="0" rtl="0" algn="l">
              <a:spcBef>
                <a:spcPts val="1200"/>
              </a:spcBef>
              <a:spcAft>
                <a:spcPts val="0"/>
              </a:spcAft>
              <a:buNone/>
            </a:pPr>
            <a:r>
              <a:rPr lang="en" sz="1400"/>
              <a:t>What is the effect of soda on </a:t>
            </a:r>
            <a:r>
              <a:rPr lang="en" sz="1400"/>
              <a:t>marshmallows</a:t>
            </a:r>
            <a:r>
              <a:rPr lang="en" sz="1400"/>
              <a:t>?</a:t>
            </a:r>
            <a:endParaRPr sz="1400"/>
          </a:p>
          <a:p>
            <a:pPr indent="0" lvl="0" marL="0" rtl="0" algn="l">
              <a:spcBef>
                <a:spcPts val="1200"/>
              </a:spcBef>
              <a:spcAft>
                <a:spcPts val="1200"/>
              </a:spcAft>
              <a:buNone/>
            </a:pPr>
            <a:r>
              <a:rPr lang="en" sz="1400"/>
              <a:t>Which soda is </a:t>
            </a:r>
            <a:r>
              <a:rPr lang="en" sz="1400"/>
              <a:t>dissolve the marshmallows the fastest</a:t>
            </a:r>
            <a:r>
              <a:rPr lang="en" sz="1400"/>
              <a:t> ?</a:t>
            </a:r>
            <a:endParaRPr sz="1400"/>
          </a:p>
        </p:txBody>
      </p:sp>
      <p:sp>
        <p:nvSpPr>
          <p:cNvPr id="292" name="Google Shape;292;p15"/>
          <p:cNvSpPr txBox="1"/>
          <p:nvPr/>
        </p:nvSpPr>
        <p:spPr>
          <a:xfrm>
            <a:off x="1391775" y="2571750"/>
            <a:ext cx="6837900" cy="2118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I'm</a:t>
            </a:r>
            <a:r>
              <a:rPr lang="en" sz="1300">
                <a:solidFill>
                  <a:schemeClr val="dk2"/>
                </a:solidFill>
                <a:latin typeface="Nunito"/>
                <a:ea typeface="Nunito"/>
                <a:cs typeface="Nunito"/>
                <a:sym typeface="Nunito"/>
              </a:rPr>
              <a:t> doing this experiment to see how acidic soda is to you </a:t>
            </a:r>
            <a:r>
              <a:rPr lang="en" sz="1300">
                <a:solidFill>
                  <a:schemeClr val="dk2"/>
                </a:solidFill>
                <a:latin typeface="Nunito"/>
                <a:ea typeface="Nunito"/>
                <a:cs typeface="Nunito"/>
                <a:sym typeface="Nunito"/>
              </a:rPr>
              <a:t>because</a:t>
            </a:r>
            <a:r>
              <a:rPr lang="en" sz="1300">
                <a:solidFill>
                  <a:schemeClr val="dk2"/>
                </a:solidFill>
                <a:latin typeface="Nunito"/>
                <a:ea typeface="Nunito"/>
                <a:cs typeface="Nunito"/>
                <a:sym typeface="Nunito"/>
              </a:rPr>
              <a:t> if I use </a:t>
            </a:r>
            <a:r>
              <a:rPr lang="en" sz="1300">
                <a:solidFill>
                  <a:schemeClr val="dk2"/>
                </a:solidFill>
                <a:latin typeface="Nunito"/>
                <a:ea typeface="Nunito"/>
                <a:cs typeface="Nunito"/>
                <a:sym typeface="Nunito"/>
              </a:rPr>
              <a:t>marshmallows</a:t>
            </a:r>
            <a:r>
              <a:rPr lang="en" sz="1300">
                <a:solidFill>
                  <a:schemeClr val="dk2"/>
                </a:solidFill>
                <a:latin typeface="Nunito"/>
                <a:ea typeface="Nunito"/>
                <a:cs typeface="Nunito"/>
                <a:sym typeface="Nunito"/>
              </a:rPr>
              <a:t> it will show if it dissolves quick it won’t take </a:t>
            </a:r>
            <a:r>
              <a:rPr lang="en" sz="1300">
                <a:solidFill>
                  <a:schemeClr val="dk2"/>
                </a:solidFill>
                <a:latin typeface="Nunito"/>
                <a:ea typeface="Nunito"/>
                <a:cs typeface="Nunito"/>
                <a:sym typeface="Nunito"/>
              </a:rPr>
              <a:t>a lot</a:t>
            </a:r>
            <a:r>
              <a:rPr lang="en" sz="1300">
                <a:solidFill>
                  <a:schemeClr val="dk2"/>
                </a:solidFill>
                <a:latin typeface="Nunito"/>
                <a:ea typeface="Nunito"/>
                <a:cs typeface="Nunito"/>
                <a:sym typeface="Nunito"/>
              </a:rPr>
              <a:t> of time to do the same to your </a:t>
            </a:r>
            <a:r>
              <a:rPr lang="en" sz="1300">
                <a:solidFill>
                  <a:schemeClr val="dk2"/>
                </a:solidFill>
                <a:latin typeface="Nunito"/>
                <a:ea typeface="Nunito"/>
                <a:cs typeface="Nunito"/>
                <a:sym typeface="Nunito"/>
              </a:rPr>
              <a:t>stomach</a:t>
            </a: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298" name="Google Shape;298;p16"/>
          <p:cNvSpPr txBox="1"/>
          <p:nvPr>
            <p:ph idx="1" type="body"/>
          </p:nvPr>
        </p:nvSpPr>
        <p:spPr>
          <a:xfrm>
            <a:off x="1417875" y="1042225"/>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questions/information do you need to find out about your topic? What is some important vocabulary?</a:t>
            </a:r>
            <a:endParaRPr/>
          </a:p>
        </p:txBody>
      </p:sp>
      <p:sp>
        <p:nvSpPr>
          <p:cNvPr id="299" name="Google Shape;299;p16"/>
          <p:cNvSpPr txBox="1"/>
          <p:nvPr/>
        </p:nvSpPr>
        <p:spPr>
          <a:xfrm rot="146">
            <a:off x="1045350" y="1881171"/>
            <a:ext cx="7053300" cy="1983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About crush.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Crush is a soda brand that is owned and operated by Keurig Dr Pepper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Did you know that crush was made by a chemist.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About Coke.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Coke is a soda brand owned and founded Dr.John S, Pemberton he is a pharmacist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Coke was made with the syrup and the recipe was kept for years until was replaced which got lots a lot of backlash so they brought the old recipe back and they had it sense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About Mountain Dew</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Mountain Dew was created,owned and founded by Barney and Ally Hartman as a mixer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305" name="Google Shape;305;p17"/>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your topic and write about </a:t>
            </a:r>
            <a:r>
              <a:rPr lang="en"/>
              <a:t>what</a:t>
            </a:r>
            <a:r>
              <a:rPr lang="en"/>
              <a:t> you find out IN YOUR OWN WORDS.  Add slides as necessary.  Make sure to note your sources of information on the Sources page. </a:t>
            </a:r>
            <a:endParaRPr/>
          </a:p>
        </p:txBody>
      </p:sp>
      <p:sp>
        <p:nvSpPr>
          <p:cNvPr id="306" name="Google Shape;306;p17"/>
          <p:cNvSpPr txBox="1"/>
          <p:nvPr/>
        </p:nvSpPr>
        <p:spPr>
          <a:xfrm>
            <a:off x="711025" y="1846175"/>
            <a:ext cx="8017800" cy="2455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Marshmallow</a:t>
            </a:r>
            <a:r>
              <a:rPr lang="en" sz="1300">
                <a:solidFill>
                  <a:schemeClr val="dk2"/>
                </a:solidFill>
                <a:latin typeface="Nunito"/>
                <a:ea typeface="Nunito"/>
                <a:cs typeface="Nunito"/>
                <a:sym typeface="Nunito"/>
              </a:rPr>
              <a:t> ingredients -</a:t>
            </a:r>
            <a:r>
              <a:rPr lang="en" sz="1300">
                <a:solidFill>
                  <a:schemeClr val="dk2"/>
                </a:solidFill>
                <a:latin typeface="Nunito"/>
                <a:ea typeface="Nunito"/>
                <a:cs typeface="Nunito"/>
                <a:sym typeface="Nunito"/>
              </a:rPr>
              <a:t>sugar -corn syrup -modified corn syrup -gelatin -water -vanilla -blue 1 (artificial color) - dextrose -tetrasodium pyrophosphate extract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may help in the future parts of this experiment</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Mountain Dew ingredients -carbonated water -Sugers(sugar glucose-fructose) -Natural flavor -citric acid - sodium benzoate </a:t>
            </a:r>
            <a:r>
              <a:rPr lang="en" sz="1300">
                <a:solidFill>
                  <a:schemeClr val="dk2"/>
                </a:solidFill>
                <a:latin typeface="Nunito"/>
                <a:ea typeface="Nunito"/>
                <a:cs typeface="Nunito"/>
                <a:sym typeface="Nunito"/>
              </a:rPr>
              <a:t>-</a:t>
            </a:r>
            <a:r>
              <a:rPr lang="en" sz="1300">
                <a:solidFill>
                  <a:schemeClr val="dk2"/>
                </a:solidFill>
                <a:latin typeface="Nunito"/>
                <a:ea typeface="Nunito"/>
                <a:cs typeface="Nunito"/>
                <a:sym typeface="Nunito"/>
              </a:rPr>
              <a:t>caffeine -sodium citrate -gum arabic -erythorbic acid -calcium disodium EDTA - Tartrazine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Coca Cola ingredients -carbonated water -sugar/glucose-fructose -caramel color -phosphoric acid -natural flavor -caffeine  - secret recipe</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Crush ingredients -carbonated water -sugar/glucose-fructose -citric acid -benzoate -Natural flavor -modified corn starch -Ester gum -sunset yellow  FCF -salt -allura red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These also may help </a:t>
            </a:r>
            <a:endParaRPr sz="1300">
              <a:solidFill>
                <a:schemeClr val="dk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Information</a:t>
            </a:r>
            <a:endParaRPr/>
          </a:p>
        </p:txBody>
      </p:sp>
      <p:sp>
        <p:nvSpPr>
          <p:cNvPr id="312" name="Google Shape;312;p18"/>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Note all sources used - websites, books, experts, etc.   ( *Google is not a website, follow links to find the page information.) Add slides as needed.</a:t>
            </a:r>
            <a:endParaRPr/>
          </a:p>
        </p:txBody>
      </p:sp>
      <p:graphicFrame>
        <p:nvGraphicFramePr>
          <p:cNvPr id="313" name="Google Shape;313;p18"/>
          <p:cNvGraphicFramePr/>
          <p:nvPr/>
        </p:nvGraphicFramePr>
        <p:xfrm>
          <a:off x="642375" y="2175550"/>
          <a:ext cx="3000000" cy="3000000"/>
        </p:xfrm>
        <a:graphic>
          <a:graphicData uri="http://schemas.openxmlformats.org/drawingml/2006/table">
            <a:tbl>
              <a:tblPr>
                <a:noFill/>
                <a:tableStyleId>{33EF4391-D940-4255-9131-0AF834AA8CE5}</a:tableStyleId>
              </a:tblPr>
              <a:tblGrid>
                <a:gridCol w="1658800"/>
                <a:gridCol w="1437450"/>
                <a:gridCol w="4126250"/>
                <a:gridCol w="1022500"/>
              </a:tblGrid>
              <a:tr h="381000">
                <a:tc>
                  <a:txBody>
                    <a:bodyPr/>
                    <a:lstStyle/>
                    <a:p>
                      <a:pPr indent="0" lvl="0" marL="0" rtl="0" algn="l">
                        <a:spcBef>
                          <a:spcPts val="0"/>
                        </a:spcBef>
                        <a:spcAft>
                          <a:spcPts val="0"/>
                        </a:spcAft>
                        <a:buNone/>
                      </a:pPr>
                      <a:r>
                        <a:rPr lang="en"/>
                        <a:t>Title</a:t>
                      </a:r>
                      <a:endParaRPr/>
                    </a:p>
                  </a:txBody>
                  <a:tcPr marT="91425" marB="91425" marR="91425" marL="91425"/>
                </a:tc>
                <a:tc>
                  <a:txBody>
                    <a:bodyPr/>
                    <a:lstStyle/>
                    <a:p>
                      <a:pPr indent="0" lvl="0" marL="0" rtl="0" algn="l">
                        <a:spcBef>
                          <a:spcPts val="0"/>
                        </a:spcBef>
                        <a:spcAft>
                          <a:spcPts val="0"/>
                        </a:spcAft>
                        <a:buNone/>
                      </a:pPr>
                      <a:r>
                        <a:rPr lang="en"/>
                        <a:t>Author</a:t>
                      </a:r>
                      <a:endParaRPr/>
                    </a:p>
                  </a:txBody>
                  <a:tcPr marT="91425" marB="91425" marR="91425" marL="91425"/>
                </a:tc>
                <a:tc>
                  <a:txBody>
                    <a:bodyPr/>
                    <a:lstStyle/>
                    <a:p>
                      <a:pPr indent="0" lvl="0" marL="0" rtl="0" algn="l">
                        <a:spcBef>
                          <a:spcPts val="0"/>
                        </a:spcBef>
                        <a:spcAft>
                          <a:spcPts val="0"/>
                        </a:spcAft>
                        <a:buNone/>
                      </a:pPr>
                      <a:r>
                        <a:rPr lang="en"/>
                        <a:t>Information (web link, publisher, etc)</a:t>
                      </a:r>
                      <a:endParaRPr/>
                    </a:p>
                  </a:txBody>
                  <a:tcPr marT="91425" marB="91425" marR="91425" marL="91425"/>
                </a:tc>
                <a:tc>
                  <a:txBody>
                    <a:bodyPr/>
                    <a:lstStyle/>
                    <a:p>
                      <a:pPr indent="0" lvl="0" marL="0" rtl="0" algn="l">
                        <a:spcBef>
                          <a:spcPts val="0"/>
                        </a:spcBef>
                        <a:spcAft>
                          <a:spcPts val="0"/>
                        </a:spcAft>
                        <a:buNone/>
                      </a:pPr>
                      <a:r>
                        <a:rPr lang="en"/>
                        <a:t>Year</a:t>
                      </a:r>
                      <a:endParaRPr/>
                    </a:p>
                  </a:txBody>
                  <a:tcPr marT="91425" marB="91425" marR="91425" marL="91425"/>
                </a:tc>
              </a:tr>
              <a:tr h="381000">
                <a:tc>
                  <a:txBody>
                    <a:bodyPr/>
                    <a:lstStyle/>
                    <a:p>
                      <a:pPr indent="0" lvl="0" marL="0" rtl="0" algn="l">
                        <a:spcBef>
                          <a:spcPts val="0"/>
                        </a:spcBef>
                        <a:spcAft>
                          <a:spcPts val="0"/>
                        </a:spcAft>
                        <a:buNone/>
                      </a:pPr>
                      <a:r>
                        <a:rPr lang="en"/>
                        <a:t>About crush</a:t>
                      </a:r>
                      <a:endParaRPr/>
                    </a:p>
                  </a:txBody>
                  <a:tcPr marT="91425" marB="91425" marR="91425" marL="91425"/>
                </a:tc>
                <a:tc>
                  <a:txBody>
                    <a:bodyPr/>
                    <a:lstStyle/>
                    <a:p>
                      <a:pPr indent="0" lvl="0" marL="0" rtl="0" algn="l">
                        <a:spcBef>
                          <a:spcPts val="0"/>
                        </a:spcBef>
                        <a:spcAft>
                          <a:spcPts val="0"/>
                        </a:spcAft>
                        <a:buNone/>
                      </a:pPr>
                      <a:r>
                        <a:rPr lang="en"/>
                        <a:t>Does not show</a:t>
                      </a:r>
                      <a:endParaRPr/>
                    </a:p>
                  </a:txBody>
                  <a:tcPr marT="91425" marB="91425" marR="91425" marL="91425"/>
                </a:tc>
                <a:tc>
                  <a:txBody>
                    <a:bodyPr/>
                    <a:lstStyle/>
                    <a:p>
                      <a:pPr indent="0" lvl="0" marL="0" rtl="0" algn="l">
                        <a:spcBef>
                          <a:spcPts val="0"/>
                        </a:spcBef>
                        <a:spcAft>
                          <a:spcPts val="0"/>
                        </a:spcAft>
                        <a:buNone/>
                      </a:pPr>
                      <a:r>
                        <a:rPr lang="en"/>
                        <a:t>Soda lovers </a:t>
                      </a:r>
                      <a:r>
                        <a:rPr lang="en"/>
                        <a:t>wiki and bottle </a:t>
                      </a:r>
                      <a:endParaRPr/>
                    </a:p>
                    <a:p>
                      <a:pPr indent="0" lvl="0" marL="0" rtl="0" algn="l">
                        <a:spcBef>
                          <a:spcPts val="0"/>
                        </a:spcBef>
                        <a:spcAft>
                          <a:spcPts val="0"/>
                        </a:spcAft>
                        <a:buNone/>
                      </a:pPr>
                      <a:r>
                        <a:rPr lang="en"/>
                        <a:t>https://soda-loverswiki.fandom.com/wiki/Crush</a:t>
                      </a:r>
                      <a:endParaRPr/>
                    </a:p>
                  </a:txBody>
                  <a:tcPr marT="91425" marB="91425" marR="91425" marL="91425"/>
                </a:tc>
                <a:tc>
                  <a:txBody>
                    <a:bodyPr/>
                    <a:lstStyle/>
                    <a:p>
                      <a:pPr indent="0" lvl="0" marL="0" rtl="0" algn="l">
                        <a:spcBef>
                          <a:spcPts val="0"/>
                        </a:spcBef>
                        <a:spcAft>
                          <a:spcPts val="0"/>
                        </a:spcAft>
                        <a:buNone/>
                      </a:pPr>
                      <a:r>
                        <a:rPr lang="en"/>
                        <a:t>2025</a:t>
                      </a:r>
                      <a:endParaRPr/>
                    </a:p>
                  </a:txBody>
                  <a:tcPr marT="91425" marB="91425" marR="91425" marL="91425"/>
                </a:tc>
              </a:tr>
              <a:tr h="381000">
                <a:tc>
                  <a:txBody>
                    <a:bodyPr/>
                    <a:lstStyle/>
                    <a:p>
                      <a:pPr indent="0" lvl="0" marL="0" rtl="0" algn="l">
                        <a:spcBef>
                          <a:spcPts val="0"/>
                        </a:spcBef>
                        <a:spcAft>
                          <a:spcPts val="0"/>
                        </a:spcAft>
                        <a:buNone/>
                      </a:pPr>
                      <a:r>
                        <a:rPr lang="en"/>
                        <a:t>About </a:t>
                      </a:r>
                      <a:r>
                        <a:rPr lang="en"/>
                        <a:t>Coke</a:t>
                      </a:r>
                      <a:endParaRPr/>
                    </a:p>
                  </a:txBody>
                  <a:tcPr marT="91425" marB="91425" marR="91425" marL="91425"/>
                </a:tc>
                <a:tc>
                  <a:txBody>
                    <a:bodyPr/>
                    <a:lstStyle/>
                    <a:p>
                      <a:pPr indent="0" lvl="0" marL="0" rtl="0" algn="l">
                        <a:spcBef>
                          <a:spcPts val="0"/>
                        </a:spcBef>
                        <a:spcAft>
                          <a:spcPts val="0"/>
                        </a:spcAft>
                        <a:buNone/>
                      </a:pPr>
                      <a:r>
                        <a:rPr lang="en"/>
                        <a:t>The coca cola company</a:t>
                      </a:r>
                      <a:endParaRPr/>
                    </a:p>
                  </a:txBody>
                  <a:tcPr marT="91425" marB="91425" marR="91425" marL="91425"/>
                </a:tc>
                <a:tc>
                  <a:txBody>
                    <a:bodyPr/>
                    <a:lstStyle/>
                    <a:p>
                      <a:pPr indent="0" lvl="0" marL="0" rtl="0" algn="l">
                        <a:spcBef>
                          <a:spcPts val="0"/>
                        </a:spcBef>
                        <a:spcAft>
                          <a:spcPts val="0"/>
                        </a:spcAft>
                        <a:buNone/>
                      </a:pPr>
                      <a:r>
                        <a:rPr lang="en"/>
                        <a:t>The Coca Cola Company </a:t>
                      </a:r>
                      <a:r>
                        <a:rPr lang="en"/>
                        <a:t>and bottle </a:t>
                      </a:r>
                      <a:endParaRPr/>
                    </a:p>
                    <a:p>
                      <a:pPr indent="0" lvl="0" marL="0" rtl="0" algn="l">
                        <a:spcBef>
                          <a:spcPts val="0"/>
                        </a:spcBef>
                        <a:spcAft>
                          <a:spcPts val="0"/>
                        </a:spcAft>
                        <a:buNone/>
                      </a:pPr>
                      <a:r>
                        <a:rPr lang="en"/>
                        <a:t>https://www.coca-colacompany.com/about-us/history/the-history-of-the-coca-cola-contour-bottle</a:t>
                      </a:r>
                      <a:endParaRPr/>
                    </a:p>
                  </a:txBody>
                  <a:tcPr marT="91425" marB="91425" marR="91425" marL="91425"/>
                </a:tc>
                <a:tc>
                  <a:txBody>
                    <a:bodyPr/>
                    <a:lstStyle/>
                    <a:p>
                      <a:pPr indent="0" lvl="0" marL="0" rtl="0" algn="l">
                        <a:spcBef>
                          <a:spcPts val="0"/>
                        </a:spcBef>
                        <a:spcAft>
                          <a:spcPts val="0"/>
                        </a:spcAft>
                        <a:buNone/>
                      </a:pPr>
                      <a:r>
                        <a:rPr lang="en"/>
                        <a:t>2025</a:t>
                      </a:r>
                      <a:endParaRPr/>
                    </a:p>
                  </a:txBody>
                  <a:tcPr marT="91425" marB="91425" marR="91425" marL="91425"/>
                </a:tc>
              </a:tr>
              <a:tr h="381000">
                <a:tc>
                  <a:txBody>
                    <a:bodyPr/>
                    <a:lstStyle/>
                    <a:p>
                      <a:pPr indent="0" lvl="0" marL="0" rtl="0" algn="l">
                        <a:spcBef>
                          <a:spcPts val="0"/>
                        </a:spcBef>
                        <a:spcAft>
                          <a:spcPts val="0"/>
                        </a:spcAft>
                        <a:buNone/>
                      </a:pPr>
                      <a:r>
                        <a:rPr lang="en"/>
                        <a:t>About Mountain dew</a:t>
                      </a:r>
                      <a:endParaRPr/>
                    </a:p>
                  </a:txBody>
                  <a:tcPr marT="91425" marB="91425" marR="91425" marL="91425"/>
                </a:tc>
                <a:tc>
                  <a:txBody>
                    <a:bodyPr/>
                    <a:lstStyle/>
                    <a:p>
                      <a:pPr indent="0" lvl="0" marL="0" rtl="0" algn="l">
                        <a:spcBef>
                          <a:spcPts val="0"/>
                        </a:spcBef>
                        <a:spcAft>
                          <a:spcPts val="0"/>
                        </a:spcAft>
                        <a:buNone/>
                      </a:pPr>
                      <a:r>
                        <a:rPr lang="en"/>
                        <a:t>Does not show</a:t>
                      </a:r>
                      <a:endParaRPr/>
                    </a:p>
                  </a:txBody>
                  <a:tcPr marT="91425" marB="91425" marR="91425" marL="91425"/>
                </a:tc>
                <a:tc>
                  <a:txBody>
                    <a:bodyPr/>
                    <a:lstStyle/>
                    <a:p>
                      <a:pPr indent="0" lvl="0" marL="0" rtl="0" algn="l">
                        <a:spcBef>
                          <a:spcPts val="0"/>
                        </a:spcBef>
                        <a:spcAft>
                          <a:spcPts val="0"/>
                        </a:spcAft>
                        <a:buNone/>
                      </a:pPr>
                      <a:r>
                        <a:rPr lang="en"/>
                        <a:t>Wikipedia </a:t>
                      </a:r>
                      <a:r>
                        <a:rPr lang="en"/>
                        <a:t>and bottle </a:t>
                      </a:r>
                      <a:endParaRPr/>
                    </a:p>
                    <a:p>
                      <a:pPr indent="0" lvl="0" marL="0" rtl="0" algn="l">
                        <a:spcBef>
                          <a:spcPts val="0"/>
                        </a:spcBef>
                        <a:spcAft>
                          <a:spcPts val="0"/>
                        </a:spcAft>
                        <a:buNone/>
                      </a:pPr>
                      <a:r>
                        <a:rPr lang="en"/>
                        <a:t>https://en.wikipedia.org/wiki/Mountain_Dew</a:t>
                      </a:r>
                      <a:endParaRPr/>
                    </a:p>
                  </a:txBody>
                  <a:tcPr marT="91425" marB="91425" marR="91425" marL="91425"/>
                </a:tc>
                <a:tc>
                  <a:txBody>
                    <a:bodyPr/>
                    <a:lstStyle/>
                    <a:p>
                      <a:pPr indent="0" lvl="0" marL="0" rtl="0" algn="l">
                        <a:spcBef>
                          <a:spcPts val="0"/>
                        </a:spcBef>
                        <a:spcAft>
                          <a:spcPts val="0"/>
                        </a:spcAft>
                        <a:buNone/>
                      </a:pPr>
                      <a:r>
                        <a:rPr lang="en"/>
                        <a:t>2025</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Variables </a:t>
            </a:r>
            <a:endParaRPr/>
          </a:p>
          <a:p>
            <a:pPr indent="0" lvl="0" marL="0" rtl="0" algn="l">
              <a:spcBef>
                <a:spcPts val="0"/>
              </a:spcBef>
              <a:spcAft>
                <a:spcPts val="0"/>
              </a:spcAft>
              <a:buNone/>
            </a:pPr>
            <a:r>
              <a:t/>
            </a:r>
            <a:endParaRPr/>
          </a:p>
        </p:txBody>
      </p:sp>
      <p:sp>
        <p:nvSpPr>
          <p:cNvPr id="319" name="Google Shape;319;p19"/>
          <p:cNvSpPr txBox="1"/>
          <p:nvPr/>
        </p:nvSpPr>
        <p:spPr>
          <a:xfrm>
            <a:off x="764300" y="1358425"/>
            <a:ext cx="3861000" cy="2254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Manipulated / </a:t>
            </a:r>
            <a:r>
              <a:rPr b="1" lang="en" sz="1800">
                <a:solidFill>
                  <a:schemeClr val="dk2"/>
                </a:solidFill>
                <a:latin typeface="Nunito"/>
                <a:ea typeface="Nunito"/>
                <a:cs typeface="Nunito"/>
                <a:sym typeface="Nunito"/>
              </a:rPr>
              <a:t>Independent</a:t>
            </a:r>
            <a:r>
              <a:rPr b="1" lang="en" sz="1800">
                <a:solidFill>
                  <a:schemeClr val="dk2"/>
                </a:solidFill>
                <a:latin typeface="Nunito"/>
                <a:ea typeface="Nunito"/>
                <a:cs typeface="Nunito"/>
                <a:sym typeface="Nunito"/>
              </a:rPr>
              <a: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ONE thing that you will test/change: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W</a:t>
            </a:r>
            <a:r>
              <a:rPr lang="en" sz="1600">
                <a:solidFill>
                  <a:schemeClr val="dk2"/>
                </a:solidFill>
                <a:latin typeface="Nunito"/>
                <a:ea typeface="Nunito"/>
                <a:cs typeface="Nunito"/>
                <a:sym typeface="Nunito"/>
              </a:rPr>
              <a:t>hich soda i put in the jar</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Coca Cola</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Crush</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Mountain Dew</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
        <p:nvSpPr>
          <p:cNvPr id="320" name="Google Shape;320;p19"/>
          <p:cNvSpPr txBox="1"/>
          <p:nvPr/>
        </p:nvSpPr>
        <p:spPr>
          <a:xfrm>
            <a:off x="5052725" y="1391750"/>
            <a:ext cx="3651000" cy="3418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Responding</a:t>
            </a:r>
            <a:r>
              <a:rPr b="1" lang="en" sz="1800">
                <a:solidFill>
                  <a:schemeClr val="dk2"/>
                </a:solidFill>
                <a:latin typeface="Nunito"/>
                <a:ea typeface="Nunito"/>
                <a:cs typeface="Nunito"/>
                <a:sym typeface="Nunito"/>
              </a:rPr>
              <a:t> /</a:t>
            </a:r>
            <a:r>
              <a:rPr b="1" lang="en" sz="1800">
                <a:solidFill>
                  <a:schemeClr val="dk2"/>
                </a:solidFill>
                <a:latin typeface="Nunito"/>
                <a:ea typeface="Nunito"/>
                <a:cs typeface="Nunito"/>
                <a:sym typeface="Nunito"/>
              </a:rPr>
              <a:t>Dependent</a:t>
            </a:r>
            <a:r>
              <a:rPr b="1" lang="en" sz="1800">
                <a:solidFill>
                  <a:schemeClr val="dk2"/>
                </a:solidFill>
                <a:latin typeface="Nunito"/>
                <a:ea typeface="Nunito"/>
                <a:cs typeface="Nunito"/>
                <a:sym typeface="Nunito"/>
              </a:rPr>
              <a:t> </a:t>
            </a:r>
            <a:r>
              <a:rPr b="1" lang="en" sz="1800">
                <a:solidFill>
                  <a:schemeClr val="dk2"/>
                </a:solidFill>
                <a:latin typeface="Nunito"/>
                <a:ea typeface="Nunito"/>
                <a:cs typeface="Nunito"/>
                <a:sym typeface="Nunito"/>
              </a:rPr>
              <a:t>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The thing I think will change or be affected:  The Marshmallow</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will you measure it? </a:t>
            </a:r>
            <a:r>
              <a:rPr lang="en" sz="1600">
                <a:solidFill>
                  <a:schemeClr val="dk2"/>
                </a:solidFill>
                <a:latin typeface="Nunito"/>
                <a:ea typeface="Nunito"/>
                <a:cs typeface="Nunito"/>
                <a:sym typeface="Nunito"/>
              </a:rPr>
              <a:t>: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fast will it </a:t>
            </a:r>
            <a:r>
              <a:rPr lang="en" sz="1600">
                <a:solidFill>
                  <a:schemeClr val="dk2"/>
                </a:solidFill>
                <a:latin typeface="Nunito"/>
                <a:ea typeface="Nunito"/>
                <a:cs typeface="Nunito"/>
                <a:sym typeface="Nunito"/>
              </a:rPr>
              <a:t>dissolve</a:t>
            </a:r>
            <a:r>
              <a:rPr lang="en" sz="1600">
                <a:solidFill>
                  <a:schemeClr val="dk2"/>
                </a:solidFill>
                <a:latin typeface="Nunito"/>
                <a:ea typeface="Nunito"/>
                <a:cs typeface="Nunito"/>
                <a:sym typeface="Nunito"/>
              </a:rPr>
              <a:t> </a:t>
            </a:r>
            <a:r>
              <a:rPr lang="en" sz="1600">
                <a:solidFill>
                  <a:schemeClr val="dk2"/>
                </a:solidFill>
                <a:latin typeface="Nunito"/>
                <a:ea typeface="Nunito"/>
                <a:cs typeface="Nunito"/>
                <a:sym typeface="Nunito"/>
              </a:rPr>
              <a:t>in</a:t>
            </a:r>
            <a:r>
              <a:rPr lang="en" sz="1600">
                <a:solidFill>
                  <a:schemeClr val="dk2"/>
                </a:solidFill>
                <a:latin typeface="Nunito"/>
                <a:ea typeface="Nunito"/>
                <a:cs typeface="Nunito"/>
                <a:sym typeface="Nunito"/>
              </a:rPr>
              <a:t> soda</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26" name="Google Shape;326;p20"/>
          <p:cNvSpPr txBox="1"/>
          <p:nvPr/>
        </p:nvSpPr>
        <p:spPr>
          <a:xfrm>
            <a:off x="711025" y="1391750"/>
            <a:ext cx="7715100" cy="3494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chemeClr val="dk2"/>
                </a:solidFill>
                <a:latin typeface="Nunito"/>
                <a:ea typeface="Nunito"/>
                <a:cs typeface="Nunito"/>
                <a:sym typeface="Nunito"/>
              </a:rPr>
            </a:br>
            <a:r>
              <a:rPr b="1" lang="en" sz="1800">
                <a:solidFill>
                  <a:schemeClr val="dk2"/>
                </a:solidFill>
                <a:latin typeface="Nunito"/>
                <a:ea typeface="Nunito"/>
                <a:cs typeface="Nunito"/>
                <a:sym typeface="Nunito"/>
              </a:rPr>
              <a:t>Controlled</a:t>
            </a:r>
            <a:r>
              <a:rPr b="1" lang="en" sz="1800">
                <a:solidFill>
                  <a:schemeClr val="dk2"/>
                </a:solidFill>
                <a:latin typeface="Nunito"/>
                <a:ea typeface="Nunito"/>
                <a:cs typeface="Nunito"/>
                <a:sym typeface="Nunito"/>
              </a:rPr>
              <a:t> Variables</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Things we have to be very careful to keep the same every time we test so that they do not affect the results/outcome of the experiment: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Jars ,Stopwatch, tape, amount of soda, size of marshmallow</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332" name="Google Shape;332;p21"/>
          <p:cNvSpPr txBox="1"/>
          <p:nvPr/>
        </p:nvSpPr>
        <p:spPr>
          <a:xfrm>
            <a:off x="714450" y="1346350"/>
            <a:ext cx="7715100" cy="16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Your prediction, or what you think will happen:</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If _________________ then _____________ because __________________.</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a:t>
            </a:r>
            <a:r>
              <a:rPr lang="en" sz="1800">
                <a:solidFill>
                  <a:schemeClr val="dk2"/>
                </a:solidFill>
                <a:latin typeface="Nunito"/>
                <a:ea typeface="Nunito"/>
                <a:cs typeface="Nunito"/>
                <a:sym typeface="Nunito"/>
              </a:rPr>
              <a:t>(I do/change this…)          (I think this will happen)       (Why? )</a:t>
            </a:r>
            <a:endParaRPr sz="1800">
              <a:solidFill>
                <a:schemeClr val="dk2"/>
              </a:solidFill>
              <a:latin typeface="Nunito"/>
              <a:ea typeface="Nunito"/>
              <a:cs typeface="Nunito"/>
              <a:sym typeface="Nunito"/>
            </a:endParaRPr>
          </a:p>
          <a:p>
            <a:pPr indent="457200" lvl="0" marL="1371600" rtl="0" algn="l">
              <a:spcBef>
                <a:spcPts val="0"/>
              </a:spcBef>
              <a:spcAft>
                <a:spcPts val="0"/>
              </a:spcAft>
              <a:buNone/>
            </a:pPr>
            <a:r>
              <a:rPr lang="en">
                <a:solidFill>
                  <a:schemeClr val="dk2"/>
                </a:solidFill>
                <a:latin typeface="Nunito"/>
                <a:ea typeface="Nunito"/>
                <a:cs typeface="Nunito"/>
                <a:sym typeface="Nunito"/>
              </a:rPr>
              <a:t>*use info from your research or background knowledge to help explain)</a:t>
            </a:r>
            <a:endParaRPr>
              <a:solidFill>
                <a:schemeClr val="dk2"/>
              </a:solidFill>
              <a:latin typeface="Nunito"/>
              <a:ea typeface="Nunito"/>
              <a:cs typeface="Nunito"/>
              <a:sym typeface="Nunito"/>
            </a:endParaRPr>
          </a:p>
        </p:txBody>
      </p:sp>
      <p:sp>
        <p:nvSpPr>
          <p:cNvPr id="333" name="Google Shape;333;p21"/>
          <p:cNvSpPr txBox="1"/>
          <p:nvPr/>
        </p:nvSpPr>
        <p:spPr>
          <a:xfrm>
            <a:off x="141275" y="2965150"/>
            <a:ext cx="8017800" cy="18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I think that the </a:t>
            </a:r>
            <a:r>
              <a:rPr lang="en" sz="1300">
                <a:solidFill>
                  <a:schemeClr val="dk2"/>
                </a:solidFill>
                <a:latin typeface="Nunito"/>
                <a:ea typeface="Nunito"/>
                <a:cs typeface="Nunito"/>
                <a:sym typeface="Nunito"/>
              </a:rPr>
              <a:t>mountain</a:t>
            </a:r>
            <a:r>
              <a:rPr lang="en" sz="1300">
                <a:solidFill>
                  <a:schemeClr val="dk2"/>
                </a:solidFill>
                <a:latin typeface="Nunito"/>
                <a:ea typeface="Nunito"/>
                <a:cs typeface="Nunito"/>
                <a:sym typeface="Nunito"/>
              </a:rPr>
              <a:t> dew will be the most acidic </a:t>
            </a:r>
            <a:r>
              <a:rPr lang="en" sz="1300">
                <a:solidFill>
                  <a:schemeClr val="dk2"/>
                </a:solidFill>
                <a:latin typeface="Nunito"/>
                <a:ea typeface="Nunito"/>
                <a:cs typeface="Nunito"/>
                <a:sym typeface="Nunito"/>
              </a:rPr>
              <a:t>than</a:t>
            </a:r>
            <a:r>
              <a:rPr lang="en" sz="1300">
                <a:solidFill>
                  <a:schemeClr val="dk2"/>
                </a:solidFill>
                <a:latin typeface="Nunito"/>
                <a:ea typeface="Nunito"/>
                <a:cs typeface="Nunito"/>
                <a:sym typeface="Nunito"/>
              </a:rPr>
              <a:t> coca cola and the least is crush and that the </a:t>
            </a:r>
            <a:r>
              <a:rPr lang="en" sz="1300">
                <a:solidFill>
                  <a:schemeClr val="dk2"/>
                </a:solidFill>
                <a:latin typeface="Nunito"/>
                <a:ea typeface="Nunito"/>
                <a:cs typeface="Nunito"/>
                <a:sym typeface="Nunito"/>
              </a:rPr>
              <a:t>marshmallow</a:t>
            </a:r>
            <a:r>
              <a:rPr lang="en" sz="1300">
                <a:solidFill>
                  <a:schemeClr val="dk2"/>
                </a:solidFill>
                <a:latin typeface="Nunito"/>
                <a:ea typeface="Nunito"/>
                <a:cs typeface="Nunito"/>
                <a:sym typeface="Nunito"/>
              </a:rPr>
              <a:t> will be quick to be </a:t>
            </a:r>
            <a:r>
              <a:rPr lang="en" sz="1300">
                <a:solidFill>
                  <a:schemeClr val="dk2"/>
                </a:solidFill>
                <a:latin typeface="Nunito"/>
                <a:ea typeface="Nunito"/>
                <a:cs typeface="Nunito"/>
                <a:sym typeface="Nunito"/>
              </a:rPr>
              <a:t>dissolve and will make some of the sodas change there shade when you look at it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