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embeddedFontLst>
    <p:embeddedFont>
      <p:font typeface="Montserrat"/>
      <p:regular r:id="rId25"/>
      <p:bold r:id="rId26"/>
      <p:italic r:id="rId27"/>
      <p:boldItalic r:id="rId28"/>
    </p:embeddedFont>
    <p:embeddedFont>
      <p:font typeface="Lat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46B7EC9-77DE-466E-87AD-3FB6EEA7FA08}">
  <a:tblStyle styleId="{546B7EC9-77DE-466E-87AD-3FB6EEA7FA0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Montserrat-bold.fntdata"/><Relationship Id="rId25" Type="http://schemas.openxmlformats.org/officeDocument/2006/relationships/font" Target="fonts/Montserrat-regular.fntdata"/><Relationship Id="rId28" Type="http://schemas.openxmlformats.org/officeDocument/2006/relationships/font" Target="fonts/Montserrat-boldItalic.fntdata"/><Relationship Id="rId27" Type="http://schemas.openxmlformats.org/officeDocument/2006/relationships/font" Target="fonts/Montserrat-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Lato-regular.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Lato-italic.fntdata"/><Relationship Id="rId30" Type="http://schemas.openxmlformats.org/officeDocument/2006/relationships/font" Target="fonts/Lato-bold.fntdata"/><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font" Target="fonts/Lato-bold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c6f90357f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c6f90357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c6f90357f_0_1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c6f90357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b935ba67e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b935ba67e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b935ba67e2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b935ba67e2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c6f90357f_0_3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c6f90357f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ae6fa700fe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ae6fa700fe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b935ba67e2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b935ba67e2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c6f90357f_0_3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c6f90357f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b76c9411bc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b76c9411bc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b935ba67e2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b935ba67e2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c6f90357f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c6f90357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c6f90357f_0_2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c6f90357f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ae6fa700f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ae6fa700f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b935ba67e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b935ba67e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c6f90357f_0_1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c6f90357f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afa0d05324_0_4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afa0d05324_0_4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afa0d05324_0_4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afa0d05324_0_4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b76c9411b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b76c9411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fade thruBlk="1"/>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hyperlink" Target="https://www.sciencebuddies.org/science-fair-projects/project-ideas/Phys_p033/physics/supercooling-water-and-snap-freezing" TargetMode="External"/><Relationship Id="rId4" Type="http://schemas.openxmlformats.org/officeDocument/2006/relationships/hyperlink" Target="https://www.sciencebuddies.org/science-fair-projects/project-ideas/Phys_p033/physics/supercooling-water-and-snap-freezing" TargetMode="External"/><Relationship Id="rId5" Type="http://schemas.openxmlformats.org/officeDocument/2006/relationships/hyperlink" Target="https://en.wikipedia.org/w/index.php?title=Supercooling&amp;oldid=1000476631" TargetMode="External"/><Relationship Id="rId6" Type="http://schemas.openxmlformats.org/officeDocument/2006/relationships/hyperlink" Target="https://en.wikipedia.org/w/index.php?title=Supercooling&amp;oldid=1000476631" TargetMode="External"/><Relationship Id="rId7" Type="http://schemas.openxmlformats.org/officeDocument/2006/relationships/hyperlink" Target="http://thescienceexplorer.com/nature/cryoproteins-and-supercooling-how-some-animals-survive-bitter-winter-temperatures" TargetMode="External"/><Relationship Id="rId8" Type="http://schemas.openxmlformats.org/officeDocument/2006/relationships/hyperlink" Target="https://www.sciencedaily.com/releases/2020/09/200917180419.ht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 Id="rId3" Type="http://schemas.openxmlformats.org/officeDocument/2006/relationships/hyperlink" Target="http://drive.google.com/file/d/11V45pX_GXHP754l2Ve6Lz0aMSGI-YuvA/view"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Supercool, </a:t>
            </a:r>
            <a:endParaRPr/>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en"/>
              <a:t>Supercooling</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900"/>
              <a:t>A</a:t>
            </a:r>
            <a:r>
              <a:rPr lang="en" sz="1000"/>
              <a:t>very Steinke</a:t>
            </a:r>
            <a:endParaRPr sz="1000"/>
          </a:p>
        </p:txBody>
      </p:sp>
      <p:pic>
        <p:nvPicPr>
          <p:cNvPr id="136" name="Google Shape;136;p13"/>
          <p:cNvPicPr preferRelativeResize="0"/>
          <p:nvPr/>
        </p:nvPicPr>
        <p:blipFill>
          <a:blip r:embed="rId3">
            <a:alphaModFix/>
          </a:blip>
          <a:stretch>
            <a:fillRect/>
          </a:stretch>
        </p:blipFill>
        <p:spPr>
          <a:xfrm>
            <a:off x="3537150" y="2233800"/>
            <a:ext cx="2903325" cy="506100"/>
          </a:xfrm>
          <a:prstGeom prst="rect">
            <a:avLst/>
          </a:prstGeom>
          <a:noFill/>
          <a:ln>
            <a:noFill/>
          </a:ln>
        </p:spPr>
      </p:pic>
      <p:pic>
        <p:nvPicPr>
          <p:cNvPr id="137" name="Google Shape;137;p13"/>
          <p:cNvPicPr preferRelativeResize="0"/>
          <p:nvPr/>
        </p:nvPicPr>
        <p:blipFill>
          <a:blip r:embed="rId4">
            <a:alphaModFix/>
          </a:blip>
          <a:stretch>
            <a:fillRect/>
          </a:stretch>
        </p:blipFill>
        <p:spPr>
          <a:xfrm>
            <a:off x="3617925" y="3263775"/>
            <a:ext cx="3470700" cy="554675"/>
          </a:xfrm>
          <a:prstGeom prst="rect">
            <a:avLst/>
          </a:prstGeom>
          <a:noFill/>
          <a:ln>
            <a:noFill/>
          </a:ln>
        </p:spPr>
      </p:pic>
    </p:spTree>
  </p:cSld>
  <p:clrMapOvr>
    <a:masterClrMapping/>
  </p:clrMapOvr>
  <mc:AlternateContent>
    <mc:Choice Requires="p14">
      <p:transition spd="slow" p14:dur="10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2"/>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t>Materials</a:t>
            </a:r>
            <a:endParaRPr sz="3300"/>
          </a:p>
        </p:txBody>
      </p:sp>
      <p:sp>
        <p:nvSpPr>
          <p:cNvPr id="192" name="Google Shape;192;p22"/>
          <p:cNvSpPr txBox="1"/>
          <p:nvPr>
            <p:ph idx="4294967295" type="subTitle"/>
          </p:nvPr>
        </p:nvSpPr>
        <p:spPr>
          <a:xfrm>
            <a:off x="1297500" y="3538000"/>
            <a:ext cx="3036300" cy="506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      </a:t>
            </a:r>
            <a:endParaRPr/>
          </a:p>
        </p:txBody>
      </p:sp>
      <p:sp>
        <p:nvSpPr>
          <p:cNvPr id="193" name="Google Shape;193;p22"/>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1000"/>
              </a:spcBef>
              <a:spcAft>
                <a:spcPts val="0"/>
              </a:spcAft>
              <a:buClr>
                <a:srgbClr val="FFFFFF"/>
              </a:buClr>
              <a:buSzPts val="1800"/>
              <a:buFont typeface="Arial"/>
              <a:buChar char="●"/>
            </a:pPr>
            <a:r>
              <a:rPr lang="en" sz="1800">
                <a:solidFill>
                  <a:srgbClr val="FFFFFF"/>
                </a:solidFill>
                <a:latin typeface="Arial"/>
                <a:ea typeface="Arial"/>
                <a:cs typeface="Arial"/>
                <a:sym typeface="Arial"/>
              </a:rPr>
              <a:t>Large bowl</a:t>
            </a:r>
            <a:endParaRPr sz="1800">
              <a:solidFill>
                <a:srgbClr val="FFFFFF"/>
              </a:solidFill>
              <a:latin typeface="Arial"/>
              <a:ea typeface="Arial"/>
              <a:cs typeface="Arial"/>
              <a:sym typeface="Arial"/>
            </a:endParaRPr>
          </a:p>
          <a:p>
            <a:pPr indent="-342900" lvl="0" marL="457200" rtl="0" algn="l">
              <a:lnSpc>
                <a:spcPct val="100000"/>
              </a:lnSpc>
              <a:spcBef>
                <a:spcPts val="0"/>
              </a:spcBef>
              <a:spcAft>
                <a:spcPts val="0"/>
              </a:spcAft>
              <a:buClr>
                <a:srgbClr val="FFFFFF"/>
              </a:buClr>
              <a:buSzPts val="1800"/>
              <a:buFont typeface="Arial"/>
              <a:buChar char="●"/>
            </a:pPr>
            <a:r>
              <a:rPr lang="en" sz="1800">
                <a:solidFill>
                  <a:srgbClr val="FFFFFF"/>
                </a:solidFill>
                <a:latin typeface="Arial"/>
                <a:ea typeface="Arial"/>
                <a:cs typeface="Arial"/>
                <a:sym typeface="Arial"/>
              </a:rPr>
              <a:t>Ice</a:t>
            </a:r>
            <a:endParaRPr sz="1800">
              <a:solidFill>
                <a:srgbClr val="FFFFFF"/>
              </a:solidFill>
              <a:latin typeface="Arial"/>
              <a:ea typeface="Arial"/>
              <a:cs typeface="Arial"/>
              <a:sym typeface="Arial"/>
            </a:endParaRPr>
          </a:p>
          <a:p>
            <a:pPr indent="-342900" lvl="0" marL="457200" rtl="0" algn="l">
              <a:lnSpc>
                <a:spcPct val="100000"/>
              </a:lnSpc>
              <a:spcBef>
                <a:spcPts val="0"/>
              </a:spcBef>
              <a:spcAft>
                <a:spcPts val="0"/>
              </a:spcAft>
              <a:buClr>
                <a:srgbClr val="FFFFFF"/>
              </a:buClr>
              <a:buSzPts val="1800"/>
              <a:buFont typeface="Arial"/>
              <a:buChar char="●"/>
            </a:pPr>
            <a:r>
              <a:rPr lang="en" sz="1800">
                <a:solidFill>
                  <a:srgbClr val="FFFFFF"/>
                </a:solidFill>
                <a:latin typeface="Arial"/>
                <a:ea typeface="Arial"/>
                <a:cs typeface="Arial"/>
                <a:sym typeface="Arial"/>
              </a:rPr>
              <a:t>Salt</a:t>
            </a:r>
            <a:endParaRPr sz="1800">
              <a:solidFill>
                <a:srgbClr val="FFFFFF"/>
              </a:solidFill>
              <a:latin typeface="Arial"/>
              <a:ea typeface="Arial"/>
              <a:cs typeface="Arial"/>
              <a:sym typeface="Arial"/>
            </a:endParaRPr>
          </a:p>
          <a:p>
            <a:pPr indent="-342900" lvl="0" marL="457200" rtl="0" algn="l">
              <a:lnSpc>
                <a:spcPct val="100000"/>
              </a:lnSpc>
              <a:spcBef>
                <a:spcPts val="0"/>
              </a:spcBef>
              <a:spcAft>
                <a:spcPts val="0"/>
              </a:spcAft>
              <a:buClr>
                <a:srgbClr val="FFFFFF"/>
              </a:buClr>
              <a:buSzPts val="1800"/>
              <a:buFont typeface="Arial"/>
              <a:buChar char="●"/>
            </a:pPr>
            <a:r>
              <a:rPr lang="en" sz="1800">
                <a:solidFill>
                  <a:srgbClr val="FFFFFF"/>
                </a:solidFill>
                <a:latin typeface="Arial"/>
                <a:ea typeface="Arial"/>
                <a:cs typeface="Arial"/>
                <a:sym typeface="Arial"/>
              </a:rPr>
              <a:t>Distilled water</a:t>
            </a:r>
            <a:endParaRPr sz="1800">
              <a:solidFill>
                <a:srgbClr val="FFFFFF"/>
              </a:solidFill>
              <a:latin typeface="Arial"/>
              <a:ea typeface="Arial"/>
              <a:cs typeface="Arial"/>
              <a:sym typeface="Arial"/>
            </a:endParaRPr>
          </a:p>
          <a:p>
            <a:pPr indent="-342900" lvl="0" marL="457200" rtl="0" algn="l">
              <a:lnSpc>
                <a:spcPct val="100000"/>
              </a:lnSpc>
              <a:spcBef>
                <a:spcPts val="0"/>
              </a:spcBef>
              <a:spcAft>
                <a:spcPts val="0"/>
              </a:spcAft>
              <a:buClr>
                <a:srgbClr val="FFFFFF"/>
              </a:buClr>
              <a:buSzPts val="1800"/>
              <a:buFont typeface="Arial"/>
              <a:buChar char="●"/>
            </a:pPr>
            <a:r>
              <a:rPr lang="en" sz="1800">
                <a:solidFill>
                  <a:srgbClr val="FFFFFF"/>
                </a:solidFill>
                <a:latin typeface="Arial"/>
                <a:ea typeface="Arial"/>
                <a:cs typeface="Arial"/>
                <a:sym typeface="Arial"/>
              </a:rPr>
              <a:t>Tap water</a:t>
            </a:r>
            <a:endParaRPr sz="1800">
              <a:solidFill>
                <a:srgbClr val="FFFFFF"/>
              </a:solidFill>
              <a:latin typeface="Arial"/>
              <a:ea typeface="Arial"/>
              <a:cs typeface="Arial"/>
              <a:sym typeface="Arial"/>
            </a:endParaRPr>
          </a:p>
          <a:p>
            <a:pPr indent="-342900" lvl="0" marL="457200" rtl="0" algn="l">
              <a:lnSpc>
                <a:spcPct val="100000"/>
              </a:lnSpc>
              <a:spcBef>
                <a:spcPts val="0"/>
              </a:spcBef>
              <a:spcAft>
                <a:spcPts val="0"/>
              </a:spcAft>
              <a:buClr>
                <a:srgbClr val="FFFFFF"/>
              </a:buClr>
              <a:buSzPts val="1800"/>
              <a:buFont typeface="Arial"/>
              <a:buChar char="●"/>
            </a:pPr>
            <a:r>
              <a:rPr lang="en" sz="1800">
                <a:solidFill>
                  <a:srgbClr val="FFFFFF"/>
                </a:solidFill>
                <a:latin typeface="Arial"/>
                <a:ea typeface="Arial"/>
                <a:cs typeface="Arial"/>
                <a:sym typeface="Arial"/>
              </a:rPr>
              <a:t>Kettle</a:t>
            </a:r>
            <a:endParaRPr sz="1800">
              <a:solidFill>
                <a:srgbClr val="FFFFFF"/>
              </a:solidFill>
              <a:latin typeface="Arial"/>
              <a:ea typeface="Arial"/>
              <a:cs typeface="Arial"/>
              <a:sym typeface="Arial"/>
            </a:endParaRPr>
          </a:p>
          <a:p>
            <a:pPr indent="-342900" lvl="0" marL="457200" rtl="0" algn="l">
              <a:lnSpc>
                <a:spcPct val="100000"/>
              </a:lnSpc>
              <a:spcBef>
                <a:spcPts val="0"/>
              </a:spcBef>
              <a:spcAft>
                <a:spcPts val="0"/>
              </a:spcAft>
              <a:buClr>
                <a:srgbClr val="FFFFFF"/>
              </a:buClr>
              <a:buSzPts val="1800"/>
              <a:buFont typeface="Arial"/>
              <a:buChar char="●"/>
            </a:pPr>
            <a:r>
              <a:rPr lang="en" sz="1800">
                <a:solidFill>
                  <a:srgbClr val="FFFFFF"/>
                </a:solidFill>
                <a:latin typeface="Arial"/>
                <a:ea typeface="Arial"/>
                <a:cs typeface="Arial"/>
                <a:sym typeface="Arial"/>
              </a:rPr>
              <a:t>Thermometer. A good range would be -20°C to 110°C,</a:t>
            </a:r>
            <a:endParaRPr sz="1800">
              <a:solidFill>
                <a:srgbClr val="FFFFFF"/>
              </a:solidFill>
              <a:latin typeface="Arial"/>
              <a:ea typeface="Arial"/>
              <a:cs typeface="Arial"/>
              <a:sym typeface="Arial"/>
            </a:endParaRPr>
          </a:p>
          <a:p>
            <a:pPr indent="-342900" lvl="0" marL="457200" rtl="0" algn="l">
              <a:lnSpc>
                <a:spcPct val="100000"/>
              </a:lnSpc>
              <a:spcBef>
                <a:spcPts val="0"/>
              </a:spcBef>
              <a:spcAft>
                <a:spcPts val="0"/>
              </a:spcAft>
              <a:buClr>
                <a:srgbClr val="FFFFFF"/>
              </a:buClr>
              <a:buSzPts val="1800"/>
              <a:buFont typeface="Arial"/>
              <a:buChar char="●"/>
            </a:pPr>
            <a:r>
              <a:rPr lang="en" sz="1800">
                <a:solidFill>
                  <a:srgbClr val="FFFFFF"/>
                </a:solidFill>
                <a:latin typeface="Arial"/>
                <a:ea typeface="Arial"/>
                <a:cs typeface="Arial"/>
                <a:sym typeface="Arial"/>
              </a:rPr>
              <a:t>Transparent plastic cups (tip: a tall, narrow shape works best)</a:t>
            </a:r>
            <a:endParaRPr sz="1800">
              <a:solidFill>
                <a:srgbClr val="FFFFFF"/>
              </a:solidFill>
              <a:latin typeface="Arial"/>
              <a:ea typeface="Arial"/>
              <a:cs typeface="Arial"/>
              <a:sym typeface="Arial"/>
            </a:endParaRPr>
          </a:p>
          <a:p>
            <a:pPr indent="-342900" lvl="0" marL="457200" rtl="0" algn="l">
              <a:lnSpc>
                <a:spcPct val="100000"/>
              </a:lnSpc>
              <a:spcBef>
                <a:spcPts val="0"/>
              </a:spcBef>
              <a:spcAft>
                <a:spcPts val="0"/>
              </a:spcAft>
              <a:buClr>
                <a:srgbClr val="FFFFFF"/>
              </a:buClr>
              <a:buSzPts val="1800"/>
              <a:buFont typeface="Arial"/>
              <a:buChar char="●"/>
            </a:pPr>
            <a:r>
              <a:rPr lang="en" sz="1800">
                <a:solidFill>
                  <a:srgbClr val="FFFFFF"/>
                </a:solidFill>
                <a:latin typeface="Arial"/>
                <a:ea typeface="Arial"/>
                <a:cs typeface="Arial"/>
                <a:sym typeface="Arial"/>
              </a:rPr>
              <a:t>Piece of cardboard (e.g., empty cereal box)</a:t>
            </a:r>
            <a:endParaRPr sz="1800">
              <a:solidFill>
                <a:srgbClr val="FFFFFF"/>
              </a:solidFill>
              <a:latin typeface="Arial"/>
              <a:ea typeface="Arial"/>
              <a:cs typeface="Arial"/>
              <a:sym typeface="Arial"/>
            </a:endParaRPr>
          </a:p>
          <a:p>
            <a:pPr indent="-342900" lvl="0" marL="457200" rtl="0" algn="l">
              <a:lnSpc>
                <a:spcPct val="100000"/>
              </a:lnSpc>
              <a:spcBef>
                <a:spcPts val="0"/>
              </a:spcBef>
              <a:spcAft>
                <a:spcPts val="0"/>
              </a:spcAft>
              <a:buClr>
                <a:srgbClr val="FFFFFF"/>
              </a:buClr>
              <a:buSzPts val="1800"/>
              <a:buFont typeface="Arial"/>
              <a:buChar char="●"/>
            </a:pPr>
            <a:r>
              <a:rPr lang="en" sz="1800">
                <a:solidFill>
                  <a:srgbClr val="FFFFFF"/>
                </a:solidFill>
                <a:latin typeface="Arial"/>
                <a:ea typeface="Arial"/>
                <a:cs typeface="Arial"/>
                <a:sym typeface="Arial"/>
              </a:rPr>
              <a:t>Scissors </a:t>
            </a:r>
            <a:endParaRPr sz="1800">
              <a:solidFill>
                <a:srgbClr val="FFFFFF"/>
              </a:solidFill>
              <a:latin typeface="Arial"/>
              <a:ea typeface="Arial"/>
              <a:cs typeface="Arial"/>
              <a:sym typeface="Arial"/>
            </a:endParaRPr>
          </a:p>
          <a:p>
            <a:pPr indent="0" lvl="0" marL="457200" rtl="0" algn="l">
              <a:spcBef>
                <a:spcPts val="1000"/>
              </a:spcBef>
              <a:spcAft>
                <a:spcPts val="1600"/>
              </a:spcAft>
              <a:buNone/>
            </a:pPr>
            <a:r>
              <a:t/>
            </a:r>
            <a:endParaRPr sz="1700">
              <a:solidFill>
                <a:srgbClr val="FFFFFF"/>
              </a:solidFill>
            </a:endParaRPr>
          </a:p>
        </p:txBody>
      </p:sp>
    </p:spTree>
  </p:cSld>
  <p:clrMapOvr>
    <a:masterClrMapping/>
  </p:clrMapOvr>
  <mc:AlternateContent>
    <mc:Choice Requires="p14">
      <p:transition spd="slow" p14:dur="1000">
        <p14:gallery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3"/>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Observations</a:t>
            </a:r>
            <a:endParaRPr/>
          </a:p>
        </p:txBody>
      </p:sp>
      <p:sp>
        <p:nvSpPr>
          <p:cNvPr id="199" name="Google Shape;199;p23"/>
          <p:cNvSpPr txBox="1"/>
          <p:nvPr>
            <p:ph idx="1" type="body"/>
          </p:nvPr>
        </p:nvSpPr>
        <p:spPr>
          <a:xfrm>
            <a:off x="5829500" y="2025050"/>
            <a:ext cx="2802000" cy="1349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sz="1700"/>
          </a:p>
        </p:txBody>
      </p:sp>
      <p:graphicFrame>
        <p:nvGraphicFramePr>
          <p:cNvPr id="200" name="Google Shape;200;p23"/>
          <p:cNvGraphicFramePr/>
          <p:nvPr/>
        </p:nvGraphicFramePr>
        <p:xfrm>
          <a:off x="76200" y="-18025"/>
          <a:ext cx="3000000" cy="3000000"/>
        </p:xfrm>
        <a:graphic>
          <a:graphicData uri="http://schemas.openxmlformats.org/drawingml/2006/table">
            <a:tbl>
              <a:tblPr>
                <a:noFill/>
                <a:tableStyleId>{546B7EC9-77DE-466E-87AD-3FB6EEA7FA08}</a:tableStyleId>
              </a:tblPr>
              <a:tblGrid>
                <a:gridCol w="825500"/>
                <a:gridCol w="749300"/>
                <a:gridCol w="749300"/>
                <a:gridCol w="749300"/>
                <a:gridCol w="749300"/>
                <a:gridCol w="749300"/>
                <a:gridCol w="749300"/>
                <a:gridCol w="749300"/>
                <a:gridCol w="749300"/>
                <a:gridCol w="749300"/>
                <a:gridCol w="749300"/>
                <a:gridCol w="749300"/>
              </a:tblGrid>
              <a:tr h="444750">
                <a:tc gridSpan="3">
                  <a:txBody>
                    <a:bodyPr/>
                    <a:lstStyle/>
                    <a:p>
                      <a:pPr indent="0" lvl="0" marL="0" rtl="0" algn="ctr">
                        <a:lnSpc>
                          <a:spcPct val="115000"/>
                        </a:lnSpc>
                        <a:spcBef>
                          <a:spcPts val="0"/>
                        </a:spcBef>
                        <a:spcAft>
                          <a:spcPts val="0"/>
                        </a:spcAft>
                        <a:buNone/>
                      </a:pPr>
                      <a:r>
                        <a:rPr lang="en" sz="1000"/>
                        <a:t>TAP 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DBDBD"/>
                    </a:solidFill>
                  </a:tcPr>
                </a:tc>
                <a:tc hMerge="1"/>
                <a:tc hMerge="1"/>
                <a:tc gridSpan="3">
                  <a:txBody>
                    <a:bodyPr/>
                    <a:lstStyle/>
                    <a:p>
                      <a:pPr indent="0" lvl="0" marL="0" rtl="0" algn="ctr">
                        <a:lnSpc>
                          <a:spcPct val="115000"/>
                        </a:lnSpc>
                        <a:spcBef>
                          <a:spcPts val="0"/>
                        </a:spcBef>
                        <a:spcAft>
                          <a:spcPts val="0"/>
                        </a:spcAft>
                        <a:buNone/>
                      </a:pPr>
                      <a:r>
                        <a:rPr lang="en" sz="1000"/>
                        <a:t>DISTILLED 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DBDBD"/>
                    </a:solidFill>
                  </a:tcPr>
                </a:tc>
                <a:tc hMerge="1"/>
                <a:tc hMerge="1"/>
                <a:tc gridSpan="3">
                  <a:txBody>
                    <a:bodyPr/>
                    <a:lstStyle/>
                    <a:p>
                      <a:pPr indent="0" lvl="0" marL="0" rtl="0" algn="ctr">
                        <a:lnSpc>
                          <a:spcPct val="115000"/>
                        </a:lnSpc>
                        <a:spcBef>
                          <a:spcPts val="0"/>
                        </a:spcBef>
                        <a:spcAft>
                          <a:spcPts val="0"/>
                        </a:spcAft>
                        <a:buNone/>
                      </a:pPr>
                      <a:r>
                        <a:rPr lang="en" sz="1000"/>
                        <a:t>SPRING 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DBDBD"/>
                    </a:solidFill>
                  </a:tcPr>
                </a:tc>
                <a:tc hMerge="1"/>
                <a:tc hMerge="1"/>
                <a:tc gridSpan="3">
                  <a:txBody>
                    <a:bodyPr/>
                    <a:lstStyle/>
                    <a:p>
                      <a:pPr indent="0" lvl="0" marL="0" rtl="0" algn="ctr">
                        <a:lnSpc>
                          <a:spcPct val="115000"/>
                        </a:lnSpc>
                        <a:spcBef>
                          <a:spcPts val="0"/>
                        </a:spcBef>
                        <a:spcAft>
                          <a:spcPts val="0"/>
                        </a:spcAft>
                        <a:buNone/>
                      </a:pPr>
                      <a:r>
                        <a:rPr lang="en" sz="1000"/>
                        <a:t>BOILED TAP 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DBDBD"/>
                    </a:solidFill>
                  </a:tcPr>
                </a:tc>
                <a:tc hMerge="1"/>
                <a:tc hMerge="1"/>
              </a:tr>
              <a:tr h="344125">
                <a:tc>
                  <a:txBody>
                    <a:bodyPr/>
                    <a:lstStyle/>
                    <a:p>
                      <a:pPr indent="0" lvl="0" marL="0" rtl="0" algn="l">
                        <a:lnSpc>
                          <a:spcPct val="115000"/>
                        </a:lnSpc>
                        <a:spcBef>
                          <a:spcPts val="0"/>
                        </a:spcBef>
                        <a:spcAft>
                          <a:spcPts val="0"/>
                        </a:spcAft>
                        <a:buNone/>
                      </a:pPr>
                      <a:r>
                        <a:rPr lang="en" sz="1000"/>
                        <a:t>Time (Mins.)</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 sz="1000"/>
                        <a:t>Temp (ºC)</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 sz="1000"/>
                        <a:t>Observations</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 sz="1000"/>
                        <a:t>Time (Mins.)</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 sz="1000"/>
                        <a:t>Temp (ºC)</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 sz="1000"/>
                        <a:t>Observations</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 sz="1000"/>
                        <a:t>Time (Mins.)</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 sz="1000"/>
                        <a:t>Temp (ºC)</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 sz="1000"/>
                        <a:t>Observations</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 sz="1000"/>
                        <a:t>Time (Mins.)</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 sz="1000"/>
                        <a:t>Temp (ºC)</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 sz="1000"/>
                        <a:t>Observations</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9275">
                <a:tc>
                  <a:txBody>
                    <a:bodyPr/>
                    <a:lstStyle/>
                    <a:p>
                      <a:pPr indent="0" lvl="0" marL="0" rtl="0" algn="r">
                        <a:lnSpc>
                          <a:spcPct val="115000"/>
                        </a:lnSpc>
                        <a:spcBef>
                          <a:spcPts val="0"/>
                        </a:spcBef>
                        <a:spcAft>
                          <a:spcPts val="0"/>
                        </a:spcAft>
                        <a:buNone/>
                      </a:pPr>
                      <a:r>
                        <a:rPr lang="en" sz="1000"/>
                        <a:t>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19.7</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19.1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18.9</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19.6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r>
              <a:tr h="189275">
                <a:tc>
                  <a:txBody>
                    <a:bodyPr/>
                    <a:lstStyle/>
                    <a:p>
                      <a:pPr indent="0" lvl="0" marL="0" rtl="0" algn="r">
                        <a:lnSpc>
                          <a:spcPct val="115000"/>
                        </a:lnSpc>
                        <a:spcBef>
                          <a:spcPts val="0"/>
                        </a:spcBef>
                        <a:spcAft>
                          <a:spcPts val="0"/>
                        </a:spcAft>
                        <a:buNone/>
                      </a:pPr>
                      <a:r>
                        <a:rPr lang="en" sz="1000"/>
                        <a:t>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13.6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7.0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13.8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3.0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9275">
                <a:tc>
                  <a:txBody>
                    <a:bodyPr/>
                    <a:lstStyle/>
                    <a:p>
                      <a:pPr indent="0" lvl="0" marL="0" rtl="0" algn="r">
                        <a:lnSpc>
                          <a:spcPct val="115000"/>
                        </a:lnSpc>
                        <a:spcBef>
                          <a:spcPts val="0"/>
                        </a:spcBef>
                        <a:spcAft>
                          <a:spcPts val="0"/>
                        </a:spcAft>
                        <a:buNone/>
                      </a:pPr>
                      <a:r>
                        <a:rPr lang="en" sz="1000"/>
                        <a:t>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11.5</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3.2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11.3</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r>
              <a:tr h="189275">
                <a:tc>
                  <a:txBody>
                    <a:bodyPr/>
                    <a:lstStyle/>
                    <a:p>
                      <a:pPr indent="0" lvl="0" marL="0" rtl="0" algn="r">
                        <a:lnSpc>
                          <a:spcPct val="115000"/>
                        </a:lnSpc>
                        <a:spcBef>
                          <a:spcPts val="0"/>
                        </a:spcBef>
                        <a:spcAft>
                          <a:spcPts val="0"/>
                        </a:spcAft>
                        <a:buNone/>
                      </a:pPr>
                      <a:r>
                        <a:rPr lang="en" sz="1000"/>
                        <a:t>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9.6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9.7</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9275">
                <a:tc>
                  <a:txBody>
                    <a:bodyPr/>
                    <a:lstStyle/>
                    <a:p>
                      <a:pPr indent="0" lvl="0" marL="0" rtl="0" algn="r">
                        <a:lnSpc>
                          <a:spcPct val="115000"/>
                        </a:lnSpc>
                        <a:spcBef>
                          <a:spcPts val="0"/>
                        </a:spcBef>
                        <a:spcAft>
                          <a:spcPts val="0"/>
                        </a:spcAft>
                        <a:buNone/>
                      </a:pPr>
                      <a:r>
                        <a:rPr lang="en" sz="1000"/>
                        <a:t>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7.6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2.5</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8.1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r>
              <a:tr h="189275">
                <a:tc>
                  <a:txBody>
                    <a:bodyPr/>
                    <a:lstStyle/>
                    <a:p>
                      <a:pPr indent="0" lvl="0" marL="0" rtl="0" algn="r">
                        <a:lnSpc>
                          <a:spcPct val="115000"/>
                        </a:lnSpc>
                        <a:spcBef>
                          <a:spcPts val="0"/>
                        </a:spcBef>
                        <a:spcAft>
                          <a:spcPts val="0"/>
                        </a:spcAft>
                        <a:buNone/>
                      </a:pPr>
                      <a:r>
                        <a:rPr lang="en" sz="1000"/>
                        <a:t>10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6.1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2.5</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6.1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9275">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4.6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2.5</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4.6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r>
              <a:tr h="189275">
                <a:tc>
                  <a:txBody>
                    <a:bodyPr/>
                    <a:lstStyle/>
                    <a:p>
                      <a:pPr indent="0" lvl="0" marL="0" rtl="0" algn="r">
                        <a:lnSpc>
                          <a:spcPct val="115000"/>
                        </a:lnSpc>
                        <a:spcBef>
                          <a:spcPts val="0"/>
                        </a:spcBef>
                        <a:spcAft>
                          <a:spcPts val="0"/>
                        </a:spcAft>
                        <a:buNone/>
                      </a:pPr>
                      <a:r>
                        <a:rPr lang="en" sz="1000"/>
                        <a:t>14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3.3</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2.3</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9275">
                <a:tc>
                  <a:txBody>
                    <a:bodyPr/>
                    <a:lstStyle/>
                    <a:p>
                      <a:pPr indent="0" lvl="0" marL="0" rtl="0" algn="r">
                        <a:lnSpc>
                          <a:spcPct val="115000"/>
                        </a:lnSpc>
                        <a:spcBef>
                          <a:spcPts val="0"/>
                        </a:spcBef>
                        <a:spcAft>
                          <a:spcPts val="0"/>
                        </a:spcAft>
                        <a:buNone/>
                      </a:pPr>
                      <a:r>
                        <a:rPr lang="en" sz="1000"/>
                        <a:t>16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1.7</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r>
              <a:tr h="189275">
                <a:tc>
                  <a:txBody>
                    <a:bodyPr/>
                    <a:lstStyle/>
                    <a:p>
                      <a:pPr indent="0" lvl="0" marL="0" rtl="0" algn="r">
                        <a:lnSpc>
                          <a:spcPct val="115000"/>
                        </a:lnSpc>
                        <a:spcBef>
                          <a:spcPts val="0"/>
                        </a:spcBef>
                        <a:spcAft>
                          <a:spcPts val="0"/>
                        </a:spcAft>
                        <a:buNone/>
                      </a:pPr>
                      <a:r>
                        <a:rPr lang="en" sz="1000"/>
                        <a:t>18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0.2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0.6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slush</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9275">
                <a:tc>
                  <a:txBody>
                    <a:bodyPr/>
                    <a:lstStyle/>
                    <a:p>
                      <a:pPr indent="0" lvl="0" marL="0" rtl="0" algn="r">
                        <a:lnSpc>
                          <a:spcPct val="115000"/>
                        </a:lnSpc>
                        <a:spcBef>
                          <a:spcPts val="0"/>
                        </a:spcBef>
                        <a:spcAft>
                          <a:spcPts val="0"/>
                        </a:spcAft>
                        <a:buNone/>
                      </a:pPr>
                      <a:r>
                        <a:rPr lang="en" sz="1000"/>
                        <a:t>20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-0.4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0.6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frozen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r>
              <a:tr h="189275">
                <a:tc>
                  <a:txBody>
                    <a:bodyPr/>
                    <a:lstStyle/>
                    <a:p>
                      <a:pPr indent="0" lvl="0" marL="0" rtl="0" algn="r">
                        <a:lnSpc>
                          <a:spcPct val="115000"/>
                        </a:lnSpc>
                        <a:spcBef>
                          <a:spcPts val="0"/>
                        </a:spcBef>
                        <a:spcAft>
                          <a:spcPts val="0"/>
                        </a:spcAft>
                        <a:buNone/>
                      </a:pPr>
                      <a:r>
                        <a:rPr lang="en" sz="1000"/>
                        <a:t>22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0.1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frozen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9275">
                <a:tc>
                  <a:txBody>
                    <a:bodyPr/>
                    <a:lstStyle/>
                    <a:p>
                      <a:pPr indent="0" lvl="0" marL="0" rtl="0" algn="r">
                        <a:lnSpc>
                          <a:spcPct val="115000"/>
                        </a:lnSpc>
                        <a:spcBef>
                          <a:spcPts val="0"/>
                        </a:spcBef>
                        <a:spcAft>
                          <a:spcPts val="0"/>
                        </a:spcAft>
                        <a:buNone/>
                      </a:pPr>
                      <a:r>
                        <a:rPr lang="en" sz="1000"/>
                        <a:t>24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0.1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frozen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r>
              <a:tr h="189275">
                <a:tc>
                  <a:txBody>
                    <a:bodyPr/>
                    <a:lstStyle/>
                    <a:p>
                      <a:pPr indent="0" lvl="0" marL="0" rtl="0" algn="r">
                        <a:lnSpc>
                          <a:spcPct val="115000"/>
                        </a:lnSpc>
                        <a:spcBef>
                          <a:spcPts val="0"/>
                        </a:spcBef>
                        <a:spcAft>
                          <a:spcPts val="0"/>
                        </a:spcAft>
                        <a:buNone/>
                      </a:pPr>
                      <a:r>
                        <a:rPr lang="en" sz="1000"/>
                        <a:t>26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0.1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frozen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9275">
                <a:tc>
                  <a:txBody>
                    <a:bodyPr/>
                    <a:lstStyle/>
                    <a:p>
                      <a:pPr indent="0" lvl="0" marL="0" rtl="0" algn="r">
                        <a:lnSpc>
                          <a:spcPct val="115000"/>
                        </a:lnSpc>
                        <a:spcBef>
                          <a:spcPts val="0"/>
                        </a:spcBef>
                        <a:spcAft>
                          <a:spcPts val="0"/>
                        </a:spcAft>
                        <a:buNone/>
                      </a:pPr>
                      <a:r>
                        <a:rPr lang="en" sz="1000"/>
                        <a:t>28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1.7</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0.7</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-0.1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frozen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r>
              <a:tr h="189275">
                <a:tc>
                  <a:txBody>
                    <a:bodyPr/>
                    <a:lstStyle/>
                    <a:p>
                      <a:pPr indent="0" lvl="0" marL="0" rtl="0" algn="r">
                        <a:lnSpc>
                          <a:spcPct val="115000"/>
                        </a:lnSpc>
                        <a:spcBef>
                          <a:spcPts val="0"/>
                        </a:spcBef>
                        <a:spcAft>
                          <a:spcPts val="0"/>
                        </a:spcAft>
                        <a:buNone/>
                      </a:pPr>
                      <a:r>
                        <a:rPr lang="en" sz="1000"/>
                        <a:t>30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1.7</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30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-2.9</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30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0.1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30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-0.1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frozen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227125">
                <a:tc>
                  <a:txBody>
                    <a:bodyPr/>
                    <a:lstStyle/>
                    <a:p>
                      <a:pPr indent="0" lvl="0" marL="0" rtl="0" algn="r">
                        <a:lnSpc>
                          <a:spcPct val="115000"/>
                        </a:lnSpc>
                        <a:spcBef>
                          <a:spcPts val="0"/>
                        </a:spcBef>
                        <a:spcAft>
                          <a:spcPts val="0"/>
                        </a:spcAft>
                        <a:buNone/>
                      </a:pPr>
                      <a:r>
                        <a:rPr lang="en" sz="1000"/>
                        <a:t>32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1.3</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32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32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-0.5</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32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-0.1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frozen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r>
              <a:tr h="227125">
                <a:tc>
                  <a:txBody>
                    <a:bodyPr/>
                    <a:lstStyle/>
                    <a:p>
                      <a:pPr indent="0" lvl="0" marL="0" rtl="0" algn="r">
                        <a:lnSpc>
                          <a:spcPct val="115000"/>
                        </a:lnSpc>
                        <a:spcBef>
                          <a:spcPts val="0"/>
                        </a:spcBef>
                        <a:spcAft>
                          <a:spcPts val="0"/>
                        </a:spcAft>
                        <a:buNone/>
                      </a:pPr>
                      <a:r>
                        <a:rPr lang="en" sz="1000"/>
                        <a:t>34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0.3</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slush</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34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34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34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-0.1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frozen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227125">
                <a:tc>
                  <a:txBody>
                    <a:bodyPr/>
                    <a:lstStyle/>
                    <a:p>
                      <a:pPr indent="0" lvl="0" marL="0" rtl="0" algn="r">
                        <a:lnSpc>
                          <a:spcPct val="115000"/>
                        </a:lnSpc>
                        <a:spcBef>
                          <a:spcPts val="0"/>
                        </a:spcBef>
                        <a:spcAft>
                          <a:spcPts val="0"/>
                        </a:spcAft>
                        <a:buNone/>
                      </a:pPr>
                      <a:r>
                        <a:rPr lang="en" sz="1000"/>
                        <a:t>36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-0.7</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ice</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36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36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-1.8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36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-0.1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frozen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r>
              <a:tr h="210575">
                <a:tc>
                  <a:txBody>
                    <a:bodyPr/>
                    <a:lstStyle/>
                    <a:p>
                      <a:pPr indent="0" lvl="0" marL="0" rtl="0" algn="r">
                        <a:lnSpc>
                          <a:spcPct val="115000"/>
                        </a:lnSpc>
                        <a:spcBef>
                          <a:spcPts val="0"/>
                        </a:spcBef>
                        <a:spcAft>
                          <a:spcPts val="0"/>
                        </a:spcAft>
                        <a:buNone/>
                      </a:pPr>
                      <a:r>
                        <a:rPr lang="en" sz="1000"/>
                        <a:t>38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-1.1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ice</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38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38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-2.4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38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r">
                        <a:lnSpc>
                          <a:spcPct val="115000"/>
                        </a:lnSpc>
                        <a:spcBef>
                          <a:spcPts val="0"/>
                        </a:spcBef>
                        <a:spcAft>
                          <a:spcPts val="0"/>
                        </a:spcAft>
                        <a:buNone/>
                      </a:pPr>
                      <a:r>
                        <a:rPr lang="en" sz="1000"/>
                        <a:t>-0.1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frozen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00000">
                <a:tc>
                  <a:txBody>
                    <a:bodyPr/>
                    <a:lstStyle/>
                    <a:p>
                      <a:pPr indent="0" lvl="0" marL="0" rtl="0" algn="r">
                        <a:lnSpc>
                          <a:spcPct val="115000"/>
                        </a:lnSpc>
                        <a:spcBef>
                          <a:spcPts val="0"/>
                        </a:spcBef>
                        <a:spcAft>
                          <a:spcPts val="0"/>
                        </a:spcAft>
                        <a:buNone/>
                      </a:pPr>
                      <a:r>
                        <a:rPr lang="en" sz="1000"/>
                        <a:t>40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40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40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-2.7</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water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40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r">
                        <a:lnSpc>
                          <a:spcPct val="115000"/>
                        </a:lnSpc>
                        <a:spcBef>
                          <a:spcPts val="0"/>
                        </a:spcBef>
                        <a:spcAft>
                          <a:spcPts val="0"/>
                        </a:spcAft>
                        <a:buNone/>
                      </a:pPr>
                      <a:r>
                        <a:rPr lang="en" sz="1000"/>
                        <a:t>-0.1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1000"/>
                        <a:t>frozen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3F3F3"/>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latin typeface="Arial"/>
                <a:ea typeface="Arial"/>
                <a:cs typeface="Arial"/>
                <a:sym typeface="Arial"/>
              </a:rPr>
              <a:t>Observations</a:t>
            </a:r>
            <a:endParaRPr sz="3300">
              <a:latin typeface="Arial"/>
              <a:ea typeface="Arial"/>
              <a:cs typeface="Arial"/>
              <a:sym typeface="Arial"/>
            </a:endParaRPr>
          </a:p>
        </p:txBody>
      </p:sp>
      <p:sp>
        <p:nvSpPr>
          <p:cNvPr id="206" name="Google Shape;206;p2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latin typeface="Arial"/>
                <a:ea typeface="Arial"/>
                <a:cs typeface="Arial"/>
                <a:sym typeface="Arial"/>
              </a:rPr>
              <a:t>T</a:t>
            </a:r>
            <a:r>
              <a:rPr lang="en" sz="1700">
                <a:latin typeface="Arial"/>
                <a:ea typeface="Arial"/>
                <a:cs typeface="Arial"/>
                <a:sym typeface="Arial"/>
              </a:rPr>
              <a:t>ap water froze at 34th minute at zero degrees</a:t>
            </a:r>
            <a:endParaRPr sz="1700">
              <a:latin typeface="Arial"/>
              <a:ea typeface="Arial"/>
              <a:cs typeface="Arial"/>
              <a:sym typeface="Arial"/>
            </a:endParaRPr>
          </a:p>
          <a:p>
            <a:pPr indent="0" lvl="0" marL="0" rtl="0" algn="l">
              <a:spcBef>
                <a:spcPts val="1600"/>
              </a:spcBef>
              <a:spcAft>
                <a:spcPts val="0"/>
              </a:spcAft>
              <a:buNone/>
            </a:pPr>
            <a:r>
              <a:rPr lang="en" sz="1700">
                <a:latin typeface="Arial"/>
                <a:ea typeface="Arial"/>
                <a:cs typeface="Arial"/>
                <a:sym typeface="Arial"/>
              </a:rPr>
              <a:t>B</a:t>
            </a:r>
            <a:r>
              <a:rPr lang="en" sz="1700">
                <a:latin typeface="Arial"/>
                <a:ea typeface="Arial"/>
                <a:cs typeface="Arial"/>
                <a:sym typeface="Arial"/>
              </a:rPr>
              <a:t>oiled tap water froze at the 18th minute just before hitting zero degrees</a:t>
            </a:r>
            <a:endParaRPr sz="1700">
              <a:latin typeface="Arial"/>
              <a:ea typeface="Arial"/>
              <a:cs typeface="Arial"/>
              <a:sym typeface="Arial"/>
            </a:endParaRPr>
          </a:p>
          <a:p>
            <a:pPr indent="0" lvl="0" marL="0" rtl="0" algn="l">
              <a:spcBef>
                <a:spcPts val="1600"/>
              </a:spcBef>
              <a:spcAft>
                <a:spcPts val="0"/>
              </a:spcAft>
              <a:buNone/>
            </a:pPr>
            <a:r>
              <a:rPr lang="en" sz="1700">
                <a:latin typeface="Arial"/>
                <a:ea typeface="Arial"/>
                <a:cs typeface="Arial"/>
                <a:sym typeface="Arial"/>
              </a:rPr>
              <a:t>Distilled water never froze</a:t>
            </a:r>
            <a:endParaRPr sz="1700">
              <a:latin typeface="Arial"/>
              <a:ea typeface="Arial"/>
              <a:cs typeface="Arial"/>
              <a:sym typeface="Arial"/>
            </a:endParaRPr>
          </a:p>
          <a:p>
            <a:pPr indent="0" lvl="0" marL="0" rtl="0" algn="l">
              <a:spcBef>
                <a:spcPts val="1600"/>
              </a:spcBef>
              <a:spcAft>
                <a:spcPts val="1600"/>
              </a:spcAft>
              <a:buNone/>
            </a:pPr>
            <a:r>
              <a:rPr lang="en" sz="1700">
                <a:latin typeface="Arial"/>
                <a:ea typeface="Arial"/>
                <a:cs typeface="Arial"/>
                <a:sym typeface="Arial"/>
              </a:rPr>
              <a:t>S</a:t>
            </a:r>
            <a:r>
              <a:rPr lang="en" sz="1700">
                <a:latin typeface="Arial"/>
                <a:ea typeface="Arial"/>
                <a:cs typeface="Arial"/>
                <a:sym typeface="Arial"/>
              </a:rPr>
              <a:t>pring water never froze.</a:t>
            </a:r>
            <a:endParaRPr sz="17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t>Analysis</a:t>
            </a:r>
            <a:endParaRPr sz="1700"/>
          </a:p>
        </p:txBody>
      </p:sp>
      <p:sp>
        <p:nvSpPr>
          <p:cNvPr id="212" name="Google Shape;212;p2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700">
                <a:latin typeface="Arial"/>
                <a:ea typeface="Arial"/>
                <a:cs typeface="Arial"/>
                <a:sym typeface="Arial"/>
              </a:rPr>
              <a:t>It can be inferred that spring and distilled water can be supercooled because of the absence of a nucleus. </a:t>
            </a:r>
            <a:endParaRPr sz="1700">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latin typeface="Arial"/>
                <a:ea typeface="Arial"/>
                <a:cs typeface="Arial"/>
                <a:sym typeface="Arial"/>
              </a:rPr>
              <a:t>Conclusion</a:t>
            </a:r>
            <a:endParaRPr sz="1700">
              <a:latin typeface="Arial"/>
              <a:ea typeface="Arial"/>
              <a:cs typeface="Arial"/>
              <a:sym typeface="Arial"/>
            </a:endParaRPr>
          </a:p>
        </p:txBody>
      </p:sp>
      <p:sp>
        <p:nvSpPr>
          <p:cNvPr id="218" name="Google Shape;218;p2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latin typeface="Arial"/>
                <a:ea typeface="Arial"/>
                <a:cs typeface="Arial"/>
                <a:sym typeface="Arial"/>
              </a:rPr>
              <a:t>My hypothesis was partially correct. The distilled water supercooled as expected but spring water also supercooled and that was unexpected.</a:t>
            </a:r>
            <a:endParaRPr/>
          </a:p>
        </p:txBody>
      </p:sp>
    </p:spTree>
  </p:cSld>
  <p:clrMapOvr>
    <a:masterClrMapping/>
  </p:clrMapOvr>
  <mc:AlternateContent>
    <mc:Choice Requires="p14">
      <p:transition spd="slow" p14:dur="1000">
        <p:fad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latin typeface="Arial"/>
                <a:ea typeface="Arial"/>
                <a:cs typeface="Arial"/>
                <a:sym typeface="Arial"/>
              </a:rPr>
              <a:t>Sources of Error</a:t>
            </a:r>
            <a:endParaRPr sz="1700">
              <a:latin typeface="Arial"/>
              <a:ea typeface="Arial"/>
              <a:cs typeface="Arial"/>
              <a:sym typeface="Arial"/>
            </a:endParaRPr>
          </a:p>
        </p:txBody>
      </p:sp>
      <p:sp>
        <p:nvSpPr>
          <p:cNvPr id="224" name="Google Shape;224;p2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100">
                <a:solidFill>
                  <a:srgbClr val="FFFFFF"/>
                </a:solidFill>
                <a:latin typeface="Arial"/>
                <a:ea typeface="Arial"/>
                <a:cs typeface="Arial"/>
                <a:sym typeface="Arial"/>
              </a:rPr>
              <a:t>A change that I should make next time is using water directly from a spring instead of bottled spring water as one of my manipulated variables.  This is because the bottled spring water still goes through a minor distillation process.</a:t>
            </a:r>
            <a:endParaRPr/>
          </a:p>
        </p:txBody>
      </p:sp>
    </p:spTree>
  </p:cSld>
  <p:clrMapOvr>
    <a:masterClrMapping/>
  </p:clrMapOvr>
  <mc:AlternateContent>
    <mc:Choice Requires="p14">
      <p:transition spd="slow" p14:dur="1000">
        <p:fad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8"/>
          <p:cNvSpPr txBox="1"/>
          <p:nvPr>
            <p:ph type="title"/>
          </p:nvPr>
        </p:nvSpPr>
        <p:spPr>
          <a:xfrm>
            <a:off x="1297500" y="393750"/>
            <a:ext cx="7038900" cy="6927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 sz="3300"/>
              <a:t>Application</a:t>
            </a:r>
            <a:endParaRPr sz="1700"/>
          </a:p>
        </p:txBody>
      </p:sp>
      <p:sp>
        <p:nvSpPr>
          <p:cNvPr id="230" name="Google Shape;230;p2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36550" lvl="0" marL="457200" rtl="0" algn="l">
              <a:lnSpc>
                <a:spcPct val="100000"/>
              </a:lnSpc>
              <a:spcBef>
                <a:spcPts val="0"/>
              </a:spcBef>
              <a:spcAft>
                <a:spcPts val="0"/>
              </a:spcAft>
              <a:buSzPts val="1700"/>
              <a:buFont typeface="Arial"/>
              <a:buAutoNum type="arabicPeriod"/>
            </a:pPr>
            <a:r>
              <a:rPr lang="en" sz="1700">
                <a:latin typeface="Arial"/>
                <a:ea typeface="Arial"/>
                <a:cs typeface="Arial"/>
                <a:sym typeface="Arial"/>
              </a:rPr>
              <a:t>Climate Change</a:t>
            </a:r>
            <a:endParaRPr sz="1700">
              <a:latin typeface="Arial"/>
              <a:ea typeface="Arial"/>
              <a:cs typeface="Arial"/>
              <a:sym typeface="Arial"/>
            </a:endParaRPr>
          </a:p>
          <a:p>
            <a:pPr indent="-336550" lvl="0" marL="457200" rtl="0" algn="l">
              <a:lnSpc>
                <a:spcPct val="100000"/>
              </a:lnSpc>
              <a:spcBef>
                <a:spcPts val="0"/>
              </a:spcBef>
              <a:spcAft>
                <a:spcPts val="0"/>
              </a:spcAft>
              <a:buSzPts val="1700"/>
              <a:buFont typeface="Arial"/>
              <a:buAutoNum type="arabicPeriod"/>
            </a:pPr>
            <a:r>
              <a:rPr lang="en" sz="1700">
                <a:latin typeface="Arial"/>
                <a:ea typeface="Arial"/>
                <a:cs typeface="Arial"/>
                <a:sym typeface="Arial"/>
              </a:rPr>
              <a:t>Animal Hibernation</a:t>
            </a:r>
            <a:endParaRPr sz="1700">
              <a:latin typeface="Arial"/>
              <a:ea typeface="Arial"/>
              <a:cs typeface="Arial"/>
              <a:sym typeface="Arial"/>
            </a:endParaRPr>
          </a:p>
          <a:p>
            <a:pPr indent="-336550" lvl="0" marL="457200" rtl="0" algn="l">
              <a:lnSpc>
                <a:spcPct val="100000"/>
              </a:lnSpc>
              <a:spcBef>
                <a:spcPts val="0"/>
              </a:spcBef>
              <a:spcAft>
                <a:spcPts val="0"/>
              </a:spcAft>
              <a:buSzPts val="1700"/>
              <a:buFont typeface="Arial"/>
              <a:buAutoNum type="arabicPeriod"/>
            </a:pPr>
            <a:r>
              <a:rPr lang="en" sz="1700">
                <a:latin typeface="Arial"/>
                <a:ea typeface="Arial"/>
                <a:cs typeface="Arial"/>
                <a:sym typeface="Arial"/>
              </a:rPr>
              <a:t>Planet Exploration</a:t>
            </a:r>
            <a:endParaRPr sz="1700">
              <a:latin typeface="Arial"/>
              <a:ea typeface="Arial"/>
              <a:cs typeface="Arial"/>
              <a:sym typeface="Arial"/>
            </a:endParaRPr>
          </a:p>
          <a:p>
            <a:pPr indent="0" lvl="0" marL="0" rtl="0" algn="l">
              <a:lnSpc>
                <a:spcPct val="100000"/>
              </a:lnSpc>
              <a:spcBef>
                <a:spcPts val="0"/>
              </a:spcBef>
              <a:spcAft>
                <a:spcPts val="0"/>
              </a:spcAft>
              <a:buNone/>
            </a:pPr>
            <a:r>
              <a:t/>
            </a:r>
            <a:endParaRPr sz="1700">
              <a:latin typeface="Arial"/>
              <a:ea typeface="Arial"/>
              <a:cs typeface="Arial"/>
              <a:sym typeface="Arial"/>
            </a:endParaRPr>
          </a:p>
          <a:p>
            <a:pPr indent="0" lvl="0" marL="0" rtl="0" algn="l">
              <a:lnSpc>
                <a:spcPct val="100000"/>
              </a:lnSpc>
              <a:spcBef>
                <a:spcPts val="0"/>
              </a:spcBef>
              <a:spcAft>
                <a:spcPts val="0"/>
              </a:spcAft>
              <a:buNone/>
            </a:pPr>
            <a:r>
              <a:rPr b="1" lang="en" sz="1700">
                <a:latin typeface="Arial"/>
                <a:ea typeface="Arial"/>
                <a:cs typeface="Arial"/>
                <a:sym typeface="Arial"/>
              </a:rPr>
              <a:t>Most Exciting</a:t>
            </a:r>
            <a:endParaRPr b="1" sz="1700">
              <a:latin typeface="Arial"/>
              <a:ea typeface="Arial"/>
              <a:cs typeface="Arial"/>
              <a:sym typeface="Arial"/>
            </a:endParaRPr>
          </a:p>
          <a:p>
            <a:pPr indent="0" lvl="0" marL="0" rtl="0" algn="l">
              <a:lnSpc>
                <a:spcPct val="100000"/>
              </a:lnSpc>
              <a:spcBef>
                <a:spcPts val="0"/>
              </a:spcBef>
              <a:spcAft>
                <a:spcPts val="0"/>
              </a:spcAft>
              <a:buNone/>
            </a:pPr>
            <a:r>
              <a:t/>
            </a:r>
            <a:endParaRPr sz="1700">
              <a:latin typeface="Arial"/>
              <a:ea typeface="Arial"/>
              <a:cs typeface="Arial"/>
              <a:sym typeface="Arial"/>
            </a:endParaRPr>
          </a:p>
          <a:p>
            <a:pPr indent="0" lvl="0" marL="0" rtl="0" algn="l">
              <a:lnSpc>
                <a:spcPct val="100000"/>
              </a:lnSpc>
              <a:spcBef>
                <a:spcPts val="0"/>
              </a:spcBef>
              <a:spcAft>
                <a:spcPts val="0"/>
              </a:spcAft>
              <a:buNone/>
            </a:pPr>
            <a:r>
              <a:rPr lang="en" sz="1700">
                <a:latin typeface="Arial"/>
                <a:ea typeface="Arial"/>
                <a:cs typeface="Arial"/>
                <a:sym typeface="Arial"/>
              </a:rPr>
              <a:t>Organ Transplant</a:t>
            </a:r>
            <a:endParaRPr sz="1700">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latin typeface="Arial"/>
                <a:ea typeface="Arial"/>
                <a:cs typeface="Arial"/>
                <a:sym typeface="Arial"/>
              </a:rPr>
              <a:t>Bibliography</a:t>
            </a:r>
            <a:endParaRPr sz="3300">
              <a:latin typeface="Arial"/>
              <a:ea typeface="Arial"/>
              <a:cs typeface="Arial"/>
              <a:sym typeface="Arial"/>
            </a:endParaRPr>
          </a:p>
        </p:txBody>
      </p:sp>
      <p:sp>
        <p:nvSpPr>
          <p:cNvPr id="236" name="Google Shape;236;p29"/>
          <p:cNvSpPr txBox="1"/>
          <p:nvPr/>
        </p:nvSpPr>
        <p:spPr>
          <a:xfrm>
            <a:off x="4572000" y="2055900"/>
            <a:ext cx="2918100" cy="308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FFFFFF"/>
              </a:solidFill>
              <a:latin typeface="Lato"/>
              <a:ea typeface="Lato"/>
              <a:cs typeface="Lato"/>
              <a:sym typeface="Lato"/>
            </a:endParaRPr>
          </a:p>
        </p:txBody>
      </p:sp>
      <p:sp>
        <p:nvSpPr>
          <p:cNvPr id="237" name="Google Shape;237;p29"/>
          <p:cNvSpPr txBox="1"/>
          <p:nvPr>
            <p:ph idx="1" type="body"/>
          </p:nvPr>
        </p:nvSpPr>
        <p:spPr>
          <a:xfrm>
            <a:off x="404300" y="1167950"/>
            <a:ext cx="8377800" cy="33108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100">
                <a:solidFill>
                  <a:srgbClr val="000000"/>
                </a:solidFill>
                <a:latin typeface="Arial"/>
                <a:ea typeface="Arial"/>
                <a:cs typeface="Arial"/>
                <a:sym typeface="Arial"/>
              </a:rPr>
              <a:t>Science Buddies Staff. (2020, November 20). </a:t>
            </a:r>
            <a:r>
              <a:rPr i="1" lang="en" sz="1100">
                <a:solidFill>
                  <a:srgbClr val="000000"/>
                </a:solidFill>
                <a:latin typeface="Arial"/>
                <a:ea typeface="Arial"/>
                <a:cs typeface="Arial"/>
                <a:sym typeface="Arial"/>
              </a:rPr>
              <a:t>Supercooling Water and Snap Freezing.</a:t>
            </a:r>
            <a:r>
              <a:rPr lang="en" sz="1100">
                <a:solidFill>
                  <a:srgbClr val="000000"/>
                </a:solidFill>
                <a:latin typeface="Arial"/>
                <a:ea typeface="Arial"/>
                <a:cs typeface="Arial"/>
                <a:sym typeface="Arial"/>
              </a:rPr>
              <a:t> Retrieved from</a:t>
            </a:r>
            <a:r>
              <a:rPr lang="en" sz="1100">
                <a:solidFill>
                  <a:srgbClr val="000000"/>
                </a:solidFill>
                <a:uFill>
                  <a:noFill/>
                </a:uFill>
                <a:latin typeface="Arial"/>
                <a:ea typeface="Arial"/>
                <a:cs typeface="Arial"/>
                <a:sym typeface="Arial"/>
                <a:hlinkClick r:id="rId3">
                  <a:extLst>
                    <a:ext uri="{A12FA001-AC4F-418D-AE19-62706E023703}">
                      <ahyp:hlinkClr val="tx"/>
                    </a:ext>
                  </a:extLst>
                </a:hlinkClick>
              </a:rPr>
              <a:t> </a:t>
            </a:r>
            <a:r>
              <a:rPr lang="en" sz="1100" u="sng">
                <a:solidFill>
                  <a:srgbClr val="3498DB"/>
                </a:solidFill>
                <a:latin typeface="Arial"/>
                <a:ea typeface="Arial"/>
                <a:cs typeface="Arial"/>
                <a:sym typeface="Arial"/>
                <a:hlinkClick r:id="rId4">
                  <a:extLst>
                    <a:ext uri="{A12FA001-AC4F-418D-AE19-62706E023703}">
                      <ahyp:hlinkClr val="tx"/>
                    </a:ext>
                  </a:extLst>
                </a:hlinkClick>
              </a:rPr>
              <a:t>https://www.sciencebuddies.org/science-fair-projects/project-ideas/Phys_p033/physics/supercooling-water-and-snap-freezing</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en" sz="1100">
                <a:solidFill>
                  <a:srgbClr val="000000"/>
                </a:solidFill>
                <a:latin typeface="Arial"/>
                <a:ea typeface="Arial"/>
                <a:cs typeface="Arial"/>
                <a:sym typeface="Arial"/>
              </a:rPr>
              <a:t>Wikipedia contributors. (2021, January 15). Supercooling. In </a:t>
            </a:r>
            <a:r>
              <a:rPr i="1" lang="en" sz="1100">
                <a:solidFill>
                  <a:srgbClr val="000000"/>
                </a:solidFill>
                <a:latin typeface="Arial"/>
                <a:ea typeface="Arial"/>
                <a:cs typeface="Arial"/>
                <a:sym typeface="Arial"/>
              </a:rPr>
              <a:t>Wikipedia, The Free Encyclopedia</a:t>
            </a:r>
            <a:r>
              <a:rPr lang="en" sz="1100">
                <a:solidFill>
                  <a:srgbClr val="000000"/>
                </a:solidFill>
                <a:latin typeface="Arial"/>
                <a:ea typeface="Arial"/>
                <a:cs typeface="Arial"/>
                <a:sym typeface="Arial"/>
              </a:rPr>
              <a:t>. Retrieved 19:06, January 22, 2021, from</a:t>
            </a:r>
            <a:r>
              <a:rPr lang="en" sz="1100">
                <a:solidFill>
                  <a:srgbClr val="000000"/>
                </a:solidFill>
                <a:uFill>
                  <a:noFill/>
                </a:uFill>
                <a:latin typeface="Arial"/>
                <a:ea typeface="Arial"/>
                <a:cs typeface="Arial"/>
                <a:sym typeface="Arial"/>
                <a:hlinkClick r:id="rId5">
                  <a:extLst>
                    <a:ext uri="{A12FA001-AC4F-418D-AE19-62706E023703}">
                      <ahyp:hlinkClr val="tx"/>
                    </a:ext>
                  </a:extLst>
                </a:hlinkClick>
              </a:rPr>
              <a:t> </a:t>
            </a:r>
            <a:r>
              <a:rPr lang="en" sz="1100" u="sng">
                <a:solidFill>
                  <a:srgbClr val="3498DB"/>
                </a:solidFill>
                <a:latin typeface="Arial"/>
                <a:ea typeface="Arial"/>
                <a:cs typeface="Arial"/>
                <a:sym typeface="Arial"/>
                <a:hlinkClick r:id="rId6">
                  <a:extLst>
                    <a:ext uri="{A12FA001-AC4F-418D-AE19-62706E023703}">
                      <ahyp:hlinkClr val="tx"/>
                    </a:ext>
                  </a:extLst>
                </a:hlinkClick>
              </a:rPr>
              <a:t>https://en.wikipedia.org/w/index.php?title=Supercooling&amp;oldid=100047663</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en" sz="1100">
                <a:solidFill>
                  <a:srgbClr val="000000"/>
                </a:solidFill>
                <a:latin typeface="Arial"/>
                <a:ea typeface="Arial"/>
                <a:cs typeface="Arial"/>
                <a:sym typeface="Arial"/>
              </a:rPr>
              <a:t>Maggie Romuld. (2016, December 21). Cryoproteins and Supercooling: How Some Animals Survive Bitter Winter Temperatures. Retrieved from </a:t>
            </a:r>
            <a:r>
              <a:rPr lang="en" sz="1100" u="sng">
                <a:solidFill>
                  <a:schemeClr val="hlink"/>
                </a:solidFill>
                <a:latin typeface="Arial"/>
                <a:ea typeface="Arial"/>
                <a:cs typeface="Arial"/>
                <a:sym typeface="Arial"/>
                <a:hlinkClick r:id="rId7"/>
              </a:rPr>
              <a:t>http://thescienceexplorer.com/nature/cryoproteins-and-supercooling-how-some-animals-survive-bitter-winter-temperatures</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en" sz="1100">
                <a:solidFill>
                  <a:srgbClr val="000000"/>
                </a:solidFill>
                <a:latin typeface="Arial"/>
                <a:ea typeface="Arial"/>
                <a:cs typeface="Arial"/>
                <a:sym typeface="Arial"/>
              </a:rPr>
              <a:t>DOE/Pacific Northwest National Labratory. (2020, September 17). Supercooled Water is a Stable Liquid, Scientists Show For the First Time. Retrieved from</a:t>
            </a:r>
            <a:r>
              <a:rPr lang="en" sz="1100">
                <a:solidFill>
                  <a:srgbClr val="3498DB"/>
                </a:solidFill>
                <a:latin typeface="Arial"/>
                <a:ea typeface="Arial"/>
                <a:cs typeface="Arial"/>
                <a:sym typeface="Arial"/>
              </a:rPr>
              <a:t>  </a:t>
            </a:r>
            <a:r>
              <a:rPr lang="en" sz="1100" u="sng">
                <a:solidFill>
                  <a:srgbClr val="3498DB"/>
                </a:solidFill>
                <a:latin typeface="Arial"/>
                <a:ea typeface="Arial"/>
                <a:cs typeface="Arial"/>
                <a:sym typeface="Arial"/>
                <a:hlinkClick r:id="rId8">
                  <a:extLst>
                    <a:ext uri="{A12FA001-AC4F-418D-AE19-62706E023703}">
                      <ahyp:hlinkClr val="tx"/>
                    </a:ext>
                  </a:extLst>
                </a:hlinkClick>
              </a:rPr>
              <a:t>https://www.sciencedaily.com/releases/2020/09/200917180419.htm</a:t>
            </a:r>
            <a:endParaRPr sz="1100" u="sng">
              <a:solidFill>
                <a:srgbClr val="3498DB"/>
              </a:solidFill>
              <a:latin typeface="Arial"/>
              <a:ea typeface="Arial"/>
              <a:cs typeface="Arial"/>
              <a:sym typeface="Arial"/>
            </a:endParaRPr>
          </a:p>
          <a:p>
            <a:pPr indent="0" lvl="0" marL="0" rtl="0" algn="l">
              <a:spcBef>
                <a:spcPts val="1200"/>
              </a:spcBef>
              <a:spcAft>
                <a:spcPts val="0"/>
              </a:spcAft>
              <a:buNone/>
            </a:pPr>
            <a:r>
              <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en" sz="1100">
                <a:solidFill>
                  <a:srgbClr val="000000"/>
                </a:solidFill>
                <a:latin typeface="Arial"/>
                <a:ea typeface="Arial"/>
                <a:cs typeface="Arial"/>
                <a:sym typeface="Arial"/>
              </a:rPr>
              <a:t>Canadian Beverage Association. Retrieved 11:28, March 6, 2021, from </a:t>
            </a:r>
            <a:r>
              <a:rPr lang="en" sz="1100" u="sng">
                <a:solidFill>
                  <a:srgbClr val="3498DB"/>
                </a:solidFill>
                <a:latin typeface="Arial"/>
                <a:ea typeface="Arial"/>
                <a:cs typeface="Arial"/>
                <a:sym typeface="Arial"/>
              </a:rPr>
              <a:t>https://www.canadianbeverage.ca/beverages/water/ </a:t>
            </a:r>
            <a:endParaRPr sz="1100" u="sng">
              <a:solidFill>
                <a:srgbClr val="3498DB"/>
              </a:solidFill>
              <a:latin typeface="Arial"/>
              <a:ea typeface="Arial"/>
              <a:cs typeface="Arial"/>
              <a:sym typeface="Arial"/>
            </a:endParaRPr>
          </a:p>
          <a:p>
            <a:pPr indent="0" lvl="0" marL="0" rtl="0" algn="l">
              <a:lnSpc>
                <a:spcPct val="100000"/>
              </a:lnSpc>
              <a:spcBef>
                <a:spcPts val="1200"/>
              </a:spcBef>
              <a:spcAft>
                <a:spcPts val="0"/>
              </a:spcAft>
              <a:buNone/>
            </a:pPr>
            <a:r>
              <a:t/>
            </a:r>
            <a:endParaRPr sz="1700">
              <a:solidFill>
                <a:srgbClr val="FFFFFF"/>
              </a:solidFill>
              <a:latin typeface="Arial"/>
              <a:ea typeface="Arial"/>
              <a:cs typeface="Arial"/>
              <a:sym typeface="Arial"/>
            </a:endParaRPr>
          </a:p>
        </p:txBody>
      </p:sp>
    </p:spTree>
  </p:cSld>
  <p:clrMapOvr>
    <a:masterClrMapping/>
  </p:clrMapOvr>
  <mc:AlternateContent>
    <mc:Choice Requires="p14">
      <p:transition spd="slow" p14:dur="1000">
        <p:push/>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pic>
        <p:nvPicPr>
          <p:cNvPr id="242" name="Google Shape;242;p30" title="IMG_7942.MOV">
            <a:hlinkClick r:id="rId3"/>
          </p:cNvPr>
          <p:cNvPicPr preferRelativeResize="0"/>
          <p:nvPr/>
        </p:nvPicPr>
        <p:blipFill>
          <a:blip r:embed="rId4">
            <a:alphaModFix/>
          </a:blip>
          <a:stretch>
            <a:fillRect/>
          </a:stretch>
        </p:blipFill>
        <p:spPr>
          <a:xfrm>
            <a:off x="0" y="0"/>
            <a:ext cx="9144000" cy="5143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1000"/>
                                        <p:tgtEl>
                                          <p:spTgt spid="2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t>Testable Question</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1700"/>
          </a:p>
        </p:txBody>
      </p:sp>
      <p:sp>
        <p:nvSpPr>
          <p:cNvPr id="143" name="Google Shape;143;p1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700">
                <a:latin typeface="Montserrat"/>
                <a:ea typeface="Montserrat"/>
                <a:cs typeface="Montserrat"/>
                <a:sym typeface="Montserrat"/>
              </a:rPr>
              <a:t>Can you Supercool all types of water? Why or Why not?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t>Hypothesis</a:t>
            </a:r>
            <a:endParaRPr sz="3300"/>
          </a:p>
          <a:p>
            <a:pPr indent="0" lvl="0" marL="0" rtl="0" algn="l">
              <a:spcBef>
                <a:spcPts val="465"/>
              </a:spcBef>
              <a:spcAft>
                <a:spcPts val="0"/>
              </a:spcAft>
              <a:buNone/>
            </a:pPr>
            <a:r>
              <a:t/>
            </a:r>
            <a:endParaRPr sz="1700">
              <a:solidFill>
                <a:srgbClr val="FFFFFF"/>
              </a:solidFill>
            </a:endParaRPr>
          </a:p>
        </p:txBody>
      </p:sp>
      <p:sp>
        <p:nvSpPr>
          <p:cNvPr id="149" name="Google Shape;149;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lnSpc>
                <a:spcPct val="100000"/>
              </a:lnSpc>
              <a:spcBef>
                <a:spcPts val="465"/>
              </a:spcBef>
              <a:spcAft>
                <a:spcPts val="0"/>
              </a:spcAft>
              <a:buNone/>
            </a:pPr>
            <a:r>
              <a:rPr lang="en" sz="1700">
                <a:latin typeface="Arial"/>
                <a:ea typeface="Arial"/>
                <a:cs typeface="Arial"/>
                <a:sym typeface="Arial"/>
              </a:rPr>
              <a:t>If  a person supercools different types of water then distilled water will be the only one to maintain liquid form below zero degrees celsius  because there is not a nucleus for crystallization.</a:t>
            </a:r>
            <a:endParaRPr/>
          </a:p>
        </p:txBody>
      </p:sp>
    </p:spTree>
  </p:cSld>
  <p:clrMapOvr>
    <a:masterClrMapping/>
  </p:clrMapOvr>
  <mc:AlternateContent>
    <mc:Choice Requires="p14">
      <p:transition spd="slow" p14:dur="1000">
        <p:push/>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t>Background Research</a:t>
            </a:r>
            <a:endParaRPr sz="3300"/>
          </a:p>
          <a:p>
            <a:pPr indent="0" lvl="0" marL="0" rtl="0" algn="l">
              <a:lnSpc>
                <a:spcPct val="115000"/>
              </a:lnSpc>
              <a:spcBef>
                <a:spcPts val="0"/>
              </a:spcBef>
              <a:spcAft>
                <a:spcPts val="0"/>
              </a:spcAft>
              <a:buNone/>
            </a:pPr>
            <a:r>
              <a:t/>
            </a:r>
            <a:endParaRPr sz="1700">
              <a:solidFill>
                <a:srgbClr val="FFFFFF"/>
              </a:solidFill>
            </a:endParaRPr>
          </a:p>
        </p:txBody>
      </p:sp>
      <p:sp>
        <p:nvSpPr>
          <p:cNvPr id="155" name="Google Shape;155;p1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latin typeface="Arial"/>
                <a:ea typeface="Arial"/>
                <a:cs typeface="Arial"/>
                <a:sym typeface="Arial"/>
              </a:rPr>
              <a:t>What is supercooling?</a:t>
            </a:r>
            <a:endParaRPr b="1" sz="2500">
              <a:latin typeface="Arial"/>
              <a:ea typeface="Arial"/>
              <a:cs typeface="Arial"/>
              <a:sym typeface="Arial"/>
            </a:endParaRPr>
          </a:p>
          <a:p>
            <a:pPr indent="0" lvl="0" marL="0" rtl="0" algn="l">
              <a:spcBef>
                <a:spcPts val="0"/>
              </a:spcBef>
              <a:spcAft>
                <a:spcPts val="0"/>
              </a:spcAft>
              <a:buNone/>
            </a:pPr>
            <a:r>
              <a:t/>
            </a:r>
            <a:endParaRPr b="1" sz="1700">
              <a:latin typeface="Arial"/>
              <a:ea typeface="Arial"/>
              <a:cs typeface="Arial"/>
              <a:sym typeface="Arial"/>
            </a:endParaRPr>
          </a:p>
          <a:p>
            <a:pPr indent="0" lvl="0" marL="0" rtl="0" algn="l">
              <a:spcBef>
                <a:spcPts val="0"/>
              </a:spcBef>
              <a:spcAft>
                <a:spcPts val="0"/>
              </a:spcAft>
              <a:buNone/>
            </a:pPr>
            <a:r>
              <a:rPr lang="en" sz="1700">
                <a:latin typeface="Arial"/>
                <a:ea typeface="Arial"/>
                <a:cs typeface="Arial"/>
                <a:sym typeface="Arial"/>
              </a:rPr>
              <a:t>Supercooling is the process of cooling a liquid below its freezing point, which in this case is water so we are going to cool water below 0 degrees, without it becoming a solid. A liquid below its freezing point will make crystals/become clear and real in the presence of a seed crystal or center (of a cell or atom) around which a crystal structure can form.</a:t>
            </a:r>
            <a:endParaRPr/>
          </a:p>
        </p:txBody>
      </p:sp>
    </p:spTree>
  </p:cSld>
  <p:clrMapOvr>
    <a:masterClrMapping/>
  </p:clrMapOvr>
  <mc:AlternateContent>
    <mc:Choice Requires="p14">
      <p:transition spd="slow" p14:dur="1000">
        <p:pus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t>Background Research</a:t>
            </a:r>
            <a:endParaRPr sz="1700">
              <a:solidFill>
                <a:srgbClr val="FFFFFF"/>
              </a:solidFill>
            </a:endParaRPr>
          </a:p>
        </p:txBody>
      </p:sp>
      <p:sp>
        <p:nvSpPr>
          <p:cNvPr id="161" name="Google Shape;161;p1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latin typeface="Arial"/>
                <a:ea typeface="Arial"/>
                <a:cs typeface="Arial"/>
                <a:sym typeface="Arial"/>
              </a:rPr>
              <a:t>Now why does supercooling happen?</a:t>
            </a:r>
            <a:endParaRPr b="1" sz="2500">
              <a:latin typeface="Arial"/>
              <a:ea typeface="Arial"/>
              <a:cs typeface="Arial"/>
              <a:sym typeface="Arial"/>
            </a:endParaRPr>
          </a:p>
          <a:p>
            <a:pPr indent="0" lvl="0" marL="0" rtl="0" algn="l">
              <a:spcBef>
                <a:spcPts val="0"/>
              </a:spcBef>
              <a:spcAft>
                <a:spcPts val="0"/>
              </a:spcAft>
              <a:buNone/>
            </a:pPr>
            <a:r>
              <a:t/>
            </a:r>
            <a:endParaRPr b="1" sz="1700">
              <a:latin typeface="Arial"/>
              <a:ea typeface="Arial"/>
              <a:cs typeface="Arial"/>
              <a:sym typeface="Arial"/>
            </a:endParaRPr>
          </a:p>
          <a:p>
            <a:pPr indent="0" lvl="0" marL="0" rtl="0" algn="l">
              <a:spcBef>
                <a:spcPts val="0"/>
              </a:spcBef>
              <a:spcAft>
                <a:spcPts val="0"/>
              </a:spcAft>
              <a:buNone/>
            </a:pPr>
            <a:r>
              <a:rPr lang="en" sz="1700">
                <a:latin typeface="Arial"/>
                <a:ea typeface="Arial"/>
                <a:cs typeface="Arial"/>
                <a:sym typeface="Arial"/>
              </a:rPr>
              <a:t>Supercooling happens because when the water/liquid cools below its freezing point it freezes but if it has no impurities the atoms will have nothing to grab onto so it will not freeze but the second the water has an impurity like dirt or if it gets shaken it will instantly freeze.Now what is snap freezing? Snap freezing is when supercooled water has an impurity so it freezes before you can snap. </a:t>
            </a:r>
            <a:endParaRPr/>
          </a:p>
        </p:txBody>
      </p:sp>
    </p:spTree>
  </p:cSld>
  <p:clrMapOvr>
    <a:masterClrMapping/>
  </p:clrMapOvr>
  <mc:AlternateContent>
    <mc:Choice Requires="p14">
      <p:transition spd="slow" p14:dur="1000">
        <p:pus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t>Procedure</a:t>
            </a:r>
            <a:endParaRPr sz="3300"/>
          </a:p>
        </p:txBody>
      </p:sp>
      <p:sp>
        <p:nvSpPr>
          <p:cNvPr id="167" name="Google Shape;167;p1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Font typeface="Arial"/>
              <a:buAutoNum type="arabicPeriod"/>
            </a:pPr>
            <a:r>
              <a:rPr lang="en" sz="1700">
                <a:latin typeface="Arial"/>
                <a:ea typeface="Arial"/>
                <a:cs typeface="Arial"/>
                <a:sym typeface="Arial"/>
              </a:rPr>
              <a:t>Gather materials </a:t>
            </a:r>
            <a:endParaRPr sz="1700">
              <a:latin typeface="Arial"/>
              <a:ea typeface="Arial"/>
              <a:cs typeface="Arial"/>
              <a:sym typeface="Arial"/>
            </a:endParaRPr>
          </a:p>
          <a:p>
            <a:pPr indent="-336550" lvl="0" marL="457200" rtl="0" algn="l">
              <a:spcBef>
                <a:spcPts val="0"/>
              </a:spcBef>
              <a:spcAft>
                <a:spcPts val="0"/>
              </a:spcAft>
              <a:buSzPts val="1700"/>
              <a:buFont typeface="Arial"/>
              <a:buAutoNum type="arabicPeriod"/>
            </a:pPr>
            <a:r>
              <a:rPr lang="en" sz="1700">
                <a:latin typeface="Arial"/>
                <a:ea typeface="Arial"/>
                <a:cs typeface="Arial"/>
                <a:sym typeface="Arial"/>
              </a:rPr>
              <a:t>Cut a circle from the cardboard to use as a cover for the plastic cup.</a:t>
            </a:r>
            <a:endParaRPr sz="1700">
              <a:latin typeface="Arial"/>
              <a:ea typeface="Arial"/>
              <a:cs typeface="Arial"/>
              <a:sym typeface="Arial"/>
            </a:endParaRPr>
          </a:p>
          <a:p>
            <a:pPr indent="-336550" lvl="0" marL="457200" rtl="0" algn="l">
              <a:spcBef>
                <a:spcPts val="0"/>
              </a:spcBef>
              <a:spcAft>
                <a:spcPts val="0"/>
              </a:spcAft>
              <a:buSzPts val="1700"/>
              <a:buFont typeface="Arial"/>
              <a:buAutoNum type="arabicPeriod"/>
            </a:pPr>
            <a:r>
              <a:rPr lang="en" sz="1700">
                <a:latin typeface="Arial"/>
                <a:ea typeface="Arial"/>
                <a:cs typeface="Arial"/>
                <a:sym typeface="Arial"/>
              </a:rPr>
              <a:t>Pour a small amount of chosen water into a clean plastic cup (enough to fill about 1/4 of the cup) and place the cup in the center of the bowl.</a:t>
            </a:r>
            <a:endParaRPr sz="1700">
              <a:latin typeface="Arial"/>
              <a:ea typeface="Arial"/>
              <a:cs typeface="Arial"/>
              <a:sym typeface="Arial"/>
            </a:endParaRPr>
          </a:p>
          <a:p>
            <a:pPr indent="-336550" lvl="0" marL="457200" rtl="0" algn="l">
              <a:spcBef>
                <a:spcPts val="0"/>
              </a:spcBef>
              <a:spcAft>
                <a:spcPts val="0"/>
              </a:spcAft>
              <a:buSzPts val="1700"/>
              <a:buFont typeface="Arial"/>
              <a:buAutoNum type="arabicPeriod"/>
            </a:pPr>
            <a:r>
              <a:rPr lang="en" sz="1700">
                <a:latin typeface="Arial"/>
                <a:ea typeface="Arial"/>
                <a:cs typeface="Arial"/>
                <a:sym typeface="Arial"/>
              </a:rPr>
              <a:t>Cover the cup, then add ice cubes to the bowl, so that the ice is about 2–3 times higher than the level of water in the cup. Be careful not to get any ice inside the cup.</a:t>
            </a:r>
            <a:endParaRPr sz="1700">
              <a:latin typeface="Arial"/>
              <a:ea typeface="Arial"/>
              <a:cs typeface="Arial"/>
              <a:sym typeface="Arial"/>
            </a:endParaRPr>
          </a:p>
        </p:txBody>
      </p:sp>
    </p:spTree>
  </p:cSld>
  <p:clrMapOvr>
    <a:masterClrMapping/>
  </p:clrMapOvr>
  <mc:AlternateContent>
    <mc:Choice Requires="p14">
      <p:transition spd="slow" p14:dur="1000">
        <p:push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solidFill>
                  <a:srgbClr val="FFFFFF"/>
                </a:solidFill>
              </a:rPr>
              <a:t>Procedure</a:t>
            </a:r>
            <a:endParaRPr sz="1700">
              <a:solidFill>
                <a:srgbClr val="FFFFFF"/>
              </a:solidFill>
            </a:endParaRPr>
          </a:p>
        </p:txBody>
      </p:sp>
      <p:sp>
        <p:nvSpPr>
          <p:cNvPr id="173" name="Google Shape;173;p19"/>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36550" lvl="0" marL="457200" rtl="0" algn="l">
              <a:lnSpc>
                <a:spcPct val="100000"/>
              </a:lnSpc>
              <a:spcBef>
                <a:spcPts val="0"/>
              </a:spcBef>
              <a:spcAft>
                <a:spcPts val="0"/>
              </a:spcAft>
              <a:buSzPts val="1700"/>
              <a:buFont typeface="Arial"/>
              <a:buAutoNum type="arabicPeriod" startAt="5"/>
            </a:pPr>
            <a:r>
              <a:rPr lang="en" sz="1700">
                <a:latin typeface="Arial"/>
                <a:ea typeface="Arial"/>
                <a:cs typeface="Arial"/>
                <a:sym typeface="Arial"/>
              </a:rPr>
              <a:t>Sprinkle two tablespoons of salt over the ice cubes. Be careful not to get any salt inside the cup.</a:t>
            </a:r>
            <a:endParaRPr sz="1700">
              <a:latin typeface="Arial"/>
              <a:ea typeface="Arial"/>
              <a:cs typeface="Arial"/>
              <a:sym typeface="Arial"/>
            </a:endParaRPr>
          </a:p>
          <a:p>
            <a:pPr indent="-336550" lvl="0" marL="457200" rtl="0" algn="l">
              <a:spcBef>
                <a:spcPts val="0"/>
              </a:spcBef>
              <a:spcAft>
                <a:spcPts val="0"/>
              </a:spcAft>
              <a:buSzPts val="1700"/>
              <a:buFont typeface="Arial"/>
              <a:buAutoNum type="arabicPeriod" startAt="5"/>
            </a:pPr>
            <a:r>
              <a:rPr lang="en" sz="1700">
                <a:latin typeface="Arial"/>
                <a:ea typeface="Arial"/>
                <a:cs typeface="Arial"/>
                <a:sym typeface="Arial"/>
              </a:rPr>
              <a:t>Uncover the cup and put the thermometer inside.</a:t>
            </a:r>
            <a:endParaRPr sz="1700">
              <a:latin typeface="Arial"/>
              <a:ea typeface="Arial"/>
              <a:cs typeface="Arial"/>
              <a:sym typeface="Arial"/>
            </a:endParaRPr>
          </a:p>
          <a:p>
            <a:pPr indent="-336550" lvl="0" marL="457200" rtl="0" algn="l">
              <a:spcBef>
                <a:spcPts val="0"/>
              </a:spcBef>
              <a:spcAft>
                <a:spcPts val="0"/>
              </a:spcAft>
              <a:buSzPts val="1700"/>
              <a:buFont typeface="Arial"/>
              <a:buAutoNum type="arabicPeriod" startAt="5"/>
            </a:pPr>
            <a:r>
              <a:rPr lang="en" sz="1700">
                <a:latin typeface="Arial"/>
                <a:ea typeface="Arial"/>
                <a:cs typeface="Arial"/>
                <a:sym typeface="Arial"/>
              </a:rPr>
              <a:t>Monitor the temperature of the water. Over the next 30 minutes or so, you should see the temperature slowly decrease. Keep track of the time and temperature in a spreadsheet.</a:t>
            </a:r>
            <a:endParaRPr sz="1700">
              <a:latin typeface="Arial"/>
              <a:ea typeface="Arial"/>
              <a:cs typeface="Arial"/>
              <a:sym typeface="Arial"/>
            </a:endParaRPr>
          </a:p>
          <a:p>
            <a:pPr indent="-336550" lvl="0" marL="457200" rtl="0" algn="l">
              <a:spcBef>
                <a:spcPts val="0"/>
              </a:spcBef>
              <a:spcAft>
                <a:spcPts val="0"/>
              </a:spcAft>
              <a:buSzPts val="1700"/>
              <a:buFont typeface="Arial"/>
              <a:buAutoNum type="arabicPeriod" startAt="5"/>
            </a:pPr>
            <a:r>
              <a:rPr lang="en" sz="1700">
                <a:latin typeface="Arial"/>
                <a:ea typeface="Arial"/>
                <a:cs typeface="Arial"/>
                <a:sym typeface="Arial"/>
              </a:rPr>
              <a:t>When the temperature of the water reaches −1 to −3 °C or so, carefully remove the cup from the ice bath.</a:t>
            </a:r>
            <a:endParaRPr sz="1700">
              <a:latin typeface="Arial"/>
              <a:ea typeface="Arial"/>
              <a:cs typeface="Arial"/>
              <a:sym typeface="Arial"/>
            </a:endParaRPr>
          </a:p>
          <a:p>
            <a:pPr indent="-336550" lvl="0" marL="457200" rtl="0" algn="l">
              <a:spcBef>
                <a:spcPts val="0"/>
              </a:spcBef>
              <a:spcAft>
                <a:spcPts val="0"/>
              </a:spcAft>
              <a:buSzPts val="1700"/>
              <a:buFont typeface="Arial"/>
              <a:buAutoNum type="arabicPeriod" startAt="5"/>
            </a:pPr>
            <a:r>
              <a:rPr lang="en" sz="1700">
                <a:latin typeface="Arial"/>
                <a:ea typeface="Arial"/>
                <a:cs typeface="Arial"/>
                <a:sym typeface="Arial"/>
              </a:rPr>
              <a:t>Record observations of water state.</a:t>
            </a:r>
            <a:endParaRPr sz="1700">
              <a:latin typeface="Arial"/>
              <a:ea typeface="Arial"/>
              <a:cs typeface="Arial"/>
              <a:sym typeface="Arial"/>
            </a:endParaRPr>
          </a:p>
        </p:txBody>
      </p:sp>
    </p:spTree>
  </p:cSld>
  <p:clrMapOvr>
    <a:masterClrMapping/>
  </p:clrMapOvr>
  <mc:AlternateContent>
    <mc:Choice Requires="p14">
      <p:transition spd="slow" p14:dur="1000">
        <p14:prism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200"/>
              <a:t>Procedure</a:t>
            </a:r>
            <a:endParaRPr sz="1600"/>
          </a:p>
        </p:txBody>
      </p:sp>
      <p:sp>
        <p:nvSpPr>
          <p:cNvPr id="179" name="Google Shape;179;p20"/>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30200" lvl="0" marL="457200" rtl="0" algn="l">
              <a:lnSpc>
                <a:spcPct val="100000"/>
              </a:lnSpc>
              <a:spcBef>
                <a:spcPts val="0"/>
              </a:spcBef>
              <a:spcAft>
                <a:spcPts val="0"/>
              </a:spcAft>
              <a:buSzPts val="1600"/>
              <a:buFont typeface="Arial"/>
              <a:buAutoNum type="arabicPeriod" startAt="10"/>
            </a:pPr>
            <a:r>
              <a:rPr lang="en" sz="1600">
                <a:latin typeface="Arial"/>
                <a:ea typeface="Arial"/>
                <a:cs typeface="Arial"/>
                <a:sym typeface="Arial"/>
              </a:rPr>
              <a:t>Repeat the procedure, testing different types of water to see whether it can be supercooled before freezing. For each type of water, run at least three trials (more is better). Test the following types of water:</a:t>
            </a:r>
            <a:endParaRPr sz="1600">
              <a:latin typeface="Arial"/>
              <a:ea typeface="Arial"/>
              <a:cs typeface="Arial"/>
              <a:sym typeface="Arial"/>
            </a:endParaRPr>
          </a:p>
          <a:p>
            <a:pPr indent="-330200" lvl="1" marL="914400" rtl="0" algn="l">
              <a:spcBef>
                <a:spcPts val="0"/>
              </a:spcBef>
              <a:spcAft>
                <a:spcPts val="0"/>
              </a:spcAft>
              <a:buSzPts val="1600"/>
              <a:buFont typeface="Arial"/>
              <a:buAutoNum type="alphaLcPeriod"/>
            </a:pPr>
            <a:r>
              <a:rPr lang="en" sz="1600">
                <a:latin typeface="Arial"/>
                <a:ea typeface="Arial"/>
                <a:cs typeface="Arial"/>
                <a:sym typeface="Arial"/>
              </a:rPr>
              <a:t>bottled distilled water</a:t>
            </a:r>
            <a:endParaRPr sz="1600">
              <a:latin typeface="Arial"/>
              <a:ea typeface="Arial"/>
              <a:cs typeface="Arial"/>
              <a:sym typeface="Arial"/>
            </a:endParaRPr>
          </a:p>
          <a:p>
            <a:pPr indent="-330200" lvl="1" marL="914400" rtl="0" algn="l">
              <a:spcBef>
                <a:spcPts val="0"/>
              </a:spcBef>
              <a:spcAft>
                <a:spcPts val="0"/>
              </a:spcAft>
              <a:buSzPts val="1600"/>
              <a:buFont typeface="Arial"/>
              <a:buAutoNum type="alphaLcPeriod"/>
            </a:pPr>
            <a:r>
              <a:rPr lang="en" sz="1600">
                <a:latin typeface="Arial"/>
                <a:ea typeface="Arial"/>
                <a:cs typeface="Arial"/>
                <a:sym typeface="Arial"/>
              </a:rPr>
              <a:t>bottled spring water</a:t>
            </a:r>
            <a:endParaRPr sz="1600">
              <a:latin typeface="Arial"/>
              <a:ea typeface="Arial"/>
              <a:cs typeface="Arial"/>
              <a:sym typeface="Arial"/>
            </a:endParaRPr>
          </a:p>
          <a:p>
            <a:pPr indent="-330200" lvl="1" marL="914400" rtl="0" algn="l">
              <a:spcBef>
                <a:spcPts val="0"/>
              </a:spcBef>
              <a:spcAft>
                <a:spcPts val="0"/>
              </a:spcAft>
              <a:buSzPts val="1600"/>
              <a:buFont typeface="Arial"/>
              <a:buAutoNum type="alphaLcPeriod"/>
            </a:pPr>
            <a:r>
              <a:rPr lang="en" sz="1600">
                <a:latin typeface="Arial"/>
                <a:ea typeface="Arial"/>
                <a:cs typeface="Arial"/>
                <a:sym typeface="Arial"/>
              </a:rPr>
              <a:t>plain tap water</a:t>
            </a:r>
            <a:endParaRPr sz="1600">
              <a:latin typeface="Arial"/>
              <a:ea typeface="Arial"/>
              <a:cs typeface="Arial"/>
              <a:sym typeface="Arial"/>
            </a:endParaRPr>
          </a:p>
          <a:p>
            <a:pPr indent="-330200" lvl="1" marL="914400" rtl="0" algn="l">
              <a:spcBef>
                <a:spcPts val="0"/>
              </a:spcBef>
              <a:spcAft>
                <a:spcPts val="0"/>
              </a:spcAft>
              <a:buSzPts val="1600"/>
              <a:buFont typeface="Arial"/>
              <a:buAutoNum type="alphaLcPeriod"/>
            </a:pPr>
            <a:r>
              <a:rPr lang="en" sz="1600">
                <a:latin typeface="Arial"/>
                <a:ea typeface="Arial"/>
                <a:cs typeface="Arial"/>
                <a:sym typeface="Arial"/>
              </a:rPr>
              <a:t>boiled and cooled tap water</a:t>
            </a:r>
            <a:endParaRPr sz="1600">
              <a:latin typeface="Arial"/>
              <a:ea typeface="Arial"/>
              <a:cs typeface="Arial"/>
              <a:sym typeface="Arial"/>
            </a:endParaRPr>
          </a:p>
          <a:p>
            <a:pPr indent="0" lvl="0" marL="0" rtl="0" algn="l">
              <a:spcBef>
                <a:spcPts val="1000"/>
              </a:spcBef>
              <a:spcAft>
                <a:spcPts val="1600"/>
              </a:spcAft>
              <a:buNone/>
            </a:pPr>
            <a:r>
              <a:t/>
            </a:r>
            <a:endParaRPr/>
          </a:p>
        </p:txBody>
      </p:sp>
    </p:spTree>
  </p:cSld>
  <p:clrMapOvr>
    <a:masterClrMapping/>
  </p:clrMapOvr>
  <mc:AlternateContent>
    <mc:Choice Requires="p14">
      <p:transition spd="slow" p14:dur="1000">
        <p14:flip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1"/>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t>Variables</a:t>
            </a:r>
            <a:endParaRPr sz="1700"/>
          </a:p>
        </p:txBody>
      </p:sp>
      <p:sp>
        <p:nvSpPr>
          <p:cNvPr id="185" name="Google Shape;185;p21"/>
          <p:cNvSpPr txBox="1"/>
          <p:nvPr>
            <p:ph idx="1" type="body"/>
          </p:nvPr>
        </p:nvSpPr>
        <p:spPr>
          <a:xfrm>
            <a:off x="1019375" y="1567550"/>
            <a:ext cx="3317100" cy="2911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500"/>
              <a:t>Manipulated variable:</a:t>
            </a:r>
            <a:endParaRPr sz="2500"/>
          </a:p>
          <a:p>
            <a:pPr indent="-336550" lvl="0" marL="457200" rtl="0" algn="l">
              <a:lnSpc>
                <a:spcPct val="100000"/>
              </a:lnSpc>
              <a:spcBef>
                <a:spcPts val="800"/>
              </a:spcBef>
              <a:spcAft>
                <a:spcPts val="0"/>
              </a:spcAft>
              <a:buSzPts val="1700"/>
              <a:buChar char="●"/>
            </a:pPr>
            <a:r>
              <a:rPr lang="en" sz="1700"/>
              <a:t>type of water</a:t>
            </a:r>
            <a:endParaRPr sz="1700"/>
          </a:p>
          <a:p>
            <a:pPr indent="0" lvl="0" marL="0" rtl="0" algn="l">
              <a:lnSpc>
                <a:spcPct val="100000"/>
              </a:lnSpc>
              <a:spcBef>
                <a:spcPts val="800"/>
              </a:spcBef>
              <a:spcAft>
                <a:spcPts val="0"/>
              </a:spcAft>
              <a:buNone/>
            </a:pPr>
            <a:r>
              <a:t/>
            </a:r>
            <a:endParaRPr/>
          </a:p>
          <a:p>
            <a:pPr indent="0" lvl="0" marL="0" rtl="0" algn="l">
              <a:lnSpc>
                <a:spcPct val="100000"/>
              </a:lnSpc>
              <a:spcBef>
                <a:spcPts val="800"/>
              </a:spcBef>
              <a:spcAft>
                <a:spcPts val="0"/>
              </a:spcAft>
              <a:buNone/>
            </a:pPr>
            <a:r>
              <a:rPr lang="en" sz="2500"/>
              <a:t>Responding variable:</a:t>
            </a:r>
            <a:endParaRPr/>
          </a:p>
          <a:p>
            <a:pPr indent="-336550" lvl="0" marL="457200" rtl="0" algn="l">
              <a:lnSpc>
                <a:spcPct val="100000"/>
              </a:lnSpc>
              <a:spcBef>
                <a:spcPts val="800"/>
              </a:spcBef>
              <a:spcAft>
                <a:spcPts val="0"/>
              </a:spcAft>
              <a:buSzPts val="1700"/>
              <a:buChar char="●"/>
            </a:pPr>
            <a:r>
              <a:rPr lang="en" sz="1700"/>
              <a:t>temperature of water when crystallization occurs</a:t>
            </a:r>
            <a:endParaRPr sz="1700"/>
          </a:p>
        </p:txBody>
      </p:sp>
      <p:sp>
        <p:nvSpPr>
          <p:cNvPr id="186" name="Google Shape;186;p21"/>
          <p:cNvSpPr txBox="1"/>
          <p:nvPr>
            <p:ph idx="2" type="body"/>
          </p:nvPr>
        </p:nvSpPr>
        <p:spPr>
          <a:xfrm>
            <a:off x="4572000" y="1567550"/>
            <a:ext cx="4236300" cy="2911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500"/>
              <a:t>C</a:t>
            </a:r>
            <a:r>
              <a:rPr lang="en" sz="2500"/>
              <a:t>ontrolled variables:	</a:t>
            </a:r>
            <a:endParaRPr sz="2500"/>
          </a:p>
          <a:p>
            <a:pPr indent="-336550" lvl="0" marL="457200" rtl="0" algn="l">
              <a:lnSpc>
                <a:spcPct val="100000"/>
              </a:lnSpc>
              <a:spcBef>
                <a:spcPts val="800"/>
              </a:spcBef>
              <a:spcAft>
                <a:spcPts val="0"/>
              </a:spcAft>
              <a:buSzPts val="1700"/>
              <a:buChar char="●"/>
            </a:pPr>
            <a:r>
              <a:rPr lang="en" sz="1700"/>
              <a:t>cooling method</a:t>
            </a:r>
            <a:endParaRPr sz="1700"/>
          </a:p>
          <a:p>
            <a:pPr indent="-336550" lvl="0" marL="457200" rtl="0" algn="l">
              <a:lnSpc>
                <a:spcPct val="100000"/>
              </a:lnSpc>
              <a:spcBef>
                <a:spcPts val="0"/>
              </a:spcBef>
              <a:spcAft>
                <a:spcPts val="0"/>
              </a:spcAft>
              <a:buSzPts val="1700"/>
              <a:buChar char="●"/>
            </a:pPr>
            <a:r>
              <a:rPr lang="en" sz="1700"/>
              <a:t>amount of salt used  in cooling bath</a:t>
            </a:r>
            <a:endParaRPr sz="1700"/>
          </a:p>
          <a:p>
            <a:pPr indent="-336550" lvl="0" marL="457200" rtl="0" algn="l">
              <a:lnSpc>
                <a:spcPct val="100000"/>
              </a:lnSpc>
              <a:spcBef>
                <a:spcPts val="0"/>
              </a:spcBef>
              <a:spcAft>
                <a:spcPts val="0"/>
              </a:spcAft>
              <a:buSzPts val="1700"/>
              <a:buChar char="●"/>
            </a:pPr>
            <a:r>
              <a:rPr lang="en" sz="1700"/>
              <a:t>amount of ice used in cooling bath</a:t>
            </a:r>
            <a:endParaRPr sz="1700"/>
          </a:p>
          <a:p>
            <a:pPr indent="-336550" lvl="0" marL="457200" rtl="0" algn="l">
              <a:lnSpc>
                <a:spcPct val="100000"/>
              </a:lnSpc>
              <a:spcBef>
                <a:spcPts val="0"/>
              </a:spcBef>
              <a:spcAft>
                <a:spcPts val="0"/>
              </a:spcAft>
              <a:buSzPts val="1700"/>
              <a:buChar char="●"/>
            </a:pPr>
            <a:r>
              <a:rPr lang="en" sz="1700"/>
              <a:t>amount of water used in cooling bath</a:t>
            </a:r>
            <a:endParaRPr sz="1700"/>
          </a:p>
          <a:p>
            <a:pPr indent="-336550" lvl="0" marL="457200" rtl="0" algn="l">
              <a:lnSpc>
                <a:spcPct val="100000"/>
              </a:lnSpc>
              <a:spcBef>
                <a:spcPts val="0"/>
              </a:spcBef>
              <a:spcAft>
                <a:spcPts val="0"/>
              </a:spcAft>
              <a:buSzPts val="1700"/>
              <a:buChar char="●"/>
            </a:pPr>
            <a:r>
              <a:rPr lang="en" sz="1700"/>
              <a:t>same thermometer used for testing</a:t>
            </a:r>
            <a:endParaRPr sz="1700"/>
          </a:p>
          <a:p>
            <a:pPr indent="-336550" lvl="0" marL="457200" rtl="0" algn="l">
              <a:lnSpc>
                <a:spcPct val="100000"/>
              </a:lnSpc>
              <a:spcBef>
                <a:spcPts val="0"/>
              </a:spcBef>
              <a:spcAft>
                <a:spcPts val="0"/>
              </a:spcAft>
              <a:buSzPts val="1700"/>
              <a:buChar char="●"/>
            </a:pPr>
            <a:r>
              <a:rPr lang="en" sz="1700"/>
              <a:t>container used for cooling bath</a:t>
            </a:r>
            <a:endParaRPr sz="1700"/>
          </a:p>
          <a:p>
            <a:pPr indent="-336550" lvl="0" marL="457200" rtl="0" algn="l">
              <a:lnSpc>
                <a:spcPct val="100000"/>
              </a:lnSpc>
              <a:spcBef>
                <a:spcPts val="0"/>
              </a:spcBef>
              <a:spcAft>
                <a:spcPts val="0"/>
              </a:spcAft>
              <a:buSzPts val="1700"/>
              <a:buChar char="●"/>
            </a:pPr>
            <a:r>
              <a:rPr lang="en" sz="1700"/>
              <a:t>container used for each of the water types</a:t>
            </a:r>
            <a:endParaRPr sz="1700"/>
          </a:p>
          <a:p>
            <a:pPr indent="-336550" lvl="0" marL="457200" rtl="0" algn="l">
              <a:lnSpc>
                <a:spcPct val="100000"/>
              </a:lnSpc>
              <a:spcBef>
                <a:spcPts val="0"/>
              </a:spcBef>
              <a:spcAft>
                <a:spcPts val="0"/>
              </a:spcAft>
              <a:buSzPts val="1700"/>
              <a:buChar char="●"/>
            </a:pPr>
            <a:r>
              <a:rPr lang="en" sz="1700"/>
              <a:t>amount of water in small container for supercooling</a:t>
            </a:r>
            <a:endParaRPr sz="1700"/>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p:txBody>
      </p:sp>
    </p:spTree>
  </p:cSld>
  <p:clrMapOvr>
    <a:masterClrMapping/>
  </p:clrMapOvr>
  <mc:AlternateContent>
    <mc:Choice Requires="p14">
      <p:transition spd="slow" p14:dur="1000">
        <p14:prism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