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6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51"/>
    <p:restoredTop sz="94648"/>
  </p:normalViewPr>
  <p:slideViewPr>
    <p:cSldViewPr snapToGrid="0" snapToObjects="1">
      <p:cViewPr varScale="1">
        <p:scale>
          <a:sx n="90" d="100"/>
          <a:sy n="90" d="100"/>
        </p:scale>
        <p:origin x="2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4C17-56E4-1F49-8905-B9B6EA8C88D9}" type="datetimeFigureOut">
              <a:rPr lang="en-US" smtClean="0"/>
              <a:t>3/18/21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8A90-1831-3C40-A1A4-13D8B233A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97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4C17-56E4-1F49-8905-B9B6EA8C88D9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8A90-1831-3C40-A1A4-13D8B233A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1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4C17-56E4-1F49-8905-B9B6EA8C88D9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8A90-1831-3C40-A1A4-13D8B233A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2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4C17-56E4-1F49-8905-B9B6EA8C88D9}" type="datetimeFigureOut">
              <a:rPr lang="en-US" smtClean="0"/>
              <a:t>3/18/21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8A90-1831-3C40-A1A4-13D8B233A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5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4C17-56E4-1F49-8905-B9B6EA8C88D9}" type="datetimeFigureOut">
              <a:rPr lang="en-US" smtClean="0"/>
              <a:t>3/18/21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8A90-1831-3C40-A1A4-13D8B233A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2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4C17-56E4-1F49-8905-B9B6EA8C88D9}" type="datetimeFigureOut">
              <a:rPr lang="en-US" smtClean="0"/>
              <a:t>3/18/21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8A90-1831-3C40-A1A4-13D8B233A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7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4C17-56E4-1F49-8905-B9B6EA8C88D9}" type="datetimeFigureOut">
              <a:rPr lang="en-US" smtClean="0"/>
              <a:t>3/18/21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8A90-1831-3C40-A1A4-13D8B233A04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66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4C17-56E4-1F49-8905-B9B6EA8C88D9}" type="datetimeFigureOut">
              <a:rPr lang="en-US" smtClean="0"/>
              <a:t>3/18/21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8A90-1831-3C40-A1A4-13D8B233A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8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4C17-56E4-1F49-8905-B9B6EA8C88D9}" type="datetimeFigureOut">
              <a:rPr lang="en-US" smtClean="0"/>
              <a:t>3/18/21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8A90-1831-3C40-A1A4-13D8B233A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8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4C17-56E4-1F49-8905-B9B6EA8C88D9}" type="datetimeFigureOut">
              <a:rPr lang="en-US" smtClean="0"/>
              <a:t>3/18/21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8A90-1831-3C40-A1A4-13D8B233A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4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6114C17-56E4-1F49-8905-B9B6EA8C88D9}" type="datetimeFigureOut">
              <a:rPr lang="en-US" smtClean="0"/>
              <a:t>3/18/21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8A90-1831-3C40-A1A4-13D8B233A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3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6114C17-56E4-1F49-8905-B9B6EA8C88D9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3A28A90-1831-3C40-A1A4-13D8B233A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4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i.ac.uk/Tools/msa/clustalo/" TargetMode="External"/><Relationship Id="rId2" Type="http://schemas.openxmlformats.org/officeDocument/2006/relationships/hyperlink" Target="https://www.ncbi.nlm.nih.go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D1A3-7017-BA46-A26A-ACEDD07BF5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Conservation of Amino acids through evolution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86FB4-74E3-134B-B136-B80C0671DD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Project by: Grace Wang</a:t>
            </a:r>
          </a:p>
        </p:txBody>
      </p:sp>
    </p:spTree>
    <p:extLst>
      <p:ext uri="{BB962C8B-B14F-4D97-AF65-F5344CB8AC3E}">
        <p14:creationId xmlns:p14="http://schemas.microsoft.com/office/powerpoint/2010/main" val="108295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46A0E-22D7-D948-AC1B-61CF1FD15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Resources/acknowledgments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5A9AF-DE16-4044-9585-6CEBC21BD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https://www.ncbi.nlm.nih.gov/</a:t>
            </a:r>
            <a:endParaRPr lang="en-US" dirty="0"/>
          </a:p>
          <a:p>
            <a:r>
              <a:rPr lang="en-US" dirty="0">
                <a:hlinkClick r:id="rId3"/>
              </a:rPr>
              <a:t>https://www.ebi.ac.uk/Tools/msa/clustalo/</a:t>
            </a:r>
            <a:endParaRPr lang="en-US" dirty="0"/>
          </a:p>
          <a:p>
            <a:endParaRPr lang="en-US" dirty="0"/>
          </a:p>
          <a:p>
            <a:r>
              <a:rPr lang="en-US" dirty="0"/>
              <a:t>I would like to acknowledge Dr. Susan Lees-Miller and her lab for their help with this project. 2020 was a tough year with lots of turmoil for most. I was unable to work in the lab due to COVID-19, as I am still a high school student. However, we tried our best to create a good project working from our computers at home.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1FFF23-CC5C-3C43-BE8D-21E8014C153A}"/>
              </a:ext>
            </a:extLst>
          </p:cNvPr>
          <p:cNvCxnSpPr>
            <a:cxnSpLocks/>
          </p:cNvCxnSpPr>
          <p:nvPr/>
        </p:nvCxnSpPr>
        <p:spPr>
          <a:xfrm>
            <a:off x="2362200" y="3635829"/>
            <a:ext cx="752202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845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E3EAF-0888-6142-8173-EC4AF88B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/>
          </a:bodyPr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EE374-7910-1741-ABDB-B66B93F85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3063765" cy="32632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This project is research on the conservation of amino acids through evolution.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By taking amino acid sequences from a protein called ATM and running them through a program we can see where the conserved regions are.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With this information, we will be able to identify conserved regions that we can later mutate to determine their function.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15FC82-3453-4CBE-8895-4CCFF3395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FD847B-65C0-4027-8DFC-70CB4245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C77B2D1-EF8D-064E-9AE5-BCF3AF546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366" y="2677939"/>
            <a:ext cx="6227064" cy="15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13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7">
            <a:extLst>
              <a:ext uri="{FF2B5EF4-FFF2-40B4-BE49-F238E27FC236}">
                <a16:creationId xmlns:a16="http://schemas.microsoft.com/office/drawing/2014/main" id="{C966A4D4-049A-4389-B407-0E7091A0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DCD881-4576-9D46-90BE-D307F17A2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A6893-42A6-F24E-B343-09F727057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Amino acids are organic compounds that contain amino and carboxyl functional groups.</a:t>
            </a:r>
          </a:p>
          <a:p>
            <a:r>
              <a:rPr lang="en-US" dirty="0">
                <a:solidFill>
                  <a:srgbClr val="FFFFFF"/>
                </a:solidFill>
              </a:rPr>
              <a:t>We collected different amino acid sequences from various species and ran them through a program to identify conserved regions.</a:t>
            </a:r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B5899359-8523-4D4D-B568-3FDFAF98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2E9C9585-DA89-4D7E-BCDF-576461A1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EB59839E-1630-E140-8466-5C208F87A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692" y="2391957"/>
            <a:ext cx="4159568" cy="175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2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8DE4D7-48B1-FA46-AAB7-34A1D68C2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hypothesis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103CB-8231-9E42-AFD0-5E19BCF16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If amino acid sequences are taken from various species and ran through Clustal omega, then the conserved regions will be visible and therefore, we can further mutate these regions.</a:t>
            </a:r>
          </a:p>
        </p:txBody>
      </p:sp>
      <p:pic>
        <p:nvPicPr>
          <p:cNvPr id="8" name="Picture 7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4AC0BA10-D522-CA4B-B0EC-A4EB1F704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2004652"/>
            <a:ext cx="6250769" cy="268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8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6D0D1-C382-814A-8B64-7554685BD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640079"/>
            <a:ext cx="3402531" cy="5272242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43571-BABD-7D4A-9EAE-AF36CBB86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103" y="640079"/>
            <a:ext cx="6883072" cy="2834737"/>
          </a:xfrm>
        </p:spPr>
        <p:txBody>
          <a:bodyPr>
            <a:normAutofit/>
          </a:bodyPr>
          <a:lstStyle/>
          <a:p>
            <a:r>
              <a:rPr lang="en-US" dirty="0"/>
              <a:t>To start off, we collected different amino acid sequences from the Nation Centre for Biotechnology Information (NCBI)</a:t>
            </a:r>
          </a:p>
          <a:p>
            <a:r>
              <a:rPr lang="en-US" dirty="0"/>
              <a:t>Human, mouse, rat, horse, chicken, dog, and so on.</a:t>
            </a:r>
          </a:p>
          <a:p>
            <a:r>
              <a:rPr lang="en-US" dirty="0"/>
              <a:t>Their accession number was taken down and transferred to a master Word document</a:t>
            </a:r>
          </a:p>
        </p:txBody>
      </p:sp>
      <p:pic>
        <p:nvPicPr>
          <p:cNvPr id="6" name="Picture 5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30C26CF2-777A-BD4C-9AAD-13C83FE53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103" y="3474816"/>
            <a:ext cx="6781167" cy="2203878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E331470-11AC-D04D-8811-056049C6224F}"/>
              </a:ext>
            </a:extLst>
          </p:cNvPr>
          <p:cNvCxnSpPr>
            <a:cxnSpLocks/>
          </p:cNvCxnSpPr>
          <p:nvPr/>
        </p:nvCxnSpPr>
        <p:spPr>
          <a:xfrm flipH="1">
            <a:off x="6415088" y="2133200"/>
            <a:ext cx="304800" cy="1143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67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64FF8-372A-FA4D-A247-EEA2BB583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/>
          </a:bodyPr>
          <a:lstStyle/>
          <a:p>
            <a:r>
              <a:rPr lang="en-US" dirty="0"/>
              <a:t>Methods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02568-7E29-F149-9654-BB2ADFC2A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3063765" cy="3263206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1500"/>
              <a:t>The amino acid sequences of humans, mice, rats, sharks, frogs, birds, dogs, horses, and fish were all collected and put into a document.</a:t>
            </a:r>
          </a:p>
          <a:p>
            <a:pPr lvl="0">
              <a:lnSpc>
                <a:spcPct val="90000"/>
              </a:lnSpc>
            </a:pPr>
            <a:r>
              <a:rPr lang="en-US" sz="1500"/>
              <a:t>From there, the format was very particular, as </a:t>
            </a:r>
            <a:r>
              <a:rPr lang="en-US" sz="1500" err="1"/>
              <a:t>Clustal</a:t>
            </a:r>
            <a:r>
              <a:rPr lang="en-US" sz="1500"/>
              <a:t> Omega only recognizes the sequences if they are in a certain format.</a:t>
            </a:r>
          </a:p>
          <a:p>
            <a:pPr lvl="0">
              <a:lnSpc>
                <a:spcPct val="90000"/>
              </a:lnSpc>
            </a:pPr>
            <a:r>
              <a:rPr lang="en-US" sz="1500"/>
              <a:t>There would be a “&gt;” symbol, followed by “ATM_ANIMAL_ACCESSIONNUMBER”</a:t>
            </a:r>
          </a:p>
          <a:p>
            <a:pPr>
              <a:lnSpc>
                <a:spcPct val="90000"/>
              </a:lnSpc>
            </a:pPr>
            <a:endParaRPr lang="en-US" sz="15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515FC82-3453-4CBE-8895-4CCFF3395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FD847B-65C0-4027-8DFC-70CB4245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86088CC-1325-B545-A4D5-9F639CE8A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366" y="1767231"/>
            <a:ext cx="6227064" cy="333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8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1A071-8B97-634E-A862-59613CC03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640079"/>
            <a:ext cx="3402531" cy="5272242"/>
          </a:xfrm>
        </p:spPr>
        <p:txBody>
          <a:bodyPr>
            <a:normAutofit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2AD06-9B9B-EF47-9284-59E1C86A6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103" y="640079"/>
            <a:ext cx="6883072" cy="2834737"/>
          </a:xfrm>
        </p:spPr>
        <p:txBody>
          <a:bodyPr>
            <a:normAutofit/>
          </a:bodyPr>
          <a:lstStyle/>
          <a:p>
            <a:r>
              <a:rPr lang="en-US" dirty="0"/>
              <a:t>Once inputted into </a:t>
            </a:r>
            <a:r>
              <a:rPr lang="en-US" dirty="0" err="1"/>
              <a:t>Clustal</a:t>
            </a:r>
            <a:r>
              <a:rPr lang="en-US" dirty="0"/>
              <a:t> Omega, the sequences are processed by the program, and we are given many different formats of the results.</a:t>
            </a:r>
          </a:p>
          <a:p>
            <a:r>
              <a:rPr lang="en-US" dirty="0"/>
              <a:t>The first one is alignments.</a:t>
            </a:r>
          </a:p>
          <a:p>
            <a:r>
              <a:rPr lang="en-US" dirty="0"/>
              <a:t>This is a visual representation of where the conserved regions are, and they are marked by certain symbols.</a:t>
            </a:r>
          </a:p>
          <a:p>
            <a:r>
              <a:rPr lang="en-US" dirty="0"/>
              <a:t>* = completely identical : = minor differences . = some differences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22A655E-C607-2247-A488-0FA89E7B9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103" y="4040189"/>
            <a:ext cx="6883071" cy="1497066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838422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2DB61B2-122A-2D45-815C-A3D8F5BB4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3" y="3377509"/>
            <a:ext cx="4671595" cy="179856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CD3F51F-E0F2-41F0-9EAD-111C87DFF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DD573A-B101-0048-ACF8-276DE24BA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732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/>
              <a:t>Results cont.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2CE3E7C4-A5A5-914C-BEE4-62CB13324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33" y="1782765"/>
            <a:ext cx="4671595" cy="127301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A1F3F-F31B-6B43-91FA-2811731CF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732" y="2858703"/>
            <a:ext cx="5285791" cy="30425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other formats we looked at were the trees and the percentages.</a:t>
            </a:r>
          </a:p>
          <a:p>
            <a:r>
              <a:rPr lang="en-US" dirty="0">
                <a:solidFill>
                  <a:srgbClr val="FFFFFF"/>
                </a:solidFill>
              </a:rPr>
              <a:t>The trees are a visual representation of how all the ATM sequences align and how they are connected.</a:t>
            </a:r>
          </a:p>
          <a:p>
            <a:r>
              <a:rPr lang="en-US" dirty="0">
                <a:solidFill>
                  <a:srgbClr val="FFFFFF"/>
                </a:solidFill>
              </a:rPr>
              <a:t>The percentages represent how similar the sequences are to the human amino acid sequence.</a:t>
            </a:r>
          </a:p>
        </p:txBody>
      </p:sp>
    </p:spTree>
    <p:extLst>
      <p:ext uri="{BB962C8B-B14F-4D97-AF65-F5344CB8AC3E}">
        <p14:creationId xmlns:p14="http://schemas.microsoft.com/office/powerpoint/2010/main" val="431701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581AA-3467-1644-BE19-5FE987461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/>
          </a:bodyPr>
          <a:lstStyle/>
          <a:p>
            <a:r>
              <a:rPr lang="en-US" sz="260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70D71-BA0E-494F-A451-54BCA8A13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3063765" cy="3263206"/>
          </a:xfrm>
        </p:spPr>
        <p:txBody>
          <a:bodyPr>
            <a:normAutofit/>
          </a:bodyPr>
          <a:lstStyle/>
          <a:p>
            <a:r>
              <a:rPr lang="en-US" dirty="0"/>
              <a:t>We found many alignments in the amino acid sequences that were conserved; therefore, we can use this information in the future to mutate and determine their function.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15FC82-3453-4CBE-8895-4CCFF3395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FD847B-65C0-4027-8DFC-70CB4245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94F27DB-D2AC-8347-A9B7-0E418DC8B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366" y="1961827"/>
            <a:ext cx="6227064" cy="294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154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{A2FE73C3-F629-684E-977C-F174EFF0810A}tf10001120</Template>
  <TotalTime>114</TotalTime>
  <Words>511</Words>
  <Application>Microsoft Macintosh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Parcel</vt:lpstr>
      <vt:lpstr>Conservation of Amino acids through evolution</vt:lpstr>
      <vt:lpstr>summary</vt:lpstr>
      <vt:lpstr>introduction</vt:lpstr>
      <vt:lpstr>hypothesis</vt:lpstr>
      <vt:lpstr>methods</vt:lpstr>
      <vt:lpstr>Methods cont.</vt:lpstr>
      <vt:lpstr>results</vt:lpstr>
      <vt:lpstr>Results cont.</vt:lpstr>
      <vt:lpstr>conclusions</vt:lpstr>
      <vt:lpstr>Resources/acknowledgments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 of Amino acids through evolution</dc:title>
  <dc:creator>Grace Wang</dc:creator>
  <cp:lastModifiedBy>Grace Wang</cp:lastModifiedBy>
  <cp:revision>9</cp:revision>
  <dcterms:created xsi:type="dcterms:W3CDTF">2021-03-14T01:19:31Z</dcterms:created>
  <dcterms:modified xsi:type="dcterms:W3CDTF">2021-03-19T00:29:34Z</dcterms:modified>
</cp:coreProperties>
</file>