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1"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9" d="100"/>
          <a:sy n="99" d="100"/>
        </p:scale>
        <p:origin x="90"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7CB15-9B27-4019-918D-EDDDD17EB6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99C1EB8-BA41-460D-8D6D-C39BEC4509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C4DDB2D-8586-4035-9AEF-FD4918D213A1}"/>
              </a:ext>
            </a:extLst>
          </p:cNvPr>
          <p:cNvSpPr>
            <a:spLocks noGrp="1"/>
          </p:cNvSpPr>
          <p:nvPr>
            <p:ph type="dt" sz="half" idx="10"/>
          </p:nvPr>
        </p:nvSpPr>
        <p:spPr/>
        <p:txBody>
          <a:bodyPr/>
          <a:lstStyle/>
          <a:p>
            <a:fld id="{C9E58051-67D7-4D17-9A46-44956B96AE29}" type="datetimeFigureOut">
              <a:rPr lang="en-US" smtClean="0"/>
              <a:t>3/17/2021</a:t>
            </a:fld>
            <a:endParaRPr lang="en-US"/>
          </a:p>
        </p:txBody>
      </p:sp>
      <p:sp>
        <p:nvSpPr>
          <p:cNvPr id="5" name="Footer Placeholder 4">
            <a:extLst>
              <a:ext uri="{FF2B5EF4-FFF2-40B4-BE49-F238E27FC236}">
                <a16:creationId xmlns:a16="http://schemas.microsoft.com/office/drawing/2014/main" id="{212A029E-169D-4BDE-9FFD-5015AF3DCD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C82A38-0626-45D3-848F-9EF54F5579B5}"/>
              </a:ext>
            </a:extLst>
          </p:cNvPr>
          <p:cNvSpPr>
            <a:spLocks noGrp="1"/>
          </p:cNvSpPr>
          <p:nvPr>
            <p:ph type="sldNum" sz="quarter" idx="12"/>
          </p:nvPr>
        </p:nvSpPr>
        <p:spPr/>
        <p:txBody>
          <a:bodyPr/>
          <a:lstStyle/>
          <a:p>
            <a:fld id="{79A7895A-7D1C-4F3C-A205-88BB3160BE5F}" type="slidenum">
              <a:rPr lang="en-US" smtClean="0"/>
              <a:t>‹#›</a:t>
            </a:fld>
            <a:endParaRPr lang="en-US"/>
          </a:p>
        </p:txBody>
      </p:sp>
    </p:spTree>
    <p:extLst>
      <p:ext uri="{BB962C8B-B14F-4D97-AF65-F5344CB8AC3E}">
        <p14:creationId xmlns:p14="http://schemas.microsoft.com/office/powerpoint/2010/main" val="3285138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265CE-1132-43A1-85B2-D3AAB9910E5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53CA34-9358-45AF-AFC0-4E09C6F19F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5D2407-3DA1-4CD1-80CC-996FDB8FA1CA}"/>
              </a:ext>
            </a:extLst>
          </p:cNvPr>
          <p:cNvSpPr>
            <a:spLocks noGrp="1"/>
          </p:cNvSpPr>
          <p:nvPr>
            <p:ph type="dt" sz="half" idx="10"/>
          </p:nvPr>
        </p:nvSpPr>
        <p:spPr/>
        <p:txBody>
          <a:bodyPr/>
          <a:lstStyle/>
          <a:p>
            <a:fld id="{C9E58051-67D7-4D17-9A46-44956B96AE29}" type="datetimeFigureOut">
              <a:rPr lang="en-US" smtClean="0"/>
              <a:t>3/17/2021</a:t>
            </a:fld>
            <a:endParaRPr lang="en-US"/>
          </a:p>
        </p:txBody>
      </p:sp>
      <p:sp>
        <p:nvSpPr>
          <p:cNvPr id="5" name="Footer Placeholder 4">
            <a:extLst>
              <a:ext uri="{FF2B5EF4-FFF2-40B4-BE49-F238E27FC236}">
                <a16:creationId xmlns:a16="http://schemas.microsoft.com/office/drawing/2014/main" id="{A090A0CD-5F4A-475D-AEF2-94C8506668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1ADAC8-2B27-4D26-B36B-64CB2EBE55B7}"/>
              </a:ext>
            </a:extLst>
          </p:cNvPr>
          <p:cNvSpPr>
            <a:spLocks noGrp="1"/>
          </p:cNvSpPr>
          <p:nvPr>
            <p:ph type="sldNum" sz="quarter" idx="12"/>
          </p:nvPr>
        </p:nvSpPr>
        <p:spPr/>
        <p:txBody>
          <a:bodyPr/>
          <a:lstStyle/>
          <a:p>
            <a:fld id="{79A7895A-7D1C-4F3C-A205-88BB3160BE5F}" type="slidenum">
              <a:rPr lang="en-US" smtClean="0"/>
              <a:t>‹#›</a:t>
            </a:fld>
            <a:endParaRPr lang="en-US"/>
          </a:p>
        </p:txBody>
      </p:sp>
    </p:spTree>
    <p:extLst>
      <p:ext uri="{BB962C8B-B14F-4D97-AF65-F5344CB8AC3E}">
        <p14:creationId xmlns:p14="http://schemas.microsoft.com/office/powerpoint/2010/main" val="1162555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97CB8A-C845-4ADA-BAD1-A2AAF46E01C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A446E8-9E03-4153-901E-18468226EF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D91D8E-D479-4FBD-942E-7094C5895D6F}"/>
              </a:ext>
            </a:extLst>
          </p:cNvPr>
          <p:cNvSpPr>
            <a:spLocks noGrp="1"/>
          </p:cNvSpPr>
          <p:nvPr>
            <p:ph type="dt" sz="half" idx="10"/>
          </p:nvPr>
        </p:nvSpPr>
        <p:spPr/>
        <p:txBody>
          <a:bodyPr/>
          <a:lstStyle/>
          <a:p>
            <a:fld id="{C9E58051-67D7-4D17-9A46-44956B96AE29}" type="datetimeFigureOut">
              <a:rPr lang="en-US" smtClean="0"/>
              <a:t>3/17/2021</a:t>
            </a:fld>
            <a:endParaRPr lang="en-US"/>
          </a:p>
        </p:txBody>
      </p:sp>
      <p:sp>
        <p:nvSpPr>
          <p:cNvPr id="5" name="Footer Placeholder 4">
            <a:extLst>
              <a:ext uri="{FF2B5EF4-FFF2-40B4-BE49-F238E27FC236}">
                <a16:creationId xmlns:a16="http://schemas.microsoft.com/office/drawing/2014/main" id="{BFF1C4F6-8743-4916-A632-2FCA7A52F5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6651C-D360-418D-9942-5A2252B38B8A}"/>
              </a:ext>
            </a:extLst>
          </p:cNvPr>
          <p:cNvSpPr>
            <a:spLocks noGrp="1"/>
          </p:cNvSpPr>
          <p:nvPr>
            <p:ph type="sldNum" sz="quarter" idx="12"/>
          </p:nvPr>
        </p:nvSpPr>
        <p:spPr/>
        <p:txBody>
          <a:bodyPr/>
          <a:lstStyle/>
          <a:p>
            <a:fld id="{79A7895A-7D1C-4F3C-A205-88BB3160BE5F}" type="slidenum">
              <a:rPr lang="en-US" smtClean="0"/>
              <a:t>‹#›</a:t>
            </a:fld>
            <a:endParaRPr lang="en-US"/>
          </a:p>
        </p:txBody>
      </p:sp>
    </p:spTree>
    <p:extLst>
      <p:ext uri="{BB962C8B-B14F-4D97-AF65-F5344CB8AC3E}">
        <p14:creationId xmlns:p14="http://schemas.microsoft.com/office/powerpoint/2010/main" val="2528888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4EE8C-D0FC-44E8-BC76-037D87E229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75B5F8-1BD2-4425-8161-C99CF06C3A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21E925-1A68-467C-AD15-B7F27386D3C1}"/>
              </a:ext>
            </a:extLst>
          </p:cNvPr>
          <p:cNvSpPr>
            <a:spLocks noGrp="1"/>
          </p:cNvSpPr>
          <p:nvPr>
            <p:ph type="dt" sz="half" idx="10"/>
          </p:nvPr>
        </p:nvSpPr>
        <p:spPr/>
        <p:txBody>
          <a:bodyPr/>
          <a:lstStyle/>
          <a:p>
            <a:fld id="{C9E58051-67D7-4D17-9A46-44956B96AE29}" type="datetimeFigureOut">
              <a:rPr lang="en-US" smtClean="0"/>
              <a:t>3/17/2021</a:t>
            </a:fld>
            <a:endParaRPr lang="en-US"/>
          </a:p>
        </p:txBody>
      </p:sp>
      <p:sp>
        <p:nvSpPr>
          <p:cNvPr id="5" name="Footer Placeholder 4">
            <a:extLst>
              <a:ext uri="{FF2B5EF4-FFF2-40B4-BE49-F238E27FC236}">
                <a16:creationId xmlns:a16="http://schemas.microsoft.com/office/drawing/2014/main" id="{4CCFD5D1-969E-43CB-A65C-06D7595D0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164865-5F3A-45A8-9C64-28615B3F5929}"/>
              </a:ext>
            </a:extLst>
          </p:cNvPr>
          <p:cNvSpPr>
            <a:spLocks noGrp="1"/>
          </p:cNvSpPr>
          <p:nvPr>
            <p:ph type="sldNum" sz="quarter" idx="12"/>
          </p:nvPr>
        </p:nvSpPr>
        <p:spPr/>
        <p:txBody>
          <a:bodyPr/>
          <a:lstStyle/>
          <a:p>
            <a:fld id="{79A7895A-7D1C-4F3C-A205-88BB3160BE5F}" type="slidenum">
              <a:rPr lang="en-US" smtClean="0"/>
              <a:t>‹#›</a:t>
            </a:fld>
            <a:endParaRPr lang="en-US"/>
          </a:p>
        </p:txBody>
      </p:sp>
    </p:spTree>
    <p:extLst>
      <p:ext uri="{BB962C8B-B14F-4D97-AF65-F5344CB8AC3E}">
        <p14:creationId xmlns:p14="http://schemas.microsoft.com/office/powerpoint/2010/main" val="2811861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E38DE-2A5B-46DA-A0D8-82A6B81CF2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8A255C4-D9EE-4B5F-8D8B-BE9E492E74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CFE3A2-F46A-40D5-A611-2A393D649F7F}"/>
              </a:ext>
            </a:extLst>
          </p:cNvPr>
          <p:cNvSpPr>
            <a:spLocks noGrp="1"/>
          </p:cNvSpPr>
          <p:nvPr>
            <p:ph type="dt" sz="half" idx="10"/>
          </p:nvPr>
        </p:nvSpPr>
        <p:spPr/>
        <p:txBody>
          <a:bodyPr/>
          <a:lstStyle/>
          <a:p>
            <a:fld id="{C9E58051-67D7-4D17-9A46-44956B96AE29}" type="datetimeFigureOut">
              <a:rPr lang="en-US" smtClean="0"/>
              <a:t>3/17/2021</a:t>
            </a:fld>
            <a:endParaRPr lang="en-US"/>
          </a:p>
        </p:txBody>
      </p:sp>
      <p:sp>
        <p:nvSpPr>
          <p:cNvPr id="5" name="Footer Placeholder 4">
            <a:extLst>
              <a:ext uri="{FF2B5EF4-FFF2-40B4-BE49-F238E27FC236}">
                <a16:creationId xmlns:a16="http://schemas.microsoft.com/office/drawing/2014/main" id="{EDE65E64-2BE6-428B-B01D-1BBBCAD08F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7B98B8-8086-4ACF-B2AD-E9AC618663F1}"/>
              </a:ext>
            </a:extLst>
          </p:cNvPr>
          <p:cNvSpPr>
            <a:spLocks noGrp="1"/>
          </p:cNvSpPr>
          <p:nvPr>
            <p:ph type="sldNum" sz="quarter" idx="12"/>
          </p:nvPr>
        </p:nvSpPr>
        <p:spPr/>
        <p:txBody>
          <a:bodyPr/>
          <a:lstStyle/>
          <a:p>
            <a:fld id="{79A7895A-7D1C-4F3C-A205-88BB3160BE5F}" type="slidenum">
              <a:rPr lang="en-US" smtClean="0"/>
              <a:t>‹#›</a:t>
            </a:fld>
            <a:endParaRPr lang="en-US"/>
          </a:p>
        </p:txBody>
      </p:sp>
    </p:spTree>
    <p:extLst>
      <p:ext uri="{BB962C8B-B14F-4D97-AF65-F5344CB8AC3E}">
        <p14:creationId xmlns:p14="http://schemas.microsoft.com/office/powerpoint/2010/main" val="2791606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D16E5-5D43-408C-805E-08BD4D0F25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D854F1-6FEA-4330-AAF4-3B29C9CE023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D56FF6-87D9-4121-A0C4-85A3F9141B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8AEBD31-C4D1-48CF-B1FB-9ED2347B9888}"/>
              </a:ext>
            </a:extLst>
          </p:cNvPr>
          <p:cNvSpPr>
            <a:spLocks noGrp="1"/>
          </p:cNvSpPr>
          <p:nvPr>
            <p:ph type="dt" sz="half" idx="10"/>
          </p:nvPr>
        </p:nvSpPr>
        <p:spPr/>
        <p:txBody>
          <a:bodyPr/>
          <a:lstStyle/>
          <a:p>
            <a:fld id="{C9E58051-67D7-4D17-9A46-44956B96AE29}" type="datetimeFigureOut">
              <a:rPr lang="en-US" smtClean="0"/>
              <a:t>3/17/2021</a:t>
            </a:fld>
            <a:endParaRPr lang="en-US"/>
          </a:p>
        </p:txBody>
      </p:sp>
      <p:sp>
        <p:nvSpPr>
          <p:cNvPr id="6" name="Footer Placeholder 5">
            <a:extLst>
              <a:ext uri="{FF2B5EF4-FFF2-40B4-BE49-F238E27FC236}">
                <a16:creationId xmlns:a16="http://schemas.microsoft.com/office/drawing/2014/main" id="{94A158E2-B4A8-4D2A-B68F-E65405623A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901F8A-0DD5-4015-886B-18095809A0A1}"/>
              </a:ext>
            </a:extLst>
          </p:cNvPr>
          <p:cNvSpPr>
            <a:spLocks noGrp="1"/>
          </p:cNvSpPr>
          <p:nvPr>
            <p:ph type="sldNum" sz="quarter" idx="12"/>
          </p:nvPr>
        </p:nvSpPr>
        <p:spPr/>
        <p:txBody>
          <a:bodyPr/>
          <a:lstStyle/>
          <a:p>
            <a:fld id="{79A7895A-7D1C-4F3C-A205-88BB3160BE5F}" type="slidenum">
              <a:rPr lang="en-US" smtClean="0"/>
              <a:t>‹#›</a:t>
            </a:fld>
            <a:endParaRPr lang="en-US"/>
          </a:p>
        </p:txBody>
      </p:sp>
    </p:spTree>
    <p:extLst>
      <p:ext uri="{BB962C8B-B14F-4D97-AF65-F5344CB8AC3E}">
        <p14:creationId xmlns:p14="http://schemas.microsoft.com/office/powerpoint/2010/main" val="1290138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6C3E1-AEEE-464D-B8F6-E485038B992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A166B03-C0F1-4E70-808D-F8DF4FC739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EFA041-D5BA-4A59-BE09-C42779AA58B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9304A9A-B139-4D77-A52A-8A8DBDA271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DE126A-F5B2-489B-A275-DF9A828C9A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24D96A8-F54B-481C-BCD0-4FE1324D4A78}"/>
              </a:ext>
            </a:extLst>
          </p:cNvPr>
          <p:cNvSpPr>
            <a:spLocks noGrp="1"/>
          </p:cNvSpPr>
          <p:nvPr>
            <p:ph type="dt" sz="half" idx="10"/>
          </p:nvPr>
        </p:nvSpPr>
        <p:spPr/>
        <p:txBody>
          <a:bodyPr/>
          <a:lstStyle/>
          <a:p>
            <a:fld id="{C9E58051-67D7-4D17-9A46-44956B96AE29}" type="datetimeFigureOut">
              <a:rPr lang="en-US" smtClean="0"/>
              <a:t>3/17/2021</a:t>
            </a:fld>
            <a:endParaRPr lang="en-US"/>
          </a:p>
        </p:txBody>
      </p:sp>
      <p:sp>
        <p:nvSpPr>
          <p:cNvPr id="8" name="Footer Placeholder 7">
            <a:extLst>
              <a:ext uri="{FF2B5EF4-FFF2-40B4-BE49-F238E27FC236}">
                <a16:creationId xmlns:a16="http://schemas.microsoft.com/office/drawing/2014/main" id="{29ABBDC9-488A-4B4B-9473-8EA6651107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BAF4AF-D823-4CFD-BCD7-A24AB24D9437}"/>
              </a:ext>
            </a:extLst>
          </p:cNvPr>
          <p:cNvSpPr>
            <a:spLocks noGrp="1"/>
          </p:cNvSpPr>
          <p:nvPr>
            <p:ph type="sldNum" sz="quarter" idx="12"/>
          </p:nvPr>
        </p:nvSpPr>
        <p:spPr/>
        <p:txBody>
          <a:bodyPr/>
          <a:lstStyle/>
          <a:p>
            <a:fld id="{79A7895A-7D1C-4F3C-A205-88BB3160BE5F}" type="slidenum">
              <a:rPr lang="en-US" smtClean="0"/>
              <a:t>‹#›</a:t>
            </a:fld>
            <a:endParaRPr lang="en-US"/>
          </a:p>
        </p:txBody>
      </p:sp>
    </p:spTree>
    <p:extLst>
      <p:ext uri="{BB962C8B-B14F-4D97-AF65-F5344CB8AC3E}">
        <p14:creationId xmlns:p14="http://schemas.microsoft.com/office/powerpoint/2010/main" val="683808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58964-9380-4891-B851-6A4F43139A4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856AC12-18AB-4E36-A36D-03E41B403D43}"/>
              </a:ext>
            </a:extLst>
          </p:cNvPr>
          <p:cNvSpPr>
            <a:spLocks noGrp="1"/>
          </p:cNvSpPr>
          <p:nvPr>
            <p:ph type="dt" sz="half" idx="10"/>
          </p:nvPr>
        </p:nvSpPr>
        <p:spPr/>
        <p:txBody>
          <a:bodyPr/>
          <a:lstStyle/>
          <a:p>
            <a:fld id="{C9E58051-67D7-4D17-9A46-44956B96AE29}" type="datetimeFigureOut">
              <a:rPr lang="en-US" smtClean="0"/>
              <a:t>3/17/2021</a:t>
            </a:fld>
            <a:endParaRPr lang="en-US"/>
          </a:p>
        </p:txBody>
      </p:sp>
      <p:sp>
        <p:nvSpPr>
          <p:cNvPr id="4" name="Footer Placeholder 3">
            <a:extLst>
              <a:ext uri="{FF2B5EF4-FFF2-40B4-BE49-F238E27FC236}">
                <a16:creationId xmlns:a16="http://schemas.microsoft.com/office/drawing/2014/main" id="{8530BAAC-0E8A-440B-B3F2-6030AEB38C4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B6B6AF7-0271-491C-A75C-DE65556BC7A6}"/>
              </a:ext>
            </a:extLst>
          </p:cNvPr>
          <p:cNvSpPr>
            <a:spLocks noGrp="1"/>
          </p:cNvSpPr>
          <p:nvPr>
            <p:ph type="sldNum" sz="quarter" idx="12"/>
          </p:nvPr>
        </p:nvSpPr>
        <p:spPr/>
        <p:txBody>
          <a:bodyPr/>
          <a:lstStyle/>
          <a:p>
            <a:fld id="{79A7895A-7D1C-4F3C-A205-88BB3160BE5F}" type="slidenum">
              <a:rPr lang="en-US" smtClean="0"/>
              <a:t>‹#›</a:t>
            </a:fld>
            <a:endParaRPr lang="en-US"/>
          </a:p>
        </p:txBody>
      </p:sp>
    </p:spTree>
    <p:extLst>
      <p:ext uri="{BB962C8B-B14F-4D97-AF65-F5344CB8AC3E}">
        <p14:creationId xmlns:p14="http://schemas.microsoft.com/office/powerpoint/2010/main" val="3973548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61F572-E902-437F-AE87-03A0127BA4E3}"/>
              </a:ext>
            </a:extLst>
          </p:cNvPr>
          <p:cNvSpPr>
            <a:spLocks noGrp="1"/>
          </p:cNvSpPr>
          <p:nvPr>
            <p:ph type="dt" sz="half" idx="10"/>
          </p:nvPr>
        </p:nvSpPr>
        <p:spPr/>
        <p:txBody>
          <a:bodyPr/>
          <a:lstStyle/>
          <a:p>
            <a:fld id="{C9E58051-67D7-4D17-9A46-44956B96AE29}" type="datetimeFigureOut">
              <a:rPr lang="en-US" smtClean="0"/>
              <a:t>3/17/2021</a:t>
            </a:fld>
            <a:endParaRPr lang="en-US"/>
          </a:p>
        </p:txBody>
      </p:sp>
      <p:sp>
        <p:nvSpPr>
          <p:cNvPr id="3" name="Footer Placeholder 2">
            <a:extLst>
              <a:ext uri="{FF2B5EF4-FFF2-40B4-BE49-F238E27FC236}">
                <a16:creationId xmlns:a16="http://schemas.microsoft.com/office/drawing/2014/main" id="{F339C721-7060-416F-A998-E27F9C463B7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AF1FF63-F83D-41EE-B4BA-FDC4EA2AB241}"/>
              </a:ext>
            </a:extLst>
          </p:cNvPr>
          <p:cNvSpPr>
            <a:spLocks noGrp="1"/>
          </p:cNvSpPr>
          <p:nvPr>
            <p:ph type="sldNum" sz="quarter" idx="12"/>
          </p:nvPr>
        </p:nvSpPr>
        <p:spPr/>
        <p:txBody>
          <a:bodyPr/>
          <a:lstStyle/>
          <a:p>
            <a:fld id="{79A7895A-7D1C-4F3C-A205-88BB3160BE5F}" type="slidenum">
              <a:rPr lang="en-US" smtClean="0"/>
              <a:t>‹#›</a:t>
            </a:fld>
            <a:endParaRPr lang="en-US"/>
          </a:p>
        </p:txBody>
      </p:sp>
    </p:spTree>
    <p:extLst>
      <p:ext uri="{BB962C8B-B14F-4D97-AF65-F5344CB8AC3E}">
        <p14:creationId xmlns:p14="http://schemas.microsoft.com/office/powerpoint/2010/main" val="4009597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28FD0-9B4B-421A-99FB-47E82A6496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DC75E86-4482-4F4E-A9A1-4C30611F2C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C2E1567-65C0-47ED-8456-D920D8D8C7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5EBDA4-C327-44CC-92AE-841E1340A5CA}"/>
              </a:ext>
            </a:extLst>
          </p:cNvPr>
          <p:cNvSpPr>
            <a:spLocks noGrp="1"/>
          </p:cNvSpPr>
          <p:nvPr>
            <p:ph type="dt" sz="half" idx="10"/>
          </p:nvPr>
        </p:nvSpPr>
        <p:spPr/>
        <p:txBody>
          <a:bodyPr/>
          <a:lstStyle/>
          <a:p>
            <a:fld id="{C9E58051-67D7-4D17-9A46-44956B96AE29}" type="datetimeFigureOut">
              <a:rPr lang="en-US" smtClean="0"/>
              <a:t>3/17/2021</a:t>
            </a:fld>
            <a:endParaRPr lang="en-US"/>
          </a:p>
        </p:txBody>
      </p:sp>
      <p:sp>
        <p:nvSpPr>
          <p:cNvPr id="6" name="Footer Placeholder 5">
            <a:extLst>
              <a:ext uri="{FF2B5EF4-FFF2-40B4-BE49-F238E27FC236}">
                <a16:creationId xmlns:a16="http://schemas.microsoft.com/office/drawing/2014/main" id="{7C858948-31A7-470D-8548-8D6199CCB6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08AC1F-B089-407D-8D23-F0822C24063D}"/>
              </a:ext>
            </a:extLst>
          </p:cNvPr>
          <p:cNvSpPr>
            <a:spLocks noGrp="1"/>
          </p:cNvSpPr>
          <p:nvPr>
            <p:ph type="sldNum" sz="quarter" idx="12"/>
          </p:nvPr>
        </p:nvSpPr>
        <p:spPr/>
        <p:txBody>
          <a:bodyPr/>
          <a:lstStyle/>
          <a:p>
            <a:fld id="{79A7895A-7D1C-4F3C-A205-88BB3160BE5F}" type="slidenum">
              <a:rPr lang="en-US" smtClean="0"/>
              <a:t>‹#›</a:t>
            </a:fld>
            <a:endParaRPr lang="en-US"/>
          </a:p>
        </p:txBody>
      </p:sp>
    </p:spTree>
    <p:extLst>
      <p:ext uri="{BB962C8B-B14F-4D97-AF65-F5344CB8AC3E}">
        <p14:creationId xmlns:p14="http://schemas.microsoft.com/office/powerpoint/2010/main" val="350827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48B5E-9C9F-487C-83BD-3A4F3BA4D3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2DB79DA-BA4B-4AF2-8DDE-B7D47DA6ED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7E3868D-DA3E-4C4E-8C57-78EC49C187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9FF1D1-5067-40FE-9E60-E8E56097320D}"/>
              </a:ext>
            </a:extLst>
          </p:cNvPr>
          <p:cNvSpPr>
            <a:spLocks noGrp="1"/>
          </p:cNvSpPr>
          <p:nvPr>
            <p:ph type="dt" sz="half" idx="10"/>
          </p:nvPr>
        </p:nvSpPr>
        <p:spPr/>
        <p:txBody>
          <a:bodyPr/>
          <a:lstStyle/>
          <a:p>
            <a:fld id="{C9E58051-67D7-4D17-9A46-44956B96AE29}" type="datetimeFigureOut">
              <a:rPr lang="en-US" smtClean="0"/>
              <a:t>3/17/2021</a:t>
            </a:fld>
            <a:endParaRPr lang="en-US"/>
          </a:p>
        </p:txBody>
      </p:sp>
      <p:sp>
        <p:nvSpPr>
          <p:cNvPr id="6" name="Footer Placeholder 5">
            <a:extLst>
              <a:ext uri="{FF2B5EF4-FFF2-40B4-BE49-F238E27FC236}">
                <a16:creationId xmlns:a16="http://schemas.microsoft.com/office/drawing/2014/main" id="{A0D6CFEB-784A-4AE6-AB7E-ED600C31AF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C50706-EDC5-4482-9171-827D120C9727}"/>
              </a:ext>
            </a:extLst>
          </p:cNvPr>
          <p:cNvSpPr>
            <a:spLocks noGrp="1"/>
          </p:cNvSpPr>
          <p:nvPr>
            <p:ph type="sldNum" sz="quarter" idx="12"/>
          </p:nvPr>
        </p:nvSpPr>
        <p:spPr/>
        <p:txBody>
          <a:bodyPr/>
          <a:lstStyle/>
          <a:p>
            <a:fld id="{79A7895A-7D1C-4F3C-A205-88BB3160BE5F}" type="slidenum">
              <a:rPr lang="en-US" smtClean="0"/>
              <a:t>‹#›</a:t>
            </a:fld>
            <a:endParaRPr lang="en-US"/>
          </a:p>
        </p:txBody>
      </p:sp>
    </p:spTree>
    <p:extLst>
      <p:ext uri="{BB962C8B-B14F-4D97-AF65-F5344CB8AC3E}">
        <p14:creationId xmlns:p14="http://schemas.microsoft.com/office/powerpoint/2010/main" val="1746473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DD769F-A095-496B-BC88-3D81850DB6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0AE631D-932A-48A9-A99A-67B0C08097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85C810-C2C0-47DE-9653-E150358366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E58051-67D7-4D17-9A46-44956B96AE29}" type="datetimeFigureOut">
              <a:rPr lang="en-US" smtClean="0"/>
              <a:t>3/17/2021</a:t>
            </a:fld>
            <a:endParaRPr lang="en-US"/>
          </a:p>
        </p:txBody>
      </p:sp>
      <p:sp>
        <p:nvSpPr>
          <p:cNvPr id="5" name="Footer Placeholder 4">
            <a:extLst>
              <a:ext uri="{FF2B5EF4-FFF2-40B4-BE49-F238E27FC236}">
                <a16:creationId xmlns:a16="http://schemas.microsoft.com/office/drawing/2014/main" id="{EFEDC4B4-0A38-4C29-AD64-4521993BFE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A508F6-9A82-4417-AA9C-978AA2CB83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A7895A-7D1C-4F3C-A205-88BB3160BE5F}" type="slidenum">
              <a:rPr lang="en-US" smtClean="0"/>
              <a:t>‹#›</a:t>
            </a:fld>
            <a:endParaRPr lang="en-US"/>
          </a:p>
        </p:txBody>
      </p:sp>
    </p:spTree>
    <p:extLst>
      <p:ext uri="{BB962C8B-B14F-4D97-AF65-F5344CB8AC3E}">
        <p14:creationId xmlns:p14="http://schemas.microsoft.com/office/powerpoint/2010/main" val="1694405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9A87D4-6D95-4E7D-8B8C-182BEC7C7E8E}"/>
              </a:ext>
            </a:extLst>
          </p:cNvPr>
          <p:cNvSpPr txBox="1"/>
          <p:nvPr/>
        </p:nvSpPr>
        <p:spPr>
          <a:xfrm>
            <a:off x="447870" y="503853"/>
            <a:ext cx="6428791" cy="369332"/>
          </a:xfrm>
          <a:prstGeom prst="rect">
            <a:avLst/>
          </a:prstGeom>
          <a:noFill/>
        </p:spPr>
        <p:txBody>
          <a:bodyPr wrap="square" rtlCol="0">
            <a:spAutoFit/>
          </a:bodyPr>
          <a:lstStyle/>
          <a:p>
            <a:r>
              <a:rPr lang="en-US" b="0" i="0" dirty="0" err="1">
                <a:solidFill>
                  <a:srgbClr val="FCE94F"/>
                </a:solidFill>
                <a:effectLst/>
                <a:latin typeface="Lucida Console" panose="020B0609040504020204" pitchFamily="49" charset="0"/>
              </a:rPr>
              <a:t>Calgary_Youth_Science_Fair</a:t>
            </a:r>
            <a:r>
              <a:rPr lang="en-US" b="0" i="0" dirty="0" err="1">
                <a:solidFill>
                  <a:srgbClr val="F0F0F0"/>
                </a:solidFill>
                <a:effectLst/>
                <a:latin typeface="Lucida Console" panose="020B0609040504020204" pitchFamily="49" charset="0"/>
              </a:rPr>
              <a:t>@any</a:t>
            </a:r>
            <a:r>
              <a:rPr lang="en-US" dirty="0" err="1">
                <a:solidFill>
                  <a:srgbClr val="F0F0F0"/>
                </a:solidFill>
                <a:latin typeface="Lucida Console" panose="020B0609040504020204" pitchFamily="49" charset="0"/>
              </a:rPr>
              <a:t>computer</a:t>
            </a:r>
            <a:r>
              <a:rPr lang="en-US" b="0" i="0" dirty="0">
                <a:solidFill>
                  <a:srgbClr val="F0F0F0"/>
                </a:solidFill>
                <a:effectLst/>
                <a:latin typeface="Lucida Console" panose="020B0609040504020204" pitchFamily="49" charset="0"/>
              </a:rPr>
              <a:t>:</a:t>
            </a:r>
            <a:r>
              <a:rPr lang="en-US" b="0" i="0" dirty="0">
                <a:solidFill>
                  <a:srgbClr val="06989A"/>
                </a:solidFill>
                <a:effectLst/>
                <a:latin typeface="Lucida Console" panose="020B0609040504020204" pitchFamily="49" charset="0"/>
              </a:rPr>
              <a:t>[~]</a:t>
            </a:r>
            <a:r>
              <a:rPr lang="en-US" b="0" i="0" dirty="0">
                <a:solidFill>
                  <a:srgbClr val="F0F0F0"/>
                </a:solidFill>
                <a:effectLst/>
                <a:latin typeface="Lucida Console" panose="020B0609040504020204" pitchFamily="49" charset="0"/>
              </a:rPr>
              <a:t>:</a:t>
            </a:r>
            <a:endParaRPr lang="en-US" dirty="0">
              <a:solidFill>
                <a:schemeClr val="bg1"/>
              </a:solidFill>
              <a:latin typeface="Lucida Console" panose="020B0609040504020204" pitchFamily="49" charset="0"/>
            </a:endParaRPr>
          </a:p>
        </p:txBody>
      </p:sp>
      <p:sp>
        <p:nvSpPr>
          <p:cNvPr id="6" name="TextBox 5">
            <a:extLst>
              <a:ext uri="{FF2B5EF4-FFF2-40B4-BE49-F238E27FC236}">
                <a16:creationId xmlns:a16="http://schemas.microsoft.com/office/drawing/2014/main" id="{4C209205-E58A-40B6-8A1C-76523C37AE46}"/>
              </a:ext>
            </a:extLst>
          </p:cNvPr>
          <p:cNvSpPr txBox="1"/>
          <p:nvPr/>
        </p:nvSpPr>
        <p:spPr>
          <a:xfrm>
            <a:off x="6435790" y="503853"/>
            <a:ext cx="6097554" cy="369332"/>
          </a:xfrm>
          <a:prstGeom prst="rect">
            <a:avLst/>
          </a:prstGeom>
          <a:noFill/>
        </p:spPr>
        <p:txBody>
          <a:bodyPr wrap="square">
            <a:spAutoFit/>
          </a:bodyPr>
          <a:lstStyle/>
          <a:p>
            <a:r>
              <a:rPr lang="en-US" dirty="0">
                <a:solidFill>
                  <a:schemeClr val="bg1"/>
                </a:solidFill>
                <a:latin typeface="Lucida Console" panose="020B0609040504020204" pitchFamily="49" charset="0"/>
              </a:rPr>
              <a:t>run Charlotte_Ambrose_Project.py</a:t>
            </a:r>
          </a:p>
        </p:txBody>
      </p:sp>
      <p:sp>
        <p:nvSpPr>
          <p:cNvPr id="7" name="TextBox 6">
            <a:extLst>
              <a:ext uri="{FF2B5EF4-FFF2-40B4-BE49-F238E27FC236}">
                <a16:creationId xmlns:a16="http://schemas.microsoft.com/office/drawing/2014/main" id="{B4A4D2CC-0DD5-44B7-9504-5B320372DE60}"/>
              </a:ext>
            </a:extLst>
          </p:cNvPr>
          <p:cNvSpPr txBox="1"/>
          <p:nvPr/>
        </p:nvSpPr>
        <p:spPr>
          <a:xfrm>
            <a:off x="447870" y="945502"/>
            <a:ext cx="6097554" cy="369332"/>
          </a:xfrm>
          <a:prstGeom prst="rect">
            <a:avLst/>
          </a:prstGeom>
          <a:noFill/>
        </p:spPr>
        <p:txBody>
          <a:bodyPr wrap="square">
            <a:spAutoFit/>
          </a:bodyPr>
          <a:lstStyle/>
          <a:p>
            <a:r>
              <a:rPr lang="en-US" dirty="0">
                <a:solidFill>
                  <a:schemeClr val="bg1"/>
                </a:solidFill>
                <a:latin typeface="Lucida Console" panose="020B0609040504020204" pitchFamily="49" charset="0"/>
              </a:rPr>
              <a:t>Loading .... .... .... .... Complete</a:t>
            </a:r>
          </a:p>
        </p:txBody>
      </p:sp>
      <p:sp>
        <p:nvSpPr>
          <p:cNvPr id="8" name="TextBox 7">
            <a:extLst>
              <a:ext uri="{FF2B5EF4-FFF2-40B4-BE49-F238E27FC236}">
                <a16:creationId xmlns:a16="http://schemas.microsoft.com/office/drawing/2014/main" id="{0FAD29B4-FD03-4FCF-960A-88979F8763F0}"/>
              </a:ext>
            </a:extLst>
          </p:cNvPr>
          <p:cNvSpPr txBox="1"/>
          <p:nvPr/>
        </p:nvSpPr>
        <p:spPr>
          <a:xfrm>
            <a:off x="447870" y="1314834"/>
            <a:ext cx="6097554" cy="369332"/>
          </a:xfrm>
          <a:prstGeom prst="rect">
            <a:avLst/>
          </a:prstGeom>
          <a:noFill/>
        </p:spPr>
        <p:txBody>
          <a:bodyPr wrap="square">
            <a:spAutoFit/>
          </a:bodyPr>
          <a:lstStyle/>
          <a:p>
            <a:r>
              <a:rPr lang="en-US" dirty="0">
                <a:solidFill>
                  <a:schemeClr val="bg1"/>
                </a:solidFill>
                <a:latin typeface="Lucida Console" panose="020B0609040504020204" pitchFamily="49" charset="0"/>
              </a:rPr>
              <a:t>Preheating Oven</a:t>
            </a:r>
          </a:p>
        </p:txBody>
      </p:sp>
      <p:sp>
        <p:nvSpPr>
          <p:cNvPr id="9" name="TextBox 8">
            <a:extLst>
              <a:ext uri="{FF2B5EF4-FFF2-40B4-BE49-F238E27FC236}">
                <a16:creationId xmlns:a16="http://schemas.microsoft.com/office/drawing/2014/main" id="{5F4C9110-9E48-4DCA-B17A-E96B5BE7DF59}"/>
              </a:ext>
            </a:extLst>
          </p:cNvPr>
          <p:cNvSpPr txBox="1"/>
          <p:nvPr/>
        </p:nvSpPr>
        <p:spPr>
          <a:xfrm>
            <a:off x="447870" y="1684166"/>
            <a:ext cx="6097554" cy="369332"/>
          </a:xfrm>
          <a:prstGeom prst="rect">
            <a:avLst/>
          </a:prstGeom>
          <a:noFill/>
        </p:spPr>
        <p:txBody>
          <a:bodyPr wrap="square">
            <a:spAutoFit/>
          </a:bodyPr>
          <a:lstStyle/>
          <a:p>
            <a:r>
              <a:rPr lang="en-US" dirty="0">
                <a:solidFill>
                  <a:schemeClr val="bg1"/>
                </a:solidFill>
                <a:latin typeface="Lucida Console" panose="020B0609040504020204" pitchFamily="49" charset="0"/>
              </a:rPr>
              <a:t>Turning on robots</a:t>
            </a:r>
          </a:p>
        </p:txBody>
      </p:sp>
      <p:sp>
        <p:nvSpPr>
          <p:cNvPr id="10" name="TextBox 9">
            <a:extLst>
              <a:ext uri="{FF2B5EF4-FFF2-40B4-BE49-F238E27FC236}">
                <a16:creationId xmlns:a16="http://schemas.microsoft.com/office/drawing/2014/main" id="{556D27A3-0B4E-4ACE-B783-6E8720E73706}"/>
              </a:ext>
            </a:extLst>
          </p:cNvPr>
          <p:cNvSpPr txBox="1"/>
          <p:nvPr/>
        </p:nvSpPr>
        <p:spPr>
          <a:xfrm>
            <a:off x="447870" y="2053498"/>
            <a:ext cx="6097554" cy="369332"/>
          </a:xfrm>
          <a:prstGeom prst="rect">
            <a:avLst/>
          </a:prstGeom>
          <a:noFill/>
        </p:spPr>
        <p:txBody>
          <a:bodyPr wrap="square">
            <a:spAutoFit/>
          </a:bodyPr>
          <a:lstStyle/>
          <a:p>
            <a:r>
              <a:rPr lang="en-US" dirty="0">
                <a:solidFill>
                  <a:schemeClr val="bg1"/>
                </a:solidFill>
                <a:latin typeface="Lucida Console" panose="020B0609040504020204" pitchFamily="49" charset="0"/>
              </a:rPr>
              <a:t>Sharpening Pencils</a:t>
            </a:r>
          </a:p>
        </p:txBody>
      </p:sp>
      <p:sp>
        <p:nvSpPr>
          <p:cNvPr id="12" name="TextBox 11">
            <a:extLst>
              <a:ext uri="{FF2B5EF4-FFF2-40B4-BE49-F238E27FC236}">
                <a16:creationId xmlns:a16="http://schemas.microsoft.com/office/drawing/2014/main" id="{6B5378F6-79D7-43B2-B6E4-9DCA94120E7E}"/>
              </a:ext>
            </a:extLst>
          </p:cNvPr>
          <p:cNvSpPr txBox="1"/>
          <p:nvPr/>
        </p:nvSpPr>
        <p:spPr>
          <a:xfrm>
            <a:off x="2853466" y="1684166"/>
            <a:ext cx="6266328" cy="369332"/>
          </a:xfrm>
          <a:prstGeom prst="rect">
            <a:avLst/>
          </a:prstGeom>
          <a:noFill/>
        </p:spPr>
        <p:txBody>
          <a:bodyPr wrap="square">
            <a:spAutoFit/>
          </a:bodyPr>
          <a:lstStyle/>
          <a:p>
            <a:r>
              <a:rPr lang="en-US" dirty="0">
                <a:solidFill>
                  <a:schemeClr val="bg1"/>
                </a:solidFill>
                <a:latin typeface="Lucida Console" panose="020B0609040504020204" pitchFamily="49" charset="0"/>
              </a:rPr>
              <a:t>.... OK</a:t>
            </a:r>
            <a:endParaRPr lang="en-US" dirty="0"/>
          </a:p>
        </p:txBody>
      </p:sp>
      <p:sp>
        <p:nvSpPr>
          <p:cNvPr id="13" name="TextBox 12">
            <a:extLst>
              <a:ext uri="{FF2B5EF4-FFF2-40B4-BE49-F238E27FC236}">
                <a16:creationId xmlns:a16="http://schemas.microsoft.com/office/drawing/2014/main" id="{F6DBC2CF-5C44-47A2-8D9C-BAED5369B94D}"/>
              </a:ext>
            </a:extLst>
          </p:cNvPr>
          <p:cNvSpPr txBox="1"/>
          <p:nvPr/>
        </p:nvSpPr>
        <p:spPr>
          <a:xfrm>
            <a:off x="2597076" y="1314834"/>
            <a:ext cx="6266328" cy="369332"/>
          </a:xfrm>
          <a:prstGeom prst="rect">
            <a:avLst/>
          </a:prstGeom>
          <a:noFill/>
        </p:spPr>
        <p:txBody>
          <a:bodyPr wrap="square">
            <a:spAutoFit/>
          </a:bodyPr>
          <a:lstStyle/>
          <a:p>
            <a:r>
              <a:rPr lang="en-US" dirty="0">
                <a:solidFill>
                  <a:schemeClr val="bg1"/>
                </a:solidFill>
                <a:latin typeface="Lucida Console" panose="020B0609040504020204" pitchFamily="49" charset="0"/>
              </a:rPr>
              <a:t>.... OK</a:t>
            </a:r>
            <a:endParaRPr lang="en-US" dirty="0"/>
          </a:p>
        </p:txBody>
      </p:sp>
      <p:sp>
        <p:nvSpPr>
          <p:cNvPr id="14" name="TextBox 13">
            <a:extLst>
              <a:ext uri="{FF2B5EF4-FFF2-40B4-BE49-F238E27FC236}">
                <a16:creationId xmlns:a16="http://schemas.microsoft.com/office/drawing/2014/main" id="{5F054994-E1DF-4041-A336-E5D96907FF80}"/>
              </a:ext>
            </a:extLst>
          </p:cNvPr>
          <p:cNvSpPr txBox="1"/>
          <p:nvPr/>
        </p:nvSpPr>
        <p:spPr>
          <a:xfrm>
            <a:off x="3072206" y="2053498"/>
            <a:ext cx="6266328" cy="369332"/>
          </a:xfrm>
          <a:prstGeom prst="rect">
            <a:avLst/>
          </a:prstGeom>
          <a:noFill/>
        </p:spPr>
        <p:txBody>
          <a:bodyPr wrap="square">
            <a:spAutoFit/>
          </a:bodyPr>
          <a:lstStyle/>
          <a:p>
            <a:r>
              <a:rPr lang="en-US" dirty="0">
                <a:solidFill>
                  <a:schemeClr val="bg1"/>
                </a:solidFill>
                <a:latin typeface="Lucida Console" panose="020B0609040504020204" pitchFamily="49" charset="0"/>
              </a:rPr>
              <a:t>.... OK</a:t>
            </a:r>
            <a:endParaRPr lang="en-US" dirty="0"/>
          </a:p>
        </p:txBody>
      </p:sp>
    </p:spTree>
    <p:extLst>
      <p:ext uri="{BB962C8B-B14F-4D97-AF65-F5344CB8AC3E}">
        <p14:creationId xmlns:p14="http://schemas.microsoft.com/office/powerpoint/2010/main" val="564424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9A87D4-6D95-4E7D-8B8C-182BEC7C7E8E}"/>
              </a:ext>
            </a:extLst>
          </p:cNvPr>
          <p:cNvSpPr txBox="1"/>
          <p:nvPr/>
        </p:nvSpPr>
        <p:spPr>
          <a:xfrm>
            <a:off x="447870" y="503853"/>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
        <p:nvSpPr>
          <p:cNvPr id="3" name="TextBox 2">
            <a:extLst>
              <a:ext uri="{FF2B5EF4-FFF2-40B4-BE49-F238E27FC236}">
                <a16:creationId xmlns:a16="http://schemas.microsoft.com/office/drawing/2014/main" id="{F4F66C83-68D3-473F-9566-31B0A4E81D99}"/>
              </a:ext>
            </a:extLst>
          </p:cNvPr>
          <p:cNvSpPr txBox="1"/>
          <p:nvPr/>
        </p:nvSpPr>
        <p:spPr>
          <a:xfrm>
            <a:off x="1012366" y="503853"/>
            <a:ext cx="9659517" cy="646331"/>
          </a:xfrm>
          <a:prstGeom prst="rect">
            <a:avLst/>
          </a:prstGeom>
          <a:noFill/>
        </p:spPr>
        <p:txBody>
          <a:bodyPr wrap="square">
            <a:spAutoFit/>
          </a:bodyPr>
          <a:lstStyle/>
          <a:p>
            <a:r>
              <a:rPr lang="en-CA" dirty="0">
                <a:solidFill>
                  <a:schemeClr val="bg1"/>
                </a:solidFill>
                <a:latin typeface="Lucida Console" panose="020B0609040504020204" pitchFamily="49" charset="0"/>
              </a:rPr>
              <a:t>A ‘for’ loop steps through each item in a list and runs the code until there are no more items. </a:t>
            </a:r>
          </a:p>
        </p:txBody>
      </p:sp>
      <p:sp>
        <p:nvSpPr>
          <p:cNvPr id="5" name="TextBox 4">
            <a:extLst>
              <a:ext uri="{FF2B5EF4-FFF2-40B4-BE49-F238E27FC236}">
                <a16:creationId xmlns:a16="http://schemas.microsoft.com/office/drawing/2014/main" id="{11EEAC77-CFD8-457A-BAB9-E01ED7AAF57D}"/>
              </a:ext>
            </a:extLst>
          </p:cNvPr>
          <p:cNvSpPr txBox="1"/>
          <p:nvPr/>
        </p:nvSpPr>
        <p:spPr>
          <a:xfrm>
            <a:off x="447870" y="1421364"/>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
        <p:nvSpPr>
          <p:cNvPr id="6" name="TextBox 5">
            <a:extLst>
              <a:ext uri="{FF2B5EF4-FFF2-40B4-BE49-F238E27FC236}">
                <a16:creationId xmlns:a16="http://schemas.microsoft.com/office/drawing/2014/main" id="{26C6A785-9181-44B2-9DB4-5730FA96EF2B}"/>
              </a:ext>
            </a:extLst>
          </p:cNvPr>
          <p:cNvSpPr txBox="1"/>
          <p:nvPr/>
        </p:nvSpPr>
        <p:spPr>
          <a:xfrm>
            <a:off x="1012366" y="1421364"/>
            <a:ext cx="9659517" cy="646331"/>
          </a:xfrm>
          <a:prstGeom prst="rect">
            <a:avLst/>
          </a:prstGeom>
          <a:noFill/>
        </p:spPr>
        <p:txBody>
          <a:bodyPr wrap="square">
            <a:spAutoFit/>
          </a:bodyPr>
          <a:lstStyle/>
          <a:p>
            <a:r>
              <a:rPr lang="en-CA" dirty="0">
                <a:solidFill>
                  <a:schemeClr val="bg1"/>
                </a:solidFill>
                <a:latin typeface="Lucida Console" panose="020B0609040504020204" pitchFamily="49" charset="0"/>
              </a:rPr>
              <a:t>Another cool thing my program does is use ‘conditionals’. My program uses ‘if’, ‘</a:t>
            </a:r>
            <a:r>
              <a:rPr lang="en-CA" dirty="0" err="1">
                <a:solidFill>
                  <a:schemeClr val="bg1"/>
                </a:solidFill>
                <a:latin typeface="Lucida Console" panose="020B0609040504020204" pitchFamily="49" charset="0"/>
              </a:rPr>
              <a:t>elif</a:t>
            </a:r>
            <a:r>
              <a:rPr lang="en-CA" dirty="0">
                <a:solidFill>
                  <a:schemeClr val="bg1"/>
                </a:solidFill>
                <a:latin typeface="Lucida Console" panose="020B0609040504020204" pitchFamily="49" charset="0"/>
              </a:rPr>
              <a:t>’, and ‘else’ statements.</a:t>
            </a:r>
          </a:p>
        </p:txBody>
      </p:sp>
      <p:sp>
        <p:nvSpPr>
          <p:cNvPr id="7" name="TextBox 6">
            <a:extLst>
              <a:ext uri="{FF2B5EF4-FFF2-40B4-BE49-F238E27FC236}">
                <a16:creationId xmlns:a16="http://schemas.microsoft.com/office/drawing/2014/main" id="{860D249A-5021-4EDD-9A24-2DCC680E3EF4}"/>
              </a:ext>
            </a:extLst>
          </p:cNvPr>
          <p:cNvSpPr txBox="1"/>
          <p:nvPr/>
        </p:nvSpPr>
        <p:spPr>
          <a:xfrm>
            <a:off x="447870" y="2338875"/>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
        <p:nvSpPr>
          <p:cNvPr id="8" name="TextBox 7">
            <a:extLst>
              <a:ext uri="{FF2B5EF4-FFF2-40B4-BE49-F238E27FC236}">
                <a16:creationId xmlns:a16="http://schemas.microsoft.com/office/drawing/2014/main" id="{611CD09B-0D36-4A8E-9B52-645A67245042}"/>
              </a:ext>
            </a:extLst>
          </p:cNvPr>
          <p:cNvSpPr txBox="1"/>
          <p:nvPr/>
        </p:nvSpPr>
        <p:spPr>
          <a:xfrm>
            <a:off x="1012366" y="2338875"/>
            <a:ext cx="9659517" cy="646331"/>
          </a:xfrm>
          <a:prstGeom prst="rect">
            <a:avLst/>
          </a:prstGeom>
          <a:noFill/>
        </p:spPr>
        <p:txBody>
          <a:bodyPr wrap="square">
            <a:spAutoFit/>
          </a:bodyPr>
          <a:lstStyle/>
          <a:p>
            <a:r>
              <a:rPr lang="en-CA" dirty="0">
                <a:solidFill>
                  <a:schemeClr val="bg1"/>
                </a:solidFill>
                <a:latin typeface="Lucida Console" panose="020B0609040504020204" pitchFamily="49" charset="0"/>
              </a:rPr>
              <a:t>An ‘if’ statement lets us test a condition and if that condition is met, then the code in the block below the ‘if’ runs.</a:t>
            </a:r>
          </a:p>
        </p:txBody>
      </p:sp>
      <p:sp>
        <p:nvSpPr>
          <p:cNvPr id="9" name="TextBox 8">
            <a:extLst>
              <a:ext uri="{FF2B5EF4-FFF2-40B4-BE49-F238E27FC236}">
                <a16:creationId xmlns:a16="http://schemas.microsoft.com/office/drawing/2014/main" id="{7FAA9F9C-1EC4-4CA2-BC86-47E769BD990D}"/>
              </a:ext>
            </a:extLst>
          </p:cNvPr>
          <p:cNvSpPr txBox="1"/>
          <p:nvPr/>
        </p:nvSpPr>
        <p:spPr>
          <a:xfrm>
            <a:off x="447870" y="3226464"/>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
        <p:nvSpPr>
          <p:cNvPr id="10" name="TextBox 9">
            <a:extLst>
              <a:ext uri="{FF2B5EF4-FFF2-40B4-BE49-F238E27FC236}">
                <a16:creationId xmlns:a16="http://schemas.microsoft.com/office/drawing/2014/main" id="{AB996CF1-2240-4258-A738-D732FDEE8D18}"/>
              </a:ext>
            </a:extLst>
          </p:cNvPr>
          <p:cNvSpPr txBox="1"/>
          <p:nvPr/>
        </p:nvSpPr>
        <p:spPr>
          <a:xfrm>
            <a:off x="1012366" y="3226464"/>
            <a:ext cx="9659517" cy="646331"/>
          </a:xfrm>
          <a:prstGeom prst="rect">
            <a:avLst/>
          </a:prstGeom>
          <a:noFill/>
        </p:spPr>
        <p:txBody>
          <a:bodyPr wrap="square">
            <a:spAutoFit/>
          </a:bodyPr>
          <a:lstStyle/>
          <a:p>
            <a:r>
              <a:rPr lang="en-CA" dirty="0">
                <a:solidFill>
                  <a:schemeClr val="bg1"/>
                </a:solidFill>
                <a:latin typeface="Lucida Console" panose="020B0609040504020204" pitchFamily="49" charset="0"/>
              </a:rPr>
              <a:t>‘</a:t>
            </a:r>
            <a:r>
              <a:rPr lang="en-CA" dirty="0" err="1">
                <a:solidFill>
                  <a:schemeClr val="bg1"/>
                </a:solidFill>
                <a:latin typeface="Lucida Console" panose="020B0609040504020204" pitchFamily="49" charset="0"/>
              </a:rPr>
              <a:t>elif</a:t>
            </a:r>
            <a:r>
              <a:rPr lang="en-CA" dirty="0">
                <a:solidFill>
                  <a:schemeClr val="bg1"/>
                </a:solidFill>
                <a:latin typeface="Lucida Console" panose="020B0609040504020204" pitchFamily="49" charset="0"/>
              </a:rPr>
              <a:t>’ stands for ‘else if’ and lets us have multiple choices – my code has 8 </a:t>
            </a:r>
            <a:r>
              <a:rPr lang="en-CA" dirty="0" err="1">
                <a:solidFill>
                  <a:schemeClr val="bg1"/>
                </a:solidFill>
                <a:latin typeface="Lucida Console" panose="020B0609040504020204" pitchFamily="49" charset="0"/>
              </a:rPr>
              <a:t>elif</a:t>
            </a:r>
            <a:r>
              <a:rPr lang="en-CA" dirty="0">
                <a:solidFill>
                  <a:schemeClr val="bg1"/>
                </a:solidFill>
                <a:latin typeface="Lucida Console" panose="020B0609040504020204" pitchFamily="49" charset="0"/>
              </a:rPr>
              <a:t> statements.</a:t>
            </a:r>
          </a:p>
        </p:txBody>
      </p:sp>
      <p:sp>
        <p:nvSpPr>
          <p:cNvPr id="11" name="TextBox 10">
            <a:extLst>
              <a:ext uri="{FF2B5EF4-FFF2-40B4-BE49-F238E27FC236}">
                <a16:creationId xmlns:a16="http://schemas.microsoft.com/office/drawing/2014/main" id="{C893D212-3BA0-427A-B39C-20A56CA32A47}"/>
              </a:ext>
            </a:extLst>
          </p:cNvPr>
          <p:cNvSpPr txBox="1"/>
          <p:nvPr/>
        </p:nvSpPr>
        <p:spPr>
          <a:xfrm>
            <a:off x="447870" y="4143975"/>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
        <p:nvSpPr>
          <p:cNvPr id="12" name="TextBox 11">
            <a:extLst>
              <a:ext uri="{FF2B5EF4-FFF2-40B4-BE49-F238E27FC236}">
                <a16:creationId xmlns:a16="http://schemas.microsoft.com/office/drawing/2014/main" id="{591F6297-F5A0-458D-BFF8-CF5082DD0077}"/>
              </a:ext>
            </a:extLst>
          </p:cNvPr>
          <p:cNvSpPr txBox="1"/>
          <p:nvPr/>
        </p:nvSpPr>
        <p:spPr>
          <a:xfrm>
            <a:off x="1012366" y="4143975"/>
            <a:ext cx="9659517" cy="923330"/>
          </a:xfrm>
          <a:prstGeom prst="rect">
            <a:avLst/>
          </a:prstGeom>
          <a:noFill/>
        </p:spPr>
        <p:txBody>
          <a:bodyPr wrap="square">
            <a:spAutoFit/>
          </a:bodyPr>
          <a:lstStyle/>
          <a:p>
            <a:r>
              <a:rPr lang="en-CA" dirty="0">
                <a:solidFill>
                  <a:schemeClr val="bg1"/>
                </a:solidFill>
                <a:latin typeface="Lucida Console" panose="020B0609040504020204" pitchFamily="49" charset="0"/>
              </a:rPr>
              <a:t>Last but not least, ‘else’ statements let us tell the program what to do in all other conditions. Let’s clear the screen and you can see some of the conditionals in my program...</a:t>
            </a:r>
          </a:p>
        </p:txBody>
      </p:sp>
    </p:spTree>
    <p:extLst>
      <p:ext uri="{BB962C8B-B14F-4D97-AF65-F5344CB8AC3E}">
        <p14:creationId xmlns:p14="http://schemas.microsoft.com/office/powerpoint/2010/main" val="443175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9A87D4-6D95-4E7D-8B8C-182BEC7C7E8E}"/>
              </a:ext>
            </a:extLst>
          </p:cNvPr>
          <p:cNvSpPr txBox="1"/>
          <p:nvPr/>
        </p:nvSpPr>
        <p:spPr>
          <a:xfrm>
            <a:off x="447870" y="503853"/>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
        <p:nvSpPr>
          <p:cNvPr id="5" name="TextBox 4">
            <a:extLst>
              <a:ext uri="{FF2B5EF4-FFF2-40B4-BE49-F238E27FC236}">
                <a16:creationId xmlns:a16="http://schemas.microsoft.com/office/drawing/2014/main" id="{DFBF0FA3-222C-4DE2-817F-B0DD490A9CA6}"/>
              </a:ext>
            </a:extLst>
          </p:cNvPr>
          <p:cNvSpPr txBox="1"/>
          <p:nvPr/>
        </p:nvSpPr>
        <p:spPr>
          <a:xfrm>
            <a:off x="3263328" y="1077732"/>
            <a:ext cx="6878994" cy="2031325"/>
          </a:xfrm>
          <a:prstGeom prst="rect">
            <a:avLst/>
          </a:prstGeom>
          <a:noFill/>
        </p:spPr>
        <p:txBody>
          <a:bodyPr wrap="square">
            <a:spAutoFit/>
          </a:bodyPr>
          <a:lstStyle/>
          <a:p>
            <a:r>
              <a:rPr lang="en-US" dirty="0">
                <a:solidFill>
                  <a:srgbClr val="92D050"/>
                </a:solidFill>
                <a:latin typeface="Lucida Console" panose="020B0609040504020204" pitchFamily="49" charset="0"/>
              </a:rPr>
              <a:t>if intent == "joke":        </a:t>
            </a:r>
          </a:p>
          <a:p>
            <a:r>
              <a:rPr lang="en-US" dirty="0">
                <a:solidFill>
                  <a:srgbClr val="92D050"/>
                </a:solidFill>
                <a:latin typeface="Lucida Console" panose="020B0609040504020204" pitchFamily="49" charset="0"/>
              </a:rPr>
              <a:t>    </a:t>
            </a:r>
            <a:r>
              <a:rPr lang="en-US" dirty="0" err="1">
                <a:solidFill>
                  <a:srgbClr val="92D050"/>
                </a:solidFill>
                <a:latin typeface="Lucida Console" panose="020B0609040504020204" pitchFamily="49" charset="0"/>
              </a:rPr>
              <a:t>joke_out</a:t>
            </a:r>
            <a:r>
              <a:rPr lang="en-US" dirty="0">
                <a:solidFill>
                  <a:srgbClr val="92D050"/>
                </a:solidFill>
                <a:latin typeface="Lucida Console" panose="020B0609040504020204" pitchFamily="49" charset="0"/>
              </a:rPr>
              <a:t> = joke()        </a:t>
            </a:r>
          </a:p>
          <a:p>
            <a:r>
              <a:rPr lang="en-US" dirty="0">
                <a:solidFill>
                  <a:srgbClr val="92D050"/>
                </a:solidFill>
                <a:latin typeface="Lucida Console" panose="020B0609040504020204" pitchFamily="49" charset="0"/>
              </a:rPr>
              <a:t>    print(</a:t>
            </a:r>
            <a:r>
              <a:rPr lang="en-US" dirty="0" err="1">
                <a:solidFill>
                  <a:srgbClr val="92D050"/>
                </a:solidFill>
                <a:latin typeface="Lucida Console" panose="020B0609040504020204" pitchFamily="49" charset="0"/>
              </a:rPr>
              <a:t>joke_out</a:t>
            </a:r>
            <a:r>
              <a:rPr lang="en-US" dirty="0">
                <a:solidFill>
                  <a:srgbClr val="92D050"/>
                </a:solidFill>
                <a:latin typeface="Lucida Console" panose="020B0609040504020204" pitchFamily="49" charset="0"/>
              </a:rPr>
              <a:t>)</a:t>
            </a:r>
          </a:p>
          <a:p>
            <a:r>
              <a:rPr lang="en-US" dirty="0" err="1">
                <a:solidFill>
                  <a:srgbClr val="92D050"/>
                </a:solidFill>
                <a:latin typeface="Lucida Console" panose="020B0609040504020204" pitchFamily="49" charset="0"/>
              </a:rPr>
              <a:t>elif</a:t>
            </a:r>
            <a:r>
              <a:rPr lang="en-US" dirty="0">
                <a:solidFill>
                  <a:srgbClr val="92D050"/>
                </a:solidFill>
                <a:latin typeface="Lucida Console" panose="020B0609040504020204" pitchFamily="49" charset="0"/>
              </a:rPr>
              <a:t> intent == "math":        </a:t>
            </a:r>
          </a:p>
          <a:p>
            <a:r>
              <a:rPr lang="en-US" dirty="0">
                <a:solidFill>
                  <a:srgbClr val="92D050"/>
                </a:solidFill>
                <a:latin typeface="Lucida Console" panose="020B0609040504020204" pitchFamily="49" charset="0"/>
              </a:rPr>
              <a:t>    math = </a:t>
            </a:r>
            <a:r>
              <a:rPr lang="en-US" dirty="0" err="1">
                <a:solidFill>
                  <a:srgbClr val="92D050"/>
                </a:solidFill>
                <a:latin typeface="Lucida Console" panose="020B0609040504020204" pitchFamily="49" charset="0"/>
              </a:rPr>
              <a:t>math_facts</a:t>
            </a:r>
            <a:r>
              <a:rPr lang="en-US" dirty="0">
                <a:solidFill>
                  <a:srgbClr val="92D050"/>
                </a:solidFill>
                <a:latin typeface="Lucida Console" panose="020B0609040504020204" pitchFamily="49" charset="0"/>
              </a:rPr>
              <a:t>()</a:t>
            </a:r>
          </a:p>
          <a:p>
            <a:r>
              <a:rPr lang="en-US" dirty="0">
                <a:solidFill>
                  <a:srgbClr val="92D050"/>
                </a:solidFill>
                <a:latin typeface="Lucida Console" panose="020B0609040504020204" pitchFamily="49" charset="0"/>
              </a:rPr>
              <a:t>else:        </a:t>
            </a:r>
          </a:p>
          <a:p>
            <a:r>
              <a:rPr lang="en-US" dirty="0">
                <a:solidFill>
                  <a:srgbClr val="92D050"/>
                </a:solidFill>
                <a:latin typeface="Lucida Console" panose="020B0609040504020204" pitchFamily="49" charset="0"/>
              </a:rPr>
              <a:t>    print(help)  </a:t>
            </a:r>
            <a:r>
              <a:rPr lang="en-US" dirty="0">
                <a:solidFill>
                  <a:srgbClr val="FFFF00"/>
                </a:solidFill>
                <a:latin typeface="Lucida Console" panose="020B0609040504020204" pitchFamily="49" charset="0"/>
              </a:rPr>
              <a:t>#prints the instructions again</a:t>
            </a:r>
          </a:p>
        </p:txBody>
      </p:sp>
      <p:sp>
        <p:nvSpPr>
          <p:cNvPr id="6" name="TextBox 5">
            <a:extLst>
              <a:ext uri="{FF2B5EF4-FFF2-40B4-BE49-F238E27FC236}">
                <a16:creationId xmlns:a16="http://schemas.microsoft.com/office/drawing/2014/main" id="{537A0B52-996A-4995-B7E9-6DD6091B3CDF}"/>
              </a:ext>
            </a:extLst>
          </p:cNvPr>
          <p:cNvSpPr txBox="1"/>
          <p:nvPr/>
        </p:nvSpPr>
        <p:spPr>
          <a:xfrm>
            <a:off x="1033364" y="503853"/>
            <a:ext cx="8175949" cy="369332"/>
          </a:xfrm>
          <a:prstGeom prst="rect">
            <a:avLst/>
          </a:prstGeom>
          <a:noFill/>
        </p:spPr>
        <p:txBody>
          <a:bodyPr wrap="square">
            <a:spAutoFit/>
          </a:bodyPr>
          <a:lstStyle/>
          <a:p>
            <a:r>
              <a:rPr lang="en-US" dirty="0">
                <a:solidFill>
                  <a:schemeClr val="bg1"/>
                </a:solidFill>
                <a:latin typeface="Lucida Console" panose="020B0609040504020204" pitchFamily="49" charset="0"/>
              </a:rPr>
              <a:t>This is my code.</a:t>
            </a:r>
          </a:p>
        </p:txBody>
      </p:sp>
      <p:sp>
        <p:nvSpPr>
          <p:cNvPr id="7" name="TextBox 6">
            <a:extLst>
              <a:ext uri="{FF2B5EF4-FFF2-40B4-BE49-F238E27FC236}">
                <a16:creationId xmlns:a16="http://schemas.microsoft.com/office/drawing/2014/main" id="{50FC1049-3177-432E-9DD2-511EA3984563}"/>
              </a:ext>
            </a:extLst>
          </p:cNvPr>
          <p:cNvSpPr txBox="1"/>
          <p:nvPr/>
        </p:nvSpPr>
        <p:spPr>
          <a:xfrm>
            <a:off x="1033363" y="3692351"/>
            <a:ext cx="9313795" cy="2308324"/>
          </a:xfrm>
          <a:prstGeom prst="rect">
            <a:avLst/>
          </a:prstGeom>
          <a:noFill/>
        </p:spPr>
        <p:txBody>
          <a:bodyPr wrap="square">
            <a:spAutoFit/>
          </a:bodyPr>
          <a:lstStyle/>
          <a:p>
            <a:r>
              <a:rPr lang="en-US" dirty="0">
                <a:solidFill>
                  <a:schemeClr val="bg1"/>
                </a:solidFill>
                <a:latin typeface="Lucida Console" panose="020B0609040504020204" pitchFamily="49" charset="0"/>
              </a:rPr>
              <a:t>The hashtag is a comment.</a:t>
            </a:r>
          </a:p>
          <a:p>
            <a:r>
              <a:rPr lang="en-US" dirty="0">
                <a:solidFill>
                  <a:schemeClr val="bg1"/>
                </a:solidFill>
                <a:latin typeface="Lucida Console" panose="020B0609040504020204" pitchFamily="49" charset="0"/>
              </a:rPr>
              <a:t>Comments are writing in our code that the computer ignores. We use them to tell people who are looking at the code what it does.</a:t>
            </a:r>
          </a:p>
          <a:p>
            <a:endParaRPr lang="en-US" dirty="0">
              <a:solidFill>
                <a:schemeClr val="bg1"/>
              </a:solidFill>
              <a:latin typeface="Lucida Console" panose="020B0609040504020204" pitchFamily="49" charset="0"/>
            </a:endParaRPr>
          </a:p>
          <a:p>
            <a:r>
              <a:rPr lang="en-US" dirty="0">
                <a:solidFill>
                  <a:schemeClr val="bg1"/>
                </a:solidFill>
                <a:latin typeface="Lucida Console" panose="020B0609040504020204" pitchFamily="49" charset="0"/>
              </a:rPr>
              <a:t>The ‘==’ sign means ‘is the same as’.</a:t>
            </a:r>
          </a:p>
          <a:p>
            <a:endParaRPr lang="en-US" dirty="0">
              <a:solidFill>
                <a:schemeClr val="bg1"/>
              </a:solidFill>
              <a:latin typeface="Lucida Console" panose="020B0609040504020204" pitchFamily="49" charset="0"/>
            </a:endParaRPr>
          </a:p>
          <a:p>
            <a:r>
              <a:rPr lang="en-US" dirty="0">
                <a:solidFill>
                  <a:schemeClr val="bg1"/>
                </a:solidFill>
                <a:latin typeface="Lucida Console" panose="020B0609040504020204" pitchFamily="49" charset="0"/>
              </a:rPr>
              <a:t>We call the function joke with the variable “</a:t>
            </a:r>
            <a:r>
              <a:rPr lang="en-US" dirty="0" err="1">
                <a:solidFill>
                  <a:schemeClr val="bg1"/>
                </a:solidFill>
                <a:latin typeface="Lucida Console" panose="020B0609040504020204" pitchFamily="49" charset="0"/>
              </a:rPr>
              <a:t>joke_out</a:t>
            </a:r>
            <a:r>
              <a:rPr lang="en-US" dirty="0">
                <a:solidFill>
                  <a:schemeClr val="bg1"/>
                </a:solidFill>
                <a:latin typeface="Lucida Console" panose="020B0609040504020204" pitchFamily="49" charset="0"/>
              </a:rPr>
              <a:t>”.</a:t>
            </a:r>
          </a:p>
          <a:p>
            <a:r>
              <a:rPr lang="en-US" dirty="0">
                <a:solidFill>
                  <a:schemeClr val="bg1"/>
                </a:solidFill>
                <a:latin typeface="Lucida Console" panose="020B0609040504020204" pitchFamily="49" charset="0"/>
              </a:rPr>
              <a:t>We show the user the joke by printing the variable “</a:t>
            </a:r>
            <a:r>
              <a:rPr lang="en-US" dirty="0" err="1">
                <a:solidFill>
                  <a:schemeClr val="bg1"/>
                </a:solidFill>
                <a:latin typeface="Lucida Console" panose="020B0609040504020204" pitchFamily="49" charset="0"/>
              </a:rPr>
              <a:t>joke_out</a:t>
            </a:r>
            <a:r>
              <a:rPr lang="en-US" dirty="0">
                <a:solidFill>
                  <a:schemeClr val="bg1"/>
                </a:solidFill>
                <a:latin typeface="Lucida Console" panose="020B0609040504020204" pitchFamily="49" charset="0"/>
              </a:rPr>
              <a:t>”.</a:t>
            </a:r>
          </a:p>
        </p:txBody>
      </p:sp>
      <p:sp>
        <p:nvSpPr>
          <p:cNvPr id="8" name="TextBox 7">
            <a:extLst>
              <a:ext uri="{FF2B5EF4-FFF2-40B4-BE49-F238E27FC236}">
                <a16:creationId xmlns:a16="http://schemas.microsoft.com/office/drawing/2014/main" id="{9B8FC031-0FB9-4D7E-B5E0-6065EB68515C}"/>
              </a:ext>
            </a:extLst>
          </p:cNvPr>
          <p:cNvSpPr txBox="1"/>
          <p:nvPr/>
        </p:nvSpPr>
        <p:spPr>
          <a:xfrm>
            <a:off x="447870" y="3692351"/>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Tree>
    <p:extLst>
      <p:ext uri="{BB962C8B-B14F-4D97-AF65-F5344CB8AC3E}">
        <p14:creationId xmlns:p14="http://schemas.microsoft.com/office/powerpoint/2010/main" val="2561965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9A87D4-6D95-4E7D-8B8C-182BEC7C7E8E}"/>
              </a:ext>
            </a:extLst>
          </p:cNvPr>
          <p:cNvSpPr txBox="1"/>
          <p:nvPr/>
        </p:nvSpPr>
        <p:spPr>
          <a:xfrm>
            <a:off x="447870" y="503853"/>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
        <p:nvSpPr>
          <p:cNvPr id="5" name="TextBox 4">
            <a:extLst>
              <a:ext uri="{FF2B5EF4-FFF2-40B4-BE49-F238E27FC236}">
                <a16:creationId xmlns:a16="http://schemas.microsoft.com/office/drawing/2014/main" id="{EB5D8884-1D3F-403A-8655-DB48013C4FB8}"/>
              </a:ext>
            </a:extLst>
          </p:cNvPr>
          <p:cNvSpPr txBox="1"/>
          <p:nvPr/>
        </p:nvSpPr>
        <p:spPr>
          <a:xfrm>
            <a:off x="996043" y="503853"/>
            <a:ext cx="9995418" cy="1754326"/>
          </a:xfrm>
          <a:prstGeom prst="rect">
            <a:avLst/>
          </a:prstGeom>
          <a:noFill/>
        </p:spPr>
        <p:txBody>
          <a:bodyPr wrap="square">
            <a:spAutoFit/>
          </a:bodyPr>
          <a:lstStyle/>
          <a:p>
            <a:r>
              <a:rPr lang="en-US" dirty="0">
                <a:solidFill>
                  <a:schemeClr val="bg1"/>
                </a:solidFill>
                <a:latin typeface="Lucida Console" panose="020B0609040504020204" pitchFamily="49" charset="0"/>
              </a:rPr>
              <a:t>Now we will talk about Python.</a:t>
            </a:r>
          </a:p>
          <a:p>
            <a:r>
              <a:rPr lang="en-CA" sz="1800" b="0" i="0" u="none" strike="noStrike" dirty="0">
                <a:solidFill>
                  <a:schemeClr val="bg1"/>
                </a:solidFill>
                <a:effectLst/>
                <a:latin typeface="Lucida Console" panose="020B0609040504020204" pitchFamily="49" charset="0"/>
              </a:rPr>
              <a:t>Python is a general purpose programming language. It was put out for others to use in 1991 by a man named Guido Van Rossum. As of 2021 it will be 30 years old. Python can be used for almost any kind of programming.</a:t>
            </a:r>
            <a:endParaRPr lang="en-US" dirty="0">
              <a:solidFill>
                <a:schemeClr val="bg1"/>
              </a:solidFill>
              <a:latin typeface="Lucida Console" panose="020B0609040504020204" pitchFamily="49" charset="0"/>
            </a:endParaRPr>
          </a:p>
          <a:p>
            <a:endParaRPr lang="en-US" dirty="0">
              <a:solidFill>
                <a:schemeClr val="bg1"/>
              </a:solidFill>
              <a:latin typeface="Lucida Console" panose="020B0609040504020204" pitchFamily="49" charset="0"/>
            </a:endParaRPr>
          </a:p>
        </p:txBody>
      </p:sp>
    </p:spTree>
    <p:extLst>
      <p:ext uri="{BB962C8B-B14F-4D97-AF65-F5344CB8AC3E}">
        <p14:creationId xmlns:p14="http://schemas.microsoft.com/office/powerpoint/2010/main" val="162772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9A87D4-6D95-4E7D-8B8C-182BEC7C7E8E}"/>
              </a:ext>
            </a:extLst>
          </p:cNvPr>
          <p:cNvSpPr txBox="1"/>
          <p:nvPr/>
        </p:nvSpPr>
        <p:spPr>
          <a:xfrm>
            <a:off x="447870" y="503853"/>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
        <p:nvSpPr>
          <p:cNvPr id="2" name="TextBox 1">
            <a:extLst>
              <a:ext uri="{FF2B5EF4-FFF2-40B4-BE49-F238E27FC236}">
                <a16:creationId xmlns:a16="http://schemas.microsoft.com/office/drawing/2014/main" id="{0C8FF0E7-58A2-4FA3-932D-BBEFB584F512}"/>
              </a:ext>
            </a:extLst>
          </p:cNvPr>
          <p:cNvSpPr txBox="1"/>
          <p:nvPr/>
        </p:nvSpPr>
        <p:spPr>
          <a:xfrm>
            <a:off x="905069" y="503853"/>
            <a:ext cx="3704253"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Load </a:t>
            </a:r>
            <a:r>
              <a:rPr lang="en-US" dirty="0" err="1">
                <a:solidFill>
                  <a:schemeClr val="bg1"/>
                </a:solidFill>
                <a:latin typeface="Lucida Console" panose="020B0609040504020204" pitchFamily="49" charset="0"/>
              </a:rPr>
              <a:t>Python.svg</a:t>
            </a:r>
            <a:endParaRPr lang="en-US" dirty="0">
              <a:solidFill>
                <a:schemeClr val="bg1"/>
              </a:solidFill>
              <a:latin typeface="Lucida Console" panose="020B0609040504020204" pitchFamily="49" charset="0"/>
            </a:endParaRPr>
          </a:p>
        </p:txBody>
      </p:sp>
      <p:sp>
        <p:nvSpPr>
          <p:cNvPr id="6" name="TextBox 5">
            <a:extLst>
              <a:ext uri="{FF2B5EF4-FFF2-40B4-BE49-F238E27FC236}">
                <a16:creationId xmlns:a16="http://schemas.microsoft.com/office/drawing/2014/main" id="{4F4F65F1-ADEC-4919-83BD-1C27923F4BC0}"/>
              </a:ext>
            </a:extLst>
          </p:cNvPr>
          <p:cNvSpPr txBox="1"/>
          <p:nvPr/>
        </p:nvSpPr>
        <p:spPr>
          <a:xfrm>
            <a:off x="447870" y="5285016"/>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
        <p:nvSpPr>
          <p:cNvPr id="7" name="TextBox 6">
            <a:extLst>
              <a:ext uri="{FF2B5EF4-FFF2-40B4-BE49-F238E27FC236}">
                <a16:creationId xmlns:a16="http://schemas.microsoft.com/office/drawing/2014/main" id="{C4ECFFEC-A0AF-495C-AE5C-AFBF7308FA6E}"/>
              </a:ext>
            </a:extLst>
          </p:cNvPr>
          <p:cNvSpPr txBox="1"/>
          <p:nvPr/>
        </p:nvSpPr>
        <p:spPr>
          <a:xfrm>
            <a:off x="1007707" y="5285016"/>
            <a:ext cx="9769150"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This is the python logo :)</a:t>
            </a:r>
          </a:p>
        </p:txBody>
      </p:sp>
      <p:pic>
        <p:nvPicPr>
          <p:cNvPr id="2052" name="Picture 4">
            <a:extLst>
              <a:ext uri="{FF2B5EF4-FFF2-40B4-BE49-F238E27FC236}">
                <a16:creationId xmlns:a16="http://schemas.microsoft.com/office/drawing/2014/main" id="{F8C9DB90-445A-4D11-B8BE-842FA06C44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436" y="991376"/>
            <a:ext cx="4175449" cy="4175449"/>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A4253087-88ED-4A9C-8CEA-D63D946BC1CD}"/>
              </a:ext>
            </a:extLst>
          </p:cNvPr>
          <p:cNvSpPr txBox="1"/>
          <p:nvPr/>
        </p:nvSpPr>
        <p:spPr>
          <a:xfrm>
            <a:off x="447869" y="5615483"/>
            <a:ext cx="10655559" cy="923330"/>
          </a:xfrm>
          <a:prstGeom prst="rect">
            <a:avLst/>
          </a:prstGeom>
          <a:noFill/>
        </p:spPr>
        <p:txBody>
          <a:bodyPr wrap="square">
            <a:spAutoFit/>
          </a:bodyPr>
          <a:lstStyle/>
          <a:p>
            <a:r>
              <a:rPr lang="en-US" dirty="0">
                <a:solidFill>
                  <a:schemeClr val="bg1"/>
                </a:solidFill>
                <a:latin typeface="Lucida Console" panose="020B0609040504020204" pitchFamily="49" charset="0"/>
              </a:rPr>
              <a:t>I got it from: https://commons.wikimedia.org/wiki/File:Python_logo_and_wordmark.svg</a:t>
            </a:r>
          </a:p>
          <a:p>
            <a:r>
              <a:rPr lang="en-US" dirty="0">
                <a:solidFill>
                  <a:schemeClr val="bg1"/>
                </a:solidFill>
                <a:latin typeface="Lucida Console" panose="020B0609040504020204" pitchFamily="49" charset="0"/>
              </a:rPr>
              <a:t>Use permissions are here: https://www.python.org/psf/trademarks/ </a:t>
            </a:r>
          </a:p>
        </p:txBody>
      </p:sp>
    </p:spTree>
    <p:extLst>
      <p:ext uri="{BB962C8B-B14F-4D97-AF65-F5344CB8AC3E}">
        <p14:creationId xmlns:p14="http://schemas.microsoft.com/office/powerpoint/2010/main" val="4219857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9A87D4-6D95-4E7D-8B8C-182BEC7C7E8E}"/>
              </a:ext>
            </a:extLst>
          </p:cNvPr>
          <p:cNvSpPr txBox="1"/>
          <p:nvPr/>
        </p:nvSpPr>
        <p:spPr>
          <a:xfrm>
            <a:off x="447870" y="503853"/>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
        <p:nvSpPr>
          <p:cNvPr id="5" name="TextBox 4">
            <a:extLst>
              <a:ext uri="{FF2B5EF4-FFF2-40B4-BE49-F238E27FC236}">
                <a16:creationId xmlns:a16="http://schemas.microsoft.com/office/drawing/2014/main" id="{EB5D8884-1D3F-403A-8655-DB48013C4FB8}"/>
              </a:ext>
            </a:extLst>
          </p:cNvPr>
          <p:cNvSpPr txBox="1"/>
          <p:nvPr/>
        </p:nvSpPr>
        <p:spPr>
          <a:xfrm>
            <a:off x="996043" y="503853"/>
            <a:ext cx="9995418" cy="1477328"/>
          </a:xfrm>
          <a:prstGeom prst="rect">
            <a:avLst/>
          </a:prstGeom>
          <a:noFill/>
        </p:spPr>
        <p:txBody>
          <a:bodyPr wrap="square">
            <a:spAutoFit/>
          </a:bodyPr>
          <a:lstStyle/>
          <a:p>
            <a:r>
              <a:rPr lang="en-US" dirty="0">
                <a:solidFill>
                  <a:schemeClr val="bg1"/>
                </a:solidFill>
                <a:latin typeface="Lucida Console" panose="020B0609040504020204" pitchFamily="49" charset="0"/>
              </a:rPr>
              <a:t>Lastly we will talk about Pythonanywhere.com</a:t>
            </a:r>
          </a:p>
          <a:p>
            <a:r>
              <a:rPr lang="en-CA" sz="1800" b="0" i="0" u="none" strike="noStrike" dirty="0" err="1">
                <a:solidFill>
                  <a:schemeClr val="bg1"/>
                </a:solidFill>
                <a:effectLst/>
                <a:latin typeface="Lucida Console" panose="020B0609040504020204" pitchFamily="49" charset="0"/>
              </a:rPr>
              <a:t>Pythonanywhere</a:t>
            </a:r>
            <a:r>
              <a:rPr lang="en-CA" sz="1800" b="0" i="0" u="none" strike="noStrike" dirty="0">
                <a:solidFill>
                  <a:schemeClr val="bg1"/>
                </a:solidFill>
                <a:effectLst/>
                <a:latin typeface="Lucida Console" panose="020B0609040504020204" pitchFamily="49" charset="0"/>
              </a:rPr>
              <a:t> is a </a:t>
            </a:r>
            <a:r>
              <a:rPr lang="en-CA" dirty="0">
                <a:solidFill>
                  <a:schemeClr val="bg1"/>
                </a:solidFill>
                <a:latin typeface="Lucida Console" panose="020B0609040504020204" pitchFamily="49" charset="0"/>
              </a:rPr>
              <a:t>website that lets anyone write, run, and share python code. </a:t>
            </a:r>
            <a:r>
              <a:rPr lang="en-CA" sz="1800" b="0" i="0" u="none" strike="noStrike" dirty="0" err="1">
                <a:solidFill>
                  <a:schemeClr val="bg1"/>
                </a:solidFill>
                <a:effectLst/>
                <a:latin typeface="Lucida Console" panose="020B0609040504020204" pitchFamily="49" charset="0"/>
              </a:rPr>
              <a:t>Pythonanywhere</a:t>
            </a:r>
            <a:r>
              <a:rPr lang="en-CA" sz="1800" b="0" i="0" u="none" strike="noStrike" dirty="0">
                <a:solidFill>
                  <a:schemeClr val="bg1"/>
                </a:solidFill>
                <a:effectLst/>
                <a:latin typeface="Lucida Console" panose="020B0609040504020204" pitchFamily="49" charset="0"/>
              </a:rPr>
              <a:t> can be used on a computer, an iPad, cell phones, and on other mobile devices. </a:t>
            </a:r>
            <a:r>
              <a:rPr lang="en-CA" sz="1800" b="0" i="0" u="none" strike="noStrike" dirty="0" err="1">
                <a:solidFill>
                  <a:schemeClr val="bg1"/>
                </a:solidFill>
                <a:effectLst/>
                <a:latin typeface="Lucida Console" panose="020B0609040504020204" pitchFamily="49" charset="0"/>
              </a:rPr>
              <a:t>Pythonanywhere</a:t>
            </a:r>
            <a:r>
              <a:rPr lang="en-CA" sz="1800" b="0" i="0" u="none" strike="noStrike" dirty="0">
                <a:solidFill>
                  <a:schemeClr val="bg1"/>
                </a:solidFill>
                <a:effectLst/>
                <a:latin typeface="Lucida Console" panose="020B0609040504020204" pitchFamily="49" charset="0"/>
              </a:rPr>
              <a:t> can be used by: students, teachers, work places, or people just coding for fun. </a:t>
            </a:r>
            <a:r>
              <a:rPr lang="en-CA" dirty="0">
                <a:solidFill>
                  <a:schemeClr val="bg1"/>
                </a:solidFill>
                <a:latin typeface="Lucida Console" panose="020B0609040504020204" pitchFamily="49" charset="0"/>
              </a:rPr>
              <a:t> </a:t>
            </a:r>
            <a:endParaRPr lang="en-US" dirty="0">
              <a:solidFill>
                <a:schemeClr val="bg1"/>
              </a:solidFill>
              <a:latin typeface="Lucida Console" panose="020B0609040504020204" pitchFamily="49" charset="0"/>
            </a:endParaRPr>
          </a:p>
        </p:txBody>
      </p:sp>
      <p:grpSp>
        <p:nvGrpSpPr>
          <p:cNvPr id="7" name="Group 6">
            <a:extLst>
              <a:ext uri="{FF2B5EF4-FFF2-40B4-BE49-F238E27FC236}">
                <a16:creationId xmlns:a16="http://schemas.microsoft.com/office/drawing/2014/main" id="{125942E2-7377-42CA-9BFF-EB201E74A562}"/>
              </a:ext>
            </a:extLst>
          </p:cNvPr>
          <p:cNvGrpSpPr/>
          <p:nvPr/>
        </p:nvGrpSpPr>
        <p:grpSpPr>
          <a:xfrm>
            <a:off x="447870" y="2692599"/>
            <a:ext cx="7576459" cy="1175657"/>
            <a:chOff x="1073019" y="2752531"/>
            <a:chExt cx="7576459" cy="1175657"/>
          </a:xfrm>
        </p:grpSpPr>
        <p:sp>
          <p:nvSpPr>
            <p:cNvPr id="6" name="Rectangle 5">
              <a:extLst>
                <a:ext uri="{FF2B5EF4-FFF2-40B4-BE49-F238E27FC236}">
                  <a16:creationId xmlns:a16="http://schemas.microsoft.com/office/drawing/2014/main" id="{72CBA672-277A-4C4E-B8F1-CE8E4F04A5E0}"/>
                </a:ext>
              </a:extLst>
            </p:cNvPr>
            <p:cNvSpPr/>
            <p:nvPr/>
          </p:nvSpPr>
          <p:spPr>
            <a:xfrm>
              <a:off x="1073019" y="2752531"/>
              <a:ext cx="7576459" cy="117565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Graphic 2">
              <a:extLst>
                <a:ext uri="{FF2B5EF4-FFF2-40B4-BE49-F238E27FC236}">
                  <a16:creationId xmlns:a16="http://schemas.microsoft.com/office/drawing/2014/main" id="{87C3E774-77BA-40BF-B226-ED1F91D408F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89653" y="2911152"/>
              <a:ext cx="7248525" cy="914400"/>
            </a:xfrm>
            <a:prstGeom prst="rect">
              <a:avLst/>
            </a:prstGeom>
          </p:spPr>
        </p:pic>
      </p:grpSp>
      <p:sp>
        <p:nvSpPr>
          <p:cNvPr id="8" name="TextBox 7">
            <a:extLst>
              <a:ext uri="{FF2B5EF4-FFF2-40B4-BE49-F238E27FC236}">
                <a16:creationId xmlns:a16="http://schemas.microsoft.com/office/drawing/2014/main" id="{1FCEA49E-4366-4A7D-A0EB-2D546CFF117B}"/>
              </a:ext>
            </a:extLst>
          </p:cNvPr>
          <p:cNvSpPr txBox="1"/>
          <p:nvPr/>
        </p:nvSpPr>
        <p:spPr>
          <a:xfrm>
            <a:off x="447870" y="2152224"/>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
        <p:nvSpPr>
          <p:cNvPr id="9" name="TextBox 8">
            <a:extLst>
              <a:ext uri="{FF2B5EF4-FFF2-40B4-BE49-F238E27FC236}">
                <a16:creationId xmlns:a16="http://schemas.microsoft.com/office/drawing/2014/main" id="{4F8965D6-AC96-46F0-A4D1-8B29A15BC9ED}"/>
              </a:ext>
            </a:extLst>
          </p:cNvPr>
          <p:cNvSpPr txBox="1"/>
          <p:nvPr/>
        </p:nvSpPr>
        <p:spPr>
          <a:xfrm>
            <a:off x="996043" y="2152224"/>
            <a:ext cx="9995418" cy="369332"/>
          </a:xfrm>
          <a:prstGeom prst="rect">
            <a:avLst/>
          </a:prstGeom>
          <a:noFill/>
        </p:spPr>
        <p:txBody>
          <a:bodyPr wrap="square">
            <a:spAutoFit/>
          </a:bodyPr>
          <a:lstStyle/>
          <a:p>
            <a:r>
              <a:rPr lang="en-US" dirty="0">
                <a:solidFill>
                  <a:schemeClr val="bg1"/>
                </a:solidFill>
                <a:latin typeface="Lucida Console" panose="020B0609040504020204" pitchFamily="49" charset="0"/>
              </a:rPr>
              <a:t>Load </a:t>
            </a:r>
            <a:r>
              <a:rPr lang="en-US" dirty="0" err="1">
                <a:solidFill>
                  <a:schemeClr val="bg1"/>
                </a:solidFill>
                <a:latin typeface="Lucida Console" panose="020B0609040504020204" pitchFamily="49" charset="0"/>
              </a:rPr>
              <a:t>python_anywhere.svg</a:t>
            </a:r>
            <a:r>
              <a:rPr lang="en-CA" sz="1800" b="0" i="0" u="none" strike="noStrike" dirty="0">
                <a:solidFill>
                  <a:schemeClr val="bg1"/>
                </a:solidFill>
                <a:effectLst/>
                <a:latin typeface="Lucida Console" panose="020B0609040504020204" pitchFamily="49" charset="0"/>
              </a:rPr>
              <a:t> </a:t>
            </a:r>
            <a:r>
              <a:rPr lang="en-CA" dirty="0">
                <a:solidFill>
                  <a:schemeClr val="bg1"/>
                </a:solidFill>
                <a:latin typeface="Lucida Console" panose="020B0609040504020204" pitchFamily="49" charset="0"/>
              </a:rPr>
              <a:t> </a:t>
            </a:r>
            <a:endParaRPr lang="en-US" dirty="0">
              <a:solidFill>
                <a:schemeClr val="bg1"/>
              </a:solidFill>
              <a:latin typeface="Lucida Console" panose="020B0609040504020204" pitchFamily="49" charset="0"/>
            </a:endParaRPr>
          </a:p>
        </p:txBody>
      </p:sp>
      <p:sp>
        <p:nvSpPr>
          <p:cNvPr id="10" name="TextBox 9">
            <a:extLst>
              <a:ext uri="{FF2B5EF4-FFF2-40B4-BE49-F238E27FC236}">
                <a16:creationId xmlns:a16="http://schemas.microsoft.com/office/drawing/2014/main" id="{2C88693D-549D-4270-B9C9-B7BE2831FBB4}"/>
              </a:ext>
            </a:extLst>
          </p:cNvPr>
          <p:cNvSpPr txBox="1"/>
          <p:nvPr/>
        </p:nvSpPr>
        <p:spPr>
          <a:xfrm>
            <a:off x="447870" y="4226730"/>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
        <p:nvSpPr>
          <p:cNvPr id="11" name="TextBox 10">
            <a:extLst>
              <a:ext uri="{FF2B5EF4-FFF2-40B4-BE49-F238E27FC236}">
                <a16:creationId xmlns:a16="http://schemas.microsoft.com/office/drawing/2014/main" id="{029C8B5A-BB84-482F-9204-86A5AD2352B8}"/>
              </a:ext>
            </a:extLst>
          </p:cNvPr>
          <p:cNvSpPr txBox="1"/>
          <p:nvPr/>
        </p:nvSpPr>
        <p:spPr>
          <a:xfrm>
            <a:off x="996043" y="4226730"/>
            <a:ext cx="9995418" cy="646331"/>
          </a:xfrm>
          <a:prstGeom prst="rect">
            <a:avLst/>
          </a:prstGeom>
          <a:noFill/>
        </p:spPr>
        <p:txBody>
          <a:bodyPr wrap="square">
            <a:spAutoFit/>
          </a:bodyPr>
          <a:lstStyle/>
          <a:p>
            <a:r>
              <a:rPr lang="en-US" dirty="0">
                <a:solidFill>
                  <a:schemeClr val="bg1"/>
                </a:solidFill>
                <a:latin typeface="Lucida Console" panose="020B0609040504020204" pitchFamily="49" charset="0"/>
              </a:rPr>
              <a:t>Learn more about </a:t>
            </a:r>
            <a:r>
              <a:rPr lang="en-US" dirty="0" err="1">
                <a:solidFill>
                  <a:schemeClr val="bg1"/>
                </a:solidFill>
                <a:latin typeface="Lucida Console" panose="020B0609040504020204" pitchFamily="49" charset="0"/>
              </a:rPr>
              <a:t>pythonanywhere</a:t>
            </a:r>
            <a:r>
              <a:rPr lang="en-US" dirty="0">
                <a:solidFill>
                  <a:schemeClr val="bg1"/>
                </a:solidFill>
                <a:latin typeface="Lucida Console" panose="020B0609040504020204" pitchFamily="49" charset="0"/>
              </a:rPr>
              <a:t> at:</a:t>
            </a:r>
          </a:p>
          <a:p>
            <a:r>
              <a:rPr lang="en-US" b="0" i="0" dirty="0">
                <a:solidFill>
                  <a:schemeClr val="bg1"/>
                </a:solidFill>
                <a:effectLst/>
                <a:latin typeface="Lucida Console" panose="020B0609040504020204" pitchFamily="49" charset="0"/>
              </a:rPr>
              <a:t>https://www.pythonanywhere.com/</a:t>
            </a:r>
            <a:endParaRPr lang="en-US" dirty="0">
              <a:solidFill>
                <a:schemeClr val="bg1"/>
              </a:solidFill>
              <a:latin typeface="Lucida Console" panose="020B0609040504020204" pitchFamily="49" charset="0"/>
            </a:endParaRPr>
          </a:p>
        </p:txBody>
      </p:sp>
    </p:spTree>
    <p:extLst>
      <p:ext uri="{BB962C8B-B14F-4D97-AF65-F5344CB8AC3E}">
        <p14:creationId xmlns:p14="http://schemas.microsoft.com/office/powerpoint/2010/main" val="234339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9A87D4-6D95-4E7D-8B8C-182BEC7C7E8E}"/>
              </a:ext>
            </a:extLst>
          </p:cNvPr>
          <p:cNvSpPr txBox="1"/>
          <p:nvPr/>
        </p:nvSpPr>
        <p:spPr>
          <a:xfrm>
            <a:off x="447870" y="503853"/>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
        <p:nvSpPr>
          <p:cNvPr id="5" name="TextBox 4">
            <a:extLst>
              <a:ext uri="{FF2B5EF4-FFF2-40B4-BE49-F238E27FC236}">
                <a16:creationId xmlns:a16="http://schemas.microsoft.com/office/drawing/2014/main" id="{BDB5DA75-DB15-49EB-99B2-959166AA6352}"/>
              </a:ext>
            </a:extLst>
          </p:cNvPr>
          <p:cNvSpPr txBox="1"/>
          <p:nvPr/>
        </p:nvSpPr>
        <p:spPr>
          <a:xfrm>
            <a:off x="1018739" y="503853"/>
            <a:ext cx="10725391" cy="923330"/>
          </a:xfrm>
          <a:prstGeom prst="rect">
            <a:avLst/>
          </a:prstGeom>
          <a:noFill/>
        </p:spPr>
        <p:txBody>
          <a:bodyPr wrap="square">
            <a:spAutoFit/>
          </a:bodyPr>
          <a:lstStyle/>
          <a:p>
            <a:r>
              <a:rPr lang="en-US" b="0" i="0" dirty="0">
                <a:solidFill>
                  <a:schemeClr val="bg1"/>
                </a:solidFill>
                <a:effectLst/>
                <a:latin typeface="Lucida Console" panose="020B0609040504020204" pitchFamily="49" charset="0"/>
              </a:rPr>
              <a:t>You can actually use my program by sending me an email requesting access. </a:t>
            </a:r>
            <a:r>
              <a:rPr lang="en-US" dirty="0">
                <a:solidFill>
                  <a:schemeClr val="bg1"/>
                </a:solidFill>
                <a:latin typeface="Lucida Console" panose="020B0609040504020204" pitchFamily="49" charset="0"/>
              </a:rPr>
              <a:t>I will have </a:t>
            </a:r>
            <a:r>
              <a:rPr lang="en-US" dirty="0" err="1">
                <a:solidFill>
                  <a:schemeClr val="bg1"/>
                </a:solidFill>
                <a:latin typeface="Lucida Console" panose="020B0609040504020204" pitchFamily="49" charset="0"/>
              </a:rPr>
              <a:t>pythonanywhere</a:t>
            </a:r>
            <a:r>
              <a:rPr lang="en-US" dirty="0">
                <a:solidFill>
                  <a:schemeClr val="bg1"/>
                </a:solidFill>
                <a:latin typeface="Lucida Console" panose="020B0609040504020204" pitchFamily="49" charset="0"/>
              </a:rPr>
              <a:t> send you a link for secure access.</a:t>
            </a:r>
            <a:endParaRPr lang="en-US" b="0" i="0" dirty="0">
              <a:solidFill>
                <a:schemeClr val="bg1"/>
              </a:solidFill>
              <a:effectLst/>
              <a:latin typeface="Lucida Console" panose="020B0609040504020204" pitchFamily="49" charset="0"/>
            </a:endParaRPr>
          </a:p>
          <a:p>
            <a:r>
              <a:rPr lang="en-US" b="0" i="0" dirty="0">
                <a:solidFill>
                  <a:schemeClr val="bg1"/>
                </a:solidFill>
                <a:effectLst/>
                <a:latin typeface="Lucida Console" panose="020B0609040504020204" pitchFamily="49" charset="0"/>
              </a:rPr>
              <a:t>My email is </a:t>
            </a:r>
            <a:r>
              <a:rPr lang="en-US" b="0" i="0" dirty="0">
                <a:solidFill>
                  <a:srgbClr val="92D050"/>
                </a:solidFill>
                <a:effectLst/>
                <a:latin typeface="Lucida Console" panose="020B0609040504020204" pitchFamily="49" charset="0"/>
              </a:rPr>
              <a:t>charlottea11@educbe.ca</a:t>
            </a:r>
            <a:endParaRPr lang="en-US" dirty="0">
              <a:solidFill>
                <a:srgbClr val="92D050"/>
              </a:solidFill>
              <a:latin typeface="Lucida Console" panose="020B0609040504020204" pitchFamily="49" charset="0"/>
            </a:endParaRPr>
          </a:p>
        </p:txBody>
      </p:sp>
      <p:sp>
        <p:nvSpPr>
          <p:cNvPr id="6" name="TextBox 5">
            <a:extLst>
              <a:ext uri="{FF2B5EF4-FFF2-40B4-BE49-F238E27FC236}">
                <a16:creationId xmlns:a16="http://schemas.microsoft.com/office/drawing/2014/main" id="{526153D0-87B7-4C25-823C-6EF9A5592421}"/>
              </a:ext>
            </a:extLst>
          </p:cNvPr>
          <p:cNvSpPr txBox="1"/>
          <p:nvPr/>
        </p:nvSpPr>
        <p:spPr>
          <a:xfrm>
            <a:off x="447870" y="1668325"/>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
        <p:nvSpPr>
          <p:cNvPr id="7" name="TextBox 6">
            <a:extLst>
              <a:ext uri="{FF2B5EF4-FFF2-40B4-BE49-F238E27FC236}">
                <a16:creationId xmlns:a16="http://schemas.microsoft.com/office/drawing/2014/main" id="{24450DD0-3DD6-4666-81C7-AE3C780BED1F}"/>
              </a:ext>
            </a:extLst>
          </p:cNvPr>
          <p:cNvSpPr txBox="1"/>
          <p:nvPr/>
        </p:nvSpPr>
        <p:spPr>
          <a:xfrm>
            <a:off x="1018739" y="1668325"/>
            <a:ext cx="10602647" cy="923330"/>
          </a:xfrm>
          <a:prstGeom prst="rect">
            <a:avLst/>
          </a:prstGeom>
          <a:noFill/>
        </p:spPr>
        <p:txBody>
          <a:bodyPr wrap="square">
            <a:spAutoFit/>
          </a:bodyPr>
          <a:lstStyle/>
          <a:p>
            <a:r>
              <a:rPr lang="en-US" b="0" i="0" dirty="0">
                <a:solidFill>
                  <a:schemeClr val="bg1"/>
                </a:solidFill>
                <a:effectLst/>
                <a:latin typeface="Lucida Console" panose="020B0609040504020204" pitchFamily="49" charset="0"/>
              </a:rPr>
              <a:t>Thank you for watching this video.</a:t>
            </a:r>
          </a:p>
          <a:p>
            <a:r>
              <a:rPr lang="en-US" dirty="0">
                <a:solidFill>
                  <a:schemeClr val="bg1"/>
                </a:solidFill>
                <a:latin typeface="Lucida Console" panose="020B0609040504020204" pitchFamily="49" charset="0"/>
              </a:rPr>
              <a:t>A plain copy of this </a:t>
            </a:r>
            <a:r>
              <a:rPr lang="en-US" dirty="0" err="1">
                <a:solidFill>
                  <a:schemeClr val="bg1"/>
                </a:solidFill>
                <a:latin typeface="Lucida Console" panose="020B0609040504020204" pitchFamily="49" charset="0"/>
              </a:rPr>
              <a:t>powerpoint</a:t>
            </a:r>
            <a:r>
              <a:rPr lang="en-US" dirty="0">
                <a:solidFill>
                  <a:schemeClr val="bg1"/>
                </a:solidFill>
                <a:latin typeface="Lucida Console" panose="020B0609040504020204" pitchFamily="49" charset="0"/>
              </a:rPr>
              <a:t> is available in the report section of my CYSF submission.                        </a:t>
            </a:r>
          </a:p>
        </p:txBody>
      </p:sp>
      <p:sp>
        <p:nvSpPr>
          <p:cNvPr id="8" name="TextBox 7">
            <a:extLst>
              <a:ext uri="{FF2B5EF4-FFF2-40B4-BE49-F238E27FC236}">
                <a16:creationId xmlns:a16="http://schemas.microsoft.com/office/drawing/2014/main" id="{4F6735FA-D7D2-4DD5-9A64-C61D12F75B7D}"/>
              </a:ext>
            </a:extLst>
          </p:cNvPr>
          <p:cNvSpPr txBox="1"/>
          <p:nvPr/>
        </p:nvSpPr>
        <p:spPr>
          <a:xfrm>
            <a:off x="447869" y="2820804"/>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
        <p:nvSpPr>
          <p:cNvPr id="9" name="TextBox 8">
            <a:extLst>
              <a:ext uri="{FF2B5EF4-FFF2-40B4-BE49-F238E27FC236}">
                <a16:creationId xmlns:a16="http://schemas.microsoft.com/office/drawing/2014/main" id="{718FA115-A990-4FF0-96A5-05643385AA02}"/>
              </a:ext>
            </a:extLst>
          </p:cNvPr>
          <p:cNvSpPr txBox="1"/>
          <p:nvPr/>
        </p:nvSpPr>
        <p:spPr>
          <a:xfrm>
            <a:off x="1080110" y="2816181"/>
            <a:ext cx="10602647" cy="369332"/>
          </a:xfrm>
          <a:prstGeom prst="rect">
            <a:avLst/>
          </a:prstGeom>
          <a:noFill/>
        </p:spPr>
        <p:txBody>
          <a:bodyPr wrap="square">
            <a:spAutoFit/>
          </a:bodyPr>
          <a:lstStyle/>
          <a:p>
            <a:r>
              <a:rPr lang="en-US" b="0" i="0" dirty="0">
                <a:solidFill>
                  <a:schemeClr val="bg1"/>
                </a:solidFill>
                <a:effectLst/>
                <a:latin typeface="Lucida Console" panose="020B0609040504020204" pitchFamily="49" charset="0"/>
              </a:rPr>
              <a:t>Music courtesy of bensound.com</a:t>
            </a:r>
            <a:endParaRPr lang="en-US" dirty="0">
              <a:solidFill>
                <a:schemeClr val="bg1"/>
              </a:solidFill>
              <a:latin typeface="Lucida Console" panose="020B0609040504020204" pitchFamily="49" charset="0"/>
            </a:endParaRPr>
          </a:p>
        </p:txBody>
      </p:sp>
    </p:spTree>
    <p:extLst>
      <p:ext uri="{BB962C8B-B14F-4D97-AF65-F5344CB8AC3E}">
        <p14:creationId xmlns:p14="http://schemas.microsoft.com/office/powerpoint/2010/main" val="2355727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9A87D4-6D95-4E7D-8B8C-182BEC7C7E8E}"/>
              </a:ext>
            </a:extLst>
          </p:cNvPr>
          <p:cNvSpPr txBox="1"/>
          <p:nvPr/>
        </p:nvSpPr>
        <p:spPr>
          <a:xfrm>
            <a:off x="447870" y="503853"/>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
        <p:nvSpPr>
          <p:cNvPr id="2" name="TextBox 1">
            <a:extLst>
              <a:ext uri="{FF2B5EF4-FFF2-40B4-BE49-F238E27FC236}">
                <a16:creationId xmlns:a16="http://schemas.microsoft.com/office/drawing/2014/main" id="{DE29C1C2-2ABA-4CEF-9B7C-8F2BBDE042C1}"/>
              </a:ext>
            </a:extLst>
          </p:cNvPr>
          <p:cNvSpPr txBox="1"/>
          <p:nvPr/>
        </p:nvSpPr>
        <p:spPr>
          <a:xfrm>
            <a:off x="989045" y="503853"/>
            <a:ext cx="10459616" cy="923330"/>
          </a:xfrm>
          <a:prstGeom prst="rect">
            <a:avLst/>
          </a:prstGeom>
          <a:noFill/>
        </p:spPr>
        <p:txBody>
          <a:bodyPr wrap="square" rtlCol="0">
            <a:spAutoFit/>
          </a:bodyPr>
          <a:lstStyle/>
          <a:p>
            <a:r>
              <a:rPr lang="en-US" dirty="0">
                <a:solidFill>
                  <a:schemeClr val="bg1"/>
                </a:solidFill>
                <a:latin typeface="Lucida Console" panose="020B0609040504020204" pitchFamily="49" charset="0"/>
              </a:rPr>
              <a:t>Welcome to Charlotte Ambrose’s Calgary Youth Science Fair project.</a:t>
            </a:r>
          </a:p>
          <a:p>
            <a:r>
              <a:rPr lang="en-US" dirty="0">
                <a:solidFill>
                  <a:schemeClr val="bg1"/>
                </a:solidFill>
                <a:latin typeface="Lucida Console" panose="020B0609040504020204" pitchFamily="49" charset="0"/>
              </a:rPr>
              <a:t>This video will demonstrate my program.</a:t>
            </a:r>
          </a:p>
          <a:p>
            <a:r>
              <a:rPr lang="en-US" dirty="0">
                <a:solidFill>
                  <a:schemeClr val="bg1"/>
                </a:solidFill>
                <a:latin typeface="Lucida Console" panose="020B0609040504020204" pitchFamily="49" charset="0"/>
              </a:rPr>
              <a:t>This video will also talk about what I learned and why my program is cool.</a:t>
            </a:r>
          </a:p>
        </p:txBody>
      </p:sp>
    </p:spTree>
    <p:extLst>
      <p:ext uri="{BB962C8B-B14F-4D97-AF65-F5344CB8AC3E}">
        <p14:creationId xmlns:p14="http://schemas.microsoft.com/office/powerpoint/2010/main" val="339276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9A87D4-6D95-4E7D-8B8C-182BEC7C7E8E}"/>
              </a:ext>
            </a:extLst>
          </p:cNvPr>
          <p:cNvSpPr txBox="1"/>
          <p:nvPr/>
        </p:nvSpPr>
        <p:spPr>
          <a:xfrm>
            <a:off x="447870" y="503853"/>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
        <p:nvSpPr>
          <p:cNvPr id="2" name="TextBox 1">
            <a:extLst>
              <a:ext uri="{FF2B5EF4-FFF2-40B4-BE49-F238E27FC236}">
                <a16:creationId xmlns:a16="http://schemas.microsoft.com/office/drawing/2014/main" id="{0C8FF0E7-58A2-4FA3-932D-BBEFB584F512}"/>
              </a:ext>
            </a:extLst>
          </p:cNvPr>
          <p:cNvSpPr txBox="1"/>
          <p:nvPr/>
        </p:nvSpPr>
        <p:spPr>
          <a:xfrm>
            <a:off x="905069" y="503853"/>
            <a:ext cx="3704253"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Load Charlotte.jpg</a:t>
            </a:r>
          </a:p>
        </p:txBody>
      </p:sp>
      <p:pic>
        <p:nvPicPr>
          <p:cNvPr id="5" name="Picture 4">
            <a:extLst>
              <a:ext uri="{FF2B5EF4-FFF2-40B4-BE49-F238E27FC236}">
                <a16:creationId xmlns:a16="http://schemas.microsoft.com/office/drawing/2014/main" id="{1F74D302-A1ED-4C5B-8A5D-C1881E9D6A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4521" y="873185"/>
            <a:ext cx="7390447" cy="4926964"/>
          </a:xfrm>
          <a:prstGeom prst="rect">
            <a:avLst/>
          </a:prstGeom>
        </p:spPr>
      </p:pic>
      <p:sp>
        <p:nvSpPr>
          <p:cNvPr id="6" name="TextBox 5">
            <a:extLst>
              <a:ext uri="{FF2B5EF4-FFF2-40B4-BE49-F238E27FC236}">
                <a16:creationId xmlns:a16="http://schemas.microsoft.com/office/drawing/2014/main" id="{4F4F65F1-ADEC-4919-83BD-1C27923F4BC0}"/>
              </a:ext>
            </a:extLst>
          </p:cNvPr>
          <p:cNvSpPr txBox="1"/>
          <p:nvPr/>
        </p:nvSpPr>
        <p:spPr>
          <a:xfrm>
            <a:off x="447870" y="5800149"/>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
        <p:nvSpPr>
          <p:cNvPr id="7" name="TextBox 6">
            <a:extLst>
              <a:ext uri="{FF2B5EF4-FFF2-40B4-BE49-F238E27FC236}">
                <a16:creationId xmlns:a16="http://schemas.microsoft.com/office/drawing/2014/main" id="{C4ECFFEC-A0AF-495C-AE5C-AFBF7308FA6E}"/>
              </a:ext>
            </a:extLst>
          </p:cNvPr>
          <p:cNvSpPr txBox="1"/>
          <p:nvPr/>
        </p:nvSpPr>
        <p:spPr>
          <a:xfrm>
            <a:off x="905070" y="5800149"/>
            <a:ext cx="4394718"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This is a picture of me! :) </a:t>
            </a:r>
          </a:p>
        </p:txBody>
      </p:sp>
    </p:spTree>
    <p:extLst>
      <p:ext uri="{BB962C8B-B14F-4D97-AF65-F5344CB8AC3E}">
        <p14:creationId xmlns:p14="http://schemas.microsoft.com/office/powerpoint/2010/main" val="2223860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9A87D4-6D95-4E7D-8B8C-182BEC7C7E8E}"/>
              </a:ext>
            </a:extLst>
          </p:cNvPr>
          <p:cNvSpPr txBox="1"/>
          <p:nvPr/>
        </p:nvSpPr>
        <p:spPr>
          <a:xfrm>
            <a:off x="447870" y="503853"/>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 </a:t>
            </a:r>
          </a:p>
        </p:txBody>
      </p:sp>
      <p:sp>
        <p:nvSpPr>
          <p:cNvPr id="5" name="TextBox 4">
            <a:extLst>
              <a:ext uri="{FF2B5EF4-FFF2-40B4-BE49-F238E27FC236}">
                <a16:creationId xmlns:a16="http://schemas.microsoft.com/office/drawing/2014/main" id="{2F10D523-6493-4FFE-9113-B8EF7FE2E461}"/>
              </a:ext>
            </a:extLst>
          </p:cNvPr>
          <p:cNvSpPr txBox="1"/>
          <p:nvPr/>
        </p:nvSpPr>
        <p:spPr>
          <a:xfrm>
            <a:off x="996043" y="503853"/>
            <a:ext cx="9081018" cy="369332"/>
          </a:xfrm>
          <a:prstGeom prst="rect">
            <a:avLst/>
          </a:prstGeom>
          <a:noFill/>
        </p:spPr>
        <p:txBody>
          <a:bodyPr wrap="square">
            <a:spAutoFit/>
          </a:bodyPr>
          <a:lstStyle/>
          <a:p>
            <a:r>
              <a:rPr lang="en-CA" sz="1800" b="0" i="0" u="none" strike="noStrike" dirty="0">
                <a:solidFill>
                  <a:srgbClr val="FFFFFF"/>
                </a:solidFill>
                <a:effectLst/>
                <a:latin typeface="Lucida Console" panose="020B0609040504020204" pitchFamily="49" charset="0"/>
              </a:rPr>
              <a:t>My idea is to make a program that can help out in the classroom. </a:t>
            </a:r>
          </a:p>
        </p:txBody>
      </p:sp>
      <p:sp>
        <p:nvSpPr>
          <p:cNvPr id="6" name="TextBox 5">
            <a:extLst>
              <a:ext uri="{FF2B5EF4-FFF2-40B4-BE49-F238E27FC236}">
                <a16:creationId xmlns:a16="http://schemas.microsoft.com/office/drawing/2014/main" id="{E1139FE7-BEF9-4EE3-9140-DE3926B158C9}"/>
              </a:ext>
            </a:extLst>
          </p:cNvPr>
          <p:cNvSpPr txBox="1"/>
          <p:nvPr/>
        </p:nvSpPr>
        <p:spPr>
          <a:xfrm>
            <a:off x="447870" y="1057469"/>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 </a:t>
            </a:r>
          </a:p>
        </p:txBody>
      </p:sp>
      <p:sp>
        <p:nvSpPr>
          <p:cNvPr id="7" name="TextBox 6">
            <a:extLst>
              <a:ext uri="{FF2B5EF4-FFF2-40B4-BE49-F238E27FC236}">
                <a16:creationId xmlns:a16="http://schemas.microsoft.com/office/drawing/2014/main" id="{7F69928F-BF19-49CE-AA18-91FC49D36443}"/>
              </a:ext>
            </a:extLst>
          </p:cNvPr>
          <p:cNvSpPr txBox="1"/>
          <p:nvPr/>
        </p:nvSpPr>
        <p:spPr>
          <a:xfrm>
            <a:off x="996042" y="1071011"/>
            <a:ext cx="9734161" cy="1754326"/>
          </a:xfrm>
          <a:prstGeom prst="rect">
            <a:avLst/>
          </a:prstGeom>
          <a:noFill/>
        </p:spPr>
        <p:txBody>
          <a:bodyPr wrap="square">
            <a:spAutoFit/>
          </a:bodyPr>
          <a:lstStyle/>
          <a:p>
            <a:r>
              <a:rPr lang="en-CA" sz="1800" b="0" i="0" u="none" strike="noStrike" dirty="0">
                <a:solidFill>
                  <a:srgbClr val="FFFFFF"/>
                </a:solidFill>
                <a:effectLst/>
                <a:latin typeface="Lucida Console" panose="020B0609040504020204" pitchFamily="49" charset="0"/>
              </a:rPr>
              <a:t>Some of the things my program does are:</a:t>
            </a:r>
          </a:p>
          <a:p>
            <a:pPr marL="285750" indent="-285750" rtl="0" fontAlgn="base">
              <a:spcBef>
                <a:spcPts val="0"/>
              </a:spcBef>
              <a:spcAft>
                <a:spcPts val="0"/>
              </a:spcAft>
              <a:buFont typeface="Arial" panose="020B0604020202020204" pitchFamily="34" charset="0"/>
              <a:buChar char="›"/>
            </a:pPr>
            <a:r>
              <a:rPr lang="en-CA" sz="1800" b="0" i="0" u="none" strike="noStrike" dirty="0">
                <a:solidFill>
                  <a:srgbClr val="FFFFFF"/>
                </a:solidFill>
                <a:effectLst/>
                <a:latin typeface="Lucida Console" panose="020B0609040504020204" pitchFamily="49" charset="0"/>
              </a:rPr>
              <a:t>Tells the user a joke.</a:t>
            </a:r>
          </a:p>
          <a:p>
            <a:pPr marL="285750" indent="-285750" rtl="0" fontAlgn="base">
              <a:spcBef>
                <a:spcPts val="0"/>
              </a:spcBef>
              <a:spcAft>
                <a:spcPts val="0"/>
              </a:spcAft>
              <a:buFont typeface="Arial" panose="020B0604020202020204" pitchFamily="34" charset="0"/>
              <a:buChar char="›"/>
            </a:pPr>
            <a:r>
              <a:rPr lang="en-CA" sz="1800" b="0" i="0" u="none" strike="noStrike" dirty="0">
                <a:solidFill>
                  <a:srgbClr val="FFFFFF"/>
                </a:solidFill>
                <a:effectLst/>
                <a:latin typeface="Lucida Console" panose="020B0609040504020204" pitchFamily="49" charset="0"/>
              </a:rPr>
              <a:t>The user can search for information about a country.</a:t>
            </a:r>
          </a:p>
          <a:p>
            <a:pPr marL="285750" indent="-285750" fontAlgn="base">
              <a:buFont typeface="Arial" panose="020B0604020202020204" pitchFamily="34" charset="0"/>
              <a:buChar char="›"/>
            </a:pPr>
            <a:r>
              <a:rPr lang="en-CA" sz="1800" b="0" i="0" u="none" strike="noStrike" dirty="0">
                <a:solidFill>
                  <a:srgbClr val="FFFFFF"/>
                </a:solidFill>
                <a:effectLst/>
                <a:latin typeface="Lucida Console" panose="020B0609040504020204" pitchFamily="49" charset="0"/>
              </a:rPr>
              <a:t>Tests user on math facts.</a:t>
            </a:r>
          </a:p>
          <a:p>
            <a:pPr marL="285750" indent="-285750" fontAlgn="base">
              <a:buFont typeface="Arial" panose="020B0604020202020204" pitchFamily="34" charset="0"/>
              <a:buChar char="›"/>
            </a:pPr>
            <a:r>
              <a:rPr lang="en-CA" dirty="0">
                <a:solidFill>
                  <a:srgbClr val="FFFFFF"/>
                </a:solidFill>
                <a:latin typeface="Lucida Console" panose="020B0609040504020204" pitchFamily="49" charset="0"/>
              </a:rPr>
              <a:t>A simple to do list. </a:t>
            </a:r>
            <a:endParaRPr lang="en-CA" sz="1800" b="0" i="0" u="none" strike="noStrike" dirty="0">
              <a:solidFill>
                <a:srgbClr val="FFFFFF"/>
              </a:solidFill>
              <a:effectLst/>
              <a:latin typeface="Lucida Console" panose="020B0609040504020204" pitchFamily="49" charset="0"/>
            </a:endParaRPr>
          </a:p>
          <a:p>
            <a:pPr marL="285750" indent="-285750" rtl="0" fontAlgn="base">
              <a:spcBef>
                <a:spcPts val="0"/>
              </a:spcBef>
              <a:spcAft>
                <a:spcPts val="1200"/>
              </a:spcAft>
              <a:buFont typeface="Arial" panose="020B0604020202020204" pitchFamily="34" charset="0"/>
              <a:buChar char="›"/>
            </a:pPr>
            <a:r>
              <a:rPr lang="en-CA" sz="1800" b="0" i="0" u="none" strike="noStrike" dirty="0">
                <a:solidFill>
                  <a:srgbClr val="FFFFFF"/>
                </a:solidFill>
                <a:effectLst/>
                <a:latin typeface="Lucida Console" panose="020B0609040504020204" pitchFamily="49" charset="0"/>
              </a:rPr>
              <a:t>Lets the user search for the definition of a word.</a:t>
            </a:r>
          </a:p>
        </p:txBody>
      </p:sp>
      <p:sp>
        <p:nvSpPr>
          <p:cNvPr id="10" name="TextBox 9">
            <a:extLst>
              <a:ext uri="{FF2B5EF4-FFF2-40B4-BE49-F238E27FC236}">
                <a16:creationId xmlns:a16="http://schemas.microsoft.com/office/drawing/2014/main" id="{90A734A6-FADB-4413-9503-05401CD8129C}"/>
              </a:ext>
            </a:extLst>
          </p:cNvPr>
          <p:cNvSpPr txBox="1"/>
          <p:nvPr/>
        </p:nvSpPr>
        <p:spPr>
          <a:xfrm>
            <a:off x="445537" y="2856722"/>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 </a:t>
            </a:r>
          </a:p>
        </p:txBody>
      </p:sp>
      <p:sp>
        <p:nvSpPr>
          <p:cNvPr id="11" name="TextBox 10">
            <a:extLst>
              <a:ext uri="{FF2B5EF4-FFF2-40B4-BE49-F238E27FC236}">
                <a16:creationId xmlns:a16="http://schemas.microsoft.com/office/drawing/2014/main" id="{F0C021C0-9C4F-4896-852E-1E093300306B}"/>
              </a:ext>
            </a:extLst>
          </p:cNvPr>
          <p:cNvSpPr txBox="1"/>
          <p:nvPr/>
        </p:nvSpPr>
        <p:spPr>
          <a:xfrm>
            <a:off x="996042" y="2856722"/>
            <a:ext cx="9566209" cy="2585323"/>
          </a:xfrm>
          <a:prstGeom prst="rect">
            <a:avLst/>
          </a:prstGeom>
          <a:noFill/>
        </p:spPr>
        <p:txBody>
          <a:bodyPr wrap="square" rtlCol="0">
            <a:spAutoFit/>
          </a:bodyPr>
          <a:lstStyle/>
          <a:p>
            <a:r>
              <a:rPr lang="en-US" dirty="0">
                <a:solidFill>
                  <a:schemeClr val="bg1"/>
                </a:solidFill>
                <a:latin typeface="Lucida Console" panose="020B0609040504020204" pitchFamily="49" charset="0"/>
              </a:rPr>
              <a:t>How my program works... </a:t>
            </a:r>
          </a:p>
          <a:p>
            <a:endParaRPr lang="en-CA" dirty="0">
              <a:solidFill>
                <a:schemeClr val="bg1"/>
              </a:solidFill>
              <a:latin typeface="Lucida Console" panose="020B0609040504020204" pitchFamily="49" charset="0"/>
            </a:endParaRPr>
          </a:p>
          <a:p>
            <a:r>
              <a:rPr lang="en-CA" dirty="0">
                <a:solidFill>
                  <a:schemeClr val="bg1"/>
                </a:solidFill>
                <a:latin typeface="Lucida Console" panose="020B0609040504020204" pitchFamily="49" charset="0"/>
              </a:rPr>
              <a:t>The program gets input from the user which tells the program what the user wants to do.</a:t>
            </a:r>
          </a:p>
          <a:p>
            <a:endParaRPr lang="en-CA" dirty="0">
              <a:solidFill>
                <a:schemeClr val="bg1"/>
              </a:solidFill>
              <a:latin typeface="Lucida Console" panose="020B0609040504020204" pitchFamily="49" charset="0"/>
            </a:endParaRPr>
          </a:p>
          <a:p>
            <a:r>
              <a:rPr lang="en-CA" dirty="0">
                <a:solidFill>
                  <a:schemeClr val="bg1"/>
                </a:solidFill>
                <a:latin typeface="Lucida Console" panose="020B0609040504020204" pitchFamily="49" charset="0"/>
              </a:rPr>
              <a:t>The program uses functions I have written which send the answer back. Once the answer is shown to the user the program starts back at step one in a loop.</a:t>
            </a:r>
          </a:p>
          <a:p>
            <a:endParaRPr lang="en-CA" dirty="0">
              <a:solidFill>
                <a:schemeClr val="bg1"/>
              </a:solidFill>
              <a:latin typeface="Lucida Console" panose="020B0609040504020204" pitchFamily="49" charset="0"/>
            </a:endParaRPr>
          </a:p>
        </p:txBody>
      </p:sp>
      <p:sp>
        <p:nvSpPr>
          <p:cNvPr id="8" name="TextBox 7">
            <a:extLst>
              <a:ext uri="{FF2B5EF4-FFF2-40B4-BE49-F238E27FC236}">
                <a16:creationId xmlns:a16="http://schemas.microsoft.com/office/drawing/2014/main" id="{5C43E4BC-ED62-4A1F-B1EF-2659B15541C5}"/>
              </a:ext>
            </a:extLst>
          </p:cNvPr>
          <p:cNvSpPr txBox="1"/>
          <p:nvPr/>
        </p:nvSpPr>
        <p:spPr>
          <a:xfrm>
            <a:off x="445537" y="5288764"/>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 </a:t>
            </a:r>
          </a:p>
        </p:txBody>
      </p:sp>
      <p:sp>
        <p:nvSpPr>
          <p:cNvPr id="9" name="TextBox 8">
            <a:extLst>
              <a:ext uri="{FF2B5EF4-FFF2-40B4-BE49-F238E27FC236}">
                <a16:creationId xmlns:a16="http://schemas.microsoft.com/office/drawing/2014/main" id="{6ABD5454-0729-4C87-98B0-CE9481A94C70}"/>
              </a:ext>
            </a:extLst>
          </p:cNvPr>
          <p:cNvSpPr txBox="1"/>
          <p:nvPr/>
        </p:nvSpPr>
        <p:spPr>
          <a:xfrm>
            <a:off x="996042" y="5288764"/>
            <a:ext cx="7058026" cy="369332"/>
          </a:xfrm>
          <a:prstGeom prst="rect">
            <a:avLst/>
          </a:prstGeom>
          <a:noFill/>
        </p:spPr>
        <p:txBody>
          <a:bodyPr wrap="square">
            <a:spAutoFit/>
          </a:bodyPr>
          <a:lstStyle/>
          <a:p>
            <a:r>
              <a:rPr lang="en-CA" sz="1800" b="0" i="0" u="none" strike="noStrike" dirty="0">
                <a:solidFill>
                  <a:srgbClr val="FFFFFF"/>
                </a:solidFill>
                <a:effectLst/>
                <a:latin typeface="Lucida Console" panose="020B0609040504020204" pitchFamily="49" charset="0"/>
              </a:rPr>
              <a:t>Let’s run my program for a demo.</a:t>
            </a:r>
          </a:p>
        </p:txBody>
      </p:sp>
      <p:sp>
        <p:nvSpPr>
          <p:cNvPr id="12" name="TextBox 11">
            <a:extLst>
              <a:ext uri="{FF2B5EF4-FFF2-40B4-BE49-F238E27FC236}">
                <a16:creationId xmlns:a16="http://schemas.microsoft.com/office/drawing/2014/main" id="{2A0C8EA6-44C8-4912-8461-5BFEC8F92839}"/>
              </a:ext>
            </a:extLst>
          </p:cNvPr>
          <p:cNvSpPr txBox="1"/>
          <p:nvPr/>
        </p:nvSpPr>
        <p:spPr>
          <a:xfrm>
            <a:off x="460506" y="5800531"/>
            <a:ext cx="621263"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
        <p:nvSpPr>
          <p:cNvPr id="14" name="TextBox 13">
            <a:extLst>
              <a:ext uri="{FF2B5EF4-FFF2-40B4-BE49-F238E27FC236}">
                <a16:creationId xmlns:a16="http://schemas.microsoft.com/office/drawing/2014/main" id="{C2C262F4-4681-4A2E-9678-92371C6BD7FF}"/>
              </a:ext>
            </a:extLst>
          </p:cNvPr>
          <p:cNvSpPr txBox="1"/>
          <p:nvPr/>
        </p:nvSpPr>
        <p:spPr>
          <a:xfrm>
            <a:off x="996042" y="5800531"/>
            <a:ext cx="6096000" cy="369332"/>
          </a:xfrm>
          <a:prstGeom prst="rect">
            <a:avLst/>
          </a:prstGeom>
          <a:noFill/>
        </p:spPr>
        <p:txBody>
          <a:bodyPr wrap="square">
            <a:spAutoFit/>
          </a:bodyPr>
          <a:lstStyle/>
          <a:p>
            <a:r>
              <a:rPr lang="en-US" dirty="0">
                <a:solidFill>
                  <a:schemeClr val="bg1"/>
                </a:solidFill>
                <a:latin typeface="Lucida Console" panose="020B0609040504020204" pitchFamily="49" charset="0"/>
              </a:rPr>
              <a:t>run python3.8 Charlotteapp.py</a:t>
            </a:r>
            <a:endParaRPr lang="en-US" dirty="0"/>
          </a:p>
        </p:txBody>
      </p:sp>
    </p:spTree>
    <p:extLst>
      <p:ext uri="{BB962C8B-B14F-4D97-AF65-F5344CB8AC3E}">
        <p14:creationId xmlns:p14="http://schemas.microsoft.com/office/powerpoint/2010/main" val="2799183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58AA6AB-BFF7-4CB8-8050-6547E3B4D806}"/>
              </a:ext>
            </a:extLst>
          </p:cNvPr>
          <p:cNvSpPr txBox="1"/>
          <p:nvPr/>
        </p:nvSpPr>
        <p:spPr>
          <a:xfrm>
            <a:off x="1061357" y="503853"/>
            <a:ext cx="10682773" cy="1477328"/>
          </a:xfrm>
          <a:prstGeom prst="rect">
            <a:avLst/>
          </a:prstGeom>
          <a:noFill/>
        </p:spPr>
        <p:txBody>
          <a:bodyPr wrap="square">
            <a:spAutoFit/>
          </a:bodyPr>
          <a:lstStyle/>
          <a:p>
            <a:r>
              <a:rPr lang="en-CA" dirty="0">
                <a:solidFill>
                  <a:schemeClr val="bg1"/>
                </a:solidFill>
                <a:latin typeface="Lucida Console" panose="020B0609040504020204" pitchFamily="49" charset="0"/>
              </a:rPr>
              <a:t>How to use this program: the options are to read a joke (type joke), learn about a country (type country), read the definition of a word (type word), practice math facts (type math), and a </a:t>
            </a:r>
            <a:r>
              <a:rPr lang="en-CA" dirty="0" err="1">
                <a:solidFill>
                  <a:schemeClr val="bg1"/>
                </a:solidFill>
                <a:latin typeface="Lucida Console" panose="020B0609040504020204" pitchFamily="49" charset="0"/>
              </a:rPr>
              <a:t>todo</a:t>
            </a:r>
            <a:r>
              <a:rPr lang="en-CA" dirty="0">
                <a:solidFill>
                  <a:schemeClr val="bg1"/>
                </a:solidFill>
                <a:latin typeface="Lucida Console" panose="020B0609040504020204" pitchFamily="49" charset="0"/>
              </a:rPr>
              <a:t> list - to see list type </a:t>
            </a:r>
            <a:r>
              <a:rPr lang="en-CA" dirty="0" err="1">
                <a:solidFill>
                  <a:schemeClr val="bg1"/>
                </a:solidFill>
                <a:latin typeface="Lucida Console" panose="020B0609040504020204" pitchFamily="49" charset="0"/>
              </a:rPr>
              <a:t>todo</a:t>
            </a:r>
            <a:r>
              <a:rPr lang="en-CA" dirty="0">
                <a:solidFill>
                  <a:schemeClr val="bg1"/>
                </a:solidFill>
                <a:latin typeface="Lucida Console" panose="020B0609040504020204" pitchFamily="49" charset="0"/>
              </a:rPr>
              <a:t>, to add type </a:t>
            </a:r>
            <a:r>
              <a:rPr lang="en-CA" dirty="0" err="1">
                <a:solidFill>
                  <a:schemeClr val="bg1"/>
                </a:solidFill>
                <a:latin typeface="Lucida Console" panose="020B0609040504020204" pitchFamily="49" charset="0"/>
              </a:rPr>
              <a:t>todo</a:t>
            </a:r>
            <a:r>
              <a:rPr lang="en-CA" dirty="0">
                <a:solidFill>
                  <a:schemeClr val="bg1"/>
                </a:solidFill>
                <a:latin typeface="Lucida Console" panose="020B0609040504020204" pitchFamily="49" charset="0"/>
              </a:rPr>
              <a:t> add &lt;&lt;item&gt;&gt;, to remove type </a:t>
            </a:r>
            <a:r>
              <a:rPr lang="en-CA" dirty="0" err="1">
                <a:solidFill>
                  <a:schemeClr val="bg1"/>
                </a:solidFill>
                <a:latin typeface="Lucida Console" panose="020B0609040504020204" pitchFamily="49" charset="0"/>
              </a:rPr>
              <a:t>todo</a:t>
            </a:r>
            <a:r>
              <a:rPr lang="en-CA" dirty="0">
                <a:solidFill>
                  <a:schemeClr val="bg1"/>
                </a:solidFill>
                <a:latin typeface="Lucida Console" panose="020B0609040504020204" pitchFamily="49" charset="0"/>
              </a:rPr>
              <a:t> done &lt;&lt;item&gt;&gt;, to clear type </a:t>
            </a:r>
            <a:r>
              <a:rPr lang="en-CA" dirty="0" err="1">
                <a:solidFill>
                  <a:schemeClr val="bg1"/>
                </a:solidFill>
                <a:latin typeface="Lucida Console" panose="020B0609040504020204" pitchFamily="49" charset="0"/>
              </a:rPr>
              <a:t>todo</a:t>
            </a:r>
            <a:r>
              <a:rPr lang="en-CA" dirty="0">
                <a:solidFill>
                  <a:schemeClr val="bg1"/>
                </a:solidFill>
                <a:latin typeface="Lucida Console" panose="020B0609040504020204" pitchFamily="49" charset="0"/>
              </a:rPr>
              <a:t> clear</a:t>
            </a:r>
            <a:endParaRPr lang="en-US" dirty="0">
              <a:solidFill>
                <a:schemeClr val="bg1"/>
              </a:solidFill>
              <a:latin typeface="Lucida Console" panose="020B0609040504020204" pitchFamily="49" charset="0"/>
            </a:endParaRPr>
          </a:p>
        </p:txBody>
      </p:sp>
      <p:sp>
        <p:nvSpPr>
          <p:cNvPr id="8" name="TextBox 7">
            <a:extLst>
              <a:ext uri="{FF2B5EF4-FFF2-40B4-BE49-F238E27FC236}">
                <a16:creationId xmlns:a16="http://schemas.microsoft.com/office/drawing/2014/main" id="{69D0803C-8706-41BF-9A46-7ED981F26986}"/>
              </a:ext>
            </a:extLst>
          </p:cNvPr>
          <p:cNvSpPr txBox="1"/>
          <p:nvPr/>
        </p:nvSpPr>
        <p:spPr>
          <a:xfrm>
            <a:off x="1061356" y="3422002"/>
            <a:ext cx="6097554" cy="369332"/>
          </a:xfrm>
          <a:prstGeom prst="rect">
            <a:avLst/>
          </a:prstGeom>
          <a:noFill/>
        </p:spPr>
        <p:txBody>
          <a:bodyPr wrap="square">
            <a:spAutoFit/>
          </a:bodyPr>
          <a:lstStyle/>
          <a:p>
            <a:r>
              <a:rPr lang="en-CA" dirty="0">
                <a:solidFill>
                  <a:schemeClr val="bg1"/>
                </a:solidFill>
                <a:latin typeface="Lucida Console" panose="020B0609040504020204" pitchFamily="49" charset="0"/>
              </a:rPr>
              <a:t>W</a:t>
            </a:r>
            <a:r>
              <a:rPr lang="en-CA" b="0" i="0" dirty="0">
                <a:solidFill>
                  <a:schemeClr val="bg1"/>
                </a:solidFill>
                <a:effectLst/>
                <a:latin typeface="Lucida Console" panose="020B0609040504020204" pitchFamily="49" charset="0"/>
              </a:rPr>
              <a:t>hat do you want to do?</a:t>
            </a:r>
            <a:endParaRPr lang="en-US" dirty="0">
              <a:solidFill>
                <a:schemeClr val="bg1"/>
              </a:solidFill>
              <a:latin typeface="Lucida Console" panose="020B0609040504020204" pitchFamily="49" charset="0"/>
            </a:endParaRPr>
          </a:p>
        </p:txBody>
      </p:sp>
      <p:sp>
        <p:nvSpPr>
          <p:cNvPr id="9" name="TextBox 8">
            <a:extLst>
              <a:ext uri="{FF2B5EF4-FFF2-40B4-BE49-F238E27FC236}">
                <a16:creationId xmlns:a16="http://schemas.microsoft.com/office/drawing/2014/main" id="{58C0FBFB-A9F4-4848-BE9C-DCCDDC0EB5F7}"/>
              </a:ext>
            </a:extLst>
          </p:cNvPr>
          <p:cNvSpPr txBox="1"/>
          <p:nvPr/>
        </p:nvSpPr>
        <p:spPr>
          <a:xfrm>
            <a:off x="447870" y="2633952"/>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
        <p:nvSpPr>
          <p:cNvPr id="10" name="TextBox 9">
            <a:extLst>
              <a:ext uri="{FF2B5EF4-FFF2-40B4-BE49-F238E27FC236}">
                <a16:creationId xmlns:a16="http://schemas.microsoft.com/office/drawing/2014/main" id="{3DFF2884-DEF4-4D0C-B4DC-EC109C7116AF}"/>
              </a:ext>
            </a:extLst>
          </p:cNvPr>
          <p:cNvSpPr txBox="1"/>
          <p:nvPr/>
        </p:nvSpPr>
        <p:spPr>
          <a:xfrm>
            <a:off x="1061357" y="2633952"/>
            <a:ext cx="6097554" cy="369332"/>
          </a:xfrm>
          <a:prstGeom prst="rect">
            <a:avLst/>
          </a:prstGeom>
          <a:noFill/>
        </p:spPr>
        <p:txBody>
          <a:bodyPr wrap="square">
            <a:spAutoFit/>
          </a:bodyPr>
          <a:lstStyle/>
          <a:p>
            <a:r>
              <a:rPr lang="en-CA" b="0" i="0" dirty="0">
                <a:solidFill>
                  <a:schemeClr val="bg1"/>
                </a:solidFill>
                <a:effectLst/>
                <a:latin typeface="Lucida Console" panose="020B0609040504020204" pitchFamily="49" charset="0"/>
              </a:rPr>
              <a:t>joke</a:t>
            </a:r>
            <a:endParaRPr lang="en-US" dirty="0">
              <a:solidFill>
                <a:schemeClr val="bg1"/>
              </a:solidFill>
              <a:latin typeface="Lucida Console" panose="020B0609040504020204" pitchFamily="49" charset="0"/>
            </a:endParaRPr>
          </a:p>
        </p:txBody>
      </p:sp>
      <p:sp>
        <p:nvSpPr>
          <p:cNvPr id="12" name="TextBox 11">
            <a:extLst>
              <a:ext uri="{FF2B5EF4-FFF2-40B4-BE49-F238E27FC236}">
                <a16:creationId xmlns:a16="http://schemas.microsoft.com/office/drawing/2014/main" id="{65D7F3D9-0E08-4E00-B14D-57CCA5B5F260}"/>
              </a:ext>
            </a:extLst>
          </p:cNvPr>
          <p:cNvSpPr txBox="1"/>
          <p:nvPr/>
        </p:nvSpPr>
        <p:spPr>
          <a:xfrm>
            <a:off x="1061356" y="2914171"/>
            <a:ext cx="7830717" cy="369332"/>
          </a:xfrm>
          <a:prstGeom prst="rect">
            <a:avLst/>
          </a:prstGeom>
          <a:noFill/>
        </p:spPr>
        <p:txBody>
          <a:bodyPr wrap="square">
            <a:spAutoFit/>
          </a:bodyPr>
          <a:lstStyle/>
          <a:p>
            <a:r>
              <a:rPr lang="en-CA" dirty="0">
                <a:solidFill>
                  <a:schemeClr val="bg1"/>
                </a:solidFill>
                <a:latin typeface="Lucida Console" panose="020B0609040504020204" pitchFamily="49" charset="0"/>
              </a:rPr>
              <a:t>Why did the barber win the race? He took a short cut</a:t>
            </a:r>
          </a:p>
        </p:txBody>
      </p:sp>
      <p:sp>
        <p:nvSpPr>
          <p:cNvPr id="13" name="TextBox 12">
            <a:extLst>
              <a:ext uri="{FF2B5EF4-FFF2-40B4-BE49-F238E27FC236}">
                <a16:creationId xmlns:a16="http://schemas.microsoft.com/office/drawing/2014/main" id="{4334106B-DC9F-4D7F-A7ED-6D20B38FF49D}"/>
              </a:ext>
            </a:extLst>
          </p:cNvPr>
          <p:cNvSpPr txBox="1"/>
          <p:nvPr/>
        </p:nvSpPr>
        <p:spPr>
          <a:xfrm>
            <a:off x="447869" y="3670051"/>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
        <p:nvSpPr>
          <p:cNvPr id="14" name="TextBox 13">
            <a:extLst>
              <a:ext uri="{FF2B5EF4-FFF2-40B4-BE49-F238E27FC236}">
                <a16:creationId xmlns:a16="http://schemas.microsoft.com/office/drawing/2014/main" id="{3959C1E0-7386-4767-8098-A146C2A219FA}"/>
              </a:ext>
            </a:extLst>
          </p:cNvPr>
          <p:cNvSpPr txBox="1"/>
          <p:nvPr/>
        </p:nvSpPr>
        <p:spPr>
          <a:xfrm>
            <a:off x="1061355" y="3662162"/>
            <a:ext cx="6097554" cy="369332"/>
          </a:xfrm>
          <a:prstGeom prst="rect">
            <a:avLst/>
          </a:prstGeom>
          <a:noFill/>
        </p:spPr>
        <p:txBody>
          <a:bodyPr wrap="square">
            <a:spAutoFit/>
          </a:bodyPr>
          <a:lstStyle/>
          <a:p>
            <a:r>
              <a:rPr lang="en-CA" b="0" i="0" dirty="0">
                <a:solidFill>
                  <a:schemeClr val="bg1"/>
                </a:solidFill>
                <a:effectLst/>
                <a:latin typeface="Lucida Console" panose="020B0609040504020204" pitchFamily="49" charset="0"/>
              </a:rPr>
              <a:t>word</a:t>
            </a:r>
            <a:endParaRPr lang="en-US" dirty="0">
              <a:solidFill>
                <a:schemeClr val="bg1"/>
              </a:solidFill>
              <a:latin typeface="Lucida Console" panose="020B0609040504020204" pitchFamily="49" charset="0"/>
            </a:endParaRPr>
          </a:p>
        </p:txBody>
      </p:sp>
      <p:sp>
        <p:nvSpPr>
          <p:cNvPr id="16" name="TextBox 15">
            <a:extLst>
              <a:ext uri="{FF2B5EF4-FFF2-40B4-BE49-F238E27FC236}">
                <a16:creationId xmlns:a16="http://schemas.microsoft.com/office/drawing/2014/main" id="{A6E7CD60-FC86-4942-84C0-9040B7299CF8}"/>
              </a:ext>
            </a:extLst>
          </p:cNvPr>
          <p:cNvSpPr txBox="1"/>
          <p:nvPr/>
        </p:nvSpPr>
        <p:spPr>
          <a:xfrm>
            <a:off x="1061356" y="3918100"/>
            <a:ext cx="6097554" cy="369332"/>
          </a:xfrm>
          <a:prstGeom prst="rect">
            <a:avLst/>
          </a:prstGeom>
          <a:noFill/>
        </p:spPr>
        <p:txBody>
          <a:bodyPr wrap="square">
            <a:spAutoFit/>
          </a:bodyPr>
          <a:lstStyle/>
          <a:p>
            <a:r>
              <a:rPr lang="en-CA" b="0" i="0" dirty="0">
                <a:solidFill>
                  <a:schemeClr val="bg1"/>
                </a:solidFill>
                <a:effectLst/>
                <a:latin typeface="Lucida Console" panose="020B0609040504020204" pitchFamily="49" charset="0"/>
              </a:rPr>
              <a:t>What word do you want to know about?</a:t>
            </a:r>
            <a:endParaRPr lang="en-US" dirty="0">
              <a:solidFill>
                <a:schemeClr val="bg1"/>
              </a:solidFill>
              <a:latin typeface="Lucida Console" panose="020B0609040504020204" pitchFamily="49" charset="0"/>
            </a:endParaRPr>
          </a:p>
        </p:txBody>
      </p:sp>
      <p:sp>
        <p:nvSpPr>
          <p:cNvPr id="17" name="TextBox 16">
            <a:extLst>
              <a:ext uri="{FF2B5EF4-FFF2-40B4-BE49-F238E27FC236}">
                <a16:creationId xmlns:a16="http://schemas.microsoft.com/office/drawing/2014/main" id="{4EBAD039-45BF-421E-9F04-A1F4A88A63AE}"/>
              </a:ext>
            </a:extLst>
          </p:cNvPr>
          <p:cNvSpPr txBox="1"/>
          <p:nvPr/>
        </p:nvSpPr>
        <p:spPr>
          <a:xfrm>
            <a:off x="447869" y="4301428"/>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
        <p:nvSpPr>
          <p:cNvPr id="18" name="TextBox 17">
            <a:extLst>
              <a:ext uri="{FF2B5EF4-FFF2-40B4-BE49-F238E27FC236}">
                <a16:creationId xmlns:a16="http://schemas.microsoft.com/office/drawing/2014/main" id="{0ABA3A6D-9F05-427B-AEBB-7644BE8F99B2}"/>
              </a:ext>
            </a:extLst>
          </p:cNvPr>
          <p:cNvSpPr txBox="1"/>
          <p:nvPr/>
        </p:nvSpPr>
        <p:spPr>
          <a:xfrm>
            <a:off x="1061356" y="4301428"/>
            <a:ext cx="6097554" cy="369332"/>
          </a:xfrm>
          <a:prstGeom prst="rect">
            <a:avLst/>
          </a:prstGeom>
          <a:noFill/>
        </p:spPr>
        <p:txBody>
          <a:bodyPr wrap="square">
            <a:spAutoFit/>
          </a:bodyPr>
          <a:lstStyle/>
          <a:p>
            <a:r>
              <a:rPr lang="en-CA" b="0" i="0" dirty="0">
                <a:solidFill>
                  <a:schemeClr val="bg1"/>
                </a:solidFill>
                <a:effectLst/>
                <a:latin typeface="Lucida Console" panose="020B0609040504020204" pitchFamily="49" charset="0"/>
              </a:rPr>
              <a:t>science</a:t>
            </a:r>
            <a:endParaRPr lang="en-US" dirty="0">
              <a:solidFill>
                <a:schemeClr val="bg1"/>
              </a:solidFill>
              <a:latin typeface="Lucida Console" panose="020B0609040504020204" pitchFamily="49" charset="0"/>
            </a:endParaRPr>
          </a:p>
        </p:txBody>
      </p:sp>
      <p:sp>
        <p:nvSpPr>
          <p:cNvPr id="22" name="TextBox 21">
            <a:extLst>
              <a:ext uri="{FF2B5EF4-FFF2-40B4-BE49-F238E27FC236}">
                <a16:creationId xmlns:a16="http://schemas.microsoft.com/office/drawing/2014/main" id="{2BDE6E3B-1340-4A7E-AD74-A91CDAC85F96}"/>
              </a:ext>
            </a:extLst>
          </p:cNvPr>
          <p:cNvSpPr txBox="1"/>
          <p:nvPr/>
        </p:nvSpPr>
        <p:spPr>
          <a:xfrm>
            <a:off x="1061356" y="4670760"/>
            <a:ext cx="10682773" cy="1200329"/>
          </a:xfrm>
          <a:prstGeom prst="rect">
            <a:avLst/>
          </a:prstGeom>
          <a:noFill/>
        </p:spPr>
        <p:txBody>
          <a:bodyPr wrap="square">
            <a:spAutoFit/>
          </a:bodyPr>
          <a:lstStyle/>
          <a:p>
            <a:r>
              <a:rPr lang="en-CA" dirty="0">
                <a:solidFill>
                  <a:schemeClr val="bg1"/>
                </a:solidFill>
                <a:latin typeface="Lucida Console" panose="020B0609040504020204" pitchFamily="49" charset="0"/>
              </a:rPr>
              <a:t>The definition of the word science is knowledge about the natural world that is based on facts learned through experiments and observation -or- an area of study that deals with the natural world (as biology or physics) -or- a subject that is formally studied.</a:t>
            </a:r>
            <a:endParaRPr lang="en-US" dirty="0">
              <a:solidFill>
                <a:schemeClr val="bg1"/>
              </a:solidFill>
              <a:latin typeface="Lucida Console" panose="020B0609040504020204" pitchFamily="49" charset="0"/>
            </a:endParaRPr>
          </a:p>
        </p:txBody>
      </p:sp>
      <p:sp>
        <p:nvSpPr>
          <p:cNvPr id="23" name="TextBox 22">
            <a:extLst>
              <a:ext uri="{FF2B5EF4-FFF2-40B4-BE49-F238E27FC236}">
                <a16:creationId xmlns:a16="http://schemas.microsoft.com/office/drawing/2014/main" id="{CAC03259-92DB-4D29-9435-FF78B3074EB8}"/>
              </a:ext>
            </a:extLst>
          </p:cNvPr>
          <p:cNvSpPr txBox="1"/>
          <p:nvPr/>
        </p:nvSpPr>
        <p:spPr>
          <a:xfrm>
            <a:off x="1061356" y="2335480"/>
            <a:ext cx="6097554" cy="369332"/>
          </a:xfrm>
          <a:prstGeom prst="rect">
            <a:avLst/>
          </a:prstGeom>
          <a:noFill/>
        </p:spPr>
        <p:txBody>
          <a:bodyPr wrap="square">
            <a:spAutoFit/>
          </a:bodyPr>
          <a:lstStyle/>
          <a:p>
            <a:r>
              <a:rPr lang="en-CA" dirty="0">
                <a:solidFill>
                  <a:schemeClr val="bg1"/>
                </a:solidFill>
                <a:latin typeface="Lucida Console" panose="020B0609040504020204" pitchFamily="49" charset="0"/>
              </a:rPr>
              <a:t>W</a:t>
            </a:r>
            <a:r>
              <a:rPr lang="en-CA" b="0" i="0" dirty="0">
                <a:solidFill>
                  <a:schemeClr val="bg1"/>
                </a:solidFill>
                <a:effectLst/>
                <a:latin typeface="Lucida Console" panose="020B0609040504020204" pitchFamily="49" charset="0"/>
              </a:rPr>
              <a:t>hat do you want to do?</a:t>
            </a:r>
            <a:endParaRPr lang="en-US" dirty="0">
              <a:solidFill>
                <a:schemeClr val="bg1"/>
              </a:solidFill>
              <a:latin typeface="Lucida Console" panose="020B0609040504020204" pitchFamily="49" charset="0"/>
            </a:endParaRPr>
          </a:p>
        </p:txBody>
      </p:sp>
      <p:sp>
        <p:nvSpPr>
          <p:cNvPr id="25" name="TextBox 24">
            <a:extLst>
              <a:ext uri="{FF2B5EF4-FFF2-40B4-BE49-F238E27FC236}">
                <a16:creationId xmlns:a16="http://schemas.microsoft.com/office/drawing/2014/main" id="{C0F08E1F-2304-4476-B950-62A09392F0B4}"/>
              </a:ext>
            </a:extLst>
          </p:cNvPr>
          <p:cNvSpPr txBox="1"/>
          <p:nvPr/>
        </p:nvSpPr>
        <p:spPr>
          <a:xfrm>
            <a:off x="447869" y="5895703"/>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
        <p:nvSpPr>
          <p:cNvPr id="26" name="TextBox 25">
            <a:extLst>
              <a:ext uri="{FF2B5EF4-FFF2-40B4-BE49-F238E27FC236}">
                <a16:creationId xmlns:a16="http://schemas.microsoft.com/office/drawing/2014/main" id="{29988ED4-FF35-4874-AD05-569D78445E6C}"/>
              </a:ext>
            </a:extLst>
          </p:cNvPr>
          <p:cNvSpPr txBox="1"/>
          <p:nvPr/>
        </p:nvSpPr>
        <p:spPr>
          <a:xfrm>
            <a:off x="1061355" y="5895703"/>
            <a:ext cx="7485485" cy="369332"/>
          </a:xfrm>
          <a:prstGeom prst="rect">
            <a:avLst/>
          </a:prstGeom>
          <a:noFill/>
        </p:spPr>
        <p:txBody>
          <a:bodyPr wrap="square">
            <a:spAutoFit/>
          </a:bodyPr>
          <a:lstStyle/>
          <a:p>
            <a:r>
              <a:rPr lang="en-US" dirty="0">
                <a:solidFill>
                  <a:schemeClr val="bg1"/>
                </a:solidFill>
                <a:latin typeface="Lucida Console" panose="020B0609040504020204" pitchFamily="49" charset="0"/>
              </a:rPr>
              <a:t>Let’s clear the screen for a bit more space...</a:t>
            </a:r>
          </a:p>
        </p:txBody>
      </p:sp>
    </p:spTree>
    <p:extLst>
      <p:ext uri="{BB962C8B-B14F-4D97-AF65-F5344CB8AC3E}">
        <p14:creationId xmlns:p14="http://schemas.microsoft.com/office/powerpoint/2010/main" val="2817316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9A87D4-6D95-4E7D-8B8C-182BEC7C7E8E}"/>
              </a:ext>
            </a:extLst>
          </p:cNvPr>
          <p:cNvSpPr txBox="1"/>
          <p:nvPr/>
        </p:nvSpPr>
        <p:spPr>
          <a:xfrm>
            <a:off x="447870" y="951723"/>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
        <p:nvSpPr>
          <p:cNvPr id="3" name="TextBox 2">
            <a:extLst>
              <a:ext uri="{FF2B5EF4-FFF2-40B4-BE49-F238E27FC236}">
                <a16:creationId xmlns:a16="http://schemas.microsoft.com/office/drawing/2014/main" id="{F6474CA8-A0A5-4C28-9B81-AD987E4EF413}"/>
              </a:ext>
            </a:extLst>
          </p:cNvPr>
          <p:cNvSpPr txBox="1"/>
          <p:nvPr/>
        </p:nvSpPr>
        <p:spPr>
          <a:xfrm>
            <a:off x="986711" y="582391"/>
            <a:ext cx="6097554" cy="369332"/>
          </a:xfrm>
          <a:prstGeom prst="rect">
            <a:avLst/>
          </a:prstGeom>
          <a:noFill/>
        </p:spPr>
        <p:txBody>
          <a:bodyPr wrap="square">
            <a:spAutoFit/>
          </a:bodyPr>
          <a:lstStyle/>
          <a:p>
            <a:r>
              <a:rPr lang="en-CA" dirty="0">
                <a:solidFill>
                  <a:schemeClr val="bg1"/>
                </a:solidFill>
                <a:latin typeface="Lucida Console" panose="020B0609040504020204" pitchFamily="49" charset="0"/>
              </a:rPr>
              <a:t>W</a:t>
            </a:r>
            <a:r>
              <a:rPr lang="en-CA" b="0" i="0" dirty="0">
                <a:solidFill>
                  <a:schemeClr val="bg1"/>
                </a:solidFill>
                <a:effectLst/>
                <a:latin typeface="Lucida Console" panose="020B0609040504020204" pitchFamily="49" charset="0"/>
              </a:rPr>
              <a:t>hat do you want to do?</a:t>
            </a:r>
            <a:endParaRPr lang="en-US" dirty="0">
              <a:solidFill>
                <a:schemeClr val="bg1"/>
              </a:solidFill>
              <a:latin typeface="Lucida Console" panose="020B0609040504020204" pitchFamily="49" charset="0"/>
            </a:endParaRPr>
          </a:p>
        </p:txBody>
      </p:sp>
      <p:sp>
        <p:nvSpPr>
          <p:cNvPr id="5" name="TextBox 4">
            <a:extLst>
              <a:ext uri="{FF2B5EF4-FFF2-40B4-BE49-F238E27FC236}">
                <a16:creationId xmlns:a16="http://schemas.microsoft.com/office/drawing/2014/main" id="{4D2BD0E7-BB13-4EA7-AE15-7F30A5DB1281}"/>
              </a:ext>
            </a:extLst>
          </p:cNvPr>
          <p:cNvSpPr txBox="1"/>
          <p:nvPr/>
        </p:nvSpPr>
        <p:spPr>
          <a:xfrm>
            <a:off x="986711" y="951723"/>
            <a:ext cx="6097554" cy="369332"/>
          </a:xfrm>
          <a:prstGeom prst="rect">
            <a:avLst/>
          </a:prstGeom>
          <a:noFill/>
        </p:spPr>
        <p:txBody>
          <a:bodyPr wrap="square">
            <a:spAutoFit/>
          </a:bodyPr>
          <a:lstStyle/>
          <a:p>
            <a:r>
              <a:rPr lang="en-CA" b="0" i="0" dirty="0">
                <a:solidFill>
                  <a:schemeClr val="bg1"/>
                </a:solidFill>
                <a:effectLst/>
                <a:latin typeface="Lucida Console" panose="020B0609040504020204" pitchFamily="49" charset="0"/>
              </a:rPr>
              <a:t>country</a:t>
            </a:r>
            <a:endParaRPr lang="en-US" dirty="0">
              <a:solidFill>
                <a:schemeClr val="bg1"/>
              </a:solidFill>
              <a:latin typeface="Lucida Console" panose="020B0609040504020204" pitchFamily="49" charset="0"/>
            </a:endParaRPr>
          </a:p>
        </p:txBody>
      </p:sp>
      <p:sp>
        <p:nvSpPr>
          <p:cNvPr id="2" name="Rectangle 1">
            <a:extLst>
              <a:ext uri="{FF2B5EF4-FFF2-40B4-BE49-F238E27FC236}">
                <a16:creationId xmlns:a16="http://schemas.microsoft.com/office/drawing/2014/main" id="{5F3C493D-C757-40FC-9510-BD7579734951}"/>
              </a:ext>
            </a:extLst>
          </p:cNvPr>
          <p:cNvSpPr>
            <a:spLocks noChangeArrowheads="1"/>
          </p:cNvSpPr>
          <p:nvPr/>
        </p:nvSpPr>
        <p:spPr bwMode="auto">
          <a:xfrm>
            <a:off x="986711" y="1348074"/>
            <a:ext cx="57631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a:solidFill>
                  <a:schemeClr val="bg1"/>
                </a:solidFill>
                <a:latin typeface="Lucida Console" panose="020B0609040504020204" pitchFamily="49" charset="0"/>
              </a:rPr>
              <a:t>What country do you want to know about? </a:t>
            </a:r>
          </a:p>
        </p:txBody>
      </p:sp>
      <p:sp>
        <p:nvSpPr>
          <p:cNvPr id="8" name="TextBox 7">
            <a:extLst>
              <a:ext uri="{FF2B5EF4-FFF2-40B4-BE49-F238E27FC236}">
                <a16:creationId xmlns:a16="http://schemas.microsoft.com/office/drawing/2014/main" id="{AE2D27DC-77F6-4D1A-82FB-7BD8FE680D27}"/>
              </a:ext>
            </a:extLst>
          </p:cNvPr>
          <p:cNvSpPr txBox="1"/>
          <p:nvPr/>
        </p:nvSpPr>
        <p:spPr>
          <a:xfrm>
            <a:off x="447870" y="1744425"/>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
        <p:nvSpPr>
          <p:cNvPr id="9" name="TextBox 8">
            <a:extLst>
              <a:ext uri="{FF2B5EF4-FFF2-40B4-BE49-F238E27FC236}">
                <a16:creationId xmlns:a16="http://schemas.microsoft.com/office/drawing/2014/main" id="{4097A829-8B86-43A3-A8FA-BDC17C1F8BF5}"/>
              </a:ext>
            </a:extLst>
          </p:cNvPr>
          <p:cNvSpPr txBox="1"/>
          <p:nvPr/>
        </p:nvSpPr>
        <p:spPr>
          <a:xfrm>
            <a:off x="986711" y="1744425"/>
            <a:ext cx="6097554" cy="369332"/>
          </a:xfrm>
          <a:prstGeom prst="rect">
            <a:avLst/>
          </a:prstGeom>
          <a:noFill/>
        </p:spPr>
        <p:txBody>
          <a:bodyPr wrap="square">
            <a:spAutoFit/>
          </a:bodyPr>
          <a:lstStyle/>
          <a:p>
            <a:r>
              <a:rPr lang="en-CA" b="0" i="0" dirty="0">
                <a:solidFill>
                  <a:schemeClr val="bg1"/>
                </a:solidFill>
                <a:effectLst/>
                <a:latin typeface="Lucida Console" panose="020B0609040504020204" pitchFamily="49" charset="0"/>
              </a:rPr>
              <a:t>France</a:t>
            </a:r>
            <a:endParaRPr lang="en-US" dirty="0">
              <a:solidFill>
                <a:schemeClr val="bg1"/>
              </a:solidFill>
              <a:latin typeface="Lucida Console" panose="020B0609040504020204" pitchFamily="49" charset="0"/>
            </a:endParaRPr>
          </a:p>
        </p:txBody>
      </p:sp>
      <p:sp>
        <p:nvSpPr>
          <p:cNvPr id="11" name="TextBox 10">
            <a:extLst>
              <a:ext uri="{FF2B5EF4-FFF2-40B4-BE49-F238E27FC236}">
                <a16:creationId xmlns:a16="http://schemas.microsoft.com/office/drawing/2014/main" id="{CE9E89AA-2C49-490F-B6BE-7C8ACAE3287F}"/>
              </a:ext>
            </a:extLst>
          </p:cNvPr>
          <p:cNvSpPr txBox="1"/>
          <p:nvPr/>
        </p:nvSpPr>
        <p:spPr>
          <a:xfrm>
            <a:off x="986712" y="2140776"/>
            <a:ext cx="10461950" cy="1200329"/>
          </a:xfrm>
          <a:prstGeom prst="rect">
            <a:avLst/>
          </a:prstGeom>
          <a:noFill/>
        </p:spPr>
        <p:txBody>
          <a:bodyPr wrap="square">
            <a:spAutoFit/>
          </a:bodyPr>
          <a:lstStyle/>
          <a:p>
            <a:r>
              <a:rPr lang="en-CA" dirty="0">
                <a:solidFill>
                  <a:schemeClr val="bg1"/>
                </a:solidFill>
                <a:latin typeface="Lucida Console" panose="020B0609040504020204" pitchFamily="49" charset="0"/>
              </a:rPr>
              <a:t>The capital of France is Paris. It has a population of sixty-seven million. It is six hundred and forty thousand square kilometers. It borders Andorra, Belgium, Germany, Italy, Luxembourg, Monaco, Spain, Switzerland.</a:t>
            </a:r>
            <a:endParaRPr lang="en-US" dirty="0">
              <a:solidFill>
                <a:schemeClr val="bg1"/>
              </a:solidFill>
              <a:latin typeface="Lucida Console" panose="020B0609040504020204" pitchFamily="49" charset="0"/>
            </a:endParaRPr>
          </a:p>
        </p:txBody>
      </p:sp>
      <p:sp>
        <p:nvSpPr>
          <p:cNvPr id="12" name="TextBox 11">
            <a:extLst>
              <a:ext uri="{FF2B5EF4-FFF2-40B4-BE49-F238E27FC236}">
                <a16:creationId xmlns:a16="http://schemas.microsoft.com/office/drawing/2014/main" id="{FA3DEE7E-434B-40E2-B629-635406E46BF0}"/>
              </a:ext>
            </a:extLst>
          </p:cNvPr>
          <p:cNvSpPr txBox="1"/>
          <p:nvPr/>
        </p:nvSpPr>
        <p:spPr>
          <a:xfrm>
            <a:off x="986711" y="3432111"/>
            <a:ext cx="6097554" cy="369332"/>
          </a:xfrm>
          <a:prstGeom prst="rect">
            <a:avLst/>
          </a:prstGeom>
          <a:noFill/>
        </p:spPr>
        <p:txBody>
          <a:bodyPr wrap="square">
            <a:spAutoFit/>
          </a:bodyPr>
          <a:lstStyle/>
          <a:p>
            <a:r>
              <a:rPr lang="en-CA" dirty="0">
                <a:solidFill>
                  <a:schemeClr val="bg1"/>
                </a:solidFill>
                <a:latin typeface="Lucida Console" panose="020B0609040504020204" pitchFamily="49" charset="0"/>
              </a:rPr>
              <a:t>W</a:t>
            </a:r>
            <a:r>
              <a:rPr lang="en-CA" b="0" i="0" dirty="0">
                <a:solidFill>
                  <a:schemeClr val="bg1"/>
                </a:solidFill>
                <a:effectLst/>
                <a:latin typeface="Lucida Console" panose="020B0609040504020204" pitchFamily="49" charset="0"/>
              </a:rPr>
              <a:t>hat do you want to do?</a:t>
            </a:r>
            <a:endParaRPr lang="en-US" dirty="0">
              <a:solidFill>
                <a:schemeClr val="bg1"/>
              </a:solidFill>
              <a:latin typeface="Lucida Console" panose="020B0609040504020204" pitchFamily="49" charset="0"/>
            </a:endParaRPr>
          </a:p>
        </p:txBody>
      </p:sp>
      <p:sp>
        <p:nvSpPr>
          <p:cNvPr id="14" name="TextBox 13">
            <a:extLst>
              <a:ext uri="{FF2B5EF4-FFF2-40B4-BE49-F238E27FC236}">
                <a16:creationId xmlns:a16="http://schemas.microsoft.com/office/drawing/2014/main" id="{03A8B55E-B74F-4220-9E95-45F4EFC21E43}"/>
              </a:ext>
            </a:extLst>
          </p:cNvPr>
          <p:cNvSpPr txBox="1"/>
          <p:nvPr/>
        </p:nvSpPr>
        <p:spPr>
          <a:xfrm>
            <a:off x="447870" y="3892449"/>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
        <p:nvSpPr>
          <p:cNvPr id="15" name="TextBox 14">
            <a:extLst>
              <a:ext uri="{FF2B5EF4-FFF2-40B4-BE49-F238E27FC236}">
                <a16:creationId xmlns:a16="http://schemas.microsoft.com/office/drawing/2014/main" id="{ED5A05D5-FBAE-4C74-9C03-E37E15AB5E1B}"/>
              </a:ext>
            </a:extLst>
          </p:cNvPr>
          <p:cNvSpPr txBox="1"/>
          <p:nvPr/>
        </p:nvSpPr>
        <p:spPr>
          <a:xfrm>
            <a:off x="986711" y="3892449"/>
            <a:ext cx="6097554" cy="369332"/>
          </a:xfrm>
          <a:prstGeom prst="rect">
            <a:avLst/>
          </a:prstGeom>
          <a:noFill/>
        </p:spPr>
        <p:txBody>
          <a:bodyPr wrap="square">
            <a:spAutoFit/>
          </a:bodyPr>
          <a:lstStyle/>
          <a:p>
            <a:r>
              <a:rPr lang="en-CA" dirty="0" err="1">
                <a:solidFill>
                  <a:schemeClr val="bg1"/>
                </a:solidFill>
                <a:latin typeface="Lucida Console" panose="020B0609040504020204" pitchFamily="49" charset="0"/>
              </a:rPr>
              <a:t>todo</a:t>
            </a:r>
            <a:r>
              <a:rPr lang="en-CA" dirty="0">
                <a:solidFill>
                  <a:schemeClr val="bg1"/>
                </a:solidFill>
                <a:latin typeface="Lucida Console" panose="020B0609040504020204" pitchFamily="49" charset="0"/>
              </a:rPr>
              <a:t> add do homework</a:t>
            </a:r>
            <a:endParaRPr lang="en-US" dirty="0">
              <a:solidFill>
                <a:schemeClr val="bg1"/>
              </a:solidFill>
              <a:latin typeface="Lucida Console" panose="020B0609040504020204" pitchFamily="49" charset="0"/>
            </a:endParaRPr>
          </a:p>
        </p:txBody>
      </p:sp>
      <p:sp>
        <p:nvSpPr>
          <p:cNvPr id="16" name="TextBox 15">
            <a:extLst>
              <a:ext uri="{FF2B5EF4-FFF2-40B4-BE49-F238E27FC236}">
                <a16:creationId xmlns:a16="http://schemas.microsoft.com/office/drawing/2014/main" id="{134324FC-7FAF-4242-92BE-2EBD9384B119}"/>
              </a:ext>
            </a:extLst>
          </p:cNvPr>
          <p:cNvSpPr txBox="1"/>
          <p:nvPr/>
        </p:nvSpPr>
        <p:spPr>
          <a:xfrm>
            <a:off x="986711" y="4352787"/>
            <a:ext cx="6097554" cy="369332"/>
          </a:xfrm>
          <a:prstGeom prst="rect">
            <a:avLst/>
          </a:prstGeom>
          <a:noFill/>
        </p:spPr>
        <p:txBody>
          <a:bodyPr wrap="square">
            <a:spAutoFit/>
          </a:bodyPr>
          <a:lstStyle/>
          <a:p>
            <a:r>
              <a:rPr lang="en-CA" b="0" i="0" dirty="0">
                <a:solidFill>
                  <a:schemeClr val="bg1"/>
                </a:solidFill>
                <a:effectLst/>
                <a:latin typeface="Lucida Console" panose="020B0609040504020204" pitchFamily="49" charset="0"/>
              </a:rPr>
              <a:t>item added</a:t>
            </a:r>
            <a:endParaRPr lang="en-US" dirty="0">
              <a:solidFill>
                <a:schemeClr val="bg1"/>
              </a:solidFill>
              <a:latin typeface="Lucida Console" panose="020B0609040504020204" pitchFamily="49" charset="0"/>
            </a:endParaRPr>
          </a:p>
        </p:txBody>
      </p:sp>
      <p:sp>
        <p:nvSpPr>
          <p:cNvPr id="17" name="TextBox 16">
            <a:extLst>
              <a:ext uri="{FF2B5EF4-FFF2-40B4-BE49-F238E27FC236}">
                <a16:creationId xmlns:a16="http://schemas.microsoft.com/office/drawing/2014/main" id="{D6F385FA-524E-4D81-87EC-18B560E63337}"/>
              </a:ext>
            </a:extLst>
          </p:cNvPr>
          <p:cNvSpPr txBox="1"/>
          <p:nvPr/>
        </p:nvSpPr>
        <p:spPr>
          <a:xfrm>
            <a:off x="447870" y="4722119"/>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
        <p:nvSpPr>
          <p:cNvPr id="18" name="TextBox 17">
            <a:extLst>
              <a:ext uri="{FF2B5EF4-FFF2-40B4-BE49-F238E27FC236}">
                <a16:creationId xmlns:a16="http://schemas.microsoft.com/office/drawing/2014/main" id="{2FECEC75-ACF0-4A6F-8BD2-5FE19F3B970C}"/>
              </a:ext>
            </a:extLst>
          </p:cNvPr>
          <p:cNvSpPr txBox="1"/>
          <p:nvPr/>
        </p:nvSpPr>
        <p:spPr>
          <a:xfrm>
            <a:off x="986711" y="4722119"/>
            <a:ext cx="6097554" cy="369332"/>
          </a:xfrm>
          <a:prstGeom prst="rect">
            <a:avLst/>
          </a:prstGeom>
          <a:noFill/>
        </p:spPr>
        <p:txBody>
          <a:bodyPr wrap="square">
            <a:spAutoFit/>
          </a:bodyPr>
          <a:lstStyle/>
          <a:p>
            <a:r>
              <a:rPr lang="en-CA" dirty="0" err="1">
                <a:solidFill>
                  <a:schemeClr val="bg1"/>
                </a:solidFill>
                <a:latin typeface="Lucida Console" panose="020B0609040504020204" pitchFamily="49" charset="0"/>
              </a:rPr>
              <a:t>todo</a:t>
            </a:r>
            <a:endParaRPr lang="en-US" dirty="0">
              <a:solidFill>
                <a:schemeClr val="bg1"/>
              </a:solidFill>
              <a:latin typeface="Lucida Console" panose="020B0609040504020204" pitchFamily="49" charset="0"/>
            </a:endParaRPr>
          </a:p>
        </p:txBody>
      </p:sp>
      <p:sp>
        <p:nvSpPr>
          <p:cNvPr id="19" name="TextBox 18">
            <a:extLst>
              <a:ext uri="{FF2B5EF4-FFF2-40B4-BE49-F238E27FC236}">
                <a16:creationId xmlns:a16="http://schemas.microsoft.com/office/drawing/2014/main" id="{1DEA04C5-E532-42B6-91E4-9341273EBE12}"/>
              </a:ext>
            </a:extLst>
          </p:cNvPr>
          <p:cNvSpPr txBox="1"/>
          <p:nvPr/>
        </p:nvSpPr>
        <p:spPr>
          <a:xfrm>
            <a:off x="986711" y="5182457"/>
            <a:ext cx="6097554" cy="369332"/>
          </a:xfrm>
          <a:prstGeom prst="rect">
            <a:avLst/>
          </a:prstGeom>
          <a:noFill/>
        </p:spPr>
        <p:txBody>
          <a:bodyPr wrap="square">
            <a:spAutoFit/>
          </a:bodyPr>
          <a:lstStyle/>
          <a:p>
            <a:r>
              <a:rPr lang="en-CA" dirty="0">
                <a:solidFill>
                  <a:schemeClr val="bg1"/>
                </a:solidFill>
                <a:latin typeface="Lucida Console" panose="020B0609040504020204" pitchFamily="49" charset="0"/>
              </a:rPr>
              <a:t>[‘do homework’]</a:t>
            </a:r>
            <a:endParaRPr lang="en-US" dirty="0">
              <a:solidFill>
                <a:schemeClr val="bg1"/>
              </a:solidFill>
              <a:latin typeface="Lucida Console" panose="020B0609040504020204" pitchFamily="49" charset="0"/>
            </a:endParaRPr>
          </a:p>
        </p:txBody>
      </p:sp>
      <p:sp>
        <p:nvSpPr>
          <p:cNvPr id="20" name="TextBox 19">
            <a:extLst>
              <a:ext uri="{FF2B5EF4-FFF2-40B4-BE49-F238E27FC236}">
                <a16:creationId xmlns:a16="http://schemas.microsoft.com/office/drawing/2014/main" id="{320F4527-2D8A-406E-8582-425CEAF1962A}"/>
              </a:ext>
            </a:extLst>
          </p:cNvPr>
          <p:cNvSpPr txBox="1"/>
          <p:nvPr/>
        </p:nvSpPr>
        <p:spPr>
          <a:xfrm>
            <a:off x="447870" y="5721611"/>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
        <p:nvSpPr>
          <p:cNvPr id="21" name="TextBox 20">
            <a:extLst>
              <a:ext uri="{FF2B5EF4-FFF2-40B4-BE49-F238E27FC236}">
                <a16:creationId xmlns:a16="http://schemas.microsoft.com/office/drawing/2014/main" id="{DBDA7A8E-AE1D-4E6C-910C-E385FE437B0C}"/>
              </a:ext>
            </a:extLst>
          </p:cNvPr>
          <p:cNvSpPr txBox="1"/>
          <p:nvPr/>
        </p:nvSpPr>
        <p:spPr>
          <a:xfrm>
            <a:off x="986711" y="5721611"/>
            <a:ext cx="6097554" cy="369332"/>
          </a:xfrm>
          <a:prstGeom prst="rect">
            <a:avLst/>
          </a:prstGeom>
          <a:noFill/>
        </p:spPr>
        <p:txBody>
          <a:bodyPr wrap="square">
            <a:spAutoFit/>
          </a:bodyPr>
          <a:lstStyle/>
          <a:p>
            <a:r>
              <a:rPr lang="en-CA" dirty="0">
                <a:solidFill>
                  <a:schemeClr val="bg1"/>
                </a:solidFill>
                <a:latin typeface="Lucida Console" panose="020B0609040504020204" pitchFamily="49" charset="0"/>
              </a:rPr>
              <a:t>Let’s get more space...</a:t>
            </a:r>
            <a:endParaRPr lang="en-US" dirty="0">
              <a:solidFill>
                <a:schemeClr val="bg1"/>
              </a:solidFill>
              <a:latin typeface="Lucida Console" panose="020B0609040504020204" pitchFamily="49" charset="0"/>
            </a:endParaRPr>
          </a:p>
        </p:txBody>
      </p:sp>
    </p:spTree>
    <p:extLst>
      <p:ext uri="{BB962C8B-B14F-4D97-AF65-F5344CB8AC3E}">
        <p14:creationId xmlns:p14="http://schemas.microsoft.com/office/powerpoint/2010/main" val="2918266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9A87D4-6D95-4E7D-8B8C-182BEC7C7E8E}"/>
              </a:ext>
            </a:extLst>
          </p:cNvPr>
          <p:cNvSpPr txBox="1"/>
          <p:nvPr/>
        </p:nvSpPr>
        <p:spPr>
          <a:xfrm>
            <a:off x="447870" y="951723"/>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
        <p:nvSpPr>
          <p:cNvPr id="3" name="TextBox 2">
            <a:extLst>
              <a:ext uri="{FF2B5EF4-FFF2-40B4-BE49-F238E27FC236}">
                <a16:creationId xmlns:a16="http://schemas.microsoft.com/office/drawing/2014/main" id="{F6474CA8-A0A5-4C28-9B81-AD987E4EF413}"/>
              </a:ext>
            </a:extLst>
          </p:cNvPr>
          <p:cNvSpPr txBox="1"/>
          <p:nvPr/>
        </p:nvSpPr>
        <p:spPr>
          <a:xfrm>
            <a:off x="986711" y="582391"/>
            <a:ext cx="6097554" cy="369332"/>
          </a:xfrm>
          <a:prstGeom prst="rect">
            <a:avLst/>
          </a:prstGeom>
          <a:noFill/>
        </p:spPr>
        <p:txBody>
          <a:bodyPr wrap="square">
            <a:spAutoFit/>
          </a:bodyPr>
          <a:lstStyle/>
          <a:p>
            <a:r>
              <a:rPr lang="en-CA" b="0" i="0" dirty="0">
                <a:solidFill>
                  <a:schemeClr val="bg1"/>
                </a:solidFill>
                <a:effectLst/>
                <a:latin typeface="Lucida Console" panose="020B0609040504020204" pitchFamily="49" charset="0"/>
              </a:rPr>
              <a:t>what do you want to do?</a:t>
            </a:r>
            <a:endParaRPr lang="en-US" dirty="0">
              <a:solidFill>
                <a:schemeClr val="bg1"/>
              </a:solidFill>
              <a:latin typeface="Lucida Console" panose="020B0609040504020204" pitchFamily="49" charset="0"/>
            </a:endParaRPr>
          </a:p>
        </p:txBody>
      </p:sp>
      <p:sp>
        <p:nvSpPr>
          <p:cNvPr id="5" name="TextBox 4">
            <a:extLst>
              <a:ext uri="{FF2B5EF4-FFF2-40B4-BE49-F238E27FC236}">
                <a16:creationId xmlns:a16="http://schemas.microsoft.com/office/drawing/2014/main" id="{4D2BD0E7-BB13-4EA7-AE15-7F30A5DB1281}"/>
              </a:ext>
            </a:extLst>
          </p:cNvPr>
          <p:cNvSpPr txBox="1"/>
          <p:nvPr/>
        </p:nvSpPr>
        <p:spPr>
          <a:xfrm>
            <a:off x="986711" y="951723"/>
            <a:ext cx="6097554" cy="369332"/>
          </a:xfrm>
          <a:prstGeom prst="rect">
            <a:avLst/>
          </a:prstGeom>
          <a:noFill/>
        </p:spPr>
        <p:txBody>
          <a:bodyPr wrap="square">
            <a:spAutoFit/>
          </a:bodyPr>
          <a:lstStyle/>
          <a:p>
            <a:r>
              <a:rPr lang="en-CA" b="0" i="0" dirty="0">
                <a:solidFill>
                  <a:schemeClr val="bg1"/>
                </a:solidFill>
                <a:effectLst/>
                <a:latin typeface="Lucida Console" panose="020B0609040504020204" pitchFamily="49" charset="0"/>
              </a:rPr>
              <a:t>math</a:t>
            </a:r>
            <a:endParaRPr lang="en-US" dirty="0">
              <a:solidFill>
                <a:schemeClr val="bg1"/>
              </a:solidFill>
              <a:latin typeface="Lucida Console" panose="020B0609040504020204" pitchFamily="49" charset="0"/>
            </a:endParaRPr>
          </a:p>
        </p:txBody>
      </p:sp>
      <p:sp>
        <p:nvSpPr>
          <p:cNvPr id="2" name="Rectangle 1">
            <a:extLst>
              <a:ext uri="{FF2B5EF4-FFF2-40B4-BE49-F238E27FC236}">
                <a16:creationId xmlns:a16="http://schemas.microsoft.com/office/drawing/2014/main" id="{5F3C493D-C757-40FC-9510-BD7579734951}"/>
              </a:ext>
            </a:extLst>
          </p:cNvPr>
          <p:cNvSpPr>
            <a:spLocks noChangeArrowheads="1"/>
          </p:cNvSpPr>
          <p:nvPr/>
        </p:nvSpPr>
        <p:spPr bwMode="auto">
          <a:xfrm>
            <a:off x="986711" y="1348074"/>
            <a:ext cx="520527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a:solidFill>
                  <a:schemeClr val="bg1"/>
                </a:solidFill>
                <a:latin typeface="Lucida Console" panose="020B0609040504020204" pitchFamily="49" charset="0"/>
              </a:rPr>
              <a:t>What kind of math do you want to do?</a:t>
            </a:r>
          </a:p>
        </p:txBody>
      </p:sp>
      <p:sp>
        <p:nvSpPr>
          <p:cNvPr id="8" name="TextBox 7">
            <a:extLst>
              <a:ext uri="{FF2B5EF4-FFF2-40B4-BE49-F238E27FC236}">
                <a16:creationId xmlns:a16="http://schemas.microsoft.com/office/drawing/2014/main" id="{AE2D27DC-77F6-4D1A-82FB-7BD8FE680D27}"/>
              </a:ext>
            </a:extLst>
          </p:cNvPr>
          <p:cNvSpPr txBox="1"/>
          <p:nvPr/>
        </p:nvSpPr>
        <p:spPr>
          <a:xfrm>
            <a:off x="447870" y="1744425"/>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
        <p:nvSpPr>
          <p:cNvPr id="9" name="TextBox 8">
            <a:extLst>
              <a:ext uri="{FF2B5EF4-FFF2-40B4-BE49-F238E27FC236}">
                <a16:creationId xmlns:a16="http://schemas.microsoft.com/office/drawing/2014/main" id="{4097A829-8B86-43A3-A8FA-BDC17C1F8BF5}"/>
              </a:ext>
            </a:extLst>
          </p:cNvPr>
          <p:cNvSpPr txBox="1"/>
          <p:nvPr/>
        </p:nvSpPr>
        <p:spPr>
          <a:xfrm>
            <a:off x="986711" y="1744425"/>
            <a:ext cx="6097554" cy="369332"/>
          </a:xfrm>
          <a:prstGeom prst="rect">
            <a:avLst/>
          </a:prstGeom>
          <a:noFill/>
        </p:spPr>
        <p:txBody>
          <a:bodyPr wrap="square">
            <a:spAutoFit/>
          </a:bodyPr>
          <a:lstStyle/>
          <a:p>
            <a:r>
              <a:rPr lang="en-CA" b="0" i="0" dirty="0">
                <a:solidFill>
                  <a:schemeClr val="bg1"/>
                </a:solidFill>
                <a:effectLst/>
                <a:latin typeface="Lucida Console" panose="020B0609040504020204" pitchFamily="49" charset="0"/>
              </a:rPr>
              <a:t>Division</a:t>
            </a:r>
            <a:endParaRPr lang="en-US" dirty="0">
              <a:solidFill>
                <a:schemeClr val="bg1"/>
              </a:solidFill>
              <a:latin typeface="Lucida Console" panose="020B0609040504020204" pitchFamily="49" charset="0"/>
            </a:endParaRPr>
          </a:p>
        </p:txBody>
      </p:sp>
      <p:sp>
        <p:nvSpPr>
          <p:cNvPr id="12" name="TextBox 11">
            <a:extLst>
              <a:ext uri="{FF2B5EF4-FFF2-40B4-BE49-F238E27FC236}">
                <a16:creationId xmlns:a16="http://schemas.microsoft.com/office/drawing/2014/main" id="{FA3DEE7E-434B-40E2-B629-635406E46BF0}"/>
              </a:ext>
            </a:extLst>
          </p:cNvPr>
          <p:cNvSpPr txBox="1"/>
          <p:nvPr/>
        </p:nvSpPr>
        <p:spPr>
          <a:xfrm>
            <a:off x="986711" y="2178470"/>
            <a:ext cx="6097554" cy="369332"/>
          </a:xfrm>
          <a:prstGeom prst="rect">
            <a:avLst/>
          </a:prstGeom>
          <a:noFill/>
        </p:spPr>
        <p:txBody>
          <a:bodyPr wrap="square">
            <a:spAutoFit/>
          </a:bodyPr>
          <a:lstStyle/>
          <a:p>
            <a:r>
              <a:rPr lang="en-CA" b="0" i="0" dirty="0">
                <a:solidFill>
                  <a:schemeClr val="bg1"/>
                </a:solidFill>
                <a:effectLst/>
                <a:latin typeface="Lucida Console" panose="020B0609040504020204" pitchFamily="49" charset="0"/>
              </a:rPr>
              <a:t>How many questions do you want to do?</a:t>
            </a:r>
            <a:endParaRPr lang="en-US" dirty="0">
              <a:solidFill>
                <a:schemeClr val="bg1"/>
              </a:solidFill>
              <a:latin typeface="Lucida Console" panose="020B0609040504020204" pitchFamily="49" charset="0"/>
            </a:endParaRPr>
          </a:p>
        </p:txBody>
      </p:sp>
      <p:sp>
        <p:nvSpPr>
          <p:cNvPr id="14" name="TextBox 13">
            <a:extLst>
              <a:ext uri="{FF2B5EF4-FFF2-40B4-BE49-F238E27FC236}">
                <a16:creationId xmlns:a16="http://schemas.microsoft.com/office/drawing/2014/main" id="{03A8B55E-B74F-4220-9E95-45F4EFC21E43}"/>
              </a:ext>
            </a:extLst>
          </p:cNvPr>
          <p:cNvSpPr txBox="1"/>
          <p:nvPr/>
        </p:nvSpPr>
        <p:spPr>
          <a:xfrm>
            <a:off x="447870" y="2638808"/>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
        <p:nvSpPr>
          <p:cNvPr id="15" name="TextBox 14">
            <a:extLst>
              <a:ext uri="{FF2B5EF4-FFF2-40B4-BE49-F238E27FC236}">
                <a16:creationId xmlns:a16="http://schemas.microsoft.com/office/drawing/2014/main" id="{ED5A05D5-FBAE-4C74-9C03-E37E15AB5E1B}"/>
              </a:ext>
            </a:extLst>
          </p:cNvPr>
          <p:cNvSpPr txBox="1"/>
          <p:nvPr/>
        </p:nvSpPr>
        <p:spPr>
          <a:xfrm>
            <a:off x="986711" y="2638808"/>
            <a:ext cx="6097554" cy="369332"/>
          </a:xfrm>
          <a:prstGeom prst="rect">
            <a:avLst/>
          </a:prstGeom>
          <a:noFill/>
        </p:spPr>
        <p:txBody>
          <a:bodyPr wrap="square">
            <a:spAutoFit/>
          </a:bodyPr>
          <a:lstStyle/>
          <a:p>
            <a:r>
              <a:rPr lang="en-CA" dirty="0">
                <a:solidFill>
                  <a:schemeClr val="bg1"/>
                </a:solidFill>
                <a:latin typeface="Lucida Console" panose="020B0609040504020204" pitchFamily="49" charset="0"/>
              </a:rPr>
              <a:t>1</a:t>
            </a:r>
            <a:endParaRPr lang="en-US" dirty="0">
              <a:solidFill>
                <a:schemeClr val="bg1"/>
              </a:solidFill>
              <a:latin typeface="Lucida Console" panose="020B0609040504020204" pitchFamily="49" charset="0"/>
            </a:endParaRPr>
          </a:p>
        </p:txBody>
      </p:sp>
      <p:sp>
        <p:nvSpPr>
          <p:cNvPr id="16" name="TextBox 15">
            <a:extLst>
              <a:ext uri="{FF2B5EF4-FFF2-40B4-BE49-F238E27FC236}">
                <a16:creationId xmlns:a16="http://schemas.microsoft.com/office/drawing/2014/main" id="{134324FC-7FAF-4242-92BE-2EBD9384B119}"/>
              </a:ext>
            </a:extLst>
          </p:cNvPr>
          <p:cNvSpPr txBox="1"/>
          <p:nvPr/>
        </p:nvSpPr>
        <p:spPr>
          <a:xfrm>
            <a:off x="986711" y="3099146"/>
            <a:ext cx="6097554" cy="923330"/>
          </a:xfrm>
          <a:prstGeom prst="rect">
            <a:avLst/>
          </a:prstGeom>
          <a:noFill/>
        </p:spPr>
        <p:txBody>
          <a:bodyPr wrap="square">
            <a:spAutoFit/>
          </a:bodyPr>
          <a:lstStyle/>
          <a:p>
            <a:r>
              <a:rPr lang="en-CA" b="0" i="0" dirty="0">
                <a:solidFill>
                  <a:schemeClr val="bg1"/>
                </a:solidFill>
                <a:effectLst/>
                <a:latin typeface="Lucida Console" panose="020B0609040504020204" pitchFamily="49" charset="0"/>
              </a:rPr>
              <a:t>What is 419 divided by 7?</a:t>
            </a:r>
          </a:p>
          <a:p>
            <a:r>
              <a:rPr lang="en-CA" dirty="0">
                <a:solidFill>
                  <a:schemeClr val="bg1"/>
                </a:solidFill>
                <a:latin typeface="Lucida Console" panose="020B0609040504020204" pitchFamily="49" charset="0"/>
              </a:rPr>
              <a:t>Please enter the whole number</a:t>
            </a:r>
            <a:endParaRPr lang="en-US" dirty="0">
              <a:solidFill>
                <a:schemeClr val="bg1"/>
              </a:solidFill>
              <a:latin typeface="Lucida Console" panose="020B0609040504020204" pitchFamily="49" charset="0"/>
            </a:endParaRPr>
          </a:p>
          <a:p>
            <a:endParaRPr lang="en-US" dirty="0">
              <a:solidFill>
                <a:schemeClr val="bg1"/>
              </a:solidFill>
              <a:latin typeface="Lucida Console" panose="020B0609040504020204" pitchFamily="49" charset="0"/>
            </a:endParaRPr>
          </a:p>
        </p:txBody>
      </p:sp>
      <p:sp>
        <p:nvSpPr>
          <p:cNvPr id="17" name="TextBox 16">
            <a:extLst>
              <a:ext uri="{FF2B5EF4-FFF2-40B4-BE49-F238E27FC236}">
                <a16:creationId xmlns:a16="http://schemas.microsoft.com/office/drawing/2014/main" id="{D6F385FA-524E-4D81-87EC-18B560E63337}"/>
              </a:ext>
            </a:extLst>
          </p:cNvPr>
          <p:cNvSpPr txBox="1"/>
          <p:nvPr/>
        </p:nvSpPr>
        <p:spPr>
          <a:xfrm>
            <a:off x="447870" y="3773462"/>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
        <p:nvSpPr>
          <p:cNvPr id="18" name="TextBox 17">
            <a:extLst>
              <a:ext uri="{FF2B5EF4-FFF2-40B4-BE49-F238E27FC236}">
                <a16:creationId xmlns:a16="http://schemas.microsoft.com/office/drawing/2014/main" id="{2FECEC75-ACF0-4A6F-8BD2-5FE19F3B970C}"/>
              </a:ext>
            </a:extLst>
          </p:cNvPr>
          <p:cNvSpPr txBox="1"/>
          <p:nvPr/>
        </p:nvSpPr>
        <p:spPr>
          <a:xfrm>
            <a:off x="986711" y="3744150"/>
            <a:ext cx="6097554" cy="369332"/>
          </a:xfrm>
          <a:prstGeom prst="rect">
            <a:avLst/>
          </a:prstGeom>
          <a:noFill/>
        </p:spPr>
        <p:txBody>
          <a:bodyPr wrap="square">
            <a:spAutoFit/>
          </a:bodyPr>
          <a:lstStyle/>
          <a:p>
            <a:r>
              <a:rPr lang="en-CA" dirty="0">
                <a:solidFill>
                  <a:schemeClr val="bg1"/>
                </a:solidFill>
                <a:latin typeface="Lucida Console" panose="020B0609040504020204" pitchFamily="49" charset="0"/>
              </a:rPr>
              <a:t>59</a:t>
            </a:r>
            <a:endParaRPr lang="en-US" dirty="0">
              <a:solidFill>
                <a:schemeClr val="bg1"/>
              </a:solidFill>
              <a:latin typeface="Lucida Console" panose="020B0609040504020204" pitchFamily="49" charset="0"/>
            </a:endParaRPr>
          </a:p>
        </p:txBody>
      </p:sp>
      <p:sp>
        <p:nvSpPr>
          <p:cNvPr id="19" name="TextBox 18">
            <a:extLst>
              <a:ext uri="{FF2B5EF4-FFF2-40B4-BE49-F238E27FC236}">
                <a16:creationId xmlns:a16="http://schemas.microsoft.com/office/drawing/2014/main" id="{1DEA04C5-E532-42B6-91E4-9341273EBE12}"/>
              </a:ext>
            </a:extLst>
          </p:cNvPr>
          <p:cNvSpPr txBox="1"/>
          <p:nvPr/>
        </p:nvSpPr>
        <p:spPr>
          <a:xfrm>
            <a:off x="986711" y="4126623"/>
            <a:ext cx="6097554" cy="646331"/>
          </a:xfrm>
          <a:prstGeom prst="rect">
            <a:avLst/>
          </a:prstGeom>
          <a:noFill/>
        </p:spPr>
        <p:txBody>
          <a:bodyPr wrap="square">
            <a:spAutoFit/>
          </a:bodyPr>
          <a:lstStyle/>
          <a:p>
            <a:r>
              <a:rPr lang="en-CA" b="0" i="0" dirty="0">
                <a:solidFill>
                  <a:srgbClr val="F0F0F0"/>
                </a:solidFill>
                <a:effectLst/>
                <a:latin typeface="Lucida Console" panose="020B0609040504020204" pitchFamily="49" charset="0"/>
              </a:rPr>
              <a:t>Please enter the remainder. Type in 0 if there is no remainder</a:t>
            </a:r>
            <a:endParaRPr lang="en-US" dirty="0">
              <a:latin typeface="Lucida Console" panose="020B0609040504020204" pitchFamily="49" charset="0"/>
            </a:endParaRPr>
          </a:p>
        </p:txBody>
      </p:sp>
      <p:sp>
        <p:nvSpPr>
          <p:cNvPr id="20" name="TextBox 19">
            <a:extLst>
              <a:ext uri="{FF2B5EF4-FFF2-40B4-BE49-F238E27FC236}">
                <a16:creationId xmlns:a16="http://schemas.microsoft.com/office/drawing/2014/main" id="{320F4527-2D8A-406E-8582-425CEAF1962A}"/>
              </a:ext>
            </a:extLst>
          </p:cNvPr>
          <p:cNvSpPr txBox="1"/>
          <p:nvPr/>
        </p:nvSpPr>
        <p:spPr>
          <a:xfrm>
            <a:off x="447870" y="4772954"/>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
        <p:nvSpPr>
          <p:cNvPr id="21" name="TextBox 20">
            <a:extLst>
              <a:ext uri="{FF2B5EF4-FFF2-40B4-BE49-F238E27FC236}">
                <a16:creationId xmlns:a16="http://schemas.microsoft.com/office/drawing/2014/main" id="{DBDA7A8E-AE1D-4E6C-910C-E385FE437B0C}"/>
              </a:ext>
            </a:extLst>
          </p:cNvPr>
          <p:cNvSpPr txBox="1"/>
          <p:nvPr/>
        </p:nvSpPr>
        <p:spPr>
          <a:xfrm>
            <a:off x="986711" y="4772954"/>
            <a:ext cx="6097554" cy="369332"/>
          </a:xfrm>
          <a:prstGeom prst="rect">
            <a:avLst/>
          </a:prstGeom>
          <a:noFill/>
        </p:spPr>
        <p:txBody>
          <a:bodyPr wrap="square">
            <a:spAutoFit/>
          </a:bodyPr>
          <a:lstStyle/>
          <a:p>
            <a:r>
              <a:rPr lang="en-CA" dirty="0">
                <a:solidFill>
                  <a:schemeClr val="bg1"/>
                </a:solidFill>
                <a:latin typeface="Lucida Console" panose="020B0609040504020204" pitchFamily="49" charset="0"/>
              </a:rPr>
              <a:t>6</a:t>
            </a:r>
            <a:endParaRPr lang="en-US" dirty="0">
              <a:solidFill>
                <a:schemeClr val="bg1"/>
              </a:solidFill>
              <a:latin typeface="Lucida Console" panose="020B0609040504020204" pitchFamily="49" charset="0"/>
            </a:endParaRPr>
          </a:p>
        </p:txBody>
      </p:sp>
      <p:sp>
        <p:nvSpPr>
          <p:cNvPr id="22" name="TextBox 21">
            <a:extLst>
              <a:ext uri="{FF2B5EF4-FFF2-40B4-BE49-F238E27FC236}">
                <a16:creationId xmlns:a16="http://schemas.microsoft.com/office/drawing/2014/main" id="{96BC7646-3C6A-49A0-ADD3-DA7E391007B6}"/>
              </a:ext>
            </a:extLst>
          </p:cNvPr>
          <p:cNvSpPr txBox="1"/>
          <p:nvPr/>
        </p:nvSpPr>
        <p:spPr>
          <a:xfrm>
            <a:off x="990059" y="5165382"/>
            <a:ext cx="6094206" cy="646331"/>
          </a:xfrm>
          <a:prstGeom prst="rect">
            <a:avLst/>
          </a:prstGeom>
          <a:noFill/>
        </p:spPr>
        <p:txBody>
          <a:bodyPr wrap="square">
            <a:spAutoFit/>
          </a:bodyPr>
          <a:lstStyle/>
          <a:p>
            <a:r>
              <a:rPr lang="en-CA" dirty="0">
                <a:solidFill>
                  <a:schemeClr val="bg1"/>
                </a:solidFill>
                <a:latin typeface="Lucida Console" panose="020B0609040504020204" pitchFamily="49" charset="0"/>
              </a:rPr>
              <a:t>You are right. Good job! This is the end of your questions. You got 1 right.</a:t>
            </a:r>
            <a:endParaRPr lang="en-US" dirty="0">
              <a:solidFill>
                <a:schemeClr val="bg1"/>
              </a:solidFill>
              <a:latin typeface="Lucida Console" panose="020B0609040504020204" pitchFamily="49" charset="0"/>
            </a:endParaRPr>
          </a:p>
        </p:txBody>
      </p:sp>
    </p:spTree>
    <p:extLst>
      <p:ext uri="{BB962C8B-B14F-4D97-AF65-F5344CB8AC3E}">
        <p14:creationId xmlns:p14="http://schemas.microsoft.com/office/powerpoint/2010/main" val="1667746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9A87D4-6D95-4E7D-8B8C-182BEC7C7E8E}"/>
              </a:ext>
            </a:extLst>
          </p:cNvPr>
          <p:cNvSpPr txBox="1"/>
          <p:nvPr/>
        </p:nvSpPr>
        <p:spPr>
          <a:xfrm>
            <a:off x="447869" y="347087"/>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
        <p:nvSpPr>
          <p:cNvPr id="5" name="TextBox 4">
            <a:extLst>
              <a:ext uri="{FF2B5EF4-FFF2-40B4-BE49-F238E27FC236}">
                <a16:creationId xmlns:a16="http://schemas.microsoft.com/office/drawing/2014/main" id="{3E0DACB2-F430-4C76-B4B8-45C8CF8B437B}"/>
              </a:ext>
            </a:extLst>
          </p:cNvPr>
          <p:cNvSpPr txBox="1"/>
          <p:nvPr/>
        </p:nvSpPr>
        <p:spPr>
          <a:xfrm>
            <a:off x="996041" y="347087"/>
            <a:ext cx="9827468" cy="1200329"/>
          </a:xfrm>
          <a:prstGeom prst="rect">
            <a:avLst/>
          </a:prstGeom>
          <a:noFill/>
        </p:spPr>
        <p:txBody>
          <a:bodyPr wrap="square">
            <a:spAutoFit/>
          </a:bodyPr>
          <a:lstStyle/>
          <a:p>
            <a:r>
              <a:rPr lang="en-CA" dirty="0">
                <a:solidFill>
                  <a:schemeClr val="bg1"/>
                </a:solidFill>
                <a:latin typeface="Lucida Console" panose="020B0609040504020204" pitchFamily="49" charset="0"/>
              </a:rPr>
              <a:t>My program is cool because it uses the internet for looking up information. It uses APIs (application programming interfaces) to talk to websites and get the information we want. A URL (uniform resource locator) is an address on the internet.</a:t>
            </a:r>
            <a:endParaRPr lang="en-US" dirty="0">
              <a:solidFill>
                <a:schemeClr val="bg1"/>
              </a:solidFill>
              <a:latin typeface="Lucida Console" panose="020B0609040504020204" pitchFamily="49" charset="0"/>
            </a:endParaRPr>
          </a:p>
        </p:txBody>
      </p:sp>
      <p:sp>
        <p:nvSpPr>
          <p:cNvPr id="6" name="TextBox 5">
            <a:extLst>
              <a:ext uri="{FF2B5EF4-FFF2-40B4-BE49-F238E27FC236}">
                <a16:creationId xmlns:a16="http://schemas.microsoft.com/office/drawing/2014/main" id="{02418D7A-D466-4BF6-B334-9943D1D7ED8B}"/>
              </a:ext>
            </a:extLst>
          </p:cNvPr>
          <p:cNvSpPr txBox="1"/>
          <p:nvPr/>
        </p:nvSpPr>
        <p:spPr>
          <a:xfrm>
            <a:off x="447870" y="1589313"/>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
        <p:nvSpPr>
          <p:cNvPr id="7" name="TextBox 6">
            <a:extLst>
              <a:ext uri="{FF2B5EF4-FFF2-40B4-BE49-F238E27FC236}">
                <a16:creationId xmlns:a16="http://schemas.microsoft.com/office/drawing/2014/main" id="{65DF3D51-D9B4-47B0-A810-1D24E9B7340C}"/>
              </a:ext>
            </a:extLst>
          </p:cNvPr>
          <p:cNvSpPr txBox="1"/>
          <p:nvPr/>
        </p:nvSpPr>
        <p:spPr>
          <a:xfrm>
            <a:off x="996042" y="1589313"/>
            <a:ext cx="9659517" cy="923330"/>
          </a:xfrm>
          <a:prstGeom prst="rect">
            <a:avLst/>
          </a:prstGeom>
          <a:noFill/>
        </p:spPr>
        <p:txBody>
          <a:bodyPr wrap="square">
            <a:spAutoFit/>
          </a:bodyPr>
          <a:lstStyle/>
          <a:p>
            <a:r>
              <a:rPr lang="en-CA" dirty="0">
                <a:solidFill>
                  <a:schemeClr val="bg1"/>
                </a:solidFill>
                <a:latin typeface="Lucida Console" panose="020B0609040504020204" pitchFamily="49" charset="0"/>
              </a:rPr>
              <a:t>My code also has a special part that gets the remainder when we’re practicing division. It’s called a modulo. In python, the % symbol is used to calculate the remainder of a division problem. </a:t>
            </a:r>
            <a:endParaRPr lang="en-US" dirty="0">
              <a:solidFill>
                <a:schemeClr val="bg1"/>
              </a:solidFill>
              <a:latin typeface="Lucida Console" panose="020B0609040504020204" pitchFamily="49" charset="0"/>
            </a:endParaRPr>
          </a:p>
        </p:txBody>
      </p:sp>
      <p:sp>
        <p:nvSpPr>
          <p:cNvPr id="8" name="TextBox 7">
            <a:extLst>
              <a:ext uri="{FF2B5EF4-FFF2-40B4-BE49-F238E27FC236}">
                <a16:creationId xmlns:a16="http://schemas.microsoft.com/office/drawing/2014/main" id="{BFA88A94-E4E0-4E93-9578-9E167E4453CB}"/>
              </a:ext>
            </a:extLst>
          </p:cNvPr>
          <p:cNvSpPr txBox="1"/>
          <p:nvPr/>
        </p:nvSpPr>
        <p:spPr>
          <a:xfrm>
            <a:off x="447870" y="2512643"/>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
        <p:nvSpPr>
          <p:cNvPr id="9" name="TextBox 8">
            <a:extLst>
              <a:ext uri="{FF2B5EF4-FFF2-40B4-BE49-F238E27FC236}">
                <a16:creationId xmlns:a16="http://schemas.microsoft.com/office/drawing/2014/main" id="{3CE43F1A-B9DA-45B0-B829-C397DF259F4C}"/>
              </a:ext>
            </a:extLst>
          </p:cNvPr>
          <p:cNvSpPr txBox="1"/>
          <p:nvPr/>
        </p:nvSpPr>
        <p:spPr>
          <a:xfrm>
            <a:off x="996042" y="2512643"/>
            <a:ext cx="9659517" cy="1477328"/>
          </a:xfrm>
          <a:prstGeom prst="rect">
            <a:avLst/>
          </a:prstGeom>
          <a:noFill/>
        </p:spPr>
        <p:txBody>
          <a:bodyPr wrap="square">
            <a:spAutoFit/>
          </a:bodyPr>
          <a:lstStyle/>
          <a:p>
            <a:r>
              <a:rPr lang="en-CA" dirty="0">
                <a:solidFill>
                  <a:schemeClr val="bg1"/>
                </a:solidFill>
                <a:latin typeface="Lucida Console" panose="020B0609040504020204" pitchFamily="49" charset="0"/>
              </a:rPr>
              <a:t>My code uses functions to do what we want it to. A function is a piece of code that can be used again and again in different places or programs. To use a function we call it. We get functions into our program by importing them at the beginning of the program. In my program, to call the joke function it says “from joke import joke” </a:t>
            </a:r>
            <a:endParaRPr lang="en-US" dirty="0">
              <a:solidFill>
                <a:schemeClr val="bg1"/>
              </a:solidFill>
              <a:latin typeface="Lucida Console" panose="020B0609040504020204" pitchFamily="49" charset="0"/>
            </a:endParaRPr>
          </a:p>
        </p:txBody>
      </p:sp>
      <p:sp>
        <p:nvSpPr>
          <p:cNvPr id="10" name="TextBox 9">
            <a:extLst>
              <a:ext uri="{FF2B5EF4-FFF2-40B4-BE49-F238E27FC236}">
                <a16:creationId xmlns:a16="http://schemas.microsoft.com/office/drawing/2014/main" id="{18C6FF91-169E-4A41-B100-778061779149}"/>
              </a:ext>
            </a:extLst>
          </p:cNvPr>
          <p:cNvSpPr txBox="1"/>
          <p:nvPr/>
        </p:nvSpPr>
        <p:spPr>
          <a:xfrm>
            <a:off x="447870" y="4020304"/>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
        <p:nvSpPr>
          <p:cNvPr id="11" name="TextBox 10">
            <a:extLst>
              <a:ext uri="{FF2B5EF4-FFF2-40B4-BE49-F238E27FC236}">
                <a16:creationId xmlns:a16="http://schemas.microsoft.com/office/drawing/2014/main" id="{E913789A-75FE-4128-A352-B1326A4DB1F2}"/>
              </a:ext>
            </a:extLst>
          </p:cNvPr>
          <p:cNvSpPr txBox="1"/>
          <p:nvPr/>
        </p:nvSpPr>
        <p:spPr>
          <a:xfrm>
            <a:off x="996041" y="4020304"/>
            <a:ext cx="9659517" cy="369332"/>
          </a:xfrm>
          <a:prstGeom prst="rect">
            <a:avLst/>
          </a:prstGeom>
          <a:noFill/>
        </p:spPr>
        <p:txBody>
          <a:bodyPr wrap="square">
            <a:spAutoFit/>
          </a:bodyPr>
          <a:lstStyle/>
          <a:p>
            <a:r>
              <a:rPr lang="en-CA" dirty="0">
                <a:solidFill>
                  <a:schemeClr val="bg1"/>
                </a:solidFill>
                <a:latin typeface="Lucida Console" panose="020B0609040504020204" pitchFamily="49" charset="0"/>
              </a:rPr>
              <a:t>Next we’re going to talk about loops...</a:t>
            </a:r>
          </a:p>
        </p:txBody>
      </p:sp>
      <p:sp>
        <p:nvSpPr>
          <p:cNvPr id="12" name="TextBox 11">
            <a:extLst>
              <a:ext uri="{FF2B5EF4-FFF2-40B4-BE49-F238E27FC236}">
                <a16:creationId xmlns:a16="http://schemas.microsoft.com/office/drawing/2014/main" id="{F54CD45D-A070-44CE-B63A-CA23B62DAF8A}"/>
              </a:ext>
            </a:extLst>
          </p:cNvPr>
          <p:cNvSpPr txBox="1"/>
          <p:nvPr/>
        </p:nvSpPr>
        <p:spPr>
          <a:xfrm>
            <a:off x="447870" y="5774630"/>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
        <p:nvSpPr>
          <p:cNvPr id="13" name="TextBox 12">
            <a:extLst>
              <a:ext uri="{FF2B5EF4-FFF2-40B4-BE49-F238E27FC236}">
                <a16:creationId xmlns:a16="http://schemas.microsoft.com/office/drawing/2014/main" id="{429DC1A3-3FD6-4A17-AF31-812DAF71CAD0}"/>
              </a:ext>
            </a:extLst>
          </p:cNvPr>
          <p:cNvSpPr txBox="1"/>
          <p:nvPr/>
        </p:nvSpPr>
        <p:spPr>
          <a:xfrm>
            <a:off x="996042" y="5774630"/>
            <a:ext cx="9659517" cy="369332"/>
          </a:xfrm>
          <a:prstGeom prst="rect">
            <a:avLst/>
          </a:prstGeom>
          <a:noFill/>
        </p:spPr>
        <p:txBody>
          <a:bodyPr wrap="square">
            <a:spAutoFit/>
          </a:bodyPr>
          <a:lstStyle/>
          <a:p>
            <a:r>
              <a:rPr lang="en-CA" b="1" dirty="0">
                <a:solidFill>
                  <a:schemeClr val="bg1"/>
                </a:solidFill>
                <a:latin typeface="Lucida Console" panose="020B0609040504020204" pitchFamily="49" charset="0"/>
              </a:rPr>
              <a:t>STOP IT NOW!</a:t>
            </a:r>
            <a:endParaRPr lang="en-US" b="1" dirty="0">
              <a:solidFill>
                <a:schemeClr val="bg1"/>
              </a:solidFill>
              <a:latin typeface="Lucida Console" panose="020B0609040504020204" pitchFamily="49" charset="0"/>
            </a:endParaRPr>
          </a:p>
        </p:txBody>
      </p:sp>
      <p:sp>
        <p:nvSpPr>
          <p:cNvPr id="14" name="TextBox 13">
            <a:extLst>
              <a:ext uri="{FF2B5EF4-FFF2-40B4-BE49-F238E27FC236}">
                <a16:creationId xmlns:a16="http://schemas.microsoft.com/office/drawing/2014/main" id="{3BA97709-F836-471B-9605-309B1D586AC5}"/>
              </a:ext>
            </a:extLst>
          </p:cNvPr>
          <p:cNvSpPr txBox="1"/>
          <p:nvPr/>
        </p:nvSpPr>
        <p:spPr>
          <a:xfrm>
            <a:off x="996041" y="4326168"/>
            <a:ext cx="9659517" cy="369332"/>
          </a:xfrm>
          <a:prstGeom prst="rect">
            <a:avLst/>
          </a:prstGeom>
          <a:noFill/>
        </p:spPr>
        <p:txBody>
          <a:bodyPr wrap="square">
            <a:spAutoFit/>
          </a:bodyPr>
          <a:lstStyle/>
          <a:p>
            <a:r>
              <a:rPr lang="en-CA" dirty="0">
                <a:solidFill>
                  <a:schemeClr val="bg1"/>
                </a:solidFill>
                <a:latin typeface="Lucida Console" panose="020B0609040504020204" pitchFamily="49" charset="0"/>
              </a:rPr>
              <a:t>Next we’re going to talk about loops...</a:t>
            </a:r>
          </a:p>
        </p:txBody>
      </p:sp>
      <p:sp>
        <p:nvSpPr>
          <p:cNvPr id="15" name="TextBox 14">
            <a:extLst>
              <a:ext uri="{FF2B5EF4-FFF2-40B4-BE49-F238E27FC236}">
                <a16:creationId xmlns:a16="http://schemas.microsoft.com/office/drawing/2014/main" id="{9A42CBBA-3024-42A3-98F0-69FBDB5465FB}"/>
              </a:ext>
            </a:extLst>
          </p:cNvPr>
          <p:cNvSpPr txBox="1"/>
          <p:nvPr/>
        </p:nvSpPr>
        <p:spPr>
          <a:xfrm>
            <a:off x="996041" y="4632032"/>
            <a:ext cx="9659517" cy="369332"/>
          </a:xfrm>
          <a:prstGeom prst="rect">
            <a:avLst/>
          </a:prstGeom>
          <a:noFill/>
        </p:spPr>
        <p:txBody>
          <a:bodyPr wrap="square">
            <a:spAutoFit/>
          </a:bodyPr>
          <a:lstStyle/>
          <a:p>
            <a:r>
              <a:rPr lang="en-CA" dirty="0">
                <a:solidFill>
                  <a:schemeClr val="bg1"/>
                </a:solidFill>
                <a:latin typeface="Lucida Console" panose="020B0609040504020204" pitchFamily="49" charset="0"/>
              </a:rPr>
              <a:t>Next we’re going to talk about loops...</a:t>
            </a:r>
          </a:p>
        </p:txBody>
      </p:sp>
      <p:sp>
        <p:nvSpPr>
          <p:cNvPr id="16" name="TextBox 15">
            <a:extLst>
              <a:ext uri="{FF2B5EF4-FFF2-40B4-BE49-F238E27FC236}">
                <a16:creationId xmlns:a16="http://schemas.microsoft.com/office/drawing/2014/main" id="{2DDE41DD-5594-4086-96F2-7E65D6CD33C8}"/>
              </a:ext>
            </a:extLst>
          </p:cNvPr>
          <p:cNvSpPr txBox="1"/>
          <p:nvPr/>
        </p:nvSpPr>
        <p:spPr>
          <a:xfrm>
            <a:off x="996041" y="4937896"/>
            <a:ext cx="9659517" cy="369332"/>
          </a:xfrm>
          <a:prstGeom prst="rect">
            <a:avLst/>
          </a:prstGeom>
          <a:noFill/>
        </p:spPr>
        <p:txBody>
          <a:bodyPr wrap="square">
            <a:spAutoFit/>
          </a:bodyPr>
          <a:lstStyle/>
          <a:p>
            <a:r>
              <a:rPr lang="en-CA" dirty="0">
                <a:solidFill>
                  <a:schemeClr val="bg1"/>
                </a:solidFill>
                <a:latin typeface="Lucida Console" panose="020B0609040504020204" pitchFamily="49" charset="0"/>
              </a:rPr>
              <a:t>Next we’re going to talk about loops...</a:t>
            </a:r>
          </a:p>
        </p:txBody>
      </p:sp>
      <p:sp>
        <p:nvSpPr>
          <p:cNvPr id="17" name="TextBox 16">
            <a:extLst>
              <a:ext uri="{FF2B5EF4-FFF2-40B4-BE49-F238E27FC236}">
                <a16:creationId xmlns:a16="http://schemas.microsoft.com/office/drawing/2014/main" id="{F6D391F4-E60F-454E-96C5-C4EB2BB32983}"/>
              </a:ext>
            </a:extLst>
          </p:cNvPr>
          <p:cNvSpPr txBox="1"/>
          <p:nvPr/>
        </p:nvSpPr>
        <p:spPr>
          <a:xfrm>
            <a:off x="996041" y="5243761"/>
            <a:ext cx="9659517" cy="369332"/>
          </a:xfrm>
          <a:prstGeom prst="rect">
            <a:avLst/>
          </a:prstGeom>
          <a:noFill/>
        </p:spPr>
        <p:txBody>
          <a:bodyPr wrap="square">
            <a:spAutoFit/>
          </a:bodyPr>
          <a:lstStyle/>
          <a:p>
            <a:r>
              <a:rPr lang="en-CA" dirty="0">
                <a:solidFill>
                  <a:schemeClr val="bg1"/>
                </a:solidFill>
                <a:latin typeface="Lucida Console" panose="020B0609040504020204" pitchFamily="49" charset="0"/>
              </a:rPr>
              <a:t>Next we’re going to talk about loops...</a:t>
            </a:r>
          </a:p>
        </p:txBody>
      </p:sp>
      <p:sp>
        <p:nvSpPr>
          <p:cNvPr id="18" name="TextBox 17">
            <a:extLst>
              <a:ext uri="{FF2B5EF4-FFF2-40B4-BE49-F238E27FC236}">
                <a16:creationId xmlns:a16="http://schemas.microsoft.com/office/drawing/2014/main" id="{21D6968F-503A-4B03-A15F-7197506BAAF7}"/>
              </a:ext>
            </a:extLst>
          </p:cNvPr>
          <p:cNvSpPr txBox="1"/>
          <p:nvPr/>
        </p:nvSpPr>
        <p:spPr>
          <a:xfrm>
            <a:off x="447870" y="6242031"/>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
        <p:nvSpPr>
          <p:cNvPr id="19" name="TextBox 18">
            <a:extLst>
              <a:ext uri="{FF2B5EF4-FFF2-40B4-BE49-F238E27FC236}">
                <a16:creationId xmlns:a16="http://schemas.microsoft.com/office/drawing/2014/main" id="{9605D884-4499-476B-BF0C-4435C608A300}"/>
              </a:ext>
            </a:extLst>
          </p:cNvPr>
          <p:cNvSpPr txBox="1"/>
          <p:nvPr/>
        </p:nvSpPr>
        <p:spPr>
          <a:xfrm>
            <a:off x="996041" y="6242031"/>
            <a:ext cx="9659517" cy="369332"/>
          </a:xfrm>
          <a:prstGeom prst="rect">
            <a:avLst/>
          </a:prstGeom>
          <a:noFill/>
        </p:spPr>
        <p:txBody>
          <a:bodyPr wrap="square">
            <a:spAutoFit/>
          </a:bodyPr>
          <a:lstStyle/>
          <a:p>
            <a:r>
              <a:rPr lang="en-CA" dirty="0">
                <a:solidFill>
                  <a:srgbClr val="FF0000"/>
                </a:solidFill>
                <a:latin typeface="Lucida Console" panose="020B0609040504020204" pitchFamily="49" charset="0"/>
              </a:rPr>
              <a:t>Sorry </a:t>
            </a:r>
            <a:r>
              <a:rPr lang="en-CA" dirty="0">
                <a:solidFill>
                  <a:srgbClr val="FF0000"/>
                </a:solidFill>
                <a:latin typeface="Lucida Console" panose="020B0609040504020204" pitchFamily="49" charset="0"/>
                <a:sym typeface="Wingdings" panose="05000000000000000000" pitchFamily="2" charset="2"/>
              </a:rPr>
              <a:t>:(</a:t>
            </a:r>
            <a:endParaRPr lang="en-CA" dirty="0">
              <a:solidFill>
                <a:srgbClr val="FF0000"/>
              </a:solidFill>
              <a:latin typeface="Lucida Console" panose="020B0609040504020204" pitchFamily="49" charset="0"/>
            </a:endParaRPr>
          </a:p>
        </p:txBody>
      </p:sp>
    </p:spTree>
    <p:extLst>
      <p:ext uri="{BB962C8B-B14F-4D97-AF65-F5344CB8AC3E}">
        <p14:creationId xmlns:p14="http://schemas.microsoft.com/office/powerpoint/2010/main" val="929222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5B6A28A-4DB8-4174-9209-95325A1327C7}"/>
              </a:ext>
            </a:extLst>
          </p:cNvPr>
          <p:cNvSpPr txBox="1"/>
          <p:nvPr/>
        </p:nvSpPr>
        <p:spPr>
          <a:xfrm>
            <a:off x="289249" y="288060"/>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
        <p:nvSpPr>
          <p:cNvPr id="5" name="TextBox 4">
            <a:extLst>
              <a:ext uri="{FF2B5EF4-FFF2-40B4-BE49-F238E27FC236}">
                <a16:creationId xmlns:a16="http://schemas.microsoft.com/office/drawing/2014/main" id="{39EDBC01-2759-40E2-B257-06F8A067712A}"/>
              </a:ext>
            </a:extLst>
          </p:cNvPr>
          <p:cNvSpPr txBox="1"/>
          <p:nvPr/>
        </p:nvSpPr>
        <p:spPr>
          <a:xfrm>
            <a:off x="837420" y="288060"/>
            <a:ext cx="9659517" cy="369332"/>
          </a:xfrm>
          <a:prstGeom prst="rect">
            <a:avLst/>
          </a:prstGeom>
          <a:noFill/>
        </p:spPr>
        <p:txBody>
          <a:bodyPr wrap="square">
            <a:spAutoFit/>
          </a:bodyPr>
          <a:lstStyle/>
          <a:p>
            <a:r>
              <a:rPr lang="en-CA" dirty="0">
                <a:solidFill>
                  <a:schemeClr val="bg1"/>
                </a:solidFill>
                <a:latin typeface="Lucida Console" panose="020B0609040504020204" pitchFamily="49" charset="0"/>
              </a:rPr>
              <a:t>No seriously, now we’re going to talk about loops.</a:t>
            </a:r>
          </a:p>
        </p:txBody>
      </p:sp>
      <p:sp>
        <p:nvSpPr>
          <p:cNvPr id="6" name="TextBox 5">
            <a:extLst>
              <a:ext uri="{FF2B5EF4-FFF2-40B4-BE49-F238E27FC236}">
                <a16:creationId xmlns:a16="http://schemas.microsoft.com/office/drawing/2014/main" id="{75F4F04F-0CDA-4036-9D70-A0E46B105085}"/>
              </a:ext>
            </a:extLst>
          </p:cNvPr>
          <p:cNvSpPr txBox="1"/>
          <p:nvPr/>
        </p:nvSpPr>
        <p:spPr>
          <a:xfrm>
            <a:off x="837420" y="769604"/>
            <a:ext cx="10657894" cy="2031325"/>
          </a:xfrm>
          <a:prstGeom prst="rect">
            <a:avLst/>
          </a:prstGeom>
          <a:noFill/>
        </p:spPr>
        <p:txBody>
          <a:bodyPr wrap="square">
            <a:spAutoFit/>
          </a:bodyPr>
          <a:lstStyle/>
          <a:p>
            <a:r>
              <a:rPr lang="en-CA" dirty="0">
                <a:solidFill>
                  <a:schemeClr val="bg1"/>
                </a:solidFill>
                <a:latin typeface="Lucida Console" panose="020B0609040504020204" pitchFamily="49" charset="0"/>
              </a:rPr>
              <a:t>A loop is a piece of code that runs over and over again.</a:t>
            </a:r>
          </a:p>
          <a:p>
            <a:r>
              <a:rPr lang="en-CA" dirty="0">
                <a:solidFill>
                  <a:schemeClr val="bg1"/>
                </a:solidFill>
                <a:latin typeface="Lucida Console" panose="020B0609040504020204" pitchFamily="49" charset="0"/>
              </a:rPr>
              <a:t>There are ‘while’ and ‘for’ loops.</a:t>
            </a:r>
          </a:p>
          <a:p>
            <a:r>
              <a:rPr lang="en-CA" dirty="0">
                <a:solidFill>
                  <a:schemeClr val="bg1"/>
                </a:solidFill>
                <a:latin typeface="Lucida Console" panose="020B0609040504020204" pitchFamily="49" charset="0"/>
              </a:rPr>
              <a:t>A while loop is a loop that lets us run the code in the loop until the condition we want is met. Let’s say we want to print “Stop it seagulls” 2 times. We can do that by making a loop that runs until a counter reaches our goal number.</a:t>
            </a:r>
          </a:p>
          <a:p>
            <a:r>
              <a:rPr lang="en-CA" dirty="0">
                <a:solidFill>
                  <a:schemeClr val="bg1"/>
                </a:solidFill>
                <a:latin typeface="Lucida Console" panose="020B0609040504020204" pitchFamily="49" charset="0"/>
              </a:rPr>
              <a:t>Let’s run this python code and see what happens... </a:t>
            </a:r>
          </a:p>
        </p:txBody>
      </p:sp>
      <p:sp>
        <p:nvSpPr>
          <p:cNvPr id="7" name="TextBox 6">
            <a:extLst>
              <a:ext uri="{FF2B5EF4-FFF2-40B4-BE49-F238E27FC236}">
                <a16:creationId xmlns:a16="http://schemas.microsoft.com/office/drawing/2014/main" id="{BD6F1832-DF6F-4E0A-B72F-1AF5AE8E7031}"/>
              </a:ext>
            </a:extLst>
          </p:cNvPr>
          <p:cNvSpPr txBox="1"/>
          <p:nvPr/>
        </p:nvSpPr>
        <p:spPr>
          <a:xfrm>
            <a:off x="289249" y="769604"/>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
        <p:nvSpPr>
          <p:cNvPr id="9" name="TextBox 8">
            <a:extLst>
              <a:ext uri="{FF2B5EF4-FFF2-40B4-BE49-F238E27FC236}">
                <a16:creationId xmlns:a16="http://schemas.microsoft.com/office/drawing/2014/main" id="{4C3C5695-681F-423A-85D3-DBEEAE3673EB}"/>
              </a:ext>
            </a:extLst>
          </p:cNvPr>
          <p:cNvSpPr txBox="1"/>
          <p:nvPr/>
        </p:nvSpPr>
        <p:spPr>
          <a:xfrm>
            <a:off x="3459325" y="2793588"/>
            <a:ext cx="6097554" cy="1477328"/>
          </a:xfrm>
          <a:prstGeom prst="rect">
            <a:avLst/>
          </a:prstGeom>
          <a:noFill/>
        </p:spPr>
        <p:txBody>
          <a:bodyPr wrap="square">
            <a:spAutoFit/>
          </a:bodyPr>
          <a:lstStyle/>
          <a:p>
            <a:r>
              <a:rPr lang="en-CA" dirty="0">
                <a:solidFill>
                  <a:srgbClr val="92D050"/>
                </a:solidFill>
                <a:latin typeface="Lucida Console" panose="020B0609040504020204" pitchFamily="49" charset="0"/>
              </a:rPr>
              <a:t>counter = 1</a:t>
            </a:r>
          </a:p>
          <a:p>
            <a:r>
              <a:rPr lang="en-CA" dirty="0">
                <a:solidFill>
                  <a:srgbClr val="92D050"/>
                </a:solidFill>
                <a:latin typeface="Lucida Console" panose="020B0609040504020204" pitchFamily="49" charset="0"/>
              </a:rPr>
              <a:t>while counter &lt;3:</a:t>
            </a:r>
          </a:p>
          <a:p>
            <a:r>
              <a:rPr lang="en-CA" dirty="0">
                <a:solidFill>
                  <a:srgbClr val="92D050"/>
                </a:solidFill>
                <a:latin typeface="Lucida Console" panose="020B0609040504020204" pitchFamily="49" charset="0"/>
              </a:rPr>
              <a:t>    print('stop it seagulls’)</a:t>
            </a:r>
          </a:p>
          <a:p>
            <a:r>
              <a:rPr lang="en-CA" dirty="0">
                <a:solidFill>
                  <a:srgbClr val="92D050"/>
                </a:solidFill>
                <a:latin typeface="Lucida Console" panose="020B0609040504020204" pitchFamily="49" charset="0"/>
              </a:rPr>
              <a:t>    print(counter)</a:t>
            </a:r>
          </a:p>
          <a:p>
            <a:r>
              <a:rPr lang="en-CA" dirty="0">
                <a:solidFill>
                  <a:srgbClr val="92D050"/>
                </a:solidFill>
                <a:latin typeface="Lucida Console" panose="020B0609040504020204" pitchFamily="49" charset="0"/>
              </a:rPr>
              <a:t>    counter += 1</a:t>
            </a:r>
            <a:endParaRPr lang="en-US" dirty="0">
              <a:solidFill>
                <a:srgbClr val="92D050"/>
              </a:solidFill>
              <a:latin typeface="Lucida Console" panose="020B0609040504020204" pitchFamily="49" charset="0"/>
            </a:endParaRPr>
          </a:p>
        </p:txBody>
      </p:sp>
      <p:sp>
        <p:nvSpPr>
          <p:cNvPr id="10" name="TextBox 9">
            <a:extLst>
              <a:ext uri="{FF2B5EF4-FFF2-40B4-BE49-F238E27FC236}">
                <a16:creationId xmlns:a16="http://schemas.microsoft.com/office/drawing/2014/main" id="{6F8B5187-E33A-43D2-805D-2DB7C48DADD0}"/>
              </a:ext>
            </a:extLst>
          </p:cNvPr>
          <p:cNvSpPr txBox="1"/>
          <p:nvPr/>
        </p:nvSpPr>
        <p:spPr>
          <a:xfrm>
            <a:off x="289249" y="4164577"/>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
        <p:nvSpPr>
          <p:cNvPr id="11" name="TextBox 10">
            <a:extLst>
              <a:ext uri="{FF2B5EF4-FFF2-40B4-BE49-F238E27FC236}">
                <a16:creationId xmlns:a16="http://schemas.microsoft.com/office/drawing/2014/main" id="{06526C8D-528C-432E-ABE7-15C698689C09}"/>
              </a:ext>
            </a:extLst>
          </p:cNvPr>
          <p:cNvSpPr txBox="1"/>
          <p:nvPr/>
        </p:nvSpPr>
        <p:spPr>
          <a:xfrm>
            <a:off x="837420" y="4178582"/>
            <a:ext cx="9659517" cy="646331"/>
          </a:xfrm>
          <a:prstGeom prst="rect">
            <a:avLst/>
          </a:prstGeom>
          <a:noFill/>
        </p:spPr>
        <p:txBody>
          <a:bodyPr wrap="square">
            <a:spAutoFit/>
          </a:bodyPr>
          <a:lstStyle/>
          <a:p>
            <a:r>
              <a:rPr lang="en-CA" dirty="0">
                <a:solidFill>
                  <a:schemeClr val="bg1"/>
                </a:solidFill>
                <a:latin typeface="Lucida Console" panose="020B0609040504020204" pitchFamily="49" charset="0"/>
              </a:rPr>
              <a:t>Run stop_it_now.py</a:t>
            </a:r>
          </a:p>
          <a:p>
            <a:endParaRPr lang="en-CA" dirty="0">
              <a:solidFill>
                <a:schemeClr val="bg1"/>
              </a:solidFill>
              <a:latin typeface="Lucida Console" panose="020B0609040504020204" pitchFamily="49" charset="0"/>
            </a:endParaRPr>
          </a:p>
        </p:txBody>
      </p:sp>
      <p:sp>
        <p:nvSpPr>
          <p:cNvPr id="12" name="TextBox 11">
            <a:extLst>
              <a:ext uri="{FF2B5EF4-FFF2-40B4-BE49-F238E27FC236}">
                <a16:creationId xmlns:a16="http://schemas.microsoft.com/office/drawing/2014/main" id="{80424030-7080-4411-B0E4-ABAA6D767FC6}"/>
              </a:ext>
            </a:extLst>
          </p:cNvPr>
          <p:cNvSpPr txBox="1"/>
          <p:nvPr/>
        </p:nvSpPr>
        <p:spPr>
          <a:xfrm>
            <a:off x="837420" y="4640247"/>
            <a:ext cx="9659517" cy="369332"/>
          </a:xfrm>
          <a:prstGeom prst="rect">
            <a:avLst/>
          </a:prstGeom>
          <a:noFill/>
        </p:spPr>
        <p:txBody>
          <a:bodyPr wrap="square">
            <a:spAutoFit/>
          </a:bodyPr>
          <a:lstStyle/>
          <a:p>
            <a:r>
              <a:rPr lang="en-CA" dirty="0">
                <a:solidFill>
                  <a:schemeClr val="bg1"/>
                </a:solidFill>
                <a:latin typeface="Lucida Console" panose="020B0609040504020204" pitchFamily="49" charset="0"/>
              </a:rPr>
              <a:t>stop it seagulls</a:t>
            </a:r>
          </a:p>
        </p:txBody>
      </p:sp>
      <p:sp>
        <p:nvSpPr>
          <p:cNvPr id="14" name="TextBox 13">
            <a:extLst>
              <a:ext uri="{FF2B5EF4-FFF2-40B4-BE49-F238E27FC236}">
                <a16:creationId xmlns:a16="http://schemas.microsoft.com/office/drawing/2014/main" id="{090AC277-1D6A-41E5-A4B6-39C7F303D023}"/>
              </a:ext>
            </a:extLst>
          </p:cNvPr>
          <p:cNvSpPr txBox="1"/>
          <p:nvPr/>
        </p:nvSpPr>
        <p:spPr>
          <a:xfrm>
            <a:off x="837420" y="4917246"/>
            <a:ext cx="6097554" cy="369332"/>
          </a:xfrm>
          <a:prstGeom prst="rect">
            <a:avLst/>
          </a:prstGeom>
          <a:noFill/>
        </p:spPr>
        <p:txBody>
          <a:bodyPr wrap="square">
            <a:spAutoFit/>
          </a:bodyPr>
          <a:lstStyle/>
          <a:p>
            <a:r>
              <a:rPr lang="en-CA" dirty="0">
                <a:solidFill>
                  <a:schemeClr val="bg1"/>
                </a:solidFill>
                <a:latin typeface="Lucida Console" panose="020B0609040504020204" pitchFamily="49" charset="0"/>
              </a:rPr>
              <a:t>1</a:t>
            </a:r>
          </a:p>
        </p:txBody>
      </p:sp>
      <p:sp>
        <p:nvSpPr>
          <p:cNvPr id="15" name="TextBox 14">
            <a:extLst>
              <a:ext uri="{FF2B5EF4-FFF2-40B4-BE49-F238E27FC236}">
                <a16:creationId xmlns:a16="http://schemas.microsoft.com/office/drawing/2014/main" id="{4DCB67C2-5DE3-4059-AE7C-A0F48FCC4909}"/>
              </a:ext>
            </a:extLst>
          </p:cNvPr>
          <p:cNvSpPr txBox="1"/>
          <p:nvPr/>
        </p:nvSpPr>
        <p:spPr>
          <a:xfrm>
            <a:off x="837420" y="5147693"/>
            <a:ext cx="9659517" cy="369332"/>
          </a:xfrm>
          <a:prstGeom prst="rect">
            <a:avLst/>
          </a:prstGeom>
          <a:noFill/>
        </p:spPr>
        <p:txBody>
          <a:bodyPr wrap="square">
            <a:spAutoFit/>
          </a:bodyPr>
          <a:lstStyle/>
          <a:p>
            <a:r>
              <a:rPr lang="en-CA" dirty="0">
                <a:solidFill>
                  <a:schemeClr val="bg1"/>
                </a:solidFill>
                <a:latin typeface="Lucida Console" panose="020B0609040504020204" pitchFamily="49" charset="0"/>
              </a:rPr>
              <a:t>stop it seagulls</a:t>
            </a:r>
          </a:p>
        </p:txBody>
      </p:sp>
      <p:sp>
        <p:nvSpPr>
          <p:cNvPr id="16" name="TextBox 15">
            <a:extLst>
              <a:ext uri="{FF2B5EF4-FFF2-40B4-BE49-F238E27FC236}">
                <a16:creationId xmlns:a16="http://schemas.microsoft.com/office/drawing/2014/main" id="{971E326D-BBD4-4289-8811-DD9B0B660F81}"/>
              </a:ext>
            </a:extLst>
          </p:cNvPr>
          <p:cNvSpPr txBox="1"/>
          <p:nvPr/>
        </p:nvSpPr>
        <p:spPr>
          <a:xfrm>
            <a:off x="837420" y="5404040"/>
            <a:ext cx="9659517" cy="369332"/>
          </a:xfrm>
          <a:prstGeom prst="rect">
            <a:avLst/>
          </a:prstGeom>
          <a:noFill/>
        </p:spPr>
        <p:txBody>
          <a:bodyPr wrap="square">
            <a:spAutoFit/>
          </a:bodyPr>
          <a:lstStyle/>
          <a:p>
            <a:r>
              <a:rPr lang="en-CA" dirty="0">
                <a:solidFill>
                  <a:schemeClr val="bg1"/>
                </a:solidFill>
                <a:latin typeface="Lucida Console" panose="020B0609040504020204" pitchFamily="49" charset="0"/>
              </a:rPr>
              <a:t>2</a:t>
            </a:r>
          </a:p>
        </p:txBody>
      </p:sp>
      <p:sp>
        <p:nvSpPr>
          <p:cNvPr id="13" name="TextBox 12">
            <a:extLst>
              <a:ext uri="{FF2B5EF4-FFF2-40B4-BE49-F238E27FC236}">
                <a16:creationId xmlns:a16="http://schemas.microsoft.com/office/drawing/2014/main" id="{FBCE7D88-8B21-4DEC-BD60-269D958CA5F8}"/>
              </a:ext>
            </a:extLst>
          </p:cNvPr>
          <p:cNvSpPr txBox="1"/>
          <p:nvPr/>
        </p:nvSpPr>
        <p:spPr>
          <a:xfrm>
            <a:off x="289248" y="5825957"/>
            <a:ext cx="1483567" cy="369332"/>
          </a:xfrm>
          <a:prstGeom prst="rect">
            <a:avLst/>
          </a:prstGeom>
          <a:noFill/>
        </p:spPr>
        <p:txBody>
          <a:bodyPr wrap="square" rtlCol="0">
            <a:spAutoFit/>
          </a:bodyPr>
          <a:lstStyle/>
          <a:p>
            <a:r>
              <a:rPr lang="en-US" dirty="0">
                <a:solidFill>
                  <a:schemeClr val="bg1"/>
                </a:solidFill>
                <a:latin typeface="Lucida Console" panose="020B0609040504020204" pitchFamily="49" charset="0"/>
              </a:rPr>
              <a:t>&gt;&gt;&gt;</a:t>
            </a:r>
          </a:p>
        </p:txBody>
      </p:sp>
      <p:sp>
        <p:nvSpPr>
          <p:cNvPr id="17" name="TextBox 16">
            <a:extLst>
              <a:ext uri="{FF2B5EF4-FFF2-40B4-BE49-F238E27FC236}">
                <a16:creationId xmlns:a16="http://schemas.microsoft.com/office/drawing/2014/main" id="{E31C6988-2FE4-40B5-8414-42008E7C2C22}"/>
              </a:ext>
            </a:extLst>
          </p:cNvPr>
          <p:cNvSpPr txBox="1"/>
          <p:nvPr/>
        </p:nvSpPr>
        <p:spPr>
          <a:xfrm>
            <a:off x="930747" y="5825957"/>
            <a:ext cx="9489160" cy="646331"/>
          </a:xfrm>
          <a:prstGeom prst="rect">
            <a:avLst/>
          </a:prstGeom>
          <a:noFill/>
        </p:spPr>
        <p:txBody>
          <a:bodyPr wrap="square" rtlCol="0">
            <a:spAutoFit/>
          </a:bodyPr>
          <a:lstStyle/>
          <a:p>
            <a:r>
              <a:rPr lang="en-US" dirty="0">
                <a:solidFill>
                  <a:schemeClr val="bg1"/>
                </a:solidFill>
                <a:latin typeface="Lucida Console" panose="020B0609040504020204" pitchFamily="49" charset="0"/>
              </a:rPr>
              <a:t>Notice how it printed ‘stop it seagulls’ twice and then stopped once the counter reached the biggest whole number under three?</a:t>
            </a:r>
          </a:p>
        </p:txBody>
      </p:sp>
    </p:spTree>
    <p:extLst>
      <p:ext uri="{BB962C8B-B14F-4D97-AF65-F5344CB8AC3E}">
        <p14:creationId xmlns:p14="http://schemas.microsoft.com/office/powerpoint/2010/main" val="11772965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914</TotalTime>
  <Words>1478</Words>
  <Application>Microsoft Office PowerPoint</Application>
  <PresentationFormat>Widescreen</PresentationFormat>
  <Paragraphs>171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Lucida Console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Charlotte</dc:creator>
  <cp:lastModifiedBy>Charlotte</cp:lastModifiedBy>
  <cp:revision>57</cp:revision>
  <dcterms:created xsi:type="dcterms:W3CDTF">2021-03-13T17:00:14Z</dcterms:created>
  <dcterms:modified xsi:type="dcterms:W3CDTF">2021-03-18T00:39:49Z</dcterms:modified>
</cp:coreProperties>
</file>