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56" r:id="rId2"/>
    <p:sldId id="268" r:id="rId3"/>
    <p:sldId id="282" r:id="rId4"/>
    <p:sldId id="257" r:id="rId5"/>
    <p:sldId id="288" r:id="rId6"/>
    <p:sldId id="289" r:id="rId7"/>
    <p:sldId id="263" r:id="rId8"/>
    <p:sldId id="283" r:id="rId9"/>
    <p:sldId id="281" r:id="rId10"/>
    <p:sldId id="264" r:id="rId11"/>
    <p:sldId id="286" r:id="rId12"/>
    <p:sldId id="260" r:id="rId13"/>
    <p:sldId id="285" r:id="rId14"/>
    <p:sldId id="262" r:id="rId15"/>
    <p:sldId id="261" r:id="rId16"/>
    <p:sldId id="259" r:id="rId17"/>
    <p:sldId id="275" r:id="rId18"/>
    <p:sldId id="272" r:id="rId19"/>
    <p:sldId id="287" r:id="rId20"/>
    <p:sldId id="273" r:id="rId21"/>
    <p:sldId id="278" r:id="rId22"/>
    <p:sldId id="279" r:id="rId23"/>
    <p:sldId id="280" r:id="rId24"/>
    <p:sldId id="258" r:id="rId25"/>
    <p:sldId id="276" r:id="rId26"/>
    <p:sldId id="274" r:id="rId27"/>
    <p:sldId id="266" r:id="rId28"/>
    <p:sldId id="267" r:id="rId29"/>
    <p:sldId id="265" r:id="rId30"/>
    <p:sldId id="284" r:id="rId31"/>
    <p:sldId id="277"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1c3c89c9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1c3c89c9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1c3c89c9e7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1c3c89c9e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992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1c3c89c9e7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1c3c89c9e7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cribd.com/presentation/438687568/Artificial-Rainfall-Cloud-Seeding" TargetMode="External"/><Relationship Id="rId2" Type="http://schemas.openxmlformats.org/officeDocument/2006/relationships/hyperlink" Target="https://en.wikipedia.org/wiki/Cloud_seeding" TargetMode="External"/><Relationship Id="rId1" Type="http://schemas.openxmlformats.org/officeDocument/2006/relationships/slideLayout" Target="../slideLayouts/slideLayout2.xml"/><Relationship Id="rId5" Type="http://schemas.openxmlformats.org/officeDocument/2006/relationships/hyperlink" Target="https://youtu.be/Jz4b3AJmZ5o?si=STTee7viWWVMabDf" TargetMode="External"/><Relationship Id="rId4" Type="http://schemas.openxmlformats.org/officeDocument/2006/relationships/hyperlink" Target="https://studylib.net/doc/27031120/637998079270703452-cloudseedingresearchpape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900" y="891344"/>
            <a:ext cx="9144000" cy="2797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9600" dirty="0">
                <a:latin typeface="Tahoma" panose="020B0604030504040204" pitchFamily="34" charset="0"/>
                <a:ea typeface="Tahoma" panose="020B0604030504040204" pitchFamily="34" charset="0"/>
                <a:cs typeface="Tahoma" panose="020B0604030504040204" pitchFamily="34" charset="0"/>
              </a:rPr>
              <a:t>What is Artificial Rain?</a:t>
            </a:r>
            <a:endParaRPr sz="9600" dirty="0">
              <a:latin typeface="Tahoma" panose="020B0604030504040204" pitchFamily="34" charset="0"/>
              <a:ea typeface="Tahoma" panose="020B0604030504040204" pitchFamily="34" charset="0"/>
              <a:cs typeface="Tahoma" panose="020B0604030504040204" pitchFamily="34" charset="0"/>
            </a:endParaRPr>
          </a:p>
        </p:txBody>
      </p:sp>
      <p:sp>
        <p:nvSpPr>
          <p:cNvPr id="55" name="Google Shape;55;p13"/>
          <p:cNvSpPr txBox="1">
            <a:spLocks noGrp="1"/>
          </p:cNvSpPr>
          <p:nvPr>
            <p:ph type="subTitle" idx="1"/>
          </p:nvPr>
        </p:nvSpPr>
        <p:spPr>
          <a:xfrm>
            <a:off x="6900" y="4072538"/>
            <a:ext cx="9144000" cy="965962"/>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600" dirty="0">
                <a:solidFill>
                  <a:schemeClr val="dk1"/>
                </a:solidFill>
                <a:latin typeface="Tahoma" panose="020B0604030504040204" pitchFamily="34" charset="0"/>
                <a:ea typeface="Tahoma" panose="020B0604030504040204" pitchFamily="34" charset="0"/>
                <a:cs typeface="Tahoma" panose="020B0604030504040204" pitchFamily="34" charset="0"/>
              </a:rPr>
              <a:t>By: Haniel Helton Fernandez</a:t>
            </a:r>
            <a:endParaRPr sz="3600"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1046-931B-4A24-99F6-6F1DF1E78060}"/>
              </a:ext>
            </a:extLst>
          </p:cNvPr>
          <p:cNvSpPr>
            <a:spLocks noGrp="1"/>
          </p:cNvSpPr>
          <p:nvPr>
            <p:ph type="title"/>
          </p:nvPr>
        </p:nvSpPr>
        <p:spPr>
          <a:xfrm>
            <a:off x="4340" y="1"/>
            <a:ext cx="9139660" cy="553250"/>
          </a:xfrm>
        </p:spPr>
        <p:txBody>
          <a:bodyPr>
            <a:noAutofit/>
          </a:bodyPr>
          <a:lstStyle/>
          <a:p>
            <a:r>
              <a:rPr lang="en-US" b="1" dirty="0">
                <a:latin typeface="Tahoma" panose="020B0604030504040204" pitchFamily="34" charset="0"/>
                <a:ea typeface="Tahoma" panose="020B0604030504040204" pitchFamily="34" charset="0"/>
                <a:cs typeface="Tahoma" panose="020B0604030504040204" pitchFamily="34" charset="0"/>
              </a:rPr>
              <a:t>Dr. Bernard Vonnegut</a:t>
            </a:r>
          </a:p>
        </p:txBody>
      </p:sp>
      <p:sp>
        <p:nvSpPr>
          <p:cNvPr id="3" name="Text Placeholder 2">
            <a:extLst>
              <a:ext uri="{FF2B5EF4-FFF2-40B4-BE49-F238E27FC236}">
                <a16:creationId xmlns:a16="http://schemas.microsoft.com/office/drawing/2014/main" id="{B9BD7EEB-51FD-45A2-95AF-B0313655294E}"/>
              </a:ext>
            </a:extLst>
          </p:cNvPr>
          <p:cNvSpPr>
            <a:spLocks noGrp="1"/>
          </p:cNvSpPr>
          <p:nvPr>
            <p:ph type="body" idx="1"/>
          </p:nvPr>
        </p:nvSpPr>
        <p:spPr>
          <a:xfrm>
            <a:off x="0" y="607039"/>
            <a:ext cx="9144000" cy="4536460"/>
          </a:xfrm>
        </p:spPr>
        <p:txBody>
          <a:bodyPr>
            <a:noAutofit/>
          </a:bodyPr>
          <a:lstStyle/>
          <a:p>
            <a:pPr marL="114300" indent="0" algn="just">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Dr. Bernard Vonnegut was a scientist who wanted to cool the clouds without using dry ice, so he used a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chemical</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that had the same affect as dry ice. But for water vapor to turn into water droplets in condensation you need a surface, so he thought that if he provided a better surface for the tiny water vapor it would speed up the process.</a:t>
            </a:r>
          </a:p>
        </p:txBody>
      </p:sp>
    </p:spTree>
    <p:extLst>
      <p:ext uri="{BB962C8B-B14F-4D97-AF65-F5344CB8AC3E}">
        <p14:creationId xmlns:p14="http://schemas.microsoft.com/office/powerpoint/2010/main" val="380495878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3A8D0C-1082-4722-BAD9-D9F3AC8EEF1B}"/>
              </a:ext>
            </a:extLst>
          </p:cNvPr>
          <p:cNvSpPr>
            <a:spLocks noGrp="1"/>
          </p:cNvSpPr>
          <p:nvPr>
            <p:ph type="body" idx="1"/>
          </p:nvPr>
        </p:nvSpPr>
        <p:spPr>
          <a:xfrm>
            <a:off x="311700" y="0"/>
            <a:ext cx="8520600" cy="4568875"/>
          </a:xfrm>
        </p:spPr>
        <p:txBody>
          <a:bodyPr/>
          <a:lstStyle/>
          <a:p>
            <a:pPr marL="114300" indent="0">
              <a:buNone/>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He did an experiment with chemicals like </a:t>
            </a: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silver</a:t>
            </a: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 and </a:t>
            </a: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iodide</a:t>
            </a: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 He found out that by using </a:t>
            </a: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silver iodide, </a:t>
            </a: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it provides a better surface for the water vapor because silver iodide has a property to absorb a lot of moisture so the water vapor gets attracted to the silver iodide and gets converted into water droplets. </a:t>
            </a:r>
          </a:p>
          <a:p>
            <a:pPr marL="114300" indent="0">
              <a:buNone/>
            </a:pPr>
            <a:endParaRPr lang="en-US" dirty="0"/>
          </a:p>
        </p:txBody>
      </p:sp>
    </p:spTree>
    <p:extLst>
      <p:ext uri="{BB962C8B-B14F-4D97-AF65-F5344CB8AC3E}">
        <p14:creationId xmlns:p14="http://schemas.microsoft.com/office/powerpoint/2010/main" val="278560512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72C0F-874A-4895-811D-C703130EB5BC}"/>
              </a:ext>
            </a:extLst>
          </p:cNvPr>
          <p:cNvSpPr>
            <a:spLocks noGrp="1"/>
          </p:cNvSpPr>
          <p:nvPr>
            <p:ph type="title"/>
          </p:nvPr>
        </p:nvSpPr>
        <p:spPr>
          <a:xfrm>
            <a:off x="0" y="0"/>
            <a:ext cx="9144000" cy="637775"/>
          </a:xfrm>
        </p:spPr>
        <p:txBody>
          <a:bodyPr>
            <a:noAutofit/>
          </a:bodyPr>
          <a:lstStyle/>
          <a:p>
            <a:r>
              <a:rPr lang="en-US" b="1" dirty="0">
                <a:latin typeface="Tahoma" panose="020B0604030504040204" pitchFamily="34" charset="0"/>
                <a:ea typeface="Tahoma" panose="020B0604030504040204" pitchFamily="34" charset="0"/>
                <a:cs typeface="Tahoma" panose="020B0604030504040204" pitchFamily="34" charset="0"/>
              </a:rPr>
              <a:t>Cloud formation</a:t>
            </a:r>
          </a:p>
        </p:txBody>
      </p:sp>
      <p:sp>
        <p:nvSpPr>
          <p:cNvPr id="3" name="Text Placeholder 2">
            <a:extLst>
              <a:ext uri="{FF2B5EF4-FFF2-40B4-BE49-F238E27FC236}">
                <a16:creationId xmlns:a16="http://schemas.microsoft.com/office/drawing/2014/main" id="{16D2CB0A-1CE1-4418-82C9-0E310C6DCF78}"/>
              </a:ext>
            </a:extLst>
          </p:cNvPr>
          <p:cNvSpPr>
            <a:spLocks noGrp="1"/>
          </p:cNvSpPr>
          <p:nvPr>
            <p:ph type="body" idx="1"/>
          </p:nvPr>
        </p:nvSpPr>
        <p:spPr>
          <a:xfrm>
            <a:off x="0" y="637775"/>
            <a:ext cx="9144000" cy="4505724"/>
          </a:xfrm>
        </p:spPr>
        <p:txBody>
          <a:bodyPr>
            <a:noAutofit/>
          </a:bodyPr>
          <a:lstStyle/>
          <a:p>
            <a:pPr marL="114300" indent="0" algn="just">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Clouds are formed from water vapor that rises into the air. As the water vapor moves to higher altitude it cools down just like how it gets colder at the top of a mountain. When the water vapor is at a higher altitude it condenses due to the cold, called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condensation</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Then the water vapor turns into extremely small water droplets, which are so small that the diameter is one–hundredth’s of a millimeter. </a:t>
            </a:r>
          </a:p>
        </p:txBody>
      </p:sp>
    </p:spTree>
    <p:extLst>
      <p:ext uri="{BB962C8B-B14F-4D97-AF65-F5344CB8AC3E}">
        <p14:creationId xmlns:p14="http://schemas.microsoft.com/office/powerpoint/2010/main" val="22910316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696464-6969-47AA-BF42-D137FD6C893B}"/>
              </a:ext>
            </a:extLst>
          </p:cNvPr>
          <p:cNvSpPr>
            <a:spLocks noGrp="1"/>
          </p:cNvSpPr>
          <p:nvPr>
            <p:ph type="body" idx="1"/>
          </p:nvPr>
        </p:nvSpPr>
        <p:spPr>
          <a:xfrm>
            <a:off x="311700" y="0"/>
            <a:ext cx="8520600" cy="4568875"/>
          </a:xfrm>
        </p:spPr>
        <p:txBody>
          <a:bodyPr/>
          <a:lstStyle/>
          <a:p>
            <a:pPr marL="114300" indent="0" algn="just">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If a cloud goes to a higher altitude, the atmosphere is even colder, this means not only does it condense,  but it also freezes. These water droplets turn into tiny ice crystals and these crystals form the clouds. </a:t>
            </a:r>
          </a:p>
          <a:p>
            <a:pPr marL="114300" indent="0" algn="just">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There are 2 types of clouds, one made of water droplets and another one made out of ice crystals. The one made out of water droplets are closer to the ground but the ones made out of ice crystals are at higher altitude. </a:t>
            </a:r>
          </a:p>
          <a:p>
            <a:pPr marL="114300" indent="0">
              <a:buNone/>
            </a:pPr>
            <a:endParaRPr lang="en-US" dirty="0"/>
          </a:p>
        </p:txBody>
      </p:sp>
    </p:spTree>
    <p:extLst>
      <p:ext uri="{BB962C8B-B14F-4D97-AF65-F5344CB8AC3E}">
        <p14:creationId xmlns:p14="http://schemas.microsoft.com/office/powerpoint/2010/main" val="240539195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rrus clouds: overview and weather ...">
            <a:extLst>
              <a:ext uri="{FF2B5EF4-FFF2-40B4-BE49-F238E27FC236}">
                <a16:creationId xmlns:a16="http://schemas.microsoft.com/office/drawing/2014/main" id="{42F23DE4-FE3A-4854-A242-0D3ACFA7D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484" y="585497"/>
            <a:ext cx="3052444" cy="19862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uffy Clouds | OpenGameArt.org">
            <a:extLst>
              <a:ext uri="{FF2B5EF4-FFF2-40B4-BE49-F238E27FC236}">
                <a16:creationId xmlns:a16="http://schemas.microsoft.com/office/drawing/2014/main" id="{14347B11-45EC-426F-B98D-13007E8D1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484" y="2755731"/>
            <a:ext cx="3052444" cy="21885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B2C19E-C6C0-4FDE-A275-93290CDC94B5}"/>
              </a:ext>
            </a:extLst>
          </p:cNvPr>
          <p:cNvSpPr txBox="1"/>
          <p:nvPr/>
        </p:nvSpPr>
        <p:spPr>
          <a:xfrm>
            <a:off x="507145" y="1555571"/>
            <a:ext cx="4540826" cy="707886"/>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Clouds formed from ice crystals</a:t>
            </a:r>
          </a:p>
          <a:p>
            <a:r>
              <a:rPr lang="en-US" sz="2000" dirty="0">
                <a:latin typeface="Tahoma" panose="020B0604030504040204" pitchFamily="34" charset="0"/>
                <a:ea typeface="Tahoma" panose="020B0604030504040204" pitchFamily="34" charset="0"/>
                <a:cs typeface="Tahoma" panose="020B0604030504040204" pitchFamily="34" charset="0"/>
              </a:rPr>
              <a:t>(Higher altitude)</a:t>
            </a:r>
          </a:p>
        </p:txBody>
      </p:sp>
      <p:sp>
        <p:nvSpPr>
          <p:cNvPr id="6" name="Arrow: Right 5">
            <a:extLst>
              <a:ext uri="{FF2B5EF4-FFF2-40B4-BE49-F238E27FC236}">
                <a16:creationId xmlns:a16="http://schemas.microsoft.com/office/drawing/2014/main" id="{10D3BA20-9BF5-47DB-B995-1A7957C4D717}"/>
              </a:ext>
            </a:extLst>
          </p:cNvPr>
          <p:cNvSpPr/>
          <p:nvPr/>
        </p:nvSpPr>
        <p:spPr>
          <a:xfrm>
            <a:off x="4518213" y="1665053"/>
            <a:ext cx="468726" cy="21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367A4990-8B99-4FF5-B59F-6DEE0B3A7126}"/>
              </a:ext>
            </a:extLst>
          </p:cNvPr>
          <p:cNvSpPr/>
          <p:nvPr/>
        </p:nvSpPr>
        <p:spPr>
          <a:xfrm>
            <a:off x="4555353" y="3799925"/>
            <a:ext cx="468726" cy="21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4D67BE5-D85C-4E47-86D6-B4F23CC8A8C2}"/>
              </a:ext>
            </a:extLst>
          </p:cNvPr>
          <p:cNvSpPr txBox="1"/>
          <p:nvPr/>
        </p:nvSpPr>
        <p:spPr>
          <a:xfrm>
            <a:off x="507145" y="3678916"/>
            <a:ext cx="4364093" cy="707886"/>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Clouds formed from water droplets</a:t>
            </a:r>
          </a:p>
          <a:p>
            <a:r>
              <a:rPr lang="en-US" sz="2000" dirty="0">
                <a:latin typeface="Tahoma" panose="020B0604030504040204" pitchFamily="34" charset="0"/>
                <a:ea typeface="Tahoma" panose="020B0604030504040204" pitchFamily="34" charset="0"/>
                <a:cs typeface="Tahoma" panose="020B0604030504040204" pitchFamily="34" charset="0"/>
              </a:rPr>
              <a:t>(Lower altitude)</a:t>
            </a:r>
          </a:p>
        </p:txBody>
      </p:sp>
    </p:spTree>
    <p:extLst>
      <p:ext uri="{BB962C8B-B14F-4D97-AF65-F5344CB8AC3E}">
        <p14:creationId xmlns:p14="http://schemas.microsoft.com/office/powerpoint/2010/main" val="320607614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2296-FF96-485E-A6AA-03D7C55043F8}"/>
              </a:ext>
            </a:extLst>
          </p:cNvPr>
          <p:cNvSpPr>
            <a:spLocks noGrp="1"/>
          </p:cNvSpPr>
          <p:nvPr>
            <p:ph type="title"/>
          </p:nvPr>
        </p:nvSpPr>
        <p:spPr>
          <a:xfrm>
            <a:off x="0" y="0"/>
            <a:ext cx="9144000" cy="622408"/>
          </a:xfrm>
        </p:spPr>
        <p:txBody>
          <a:bodyPr>
            <a:noAutofit/>
          </a:bodyPr>
          <a:lstStyle/>
          <a:p>
            <a:r>
              <a:rPr lang="en-US" b="1" dirty="0">
                <a:latin typeface="Tahoma" panose="020B0604030504040204" pitchFamily="34" charset="0"/>
                <a:ea typeface="Tahoma" panose="020B0604030504040204" pitchFamily="34" charset="0"/>
                <a:cs typeface="Tahoma" panose="020B0604030504040204" pitchFamily="34" charset="0"/>
              </a:rPr>
              <a:t>Natural precipitation process</a:t>
            </a:r>
          </a:p>
        </p:txBody>
      </p:sp>
      <p:sp>
        <p:nvSpPr>
          <p:cNvPr id="3" name="Text Placeholder 2">
            <a:extLst>
              <a:ext uri="{FF2B5EF4-FFF2-40B4-BE49-F238E27FC236}">
                <a16:creationId xmlns:a16="http://schemas.microsoft.com/office/drawing/2014/main" id="{C2DA3664-C521-46B1-B01A-30C00572BCD6}"/>
              </a:ext>
            </a:extLst>
          </p:cNvPr>
          <p:cNvSpPr>
            <a:spLocks noGrp="1"/>
          </p:cNvSpPr>
          <p:nvPr>
            <p:ph type="body" idx="1"/>
          </p:nvPr>
        </p:nvSpPr>
        <p:spPr>
          <a:xfrm>
            <a:off x="0" y="622408"/>
            <a:ext cx="9144000" cy="4076067"/>
          </a:xfrm>
        </p:spPr>
        <p:txBody>
          <a:bodyPr>
            <a:normAutofit/>
          </a:bodyPr>
          <a:lstStyle/>
          <a:p>
            <a:pPr marL="114300" indent="0" algn="just">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Natural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precipitation</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begins when all the small water droplets in the atmosphere collide and combine to form larger droplets. These bigger droplets can then rise into the colder parts of the atmosphere, where they freeze and turn into ice crystals. As the ice crystals collide with one another, they grow bigger and heavier. This process continues until the ice crystals become so large and heavy that they fall to the ground. If the air temperature is cold, the ice crystals remain frozen and result in snowfall. On the other hand, if the air is warmer, the ice crystals melt and turn into raindrops.</a:t>
            </a:r>
          </a:p>
        </p:txBody>
      </p:sp>
    </p:spTree>
    <p:extLst>
      <p:ext uri="{BB962C8B-B14F-4D97-AF65-F5344CB8AC3E}">
        <p14:creationId xmlns:p14="http://schemas.microsoft.com/office/powerpoint/2010/main" val="319809752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0" y="261256"/>
            <a:ext cx="9144000" cy="59167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What is Cloud seeding and how does it work?</a:t>
            </a:r>
            <a:endParaRPr b="1" dirty="0">
              <a:latin typeface="Tahoma" panose="020B0604030504040204" pitchFamily="34" charset="0"/>
              <a:ea typeface="Tahoma" panose="020B0604030504040204" pitchFamily="34" charset="0"/>
              <a:cs typeface="Tahoma" panose="020B0604030504040204" pitchFamily="34" charset="0"/>
            </a:endParaRPr>
          </a:p>
        </p:txBody>
      </p:sp>
      <p:sp>
        <p:nvSpPr>
          <p:cNvPr id="77" name="Google Shape;77;p16"/>
          <p:cNvSpPr txBox="1">
            <a:spLocks noGrp="1"/>
          </p:cNvSpPr>
          <p:nvPr>
            <p:ph type="body" idx="1"/>
          </p:nvPr>
        </p:nvSpPr>
        <p:spPr>
          <a:xfrm>
            <a:off x="0" y="1017725"/>
            <a:ext cx="91440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en-US" sz="2500" dirty="0">
                <a:solidFill>
                  <a:schemeClr val="tx1"/>
                </a:solidFill>
                <a:latin typeface="Tahoma" panose="020B0604030504040204" pitchFamily="34" charset="0"/>
                <a:ea typeface="Tahoma" panose="020B0604030504040204" pitchFamily="34" charset="0"/>
                <a:cs typeface="Tahoma" panose="020B0604030504040204" pitchFamily="34" charset="0"/>
              </a:rPr>
              <a:t>Cloud seeding is a process of adding artificial </a:t>
            </a:r>
            <a:r>
              <a:rPr lang="en-US" sz="2500" b="1" dirty="0">
                <a:solidFill>
                  <a:schemeClr val="tx1"/>
                </a:solidFill>
                <a:latin typeface="Tahoma" panose="020B0604030504040204" pitchFamily="34" charset="0"/>
                <a:ea typeface="Tahoma" panose="020B0604030504040204" pitchFamily="34" charset="0"/>
                <a:cs typeface="Tahoma" panose="020B0604030504040204" pitchFamily="34" charset="0"/>
              </a:rPr>
              <a:t>substances</a:t>
            </a:r>
            <a:r>
              <a:rPr lang="en-US" sz="2500" dirty="0">
                <a:solidFill>
                  <a:schemeClr val="tx1"/>
                </a:solidFill>
                <a:latin typeface="Tahoma" panose="020B0604030504040204" pitchFamily="34" charset="0"/>
                <a:ea typeface="Tahoma" panose="020B0604030504040204" pitchFamily="34" charset="0"/>
                <a:cs typeface="Tahoma" panose="020B0604030504040204" pitchFamily="34" charset="0"/>
              </a:rPr>
              <a:t> to clouds to make them rain or snow. </a:t>
            </a:r>
          </a:p>
          <a:p>
            <a:pPr marL="285750" indent="-285750" algn="just">
              <a:spcAft>
                <a:spcPts val="1200"/>
              </a:spcAft>
            </a:pPr>
            <a:r>
              <a:rPr lang="en-US" sz="2500" dirty="0">
                <a:solidFill>
                  <a:schemeClr val="tx1"/>
                </a:solidFill>
                <a:latin typeface="Tahoma" panose="020B0604030504040204" pitchFamily="34" charset="0"/>
                <a:ea typeface="Tahoma" panose="020B0604030504040204" pitchFamily="34" charset="0"/>
                <a:cs typeface="Tahoma" panose="020B0604030504040204" pitchFamily="34" charset="0"/>
              </a:rPr>
              <a:t>The clouds must have some moisture in them.</a:t>
            </a:r>
          </a:p>
          <a:p>
            <a:pPr marL="285750" indent="-285750" algn="just">
              <a:spcAft>
                <a:spcPts val="1200"/>
              </a:spcAft>
            </a:pPr>
            <a:r>
              <a:rPr lang="en-US" sz="2500" dirty="0">
                <a:solidFill>
                  <a:schemeClr val="tx1"/>
                </a:solidFill>
                <a:latin typeface="Tahoma" panose="020B0604030504040204" pitchFamily="34" charset="0"/>
                <a:ea typeface="Tahoma" panose="020B0604030504040204" pitchFamily="34" charset="0"/>
                <a:cs typeface="Tahoma" panose="020B0604030504040204" pitchFamily="34" charset="0"/>
              </a:rPr>
              <a:t>Special substances like silver iodide or salt are introduced to the clouds.</a:t>
            </a:r>
            <a:endParaRPr sz="25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8337-999A-4E10-BC19-13BCD0FF809D}"/>
              </a:ext>
            </a:extLst>
          </p:cNvPr>
          <p:cNvSpPr>
            <a:spLocks noGrp="1"/>
          </p:cNvSpPr>
          <p:nvPr>
            <p:ph type="title"/>
          </p:nvPr>
        </p:nvSpPr>
        <p:spPr>
          <a:xfrm>
            <a:off x="0" y="1"/>
            <a:ext cx="9144000" cy="845244"/>
          </a:xfrm>
        </p:spPr>
        <p:txBody>
          <a:bodyPr>
            <a:norm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Cloud seeding procedure</a:t>
            </a:r>
          </a:p>
        </p:txBody>
      </p:sp>
      <p:sp>
        <p:nvSpPr>
          <p:cNvPr id="3" name="Text Placeholder 2">
            <a:extLst>
              <a:ext uri="{FF2B5EF4-FFF2-40B4-BE49-F238E27FC236}">
                <a16:creationId xmlns:a16="http://schemas.microsoft.com/office/drawing/2014/main" id="{F3DEACD5-F3F2-443B-950F-3DF4836B398B}"/>
              </a:ext>
            </a:extLst>
          </p:cNvPr>
          <p:cNvSpPr>
            <a:spLocks noGrp="1"/>
          </p:cNvSpPr>
          <p:nvPr>
            <p:ph type="body" idx="1"/>
          </p:nvPr>
        </p:nvSpPr>
        <p:spPr/>
        <p:txBody>
          <a:bodyPr/>
          <a:lstStyle/>
          <a:p>
            <a:pPr marL="114300" indent="0">
              <a:buNone/>
            </a:pPr>
            <a:endParaRPr lang="en-US" dirty="0"/>
          </a:p>
        </p:txBody>
      </p:sp>
      <p:pic>
        <p:nvPicPr>
          <p:cNvPr id="1028" name="Picture 4">
            <a:extLst>
              <a:ext uri="{FF2B5EF4-FFF2-40B4-BE49-F238E27FC236}">
                <a16:creationId xmlns:a16="http://schemas.microsoft.com/office/drawing/2014/main" id="{4D451D57-7AB4-4D6B-8437-E05EC764B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5244"/>
            <a:ext cx="9144001" cy="429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51796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8BC9-26A5-4E31-AC8F-88C6599DFE89}"/>
              </a:ext>
            </a:extLst>
          </p:cNvPr>
          <p:cNvSpPr>
            <a:spLocks noGrp="1"/>
          </p:cNvSpPr>
          <p:nvPr>
            <p:ph type="title"/>
          </p:nvPr>
        </p:nvSpPr>
        <p:spPr>
          <a:xfrm>
            <a:off x="0" y="445025"/>
            <a:ext cx="9144000" cy="572700"/>
          </a:xfrm>
        </p:spPr>
        <p:txBody>
          <a:bodyPr>
            <a:noAutofit/>
          </a:bodyPr>
          <a:lstStyle/>
          <a:p>
            <a:r>
              <a:rPr lang="en-US" b="1" dirty="0">
                <a:latin typeface="Tahoma" panose="020B0604030504040204" pitchFamily="34" charset="0"/>
                <a:ea typeface="Tahoma" panose="020B0604030504040204" pitchFamily="34" charset="0"/>
                <a:cs typeface="Tahoma" panose="020B0604030504040204" pitchFamily="34" charset="0"/>
              </a:rPr>
              <a:t>Materials used for cloud seeding</a:t>
            </a:r>
          </a:p>
        </p:txBody>
      </p:sp>
      <p:sp>
        <p:nvSpPr>
          <p:cNvPr id="3" name="Text Placeholder 2">
            <a:extLst>
              <a:ext uri="{FF2B5EF4-FFF2-40B4-BE49-F238E27FC236}">
                <a16:creationId xmlns:a16="http://schemas.microsoft.com/office/drawing/2014/main" id="{3F4E7E8A-103A-4D9B-ADE4-33280262BFA0}"/>
              </a:ext>
            </a:extLst>
          </p:cNvPr>
          <p:cNvSpPr>
            <a:spLocks noGrp="1"/>
          </p:cNvSpPr>
          <p:nvPr>
            <p:ph type="body" idx="1"/>
          </p:nvPr>
        </p:nvSpPr>
        <p:spPr>
          <a:xfrm>
            <a:off x="0" y="1152475"/>
            <a:ext cx="9144000" cy="1974927"/>
          </a:xfrm>
        </p:spPr>
        <p:txBody>
          <a:bodyPr>
            <a:normAutofit/>
          </a:bodyPr>
          <a:lstStyle/>
          <a:p>
            <a:pPr marL="114300" indent="0" algn="just">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The materials in cloud seeding include</a:t>
            </a:r>
          </a:p>
          <a:p>
            <a:pPr algn="just"/>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Silver iodide </a:t>
            </a:r>
          </a:p>
          <a:p>
            <a:pPr algn="just"/>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Potassium iodide</a:t>
            </a:r>
          </a:p>
          <a:p>
            <a:pPr algn="just"/>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Salt</a:t>
            </a:r>
          </a:p>
          <a:p>
            <a:pPr algn="just"/>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Dry ice (solid carbon dioxide)</a:t>
            </a:r>
          </a:p>
          <a:p>
            <a:pPr marL="114300" indent="0" algn="just">
              <a:buNone/>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en-US" sz="2000" dirty="0">
              <a:latin typeface="Tahoma" panose="020B0604030504040204" pitchFamily="34" charset="0"/>
              <a:ea typeface="Tahoma" panose="020B0604030504040204" pitchFamily="34" charset="0"/>
              <a:cs typeface="Tahoma" panose="020B0604030504040204" pitchFamily="34" charset="0"/>
            </a:endParaRPr>
          </a:p>
          <a:p>
            <a:pPr algn="just"/>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60307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22BD-FAE9-45D4-BC30-8D9652C3B79F}"/>
              </a:ext>
            </a:extLst>
          </p:cNvPr>
          <p:cNvSpPr>
            <a:spLocks noGrp="1"/>
          </p:cNvSpPr>
          <p:nvPr>
            <p:ph type="title"/>
          </p:nvPr>
        </p:nvSpPr>
        <p:spPr/>
        <p:txBody>
          <a:bodyPr>
            <a:normAutofit fontScale="90000"/>
          </a:bodyPr>
          <a:lstStyle/>
          <a:p>
            <a:r>
              <a:rPr lang="en-US" dirty="0"/>
              <a:t>Methods of Cloud seeding</a:t>
            </a:r>
          </a:p>
        </p:txBody>
      </p:sp>
      <p:sp>
        <p:nvSpPr>
          <p:cNvPr id="3" name="Text Placeholder 2">
            <a:extLst>
              <a:ext uri="{FF2B5EF4-FFF2-40B4-BE49-F238E27FC236}">
                <a16:creationId xmlns:a16="http://schemas.microsoft.com/office/drawing/2014/main" id="{A7A43FB2-5A4B-4096-AFAE-6910106B7483}"/>
              </a:ext>
            </a:extLst>
          </p:cNvPr>
          <p:cNvSpPr>
            <a:spLocks noGrp="1"/>
          </p:cNvSpPr>
          <p:nvPr>
            <p:ph type="body" idx="1"/>
          </p:nvPr>
        </p:nvSpPr>
        <p:spPr>
          <a:xfrm>
            <a:off x="311700" y="1152474"/>
            <a:ext cx="8520600" cy="3991025"/>
          </a:xfrm>
        </p:spPr>
        <p:txBody>
          <a:bodyPr>
            <a:noAutofit/>
          </a:bodyPr>
          <a:lstStyle/>
          <a:p>
            <a:pPr marL="114300" indent="0">
              <a:buNone/>
            </a:pPr>
            <a:r>
              <a:rPr lang="en-US" sz="2000" dirty="0"/>
              <a:t>There are three cloud seeding methods</a:t>
            </a:r>
          </a:p>
          <a:p>
            <a:pPr marL="114300" indent="0">
              <a:buNone/>
            </a:pPr>
            <a:endParaRPr lang="en-US" sz="2000" dirty="0"/>
          </a:p>
          <a:p>
            <a:pPr>
              <a:buAutoNum type="arabicPeriod"/>
            </a:pPr>
            <a:r>
              <a:rPr lang="en-US" sz="2000" dirty="0"/>
              <a:t>Hygroscopic cloud seeding: In this method disperse salts through flares in the lower portion of clouds. The salt grow in size as water joints with them.</a:t>
            </a:r>
          </a:p>
          <a:p>
            <a:pPr>
              <a:buAutoNum type="arabicPeriod"/>
            </a:pPr>
            <a:r>
              <a:rPr lang="en-US" sz="2000" dirty="0"/>
              <a:t>Static cloud seeding: Involves spreading a chemical like silver iodide into clouds. The silver iodide provides a crystal around which moisture can condense.</a:t>
            </a:r>
          </a:p>
          <a:p>
            <a:pPr>
              <a:buAutoNum type="arabicPeriod"/>
            </a:pPr>
            <a:r>
              <a:rPr lang="en-US" sz="2000" dirty="0"/>
              <a:t>Dynamic cloud seeding: aims to boost vertical air currents, which encourages more water to pass through the clouds, translating into more rain.</a:t>
            </a:r>
          </a:p>
        </p:txBody>
      </p:sp>
    </p:spTree>
    <p:extLst>
      <p:ext uri="{BB962C8B-B14F-4D97-AF65-F5344CB8AC3E}">
        <p14:creationId xmlns:p14="http://schemas.microsoft.com/office/powerpoint/2010/main" val="98765198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84997-2089-441E-90D2-9503BCF2ECC3}"/>
              </a:ext>
            </a:extLst>
          </p:cNvPr>
          <p:cNvSpPr>
            <a:spLocks noGrp="1"/>
          </p:cNvSpPr>
          <p:nvPr>
            <p:ph type="title"/>
          </p:nvPr>
        </p:nvSpPr>
        <p:spPr>
          <a:xfrm>
            <a:off x="0" y="268293"/>
            <a:ext cx="9144000" cy="572700"/>
          </a:xfrm>
        </p:spPr>
        <p:txBody>
          <a:bodyPr>
            <a:noAutofit/>
          </a:bodyPr>
          <a:lstStyle/>
          <a:p>
            <a:r>
              <a:rPr lang="en-US" b="1" dirty="0">
                <a:latin typeface="Tahoma" panose="020B0604030504040204" pitchFamily="34" charset="0"/>
                <a:ea typeface="Tahoma" panose="020B0604030504040204" pitchFamily="34" charset="0"/>
                <a:cs typeface="Tahoma" panose="020B0604030504040204" pitchFamily="34" charset="0"/>
              </a:rPr>
              <a:t>Objective</a:t>
            </a:r>
          </a:p>
        </p:txBody>
      </p:sp>
      <p:sp>
        <p:nvSpPr>
          <p:cNvPr id="3" name="Text Placeholder 2">
            <a:extLst>
              <a:ext uri="{FF2B5EF4-FFF2-40B4-BE49-F238E27FC236}">
                <a16:creationId xmlns:a16="http://schemas.microsoft.com/office/drawing/2014/main" id="{569A24B1-43BF-4379-AB1F-7C1E007DB3CF}"/>
              </a:ext>
            </a:extLst>
          </p:cNvPr>
          <p:cNvSpPr>
            <a:spLocks noGrp="1"/>
          </p:cNvSpPr>
          <p:nvPr>
            <p:ph type="body" idx="1"/>
          </p:nvPr>
        </p:nvSpPr>
        <p:spPr>
          <a:xfrm>
            <a:off x="0" y="1505940"/>
            <a:ext cx="9144000" cy="2382182"/>
          </a:xfrm>
        </p:spPr>
        <p:txBody>
          <a:bodyPr>
            <a:noAutofit/>
          </a:bodyPr>
          <a:lstStyle/>
          <a:p>
            <a:pPr algn="just"/>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To understand the concept of artificial rain and the science behind cloud seeding.</a:t>
            </a:r>
          </a:p>
          <a:p>
            <a:pPr algn="just"/>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Investigate the methods and materials used in cloud seeding.</a:t>
            </a:r>
          </a:p>
          <a:p>
            <a:pPr algn="just"/>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Evaluate the effectiveness and environmental effects of cloud seeding.</a:t>
            </a:r>
          </a:p>
        </p:txBody>
      </p:sp>
    </p:spTree>
    <p:extLst>
      <p:ext uri="{BB962C8B-B14F-4D97-AF65-F5344CB8AC3E}">
        <p14:creationId xmlns:p14="http://schemas.microsoft.com/office/powerpoint/2010/main" val="260451550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FDF4-6BC8-44BD-8BA4-839248482B8E}"/>
              </a:ext>
            </a:extLst>
          </p:cNvPr>
          <p:cNvSpPr>
            <a:spLocks noGrp="1"/>
          </p:cNvSpPr>
          <p:nvPr>
            <p:ph type="title"/>
          </p:nvPr>
        </p:nvSpPr>
        <p:spPr>
          <a:xfrm>
            <a:off x="0" y="14721"/>
            <a:ext cx="9144000" cy="572700"/>
          </a:xfrm>
        </p:spPr>
        <p:txBody>
          <a:bodyPr>
            <a:noAutofit/>
          </a:bodyPr>
          <a:lstStyle/>
          <a:p>
            <a:r>
              <a:rPr lang="en-US" b="1" dirty="0">
                <a:latin typeface="Tahoma" panose="020B0604030504040204" pitchFamily="34" charset="0"/>
                <a:ea typeface="Tahoma" panose="020B0604030504040204" pitchFamily="34" charset="0"/>
                <a:cs typeface="Tahoma" panose="020B0604030504040204" pitchFamily="34" charset="0"/>
              </a:rPr>
              <a:t>Techniques of cloud seeding </a:t>
            </a:r>
          </a:p>
        </p:txBody>
      </p:sp>
      <p:sp>
        <p:nvSpPr>
          <p:cNvPr id="3" name="Text Placeholder 2">
            <a:extLst>
              <a:ext uri="{FF2B5EF4-FFF2-40B4-BE49-F238E27FC236}">
                <a16:creationId xmlns:a16="http://schemas.microsoft.com/office/drawing/2014/main" id="{E222D1A1-5BFB-4AE8-983C-6C7D801F2B6F}"/>
              </a:ext>
            </a:extLst>
          </p:cNvPr>
          <p:cNvSpPr>
            <a:spLocks noGrp="1"/>
          </p:cNvSpPr>
          <p:nvPr>
            <p:ph type="body" idx="1"/>
          </p:nvPr>
        </p:nvSpPr>
        <p:spPr>
          <a:xfrm>
            <a:off x="0" y="587421"/>
            <a:ext cx="9144000" cy="3999947"/>
          </a:xfrm>
        </p:spPr>
        <p:txBody>
          <a:bodyPr>
            <a:noAutofit/>
          </a:bodyPr>
          <a:lstStyle/>
          <a:p>
            <a:pPr marL="114300" indent="0" algn="just">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The following are the equipment's and techniques used to disperse the artificial substances to the clouds which helps for artificial rain.</a:t>
            </a:r>
          </a:p>
          <a:p>
            <a:pPr marL="114300" indent="0" algn="just">
              <a:buNone/>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AutoNum type="arabicPeriod"/>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Static cloud seeding method</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In this method the army planes or aircrafts are used for cloud seeding.</a:t>
            </a:r>
          </a:p>
          <a:p>
            <a:pPr algn="just">
              <a:buAutoNum type="arabicPeriod"/>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Ground generator seeding:</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This method is same as static cloud seeding, but aircrafts are replaced by ground generators. There are 2 types of ground-based generators which are remote controlled generators and manual generators.</a:t>
            </a:r>
          </a:p>
          <a:p>
            <a:pPr algn="just">
              <a:buAutoNum type="arabicPeriod"/>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Rocket cloud seeding: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In this method rockets are used to aim the rain-bearing clouds.</a:t>
            </a:r>
          </a:p>
          <a:p>
            <a:pPr algn="just">
              <a:buAutoNum type="arabicPeriod"/>
            </a:pP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AutoNum type="arabicPeriod"/>
            </a:pP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14300" indent="0" algn="just">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56934561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1175-F510-4131-A3B7-0B0B6209EE7E}"/>
              </a:ext>
            </a:extLst>
          </p:cNvPr>
          <p:cNvSpPr>
            <a:spLocks noGrp="1"/>
          </p:cNvSpPr>
          <p:nvPr>
            <p:ph type="title"/>
          </p:nvPr>
        </p:nvSpPr>
        <p:spPr>
          <a:xfrm>
            <a:off x="0" y="260609"/>
            <a:ext cx="9144000" cy="572700"/>
          </a:xfrm>
        </p:spPr>
        <p:txBody>
          <a:bodyPr>
            <a:noAutofit/>
          </a:bodyPr>
          <a:lstStyle/>
          <a:p>
            <a:pPr algn="ct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Static cloud seeding method</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0" name="AutoShape 14" descr="Cloud Seeding: History, Types, and Impacts">
            <a:extLst>
              <a:ext uri="{FF2B5EF4-FFF2-40B4-BE49-F238E27FC236}">
                <a16:creationId xmlns:a16="http://schemas.microsoft.com/office/drawing/2014/main" id="{058A77B7-1E07-4FC4-8609-ECFE2AD519BF}"/>
              </a:ext>
            </a:extLst>
          </p:cNvPr>
          <p:cNvSpPr>
            <a:spLocks noGrp="1" noChangeAspect="1" noChangeArrowheads="1"/>
          </p:cNvSpPr>
          <p:nvPr>
            <p:ph type="body"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92" name="Picture 20">
            <a:extLst>
              <a:ext uri="{FF2B5EF4-FFF2-40B4-BE49-F238E27FC236}">
                <a16:creationId xmlns:a16="http://schemas.microsoft.com/office/drawing/2014/main" id="{19652CFA-99B3-49C3-921B-D144DB619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2474"/>
            <a:ext cx="9144000" cy="399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90518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0D068-48B8-4475-B670-7A798E889B18}"/>
              </a:ext>
            </a:extLst>
          </p:cNvPr>
          <p:cNvSpPr>
            <a:spLocks noGrp="1"/>
          </p:cNvSpPr>
          <p:nvPr>
            <p:ph type="title"/>
          </p:nvPr>
        </p:nvSpPr>
        <p:spPr>
          <a:xfrm>
            <a:off x="0" y="191453"/>
            <a:ext cx="9144000" cy="572700"/>
          </a:xfrm>
        </p:spPr>
        <p:txBody>
          <a:bodyPr>
            <a:noAutofit/>
          </a:bodyPr>
          <a:lstStyle/>
          <a:p>
            <a:pPr algn="ct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Ground generator seeding</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128" name="Picture 8" descr="DOC2US - Your trusted online doctor">
            <a:extLst>
              <a:ext uri="{FF2B5EF4-FFF2-40B4-BE49-F238E27FC236}">
                <a16:creationId xmlns:a16="http://schemas.microsoft.com/office/drawing/2014/main" id="{32932B56-95D3-4D4F-B5C0-B8C6363B6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7725"/>
            <a:ext cx="9144000" cy="438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58308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0E90-A830-49AE-AE43-0CA993C31A54}"/>
              </a:ext>
            </a:extLst>
          </p:cNvPr>
          <p:cNvSpPr>
            <a:spLocks noGrp="1"/>
          </p:cNvSpPr>
          <p:nvPr>
            <p:ph type="title"/>
          </p:nvPr>
        </p:nvSpPr>
        <p:spPr>
          <a:xfrm>
            <a:off x="0" y="122945"/>
            <a:ext cx="9144000" cy="607038"/>
          </a:xfrm>
        </p:spPr>
        <p:txBody>
          <a:bodyPr>
            <a:noAutofit/>
          </a:bodyPr>
          <a:lstStyle/>
          <a:p>
            <a:pPr algn="ct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Rocket cloud seeding</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102" name="Picture 6">
            <a:extLst>
              <a:ext uri="{FF2B5EF4-FFF2-40B4-BE49-F238E27FC236}">
                <a16:creationId xmlns:a16="http://schemas.microsoft.com/office/drawing/2014/main" id="{20A5618A-902F-4D20-AA19-73D0145A682E}"/>
              </a:ext>
            </a:extLst>
          </p:cNvPr>
          <p:cNvPicPr>
            <a:picLocks noChangeAspect="1" noChangeArrowheads="1"/>
          </p:cNvPicPr>
          <p:nvPr/>
        </p:nvPicPr>
        <p:blipFill>
          <a:blip r:embed="rId2"/>
          <a:srcRect/>
          <a:stretch/>
        </p:blipFill>
        <p:spPr bwMode="auto">
          <a:xfrm>
            <a:off x="0" y="931590"/>
            <a:ext cx="9143999" cy="412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5832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0" y="0"/>
            <a:ext cx="9144000" cy="5763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Tahoma" panose="020B0604030504040204" pitchFamily="34" charset="0"/>
                <a:ea typeface="Tahoma" panose="020B0604030504040204" pitchFamily="34" charset="0"/>
                <a:cs typeface="Tahoma" panose="020B0604030504040204" pitchFamily="34" charset="0"/>
              </a:rPr>
              <a:t>Advantages of cloud seeding</a:t>
            </a:r>
            <a:endParaRPr b="1" dirty="0">
              <a:latin typeface="Tahoma" panose="020B0604030504040204" pitchFamily="34" charset="0"/>
              <a:ea typeface="Tahoma" panose="020B0604030504040204" pitchFamily="34" charset="0"/>
              <a:cs typeface="Tahoma" panose="020B0604030504040204" pitchFamily="34" charset="0"/>
            </a:endParaRPr>
          </a:p>
        </p:txBody>
      </p:sp>
      <p:sp>
        <p:nvSpPr>
          <p:cNvPr id="67" name="Google Shape;67;p15"/>
          <p:cNvSpPr txBox="1">
            <a:spLocks noGrp="1"/>
          </p:cNvSpPr>
          <p:nvPr>
            <p:ph type="body" idx="1"/>
          </p:nvPr>
        </p:nvSpPr>
        <p:spPr>
          <a:xfrm>
            <a:off x="0" y="699249"/>
            <a:ext cx="9144000" cy="321960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dirty="0">
                <a:solidFill>
                  <a:schemeClr val="tx1"/>
                </a:solidFill>
                <a:latin typeface="Tahoma" panose="020B0604030504040204" pitchFamily="34" charset="0"/>
                <a:ea typeface="Tahoma" panose="020B0604030504040204" pitchFamily="34" charset="0"/>
                <a:cs typeface="Tahoma" panose="020B0604030504040204" pitchFamily="34" charset="0"/>
              </a:rPr>
              <a:t>Cloud seeding can be used in many ways like:</a:t>
            </a:r>
            <a:endParaRPr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indent="-457200" algn="just" rtl="0">
              <a:spcBef>
                <a:spcPts val="1200"/>
              </a:spcBef>
              <a:spcAft>
                <a:spcPts val="0"/>
              </a:spcAft>
              <a:buFont typeface="Wingdings" panose="05000000000000000000" pitchFamily="2" charset="2"/>
              <a:buChar char="Ø"/>
            </a:pPr>
            <a:r>
              <a:rPr lang="en" sz="2000" dirty="0">
                <a:solidFill>
                  <a:schemeClr val="tx1"/>
                </a:solidFill>
                <a:latin typeface="Tahoma" panose="020B0604030504040204" pitchFamily="34" charset="0"/>
                <a:ea typeface="Tahoma" panose="020B0604030504040204" pitchFamily="34" charset="0"/>
                <a:cs typeface="Tahoma" panose="020B0604030504040204" pitchFamily="34" charset="0"/>
              </a:rPr>
              <a:t>Increase precipitation.</a:t>
            </a:r>
            <a:endParaRPr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indent="-457200" algn="just" rtl="0">
              <a:spcBef>
                <a:spcPts val="1200"/>
              </a:spcBef>
              <a:spcAft>
                <a:spcPts val="0"/>
              </a:spcAft>
              <a:buFont typeface="Wingdings" panose="05000000000000000000" pitchFamily="2" charset="2"/>
              <a:buChar char="Ø"/>
            </a:pPr>
            <a:r>
              <a:rPr lang="en" sz="2000" dirty="0">
                <a:solidFill>
                  <a:schemeClr val="tx1"/>
                </a:solidFill>
                <a:latin typeface="Tahoma" panose="020B0604030504040204" pitchFamily="34" charset="0"/>
                <a:ea typeface="Tahoma" panose="020B0604030504040204" pitchFamily="34" charset="0"/>
                <a:cs typeface="Tahoma" panose="020B0604030504040204" pitchFamily="34" charset="0"/>
              </a:rPr>
              <a:t>Decrease the time of condensation.</a:t>
            </a:r>
            <a:endParaRPr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indent="-457200" algn="just" rtl="0">
              <a:spcBef>
                <a:spcPts val="1200"/>
              </a:spcBef>
              <a:spcAft>
                <a:spcPts val="0"/>
              </a:spcAft>
              <a:buFont typeface="Wingdings" panose="05000000000000000000" pitchFamily="2" charset="2"/>
              <a:buChar char="Ø"/>
            </a:pPr>
            <a:r>
              <a:rPr lang="en" sz="2000" dirty="0">
                <a:solidFill>
                  <a:schemeClr val="tx1"/>
                </a:solidFill>
                <a:latin typeface="Tahoma" panose="020B0604030504040204" pitchFamily="34" charset="0"/>
                <a:ea typeface="Tahoma" panose="020B0604030504040204" pitchFamily="34" charset="0"/>
                <a:cs typeface="Tahoma" panose="020B0604030504040204" pitchFamily="34" charset="0"/>
              </a:rPr>
              <a:t>Reduces the size of hail.</a:t>
            </a:r>
            <a:endParaRPr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indent="-457200" algn="just" rtl="0">
              <a:spcBef>
                <a:spcPts val="1200"/>
              </a:spcBef>
              <a:spcAft>
                <a:spcPts val="1200"/>
              </a:spcAft>
              <a:buFont typeface="Wingdings" panose="05000000000000000000" pitchFamily="2" charset="2"/>
              <a:buChar char="Ø"/>
            </a:pPr>
            <a:r>
              <a:rPr lang="en" sz="2000" dirty="0">
                <a:solidFill>
                  <a:schemeClr val="tx1"/>
                </a:solidFill>
                <a:latin typeface="Tahoma" panose="020B0604030504040204" pitchFamily="34" charset="0"/>
                <a:ea typeface="Tahoma" panose="020B0604030504040204" pitchFamily="34" charset="0"/>
                <a:cs typeface="Tahoma" panose="020B0604030504040204" pitchFamily="34" charset="0"/>
              </a:rPr>
              <a:t>Reduces the amount of fog.</a:t>
            </a:r>
          </a:p>
          <a:p>
            <a:pPr lvl="0" indent="-457200" algn="just" rtl="0">
              <a:spcBef>
                <a:spcPts val="1200"/>
              </a:spcBef>
              <a:spcAft>
                <a:spcPts val="1200"/>
              </a:spcAft>
              <a:buFont typeface="Wingdings" panose="05000000000000000000" pitchFamily="2" charset="2"/>
              <a:buChar char="Ø"/>
            </a:pPr>
            <a:r>
              <a:rPr lang="en" sz="2000" dirty="0">
                <a:solidFill>
                  <a:schemeClr val="tx1"/>
                </a:solidFill>
                <a:latin typeface="Tahoma" panose="020B0604030504040204" pitchFamily="34" charset="0"/>
                <a:ea typeface="Tahoma" panose="020B0604030504040204" pitchFamily="34" charset="0"/>
                <a:cs typeface="Tahoma" panose="020B0604030504040204" pitchFamily="34" charset="0"/>
              </a:rPr>
              <a:t>Reduce pollution.</a:t>
            </a: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111B-AB51-4485-B3A0-6800F606672A}"/>
              </a:ext>
            </a:extLst>
          </p:cNvPr>
          <p:cNvSpPr>
            <a:spLocks noGrp="1"/>
          </p:cNvSpPr>
          <p:nvPr>
            <p:ph type="title"/>
          </p:nvPr>
        </p:nvSpPr>
        <p:spPr>
          <a:xfrm>
            <a:off x="0" y="0"/>
            <a:ext cx="9144000" cy="574625"/>
          </a:xfrm>
        </p:spPr>
        <p:txBody>
          <a:bodyPr>
            <a:noAutofit/>
          </a:bodyPr>
          <a:lstStyle/>
          <a:p>
            <a:r>
              <a:rPr lang="en-US" b="1" dirty="0">
                <a:latin typeface="Tahoma" panose="020B0604030504040204" pitchFamily="34" charset="0"/>
                <a:ea typeface="Tahoma" panose="020B0604030504040204" pitchFamily="34" charset="0"/>
                <a:cs typeface="Tahoma" panose="020B0604030504040204" pitchFamily="34" charset="0"/>
              </a:rPr>
              <a:t>Disadvantages of cloud seeding</a:t>
            </a:r>
          </a:p>
        </p:txBody>
      </p:sp>
      <p:sp>
        <p:nvSpPr>
          <p:cNvPr id="3" name="Text Placeholder 2">
            <a:extLst>
              <a:ext uri="{FF2B5EF4-FFF2-40B4-BE49-F238E27FC236}">
                <a16:creationId xmlns:a16="http://schemas.microsoft.com/office/drawing/2014/main" id="{1BE77C9C-0FF4-4A02-8E62-4AB336265E2E}"/>
              </a:ext>
            </a:extLst>
          </p:cNvPr>
          <p:cNvSpPr>
            <a:spLocks noGrp="1"/>
          </p:cNvSpPr>
          <p:nvPr>
            <p:ph type="body" idx="1"/>
          </p:nvPr>
        </p:nvSpPr>
        <p:spPr>
          <a:xfrm>
            <a:off x="0" y="691563"/>
            <a:ext cx="9144000" cy="4451937"/>
          </a:xfrm>
        </p:spPr>
        <p:txBody>
          <a:bodyPr>
            <a:normAutofit/>
          </a:bodyPr>
          <a:lstStyle/>
          <a:p>
            <a:pPr marL="114300" indent="0" algn="just">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There are a couple of disadvantages about cloud seeding like</a:t>
            </a:r>
          </a:p>
          <a:p>
            <a:pPr marL="114300" indent="0" algn="just">
              <a:buNone/>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Potential environmental impact due to the chemicals used during cloud seeding.</a:t>
            </a:r>
          </a:p>
          <a:p>
            <a:pPr algn="just">
              <a:buFont typeface="Wingdings" panose="05000000000000000000" pitchFamily="2" charset="2"/>
              <a:buChar char="Ø"/>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Mistakes while operating could lead to natural disasters like Hurricanes, floods and intense thunderstorms.</a:t>
            </a:r>
          </a:p>
          <a:p>
            <a:pPr algn="just">
              <a:buFont typeface="Wingdings" panose="05000000000000000000" pitchFamily="2" charset="2"/>
              <a:buChar char="Ø"/>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High cost depending on how much area you want to cover and for how long (For example, in USA they spend around millions of dollars annually. Where as Canada spends approximately 3 million dollars but it is covered by </a:t>
            </a:r>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insurance companies).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189958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27BA-0C31-489E-9548-2F21398155EE}"/>
              </a:ext>
            </a:extLst>
          </p:cNvPr>
          <p:cNvSpPr>
            <a:spLocks noGrp="1"/>
          </p:cNvSpPr>
          <p:nvPr>
            <p:ph type="title"/>
          </p:nvPr>
        </p:nvSpPr>
        <p:spPr>
          <a:xfrm>
            <a:off x="0" y="122945"/>
            <a:ext cx="9144000" cy="583986"/>
          </a:xfrm>
        </p:spPr>
        <p:txBody>
          <a:bodyPr>
            <a:noAutofit/>
          </a:bodyPr>
          <a:lstStyle/>
          <a:p>
            <a:r>
              <a:rPr lang="en-US" b="1" dirty="0">
                <a:latin typeface="Tahoma" panose="020B0604030504040204" pitchFamily="34" charset="0"/>
                <a:ea typeface="Tahoma" panose="020B0604030504040204" pitchFamily="34" charset="0"/>
                <a:cs typeface="Tahoma" panose="020B0604030504040204" pitchFamily="34" charset="0"/>
              </a:rPr>
              <a:t>Countries that used cloud seeding early</a:t>
            </a:r>
          </a:p>
        </p:txBody>
      </p:sp>
      <p:sp>
        <p:nvSpPr>
          <p:cNvPr id="3" name="Text Placeholder 2">
            <a:extLst>
              <a:ext uri="{FF2B5EF4-FFF2-40B4-BE49-F238E27FC236}">
                <a16:creationId xmlns:a16="http://schemas.microsoft.com/office/drawing/2014/main" id="{8B7A461F-6B09-4D63-99E7-15D51AD62FDC}"/>
              </a:ext>
            </a:extLst>
          </p:cNvPr>
          <p:cNvSpPr>
            <a:spLocks noGrp="1"/>
          </p:cNvSpPr>
          <p:nvPr>
            <p:ph type="body" idx="1"/>
          </p:nvPr>
        </p:nvSpPr>
        <p:spPr>
          <a:xfrm>
            <a:off x="0" y="776087"/>
            <a:ext cx="9144000" cy="2966037"/>
          </a:xfrm>
        </p:spPr>
        <p:txBody>
          <a:bodyPr>
            <a:noAutofit/>
          </a:bodyPr>
          <a:lstStyle/>
          <a:p>
            <a:pPr marL="114300" indent="0" algn="just">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In the early days, cloud seeding was tested to increase rainfall and reduce hail damage. The countries that used it earlier are, </a:t>
            </a:r>
          </a:p>
          <a:p>
            <a:pPr algn="just">
              <a:buAutoNum type="arabicPeriod"/>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AutoNum type="arabicPeriod"/>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USA(United States of America)</a:t>
            </a:r>
          </a:p>
          <a:p>
            <a:pPr algn="just">
              <a:buAutoNum type="arabicPeriod"/>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AutoNum type="arabicPeriod"/>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Russia </a:t>
            </a:r>
          </a:p>
          <a:p>
            <a:pPr algn="just">
              <a:buAutoNum type="arabicPeriod"/>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AutoNum type="arabicPeriod"/>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Switzerland</a:t>
            </a:r>
          </a:p>
        </p:txBody>
      </p:sp>
    </p:spTree>
    <p:extLst>
      <p:ext uri="{BB962C8B-B14F-4D97-AF65-F5344CB8AC3E}">
        <p14:creationId xmlns:p14="http://schemas.microsoft.com/office/powerpoint/2010/main" val="374814878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2F518-395E-44DE-A060-CCE92071AD3D}"/>
              </a:ext>
            </a:extLst>
          </p:cNvPr>
          <p:cNvSpPr>
            <a:spLocks noGrp="1"/>
          </p:cNvSpPr>
          <p:nvPr>
            <p:ph type="title"/>
          </p:nvPr>
        </p:nvSpPr>
        <p:spPr>
          <a:xfrm>
            <a:off x="0" y="92208"/>
            <a:ext cx="9144000" cy="668511"/>
          </a:xfrm>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Which countries have used Cloud seeding?</a:t>
            </a:r>
          </a:p>
        </p:txBody>
      </p:sp>
      <p:sp>
        <p:nvSpPr>
          <p:cNvPr id="3" name="Text Placeholder 2">
            <a:extLst>
              <a:ext uri="{FF2B5EF4-FFF2-40B4-BE49-F238E27FC236}">
                <a16:creationId xmlns:a16="http://schemas.microsoft.com/office/drawing/2014/main" id="{1E81D3DA-1705-4354-9AC2-93C7877B4443}"/>
              </a:ext>
            </a:extLst>
          </p:cNvPr>
          <p:cNvSpPr>
            <a:spLocks noGrp="1"/>
          </p:cNvSpPr>
          <p:nvPr>
            <p:ph type="body" idx="1"/>
          </p:nvPr>
        </p:nvSpPr>
        <p:spPr>
          <a:xfrm>
            <a:off x="0" y="760719"/>
            <a:ext cx="9144000" cy="4382781"/>
          </a:xfrm>
        </p:spPr>
        <p:txBody>
          <a:bodyPr>
            <a:noAutofit/>
          </a:bodyPr>
          <a:lstStyle/>
          <a:p>
            <a:pPr marL="114300" indent="0" algn="just">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There are many countries that are using cloud seeding, here are a couple examples,</a:t>
            </a:r>
          </a:p>
          <a:p>
            <a:pPr marL="114300" indent="0" algn="just">
              <a:buNone/>
            </a:pP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14300" indent="0" algn="just">
              <a:buNone/>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Canada</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Alberta has been using cloudseeding technologies since the 1980s to increase snowfall in the Rocky mountains. This helps to improve water supplies, especially in the Bow river, also they are using cloud seeding to suppress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hailstorms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drought</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managements. Alberta is the only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province</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in Canada that has used cloud seeding technologies.</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14300" indent="0" algn="just">
              <a:buNone/>
            </a:pP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14300" indent="0" algn="just">
              <a:buNone/>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India</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India also uses cloud seeding for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droughts</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and they think that cloud seeding will help improve the air quality.</a:t>
            </a:r>
          </a:p>
        </p:txBody>
      </p:sp>
    </p:spTree>
    <p:extLst>
      <p:ext uri="{BB962C8B-B14F-4D97-AF65-F5344CB8AC3E}">
        <p14:creationId xmlns:p14="http://schemas.microsoft.com/office/powerpoint/2010/main" val="250695707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E7EB3B-49C0-4302-851E-FC5A4D635988}"/>
              </a:ext>
            </a:extLst>
          </p:cNvPr>
          <p:cNvSpPr>
            <a:spLocks noGrp="1"/>
          </p:cNvSpPr>
          <p:nvPr>
            <p:ph type="body" idx="1"/>
          </p:nvPr>
        </p:nvSpPr>
        <p:spPr>
          <a:xfrm>
            <a:off x="0" y="0"/>
            <a:ext cx="9144000" cy="5143500"/>
          </a:xfrm>
        </p:spPr>
        <p:txBody>
          <a:bodyPr>
            <a:noAutofit/>
          </a:bodyPr>
          <a:lstStyle/>
          <a:p>
            <a:pPr marL="114300" indent="0" algn="just">
              <a:buNone/>
            </a:pP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14300" indent="0" algn="just">
              <a:buNone/>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UAE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(United Arab Emirates): UAE use’s cloud seeding for agriculture, increase water supplies, and to battle against the heat.</a:t>
            </a:r>
          </a:p>
          <a:p>
            <a:pPr marL="114300" indent="0" algn="just">
              <a:buNone/>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14300" indent="0" algn="just">
              <a:buNone/>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China</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China has the biggest cloud seeding system in the world, they even used it during the </a:t>
            </a:r>
            <a:r>
              <a:rPr lang="en-US" sz="2000" b="0" i="0" dirty="0">
                <a:solidFill>
                  <a:schemeClr val="tx1"/>
                </a:solidFill>
                <a:effectLst/>
                <a:latin typeface="Tahoma" panose="020B0604030504040204" pitchFamily="34" charset="0"/>
                <a:ea typeface="Tahoma" panose="020B0604030504040204" pitchFamily="34" charset="0"/>
                <a:cs typeface="Tahoma" panose="020B0604030504040204" pitchFamily="34" charset="0"/>
              </a:rPr>
              <a:t>Beijing Olympics in 2008 in order to have a dry Olympics. China also uses cloud seeing for </a:t>
            </a:r>
            <a:r>
              <a:rPr lang="en-US" sz="2000" b="1" i="0" dirty="0">
                <a:solidFill>
                  <a:schemeClr val="tx1"/>
                </a:solidFill>
                <a:effectLst/>
                <a:latin typeface="Tahoma" panose="020B0604030504040204" pitchFamily="34" charset="0"/>
                <a:ea typeface="Tahoma" panose="020B0604030504040204" pitchFamily="34" charset="0"/>
                <a:cs typeface="Tahoma" panose="020B0604030504040204" pitchFamily="34" charset="0"/>
              </a:rPr>
              <a:t>agriculture</a:t>
            </a:r>
            <a:r>
              <a:rPr lang="en-US" sz="2000" b="0" i="0" dirty="0">
                <a:solidFill>
                  <a:schemeClr val="tx1"/>
                </a:solidFill>
                <a:effectLst/>
                <a:latin typeface="Tahoma" panose="020B0604030504040204" pitchFamily="34" charset="0"/>
                <a:ea typeface="Tahoma" panose="020B0604030504040204" pitchFamily="34" charset="0"/>
                <a:cs typeface="Tahoma" panose="020B0604030504040204" pitchFamily="34" charset="0"/>
              </a:rPr>
              <a:t> and to also prevent natural disasters like </a:t>
            </a:r>
            <a:r>
              <a:rPr lang="en-US" sz="2000" b="1" i="0" dirty="0">
                <a:solidFill>
                  <a:schemeClr val="tx1"/>
                </a:solidFill>
                <a:effectLst/>
                <a:latin typeface="Tahoma" panose="020B0604030504040204" pitchFamily="34" charset="0"/>
                <a:ea typeface="Tahoma" panose="020B0604030504040204" pitchFamily="34" charset="0"/>
                <a:cs typeface="Tahoma" panose="020B0604030504040204" pitchFamily="34" charset="0"/>
              </a:rPr>
              <a:t>droughts</a:t>
            </a:r>
            <a:r>
              <a:rPr lang="en-US" sz="2000" b="0" i="0" dirty="0">
                <a:solidFill>
                  <a:schemeClr val="tx1"/>
                </a:solidFill>
                <a:effectLst/>
                <a:latin typeface="Tahoma" panose="020B0604030504040204" pitchFamily="34" charset="0"/>
                <a:ea typeface="Tahoma" panose="020B0604030504040204" pitchFamily="34" charset="0"/>
                <a:cs typeface="Tahoma" panose="020B0604030504040204" pitchFamily="34" charset="0"/>
              </a:rPr>
              <a:t> or </a:t>
            </a:r>
            <a:r>
              <a:rPr lang="en-US" sz="2000" b="1" i="0" dirty="0">
                <a:solidFill>
                  <a:schemeClr val="tx1"/>
                </a:solidFill>
                <a:effectLst/>
                <a:latin typeface="Tahoma" panose="020B0604030504040204" pitchFamily="34" charset="0"/>
                <a:ea typeface="Tahoma" panose="020B0604030504040204" pitchFamily="34" charset="0"/>
                <a:cs typeface="Tahoma" panose="020B0604030504040204" pitchFamily="34" charset="0"/>
              </a:rPr>
              <a:t>floods</a:t>
            </a:r>
            <a:r>
              <a:rPr lang="en-US" sz="2000" b="0" i="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114300" indent="0" algn="just">
              <a:buNone/>
            </a:pP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14300" indent="0" algn="just">
              <a:buNone/>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USA</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(United States of America): USA has used cloud seeding in </a:t>
            </a:r>
            <a:r>
              <a:rPr lang="en-US" sz="2000" i="0" dirty="0">
                <a:solidFill>
                  <a:schemeClr val="tx1"/>
                </a:solidFill>
                <a:effectLst/>
                <a:latin typeface="Tahoma" panose="020B0604030504040204" pitchFamily="34" charset="0"/>
                <a:ea typeface="Tahoma" panose="020B0604030504040204" pitchFamily="34" charset="0"/>
                <a:cs typeface="Tahoma" panose="020B0604030504040204" pitchFamily="34" charset="0"/>
              </a:rPr>
              <a:t>Wyoming, Utah, Texas, North Dakota, New Mexico, Nevada, Idaho, Colorado, California. They mainly use cloud seeding for </a:t>
            </a:r>
            <a:r>
              <a:rPr lang="en-US" sz="2000" b="1" i="0" dirty="0">
                <a:solidFill>
                  <a:schemeClr val="tx1"/>
                </a:solidFill>
                <a:effectLst/>
                <a:latin typeface="Tahoma" panose="020B0604030504040204" pitchFamily="34" charset="0"/>
                <a:ea typeface="Tahoma" panose="020B0604030504040204" pitchFamily="34" charset="0"/>
                <a:cs typeface="Tahoma" panose="020B0604030504040204" pitchFamily="34" charset="0"/>
              </a:rPr>
              <a:t>agriculture</a:t>
            </a:r>
            <a:r>
              <a:rPr lang="en-US" sz="2000" i="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115679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3B15-E0D9-4945-9B8B-6D77AAF4CFEF}"/>
              </a:ext>
            </a:extLst>
          </p:cNvPr>
          <p:cNvSpPr>
            <a:spLocks noGrp="1"/>
          </p:cNvSpPr>
          <p:nvPr>
            <p:ph type="title"/>
          </p:nvPr>
        </p:nvSpPr>
        <p:spPr>
          <a:xfrm>
            <a:off x="0" y="145997"/>
            <a:ext cx="9144000" cy="607038"/>
          </a:xfrm>
        </p:spPr>
        <p:txBody>
          <a:bodyPr>
            <a:noAutofit/>
          </a:bodyPr>
          <a:lstStyle/>
          <a:p>
            <a:r>
              <a:rPr lang="en-US" b="1" dirty="0">
                <a:latin typeface="Tahoma" panose="020B0604030504040204" pitchFamily="34" charset="0"/>
                <a:ea typeface="Tahoma" panose="020B0604030504040204" pitchFamily="34" charset="0"/>
                <a:cs typeface="Tahoma" panose="020B0604030504040204" pitchFamily="34" charset="0"/>
              </a:rPr>
              <a:t>Conclusion</a:t>
            </a:r>
          </a:p>
        </p:txBody>
      </p:sp>
      <p:sp>
        <p:nvSpPr>
          <p:cNvPr id="3" name="Text Placeholder 2">
            <a:extLst>
              <a:ext uri="{FF2B5EF4-FFF2-40B4-BE49-F238E27FC236}">
                <a16:creationId xmlns:a16="http://schemas.microsoft.com/office/drawing/2014/main" id="{2BFBFFB5-0B50-4BC8-AC2E-F7AF7C2A6F28}"/>
              </a:ext>
            </a:extLst>
          </p:cNvPr>
          <p:cNvSpPr>
            <a:spLocks noGrp="1"/>
          </p:cNvSpPr>
          <p:nvPr>
            <p:ph type="body" idx="1"/>
          </p:nvPr>
        </p:nvSpPr>
        <p:spPr>
          <a:xfrm>
            <a:off x="0" y="753034"/>
            <a:ext cx="9144000" cy="4390466"/>
          </a:xfrm>
        </p:spPr>
        <p:txBody>
          <a:bodyPr>
            <a:noAutofit/>
          </a:bodyPr>
          <a:lstStyle/>
          <a:p>
            <a:pPr marL="114300" indent="0" algn="just" rtl="0">
              <a:spcBef>
                <a:spcPts val="0"/>
              </a:spcBef>
              <a:spcAft>
                <a:spcPts val="0"/>
              </a:spcAft>
              <a:buNone/>
            </a:pPr>
            <a:r>
              <a:rPr lang="en-U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My hypothesis was half correct because I thought that there was a chemical that would absorb all the water in the cloud. But silver iodide acts as a surface for the water vapor to mix together to form big water droplets. And I also thought that it would take several hours but it only takes a couple minutes for it to start raining.</a:t>
            </a:r>
            <a:endParaRPr lang="en-US" sz="2000" b="0" dirty="0">
              <a:effectLst/>
              <a:latin typeface="Tahoma" panose="020B0604030504040204" pitchFamily="34" charset="0"/>
              <a:ea typeface="Tahoma" panose="020B0604030504040204" pitchFamily="34" charset="0"/>
              <a:cs typeface="Tahoma" panose="020B0604030504040204" pitchFamily="34" charset="0"/>
            </a:endParaRPr>
          </a:p>
          <a:p>
            <a:pPr marL="114300" indent="0">
              <a:buNone/>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14300" indent="0" algn="just">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Cloud seeding is a new technology that can help improve weather conditions in dry areas, by increasing rainfall or snowfall, it provides water for agriculture, reduces hail damage, and supports water supplies in regions that need it. However, scientists are still studying it’s effectiveness and environmental impacts.</a:t>
            </a:r>
          </a:p>
          <a:p>
            <a:pPr marL="114300" indent="0" algn="just">
              <a:buNone/>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673947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CF7E-7897-4082-9C5C-BA7B72B220B2}"/>
              </a:ext>
            </a:extLst>
          </p:cNvPr>
          <p:cNvSpPr>
            <a:spLocks noGrp="1"/>
          </p:cNvSpPr>
          <p:nvPr>
            <p:ph type="title"/>
          </p:nvPr>
        </p:nvSpPr>
        <p:spPr/>
        <p:txBody>
          <a:bodyPr>
            <a:normAutofit fontScale="90000"/>
          </a:bodyPr>
          <a:lstStyle/>
          <a:p>
            <a:pPr rtl="0">
              <a:spcBef>
                <a:spcPts val="0"/>
              </a:spcBef>
              <a:spcAft>
                <a:spcPts val="0"/>
              </a:spcAft>
            </a:pPr>
            <a:r>
              <a:rPr lang="en-US" sz="2800" b="0" i="0" u="none" strike="noStrike" dirty="0">
                <a:solidFill>
                  <a:srgbClr val="000000"/>
                </a:solidFill>
                <a:effectLst/>
                <a:latin typeface="Tahoma" panose="020B0604030504040204" pitchFamily="34" charset="0"/>
              </a:rPr>
              <a:t>Hypothesis</a:t>
            </a:r>
            <a:endParaRPr lang="en-US" b="0" dirty="0">
              <a:effectLst/>
            </a:endParaRPr>
          </a:p>
        </p:txBody>
      </p:sp>
      <p:sp>
        <p:nvSpPr>
          <p:cNvPr id="3" name="Text Placeholder 2">
            <a:extLst>
              <a:ext uri="{FF2B5EF4-FFF2-40B4-BE49-F238E27FC236}">
                <a16:creationId xmlns:a16="http://schemas.microsoft.com/office/drawing/2014/main" id="{84BFDBD0-6D18-4C86-98D7-F110D4CFA10D}"/>
              </a:ext>
            </a:extLst>
          </p:cNvPr>
          <p:cNvSpPr>
            <a:spLocks noGrp="1"/>
          </p:cNvSpPr>
          <p:nvPr>
            <p:ph type="body" idx="1"/>
          </p:nvPr>
        </p:nvSpPr>
        <p:spPr/>
        <p:txBody>
          <a:bodyPr/>
          <a:lstStyle/>
          <a:p>
            <a:pPr marL="114300" indent="0" rtl="0">
              <a:spcBef>
                <a:spcPts val="0"/>
              </a:spcBef>
              <a:spcAft>
                <a:spcPts val="0"/>
              </a:spcAft>
              <a:buNone/>
            </a:pPr>
            <a:r>
              <a:rPr lang="en-US" sz="1800" b="0" i="0" u="none" strike="noStrike" dirty="0">
                <a:solidFill>
                  <a:srgbClr val="000000"/>
                </a:solidFill>
                <a:effectLst/>
                <a:latin typeface="Tahoma" panose="020B0604030504040204" pitchFamily="34" charset="0"/>
              </a:rPr>
              <a:t>My hypothesis is that cloud seeding is a process when you pour some chemicals into a cloud, then after a couple hours the chemicals will absorb the water vapor that's already inside of the cloud to make big water droplets, leading the cloud to get heavier until it starts to rain.</a:t>
            </a:r>
            <a:br>
              <a:rPr lang="en-US" dirty="0"/>
            </a:br>
            <a:endParaRPr lang="en-US" dirty="0"/>
          </a:p>
        </p:txBody>
      </p:sp>
    </p:spTree>
    <p:extLst>
      <p:ext uri="{BB962C8B-B14F-4D97-AF65-F5344CB8AC3E}">
        <p14:creationId xmlns:p14="http://schemas.microsoft.com/office/powerpoint/2010/main" val="205862251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A38566-3A47-4426-A714-5F9256EFA08D}"/>
              </a:ext>
            </a:extLst>
          </p:cNvPr>
          <p:cNvSpPr>
            <a:spLocks noGrp="1"/>
          </p:cNvSpPr>
          <p:nvPr>
            <p:ph type="body" idx="1"/>
          </p:nvPr>
        </p:nvSpPr>
        <p:spPr>
          <a:xfrm>
            <a:off x="311700" y="0"/>
            <a:ext cx="8520600" cy="4568875"/>
          </a:xfrm>
        </p:spPr>
        <p:txBody>
          <a:bodyPr/>
          <a:lstStyle/>
          <a:p>
            <a:pPr marL="114300" indent="0">
              <a:buNone/>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14300" indent="0">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After doing the research on this topic I have a wider knowledge of artificial rain, learnt useful information about different methods to produce rainfall.</a:t>
            </a:r>
          </a:p>
          <a:p>
            <a:pPr marL="114300" indent="0">
              <a:buNone/>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14300" indent="0">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 think that in the future this technology will be a very important because global warming is a major issue also it helps to control hailstorms, pollution, fog and droughts. So cloud seeding will be a solution to these problems.</a:t>
            </a:r>
          </a:p>
          <a:p>
            <a:pPr marL="114300" indent="0">
              <a:buNone/>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14300" indent="0">
              <a:buNone/>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29682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6AF9-C541-4D73-ABEE-394DF981FFBD}"/>
              </a:ext>
            </a:extLst>
          </p:cNvPr>
          <p:cNvSpPr>
            <a:spLocks noGrp="1"/>
          </p:cNvSpPr>
          <p:nvPr>
            <p:ph type="title"/>
          </p:nvPr>
        </p:nvSpPr>
        <p:spPr>
          <a:xfrm>
            <a:off x="0" y="99245"/>
            <a:ext cx="9144000" cy="572700"/>
          </a:xfrm>
        </p:spPr>
        <p:txBody>
          <a:bodyPr>
            <a:noAutofit/>
          </a:bodyPr>
          <a:lstStyle/>
          <a:p>
            <a:r>
              <a:rPr lang="en-US" b="1" dirty="0">
                <a:latin typeface="Tahoma" panose="020B0604030504040204" pitchFamily="34" charset="0"/>
                <a:ea typeface="Tahoma" panose="020B0604030504040204" pitchFamily="34" charset="0"/>
                <a:cs typeface="Tahoma" panose="020B0604030504040204" pitchFamily="34" charset="0"/>
              </a:rPr>
              <a:t>Citations</a:t>
            </a:r>
          </a:p>
        </p:txBody>
      </p:sp>
      <p:sp>
        <p:nvSpPr>
          <p:cNvPr id="3" name="Text Placeholder 2">
            <a:extLst>
              <a:ext uri="{FF2B5EF4-FFF2-40B4-BE49-F238E27FC236}">
                <a16:creationId xmlns:a16="http://schemas.microsoft.com/office/drawing/2014/main" id="{EB9A4441-6498-4085-BD78-EADD5BB84A34}"/>
              </a:ext>
            </a:extLst>
          </p:cNvPr>
          <p:cNvSpPr>
            <a:spLocks noGrp="1"/>
          </p:cNvSpPr>
          <p:nvPr>
            <p:ph type="body" idx="1"/>
          </p:nvPr>
        </p:nvSpPr>
        <p:spPr>
          <a:xfrm>
            <a:off x="0" y="671945"/>
            <a:ext cx="9144000" cy="2685978"/>
          </a:xfrm>
        </p:spPr>
        <p:txBody>
          <a:bodyPr>
            <a:noAutofit/>
          </a:bodyPr>
          <a:lstStyle/>
          <a:p>
            <a:pPr marL="11430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algn="l"/>
            <a:r>
              <a:rPr lang="en-US" sz="2000" dirty="0">
                <a:effectLst/>
                <a:latin typeface="Tahoma" panose="020B0604030504040204" pitchFamily="34" charset="0"/>
                <a:ea typeface="Tahoma" panose="020B0604030504040204" pitchFamily="34" charset="0"/>
                <a:cs typeface="Tahoma" panose="020B0604030504040204" pitchFamily="34" charset="0"/>
                <a:hlinkClick r:id="rId2"/>
              </a:rPr>
              <a:t>https://en.wikipedia.org/wiki/Cloud_seeding</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algn="l"/>
            <a:r>
              <a:rPr lang="en-US" sz="2000" dirty="0">
                <a:effectLst/>
                <a:latin typeface="Tahoma" panose="020B0604030504040204" pitchFamily="34" charset="0"/>
                <a:ea typeface="Tahoma" panose="020B0604030504040204" pitchFamily="34" charset="0"/>
                <a:cs typeface="Tahoma" panose="020B0604030504040204" pitchFamily="34" charset="0"/>
                <a:hlinkClick r:id="rId3"/>
              </a:rPr>
              <a:t>https://www.scribd.com/presentation/438687568/Artificial-Rainfall-Cloud-Seeding</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algn="l"/>
            <a:r>
              <a:rPr lang="en-US" sz="2000" dirty="0">
                <a:effectLst/>
                <a:latin typeface="Tahoma" panose="020B0604030504040204" pitchFamily="34" charset="0"/>
                <a:ea typeface="Tahoma" panose="020B0604030504040204" pitchFamily="34" charset="0"/>
                <a:cs typeface="Tahoma" panose="020B0604030504040204" pitchFamily="34" charset="0"/>
                <a:hlinkClick r:id="rId4"/>
              </a:rPr>
              <a:t>https://studylib.net/doc/27031120/637998079270703452-cloudseedingresearchpaper</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algn="l"/>
            <a:r>
              <a:rPr lang="en-US" sz="2000" dirty="0">
                <a:effectLst/>
                <a:latin typeface="Tahoma" panose="020B0604030504040204" pitchFamily="34" charset="0"/>
                <a:ea typeface="Tahoma" panose="020B0604030504040204" pitchFamily="34" charset="0"/>
                <a:cs typeface="Tahoma" panose="020B0604030504040204" pitchFamily="34" charset="0"/>
                <a:hlinkClick r:id="rId5"/>
              </a:rPr>
              <a:t>https://youtu.be/Jz4b3AJmZ5o?si=STTee7viWWVMabDf</a:t>
            </a:r>
            <a:r>
              <a:rPr lang="en-US" sz="2000" dirty="0">
                <a:latin typeface="Tahoma" panose="020B0604030504040204" pitchFamily="34" charset="0"/>
                <a:ea typeface="Tahoma" panose="020B0604030504040204" pitchFamily="34" charset="0"/>
                <a:cs typeface="Tahoma" panose="020B0604030504040204" pitchFamily="34" charset="0"/>
              </a:rPr>
              <a:t> </a:t>
            </a: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494014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0" y="860608"/>
            <a:ext cx="9144000" cy="676199"/>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en" b="1" dirty="0">
                <a:latin typeface="Tahoma" panose="020B0604030504040204" pitchFamily="34" charset="0"/>
                <a:ea typeface="Tahoma" panose="020B0604030504040204" pitchFamily="34" charset="0"/>
                <a:cs typeface="Tahoma" panose="020B0604030504040204" pitchFamily="34" charset="0"/>
              </a:rPr>
              <a:t>Introduction</a:t>
            </a:r>
            <a:r>
              <a:rPr lang="en" sz="3200" b="1" dirty="0">
                <a:latin typeface="Tahoma" panose="020B0604030504040204" pitchFamily="34" charset="0"/>
                <a:ea typeface="Tahoma" panose="020B0604030504040204" pitchFamily="34" charset="0"/>
                <a:cs typeface="Tahoma" panose="020B0604030504040204" pitchFamily="34" charset="0"/>
              </a:rPr>
              <a:t> </a:t>
            </a:r>
            <a:endParaRPr sz="3200" b="1" dirty="0">
              <a:latin typeface="Tahoma" panose="020B0604030504040204" pitchFamily="34" charset="0"/>
              <a:ea typeface="Tahoma" panose="020B0604030504040204" pitchFamily="34" charset="0"/>
              <a:cs typeface="Tahoma" panose="020B0604030504040204" pitchFamily="34" charset="0"/>
            </a:endParaRPr>
          </a:p>
        </p:txBody>
      </p:sp>
      <p:sp>
        <p:nvSpPr>
          <p:cNvPr id="61" name="Google Shape;61;p14"/>
          <p:cNvSpPr txBox="1">
            <a:spLocks noGrp="1"/>
          </p:cNvSpPr>
          <p:nvPr>
            <p:ph type="body" idx="1"/>
          </p:nvPr>
        </p:nvSpPr>
        <p:spPr>
          <a:xfrm>
            <a:off x="0" y="1798066"/>
            <a:ext cx="9144000" cy="1974797"/>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n" sz="2500" dirty="0">
                <a:solidFill>
                  <a:schemeClr val="dk1"/>
                </a:solidFill>
                <a:latin typeface="Tahoma" panose="020B0604030504040204" pitchFamily="34" charset="0"/>
                <a:ea typeface="Tahoma" panose="020B0604030504040204" pitchFamily="34" charset="0"/>
                <a:cs typeface="Tahoma" panose="020B0604030504040204" pitchFamily="34" charset="0"/>
              </a:rPr>
              <a:t>Artificial rain / Cloud Seeding is a type of weather modification technique.</a:t>
            </a:r>
            <a:r>
              <a:rPr lang="en" sz="2500" dirty="0">
                <a:solidFill>
                  <a:schemeClr val="dk1"/>
                </a:solidFill>
                <a:highlight>
                  <a:srgbClr val="FFFFFF"/>
                </a:highlight>
                <a:latin typeface="Tahoma" panose="020B0604030504040204" pitchFamily="34" charset="0"/>
                <a:ea typeface="Tahoma" panose="020B0604030504040204" pitchFamily="34" charset="0"/>
                <a:cs typeface="Tahoma" panose="020B0604030504040204" pitchFamily="34" charset="0"/>
              </a:rPr>
              <a:t> It artificially changes the weather by Cloud seeding and produces artificial rain or snow, which can help to meet the precipitation needs of a particular region.</a:t>
            </a:r>
            <a:r>
              <a:rPr lang="en" sz="2500" dirty="0">
                <a:solidFill>
                  <a:schemeClr val="dk1"/>
                </a:solidFill>
                <a:latin typeface="Tahoma" panose="020B0604030504040204" pitchFamily="34" charset="0"/>
                <a:ea typeface="Tahoma" panose="020B0604030504040204" pitchFamily="34" charset="0"/>
                <a:cs typeface="Tahoma" panose="020B0604030504040204" pitchFamily="34" charset="0"/>
              </a:rPr>
              <a:t> </a:t>
            </a:r>
            <a:endParaRPr sz="2500"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spTree>
  </p:cSld>
  <p:clrMapOvr>
    <a:overrideClrMapping bg1="lt1" tx1="dk1" bg2="dk2" tx2="lt2" accent1="accent1" accent2="accent2" accent3="accent3" accent4="accent4" accent5="accent5" accent6="accent6" hlink="hlink" folHlink="folHlink"/>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lane was ‘cloud seeding’ in the Sierra this week to make it rain. Does that actually work?">
            <a:extLst>
              <a:ext uri="{FF2B5EF4-FFF2-40B4-BE49-F238E27FC236}">
                <a16:creationId xmlns:a16="http://schemas.microsoft.com/office/drawing/2014/main" id="{704D8E00-A9AB-4482-B7CF-9CA0E9195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682"/>
            <a:ext cx="9144000" cy="498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23660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rtificial rain">
            <a:extLst>
              <a:ext uri="{FF2B5EF4-FFF2-40B4-BE49-F238E27FC236}">
                <a16:creationId xmlns:a16="http://schemas.microsoft.com/office/drawing/2014/main" id="{E1B1EC7D-A518-44E6-A4FF-CF3A53805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29992" cy="531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49558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D1C8-40A5-4C67-86F0-4ABF5D28AECB}"/>
              </a:ext>
            </a:extLst>
          </p:cNvPr>
          <p:cNvSpPr>
            <a:spLocks noGrp="1"/>
          </p:cNvSpPr>
          <p:nvPr>
            <p:ph type="title"/>
          </p:nvPr>
        </p:nvSpPr>
        <p:spPr>
          <a:xfrm>
            <a:off x="0" y="1"/>
            <a:ext cx="9144000" cy="545566"/>
          </a:xfrm>
        </p:spPr>
        <p:txBody>
          <a:bodyPr>
            <a:normAutofit fontScale="90000"/>
          </a:bodyPr>
          <a:lstStyle/>
          <a:p>
            <a:r>
              <a:rPr lang="en-US" b="1" dirty="0">
                <a:latin typeface="Tahoma" panose="020B0604030504040204" pitchFamily="34" charset="0"/>
                <a:ea typeface="Tahoma" panose="020B0604030504040204" pitchFamily="34" charset="0"/>
                <a:cs typeface="Tahoma" panose="020B0604030504040204" pitchFamily="34" charset="0"/>
              </a:rPr>
              <a:t>Dr. Vincent Schaefer</a:t>
            </a:r>
          </a:p>
        </p:txBody>
      </p:sp>
      <p:sp>
        <p:nvSpPr>
          <p:cNvPr id="3" name="Text Placeholder 2">
            <a:extLst>
              <a:ext uri="{FF2B5EF4-FFF2-40B4-BE49-F238E27FC236}">
                <a16:creationId xmlns:a16="http://schemas.microsoft.com/office/drawing/2014/main" id="{77452B57-D6F1-4368-A69E-22F55370754A}"/>
              </a:ext>
            </a:extLst>
          </p:cNvPr>
          <p:cNvSpPr>
            <a:spLocks noGrp="1"/>
          </p:cNvSpPr>
          <p:nvPr>
            <p:ph type="body" idx="1"/>
          </p:nvPr>
        </p:nvSpPr>
        <p:spPr>
          <a:xfrm>
            <a:off x="0" y="484094"/>
            <a:ext cx="9144000" cy="4659406"/>
          </a:xfrm>
        </p:spPr>
        <p:txBody>
          <a:bodyPr>
            <a:noAutofit/>
          </a:bodyPr>
          <a:lstStyle/>
          <a:p>
            <a:pPr marL="114300" indent="0" algn="just">
              <a:buNone/>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Dr. Vincent Schaefer was an American chemist and meteorologist. He was researching aircraft icing and precipitation. In 1964, he used a cold box(cooler) for his research. While testing something else, during his experiments, he often breathed out in the cold box. As you know, when we breathe out of our mouth it contains water vapor if it’s cold outside, it will condense like how clouds are formed. So he noticed this while doing the experiment. But then he thought about what will happen if he cooled the box down further, to do that he used dry ice</a:t>
            </a:r>
          </a:p>
        </p:txBody>
      </p:sp>
    </p:spTree>
    <p:extLst>
      <p:ext uri="{BB962C8B-B14F-4D97-AF65-F5344CB8AC3E}">
        <p14:creationId xmlns:p14="http://schemas.microsoft.com/office/powerpoint/2010/main" val="199230876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35BEBB-05CF-45EC-A79D-7CA2D5B71889}"/>
              </a:ext>
            </a:extLst>
          </p:cNvPr>
          <p:cNvSpPr>
            <a:spLocks noGrp="1"/>
          </p:cNvSpPr>
          <p:nvPr>
            <p:ph type="body" idx="1"/>
          </p:nvPr>
        </p:nvSpPr>
        <p:spPr>
          <a:xfrm>
            <a:off x="311700" y="330413"/>
            <a:ext cx="8520600" cy="4238462"/>
          </a:xfrm>
        </p:spPr>
        <p:txBody>
          <a:bodyPr>
            <a:noAutofit/>
          </a:bodyPr>
          <a:lstStyle/>
          <a:p>
            <a:pPr marL="114300" indent="0">
              <a:buNone/>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Dry ice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is basically a solid form of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carbon dioxide</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So he placed some dry ice in the cold box, and then when he breathed out in the box, he saw something amazing, the air he blew out turned into millions of microscopic ice crystals. Then he realized that if the temperature suddenly reduces, the water vapor will instantly turn into ice crystals. This is the same thing that happens at the last stage of clouds. He saw that using dry ice has sped up this process. He immediately conducted more experiments to exactly understand what was happening. Finally when he understood it, he realized that it could be helpful in real life as well. So he thought if he could instantly cool the clouds in the sky by using dry ice, we can get instant snow fall or rain. </a:t>
            </a:r>
            <a:endParaRPr lang="en-US" sz="2000" dirty="0"/>
          </a:p>
        </p:txBody>
      </p:sp>
    </p:spTree>
    <p:extLst>
      <p:ext uri="{BB962C8B-B14F-4D97-AF65-F5344CB8AC3E}">
        <p14:creationId xmlns:p14="http://schemas.microsoft.com/office/powerpoint/2010/main" val="294750478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04BE7B-7BBB-4159-BE31-7657E5AFAA39}"/>
              </a:ext>
            </a:extLst>
          </p:cNvPr>
          <p:cNvSpPr>
            <a:spLocks noGrp="1"/>
          </p:cNvSpPr>
          <p:nvPr>
            <p:ph type="body" idx="1"/>
          </p:nvPr>
        </p:nvSpPr>
        <p:spPr>
          <a:xfrm>
            <a:off x="0" y="676195"/>
            <a:ext cx="9144000" cy="3258030"/>
          </a:xfrm>
        </p:spPr>
        <p:txBody>
          <a:bodyPr>
            <a:noAutofit/>
          </a:bodyPr>
          <a:lstStyle/>
          <a:p>
            <a:pPr marL="114300" indent="0" algn="just">
              <a:buNone/>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November 13</a:t>
            </a:r>
            <a:r>
              <a:rPr lang="en-US" sz="2000" b="1" baseline="30000" dirty="0">
                <a:solidFill>
                  <a:schemeClr val="tx1"/>
                </a:solidFill>
                <a:latin typeface="Tahoma" panose="020B0604030504040204" pitchFamily="34" charset="0"/>
                <a:ea typeface="Tahoma" panose="020B0604030504040204" pitchFamily="34" charset="0"/>
                <a:cs typeface="Tahoma" panose="020B0604030504040204" pitchFamily="34" charset="0"/>
              </a:rPr>
              <a:t>th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1946</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Dr Vincent Shaefer took a plane from New York with 2.5 kg of dry ice, and conducted his test on a cloud near mount Greylock. He threw crushed ice out of the planes, on the clouds and the result was amazing. He saw instant heavy snowfall, and this lead to the invention of Cloud Seeding.</a:t>
            </a:r>
            <a:endParaRPr lang="en-US" sz="2000" dirty="0">
              <a:latin typeface="Tahoma" panose="020B0604030504040204" pitchFamily="34" charset="0"/>
              <a:ea typeface="Tahoma" panose="020B0604030504040204" pitchFamily="34" charset="0"/>
              <a:cs typeface="Tahoma" panose="020B0604030504040204" pitchFamily="34" charset="0"/>
            </a:endParaRPr>
          </a:p>
          <a:p>
            <a:pPr marL="114300" indent="0" algn="just">
              <a:buNone/>
            </a:pPr>
            <a:endParaRPr lang="en-US" sz="2000" dirty="0"/>
          </a:p>
        </p:txBody>
      </p:sp>
    </p:spTree>
    <p:extLst>
      <p:ext uri="{BB962C8B-B14F-4D97-AF65-F5344CB8AC3E}">
        <p14:creationId xmlns:p14="http://schemas.microsoft.com/office/powerpoint/2010/main" val="2107365527"/>
      </p:ext>
    </p:extLst>
  </p:cSld>
  <p:clrMapOvr>
    <a:masterClrMapping/>
  </p:clrMapOvr>
  <p:transition spd="slow">
    <p:push dir="u"/>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1124</TotalTime>
  <Words>1815</Words>
  <Application>Microsoft Office PowerPoint</Application>
  <PresentationFormat>On-screen Show (16:9)</PresentationFormat>
  <Paragraphs>106</Paragraphs>
  <Slides>31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Tahoma</vt:lpstr>
      <vt:lpstr>Wingdings</vt:lpstr>
      <vt:lpstr>Simple Light</vt:lpstr>
      <vt:lpstr>What is Artificial Rain?</vt:lpstr>
      <vt:lpstr>Objective</vt:lpstr>
      <vt:lpstr>Hypothesis</vt:lpstr>
      <vt:lpstr>Introduction </vt:lpstr>
      <vt:lpstr>PowerPoint Presentation</vt:lpstr>
      <vt:lpstr>PowerPoint Presentation</vt:lpstr>
      <vt:lpstr>Dr. Vincent Schaefer</vt:lpstr>
      <vt:lpstr>PowerPoint Presentation</vt:lpstr>
      <vt:lpstr>PowerPoint Presentation</vt:lpstr>
      <vt:lpstr>Dr. Bernard Vonnegut</vt:lpstr>
      <vt:lpstr>PowerPoint Presentation</vt:lpstr>
      <vt:lpstr>Cloud formation</vt:lpstr>
      <vt:lpstr>PowerPoint Presentation</vt:lpstr>
      <vt:lpstr>PowerPoint Presentation</vt:lpstr>
      <vt:lpstr>Natural precipitation process</vt:lpstr>
      <vt:lpstr>What is Cloud seeding and how does it work?</vt:lpstr>
      <vt:lpstr>Cloud seeding procedure</vt:lpstr>
      <vt:lpstr>Materials used for cloud seeding</vt:lpstr>
      <vt:lpstr>Methods of Cloud seeding</vt:lpstr>
      <vt:lpstr>Techniques of cloud seeding </vt:lpstr>
      <vt:lpstr>Static cloud seeding method</vt:lpstr>
      <vt:lpstr>Ground generator seeding</vt:lpstr>
      <vt:lpstr>Rocket cloud seeding</vt:lpstr>
      <vt:lpstr>Advantages of cloud seeding</vt:lpstr>
      <vt:lpstr>Disadvantages of cloud seeding</vt:lpstr>
      <vt:lpstr>Countries that used cloud seeding early</vt:lpstr>
      <vt:lpstr>Which countries have used Cloud seeding?</vt:lpstr>
      <vt:lpstr>PowerPoint Presentation</vt:lpstr>
      <vt:lpstr>Conclusion</vt:lpstr>
      <vt:lpstr>PowerPoint Presentation</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Rain</dc:title>
  <dc:creator>Fernandez</dc:creator>
  <cp:lastModifiedBy>Fernandez</cp:lastModifiedBy>
  <cp:revision>132</cp:revision>
  <dcterms:modified xsi:type="dcterms:W3CDTF">2025-03-20T04:44:57Z</dcterms:modified>
</cp:coreProperties>
</file>